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10" r:id="rId8"/>
    <p:sldId id="302" r:id="rId9"/>
    <p:sldId id="306" r:id="rId10"/>
    <p:sldId id="305" r:id="rId11"/>
    <p:sldId id="304" r:id="rId12"/>
    <p:sldId id="303" r:id="rId13"/>
    <p:sldId id="311" r:id="rId14"/>
    <p:sldId id="308" r:id="rId15"/>
    <p:sldId id="307" r:id="rId16"/>
    <p:sldId id="3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1330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Fake News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Deepansh Malviya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ts1799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Model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E7004F-1CC3-638F-3207-4154FFC8F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920" y="1882066"/>
            <a:ext cx="6818051" cy="497593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The embedding layer is set to be untrainable (trainable=False) so that the pre-trained weights are not updated during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The second layer is an LSTM layer with 128 units, which is used to capture the sequential information in the input sequence.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The third layer is a dropout layer with a rate of 0.5, which helps prevent overfitting by randomly dropping out some of the units during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The final layer is a dense layer with one unit and sigmoid activation function, which is used for binary classification (outputting a    probability between 0 and 1).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C152E-2FD3-0A12-260F-DA9462C4BF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84639" y="1988597"/>
            <a:ext cx="3082365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90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Training and Validation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DFFFCF-5DE2-D540-7F92-7F959FCB2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880" y="2108201"/>
            <a:ext cx="10058400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</a:rPr>
              <a:t> Used Adam optimizer for efficient stochastic gradient descent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</a:rPr>
              <a:t> </a:t>
            </a:r>
            <a:r>
              <a:rPr lang="en-IN" dirty="0" err="1">
                <a:latin typeface="Georgia" panose="02040502050405020303" pitchFamily="18" charset="0"/>
              </a:rPr>
              <a:t>Binary_crossentropy</a:t>
            </a:r>
            <a:r>
              <a:rPr lang="en-IN" dirty="0">
                <a:latin typeface="Georgia" panose="02040502050405020303" pitchFamily="18" charset="0"/>
              </a:rPr>
              <a:t> was the loss function for binary classification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</a:rPr>
              <a:t> Accuracy was used as evaluation metric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Models were validated using a train-test split with an 80:20 ratio to evaluate their performance on unseen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Regularization techniques, such as L2 regularization and dropout, are used to reduce overfitting.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448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30BE2B-B811-7CAC-7FDE-0D1A69014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305" y="2015601"/>
            <a:ext cx="9511536" cy="4292599"/>
          </a:xfrm>
        </p:spPr>
        <p:txBody>
          <a:bodyPr>
            <a:no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The deep learning models achieved high accuracy, precision, recall, and F1-score compared to a naive baseline model. The performance of the models was as follows: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Accuracy of the deep learning model is: 0.9725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In comparison, the naive model had the following performance: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9D84B-1A10-714C-3654-BCAE752E0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020" y="5803528"/>
            <a:ext cx="4674187" cy="504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8B6AA-A002-8F7F-0E41-1DC16C919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995" y="2857551"/>
            <a:ext cx="5547471" cy="201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0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9CDE74-D588-FD43-B3E8-DAB28B946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8425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Developed deep learning models achieved high accuracy and F1-score on validation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Results demonstrate the potential of using deep learning for fake news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High-quality datasets are crucial for training such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Deep learning models can help combat online misinformation and disinformation.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Can be used with other techniques like NLP and network analysis to develop more comprehensive detection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Future work could explore different architectures and techniques like transformers, attention mechanisms, adversarial training, transfer learning, and </a:t>
            </a:r>
            <a:r>
              <a:rPr lang="en-US" dirty="0" err="1">
                <a:latin typeface="Georgia" panose="02040502050405020303" pitchFamily="18" charset="0"/>
              </a:rPr>
              <a:t>ensembling</a:t>
            </a:r>
            <a:r>
              <a:rPr lang="en-US" dirty="0">
                <a:latin typeface="Georgia" panose="02040502050405020303" pitchFamily="18" charset="0"/>
              </a:rPr>
              <a:t> to further improve performance.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860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0FD659-C58A-E80F-7038-DFFC21338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Georgia" panose="02040502050405020303" pitchFamily="18" charset="0"/>
              </a:rPr>
              <a:t>Fake news is false or misleading information that can undermine trust in reliable sources and have long-term impacts on democracy and social cohesion.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Georgia" panose="02040502050405020303" pitchFamily="18" charset="0"/>
              </a:rPr>
              <a:t>The internet and social media have made it easier to spread fake news, highlighting the need for reliable tools to combat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Georgia" panose="02040502050405020303" pitchFamily="18" charset="0"/>
              </a:rPr>
              <a:t>Deep learning models can be used to detect fake news with high accuracy, helping to prevent the spread of false information and promote reliable sources of news and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Georgia" panose="02040502050405020303" pitchFamily="18" charset="0"/>
              </a:rPr>
              <a:t>In this project, we explored the use of deep learning models for fake news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Georgia" panose="02040502050405020303" pitchFamily="18" charset="0"/>
              </a:rPr>
              <a:t>Our results showed that the models achieved high accuracy, precision, recall, and F1-score, outperforming a naive model.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About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EB7150-0F6D-6F85-288D-299F6D786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latin typeface="Georgia" panose="02040502050405020303" pitchFamily="18" charset="0"/>
              </a:rPr>
              <a:t>Used the Fake News Detection dataset from University of Victoria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Two datasets: true and fake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True dataset has 21,417 observations, fake dataset has 23,481 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Variables: title, text, subject,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True dataset contains articles from reputable news 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Fake dataset contains articles from unreliable sources spreading false information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002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925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A99B1-86F1-E1A5-3C24-DF74C51EBC15}"/>
              </a:ext>
            </a:extLst>
          </p:cNvPr>
          <p:cNvSpPr txBox="1"/>
          <p:nvPr/>
        </p:nvSpPr>
        <p:spPr>
          <a:xfrm>
            <a:off x="1219200" y="2316480"/>
            <a:ext cx="528371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900" dirty="0">
                <a:latin typeface="Georgia" panose="02040502050405020303" pitchFamily="18" charset="0"/>
              </a:rPr>
              <a:t>The target variable ‘</a:t>
            </a:r>
            <a:r>
              <a:rPr lang="en-US" sz="1900" dirty="0" err="1">
                <a:latin typeface="Georgia" panose="02040502050405020303" pitchFamily="18" charset="0"/>
              </a:rPr>
              <a:t>isFake</a:t>
            </a:r>
            <a:r>
              <a:rPr lang="en-US" sz="1900" dirty="0">
                <a:latin typeface="Georgia" panose="02040502050405020303" pitchFamily="18" charset="0"/>
              </a:rPr>
              <a:t>' was not present in the original datasets and was added during the preprocessing step.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900" dirty="0">
                <a:latin typeface="Georgia" panose="02040502050405020303" pitchFamily="18" charset="0"/>
              </a:rPr>
              <a:t>The variable ‘</a:t>
            </a:r>
            <a:r>
              <a:rPr lang="en-US" sz="1900" dirty="0" err="1">
                <a:latin typeface="Georgia" panose="02040502050405020303" pitchFamily="18" charset="0"/>
              </a:rPr>
              <a:t>isFake</a:t>
            </a:r>
            <a:r>
              <a:rPr lang="en-US" sz="1900" dirty="0">
                <a:latin typeface="Georgia" panose="02040502050405020303" pitchFamily="18" charset="0"/>
              </a:rPr>
              <a:t>' was assigned the value ‘0' for the real news dataset and the value ‘1' for the fake news dataset.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900" dirty="0">
                <a:latin typeface="Georgia" panose="02040502050405020303" pitchFamily="18" charset="0"/>
              </a:rPr>
              <a:t>The resulting distribution of the target variable shows that: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900" dirty="0">
                <a:latin typeface="Georgia" panose="02040502050405020303" pitchFamily="18" charset="0"/>
              </a:rPr>
              <a:t>52.3% of the data is classified as fake news.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900" dirty="0">
                <a:latin typeface="Georgia" panose="02040502050405020303" pitchFamily="18" charset="0"/>
              </a:rPr>
              <a:t>The remaining 47.7% is classified as real news.</a:t>
            </a:r>
            <a:endParaRPr lang="en-IN" sz="1900" dirty="0">
              <a:latin typeface="Georgia" panose="02040502050405020303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2C56AA-B7A8-8DA4-3D46-28BD3F9B0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2915" y="2099322"/>
            <a:ext cx="4887666" cy="3760788"/>
          </a:xfrm>
        </p:spPr>
      </p:pic>
    </p:spTree>
    <p:extLst>
      <p:ext uri="{BB962C8B-B14F-4D97-AF65-F5344CB8AC3E}">
        <p14:creationId xmlns:p14="http://schemas.microsoft.com/office/powerpoint/2010/main" val="499099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206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Exploratory data analysis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4B995E5-488B-888C-B732-43882CDFD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6541" y="2296416"/>
            <a:ext cx="4823143" cy="2338295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D12207-0F6A-3DE0-1092-CEFC921F9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141" y="3798332"/>
            <a:ext cx="5234346" cy="25330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D58E359-2969-356A-6B43-68507B6043DB}"/>
              </a:ext>
            </a:extLst>
          </p:cNvPr>
          <p:cNvSpPr txBox="1"/>
          <p:nvPr/>
        </p:nvSpPr>
        <p:spPr>
          <a:xfrm>
            <a:off x="908572" y="1942069"/>
            <a:ext cx="4823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eorgia" panose="02040502050405020303" pitchFamily="18" charset="0"/>
              </a:rPr>
              <a:t>Fake News Word cloud</a:t>
            </a:r>
          </a:p>
          <a:p>
            <a:endParaRPr lang="en-IN" dirty="0">
              <a:latin typeface="Georgia" panose="02040502050405020303" pitchFamily="18" charset="0"/>
            </a:endParaRPr>
          </a:p>
          <a:p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B8F922-0377-13A9-0419-DFCA7759272A}"/>
              </a:ext>
            </a:extLst>
          </p:cNvPr>
          <p:cNvSpPr txBox="1"/>
          <p:nvPr/>
        </p:nvSpPr>
        <p:spPr>
          <a:xfrm>
            <a:off x="6402317" y="3429000"/>
            <a:ext cx="482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eorgia" panose="02040502050405020303" pitchFamily="18" charset="0"/>
              </a:rPr>
              <a:t>Real news Word Cloud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D80FC7-6E6F-E797-4A86-D44E61B868DC}"/>
              </a:ext>
            </a:extLst>
          </p:cNvPr>
          <p:cNvSpPr txBox="1"/>
          <p:nvPr/>
        </p:nvSpPr>
        <p:spPr>
          <a:xfrm>
            <a:off x="6250288" y="2265235"/>
            <a:ext cx="5127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The real news word cloud contains the name of the publisher Reuters, indicating the importance of reliable sources of information in real news.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C9B5B4-DFCC-B28E-601D-0623B19AD3D3}"/>
              </a:ext>
            </a:extLst>
          </p:cNvPr>
          <p:cNvSpPr txBox="1"/>
          <p:nvPr/>
        </p:nvSpPr>
        <p:spPr>
          <a:xfrm>
            <a:off x="792920" y="4768768"/>
            <a:ext cx="4765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latin typeface="Georgia" panose="02040502050405020303" pitchFamily="18" charset="0"/>
              </a:rPr>
              <a:t>The fake news word cloud does not have any source of information, highlighting the lack of credibility and authenticity in fake news.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43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498813-90B7-A3B1-B377-F35D93C6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3006"/>
            <a:ext cx="10058400" cy="417685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Converted all the text data to lowercase to ensure that similar words with different cases are treated as the same.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Removed all the punctuations and special characters from the text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Extracted publisher information from the text column.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Combined the text and title column to create a new column named article.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Added the target column </a:t>
            </a:r>
            <a:r>
              <a:rPr lang="en-US" dirty="0" err="1">
                <a:latin typeface="Georgia" panose="02040502050405020303" pitchFamily="18" charset="0"/>
              </a:rPr>
              <a:t>isFake</a:t>
            </a:r>
            <a:r>
              <a:rPr lang="en-US" dirty="0">
                <a:latin typeface="Georgia" panose="02040502050405020303" pitchFamily="18" charset="0"/>
              </a:rPr>
              <a:t> to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Pre-processed dataset by removing irrelevant columns and duplicates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Combined true and fake dataset into a single dataframe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The text data was tokenized, which involves splitting the text into individual words. For this, the Tokenizer function from the </a:t>
            </a:r>
            <a:r>
              <a:rPr lang="en-US" dirty="0" err="1">
                <a:latin typeface="Georgia" panose="02040502050405020303" pitchFamily="18" charset="0"/>
              </a:rPr>
              <a:t>keras</a:t>
            </a:r>
            <a:r>
              <a:rPr lang="en-US" dirty="0">
                <a:latin typeface="Georgia" panose="02040502050405020303" pitchFamily="18" charset="0"/>
              </a:rPr>
              <a:t> was used.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3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Word Embedding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CDFFC3-5F1F-CE30-7E0C-B72B35684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851411" cy="4200426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Word embeddings are a way of representing words as high-dimensional vectors, allowing them to be used as inputs for machine learning algorithms.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We used the Word2Vec algorithm from the </a:t>
            </a:r>
            <a:r>
              <a:rPr lang="en-US" dirty="0" err="1">
                <a:latin typeface="Georgia" panose="02040502050405020303" pitchFamily="18" charset="0"/>
              </a:rPr>
              <a:t>Gensim</a:t>
            </a:r>
            <a:r>
              <a:rPr lang="en-US" dirty="0">
                <a:latin typeface="Georgia" panose="02040502050405020303" pitchFamily="18" charset="0"/>
              </a:rPr>
              <a:t> library to generate word embeddings for our text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Word2Vec represents each word as a dense vector in a high-dimensional space, with each dimension representing a different aspect of the word's meaning.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The vectors are learned by predicting the context in which a word appears in a given sentence.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Once the word embeddings are generated, they can be used as inputs for machine learning algorithms to perform tasks such as classification or clustering.</a:t>
            </a:r>
            <a:endParaRPr lang="en-IN" dirty="0"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BEAD7-F84E-3C74-59AF-9ED2F9DB4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691" y="1953086"/>
            <a:ext cx="2014747" cy="435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32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Naïve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BC7D8A-A9A2-E329-E181-E0E6E23EF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38575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The naive model predicts the majority class as the output for every sample.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In the case of binary classification, this means predicting the class that occurs more frequently in the training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This model does not learn any patterns or relationships between the features and the target variable, and simply makes the most common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The performance of this model can be used as a baseline to compare the performance of more sophisticated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Accuracy for the naïve model is : 0.5229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407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Model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E7004F-1CC3-638F-3207-4154FFC8F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713" y="1882067"/>
            <a:ext cx="6154968" cy="497593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The model is a sequential neural network that takes in sequences of 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The first layer is an embedding layer that converts each word in the input sequence into a dense vector of fixed size (</a:t>
            </a:r>
            <a:r>
              <a:rPr lang="en-US" dirty="0" err="1">
                <a:latin typeface="Georgia" panose="02040502050405020303" pitchFamily="18" charset="0"/>
              </a:rPr>
              <a:t>output_dim</a:t>
            </a:r>
            <a:r>
              <a:rPr lang="en-US" dirty="0">
                <a:latin typeface="Georgia" panose="02040502050405020303" pitchFamily="18" charset="0"/>
              </a:rPr>
              <a:t>=DIM).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The weights for the embedding layer are pre-trained using a Word2Vec model and passed to the layer (weights=[</a:t>
            </a:r>
            <a:r>
              <a:rPr lang="en-US" dirty="0" err="1">
                <a:latin typeface="Georgia" panose="02040502050405020303" pitchFamily="18" charset="0"/>
              </a:rPr>
              <a:t>embeddingVectors</a:t>
            </a:r>
            <a:r>
              <a:rPr lang="en-US" dirty="0">
                <a:latin typeface="Georgia" panose="02040502050405020303" pitchFamily="18" charset="0"/>
              </a:rPr>
              <a:t>]).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The input length for the layer is set to 1000 (</a:t>
            </a:r>
            <a:r>
              <a:rPr lang="en-US" dirty="0" err="1">
                <a:latin typeface="Georgia" panose="02040502050405020303" pitchFamily="18" charset="0"/>
              </a:rPr>
              <a:t>input_length</a:t>
            </a:r>
            <a:r>
              <a:rPr lang="en-US" dirty="0">
                <a:latin typeface="Georgia" panose="02040502050405020303" pitchFamily="18" charset="0"/>
              </a:rPr>
              <a:t>=1000).</a:t>
            </a:r>
          </a:p>
          <a:p>
            <a:pPr marL="0" indent="0">
              <a:buNone/>
            </a:pPr>
            <a:endParaRPr lang="en-IN" sz="1600" dirty="0"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1E84DC-26DC-9467-C2C5-B51DEE8158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6232" y="2157274"/>
            <a:ext cx="3923930" cy="351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37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0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6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7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8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9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{11CD1B84-1752-4B21-8023-F8A8E9F08225}tf22712842_win32</Template>
  <TotalTime>2587</TotalTime>
  <Words>1061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Georgia</vt:lpstr>
      <vt:lpstr>1_RetrospectVTI</vt:lpstr>
      <vt:lpstr>Fake News Detection</vt:lpstr>
      <vt:lpstr>Introduction</vt:lpstr>
      <vt:lpstr>About Dataset</vt:lpstr>
      <vt:lpstr>Exploratory data analysis</vt:lpstr>
      <vt:lpstr>Exploratory data analysis</vt:lpstr>
      <vt:lpstr>Data Preprocessing</vt:lpstr>
      <vt:lpstr>Word Embedding</vt:lpstr>
      <vt:lpstr>Naïve model</vt:lpstr>
      <vt:lpstr>Model Architecture</vt:lpstr>
      <vt:lpstr>Model Architecture</vt:lpstr>
      <vt:lpstr>Training and Validation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</dc:title>
  <dc:creator>deepansh malviya</dc:creator>
  <cp:lastModifiedBy>deepansh malviya</cp:lastModifiedBy>
  <cp:revision>4</cp:revision>
  <dcterms:created xsi:type="dcterms:W3CDTF">2023-05-02T04:00:03Z</dcterms:created>
  <dcterms:modified xsi:type="dcterms:W3CDTF">2023-05-04T01:03:34Z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