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70CDF4"/>
    <a:srgbClr val="00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82A3-F945-4510-8867-68470C845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4C4E8-7DEF-4DD4-9EEB-7B116B3C8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2A95-5285-461C-A3E6-61E4DCB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DF57-CA6C-4CA7-A180-7DD16AA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7703B-2C7B-42C7-8E3D-DD88396B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8CB-638B-475B-8F25-D30379C9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E0A45-D2A8-479D-8FF1-51F8D5C1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2E52-4F9E-4824-8FC9-5DD0B7F4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778E-9FFF-4EBD-A89C-5A411FD9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F3C9-1ECD-4AD7-8C80-D1067AB5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09DB2-3DA4-4CB3-A877-35C211B14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11A26-10B0-4414-976E-E9D5154C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9CE0-4067-4FAF-84AA-512C3E60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A7DA-7462-4F15-9A05-7264F7F0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EBBD-5BBD-4865-8341-3AB2B628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A86C-7A06-400B-831E-0F238FFE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A267-46D1-4835-820A-F5BE457B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0528-400C-4D5E-A48F-4E55D495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5A52-6504-4AEB-8FE9-007EBA1E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8AD6-3A8A-49B3-AC5E-4148F7CF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0E1A-B527-49AC-9F34-EC2C1A32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8649B-929C-4BD7-A052-531E78587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11A4-06E0-4E64-B9AC-25D54EAC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1251-66AD-492B-9A5D-31DFF9C7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EB77-4638-4F59-98B0-C15480CF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EF4-D621-4396-9878-5186791D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AE2A-D21D-4823-85E0-62747BC86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AA1FA-480E-47F0-8DE8-8D0447B2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7590B-AA42-4BF2-BBA6-50C36C05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B641F-E8D4-4010-A28E-13038F6D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7B02-7B77-437A-8FF8-DDEBDDAF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842-B403-4BA1-831E-88AEA478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0254-AB9B-4D5D-B4ED-5F4769F39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A7B0B-A540-4752-B1A8-4522BBADB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05B1A-A2FB-470F-8086-DFC28C548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D2FD7-469B-4517-8473-085550008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8BA81-B27A-4B74-8058-7721A552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F3B91-197B-4066-A988-B9ED8767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33959-3394-4637-B8A2-1E7408C4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F966-291B-4E8A-869E-C736895A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66040-44E6-4883-8255-B0DB82EA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4BB1F-03F6-4FF9-BA03-F065F00B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578A7-E583-4797-95C2-1D88796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C5DD1-3605-43FD-9B33-27A5B2C7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F70F7-7334-422D-BB8C-99F6691D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24268-3CDB-4593-A8F8-F16919E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9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84CA-D1B3-4884-B7F7-E6B65B0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43D6-740F-4724-9CBB-E0495880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047C1-BD16-4736-AD50-A82445A8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472A-9556-4217-9D9A-3E3146CE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DCF8-0527-4A73-A265-51280925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F82F7-4B81-43A5-9C88-EE4AC1EF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37B0-603C-4F58-89AF-C25D89A9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4DC30-BFBE-4DD8-AFDB-1FA113B41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FD79-BD4E-478D-B72B-73AD657B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F63AF-D233-4526-A158-6D453CE1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3A5A7-4E38-4C9E-9642-61730ADA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E38CA-AB8F-46CB-B97A-01DD23C3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84F78-DB98-4EE6-91C4-AE38089D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E93BF-7EA6-4167-BB50-AC8DF9AB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C235-9999-4080-8CE4-9972AD731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17682-F097-4FBE-AEE9-F0D1A22C9B0B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F001-62DB-4166-A9DC-0EC5BC96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F4F-EF41-4BDE-BA01-5A9AB7CD0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0C08-230D-49C9-81AE-84B3ECF7B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95BE85-D80C-4F01-B636-9C5664A1F14B}"/>
              </a:ext>
            </a:extLst>
          </p:cNvPr>
          <p:cNvSpPr/>
          <p:nvPr/>
        </p:nvSpPr>
        <p:spPr>
          <a:xfrm>
            <a:off x="533401" y="258221"/>
            <a:ext cx="11125200" cy="6296025"/>
          </a:xfrm>
          <a:prstGeom prst="roundRect">
            <a:avLst/>
          </a:prstGeom>
          <a:solidFill>
            <a:srgbClr val="00538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AD779-E1C2-471E-98C5-A977185C96B0}"/>
              </a:ext>
            </a:extLst>
          </p:cNvPr>
          <p:cNvSpPr txBox="1"/>
          <p:nvPr/>
        </p:nvSpPr>
        <p:spPr>
          <a:xfrm>
            <a:off x="2671880" y="241454"/>
            <a:ext cx="6658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Intelligence, AI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(Generic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term,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mimic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76F303-5CD6-4941-BFD3-336660CDD1F7}"/>
              </a:ext>
            </a:extLst>
          </p:cNvPr>
          <p:cNvGrpSpPr/>
          <p:nvPr/>
        </p:nvGrpSpPr>
        <p:grpSpPr>
          <a:xfrm>
            <a:off x="932509" y="1001171"/>
            <a:ext cx="10372726" cy="5457825"/>
            <a:chOff x="1133475" y="1001171"/>
            <a:chExt cx="10372726" cy="545782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DC90193-5280-4CD9-965D-89B6A2BFB4FB}"/>
                </a:ext>
              </a:extLst>
            </p:cNvPr>
            <p:cNvSpPr/>
            <p:nvPr/>
          </p:nvSpPr>
          <p:spPr>
            <a:xfrm>
              <a:off x="1133475" y="1001171"/>
              <a:ext cx="10372726" cy="5457825"/>
            </a:xfrm>
            <a:prstGeom prst="roundRect">
              <a:avLst/>
            </a:prstGeom>
            <a:solidFill>
              <a:srgbClr val="70CDF4"/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518936-48E8-4346-A496-F1E6C6144A38}"/>
                </a:ext>
              </a:extLst>
            </p:cNvPr>
            <p:cNvSpPr txBox="1"/>
            <p:nvPr/>
          </p:nvSpPr>
          <p:spPr>
            <a:xfrm>
              <a:off x="1295400" y="1035917"/>
              <a:ext cx="10086975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Learning, ML </a:t>
              </a:r>
            </a:p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(Number of samples &gt; 100)</a:t>
              </a:r>
            </a:p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Linear Regression, Random Forest, Decision Trees, Gaussian Processes, …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223DCD-9208-C347-8552-F902816D926D}"/>
              </a:ext>
            </a:extLst>
          </p:cNvPr>
          <p:cNvGrpSpPr/>
          <p:nvPr/>
        </p:nvGrpSpPr>
        <p:grpSpPr>
          <a:xfrm>
            <a:off x="1153264" y="2127068"/>
            <a:ext cx="9829800" cy="4274778"/>
            <a:chOff x="1504951" y="2127068"/>
            <a:chExt cx="9829800" cy="427477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CED0FE-1529-4191-9073-44CDBDB84E6E}"/>
                </a:ext>
              </a:extLst>
            </p:cNvPr>
            <p:cNvSpPr/>
            <p:nvPr/>
          </p:nvSpPr>
          <p:spPr>
            <a:xfrm>
              <a:off x="1638300" y="2152505"/>
              <a:ext cx="9696451" cy="4249341"/>
            </a:xfrm>
            <a:prstGeom prst="round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78BEC7-5A84-4E47-B1C6-267629A946A8}"/>
                </a:ext>
              </a:extLst>
            </p:cNvPr>
            <p:cNvSpPr txBox="1"/>
            <p:nvPr/>
          </p:nvSpPr>
          <p:spPr>
            <a:xfrm>
              <a:off x="1504951" y="2127068"/>
              <a:ext cx="98298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Deep Learning, DL</a:t>
              </a:r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(Number of samples &gt; 500)</a:t>
              </a:r>
            </a:p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Artificial Neural Network (ANN), Convolution Neural Network (CNN), Graph Neural Network (GNN), Variational Encoders (VAE), Generative Adversarial Network (GAN), Recurrent Neural Network (RNN), Deep Reinforcement Learning (DRL), </a:t>
              </a: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CF49040-45B9-4805-BC8D-E91BC97960AE}"/>
                </a:ext>
              </a:extLst>
            </p:cNvPr>
            <p:cNvSpPr/>
            <p:nvPr/>
          </p:nvSpPr>
          <p:spPr>
            <a:xfrm>
              <a:off x="1853684" y="3844581"/>
              <a:ext cx="2748796" cy="1104106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Chemical 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ormula, SMILES, Fragments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5C9EE0C-9B44-4C3B-AA16-67BD25B63754}"/>
                </a:ext>
              </a:extLst>
            </p:cNvPr>
            <p:cNvSpPr/>
            <p:nvPr/>
          </p:nvSpPr>
          <p:spPr>
            <a:xfrm>
              <a:off x="4835396" y="3844581"/>
              <a:ext cx="3367921" cy="1104106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Atomic 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fr-FR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tructure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fr-FR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Molecules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Solids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fr-FR" sz="2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Proteins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BF3A38-AED3-4348-8473-3A6964674F16}"/>
                </a:ext>
              </a:extLst>
            </p:cNvPr>
            <p:cNvSpPr/>
            <p:nvPr/>
          </p:nvSpPr>
          <p:spPr>
            <a:xfrm>
              <a:off x="8436233" y="3844581"/>
              <a:ext cx="2706112" cy="1104106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Text/Literature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EF0A7A4-B0A9-46D8-84D8-C14105759B9B}"/>
                </a:ext>
              </a:extLst>
            </p:cNvPr>
            <p:cNvSpPr/>
            <p:nvPr/>
          </p:nvSpPr>
          <p:spPr>
            <a:xfrm>
              <a:off x="3051930" y="5123213"/>
              <a:ext cx="3367921" cy="1104106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XRD, 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XAS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Raman,</a:t>
              </a: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NMR,</a:t>
              </a: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UV-vis,</a:t>
              </a:r>
              <a:r>
                <a:rPr lang="zh-CN" alt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XANES, Electron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/Phonon</a:t>
              </a:r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DC4399-DCEE-4C2F-B4B9-1E4995B5CE22}"/>
                </a:ext>
              </a:extLst>
            </p:cNvPr>
            <p:cNvSpPr/>
            <p:nvPr/>
          </p:nvSpPr>
          <p:spPr>
            <a:xfrm>
              <a:off x="6682920" y="5123213"/>
              <a:ext cx="3367921" cy="1104106"/>
            </a:xfrm>
            <a:prstGeom prst="roundRect">
              <a:avLst/>
            </a:prstGeom>
            <a:solidFill>
              <a:schemeClr val="bg1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SEM, STM, STEM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75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Kamal (Assoc)</dc:creator>
  <cp:lastModifiedBy>Chi Chen</cp:lastModifiedBy>
  <cp:revision>16</cp:revision>
  <dcterms:created xsi:type="dcterms:W3CDTF">2021-09-13T14:31:43Z</dcterms:created>
  <dcterms:modified xsi:type="dcterms:W3CDTF">2021-09-17T05:54:05Z</dcterms:modified>
</cp:coreProperties>
</file>