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Lst>
  <p:sldSz cy="5143500" cx="9144000"/>
  <p:notesSz cx="9144000" cy="5143500"/>
  <p:embeddedFontLst>
    <p:embeddedFont>
      <p:font typeface="Helvetica Neue"/>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2BA3785-6F8B-49B7-A788-F524F83406CA}">
  <a:tblStyle styleId="{B2BA3785-6F8B-49B7-A788-F524F83406CA}"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D4900BA4-B78E-4E05-A04E-388916414705}"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HelveticaNeue-regular.fntdata"/><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HelveticaNeue-italic.fntdata"/><Relationship Id="rId21" Type="http://schemas.openxmlformats.org/officeDocument/2006/relationships/slide" Target="slides/slide15.xml"/><Relationship Id="rId43" Type="http://schemas.openxmlformats.org/officeDocument/2006/relationships/font" Target="fonts/HelveticaNeue-bold.fntdata"/><Relationship Id="rId24" Type="http://schemas.openxmlformats.org/officeDocument/2006/relationships/slide" Target="slides/slide18.xml"/><Relationship Id="rId23" Type="http://schemas.openxmlformats.org/officeDocument/2006/relationships/slide" Target="slides/slide17.xml"/><Relationship Id="rId45"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914400" y="2443150"/>
            <a:ext cx="7315200" cy="2314575"/>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2d69242b3_0_1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42d69242b3_0_1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42d69242b3_0_4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42d69242b3_0_4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2d69242b3_0_5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g342d69242b3_0_5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463367f901_0_1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463367f901_0_1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0: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0: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1: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463367f901_0_6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3463367f901_0_6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346531a8c0a_0_7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346531a8c0a_0_7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42d69242b3_0_77: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342d69242b3_0_77: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42d69242b3_0_9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42d69242b3_0_9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2d69242b3_0_15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g342d69242b3_0_15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42d69242b3_0_11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42d69242b3_0_11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463367f901_0_2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g3463367f901_0_2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463367f901_0_44: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463367f901_0_44: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3: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3463367f901_0_72: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3463367f901_0_72: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463aec2d7d_0_6: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g3463aec2d7d_0_6: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46531a8c0a_0_9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g346531a8c0a_0_9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6531a8c0a_0_103: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g346531a8c0a_0_103: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46531a8c0a_0_51: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g346531a8c0a_0_51: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42d69242b3_0_6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g342d69242b3_0_6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4: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4: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5: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5: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6: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6: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914400" y="2443150"/>
            <a:ext cx="7315200" cy="2314575"/>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524300" y="385750"/>
            <a:ext cx="6096300" cy="19288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2d69242b3_0_29:notes"/>
          <p:cNvSpPr txBox="1"/>
          <p:nvPr>
            <p:ph idx="1" type="body"/>
          </p:nvPr>
        </p:nvSpPr>
        <p:spPr>
          <a:xfrm>
            <a:off x="914400" y="2443150"/>
            <a:ext cx="7315200" cy="23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g342d69242b3_0_29:notes"/>
          <p:cNvSpPr/>
          <p:nvPr>
            <p:ph idx="2" type="sldImg"/>
          </p:nvPr>
        </p:nvSpPr>
        <p:spPr>
          <a:xfrm>
            <a:off x="1524300" y="385750"/>
            <a:ext cx="6096300" cy="19287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2" name="Shape 12"/>
        <p:cNvGrpSpPr/>
        <p:nvPr/>
      </p:nvGrpSpPr>
      <p:grpSpPr>
        <a:xfrm>
          <a:off x="0" y="0"/>
          <a:ext cx="0" cy="0"/>
          <a:chOff x="0" y="0"/>
          <a:chExt cx="0" cy="0"/>
        </a:xfrm>
      </p:grpSpPr>
      <p:sp>
        <p:nvSpPr>
          <p:cNvPr id="13" name="Google Shape;13;p2"/>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02D7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4" name="Google Shape;14;p2"/>
          <p:cNvSpPr/>
          <p:nvPr/>
        </p:nvSpPr>
        <p:spPr>
          <a:xfrm>
            <a:off x="0" y="2998149"/>
            <a:ext cx="9144000" cy="0"/>
          </a:xfrm>
          <a:custGeom>
            <a:rect b="b" l="l" r="r" t="t"/>
            <a:pathLst>
              <a:path extrusionOk="0" h="120000" w="9144000">
                <a:moveTo>
                  <a:pt x="0" y="0"/>
                </a:moveTo>
                <a:lnTo>
                  <a:pt x="9143999" y="0"/>
                </a:lnTo>
              </a:path>
            </a:pathLst>
          </a:custGeom>
          <a:noFill/>
          <a:ln cap="flat" cmpd="sng" w="19025">
            <a:solidFill>
              <a:srgbClr val="FFC7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15" name="Google Shape;15;p2"/>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2"/>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8" name="Shape 18"/>
        <p:cNvGrpSpPr/>
        <p:nvPr/>
      </p:nvGrpSpPr>
      <p:grpSpPr>
        <a:xfrm>
          <a:off x="0" y="0"/>
          <a:ext cx="0" cy="0"/>
          <a:chOff x="0" y="0"/>
          <a:chExt cx="0" cy="0"/>
        </a:xfrm>
      </p:grpSpPr>
      <p:sp>
        <p:nvSpPr>
          <p:cNvPr id="19" name="Google Shape;19;p3"/>
          <p:cNvSpPr txBox="1"/>
          <p:nvPr>
            <p:ph type="title"/>
          </p:nvPr>
        </p:nvSpPr>
        <p:spPr>
          <a:xfrm>
            <a:off x="384725" y="505248"/>
            <a:ext cx="812355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rgbClr val="002D72"/>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3"/>
          <p:cNvSpPr txBox="1"/>
          <p:nvPr>
            <p:ph idx="1" type="body"/>
          </p:nvPr>
        </p:nvSpPr>
        <p:spPr>
          <a:xfrm>
            <a:off x="324537" y="1111012"/>
            <a:ext cx="7811770" cy="269303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1" name="Google Shape;21;p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24" name="Shape 24"/>
        <p:cNvGrpSpPr/>
        <p:nvPr/>
      </p:nvGrpSpPr>
      <p:grpSpPr>
        <a:xfrm>
          <a:off x="0" y="0"/>
          <a:ext cx="0" cy="0"/>
          <a:chOff x="0" y="0"/>
          <a:chExt cx="0" cy="0"/>
        </a:xfrm>
      </p:grpSpPr>
      <p:sp>
        <p:nvSpPr>
          <p:cNvPr id="25" name="Google Shape;25;p4"/>
          <p:cNvSpPr/>
          <p:nvPr/>
        </p:nvSpPr>
        <p:spPr>
          <a:xfrm>
            <a:off x="0" y="0"/>
            <a:ext cx="9144000" cy="5143500"/>
          </a:xfrm>
          <a:custGeom>
            <a:rect b="b" l="l" r="r" t="t"/>
            <a:pathLst>
              <a:path extrusionOk="0" h="5143500" w="9144000">
                <a:moveTo>
                  <a:pt x="9143999" y="5143499"/>
                </a:moveTo>
                <a:lnTo>
                  <a:pt x="0" y="5143499"/>
                </a:lnTo>
                <a:lnTo>
                  <a:pt x="0" y="0"/>
                </a:lnTo>
                <a:lnTo>
                  <a:pt x="9143999" y="0"/>
                </a:lnTo>
                <a:lnTo>
                  <a:pt x="9143999" y="5143499"/>
                </a:lnTo>
                <a:close/>
              </a:path>
            </a:pathLst>
          </a:custGeom>
          <a:solidFill>
            <a:srgbClr val="002D72"/>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6" name="Google Shape;26;p4"/>
          <p:cNvSpPr/>
          <p:nvPr/>
        </p:nvSpPr>
        <p:spPr>
          <a:xfrm>
            <a:off x="0" y="2998149"/>
            <a:ext cx="9144000" cy="0"/>
          </a:xfrm>
          <a:custGeom>
            <a:rect b="b" l="l" r="r" t="t"/>
            <a:pathLst>
              <a:path extrusionOk="0" h="120000" w="9144000">
                <a:moveTo>
                  <a:pt x="0" y="0"/>
                </a:moveTo>
                <a:lnTo>
                  <a:pt x="9143999" y="0"/>
                </a:lnTo>
              </a:path>
            </a:pathLst>
          </a:custGeom>
          <a:noFill/>
          <a:ln cap="flat" cmpd="sng" w="19025">
            <a:solidFill>
              <a:srgbClr val="FFC72C"/>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7" name="Google Shape;27;p4"/>
          <p:cNvSpPr txBox="1"/>
          <p:nvPr>
            <p:ph type="title"/>
          </p:nvPr>
        </p:nvSpPr>
        <p:spPr>
          <a:xfrm>
            <a:off x="384725" y="505248"/>
            <a:ext cx="812355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rgbClr val="002D72"/>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4"/>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1" name="Shape 31"/>
        <p:cNvGrpSpPr/>
        <p:nvPr/>
      </p:nvGrpSpPr>
      <p:grpSpPr>
        <a:xfrm>
          <a:off x="0" y="0"/>
          <a:ext cx="0" cy="0"/>
          <a:chOff x="0" y="0"/>
          <a:chExt cx="0" cy="0"/>
        </a:xfrm>
      </p:grpSpPr>
      <p:sp>
        <p:nvSpPr>
          <p:cNvPr id="32" name="Google Shape;32;p5"/>
          <p:cNvSpPr txBox="1"/>
          <p:nvPr>
            <p:ph type="ctrTitle"/>
          </p:nvPr>
        </p:nvSpPr>
        <p:spPr>
          <a:xfrm>
            <a:off x="685800" y="1594485"/>
            <a:ext cx="7772400" cy="108013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rgbClr val="002D72"/>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5"/>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7" name="Shape 37"/>
        <p:cNvGrpSpPr/>
        <p:nvPr/>
      </p:nvGrpSpPr>
      <p:grpSpPr>
        <a:xfrm>
          <a:off x="0" y="0"/>
          <a:ext cx="0" cy="0"/>
          <a:chOff x="0" y="0"/>
          <a:chExt cx="0" cy="0"/>
        </a:xfrm>
      </p:grpSpPr>
      <p:sp>
        <p:nvSpPr>
          <p:cNvPr id="38" name="Google Shape;38;p6"/>
          <p:cNvSpPr txBox="1"/>
          <p:nvPr>
            <p:ph type="title"/>
          </p:nvPr>
        </p:nvSpPr>
        <p:spPr>
          <a:xfrm>
            <a:off x="384725" y="505248"/>
            <a:ext cx="8123555" cy="4095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2500">
                <a:solidFill>
                  <a:srgbClr val="002D72"/>
                </a:solidFill>
                <a:latin typeface="Helvetica Neue"/>
                <a:ea typeface="Helvetica Neue"/>
                <a:cs typeface="Helvetica Neue"/>
                <a:sym typeface="Helvetica Neu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1" name="Google Shape;41;p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6"/>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a:off x="0" y="5045700"/>
            <a:ext cx="9144000" cy="98425"/>
          </a:xfrm>
          <a:custGeom>
            <a:rect b="b" l="l" r="r" t="t"/>
            <a:pathLst>
              <a:path extrusionOk="0" h="98425" w="9144000">
                <a:moveTo>
                  <a:pt x="9143999" y="97799"/>
                </a:moveTo>
                <a:lnTo>
                  <a:pt x="0" y="97799"/>
                </a:lnTo>
                <a:lnTo>
                  <a:pt x="0" y="0"/>
                </a:lnTo>
                <a:lnTo>
                  <a:pt x="9143999" y="0"/>
                </a:lnTo>
                <a:lnTo>
                  <a:pt x="9143999" y="97799"/>
                </a:lnTo>
                <a:close/>
              </a:path>
            </a:pathLst>
          </a:custGeom>
          <a:solidFill>
            <a:srgbClr val="FFC72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 name="Google Shape;7;p1"/>
          <p:cNvSpPr txBox="1"/>
          <p:nvPr>
            <p:ph type="title"/>
          </p:nvPr>
        </p:nvSpPr>
        <p:spPr>
          <a:xfrm>
            <a:off x="384725" y="505248"/>
            <a:ext cx="8123555" cy="4095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0" i="0" sz="2500" u="none" cap="none" strike="noStrike">
                <a:solidFill>
                  <a:srgbClr val="002D72"/>
                </a:solidFill>
                <a:latin typeface="Helvetica Neue"/>
                <a:ea typeface="Helvetica Neue"/>
                <a:cs typeface="Helvetica Neue"/>
                <a:sym typeface="Helvetica Ne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p1"/>
          <p:cNvSpPr txBox="1"/>
          <p:nvPr>
            <p:ph idx="1" type="body"/>
          </p:nvPr>
        </p:nvSpPr>
        <p:spPr>
          <a:xfrm>
            <a:off x="324537" y="1111012"/>
            <a:ext cx="7811770" cy="269303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9" name="Google Shape;9;p1"/>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 name="Google Shape;10;p1"/>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2" type="sldNum"/>
          </p:nvPr>
        </p:nvSpPr>
        <p:spPr>
          <a:xfrm>
            <a:off x="8748039" y="4776196"/>
            <a:ext cx="238759" cy="180339"/>
          </a:xfrm>
          <a:prstGeom prst="rect">
            <a:avLst/>
          </a:prstGeom>
          <a:noFill/>
          <a:ln>
            <a:noFill/>
          </a:ln>
        </p:spPr>
        <p:txBody>
          <a:bodyPr anchorCtr="0" anchor="t" bIns="0" lIns="0" spcFirstLastPara="1" rIns="0" wrap="square" tIns="0">
            <a:spAutoFit/>
          </a:bodyPr>
          <a:lstStyle>
            <a:lvl1pPr indent="0" lvl="0" marL="38100">
              <a:lnSpc>
                <a:spcPct val="100000"/>
              </a:lnSpc>
              <a:spcBef>
                <a:spcPts val="0"/>
              </a:spcBef>
              <a:buNone/>
              <a:defRPr b="0" i="0" sz="1000">
                <a:solidFill>
                  <a:srgbClr val="002D72"/>
                </a:solidFill>
                <a:latin typeface="Helvetica Neue"/>
                <a:ea typeface="Helvetica Neue"/>
                <a:cs typeface="Helvetica Neue"/>
                <a:sym typeface="Helvetica Neue"/>
              </a:defRPr>
            </a:lvl1pPr>
            <a:lvl2pPr indent="0" lvl="1" marL="38100">
              <a:lnSpc>
                <a:spcPct val="100000"/>
              </a:lnSpc>
              <a:spcBef>
                <a:spcPts val="0"/>
              </a:spcBef>
              <a:buNone/>
              <a:defRPr b="0" i="0" sz="1000">
                <a:solidFill>
                  <a:srgbClr val="002D72"/>
                </a:solidFill>
                <a:latin typeface="Helvetica Neue"/>
                <a:ea typeface="Helvetica Neue"/>
                <a:cs typeface="Helvetica Neue"/>
                <a:sym typeface="Helvetica Neue"/>
              </a:defRPr>
            </a:lvl2pPr>
            <a:lvl3pPr indent="0" lvl="2" marL="38100">
              <a:lnSpc>
                <a:spcPct val="100000"/>
              </a:lnSpc>
              <a:spcBef>
                <a:spcPts val="0"/>
              </a:spcBef>
              <a:buNone/>
              <a:defRPr b="0" i="0" sz="1000">
                <a:solidFill>
                  <a:srgbClr val="002D72"/>
                </a:solidFill>
                <a:latin typeface="Helvetica Neue"/>
                <a:ea typeface="Helvetica Neue"/>
                <a:cs typeface="Helvetica Neue"/>
                <a:sym typeface="Helvetica Neue"/>
              </a:defRPr>
            </a:lvl3pPr>
            <a:lvl4pPr indent="0" lvl="3" marL="38100">
              <a:lnSpc>
                <a:spcPct val="100000"/>
              </a:lnSpc>
              <a:spcBef>
                <a:spcPts val="0"/>
              </a:spcBef>
              <a:buNone/>
              <a:defRPr b="0" i="0" sz="1000">
                <a:solidFill>
                  <a:srgbClr val="002D72"/>
                </a:solidFill>
                <a:latin typeface="Helvetica Neue"/>
                <a:ea typeface="Helvetica Neue"/>
                <a:cs typeface="Helvetica Neue"/>
                <a:sym typeface="Helvetica Neue"/>
              </a:defRPr>
            </a:lvl4pPr>
            <a:lvl5pPr indent="0" lvl="4" marL="38100">
              <a:lnSpc>
                <a:spcPct val="100000"/>
              </a:lnSpc>
              <a:spcBef>
                <a:spcPts val="0"/>
              </a:spcBef>
              <a:buNone/>
              <a:defRPr b="0" i="0" sz="1000">
                <a:solidFill>
                  <a:srgbClr val="002D72"/>
                </a:solidFill>
                <a:latin typeface="Helvetica Neue"/>
                <a:ea typeface="Helvetica Neue"/>
                <a:cs typeface="Helvetica Neue"/>
                <a:sym typeface="Helvetica Neue"/>
              </a:defRPr>
            </a:lvl5pPr>
            <a:lvl6pPr indent="0" lvl="5" marL="38100">
              <a:lnSpc>
                <a:spcPct val="100000"/>
              </a:lnSpc>
              <a:spcBef>
                <a:spcPts val="0"/>
              </a:spcBef>
              <a:buNone/>
              <a:defRPr b="0" i="0" sz="1000">
                <a:solidFill>
                  <a:srgbClr val="002D72"/>
                </a:solidFill>
                <a:latin typeface="Helvetica Neue"/>
                <a:ea typeface="Helvetica Neue"/>
                <a:cs typeface="Helvetica Neue"/>
                <a:sym typeface="Helvetica Neue"/>
              </a:defRPr>
            </a:lvl6pPr>
            <a:lvl7pPr indent="0" lvl="6" marL="38100">
              <a:lnSpc>
                <a:spcPct val="100000"/>
              </a:lnSpc>
              <a:spcBef>
                <a:spcPts val="0"/>
              </a:spcBef>
              <a:buNone/>
              <a:defRPr b="0" i="0" sz="1000">
                <a:solidFill>
                  <a:srgbClr val="002D72"/>
                </a:solidFill>
                <a:latin typeface="Helvetica Neue"/>
                <a:ea typeface="Helvetica Neue"/>
                <a:cs typeface="Helvetica Neue"/>
                <a:sym typeface="Helvetica Neue"/>
              </a:defRPr>
            </a:lvl7pPr>
            <a:lvl8pPr indent="0" lvl="7" marL="38100">
              <a:lnSpc>
                <a:spcPct val="100000"/>
              </a:lnSpc>
              <a:spcBef>
                <a:spcPts val="0"/>
              </a:spcBef>
              <a:buNone/>
              <a:defRPr b="0" i="0" sz="1000">
                <a:solidFill>
                  <a:srgbClr val="002D72"/>
                </a:solidFill>
                <a:latin typeface="Helvetica Neue"/>
                <a:ea typeface="Helvetica Neue"/>
                <a:cs typeface="Helvetica Neue"/>
                <a:sym typeface="Helvetica Neue"/>
              </a:defRPr>
            </a:lvl8pPr>
            <a:lvl9pPr indent="0" lvl="8" marL="38100">
              <a:lnSpc>
                <a:spcPct val="100000"/>
              </a:lnSpc>
              <a:spcBef>
                <a:spcPts val="0"/>
              </a:spcBef>
              <a:buNone/>
              <a:defRPr b="0" i="0" sz="1000">
                <a:solidFill>
                  <a:srgbClr val="002D72"/>
                </a:solidFill>
                <a:latin typeface="Helvetica Neue"/>
                <a:ea typeface="Helvetica Neue"/>
                <a:cs typeface="Helvetica Neue"/>
                <a:sym typeface="Helvetica Neue"/>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slide" Target="/ppt/slides/slide2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slide" Target="/ppt/slides/slide2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slide" Target="/ppt/slides/slide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slide" Target="/ppt/slides/slide31.xml"/><Relationship Id="rId4" Type="http://schemas.openxmlformats.org/officeDocument/2006/relationships/slide" Target="/ppt/slides/slide32.xml"/><Relationship Id="rId5" Type="http://schemas.openxmlformats.org/officeDocument/2006/relationships/slide" Target="/ppt/slides/slide33.xml"/><Relationship Id="rId6" Type="http://schemas.openxmlformats.org/officeDocument/2006/relationships/image" Target="../media/image9.png"/><Relationship Id="rId7" Type="http://schemas.openxmlformats.org/officeDocument/2006/relationships/slide" Target="/ppt/slides/slide3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slide" Target="/ppt/slides/slide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slide" Target="/ppt/slides/slide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slide" Target="/ppt/slides/slide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slide" Target="/ppt/slides/slide15.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slide" Target="/ppt/slides/slide17.xm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slide" Target="/ppt/slides/slide17.xml"/><Relationship Id="rId5" Type="http://schemas.openxmlformats.org/officeDocument/2006/relationships/slide" Target="/ppt/slides/slide1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3.png"/><Relationship Id="rId4" Type="http://schemas.openxmlformats.org/officeDocument/2006/relationships/slide" Target="/ppt/slides/slide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 Id="rId4" Type="http://schemas.openxmlformats.org/officeDocument/2006/relationships/slide" Target="/ppt/slides/slide1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hyperlink" Target="https://github.com/deepmehta27/Practical_Data_Science_Projec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archive.ics.uci.edu/dataset/296/diabetes+130-us+hospitals+for+years+1999-2008" TargetMode="External"/><Relationship Id="rId4" Type="http://schemas.openxmlformats.org/officeDocument/2006/relationships/hyperlink" Target="https://archive.ics.uci.edu/dataset/296/diabetes+130-us+hospitals+for+years+1999-2008" TargetMode="External"/><Relationship Id="rId5" Type="http://schemas.openxmlformats.org/officeDocument/2006/relationships/slide" Target="/ppt/slides/slide23.xml"/><Relationship Id="rId6" Type="http://schemas.openxmlformats.org/officeDocument/2006/relationships/slide" Target="/ppt/slides/slide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slide" Target="/ppt/slides/slide26.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7"/>
          <p:cNvSpPr txBox="1"/>
          <p:nvPr/>
        </p:nvSpPr>
        <p:spPr>
          <a:xfrm>
            <a:off x="448501" y="991175"/>
            <a:ext cx="8098800" cy="11235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b="1" lang="en-US" sz="3600">
                <a:solidFill>
                  <a:schemeClr val="lt1"/>
                </a:solidFill>
              </a:rPr>
              <a:t>Optimizing </a:t>
            </a:r>
            <a:r>
              <a:rPr b="1" lang="en-US" sz="3600">
                <a:solidFill>
                  <a:schemeClr val="lt1"/>
                </a:solidFill>
              </a:rPr>
              <a:t>Hospital Readmission Reduction Using Patient Clustering</a:t>
            </a:r>
            <a:endParaRPr b="1" sz="3600">
              <a:solidFill>
                <a:schemeClr val="lt1"/>
              </a:solidFill>
              <a:latin typeface="Helvetica Neue"/>
              <a:ea typeface="Helvetica Neue"/>
              <a:cs typeface="Helvetica Neue"/>
              <a:sym typeface="Helvetica Neue"/>
            </a:endParaRPr>
          </a:p>
        </p:txBody>
      </p:sp>
      <p:sp>
        <p:nvSpPr>
          <p:cNvPr id="49" name="Google Shape;49;p7"/>
          <p:cNvSpPr txBox="1"/>
          <p:nvPr/>
        </p:nvSpPr>
        <p:spPr>
          <a:xfrm>
            <a:off x="8805050" y="4766036"/>
            <a:ext cx="143510" cy="166712"/>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1</a:t>
            </a:r>
            <a:endParaRPr sz="1000">
              <a:latin typeface="Helvetica Neue"/>
              <a:ea typeface="Helvetica Neue"/>
              <a:cs typeface="Helvetica Neue"/>
              <a:sym typeface="Helvetica Neue"/>
            </a:endParaRPr>
          </a:p>
        </p:txBody>
      </p:sp>
      <p:sp>
        <p:nvSpPr>
          <p:cNvPr id="50" name="Google Shape;50;p7"/>
          <p:cNvSpPr txBox="1"/>
          <p:nvPr/>
        </p:nvSpPr>
        <p:spPr>
          <a:xfrm>
            <a:off x="420200" y="3122100"/>
            <a:ext cx="6477000" cy="19395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1200">
                <a:solidFill>
                  <a:schemeClr val="lt1"/>
                </a:solidFill>
              </a:rPr>
              <a:t>April 1</a:t>
            </a:r>
            <a:r>
              <a:rPr lang="en-US" sz="1200">
                <a:solidFill>
                  <a:schemeClr val="lt1"/>
                </a:solidFill>
              </a:rPr>
              <a:t>, 2025</a:t>
            </a:r>
            <a:endParaRPr sz="1200">
              <a:solidFill>
                <a:schemeClr val="lt1"/>
              </a:solidFill>
            </a:endParaRPr>
          </a:p>
          <a:p>
            <a:pPr indent="0" lvl="0" marL="0" rtl="0" algn="l">
              <a:lnSpc>
                <a:spcPct val="150000"/>
              </a:lnSpc>
              <a:spcBef>
                <a:spcPts val="0"/>
              </a:spcBef>
              <a:spcAft>
                <a:spcPts val="0"/>
              </a:spcAft>
              <a:buNone/>
            </a:pPr>
            <a:r>
              <a:rPr lang="en-US" sz="1200">
                <a:solidFill>
                  <a:schemeClr val="lt1"/>
                </a:solidFill>
              </a:rPr>
              <a:t>Deep Manish Mehta</a:t>
            </a:r>
            <a:endParaRPr/>
          </a:p>
          <a:p>
            <a:pPr indent="0" lvl="0" marL="0" rtl="0" algn="l">
              <a:lnSpc>
                <a:spcPct val="150000"/>
              </a:lnSpc>
              <a:spcBef>
                <a:spcPts val="0"/>
              </a:spcBef>
              <a:spcAft>
                <a:spcPts val="0"/>
              </a:spcAft>
              <a:buNone/>
            </a:pPr>
            <a:r>
              <a:rPr lang="en-US" sz="1200">
                <a:solidFill>
                  <a:schemeClr val="lt1"/>
                </a:solidFill>
              </a:rPr>
              <a:t>dm29655n@pace.edu</a:t>
            </a:r>
            <a:endParaRPr/>
          </a:p>
          <a:p>
            <a:pPr indent="0" lvl="0" marL="0" rtl="0" algn="l">
              <a:lnSpc>
                <a:spcPct val="150000"/>
              </a:lnSpc>
              <a:spcBef>
                <a:spcPts val="0"/>
              </a:spcBef>
              <a:spcAft>
                <a:spcPts val="0"/>
              </a:spcAft>
              <a:buNone/>
            </a:pPr>
            <a:r>
              <a:rPr lang="en-US" sz="1200">
                <a:solidFill>
                  <a:schemeClr val="lt1"/>
                </a:solidFill>
              </a:rPr>
              <a:t>Practical Data Science</a:t>
            </a:r>
            <a:endParaRPr sz="1200">
              <a:solidFill>
                <a:schemeClr val="lt1"/>
              </a:solidFill>
            </a:endParaRPr>
          </a:p>
          <a:p>
            <a:pPr indent="0" lvl="0" marL="0" rtl="0" algn="l">
              <a:lnSpc>
                <a:spcPct val="150000"/>
              </a:lnSpc>
              <a:spcBef>
                <a:spcPts val="0"/>
              </a:spcBef>
              <a:spcAft>
                <a:spcPts val="0"/>
              </a:spcAft>
              <a:buNone/>
            </a:pPr>
            <a:r>
              <a:rPr lang="en-US" sz="1200">
                <a:solidFill>
                  <a:schemeClr val="lt1"/>
                </a:solidFill>
              </a:rPr>
              <a:t>MS in Data Science</a:t>
            </a:r>
            <a:endParaRPr sz="1200">
              <a:solidFill>
                <a:schemeClr val="lt1"/>
              </a:solidFill>
            </a:endParaRPr>
          </a:p>
          <a:p>
            <a:pPr indent="0" lvl="0" marL="0" rtl="0" algn="l">
              <a:lnSpc>
                <a:spcPct val="150000"/>
              </a:lnSpc>
              <a:spcBef>
                <a:spcPts val="0"/>
              </a:spcBef>
              <a:spcAft>
                <a:spcPts val="0"/>
              </a:spcAft>
              <a:buNone/>
            </a:pPr>
            <a:r>
              <a:rPr lang="en-US" sz="1200">
                <a:solidFill>
                  <a:schemeClr val="lt1"/>
                </a:solidFill>
              </a:rPr>
              <a:t>Seidenberg School of Computer Science and Information Systems </a:t>
            </a:r>
            <a:endParaRPr/>
          </a:p>
          <a:p>
            <a:pPr indent="0" lvl="0" marL="0" rtl="0" algn="l">
              <a:lnSpc>
                <a:spcPct val="150000"/>
              </a:lnSpc>
              <a:spcBef>
                <a:spcPts val="0"/>
              </a:spcBef>
              <a:spcAft>
                <a:spcPts val="0"/>
              </a:spcAft>
              <a:buNone/>
            </a:pPr>
            <a:r>
              <a:rPr lang="en-US" sz="1200">
                <a:solidFill>
                  <a:schemeClr val="lt1"/>
                </a:solidFill>
              </a:rPr>
              <a:t>Pace University</a:t>
            </a:r>
            <a:endParaRPr sz="1200">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txBox="1"/>
          <p:nvPr>
            <p:ph type="title"/>
          </p:nvPr>
        </p:nvSpPr>
        <p:spPr>
          <a:xfrm>
            <a:off x="368225" y="520500"/>
            <a:ext cx="8453700" cy="384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400"/>
              <a:t>Frequent Prior Hospital Visits Signal Higher Readmission Risk</a:t>
            </a:r>
            <a:endParaRPr sz="2400"/>
          </a:p>
        </p:txBody>
      </p:sp>
      <p:sp>
        <p:nvSpPr>
          <p:cNvPr id="127" name="Google Shape;127;p16"/>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10</a:t>
            </a:r>
            <a:endParaRPr/>
          </a:p>
        </p:txBody>
      </p:sp>
      <p:sp>
        <p:nvSpPr>
          <p:cNvPr id="128" name="Google Shape;128;p16"/>
          <p:cNvSpPr txBox="1"/>
          <p:nvPr/>
        </p:nvSpPr>
        <p:spPr>
          <a:xfrm>
            <a:off x="384725" y="1219450"/>
            <a:ext cx="8420700" cy="195000"/>
          </a:xfrm>
          <a:prstGeom prst="rect">
            <a:avLst/>
          </a:prstGeom>
          <a:noFill/>
          <a:ln>
            <a:noFill/>
          </a:ln>
        </p:spPr>
        <p:txBody>
          <a:bodyPr anchorCtr="0" anchor="t" bIns="0" lIns="0" spcFirstLastPara="1" rIns="0" wrap="square" tIns="17775">
            <a:spAutoFit/>
          </a:bodyPr>
          <a:lstStyle/>
          <a:p>
            <a:pPr indent="0" lvl="0" marL="0" rtl="0" algn="l">
              <a:lnSpc>
                <a:spcPct val="100000"/>
              </a:lnSpc>
              <a:spcBef>
                <a:spcPts val="5"/>
              </a:spcBef>
              <a:spcAft>
                <a:spcPts val="0"/>
              </a:spcAft>
              <a:buNone/>
            </a:pPr>
            <a:r>
              <a:t/>
            </a:r>
            <a:endParaRPr sz="1150">
              <a:latin typeface="Helvetica Neue"/>
              <a:ea typeface="Helvetica Neue"/>
              <a:cs typeface="Helvetica Neue"/>
              <a:sym typeface="Helvetica Neue"/>
            </a:endParaRPr>
          </a:p>
        </p:txBody>
      </p:sp>
      <p:sp>
        <p:nvSpPr>
          <p:cNvPr id="129" name="Google Shape;129;p16"/>
          <p:cNvSpPr txBox="1"/>
          <p:nvPr/>
        </p:nvSpPr>
        <p:spPr>
          <a:xfrm>
            <a:off x="5227325" y="1414450"/>
            <a:ext cx="3314700" cy="2887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rPr>
              <a:t>Observation:</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Patients who return to the hospital within 30 days often have more prior inpatient visits than those who do not return or who return after 30 days.</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None/>
            </a:pPr>
            <a:r>
              <a:rPr b="1" lang="en-US">
                <a:solidFill>
                  <a:schemeClr val="dk1"/>
                </a:solidFill>
              </a:rPr>
              <a:t>Key Takeaway:</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Focusing on patients with multiple previous admissions can help healthcare providers identify and proactively manage those who are most at risk for being readmitted soon.</a:t>
            </a:r>
            <a:endParaRPr b="1">
              <a:solidFill>
                <a:schemeClr val="dk1"/>
              </a:solidFill>
            </a:endParaRPr>
          </a:p>
        </p:txBody>
      </p:sp>
      <p:pic>
        <p:nvPicPr>
          <p:cNvPr id="130" name="Google Shape;130;p16"/>
          <p:cNvPicPr preferRelativeResize="0"/>
          <p:nvPr/>
        </p:nvPicPr>
        <p:blipFill>
          <a:blip r:embed="rId3">
            <a:alphaModFix/>
          </a:blip>
          <a:stretch>
            <a:fillRect/>
          </a:stretch>
        </p:blipFill>
        <p:spPr>
          <a:xfrm>
            <a:off x="368225" y="1414450"/>
            <a:ext cx="4603424" cy="26920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17"/>
          <p:cNvSpPr txBox="1"/>
          <p:nvPr>
            <p:ph type="title"/>
          </p:nvPr>
        </p:nvSpPr>
        <p:spPr>
          <a:xfrm>
            <a:off x="533225" y="505273"/>
            <a:ext cx="8123700" cy="384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400"/>
              <a:t>Higher Medication Burden Linked to Early Readmission</a:t>
            </a:r>
            <a:endParaRPr sz="2400"/>
          </a:p>
        </p:txBody>
      </p:sp>
      <p:sp>
        <p:nvSpPr>
          <p:cNvPr id="136" name="Google Shape;136;p17"/>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11</a:t>
            </a:r>
            <a:endParaRPr/>
          </a:p>
        </p:txBody>
      </p:sp>
      <p:sp>
        <p:nvSpPr>
          <p:cNvPr id="137" name="Google Shape;137;p17"/>
          <p:cNvSpPr txBox="1"/>
          <p:nvPr/>
        </p:nvSpPr>
        <p:spPr>
          <a:xfrm>
            <a:off x="384725" y="1219450"/>
            <a:ext cx="8420700" cy="195000"/>
          </a:xfrm>
          <a:prstGeom prst="rect">
            <a:avLst/>
          </a:prstGeom>
          <a:noFill/>
          <a:ln>
            <a:noFill/>
          </a:ln>
        </p:spPr>
        <p:txBody>
          <a:bodyPr anchorCtr="0" anchor="t" bIns="0" lIns="0" spcFirstLastPara="1" rIns="0" wrap="square" tIns="17775">
            <a:spAutoFit/>
          </a:bodyPr>
          <a:lstStyle/>
          <a:p>
            <a:pPr indent="0" lvl="0" marL="0" rtl="0" algn="l">
              <a:lnSpc>
                <a:spcPct val="100000"/>
              </a:lnSpc>
              <a:spcBef>
                <a:spcPts val="5"/>
              </a:spcBef>
              <a:spcAft>
                <a:spcPts val="0"/>
              </a:spcAft>
              <a:buNone/>
            </a:pPr>
            <a:r>
              <a:t/>
            </a:r>
            <a:endParaRPr sz="1150">
              <a:latin typeface="Helvetica Neue"/>
              <a:ea typeface="Helvetica Neue"/>
              <a:cs typeface="Helvetica Neue"/>
              <a:sym typeface="Helvetica Neue"/>
            </a:endParaRPr>
          </a:p>
        </p:txBody>
      </p:sp>
      <p:sp>
        <p:nvSpPr>
          <p:cNvPr id="138" name="Google Shape;138;p17"/>
          <p:cNvSpPr txBox="1"/>
          <p:nvPr/>
        </p:nvSpPr>
        <p:spPr>
          <a:xfrm>
            <a:off x="5227325" y="1219450"/>
            <a:ext cx="3314700" cy="2430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rPr>
              <a:t>Observation:</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Patients readmitted within 30 days take slightly more medications on average than those not readmitted.</a:t>
            </a:r>
            <a:endParaRPr>
              <a:solidFill>
                <a:schemeClr val="dk1"/>
              </a:solidFill>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None/>
            </a:pPr>
            <a:r>
              <a:rPr b="1" lang="en-US">
                <a:solidFill>
                  <a:schemeClr val="dk1"/>
                </a:solidFill>
              </a:rPr>
              <a:t>Key Takeaway:</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A higher medication burden may contribute to early readmission, suggesting medication reconciliation and adherence support could reduce risk.</a:t>
            </a:r>
            <a:endParaRPr b="1">
              <a:solidFill>
                <a:schemeClr val="dk1"/>
              </a:solidFill>
            </a:endParaRPr>
          </a:p>
        </p:txBody>
      </p:sp>
      <p:pic>
        <p:nvPicPr>
          <p:cNvPr id="139" name="Google Shape;139;p17" title="4.png"/>
          <p:cNvPicPr preferRelativeResize="0"/>
          <p:nvPr/>
        </p:nvPicPr>
        <p:blipFill>
          <a:blip r:embed="rId3">
            <a:alphaModFix/>
          </a:blip>
          <a:stretch>
            <a:fillRect/>
          </a:stretch>
        </p:blipFill>
        <p:spPr>
          <a:xfrm>
            <a:off x="533225" y="1219450"/>
            <a:ext cx="4511770" cy="335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8"/>
          <p:cNvSpPr txBox="1"/>
          <p:nvPr>
            <p:ph type="title"/>
          </p:nvPr>
        </p:nvSpPr>
        <p:spPr>
          <a:xfrm>
            <a:off x="384725" y="512873"/>
            <a:ext cx="8123700" cy="384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400"/>
              <a:t>Significant Racial Disparities Exist in Readmission Rates</a:t>
            </a:r>
            <a:endParaRPr sz="2400"/>
          </a:p>
        </p:txBody>
      </p:sp>
      <p:sp>
        <p:nvSpPr>
          <p:cNvPr id="145" name="Google Shape;145;p18"/>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12</a:t>
            </a:r>
            <a:endParaRPr/>
          </a:p>
        </p:txBody>
      </p:sp>
      <p:sp>
        <p:nvSpPr>
          <p:cNvPr id="146" name="Google Shape;146;p18"/>
          <p:cNvSpPr txBox="1"/>
          <p:nvPr/>
        </p:nvSpPr>
        <p:spPr>
          <a:xfrm>
            <a:off x="384725" y="1219450"/>
            <a:ext cx="8420700" cy="195000"/>
          </a:xfrm>
          <a:prstGeom prst="rect">
            <a:avLst/>
          </a:prstGeom>
          <a:noFill/>
          <a:ln>
            <a:noFill/>
          </a:ln>
        </p:spPr>
        <p:txBody>
          <a:bodyPr anchorCtr="0" anchor="t" bIns="0" lIns="0" spcFirstLastPara="1" rIns="0" wrap="square" tIns="17775">
            <a:spAutoFit/>
          </a:bodyPr>
          <a:lstStyle/>
          <a:p>
            <a:pPr indent="0" lvl="0" marL="0" rtl="0" algn="l">
              <a:lnSpc>
                <a:spcPct val="100000"/>
              </a:lnSpc>
              <a:spcBef>
                <a:spcPts val="5"/>
              </a:spcBef>
              <a:spcAft>
                <a:spcPts val="0"/>
              </a:spcAft>
              <a:buNone/>
            </a:pPr>
            <a:r>
              <a:t/>
            </a:r>
            <a:endParaRPr sz="1150">
              <a:latin typeface="Helvetica Neue"/>
              <a:ea typeface="Helvetica Neue"/>
              <a:cs typeface="Helvetica Neue"/>
              <a:sym typeface="Helvetica Neue"/>
            </a:endParaRPr>
          </a:p>
        </p:txBody>
      </p:sp>
      <p:sp>
        <p:nvSpPr>
          <p:cNvPr id="147" name="Google Shape;147;p18"/>
          <p:cNvSpPr txBox="1"/>
          <p:nvPr/>
        </p:nvSpPr>
        <p:spPr>
          <a:xfrm>
            <a:off x="4746425" y="1219450"/>
            <a:ext cx="3762000" cy="34740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rPr>
              <a:t>Observation:</a:t>
            </a:r>
            <a:r>
              <a:rPr lang="en-US">
                <a:solidFill>
                  <a:schemeClr val="dk1"/>
                </a:solidFill>
              </a:rPr>
              <a:t> </a:t>
            </a:r>
            <a:endParaRPr>
              <a:solidFill>
                <a:schemeClr val="dk1"/>
              </a:solidFill>
            </a:endParaRPr>
          </a:p>
          <a:p>
            <a:pPr indent="0" lvl="0" marL="0" rtl="0" algn="just">
              <a:spcBef>
                <a:spcPts val="0"/>
              </a:spcBef>
              <a:spcAft>
                <a:spcPts val="0"/>
              </a:spcAft>
              <a:buNone/>
            </a:pPr>
            <a:r>
              <a:rPr lang="en-US"/>
              <a:t>Caucasian patients show the highest absolute number of early readmissions, but African American patients have a higher readmission rate (18.7% vs. 12.8% for Caucasians).</a:t>
            </a:r>
            <a:endParaRPr/>
          </a:p>
          <a:p>
            <a:pPr indent="0" lvl="0" marL="0" rtl="0" algn="just">
              <a:spcBef>
                <a:spcPts val="0"/>
              </a:spcBef>
              <a:spcAft>
                <a:spcPts val="0"/>
              </a:spcAft>
              <a:buClr>
                <a:schemeClr val="dk1"/>
              </a:buClr>
              <a:buSzPts val="1100"/>
              <a:buFont typeface="Arial"/>
              <a:buNone/>
            </a:pPr>
            <a:r>
              <a:t/>
            </a:r>
            <a:endParaRPr>
              <a:solidFill>
                <a:schemeClr val="dk1"/>
              </a:solidFill>
            </a:endParaRPr>
          </a:p>
          <a:p>
            <a:pPr indent="0" lvl="0" marL="0" rtl="0" algn="just">
              <a:spcBef>
                <a:spcPts val="0"/>
              </a:spcBef>
              <a:spcAft>
                <a:spcPts val="0"/>
              </a:spcAft>
              <a:buNone/>
            </a:pPr>
            <a:r>
              <a:rPr b="1" lang="en-US">
                <a:solidFill>
                  <a:schemeClr val="dk1"/>
                </a:solidFill>
              </a:rPr>
              <a:t>Key Takeaway:</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Even though Caucasians represent the largest volume of readmissions, the disproportionately higher rate among African American patients signals a clear equity gap — targeted, culturally‑sensitive interventions are needed to close this disparity.</a:t>
            </a:r>
            <a:endParaRPr>
              <a:solidFill>
                <a:schemeClr val="dk1"/>
              </a:solidFill>
            </a:endParaRPr>
          </a:p>
          <a:p>
            <a:pPr indent="0" lvl="0" marL="0" rtl="0" algn="just">
              <a:spcBef>
                <a:spcPts val="0"/>
              </a:spcBef>
              <a:spcAft>
                <a:spcPts val="0"/>
              </a:spcAft>
              <a:buNone/>
            </a:pPr>
            <a:r>
              <a:rPr lang="en-US">
                <a:solidFill>
                  <a:schemeClr val="dk1"/>
                </a:solidFill>
              </a:rPr>
              <a:t>(Refer </a:t>
            </a:r>
            <a:r>
              <a:rPr lang="en-US" u="sng">
                <a:solidFill>
                  <a:schemeClr val="hlink"/>
                </a:solidFill>
                <a:hlinkClick action="ppaction://hlinksldjump" r:id="rId3"/>
              </a:rPr>
              <a:t>Appendix A5</a:t>
            </a:r>
            <a:r>
              <a:rPr lang="en-US">
                <a:solidFill>
                  <a:schemeClr val="dk1"/>
                </a:solidFill>
              </a:rPr>
              <a:t> </a:t>
            </a:r>
            <a:r>
              <a:rPr lang="en-US">
                <a:solidFill>
                  <a:schemeClr val="dk1"/>
                </a:solidFill>
              </a:rPr>
              <a:t>for detailed breakdown)</a:t>
            </a:r>
            <a:endParaRPr>
              <a:solidFill>
                <a:schemeClr val="dk1"/>
              </a:solidFill>
            </a:endParaRPr>
          </a:p>
        </p:txBody>
      </p:sp>
      <p:pic>
        <p:nvPicPr>
          <p:cNvPr id="148" name="Google Shape;148;p18" title="5.png"/>
          <p:cNvPicPr preferRelativeResize="0"/>
          <p:nvPr/>
        </p:nvPicPr>
        <p:blipFill>
          <a:blip r:embed="rId4">
            <a:alphaModFix/>
          </a:blip>
          <a:stretch>
            <a:fillRect/>
          </a:stretch>
        </p:blipFill>
        <p:spPr>
          <a:xfrm>
            <a:off x="384725" y="1219450"/>
            <a:ext cx="4215676" cy="2771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9"/>
          <p:cNvSpPr txBox="1"/>
          <p:nvPr>
            <p:ph type="title"/>
          </p:nvPr>
        </p:nvSpPr>
        <p:spPr>
          <a:xfrm>
            <a:off x="469175" y="2288250"/>
            <a:ext cx="4689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Modeling Methods</a:t>
            </a:r>
            <a:endParaRPr sz="3600"/>
          </a:p>
        </p:txBody>
      </p:sp>
      <p:sp>
        <p:nvSpPr>
          <p:cNvPr id="154" name="Google Shape;154;p19"/>
          <p:cNvSpPr txBox="1"/>
          <p:nvPr>
            <p:ph idx="12" type="sldNum"/>
          </p:nvPr>
        </p:nvSpPr>
        <p:spPr>
          <a:xfrm>
            <a:off x="8748039" y="4776196"/>
            <a:ext cx="238759" cy="180339"/>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solidFill>
                  <a:srgbClr val="002D72"/>
                </a:solidFill>
              </a:rPr>
              <a:t>29</a:t>
            </a:r>
            <a:endParaRPr/>
          </a:p>
        </p:txBody>
      </p:sp>
      <p:sp>
        <p:nvSpPr>
          <p:cNvPr id="155" name="Google Shape;155;p19"/>
          <p:cNvSpPr txBox="1"/>
          <p:nvPr/>
        </p:nvSpPr>
        <p:spPr>
          <a:xfrm>
            <a:off x="8748050" y="4766025"/>
            <a:ext cx="200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13</a:t>
            </a:r>
            <a:endParaRPr sz="1000">
              <a:latin typeface="Helvetica Neue"/>
              <a:ea typeface="Helvetica Neue"/>
              <a:cs typeface="Helvetica Neue"/>
              <a:sym typeface="Helvetica Neue"/>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0"/>
          <p:cNvSpPr txBox="1"/>
          <p:nvPr>
            <p:ph type="title"/>
          </p:nvPr>
        </p:nvSpPr>
        <p:spPr>
          <a:xfrm>
            <a:off x="384725" y="505250"/>
            <a:ext cx="84831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Modeling Approach – Identifying Subgroup Characteristics</a:t>
            </a:r>
            <a:endParaRPr/>
          </a:p>
        </p:txBody>
      </p:sp>
      <p:sp>
        <p:nvSpPr>
          <p:cNvPr id="161" name="Google Shape;161;p20"/>
          <p:cNvSpPr txBox="1"/>
          <p:nvPr/>
        </p:nvSpPr>
        <p:spPr>
          <a:xfrm>
            <a:off x="8774328" y="4766036"/>
            <a:ext cx="1740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002D72"/>
                </a:solidFill>
                <a:latin typeface="Helvetica Neue"/>
                <a:ea typeface="Helvetica Neue"/>
                <a:cs typeface="Helvetica Neue"/>
                <a:sym typeface="Helvetica Neue"/>
              </a:rPr>
              <a:t>14</a:t>
            </a:r>
            <a:endParaRPr sz="1000">
              <a:latin typeface="Helvetica Neue"/>
              <a:ea typeface="Helvetica Neue"/>
              <a:cs typeface="Helvetica Neue"/>
              <a:sym typeface="Helvetica Neue"/>
            </a:endParaRPr>
          </a:p>
        </p:txBody>
      </p:sp>
      <p:sp>
        <p:nvSpPr>
          <p:cNvPr id="162" name="Google Shape;162;p20"/>
          <p:cNvSpPr txBox="1"/>
          <p:nvPr/>
        </p:nvSpPr>
        <p:spPr>
          <a:xfrm>
            <a:off x="384725" y="1100700"/>
            <a:ext cx="8389500" cy="369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Outcome Variable:</a:t>
            </a:r>
            <a:br>
              <a:rPr lang="en-US" sz="1200"/>
            </a:br>
            <a:r>
              <a:rPr lang="en-US" sz="1200"/>
              <a:t>A binary indicator is created for each subgroup (1 = belongs; 0 = does not belong), providing a clear target to distinguish patient groups.</a:t>
            </a:r>
            <a:endParaRPr sz="1200"/>
          </a:p>
          <a:p>
            <a:pPr indent="0" lvl="0" marL="0" rtl="0" algn="l">
              <a:spcBef>
                <a:spcPts val="0"/>
              </a:spcBef>
              <a:spcAft>
                <a:spcPts val="0"/>
              </a:spcAft>
              <a:buNone/>
            </a:pPr>
            <a:br>
              <a:rPr lang="en-US" sz="1200"/>
            </a:br>
            <a:r>
              <a:rPr b="1" lang="en-US" sz="1200"/>
              <a:t>Features Used:</a:t>
            </a:r>
            <a:endParaRPr b="1" sz="1200"/>
          </a:p>
          <a:p>
            <a:pPr indent="0" lvl="0" marL="0" rtl="0" algn="l">
              <a:spcBef>
                <a:spcPts val="0"/>
              </a:spcBef>
              <a:spcAft>
                <a:spcPts val="0"/>
              </a:spcAft>
              <a:buNone/>
            </a:pPr>
            <a:r>
              <a:rPr lang="en-US" sz="1200"/>
              <a:t>Engineered patient attributes include:</a:t>
            </a:r>
            <a:endParaRPr sz="1200"/>
          </a:p>
          <a:p>
            <a:pPr indent="-304800" lvl="0" marL="457200" rtl="0" algn="l">
              <a:spcBef>
                <a:spcPts val="0"/>
              </a:spcBef>
              <a:spcAft>
                <a:spcPts val="0"/>
              </a:spcAft>
              <a:buSzPts val="1200"/>
              <a:buChar char="●"/>
            </a:pPr>
            <a:r>
              <a:rPr lang="en-US" sz="1200"/>
              <a:t>Healthcare Utilization: Total visits, outpatient visits, and follow‑up compliance.</a:t>
            </a:r>
            <a:endParaRPr sz="1200"/>
          </a:p>
          <a:p>
            <a:pPr indent="-304800" lvl="0" marL="457200" rtl="0" algn="l">
              <a:spcBef>
                <a:spcPts val="0"/>
              </a:spcBef>
              <a:spcAft>
                <a:spcPts val="0"/>
              </a:spcAft>
              <a:buSzPts val="1200"/>
              <a:buChar char="●"/>
            </a:pPr>
            <a:r>
              <a:rPr lang="en-US" sz="1200"/>
              <a:t>Medication Management: Medication count.</a:t>
            </a:r>
            <a:endParaRPr sz="1200"/>
          </a:p>
          <a:p>
            <a:pPr indent="-304800" lvl="0" marL="457200" rtl="0" algn="l">
              <a:spcBef>
                <a:spcPts val="0"/>
              </a:spcBef>
              <a:spcAft>
                <a:spcPts val="0"/>
              </a:spcAft>
              <a:buSzPts val="1200"/>
              <a:buChar char="●"/>
            </a:pPr>
            <a:r>
              <a:rPr lang="en-US" sz="1200"/>
              <a:t>Clinical Severity: Severity score and hospital days per diagnosis. </a:t>
            </a:r>
            <a:endParaRPr sz="1200"/>
          </a:p>
          <a:p>
            <a:pPr indent="-304800" lvl="0" marL="457200" rtl="0" algn="l">
              <a:spcBef>
                <a:spcPts val="0"/>
              </a:spcBef>
              <a:spcAft>
                <a:spcPts val="0"/>
              </a:spcAft>
              <a:buSzPts val="1200"/>
              <a:buChar char="●"/>
            </a:pPr>
            <a:r>
              <a:rPr lang="en-US" sz="1200"/>
              <a:t>Demographics: Key indicators such as race and age.</a:t>
            </a:r>
            <a:endParaRPr sz="1200"/>
          </a:p>
          <a:p>
            <a:pPr indent="0" lvl="0" marL="0" rtl="0" algn="l">
              <a:spcBef>
                <a:spcPts val="0"/>
              </a:spcBef>
              <a:spcAft>
                <a:spcPts val="0"/>
              </a:spcAft>
              <a:buNone/>
            </a:pPr>
            <a:r>
              <a:rPr lang="en-US" sz="1200"/>
              <a:t>(</a:t>
            </a:r>
            <a:r>
              <a:rPr lang="en-US" sz="1200">
                <a:solidFill>
                  <a:schemeClr val="dk1"/>
                </a:solidFill>
              </a:rPr>
              <a:t>Refer</a:t>
            </a:r>
            <a:r>
              <a:rPr lang="en-US" sz="1200">
                <a:solidFill>
                  <a:schemeClr val="dk1"/>
                </a:solidFill>
              </a:rPr>
              <a:t> </a:t>
            </a:r>
            <a:r>
              <a:rPr lang="en-US" sz="1200" u="sng">
                <a:solidFill>
                  <a:schemeClr val="hlink"/>
                </a:solidFill>
                <a:hlinkClick action="ppaction://hlinksldjump" r:id="rId3"/>
              </a:rPr>
              <a:t>Appendix A6</a:t>
            </a:r>
            <a:r>
              <a:rPr lang="en-US" sz="1200">
                <a:solidFill>
                  <a:schemeClr val="dk1"/>
                </a:solidFill>
              </a:rPr>
              <a:t> for detailed breakdown</a:t>
            </a:r>
            <a:r>
              <a:rPr lang="en-US" sz="1200"/>
              <a:t>)</a:t>
            </a:r>
            <a:endParaRPr sz="1200"/>
          </a:p>
          <a:p>
            <a:pPr indent="0" lvl="0" marL="0" rtl="0" algn="l">
              <a:spcBef>
                <a:spcPts val="0"/>
              </a:spcBef>
              <a:spcAft>
                <a:spcPts val="0"/>
              </a:spcAft>
              <a:buNone/>
            </a:pPr>
            <a:br>
              <a:rPr lang="en-US" sz="1200"/>
            </a:br>
            <a:r>
              <a:rPr b="1" lang="en-US" sz="1200"/>
              <a:t>Model Type &amp; Rationale:</a:t>
            </a:r>
            <a:br>
              <a:rPr lang="en-US" sz="1200"/>
            </a:br>
            <a:r>
              <a:rPr lang="en-US" sz="1200"/>
              <a:t>A Random Forest classifier in a one‑vs‑rest framework is used because it captures complex patterns while offering clear insights into the factors driving subgroup membership.</a:t>
            </a:r>
            <a:endParaRPr sz="1200"/>
          </a:p>
          <a:p>
            <a:pPr indent="0" lvl="0" marL="0" rtl="0" algn="l">
              <a:spcBef>
                <a:spcPts val="0"/>
              </a:spcBef>
              <a:spcAft>
                <a:spcPts val="0"/>
              </a:spcAft>
              <a:buNone/>
            </a:pPr>
            <a:br>
              <a:rPr lang="en-US" sz="1200"/>
            </a:br>
            <a:r>
              <a:rPr b="1" lang="en-US" sz="1200"/>
              <a:t>Key Insight:</a:t>
            </a:r>
            <a:br>
              <a:rPr lang="en-US" sz="1200"/>
            </a:br>
            <a:r>
              <a:rPr lang="en-US" sz="1200"/>
              <a:t>The approach reveals the critical drivers that differentiate patient subgroups—providing a foundation for targeted interventions to reduce hospital readmissions.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1"/>
          <p:cNvSpPr txBox="1"/>
          <p:nvPr>
            <p:ph type="title"/>
          </p:nvPr>
        </p:nvSpPr>
        <p:spPr>
          <a:xfrm>
            <a:off x="384725" y="505250"/>
            <a:ext cx="8389500" cy="4002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SzPts val="1100"/>
              <a:buNone/>
            </a:pPr>
            <a:r>
              <a:rPr lang="en-US"/>
              <a:t>Modeling Process – From Clustering to Actionable Insights</a:t>
            </a:r>
            <a:endParaRPr/>
          </a:p>
        </p:txBody>
      </p:sp>
      <p:sp>
        <p:nvSpPr>
          <p:cNvPr id="168" name="Google Shape;168;p21"/>
          <p:cNvSpPr txBox="1"/>
          <p:nvPr/>
        </p:nvSpPr>
        <p:spPr>
          <a:xfrm>
            <a:off x="8774328" y="4766036"/>
            <a:ext cx="1740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002D72"/>
                </a:solidFill>
                <a:latin typeface="Helvetica Neue"/>
                <a:ea typeface="Helvetica Neue"/>
                <a:cs typeface="Helvetica Neue"/>
                <a:sym typeface="Helvetica Neue"/>
              </a:rPr>
              <a:t>15</a:t>
            </a:r>
            <a:endParaRPr sz="1000">
              <a:latin typeface="Helvetica Neue"/>
              <a:ea typeface="Helvetica Neue"/>
              <a:cs typeface="Helvetica Neue"/>
              <a:sym typeface="Helvetica Neue"/>
            </a:endParaRPr>
          </a:p>
        </p:txBody>
      </p:sp>
      <p:sp>
        <p:nvSpPr>
          <p:cNvPr id="169" name="Google Shape;169;p21"/>
          <p:cNvSpPr txBox="1"/>
          <p:nvPr/>
        </p:nvSpPr>
        <p:spPr>
          <a:xfrm>
            <a:off x="384725" y="1017625"/>
            <a:ext cx="82617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Clustering Overview:</a:t>
            </a:r>
            <a:endParaRPr b="1" sz="1200"/>
          </a:p>
          <a:p>
            <a:pPr indent="-304800" lvl="0" marL="457200" rtl="0" algn="l">
              <a:spcBef>
                <a:spcPts val="0"/>
              </a:spcBef>
              <a:spcAft>
                <a:spcPts val="0"/>
              </a:spcAft>
              <a:buSzPts val="1200"/>
              <a:buChar char="●"/>
            </a:pPr>
            <a:r>
              <a:rPr lang="en-US" sz="1200"/>
              <a:t>Unsupervised clustering groups patients into distinct subgroups based on their healthcare behavior and clinical attributes.</a:t>
            </a:r>
            <a:br>
              <a:rPr lang="en-US" sz="1200"/>
            </a:br>
            <a:endParaRPr sz="1200"/>
          </a:p>
          <a:p>
            <a:pPr indent="0" lvl="0" marL="0" rtl="0" algn="l">
              <a:spcBef>
                <a:spcPts val="0"/>
              </a:spcBef>
              <a:spcAft>
                <a:spcPts val="0"/>
              </a:spcAft>
              <a:buNone/>
            </a:pPr>
            <a:r>
              <a:rPr b="1" lang="en-US" sz="1200"/>
              <a:t>Transforming Clusters into Predictions:</a:t>
            </a:r>
            <a:endParaRPr b="1" sz="1200"/>
          </a:p>
          <a:p>
            <a:pPr indent="-304800" lvl="0" marL="457200" rtl="0" algn="l">
              <a:spcBef>
                <a:spcPts val="0"/>
              </a:spcBef>
              <a:spcAft>
                <a:spcPts val="0"/>
              </a:spcAft>
              <a:buSzPts val="1200"/>
              <a:buChar char="●"/>
            </a:pPr>
            <a:r>
              <a:rPr lang="en-US" sz="1200"/>
              <a:t>Each subgroup is converted into a binary target (1 = membership, 0 = non-membership) so that a predictive model can be trained to identify subgroup membership.</a:t>
            </a:r>
            <a:br>
              <a:rPr lang="en-US" sz="1200"/>
            </a:br>
            <a:endParaRPr sz="1200"/>
          </a:p>
          <a:p>
            <a:pPr indent="0" lvl="0" marL="0" rtl="0" algn="l">
              <a:spcBef>
                <a:spcPts val="0"/>
              </a:spcBef>
              <a:spcAft>
                <a:spcPts val="0"/>
              </a:spcAft>
              <a:buNone/>
            </a:pPr>
            <a:r>
              <a:rPr b="1" lang="en-US" sz="1200"/>
              <a:t>Predictive Modeling:</a:t>
            </a:r>
            <a:endParaRPr sz="1200"/>
          </a:p>
          <a:p>
            <a:pPr indent="-304800" lvl="0" marL="457200" rtl="0" algn="l">
              <a:spcBef>
                <a:spcPts val="0"/>
              </a:spcBef>
              <a:spcAft>
                <a:spcPts val="0"/>
              </a:spcAft>
              <a:buSzPts val="1200"/>
              <a:buChar char="●"/>
            </a:pPr>
            <a:r>
              <a:rPr lang="en-US" sz="1200"/>
              <a:t>A Random Forest classifier is used in a one‑vs‑rest framework. This model distinguishes each subgroup from the rest and identifies the key factors driving subgroup differences.</a:t>
            </a:r>
            <a:br>
              <a:rPr lang="en-US" sz="1200"/>
            </a:br>
            <a:endParaRPr sz="1200"/>
          </a:p>
          <a:p>
            <a:pPr indent="0" lvl="0" marL="0" rtl="0" algn="l">
              <a:spcBef>
                <a:spcPts val="0"/>
              </a:spcBef>
              <a:spcAft>
                <a:spcPts val="0"/>
              </a:spcAft>
              <a:buNone/>
            </a:pPr>
            <a:r>
              <a:rPr b="1" lang="en-US" sz="1200"/>
              <a:t>Explainability with SHAP:</a:t>
            </a:r>
            <a:endParaRPr sz="1200"/>
          </a:p>
          <a:p>
            <a:pPr indent="-304800" lvl="0" marL="457200" rtl="0" algn="l">
              <a:spcBef>
                <a:spcPts val="0"/>
              </a:spcBef>
              <a:spcAft>
                <a:spcPts val="0"/>
              </a:spcAft>
              <a:buSzPts val="1200"/>
              <a:buChar char="●"/>
            </a:pPr>
            <a:r>
              <a:rPr lang="en-US" sz="1200"/>
              <a:t>An explainable AI technique (SHAP) is applied to determine which patient characteristics are most influential in defining each subgroup.</a:t>
            </a:r>
            <a:br>
              <a:rPr lang="en-US" sz="1200"/>
            </a:br>
            <a:endParaRPr sz="1200"/>
          </a:p>
          <a:p>
            <a:pPr indent="0" lvl="0" marL="0" rtl="0" algn="l">
              <a:spcBef>
                <a:spcPts val="0"/>
              </a:spcBef>
              <a:spcAft>
                <a:spcPts val="0"/>
              </a:spcAft>
              <a:buNone/>
            </a:pPr>
            <a:r>
              <a:rPr b="1" lang="en-US" sz="1200"/>
              <a:t>Actionable Insights:</a:t>
            </a:r>
            <a:endParaRPr b="1" sz="1200"/>
          </a:p>
          <a:p>
            <a:pPr indent="-304800" lvl="0" marL="457200" rtl="0" algn="l">
              <a:spcBef>
                <a:spcPts val="0"/>
              </a:spcBef>
              <a:spcAft>
                <a:spcPts val="0"/>
              </a:spcAft>
              <a:buSzPts val="1200"/>
              <a:buChar char="●"/>
            </a:pPr>
            <a:r>
              <a:rPr lang="en-US" sz="1200"/>
              <a:t>The process uncovers the critical drivers behind each patient group, offering clear guidance for targeted interventions aimed at reducing readmissions.</a:t>
            </a:r>
            <a:br>
              <a:rPr lang="en-US" sz="1200"/>
            </a:br>
            <a:endParaRPr sz="1200"/>
          </a:p>
          <a:p>
            <a:pPr indent="0" lvl="0" marL="0" rtl="0" algn="l">
              <a:spcBef>
                <a:spcPts val="0"/>
              </a:spcBef>
              <a:spcAft>
                <a:spcPts val="0"/>
              </a:spcAft>
              <a:buNone/>
            </a:pPr>
            <a:r>
              <a:rPr lang="en-US" sz="1200">
                <a:solidFill>
                  <a:schemeClr val="dk1"/>
                </a:solidFill>
              </a:rPr>
              <a:t>(Refer </a:t>
            </a:r>
            <a:r>
              <a:rPr lang="en-US" sz="1200" u="sng">
                <a:solidFill>
                  <a:schemeClr val="hlink"/>
                </a:solidFill>
                <a:hlinkClick action="ppaction://hlinksldjump" r:id="rId3"/>
              </a:rPr>
              <a:t>Appendix A7</a:t>
            </a:r>
            <a:r>
              <a:rPr lang="en-US" sz="1200">
                <a:solidFill>
                  <a:schemeClr val="dk1"/>
                </a:solidFill>
              </a:rPr>
              <a:t> for detailed breakdown)</a:t>
            </a:r>
            <a:endParaRPr sz="1200"/>
          </a:p>
          <a:p>
            <a:pPr indent="0" lvl="0" marL="0" rtl="0" algn="l">
              <a:spcBef>
                <a:spcPts val="0"/>
              </a:spcBef>
              <a:spcAft>
                <a:spcPts val="0"/>
              </a:spcAft>
              <a:buNone/>
            </a:pPr>
            <a:r>
              <a:t/>
            </a:r>
            <a:endParaRPr sz="1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2"/>
          <p:cNvSpPr txBox="1"/>
          <p:nvPr>
            <p:ph type="title"/>
          </p:nvPr>
        </p:nvSpPr>
        <p:spPr>
          <a:xfrm>
            <a:off x="583475" y="2288250"/>
            <a:ext cx="2266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Findings</a:t>
            </a:r>
            <a:endParaRPr sz="3600"/>
          </a:p>
        </p:txBody>
      </p:sp>
      <p:sp>
        <p:nvSpPr>
          <p:cNvPr id="175" name="Google Shape;175;p22"/>
          <p:cNvSpPr txBox="1"/>
          <p:nvPr>
            <p:ph idx="12" type="sldNum"/>
          </p:nvPr>
        </p:nvSpPr>
        <p:spPr>
          <a:xfrm>
            <a:off x="8748039" y="4776196"/>
            <a:ext cx="238759" cy="180339"/>
          </a:xfrm>
          <a:prstGeom prst="rect">
            <a:avLst/>
          </a:prstGeom>
          <a:noFill/>
          <a:ln>
            <a:noFill/>
          </a:ln>
        </p:spPr>
        <p:txBody>
          <a:bodyPr anchorCtr="0" anchor="t" bIns="0" lIns="0" spcFirstLastPara="1" rIns="0" wrap="square" tIns="2525">
            <a:spAutoFit/>
          </a:bodyPr>
          <a:lstStyle/>
          <a:p>
            <a:pPr indent="0" lvl="0" marL="41910" rtl="0" algn="l">
              <a:lnSpc>
                <a:spcPct val="100000"/>
              </a:lnSpc>
              <a:spcBef>
                <a:spcPts val="0"/>
              </a:spcBef>
              <a:spcAft>
                <a:spcPts val="0"/>
              </a:spcAft>
              <a:buNone/>
            </a:pPr>
            <a:r>
              <a:rPr lang="en-US">
                <a:solidFill>
                  <a:srgbClr val="002D72"/>
                </a:solidFill>
              </a:rPr>
              <a:t>31</a:t>
            </a:r>
            <a:endParaRPr/>
          </a:p>
        </p:txBody>
      </p:sp>
      <p:sp>
        <p:nvSpPr>
          <p:cNvPr id="176" name="Google Shape;176;p22"/>
          <p:cNvSpPr txBox="1"/>
          <p:nvPr/>
        </p:nvSpPr>
        <p:spPr>
          <a:xfrm>
            <a:off x="8748050" y="4766025"/>
            <a:ext cx="200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16</a:t>
            </a:r>
            <a:endParaRPr sz="1000">
              <a:latin typeface="Helvetica Neue"/>
              <a:ea typeface="Helvetica Neue"/>
              <a:cs typeface="Helvetica Neue"/>
              <a:sym typeface="Helvetica Neue"/>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3"/>
          <p:cNvSpPr txBox="1"/>
          <p:nvPr>
            <p:ph type="title"/>
          </p:nvPr>
        </p:nvSpPr>
        <p:spPr>
          <a:xfrm>
            <a:off x="378975" y="477623"/>
            <a:ext cx="8123700" cy="400200"/>
          </a:xfrm>
          <a:prstGeom prst="rect">
            <a:avLst/>
          </a:prstGeom>
          <a:noFill/>
          <a:ln>
            <a:noFill/>
          </a:ln>
        </p:spPr>
        <p:txBody>
          <a:bodyPr anchorCtr="0" anchor="ctr" bIns="0" lIns="0" spcFirstLastPara="1" rIns="0" wrap="square" tIns="15225">
            <a:noAutofit/>
          </a:bodyPr>
          <a:lstStyle/>
          <a:p>
            <a:pPr indent="0" lvl="0" marL="12700" rtl="0" algn="l">
              <a:lnSpc>
                <a:spcPct val="100000"/>
              </a:lnSpc>
              <a:spcBef>
                <a:spcPts val="0"/>
              </a:spcBef>
              <a:spcAft>
                <a:spcPts val="0"/>
              </a:spcAft>
              <a:buNone/>
            </a:pPr>
            <a:r>
              <a:rPr lang="en-US"/>
              <a:t>Distinct Patient Subgroups and Their Characteristics</a:t>
            </a:r>
            <a:endParaRPr/>
          </a:p>
        </p:txBody>
      </p:sp>
      <p:sp>
        <p:nvSpPr>
          <p:cNvPr id="182" name="Google Shape;182;p23"/>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910" rtl="0" algn="l">
              <a:lnSpc>
                <a:spcPct val="100000"/>
              </a:lnSpc>
              <a:spcBef>
                <a:spcPts val="0"/>
              </a:spcBef>
              <a:spcAft>
                <a:spcPts val="0"/>
              </a:spcAft>
              <a:buNone/>
            </a:pPr>
            <a:r>
              <a:rPr lang="en-US"/>
              <a:t>17</a:t>
            </a:r>
            <a:endParaRPr/>
          </a:p>
        </p:txBody>
      </p:sp>
      <p:sp>
        <p:nvSpPr>
          <p:cNvPr id="183" name="Google Shape;183;p23"/>
          <p:cNvSpPr txBox="1"/>
          <p:nvPr/>
        </p:nvSpPr>
        <p:spPr>
          <a:xfrm>
            <a:off x="4716675" y="1108950"/>
            <a:ext cx="4079400" cy="3140100"/>
          </a:xfrm>
          <a:prstGeom prst="rect">
            <a:avLst/>
          </a:prstGeom>
          <a:noFill/>
          <a:ln>
            <a:noFill/>
          </a:ln>
        </p:spPr>
        <p:txBody>
          <a:bodyPr anchorCtr="0" anchor="t" bIns="91425" lIns="91425" spcFirstLastPara="1" rIns="91425" wrap="square" tIns="91425">
            <a:spAutoFit/>
          </a:bodyPr>
          <a:lstStyle/>
          <a:p>
            <a:pPr indent="0" lvl="0" marL="457200" rtl="0" algn="just">
              <a:spcBef>
                <a:spcPts val="0"/>
              </a:spcBef>
              <a:spcAft>
                <a:spcPts val="0"/>
              </a:spcAft>
              <a:buNone/>
            </a:pPr>
            <a:r>
              <a:t/>
            </a:r>
            <a:endParaRPr sz="1200"/>
          </a:p>
          <a:p>
            <a:pPr indent="0" lvl="0" marL="0" rtl="0" algn="just">
              <a:spcBef>
                <a:spcPts val="0"/>
              </a:spcBef>
              <a:spcAft>
                <a:spcPts val="0"/>
              </a:spcAft>
              <a:buNone/>
            </a:pPr>
            <a:r>
              <a:rPr b="1" lang="en-US" sz="1200"/>
              <a:t>Key Features &amp; Profiles</a:t>
            </a:r>
            <a:endParaRPr b="1" sz="1200"/>
          </a:p>
          <a:p>
            <a:pPr indent="-304800" lvl="0" marL="457200" rtl="0" algn="just">
              <a:spcBef>
                <a:spcPts val="0"/>
              </a:spcBef>
              <a:spcAft>
                <a:spcPts val="0"/>
              </a:spcAft>
              <a:buSzPts val="1200"/>
              <a:buChar char="●"/>
            </a:pPr>
            <a:r>
              <a:rPr b="1" lang="en-US" sz="1200"/>
              <a:t>Low Engagement: </a:t>
            </a:r>
            <a:r>
              <a:rPr lang="en-US" sz="1200"/>
              <a:t>Minimal outpatient visits, low medication changes, lower overall interaction.</a:t>
            </a:r>
            <a:endParaRPr sz="1200"/>
          </a:p>
          <a:p>
            <a:pPr indent="0" lvl="0" marL="457200" rtl="0" algn="just">
              <a:spcBef>
                <a:spcPts val="0"/>
              </a:spcBef>
              <a:spcAft>
                <a:spcPts val="0"/>
              </a:spcAft>
              <a:buNone/>
            </a:pPr>
            <a:r>
              <a:rPr lang="en-US" sz="1200"/>
              <a:t>(Refer </a:t>
            </a:r>
            <a:r>
              <a:rPr lang="en-US" sz="1200" u="sng">
                <a:solidFill>
                  <a:schemeClr val="hlink"/>
                </a:solidFill>
                <a:hlinkClick action="ppaction://hlinksldjump" r:id="rId3"/>
              </a:rPr>
              <a:t>Appendix A9</a:t>
            </a:r>
            <a:r>
              <a:rPr lang="en-US" sz="1200"/>
              <a:t> for Detail Breakdown)</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b="1" lang="en-US" sz="1200"/>
              <a:t>Moderate Utilization:</a:t>
            </a:r>
            <a:r>
              <a:rPr lang="en-US" sz="1200"/>
              <a:t> Balanced hospital stays, moderate time in hospital, relatively diverse racial profile.</a:t>
            </a:r>
            <a:endParaRPr sz="1200"/>
          </a:p>
          <a:p>
            <a:pPr indent="0" lvl="0" marL="457200" rtl="0" algn="just">
              <a:spcBef>
                <a:spcPts val="0"/>
              </a:spcBef>
              <a:spcAft>
                <a:spcPts val="0"/>
              </a:spcAft>
              <a:buNone/>
            </a:pPr>
            <a:r>
              <a:rPr lang="en-US" sz="1200">
                <a:solidFill>
                  <a:schemeClr val="dk1"/>
                </a:solidFill>
              </a:rPr>
              <a:t>(Refer </a:t>
            </a:r>
            <a:r>
              <a:rPr lang="en-US" sz="1200" u="sng">
                <a:solidFill>
                  <a:schemeClr val="hlink"/>
                </a:solidFill>
                <a:hlinkClick action="ppaction://hlinksldjump" r:id="rId4"/>
              </a:rPr>
              <a:t>Appendix A10</a:t>
            </a:r>
            <a:r>
              <a:rPr lang="en-US" sz="1200">
                <a:solidFill>
                  <a:schemeClr val="dk1"/>
                </a:solidFill>
              </a:rPr>
              <a:t> for Detail Breakdown)</a:t>
            </a:r>
            <a:endParaRPr sz="1200">
              <a:solidFill>
                <a:schemeClr val="dk1"/>
              </a:solidFill>
            </a:endParaRPr>
          </a:p>
          <a:p>
            <a:pPr indent="0" lvl="0" marL="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SzPts val="1200"/>
              <a:buChar char="●"/>
            </a:pPr>
            <a:r>
              <a:rPr b="1" lang="en-US" sz="1200"/>
              <a:t>High Risk:</a:t>
            </a:r>
            <a:r>
              <a:rPr lang="en-US" sz="1200"/>
              <a:t> Multiple outpatient visits, higher clinical severity scores, frequent total visits.</a:t>
            </a:r>
            <a:endParaRPr sz="1200"/>
          </a:p>
          <a:p>
            <a:pPr indent="457200" lvl="0" marL="0" rtl="0" algn="just">
              <a:spcBef>
                <a:spcPts val="0"/>
              </a:spcBef>
              <a:spcAft>
                <a:spcPts val="0"/>
              </a:spcAft>
              <a:buNone/>
            </a:pPr>
            <a:r>
              <a:rPr lang="en-US" sz="1200">
                <a:solidFill>
                  <a:schemeClr val="dk1"/>
                </a:solidFill>
              </a:rPr>
              <a:t>(Refer </a:t>
            </a:r>
            <a:r>
              <a:rPr lang="en-US" sz="1200" u="sng">
                <a:solidFill>
                  <a:schemeClr val="hlink"/>
                </a:solidFill>
                <a:hlinkClick action="ppaction://hlinksldjump" r:id="rId5"/>
              </a:rPr>
              <a:t>Appendix A11</a:t>
            </a:r>
            <a:r>
              <a:rPr lang="en-US" sz="1200">
                <a:solidFill>
                  <a:schemeClr val="dk1"/>
                </a:solidFill>
              </a:rPr>
              <a:t> for Detail Breakdown)</a:t>
            </a:r>
            <a:br>
              <a:rPr lang="en-US" sz="1200"/>
            </a:br>
            <a:endParaRPr sz="1200"/>
          </a:p>
          <a:p>
            <a:pPr indent="0" lvl="0" marL="0" rtl="0" algn="just">
              <a:spcBef>
                <a:spcPts val="0"/>
              </a:spcBef>
              <a:spcAft>
                <a:spcPts val="0"/>
              </a:spcAft>
              <a:buNone/>
            </a:pPr>
            <a:r>
              <a:t/>
            </a:r>
            <a:endParaRPr sz="1200"/>
          </a:p>
        </p:txBody>
      </p:sp>
      <p:pic>
        <p:nvPicPr>
          <p:cNvPr id="184" name="Google Shape;184;p23" title="Key_metrics.png"/>
          <p:cNvPicPr preferRelativeResize="0"/>
          <p:nvPr/>
        </p:nvPicPr>
        <p:blipFill rotWithShape="1">
          <a:blip r:embed="rId6">
            <a:alphaModFix/>
          </a:blip>
          <a:srcRect b="0" l="0" r="0" t="0"/>
          <a:stretch/>
        </p:blipFill>
        <p:spPr>
          <a:xfrm>
            <a:off x="378975" y="1108948"/>
            <a:ext cx="4079250" cy="2518312"/>
          </a:xfrm>
          <a:prstGeom prst="rect">
            <a:avLst/>
          </a:prstGeom>
          <a:noFill/>
          <a:ln>
            <a:noFill/>
          </a:ln>
        </p:spPr>
      </p:pic>
      <p:sp>
        <p:nvSpPr>
          <p:cNvPr id="185" name="Google Shape;185;p23"/>
          <p:cNvSpPr txBox="1"/>
          <p:nvPr/>
        </p:nvSpPr>
        <p:spPr>
          <a:xfrm>
            <a:off x="378975" y="3627250"/>
            <a:ext cx="4467600" cy="1477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solidFill>
                  <a:schemeClr val="dk1"/>
                </a:solidFill>
              </a:rPr>
              <a:t>Overview</a:t>
            </a:r>
            <a:endParaRPr b="1"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Clustering identified three distinct patient subgroups: Low Engagement, Moderate Utilization, and High Risk.</a:t>
            </a:r>
            <a:endParaRPr sz="1200">
              <a:solidFill>
                <a:schemeClr val="dk1"/>
              </a:solidFill>
            </a:endParaRPr>
          </a:p>
          <a:p>
            <a:pPr indent="0" lvl="0" marL="457200" rtl="0" algn="just">
              <a:spcBef>
                <a:spcPts val="0"/>
              </a:spcBef>
              <a:spcAft>
                <a:spcPts val="0"/>
              </a:spcAft>
              <a:buNone/>
            </a:pPr>
            <a:r>
              <a:t/>
            </a:r>
            <a:endParaRPr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Unique healthcare utilization patterns and clinical severity distinguish each subgroup. (Refer </a:t>
            </a:r>
            <a:r>
              <a:rPr lang="en-US" sz="1200" u="sng">
                <a:solidFill>
                  <a:schemeClr val="hlink"/>
                </a:solidFill>
                <a:hlinkClick action="ppaction://hlinksldjump" r:id="rId7"/>
              </a:rPr>
              <a:t>Appendix A8</a:t>
            </a:r>
            <a:r>
              <a:rPr lang="en-US" sz="1200">
                <a:solidFill>
                  <a:schemeClr val="dk1"/>
                </a:solidFill>
              </a:rPr>
              <a:t> for technical performance metrics)</a:t>
            </a:r>
            <a:endParaRPr sz="12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247650" y="505250"/>
            <a:ext cx="8648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Readmission Trends and Strategic Intervention Opportunities</a:t>
            </a:r>
            <a:endParaRPr/>
          </a:p>
        </p:txBody>
      </p:sp>
      <p:sp>
        <p:nvSpPr>
          <p:cNvPr id="191" name="Google Shape;191;p24"/>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910" rtl="0" algn="l">
              <a:lnSpc>
                <a:spcPct val="100000"/>
              </a:lnSpc>
              <a:spcBef>
                <a:spcPts val="0"/>
              </a:spcBef>
              <a:spcAft>
                <a:spcPts val="0"/>
              </a:spcAft>
              <a:buNone/>
            </a:pPr>
            <a:r>
              <a:rPr lang="en-US"/>
              <a:t>18</a:t>
            </a:r>
            <a:endParaRPr/>
          </a:p>
        </p:txBody>
      </p:sp>
      <p:sp>
        <p:nvSpPr>
          <p:cNvPr id="192" name="Google Shape;192;p24"/>
          <p:cNvSpPr txBox="1"/>
          <p:nvPr/>
        </p:nvSpPr>
        <p:spPr>
          <a:xfrm>
            <a:off x="247650" y="1062600"/>
            <a:ext cx="4536900" cy="3879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t>Readmission Trends:</a:t>
            </a:r>
            <a:endParaRPr b="1" sz="1200"/>
          </a:p>
          <a:p>
            <a:pPr indent="-304800" lvl="0" marL="457200" rtl="0" algn="just">
              <a:spcBef>
                <a:spcPts val="0"/>
              </a:spcBef>
              <a:spcAft>
                <a:spcPts val="0"/>
              </a:spcAft>
              <a:buSzPts val="1200"/>
              <a:buChar char="●"/>
            </a:pPr>
            <a:r>
              <a:rPr lang="en-US" sz="1200"/>
              <a:t>High Risk subgroup exhibits highest frequency of total visits and clinical complexity, indicating increased likelihood of readmission.</a:t>
            </a:r>
            <a:endParaRPr sz="1200"/>
          </a:p>
          <a:p>
            <a:pPr indent="0" lvl="0" marL="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Low Engagement subgroup shows minimal follow-up and outpatient visits, potentially leading to delayed treatment.</a:t>
            </a:r>
            <a:br>
              <a:rPr lang="en-US" sz="1200"/>
            </a:br>
            <a:endParaRPr sz="1200"/>
          </a:p>
          <a:p>
            <a:pPr indent="-304800" lvl="0" marL="457200" rtl="0" algn="just">
              <a:spcBef>
                <a:spcPts val="0"/>
              </a:spcBef>
              <a:spcAft>
                <a:spcPts val="0"/>
              </a:spcAft>
              <a:buSzPts val="1200"/>
              <a:buChar char="●"/>
            </a:pPr>
            <a:r>
              <a:rPr lang="en-US" sz="1200"/>
              <a:t>Moderate Utilization subgroup maintains steady patterns that may escalate if not properly monitored.</a:t>
            </a: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rPr b="1" lang="en-US" sz="1200"/>
              <a:t>Intervention Opportunities:</a:t>
            </a:r>
            <a:endParaRPr b="1" sz="1200"/>
          </a:p>
          <a:p>
            <a:pPr indent="-304800" lvl="0" marL="457200" rtl="0" algn="just">
              <a:spcBef>
                <a:spcPts val="0"/>
              </a:spcBef>
              <a:spcAft>
                <a:spcPts val="0"/>
              </a:spcAft>
              <a:buSzPts val="1200"/>
              <a:buChar char="●"/>
            </a:pPr>
            <a:r>
              <a:rPr lang="en-US" sz="1200"/>
              <a:t>Tailored care programs for High Risk subgroup to reduce repeated hospital stays.</a:t>
            </a:r>
            <a:br>
              <a:rPr lang="en-US" sz="1200"/>
            </a:br>
            <a:endParaRPr sz="1200"/>
          </a:p>
          <a:p>
            <a:pPr indent="-304800" lvl="0" marL="457200" rtl="0" algn="just">
              <a:spcBef>
                <a:spcPts val="0"/>
              </a:spcBef>
              <a:spcAft>
                <a:spcPts val="0"/>
              </a:spcAft>
              <a:buSzPts val="1200"/>
              <a:buChar char="●"/>
            </a:pPr>
            <a:r>
              <a:rPr lang="en-US" sz="1200"/>
              <a:t>Proactive outreach for Low Engagement subgroup to enhance follow-up and prevent emergencies.</a:t>
            </a:r>
            <a:br>
              <a:rPr lang="en-US" sz="1200"/>
            </a:br>
            <a:endParaRPr sz="1200"/>
          </a:p>
          <a:p>
            <a:pPr indent="-304800" lvl="0" marL="457200" rtl="0" algn="just">
              <a:spcBef>
                <a:spcPts val="0"/>
              </a:spcBef>
              <a:spcAft>
                <a:spcPts val="0"/>
              </a:spcAft>
              <a:buSzPts val="1200"/>
              <a:buChar char="●"/>
            </a:pPr>
            <a:r>
              <a:rPr lang="en-US" sz="1200"/>
              <a:t>Consistent monitoring for Moderate Utilization subgroup to maintain stability and avoid escalation.</a:t>
            </a:r>
            <a:endParaRPr sz="1200"/>
          </a:p>
        </p:txBody>
      </p:sp>
      <p:pic>
        <p:nvPicPr>
          <p:cNvPr id="193" name="Google Shape;193;p24" title="patient groups.png"/>
          <p:cNvPicPr preferRelativeResize="0"/>
          <p:nvPr/>
        </p:nvPicPr>
        <p:blipFill rotWithShape="1">
          <a:blip r:embed="rId3">
            <a:alphaModFix/>
          </a:blip>
          <a:srcRect b="0" l="0" r="0" t="0"/>
          <a:stretch/>
        </p:blipFill>
        <p:spPr>
          <a:xfrm>
            <a:off x="4875450" y="1728925"/>
            <a:ext cx="3872576" cy="2546350"/>
          </a:xfrm>
          <a:prstGeom prst="rect">
            <a:avLst/>
          </a:prstGeom>
          <a:noFill/>
          <a:ln cap="flat" cmpd="sng" w="9525">
            <a:solidFill>
              <a:schemeClr val="lt1"/>
            </a:solidFill>
            <a:prstDash val="solid"/>
            <a:round/>
            <a:headEnd len="sm" w="sm" type="none"/>
            <a:tailEnd len="sm" w="sm" type="none"/>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583474" y="1622331"/>
            <a:ext cx="6068695" cy="112268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US" sz="3600">
                <a:solidFill>
                  <a:srgbClr val="FFFFFF"/>
                </a:solidFill>
              </a:rPr>
              <a:t>Business Recommendations &amp; Technical Next Steps</a:t>
            </a:r>
            <a:endParaRPr sz="3600"/>
          </a:p>
        </p:txBody>
      </p:sp>
      <p:sp>
        <p:nvSpPr>
          <p:cNvPr id="199" name="Google Shape;199;p25"/>
          <p:cNvSpPr txBox="1"/>
          <p:nvPr>
            <p:ph idx="12" type="sldNum"/>
          </p:nvPr>
        </p:nvSpPr>
        <p:spPr>
          <a:xfrm>
            <a:off x="8748039" y="4776196"/>
            <a:ext cx="238759" cy="180339"/>
          </a:xfrm>
          <a:prstGeom prst="rect">
            <a:avLst/>
          </a:prstGeom>
          <a:noFill/>
          <a:ln>
            <a:noFill/>
          </a:ln>
        </p:spPr>
        <p:txBody>
          <a:bodyPr anchorCtr="0" anchor="t" bIns="0" lIns="0" spcFirstLastPara="1" rIns="0" wrap="square" tIns="2525">
            <a:spAutoFit/>
          </a:bodyPr>
          <a:lstStyle/>
          <a:p>
            <a:pPr indent="0" lvl="0" marL="41910" rtl="0" algn="l">
              <a:lnSpc>
                <a:spcPct val="100000"/>
              </a:lnSpc>
              <a:spcBef>
                <a:spcPts val="0"/>
              </a:spcBef>
              <a:spcAft>
                <a:spcPts val="0"/>
              </a:spcAft>
              <a:buNone/>
            </a:pPr>
            <a:r>
              <a:rPr lang="en-US">
                <a:solidFill>
                  <a:srgbClr val="002D72"/>
                </a:solidFill>
              </a:rPr>
              <a:t>33</a:t>
            </a:r>
            <a:endParaRPr/>
          </a:p>
        </p:txBody>
      </p:sp>
      <p:sp>
        <p:nvSpPr>
          <p:cNvPr id="200" name="Google Shape;200;p25"/>
          <p:cNvSpPr txBox="1"/>
          <p:nvPr/>
        </p:nvSpPr>
        <p:spPr>
          <a:xfrm>
            <a:off x="8748050" y="4766025"/>
            <a:ext cx="200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19</a:t>
            </a:r>
            <a:endParaRPr sz="10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8"/>
          <p:cNvSpPr txBox="1"/>
          <p:nvPr>
            <p:ph type="title"/>
          </p:nvPr>
        </p:nvSpPr>
        <p:spPr>
          <a:xfrm>
            <a:off x="384725" y="505248"/>
            <a:ext cx="812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latin typeface="Arial"/>
                <a:ea typeface="Arial"/>
                <a:cs typeface="Arial"/>
                <a:sym typeface="Arial"/>
              </a:rPr>
              <a:t>Agenda</a:t>
            </a:r>
            <a:endParaRPr>
              <a:latin typeface="Arial"/>
              <a:ea typeface="Arial"/>
              <a:cs typeface="Arial"/>
              <a:sym typeface="Arial"/>
            </a:endParaRPr>
          </a:p>
        </p:txBody>
      </p:sp>
      <p:sp>
        <p:nvSpPr>
          <p:cNvPr id="56" name="Google Shape;56;p8"/>
          <p:cNvSpPr txBox="1"/>
          <p:nvPr>
            <p:ph idx="12" type="sldNum"/>
          </p:nvPr>
        </p:nvSpPr>
        <p:spPr>
          <a:xfrm>
            <a:off x="8748039" y="4776196"/>
            <a:ext cx="238759" cy="156453"/>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solidFill>
                  <a:srgbClr val="002D72"/>
                </a:solidFill>
              </a:rPr>
              <a:t> 2</a:t>
            </a:r>
            <a:endParaRPr>
              <a:solidFill>
                <a:srgbClr val="002D72"/>
              </a:solidFill>
            </a:endParaRPr>
          </a:p>
        </p:txBody>
      </p:sp>
      <p:sp>
        <p:nvSpPr>
          <p:cNvPr id="57" name="Google Shape;57;p8"/>
          <p:cNvSpPr txBox="1"/>
          <p:nvPr/>
        </p:nvSpPr>
        <p:spPr>
          <a:xfrm>
            <a:off x="475249" y="1175208"/>
            <a:ext cx="7525800" cy="2583600"/>
          </a:xfrm>
          <a:prstGeom prst="rect">
            <a:avLst/>
          </a:prstGeom>
          <a:noFill/>
          <a:ln>
            <a:noFill/>
          </a:ln>
        </p:spPr>
        <p:txBody>
          <a:bodyPr anchorCtr="0" anchor="t" bIns="0" lIns="0" spcFirstLastPara="1" rIns="0" wrap="square" tIns="53325">
            <a:spAutoFit/>
          </a:bodyPr>
          <a:lstStyle/>
          <a:p>
            <a:pPr indent="-353695" lvl="0" marL="379095" rtl="0" algn="l">
              <a:lnSpc>
                <a:spcPct val="115000"/>
              </a:lnSpc>
              <a:spcBef>
                <a:spcPts val="0"/>
              </a:spcBef>
              <a:spcAft>
                <a:spcPts val="0"/>
              </a:spcAft>
              <a:buClr>
                <a:schemeClr val="dk1"/>
              </a:buClr>
              <a:buSzPts val="1400"/>
              <a:buChar char="●"/>
            </a:pPr>
            <a:r>
              <a:rPr lang="en-US">
                <a:solidFill>
                  <a:schemeClr val="dk1"/>
                </a:solidFill>
              </a:rPr>
              <a:t>Executive summary</a:t>
            </a:r>
            <a:endParaRPr>
              <a:solidFill>
                <a:schemeClr val="dk1"/>
              </a:solidFill>
            </a:endParaRPr>
          </a:p>
          <a:p>
            <a:pPr indent="-353695" lvl="0" marL="379095" rtl="0" algn="l">
              <a:lnSpc>
                <a:spcPct val="115000"/>
              </a:lnSpc>
              <a:spcBef>
                <a:spcPts val="325"/>
              </a:spcBef>
              <a:spcAft>
                <a:spcPts val="0"/>
              </a:spcAft>
              <a:buClr>
                <a:schemeClr val="dk1"/>
              </a:buClr>
              <a:buSzPts val="1400"/>
              <a:buChar char="●"/>
            </a:pPr>
            <a:r>
              <a:rPr lang="en-US">
                <a:solidFill>
                  <a:schemeClr val="dk1"/>
                </a:solidFill>
              </a:rPr>
              <a:t>Project plan recap</a:t>
            </a:r>
            <a:endParaRPr>
              <a:solidFill>
                <a:schemeClr val="dk1"/>
              </a:solidFill>
            </a:endParaRPr>
          </a:p>
          <a:p>
            <a:pPr indent="-353695" lvl="0" marL="379095" rtl="0" algn="l">
              <a:lnSpc>
                <a:spcPct val="115000"/>
              </a:lnSpc>
              <a:spcBef>
                <a:spcPts val="325"/>
              </a:spcBef>
              <a:spcAft>
                <a:spcPts val="0"/>
              </a:spcAft>
              <a:buClr>
                <a:schemeClr val="dk1"/>
              </a:buClr>
              <a:buSzPts val="1400"/>
              <a:buChar char="●"/>
            </a:pPr>
            <a:r>
              <a:rPr lang="en-US">
                <a:solidFill>
                  <a:schemeClr val="dk1"/>
                </a:solidFill>
              </a:rPr>
              <a:t>Data</a:t>
            </a:r>
            <a:endParaRPr>
              <a:solidFill>
                <a:schemeClr val="dk1"/>
              </a:solidFill>
            </a:endParaRPr>
          </a:p>
          <a:p>
            <a:pPr indent="-353695" lvl="0" marL="379095" rtl="0" algn="l">
              <a:lnSpc>
                <a:spcPct val="115000"/>
              </a:lnSpc>
              <a:spcBef>
                <a:spcPts val="325"/>
              </a:spcBef>
              <a:spcAft>
                <a:spcPts val="0"/>
              </a:spcAft>
              <a:buClr>
                <a:schemeClr val="dk1"/>
              </a:buClr>
              <a:buSzPts val="1400"/>
              <a:buChar char="●"/>
            </a:pPr>
            <a:r>
              <a:rPr lang="en-US">
                <a:solidFill>
                  <a:schemeClr val="dk1"/>
                </a:solidFill>
              </a:rPr>
              <a:t>Exploratory data analysis (EDA)</a:t>
            </a:r>
            <a:endParaRPr>
              <a:solidFill>
                <a:schemeClr val="dk1"/>
              </a:solidFill>
            </a:endParaRPr>
          </a:p>
          <a:p>
            <a:pPr indent="-353695" lvl="0" marL="379095" rtl="0" algn="l">
              <a:lnSpc>
                <a:spcPct val="115000"/>
              </a:lnSpc>
              <a:spcBef>
                <a:spcPts val="325"/>
              </a:spcBef>
              <a:spcAft>
                <a:spcPts val="0"/>
              </a:spcAft>
              <a:buClr>
                <a:schemeClr val="dk1"/>
              </a:buClr>
              <a:buSzPts val="1400"/>
              <a:buChar char="●"/>
            </a:pPr>
            <a:r>
              <a:rPr lang="en-US">
                <a:solidFill>
                  <a:schemeClr val="dk1"/>
                </a:solidFill>
              </a:rPr>
              <a:t>Modeling methods</a:t>
            </a:r>
            <a:endParaRPr>
              <a:solidFill>
                <a:schemeClr val="dk1"/>
              </a:solidFill>
            </a:endParaRPr>
          </a:p>
          <a:p>
            <a:pPr indent="-353695" lvl="0" marL="379095" rtl="0" algn="l">
              <a:lnSpc>
                <a:spcPct val="115000"/>
              </a:lnSpc>
              <a:spcBef>
                <a:spcPts val="325"/>
              </a:spcBef>
              <a:spcAft>
                <a:spcPts val="0"/>
              </a:spcAft>
              <a:buClr>
                <a:schemeClr val="dk1"/>
              </a:buClr>
              <a:buSzPts val="1400"/>
              <a:buChar char="●"/>
            </a:pPr>
            <a:r>
              <a:rPr lang="en-US">
                <a:solidFill>
                  <a:schemeClr val="dk1"/>
                </a:solidFill>
              </a:rPr>
              <a:t>Findings</a:t>
            </a:r>
            <a:endParaRPr>
              <a:solidFill>
                <a:schemeClr val="dk1"/>
              </a:solidFill>
            </a:endParaRPr>
          </a:p>
          <a:p>
            <a:pPr indent="-353695" lvl="0" marL="379095" rtl="0" algn="l">
              <a:lnSpc>
                <a:spcPct val="115000"/>
              </a:lnSpc>
              <a:spcBef>
                <a:spcPts val="320"/>
              </a:spcBef>
              <a:spcAft>
                <a:spcPts val="0"/>
              </a:spcAft>
              <a:buClr>
                <a:schemeClr val="dk1"/>
              </a:buClr>
              <a:buSzPts val="1400"/>
              <a:buChar char="●"/>
            </a:pPr>
            <a:r>
              <a:rPr lang="en-US">
                <a:solidFill>
                  <a:schemeClr val="dk1"/>
                </a:solidFill>
              </a:rPr>
              <a:t>Business Recommendations &amp; Technical Next Steps</a:t>
            </a:r>
            <a:endParaRPr/>
          </a:p>
          <a:p>
            <a:pPr indent="-353695" lvl="0" marL="379095" rtl="0" algn="l">
              <a:lnSpc>
                <a:spcPct val="115000"/>
              </a:lnSpc>
              <a:spcBef>
                <a:spcPts val="320"/>
              </a:spcBef>
              <a:spcAft>
                <a:spcPts val="0"/>
              </a:spcAft>
              <a:buClr>
                <a:schemeClr val="dk1"/>
              </a:buClr>
              <a:buSzPts val="1400"/>
              <a:buChar char="●"/>
            </a:pPr>
            <a:r>
              <a:rPr lang="en-US">
                <a:solidFill>
                  <a:schemeClr val="dk1"/>
                </a:solidFill>
              </a:rPr>
              <a:t>Q&amp;A</a:t>
            </a:r>
            <a:endParaRPr/>
          </a:p>
          <a:p>
            <a:pPr indent="-353695" lvl="0" marL="379095" rtl="0" algn="l">
              <a:lnSpc>
                <a:spcPct val="115000"/>
              </a:lnSpc>
              <a:spcBef>
                <a:spcPts val="320"/>
              </a:spcBef>
              <a:spcAft>
                <a:spcPts val="0"/>
              </a:spcAft>
              <a:buClr>
                <a:schemeClr val="dk1"/>
              </a:buClr>
              <a:buSzPts val="1400"/>
              <a:buChar char="●"/>
            </a:pPr>
            <a:r>
              <a:rPr lang="en-US">
                <a:solidFill>
                  <a:schemeClr val="dk1"/>
                </a:solidFill>
              </a:rPr>
              <a:t>Appendix</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384725" y="505248"/>
            <a:ext cx="8123700" cy="7851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Business Recommendations &amp; Next Steps – Targeted Strategies for Reducing Readmissions</a:t>
            </a:r>
            <a:endParaRPr/>
          </a:p>
        </p:txBody>
      </p:sp>
      <p:sp>
        <p:nvSpPr>
          <p:cNvPr id="206" name="Google Shape;206;p26"/>
          <p:cNvSpPr txBox="1"/>
          <p:nvPr/>
        </p:nvSpPr>
        <p:spPr>
          <a:xfrm>
            <a:off x="6079075" y="1449650"/>
            <a:ext cx="2702100" cy="3342600"/>
          </a:xfrm>
          <a:prstGeom prst="rect">
            <a:avLst/>
          </a:prstGeom>
          <a:noFill/>
          <a:ln>
            <a:noFill/>
          </a:ln>
        </p:spPr>
        <p:txBody>
          <a:bodyPr anchorCtr="0" anchor="t" bIns="0" lIns="0" spcFirstLastPara="1" rIns="0" wrap="square" tIns="17775">
            <a:spAutoFit/>
          </a:bodyPr>
          <a:lstStyle/>
          <a:p>
            <a:pPr indent="0" lvl="0" marL="0" rtl="0" algn="just">
              <a:spcBef>
                <a:spcPts val="0"/>
              </a:spcBef>
              <a:spcAft>
                <a:spcPts val="0"/>
              </a:spcAft>
              <a:buNone/>
            </a:pPr>
            <a:r>
              <a:rPr b="1" lang="en-US" sz="1200"/>
              <a:t>High Risk Subgroup:</a:t>
            </a:r>
            <a:endParaRPr b="1" sz="1200"/>
          </a:p>
          <a:p>
            <a:pPr indent="-304800" lvl="0" marL="457200" rtl="0" algn="just">
              <a:spcBef>
                <a:spcPts val="0"/>
              </a:spcBef>
              <a:spcAft>
                <a:spcPts val="0"/>
              </a:spcAft>
              <a:buSzPts val="1200"/>
              <a:buChar char="●"/>
            </a:pPr>
            <a:r>
              <a:rPr lang="en-US" sz="1200"/>
              <a:t>Intensive care coordination and regular medication reviews.</a:t>
            </a:r>
            <a:br>
              <a:rPr lang="en-US" sz="1200"/>
            </a:br>
            <a:r>
              <a:rPr lang="en-US" sz="1200"/>
              <a:t> </a:t>
            </a:r>
            <a:endParaRPr sz="1200"/>
          </a:p>
          <a:p>
            <a:pPr indent="-304800" lvl="0" marL="457200" rtl="0" algn="just">
              <a:spcBef>
                <a:spcPts val="0"/>
              </a:spcBef>
              <a:spcAft>
                <a:spcPts val="0"/>
              </a:spcAft>
              <a:buSzPts val="1200"/>
              <a:buChar char="●"/>
            </a:pPr>
            <a:r>
              <a:rPr lang="en-US" sz="1200"/>
              <a:t>Deploy case management teams to support patients with frequent hospital visits.</a:t>
            </a:r>
            <a:br>
              <a:rPr lang="en-US" sz="1200"/>
            </a:br>
            <a:endParaRPr sz="1200"/>
          </a:p>
          <a:p>
            <a:pPr indent="0" lvl="0" marL="0" rtl="0" algn="just">
              <a:spcBef>
                <a:spcPts val="0"/>
              </a:spcBef>
              <a:spcAft>
                <a:spcPts val="0"/>
              </a:spcAft>
              <a:buNone/>
            </a:pPr>
            <a:r>
              <a:rPr b="1" lang="en-US" sz="1200"/>
              <a:t>Low Engagement Subgroup:</a:t>
            </a:r>
            <a:endParaRPr sz="1200"/>
          </a:p>
          <a:p>
            <a:pPr indent="-304800" lvl="0" marL="457200" rtl="0" algn="just">
              <a:spcBef>
                <a:spcPts val="0"/>
              </a:spcBef>
              <a:spcAft>
                <a:spcPts val="0"/>
              </a:spcAft>
              <a:buSzPts val="1200"/>
              <a:buChar char="●"/>
            </a:pPr>
            <a:r>
              <a:rPr lang="en-US" sz="1200"/>
              <a:t>Proactive outreach (e.g., reminder calls, community health programs).</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Enhance follow-up protocols to prevent delays in treatment.</a:t>
            </a:r>
            <a:br>
              <a:rPr lang="en-US" sz="1200"/>
            </a:br>
            <a:endParaRPr sz="1200"/>
          </a:p>
          <a:p>
            <a:pPr indent="0" lvl="0" marL="0" rtl="0" algn="just">
              <a:spcBef>
                <a:spcPts val="0"/>
              </a:spcBef>
              <a:spcAft>
                <a:spcPts val="0"/>
              </a:spcAft>
              <a:buNone/>
            </a:pPr>
            <a:r>
              <a:t/>
            </a:r>
            <a:endParaRPr sz="1200"/>
          </a:p>
          <a:p>
            <a:pPr indent="0" lvl="0" marL="0" rtl="0" algn="just">
              <a:spcBef>
                <a:spcPts val="0"/>
              </a:spcBef>
              <a:spcAft>
                <a:spcPts val="0"/>
              </a:spcAft>
              <a:buNone/>
            </a:pPr>
            <a:r>
              <a:t/>
            </a:r>
            <a:endParaRPr sz="1200"/>
          </a:p>
        </p:txBody>
      </p:sp>
      <p:sp>
        <p:nvSpPr>
          <p:cNvPr id="207" name="Google Shape;207;p26"/>
          <p:cNvSpPr txBox="1"/>
          <p:nvPr/>
        </p:nvSpPr>
        <p:spPr>
          <a:xfrm>
            <a:off x="8781184" y="4766036"/>
            <a:ext cx="1671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002D72"/>
                </a:solidFill>
                <a:latin typeface="Helvetica Neue"/>
                <a:ea typeface="Helvetica Neue"/>
                <a:cs typeface="Helvetica Neue"/>
                <a:sym typeface="Helvetica Neue"/>
              </a:rPr>
              <a:t>20</a:t>
            </a:r>
            <a:endParaRPr sz="1000">
              <a:latin typeface="Helvetica Neue"/>
              <a:ea typeface="Helvetica Neue"/>
              <a:cs typeface="Helvetica Neue"/>
              <a:sym typeface="Helvetica Neue"/>
            </a:endParaRPr>
          </a:p>
        </p:txBody>
      </p:sp>
      <p:pic>
        <p:nvPicPr>
          <p:cNvPr id="208" name="Google Shape;208;p26" title="subgroups.png"/>
          <p:cNvPicPr preferRelativeResize="0"/>
          <p:nvPr/>
        </p:nvPicPr>
        <p:blipFill>
          <a:blip r:embed="rId3">
            <a:alphaModFix/>
          </a:blip>
          <a:stretch>
            <a:fillRect/>
          </a:stretch>
        </p:blipFill>
        <p:spPr>
          <a:xfrm>
            <a:off x="384725" y="1449650"/>
            <a:ext cx="5393766" cy="2275975"/>
          </a:xfrm>
          <a:prstGeom prst="rect">
            <a:avLst/>
          </a:prstGeom>
          <a:noFill/>
          <a:ln cap="flat" cmpd="sng" w="9525">
            <a:solidFill>
              <a:schemeClr val="dk2"/>
            </a:solidFill>
            <a:prstDash val="solid"/>
            <a:round/>
            <a:headEnd len="sm" w="sm" type="none"/>
            <a:tailEnd len="sm" w="sm" type="none"/>
          </a:ln>
        </p:spPr>
      </p:pic>
      <p:sp>
        <p:nvSpPr>
          <p:cNvPr id="209" name="Google Shape;209;p26"/>
          <p:cNvSpPr txBox="1"/>
          <p:nvPr/>
        </p:nvSpPr>
        <p:spPr>
          <a:xfrm>
            <a:off x="384725" y="3896500"/>
            <a:ext cx="55665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200"/>
              <a:t>Moderate Utilization Subgroup:</a:t>
            </a:r>
            <a:endParaRPr b="1" sz="1200"/>
          </a:p>
          <a:p>
            <a:pPr indent="-304800" lvl="0" marL="457200" rtl="0" algn="l">
              <a:spcBef>
                <a:spcPts val="0"/>
              </a:spcBef>
              <a:spcAft>
                <a:spcPts val="0"/>
              </a:spcAft>
              <a:buSzPts val="1200"/>
              <a:buChar char="●"/>
            </a:pPr>
            <a:r>
              <a:rPr lang="en-US" sz="1200"/>
              <a:t>Maintain steady monitoring using digital engagement (telehealth, mobile reminders).</a:t>
            </a:r>
            <a:endParaRPr sz="1200"/>
          </a:p>
          <a:p>
            <a:pPr indent="-304800" lvl="0" marL="457200" rtl="0" algn="l">
              <a:spcBef>
                <a:spcPts val="0"/>
              </a:spcBef>
              <a:spcAft>
                <a:spcPts val="0"/>
              </a:spcAft>
              <a:buSzPts val="1200"/>
              <a:buChar char="●"/>
            </a:pPr>
            <a:r>
              <a:rPr lang="en-US" sz="1200"/>
              <a:t>Prevent escalation through periodic check-ins.</a:t>
            </a:r>
            <a:endParaRPr sz="1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type="title"/>
          </p:nvPr>
        </p:nvSpPr>
        <p:spPr>
          <a:xfrm>
            <a:off x="384725" y="505248"/>
            <a:ext cx="8123700" cy="7851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Business Recommendations &amp; Next Steps – </a:t>
            </a:r>
            <a:r>
              <a:rPr lang="en-US"/>
              <a:t>Technical Next Steps for Continuous Improvement</a:t>
            </a:r>
            <a:endParaRPr/>
          </a:p>
        </p:txBody>
      </p:sp>
      <p:sp>
        <p:nvSpPr>
          <p:cNvPr id="215" name="Google Shape;215;p27"/>
          <p:cNvSpPr txBox="1"/>
          <p:nvPr/>
        </p:nvSpPr>
        <p:spPr>
          <a:xfrm>
            <a:off x="397800" y="3859096"/>
            <a:ext cx="8348400" cy="1126200"/>
          </a:xfrm>
          <a:prstGeom prst="rect">
            <a:avLst/>
          </a:prstGeom>
          <a:noFill/>
          <a:ln>
            <a:noFill/>
          </a:ln>
        </p:spPr>
        <p:txBody>
          <a:bodyPr anchorCtr="0" anchor="t" bIns="0" lIns="0" spcFirstLastPara="1" rIns="0" wrap="square" tIns="17775">
            <a:spAutoFit/>
          </a:bodyPr>
          <a:lstStyle/>
          <a:p>
            <a:pPr indent="0" lvl="0" marL="0" rtl="0" algn="just">
              <a:spcBef>
                <a:spcPts val="0"/>
              </a:spcBef>
              <a:spcAft>
                <a:spcPts val="0"/>
              </a:spcAft>
              <a:buNone/>
            </a:pPr>
            <a:r>
              <a:rPr b="1" lang="en-US" sz="1200"/>
              <a:t>Algorithm Optimization:</a:t>
            </a:r>
            <a:endParaRPr sz="1200"/>
          </a:p>
          <a:p>
            <a:pPr indent="-304800" lvl="0" marL="457200" rtl="0" algn="just">
              <a:spcBef>
                <a:spcPts val="0"/>
              </a:spcBef>
              <a:spcAft>
                <a:spcPts val="0"/>
              </a:spcAft>
              <a:buSzPts val="1200"/>
              <a:buChar char="●"/>
            </a:pPr>
            <a:r>
              <a:rPr lang="en-US" sz="1200"/>
              <a:t>Fine-tune clustering parameters and explore alternative methods to improve subgroup detection.</a:t>
            </a:r>
            <a:br>
              <a:rPr lang="en-US" sz="1200"/>
            </a:br>
            <a:endParaRPr sz="1200"/>
          </a:p>
          <a:p>
            <a:pPr indent="0" lvl="0" marL="0" rtl="0" algn="just">
              <a:spcBef>
                <a:spcPts val="0"/>
              </a:spcBef>
              <a:spcAft>
                <a:spcPts val="0"/>
              </a:spcAft>
              <a:buNone/>
            </a:pPr>
            <a:r>
              <a:rPr b="1" lang="en-US" sz="1200"/>
              <a:t>Pilot Programs &amp; Continuous Monitoring:</a:t>
            </a:r>
            <a:endParaRPr sz="1200"/>
          </a:p>
          <a:p>
            <a:pPr indent="-304800" lvl="0" marL="457200" rtl="0" algn="just">
              <a:spcBef>
                <a:spcPts val="0"/>
              </a:spcBef>
              <a:spcAft>
                <a:spcPts val="0"/>
              </a:spcAft>
              <a:buSzPts val="1200"/>
              <a:buChar char="●"/>
            </a:pPr>
            <a:r>
              <a:rPr lang="en-US" sz="1200"/>
              <a:t>Implement targeted pilot interventions and track readmission rates for iterative improvement.</a:t>
            </a:r>
            <a:endParaRPr sz="1200"/>
          </a:p>
          <a:p>
            <a:pPr indent="0" lvl="0" marL="0" rtl="0" algn="just">
              <a:spcBef>
                <a:spcPts val="0"/>
              </a:spcBef>
              <a:spcAft>
                <a:spcPts val="0"/>
              </a:spcAft>
              <a:buNone/>
            </a:pPr>
            <a:r>
              <a:t/>
            </a:r>
            <a:endParaRPr sz="1200"/>
          </a:p>
        </p:txBody>
      </p:sp>
      <p:sp>
        <p:nvSpPr>
          <p:cNvPr id="216" name="Google Shape;216;p27"/>
          <p:cNvSpPr txBox="1"/>
          <p:nvPr/>
        </p:nvSpPr>
        <p:spPr>
          <a:xfrm>
            <a:off x="8781184" y="4766036"/>
            <a:ext cx="1671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002D72"/>
                </a:solidFill>
                <a:latin typeface="Helvetica Neue"/>
                <a:ea typeface="Helvetica Neue"/>
                <a:cs typeface="Helvetica Neue"/>
                <a:sym typeface="Helvetica Neue"/>
              </a:rPr>
              <a:t>21</a:t>
            </a:r>
            <a:endParaRPr sz="1000">
              <a:latin typeface="Helvetica Neue"/>
              <a:ea typeface="Helvetica Neue"/>
              <a:cs typeface="Helvetica Neue"/>
              <a:sym typeface="Helvetica Neue"/>
            </a:endParaRPr>
          </a:p>
        </p:txBody>
      </p:sp>
      <p:pic>
        <p:nvPicPr>
          <p:cNvPr id="217" name="Google Shape;217;p27" title="Technical Roadmap Diagram.png"/>
          <p:cNvPicPr preferRelativeResize="0"/>
          <p:nvPr/>
        </p:nvPicPr>
        <p:blipFill>
          <a:blip r:embed="rId3">
            <a:alphaModFix/>
          </a:blip>
          <a:stretch>
            <a:fillRect/>
          </a:stretch>
        </p:blipFill>
        <p:spPr>
          <a:xfrm>
            <a:off x="384725" y="1462700"/>
            <a:ext cx="5097576" cy="2224050"/>
          </a:xfrm>
          <a:prstGeom prst="rect">
            <a:avLst/>
          </a:prstGeom>
          <a:noFill/>
          <a:ln cap="flat" cmpd="sng" w="9525">
            <a:solidFill>
              <a:schemeClr val="dk2"/>
            </a:solidFill>
            <a:prstDash val="solid"/>
            <a:round/>
            <a:headEnd len="sm" w="sm" type="none"/>
            <a:tailEnd len="sm" w="sm" type="none"/>
          </a:ln>
        </p:spPr>
      </p:pic>
      <p:sp>
        <p:nvSpPr>
          <p:cNvPr id="218" name="Google Shape;218;p27"/>
          <p:cNvSpPr txBox="1"/>
          <p:nvPr/>
        </p:nvSpPr>
        <p:spPr>
          <a:xfrm>
            <a:off x="5640600" y="1462700"/>
            <a:ext cx="3000000" cy="2062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200">
                <a:solidFill>
                  <a:schemeClr val="dk1"/>
                </a:solidFill>
              </a:rPr>
              <a:t>Clinical Validation:</a:t>
            </a:r>
            <a:endParaRPr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Collaborate with healthcare experts to verify subgroup definitions.</a:t>
            </a:r>
            <a:br>
              <a:rPr lang="en-US" sz="1200">
                <a:solidFill>
                  <a:schemeClr val="dk1"/>
                </a:solidFill>
              </a:rPr>
            </a:br>
            <a:endParaRPr sz="1200">
              <a:solidFill>
                <a:schemeClr val="dk1"/>
              </a:solidFill>
            </a:endParaRPr>
          </a:p>
          <a:p>
            <a:pPr indent="0" lvl="0" marL="0" rtl="0" algn="just">
              <a:spcBef>
                <a:spcPts val="0"/>
              </a:spcBef>
              <a:spcAft>
                <a:spcPts val="0"/>
              </a:spcAft>
              <a:buNone/>
            </a:pPr>
            <a:r>
              <a:rPr b="1" lang="en-US" sz="1200">
                <a:solidFill>
                  <a:schemeClr val="dk1"/>
                </a:solidFill>
              </a:rPr>
              <a:t>Data Enrichment:</a:t>
            </a:r>
            <a:endParaRPr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Integrate additional data sources (e.g., social determinants, patient feedback) to refine clusters.</a:t>
            </a:r>
            <a:br>
              <a:rPr lang="en-US" sz="1200">
                <a:solidFill>
                  <a:schemeClr val="dk1"/>
                </a:solidFill>
              </a:rPr>
            </a:b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8"/>
          <p:cNvSpPr txBox="1"/>
          <p:nvPr>
            <p:ph type="title"/>
          </p:nvPr>
        </p:nvSpPr>
        <p:spPr>
          <a:xfrm>
            <a:off x="553000" y="2288250"/>
            <a:ext cx="22206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Appendix</a:t>
            </a:r>
            <a:endParaRPr sz="3600"/>
          </a:p>
        </p:txBody>
      </p:sp>
      <p:sp>
        <p:nvSpPr>
          <p:cNvPr id="224" name="Google Shape;224;p28"/>
          <p:cNvSpPr txBox="1"/>
          <p:nvPr>
            <p:ph idx="12" type="sldNum"/>
          </p:nvPr>
        </p:nvSpPr>
        <p:spPr>
          <a:xfrm>
            <a:off x="8748039" y="4776196"/>
            <a:ext cx="238759" cy="180339"/>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35</a:t>
            </a:r>
            <a:endParaRPr/>
          </a:p>
        </p:txBody>
      </p:sp>
      <p:sp>
        <p:nvSpPr>
          <p:cNvPr id="225" name="Google Shape;225;p28"/>
          <p:cNvSpPr txBox="1"/>
          <p:nvPr/>
        </p:nvSpPr>
        <p:spPr>
          <a:xfrm>
            <a:off x="8748050" y="4766025"/>
            <a:ext cx="200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22</a:t>
            </a:r>
            <a:endParaRPr sz="1000">
              <a:latin typeface="Helvetica Neue"/>
              <a:ea typeface="Helvetica Neue"/>
              <a:cs typeface="Helvetica Neue"/>
              <a:sym typeface="Helvetica Neue"/>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384725" y="505248"/>
            <a:ext cx="812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A1: Data Cleaning &amp; Missing Values</a:t>
            </a:r>
            <a:endParaRPr/>
          </a:p>
        </p:txBody>
      </p:sp>
      <p:sp>
        <p:nvSpPr>
          <p:cNvPr id="231" name="Google Shape;231;p29"/>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23</a:t>
            </a:r>
            <a:endParaRPr/>
          </a:p>
        </p:txBody>
      </p:sp>
      <p:sp>
        <p:nvSpPr>
          <p:cNvPr id="232" name="Google Shape;232;p29"/>
          <p:cNvSpPr txBox="1"/>
          <p:nvPr/>
        </p:nvSpPr>
        <p:spPr>
          <a:xfrm>
            <a:off x="475325" y="1353925"/>
            <a:ext cx="8033100" cy="2958900"/>
          </a:xfrm>
          <a:prstGeom prst="rect">
            <a:avLst/>
          </a:prstGeom>
          <a:noFill/>
          <a:ln>
            <a:noFill/>
          </a:ln>
        </p:spPr>
        <p:txBody>
          <a:bodyPr anchorCtr="0" anchor="t" bIns="0" lIns="0" spcFirstLastPara="1" rIns="0" wrap="square" tIns="12700">
            <a:spAutoFit/>
          </a:bodyPr>
          <a:lstStyle/>
          <a:p>
            <a:pPr indent="-304800" lvl="0" marL="457200" rtl="0" algn="l">
              <a:lnSpc>
                <a:spcPct val="115000"/>
              </a:lnSpc>
              <a:spcBef>
                <a:spcPts val="0"/>
              </a:spcBef>
              <a:spcAft>
                <a:spcPts val="0"/>
              </a:spcAft>
              <a:buSzPts val="1200"/>
              <a:buChar char="●"/>
            </a:pPr>
            <a:r>
              <a:rPr b="1" lang="en-US" sz="1200"/>
              <a:t>Duplicates</a:t>
            </a:r>
            <a:br>
              <a:rPr b="1" lang="en-US" sz="1200"/>
            </a:br>
            <a:r>
              <a:rPr lang="en-US" sz="1200"/>
              <a:t>Dropped 55 duplicate rows (0.04% of original dataset).</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Missing‑Value Handling</a:t>
            </a:r>
            <a:br>
              <a:rPr b="1" lang="en-US" sz="1200"/>
            </a:br>
            <a:r>
              <a:rPr lang="en-US" sz="1200"/>
              <a:t>Replaced all “?” entries with NaN</a:t>
            </a:r>
            <a:br>
              <a:rPr lang="en-US" sz="1200"/>
            </a:br>
            <a:r>
              <a:rPr lang="en-US" sz="1200"/>
              <a:t>Columns dropped due to &gt;40% missingness: weight, payer code, medical specialty</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Columns Removed</a:t>
            </a:r>
            <a:endParaRPr b="1" sz="1200"/>
          </a:p>
          <a:p>
            <a:pPr indent="0" lvl="0" marL="457200" rtl="0" algn="l">
              <a:lnSpc>
                <a:spcPct val="115000"/>
              </a:lnSpc>
              <a:spcBef>
                <a:spcPts val="0"/>
              </a:spcBef>
              <a:spcAft>
                <a:spcPts val="0"/>
              </a:spcAft>
              <a:buNone/>
            </a:pPr>
            <a:r>
              <a:rPr lang="en-US" sz="1200"/>
              <a:t>encounter_id, patient_nbr (unique identifiers)</a:t>
            </a:r>
            <a:endParaRPr sz="1200"/>
          </a:p>
          <a:p>
            <a:pPr indent="0" lvl="0" marL="457200" rtl="0" algn="l">
              <a:lnSpc>
                <a:spcPct val="115000"/>
              </a:lnSpc>
              <a:spcBef>
                <a:spcPts val="0"/>
              </a:spcBef>
              <a:spcAft>
                <a:spcPts val="0"/>
              </a:spcAft>
              <a:buNone/>
            </a:pPr>
            <a:r>
              <a:rPr lang="en-US" sz="1200"/>
              <a:t>weight (96% missing), payer_code (40% missing), medical_specialty (50% missing)</a:t>
            </a:r>
            <a:endParaRPr sz="1200"/>
          </a:p>
          <a:p>
            <a:pPr indent="0" lvl="0" marL="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Row Removal</a:t>
            </a:r>
            <a:endParaRPr b="1" sz="1200"/>
          </a:p>
          <a:p>
            <a:pPr indent="0" lvl="0" marL="457200" rtl="0" algn="l">
              <a:lnSpc>
                <a:spcPct val="115000"/>
              </a:lnSpc>
              <a:spcBef>
                <a:spcPts val="0"/>
              </a:spcBef>
              <a:spcAft>
                <a:spcPts val="0"/>
              </a:spcAft>
              <a:buNone/>
            </a:pPr>
            <a:r>
              <a:rPr lang="en-US" sz="1200"/>
              <a:t>After dropping rows with any remaining missing values, final shape: 98,247 r</a:t>
            </a:r>
            <a:r>
              <a:rPr lang="en-US" sz="1200"/>
              <a:t>o</a:t>
            </a:r>
            <a:r>
              <a:rPr lang="en-US" sz="1200"/>
              <a:t>ws × 30 columns (2.5% of rows removed)</a:t>
            </a:r>
            <a:endParaRPr sz="12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type="title"/>
          </p:nvPr>
        </p:nvSpPr>
        <p:spPr>
          <a:xfrm>
            <a:off x="190500" y="497625"/>
            <a:ext cx="87963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A2: </a:t>
            </a:r>
            <a:r>
              <a:rPr lang="en-US"/>
              <a:t>Data Preprocessing &amp; Feature Engineering</a:t>
            </a:r>
            <a:endParaRPr/>
          </a:p>
        </p:txBody>
      </p:sp>
      <p:sp>
        <p:nvSpPr>
          <p:cNvPr id="238" name="Google Shape;238;p30"/>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24</a:t>
            </a:r>
            <a:endParaRPr/>
          </a:p>
        </p:txBody>
      </p:sp>
      <p:sp>
        <p:nvSpPr>
          <p:cNvPr id="239" name="Google Shape;239;p30"/>
          <p:cNvSpPr txBox="1"/>
          <p:nvPr/>
        </p:nvSpPr>
        <p:spPr>
          <a:xfrm>
            <a:off x="468425" y="1347000"/>
            <a:ext cx="8033100" cy="2958900"/>
          </a:xfrm>
          <a:prstGeom prst="rect">
            <a:avLst/>
          </a:prstGeom>
          <a:noFill/>
          <a:ln>
            <a:noFill/>
          </a:ln>
        </p:spPr>
        <p:txBody>
          <a:bodyPr anchorCtr="0" anchor="t" bIns="0" lIns="0" spcFirstLastPara="1" rIns="0" wrap="square" tIns="12700">
            <a:spAutoFit/>
          </a:bodyPr>
          <a:lstStyle/>
          <a:p>
            <a:pPr indent="-304800" lvl="0" marL="457200" rtl="0" algn="l">
              <a:lnSpc>
                <a:spcPct val="115000"/>
              </a:lnSpc>
              <a:spcBef>
                <a:spcPts val="0"/>
              </a:spcBef>
              <a:spcAft>
                <a:spcPts val="0"/>
              </a:spcAft>
              <a:buSzPts val="1200"/>
              <a:buChar char="●"/>
            </a:pPr>
            <a:r>
              <a:rPr b="1" lang="en-US" sz="1200"/>
              <a:t>Binary Target Creation</a:t>
            </a:r>
            <a:endParaRPr b="1" sz="1200"/>
          </a:p>
          <a:p>
            <a:pPr indent="0" lvl="0" marL="457200" rtl="0" algn="l">
              <a:lnSpc>
                <a:spcPct val="115000"/>
              </a:lnSpc>
              <a:spcBef>
                <a:spcPts val="0"/>
              </a:spcBef>
              <a:spcAft>
                <a:spcPts val="0"/>
              </a:spcAft>
              <a:buNone/>
            </a:pPr>
            <a:r>
              <a:rPr lang="en-US" sz="1200"/>
              <a:t>readmitted_flag: 1 if readmitted &lt;30 days, else 0</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Categorical Encoding</a:t>
            </a:r>
            <a:endParaRPr b="1" sz="1200"/>
          </a:p>
          <a:p>
            <a:pPr indent="0" lvl="0" marL="457200" rtl="0" algn="l">
              <a:lnSpc>
                <a:spcPct val="115000"/>
              </a:lnSpc>
              <a:spcBef>
                <a:spcPts val="0"/>
              </a:spcBef>
              <a:spcAft>
                <a:spcPts val="0"/>
              </a:spcAft>
              <a:buNone/>
            </a:pPr>
            <a:r>
              <a:rPr lang="en-US" sz="1200"/>
              <a:t>All remaining categorical columns label‑encoded for modeling</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Feature Binning</a:t>
            </a:r>
            <a:endParaRPr b="1" sz="1200"/>
          </a:p>
          <a:p>
            <a:pPr indent="0" lvl="0" marL="457200" rtl="0" algn="l">
              <a:lnSpc>
                <a:spcPct val="115000"/>
              </a:lnSpc>
              <a:spcBef>
                <a:spcPts val="0"/>
              </a:spcBef>
              <a:spcAft>
                <a:spcPts val="0"/>
              </a:spcAft>
              <a:buNone/>
            </a:pPr>
            <a:r>
              <a:rPr lang="en-US" sz="1200"/>
              <a:t>Emergency visits binned into 4 categories: 0, 1, 2, 3+</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Age</a:t>
            </a:r>
            <a:endParaRPr b="1" sz="1200"/>
          </a:p>
          <a:p>
            <a:pPr indent="0" lvl="0" marL="457200" rtl="0" algn="l">
              <a:lnSpc>
                <a:spcPct val="115000"/>
              </a:lnSpc>
              <a:spcBef>
                <a:spcPts val="0"/>
              </a:spcBef>
              <a:spcAft>
                <a:spcPts val="0"/>
              </a:spcAft>
              <a:buNone/>
            </a:pPr>
            <a:r>
              <a:rPr lang="en-US" sz="1200"/>
              <a:t>Retained as original 10‑year buckets (no numeric conversion)</a:t>
            </a:r>
            <a:endParaRPr sz="1200"/>
          </a:p>
          <a:p>
            <a:pPr indent="0" lvl="0" marL="457200" rtl="0" algn="l">
              <a:lnSpc>
                <a:spcPct val="115000"/>
              </a:lnSpc>
              <a:spcBef>
                <a:spcPts val="0"/>
              </a:spcBef>
              <a:spcAft>
                <a:spcPts val="0"/>
              </a:spcAft>
              <a:buNone/>
            </a:pPr>
            <a:r>
              <a:t/>
            </a:r>
            <a:endParaRPr sz="1200"/>
          </a:p>
          <a:p>
            <a:pPr indent="-304800" lvl="0" marL="457200" rtl="0" algn="l">
              <a:lnSpc>
                <a:spcPct val="115000"/>
              </a:lnSpc>
              <a:spcBef>
                <a:spcPts val="0"/>
              </a:spcBef>
              <a:spcAft>
                <a:spcPts val="0"/>
              </a:spcAft>
              <a:buSzPts val="1200"/>
              <a:buChar char="●"/>
            </a:pPr>
            <a:r>
              <a:rPr b="1" lang="en-US" sz="1200"/>
              <a:t>Final Feature Set (30 total)</a:t>
            </a:r>
            <a:br>
              <a:rPr lang="en-US" sz="1200"/>
            </a:br>
            <a:r>
              <a:rPr lang="en-US" sz="1200"/>
              <a:t>Patient demographics, admission details, diagnosis groups, medication counts, and readmission_fla</a:t>
            </a:r>
            <a:endParaRPr sz="12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1"/>
          <p:cNvSpPr txBox="1"/>
          <p:nvPr>
            <p:ph type="title"/>
          </p:nvPr>
        </p:nvSpPr>
        <p:spPr>
          <a:xfrm>
            <a:off x="384725" y="505248"/>
            <a:ext cx="812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A3: </a:t>
            </a:r>
            <a:r>
              <a:rPr lang="en-US"/>
              <a:t>Detailed Correlation Heatmap</a:t>
            </a:r>
            <a:endParaRPr/>
          </a:p>
        </p:txBody>
      </p:sp>
      <p:sp>
        <p:nvSpPr>
          <p:cNvPr id="245" name="Google Shape;245;p31"/>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25</a:t>
            </a:r>
            <a:endParaRPr/>
          </a:p>
        </p:txBody>
      </p:sp>
      <p:sp>
        <p:nvSpPr>
          <p:cNvPr id="246" name="Google Shape;246;p31"/>
          <p:cNvSpPr txBox="1"/>
          <p:nvPr/>
        </p:nvSpPr>
        <p:spPr>
          <a:xfrm>
            <a:off x="582850" y="978950"/>
            <a:ext cx="465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pic>
        <p:nvPicPr>
          <p:cNvPr id="247" name="Google Shape;247;p31" title="6.png"/>
          <p:cNvPicPr preferRelativeResize="0"/>
          <p:nvPr/>
        </p:nvPicPr>
        <p:blipFill>
          <a:blip r:embed="rId3">
            <a:alphaModFix/>
          </a:blip>
          <a:stretch>
            <a:fillRect/>
          </a:stretch>
        </p:blipFill>
        <p:spPr>
          <a:xfrm>
            <a:off x="419100" y="1040200"/>
            <a:ext cx="4305301" cy="3892600"/>
          </a:xfrm>
          <a:prstGeom prst="rect">
            <a:avLst/>
          </a:prstGeom>
          <a:noFill/>
          <a:ln>
            <a:noFill/>
          </a:ln>
        </p:spPr>
      </p:pic>
      <p:sp>
        <p:nvSpPr>
          <p:cNvPr id="248" name="Google Shape;248;p31"/>
          <p:cNvSpPr txBox="1"/>
          <p:nvPr/>
        </p:nvSpPr>
        <p:spPr>
          <a:xfrm>
            <a:off x="4848275" y="978950"/>
            <a:ext cx="3960300" cy="3709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sz="1200">
                <a:solidFill>
                  <a:schemeClr val="dk1"/>
                </a:solidFill>
              </a:rPr>
              <a:t>Key Technical Takeaways:</a:t>
            </a:r>
            <a:endParaRPr b="1" sz="1200">
              <a:solidFill>
                <a:schemeClr val="dk1"/>
              </a:solidFill>
            </a:endParaRPr>
          </a:p>
          <a:p>
            <a:pPr indent="-304800" lvl="0" marL="457200" rtl="0" algn="just">
              <a:lnSpc>
                <a:spcPct val="115000"/>
              </a:lnSpc>
              <a:spcBef>
                <a:spcPts val="1200"/>
              </a:spcBef>
              <a:spcAft>
                <a:spcPts val="0"/>
              </a:spcAft>
              <a:buClr>
                <a:schemeClr val="dk1"/>
              </a:buClr>
              <a:buSzPts val="1200"/>
              <a:buChar char="●"/>
            </a:pPr>
            <a:r>
              <a:rPr b="1" lang="en-US" sz="1200">
                <a:solidFill>
                  <a:schemeClr val="dk1"/>
                </a:solidFill>
              </a:rPr>
              <a:t>Multicollinearity risk:</a:t>
            </a:r>
            <a:r>
              <a:rPr lang="en-US" sz="1200">
                <a:solidFill>
                  <a:schemeClr val="dk1"/>
                </a:solidFill>
              </a:rPr>
              <a:t> Strong correlations (&gt;0.50) between emergency visits, inpatient stays, and outpatient visits suggest grouping or dimensionality reduction may improve model stability.</a:t>
            </a:r>
            <a:br>
              <a:rPr lang="en-US" sz="1200">
                <a:solidFill>
                  <a:schemeClr val="dk1"/>
                </a:solidFill>
              </a:rPr>
            </a:b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b="1" lang="en-US" sz="1200">
                <a:solidFill>
                  <a:schemeClr val="dk1"/>
                </a:solidFill>
              </a:rPr>
              <a:t>Feature selection:</a:t>
            </a:r>
            <a:r>
              <a:rPr lang="en-US" sz="1200">
                <a:solidFill>
                  <a:schemeClr val="dk1"/>
                </a:solidFill>
              </a:rPr>
              <a:t> num_medications and number_diagnoses both capture patient complexity; consider combining into a single “clinical burden” metric.</a:t>
            </a:r>
            <a:br>
              <a:rPr lang="en-US" sz="1200">
                <a:solidFill>
                  <a:schemeClr val="dk1"/>
                </a:solidFill>
              </a:rPr>
            </a:br>
            <a:endParaRPr sz="1200">
              <a:solidFill>
                <a:schemeClr val="dk1"/>
              </a:solidFill>
            </a:endParaRPr>
          </a:p>
          <a:p>
            <a:pPr indent="-304800" lvl="0" marL="457200" rtl="0" algn="just">
              <a:lnSpc>
                <a:spcPct val="115000"/>
              </a:lnSpc>
              <a:spcBef>
                <a:spcPts val="0"/>
              </a:spcBef>
              <a:spcAft>
                <a:spcPts val="0"/>
              </a:spcAft>
              <a:buClr>
                <a:schemeClr val="dk1"/>
              </a:buClr>
              <a:buSzPts val="1200"/>
              <a:buChar char="●"/>
            </a:pPr>
            <a:r>
              <a:rPr b="1" lang="en-US" sz="1200">
                <a:solidFill>
                  <a:schemeClr val="dk1"/>
                </a:solidFill>
              </a:rPr>
              <a:t>Low‑correlation features:</a:t>
            </a:r>
            <a:r>
              <a:rPr lang="en-US" sz="1200">
                <a:solidFill>
                  <a:schemeClr val="dk1"/>
                </a:solidFill>
              </a:rPr>
              <a:t> num_procedures (max 0.29 correlation with any other feature) may provide unique information for clustering/modeling.</a:t>
            </a:r>
            <a:endParaRPr sz="12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2"/>
          <p:cNvSpPr txBox="1"/>
          <p:nvPr>
            <p:ph type="title"/>
          </p:nvPr>
        </p:nvSpPr>
        <p:spPr>
          <a:xfrm>
            <a:off x="270900" y="505250"/>
            <a:ext cx="86022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A4: Detailed Readmission Status Breakdown</a:t>
            </a:r>
            <a:endParaRPr/>
          </a:p>
        </p:txBody>
      </p:sp>
      <p:sp>
        <p:nvSpPr>
          <p:cNvPr id="254" name="Google Shape;254;p32"/>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26</a:t>
            </a:r>
            <a:endParaRPr/>
          </a:p>
        </p:txBody>
      </p:sp>
      <p:sp>
        <p:nvSpPr>
          <p:cNvPr id="255" name="Google Shape;255;p32"/>
          <p:cNvSpPr txBox="1"/>
          <p:nvPr/>
        </p:nvSpPr>
        <p:spPr>
          <a:xfrm>
            <a:off x="582850" y="978950"/>
            <a:ext cx="465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graphicFrame>
        <p:nvGraphicFramePr>
          <p:cNvPr id="256" name="Google Shape;256;p32"/>
          <p:cNvGraphicFramePr/>
          <p:nvPr/>
        </p:nvGraphicFramePr>
        <p:xfrm>
          <a:off x="270900" y="1226850"/>
          <a:ext cx="3000000" cy="3000000"/>
        </p:xfrm>
        <a:graphic>
          <a:graphicData uri="http://schemas.openxmlformats.org/drawingml/2006/table">
            <a:tbl>
              <a:tblPr>
                <a:noFill/>
                <a:tableStyleId>{D4900BA4-B78E-4E05-A04E-388916414705}</a:tableStyleId>
              </a:tblPr>
              <a:tblGrid>
                <a:gridCol w="1952350"/>
                <a:gridCol w="754450"/>
                <a:gridCol w="2246500"/>
              </a:tblGrid>
              <a:tr h="190500">
                <a:tc>
                  <a:txBody>
                    <a:bodyPr/>
                    <a:lstStyle/>
                    <a:p>
                      <a:pPr indent="0" lvl="0" marL="0" rtl="0" algn="ctr">
                        <a:lnSpc>
                          <a:spcPct val="115000"/>
                        </a:lnSpc>
                        <a:spcBef>
                          <a:spcPts val="0"/>
                        </a:spcBef>
                        <a:spcAft>
                          <a:spcPts val="0"/>
                        </a:spcAft>
                        <a:buNone/>
                      </a:pPr>
                      <a:r>
                        <a:rPr b="1" lang="en-US" sz="1000"/>
                        <a:t>Readmission Category</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t>Count</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1000"/>
                        <a:t>Percentage of Total Admissions</a:t>
                      </a:r>
                      <a:endParaRPr b="1"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US" sz="1000"/>
                        <a:t>No readmission (0)</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34</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12.1</a:t>
                      </a:r>
                      <a:r>
                        <a:rPr lang="en-US" sz="1000"/>
                        <a:t>%</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US" sz="1000"/>
                        <a:t>Readmitted within 30 days (1)</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138</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47.9%</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0500">
                <a:tc>
                  <a:txBody>
                    <a:bodyPr/>
                    <a:lstStyle/>
                    <a:p>
                      <a:pPr indent="0" lvl="0" marL="0" rtl="0" algn="l">
                        <a:spcBef>
                          <a:spcPts val="0"/>
                        </a:spcBef>
                        <a:spcAft>
                          <a:spcPts val="0"/>
                        </a:spcAft>
                        <a:buNone/>
                      </a:pPr>
                      <a:r>
                        <a:rPr lang="en-US" sz="1000"/>
                        <a:t>Readmitted after 30 days (2)</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116</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US" sz="1000"/>
                        <a:t>40.3%</a:t>
                      </a:r>
                      <a:endParaRPr sz="10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57" name="Google Shape;257;p32"/>
          <p:cNvSpPr txBox="1"/>
          <p:nvPr/>
        </p:nvSpPr>
        <p:spPr>
          <a:xfrm>
            <a:off x="270900" y="3002275"/>
            <a:ext cx="7783500" cy="18543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0"/>
              </a:spcAft>
              <a:buNone/>
            </a:pPr>
            <a:r>
              <a:rPr b="1" lang="en-US" sz="1200"/>
              <a:t>Details:</a:t>
            </a:r>
            <a:endParaRPr b="1" sz="1200"/>
          </a:p>
          <a:p>
            <a:pPr indent="0" lvl="0" marL="0" rtl="0" algn="just">
              <a:lnSpc>
                <a:spcPct val="115000"/>
              </a:lnSpc>
              <a:spcBef>
                <a:spcPts val="0"/>
              </a:spcBef>
              <a:spcAft>
                <a:spcPts val="0"/>
              </a:spcAft>
              <a:buNone/>
            </a:pPr>
            <a:r>
              <a:rPr lang="en-US" sz="1200"/>
              <a:t>Counts and percentages computed from the final cleaned dataset (n = 289 admissions) using </a:t>
            </a:r>
            <a:r>
              <a:rPr b="1" lang="en-US" sz="1200"/>
              <a:t>df['readmitted'].value_counts()</a:t>
            </a:r>
            <a:endParaRPr b="1"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US" sz="1200"/>
              <a:t>Readmission categories coded as:</a:t>
            </a:r>
            <a:endParaRPr sz="1200"/>
          </a:p>
          <a:p>
            <a:pPr indent="-304800" lvl="0" marL="457200" rtl="0" algn="just">
              <a:lnSpc>
                <a:spcPct val="115000"/>
              </a:lnSpc>
              <a:spcBef>
                <a:spcPts val="0"/>
              </a:spcBef>
              <a:spcAft>
                <a:spcPts val="0"/>
              </a:spcAft>
              <a:buSzPts val="1200"/>
              <a:buChar char="●"/>
            </a:pPr>
            <a:r>
              <a:rPr lang="en-US" sz="1200"/>
              <a:t>0 = no readmission</a:t>
            </a:r>
            <a:endParaRPr sz="1200"/>
          </a:p>
          <a:p>
            <a:pPr indent="-304800" lvl="0" marL="457200" rtl="0" algn="just">
              <a:lnSpc>
                <a:spcPct val="115000"/>
              </a:lnSpc>
              <a:spcBef>
                <a:spcPts val="0"/>
              </a:spcBef>
              <a:spcAft>
                <a:spcPts val="0"/>
              </a:spcAft>
              <a:buSzPts val="1200"/>
              <a:buChar char="●"/>
            </a:pPr>
            <a:r>
              <a:rPr lang="en-US" sz="1200"/>
              <a:t>1 = readmitted within 30 days</a:t>
            </a:r>
            <a:endParaRPr sz="1200"/>
          </a:p>
          <a:p>
            <a:pPr indent="-304800" lvl="0" marL="457200" rtl="0" algn="just">
              <a:lnSpc>
                <a:spcPct val="115000"/>
              </a:lnSpc>
              <a:spcBef>
                <a:spcPts val="0"/>
              </a:spcBef>
              <a:spcAft>
                <a:spcPts val="0"/>
              </a:spcAft>
              <a:buSzPts val="1200"/>
              <a:buChar char="●"/>
            </a:pPr>
            <a:r>
              <a:rPr lang="en-US" sz="1200"/>
              <a:t>2 = readmitted after 30 days</a:t>
            </a:r>
            <a:endParaRPr sz="1200"/>
          </a:p>
          <a:p>
            <a:pPr indent="0" lvl="0" marL="0" rtl="0" algn="just">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US" sz="1200"/>
              <a:t>The main presentation</a:t>
            </a:r>
            <a:r>
              <a:rPr lang="en-US" sz="1200"/>
              <a:t> </a:t>
            </a:r>
            <a:r>
              <a:rPr lang="en-US" sz="1200" u="sng">
                <a:solidFill>
                  <a:schemeClr val="hlink"/>
                </a:solidFill>
                <a:hlinkClick action="ppaction://hlinksldjump" r:id="rId3"/>
              </a:rPr>
              <a:t>Slide 8</a:t>
            </a:r>
            <a:r>
              <a:rPr lang="en-US" sz="1200"/>
              <a:t> </a:t>
            </a:r>
            <a:r>
              <a:rPr lang="en-US" sz="1200">
                <a:solidFill>
                  <a:schemeClr val="dk1"/>
                </a:solidFill>
              </a:rPr>
              <a:t>offers </a:t>
            </a:r>
            <a:r>
              <a:rPr lang="en-US" sz="1200">
                <a:solidFill>
                  <a:schemeClr val="dk1"/>
                </a:solidFill>
              </a:rPr>
              <a:t>a simplified overview of </a:t>
            </a:r>
            <a:r>
              <a:rPr lang="en-US" sz="1200"/>
              <a:t>Distribution of Readmission Status</a:t>
            </a:r>
            <a:endParaRPr sz="1200"/>
          </a:p>
          <a:p>
            <a:pPr indent="0" lvl="0" marL="0" rtl="0" algn="just">
              <a:lnSpc>
                <a:spcPct val="115000"/>
              </a:lnSpc>
              <a:spcBef>
                <a:spcPts val="0"/>
              </a:spcBef>
              <a:spcAft>
                <a:spcPts val="0"/>
              </a:spcAft>
              <a:buNone/>
            </a:pPr>
            <a:r>
              <a:t/>
            </a:r>
            <a:endParaRPr sz="1200"/>
          </a:p>
        </p:txBody>
      </p:sp>
      <p:sp>
        <p:nvSpPr>
          <p:cNvPr id="258" name="Google Shape;258;p32"/>
          <p:cNvSpPr txBox="1"/>
          <p:nvPr/>
        </p:nvSpPr>
        <p:spPr>
          <a:xfrm>
            <a:off x="5394975" y="1226850"/>
            <a:ext cx="3414600" cy="794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1200">
                <a:solidFill>
                  <a:schemeClr val="dk1"/>
                </a:solidFill>
              </a:rPr>
              <a:t>Calculation Method:</a:t>
            </a:r>
            <a:br>
              <a:rPr lang="en-US" sz="1200">
                <a:solidFill>
                  <a:schemeClr val="dk1"/>
                </a:solidFill>
              </a:rPr>
            </a:br>
            <a:r>
              <a:rPr lang="en-US" sz="1200">
                <a:solidFill>
                  <a:schemeClr val="dk1"/>
                </a:solidFill>
              </a:rPr>
              <a:t>Percentage = (Category Count ÷ Total Admissions) × 100</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title"/>
          </p:nvPr>
        </p:nvSpPr>
        <p:spPr>
          <a:xfrm>
            <a:off x="232250" y="419525"/>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A5: </a:t>
            </a:r>
            <a:r>
              <a:rPr lang="en-US"/>
              <a:t>Detailed Race vs Readmission Breakdown</a:t>
            </a:r>
            <a:endParaRPr/>
          </a:p>
        </p:txBody>
      </p:sp>
      <p:sp>
        <p:nvSpPr>
          <p:cNvPr id="264" name="Google Shape;264;p33"/>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27</a:t>
            </a:r>
            <a:endParaRPr/>
          </a:p>
        </p:txBody>
      </p:sp>
      <p:sp>
        <p:nvSpPr>
          <p:cNvPr id="265" name="Google Shape;265;p33"/>
          <p:cNvSpPr txBox="1"/>
          <p:nvPr/>
        </p:nvSpPr>
        <p:spPr>
          <a:xfrm>
            <a:off x="582850" y="978950"/>
            <a:ext cx="4659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00"/>
          </a:p>
        </p:txBody>
      </p:sp>
      <p:graphicFrame>
        <p:nvGraphicFramePr>
          <p:cNvPr id="266" name="Google Shape;266;p33"/>
          <p:cNvGraphicFramePr/>
          <p:nvPr/>
        </p:nvGraphicFramePr>
        <p:xfrm>
          <a:off x="429600" y="1059175"/>
          <a:ext cx="3000000" cy="3000000"/>
        </p:xfrm>
        <a:graphic>
          <a:graphicData uri="http://schemas.openxmlformats.org/drawingml/2006/table">
            <a:tbl>
              <a:tblPr>
                <a:noFill/>
                <a:tableStyleId>{D4900BA4-B78E-4E05-A04E-388916414705}</a:tableStyleId>
              </a:tblPr>
              <a:tblGrid>
                <a:gridCol w="786200"/>
                <a:gridCol w="1247375"/>
                <a:gridCol w="1236900"/>
                <a:gridCol w="1509450"/>
                <a:gridCol w="1310275"/>
              </a:tblGrid>
              <a:tr h="326525">
                <a:tc>
                  <a:txBody>
                    <a:bodyPr/>
                    <a:lstStyle/>
                    <a:p>
                      <a:pPr indent="0" lvl="0" marL="0" rtl="0" algn="just">
                        <a:lnSpc>
                          <a:spcPct val="115000"/>
                        </a:lnSpc>
                        <a:spcBef>
                          <a:spcPts val="0"/>
                        </a:spcBef>
                        <a:spcAft>
                          <a:spcPts val="0"/>
                        </a:spcAft>
                        <a:buNone/>
                      </a:pPr>
                      <a:r>
                        <a:rPr b="1" lang="en-US" sz="900"/>
                        <a:t>Race Code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US" sz="900"/>
                        <a:t>Race Description</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US" sz="900"/>
                        <a:t>Total Admissions</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US" sz="900"/>
                        <a:t>Readmissions (&lt;30d)</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lnSpc>
                          <a:spcPct val="115000"/>
                        </a:lnSpc>
                        <a:spcBef>
                          <a:spcPts val="0"/>
                        </a:spcBef>
                        <a:spcAft>
                          <a:spcPts val="0"/>
                        </a:spcAft>
                        <a:buNone/>
                      </a:pPr>
                      <a:r>
                        <a:rPr b="1" lang="en-US" sz="900"/>
                        <a:t>Readmission Rate</a:t>
                      </a:r>
                      <a:endParaRPr b="1"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850">
                <a:tc>
                  <a:txBody>
                    <a:bodyPr/>
                    <a:lstStyle/>
                    <a:p>
                      <a:pPr indent="0" lvl="0" marL="0" rtl="0" algn="just">
                        <a:spcBef>
                          <a:spcPts val="0"/>
                        </a:spcBef>
                        <a:spcAft>
                          <a:spcPts val="0"/>
                        </a:spcAft>
                        <a:buNone/>
                      </a:pPr>
                      <a:r>
                        <a:rPr lang="en-US" sz="900"/>
                        <a:t>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African American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9,812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1,832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18.7%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850">
                <a:tc>
                  <a:txBody>
                    <a:bodyPr/>
                    <a:lstStyle/>
                    <a:p>
                      <a:pPr indent="0" lvl="0" marL="0" rtl="0" algn="just">
                        <a:spcBef>
                          <a:spcPts val="0"/>
                        </a:spcBef>
                        <a:spcAft>
                          <a:spcPts val="0"/>
                        </a:spcAft>
                        <a:buNone/>
                      </a:pPr>
                      <a:r>
                        <a:rPr lang="en-US" sz="900"/>
                        <a:t>2</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Caucasian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51,273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6,541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12.8%</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850">
                <a:tc>
                  <a:txBody>
                    <a:bodyPr/>
                    <a:lstStyle/>
                    <a:p>
                      <a:pPr indent="0" lvl="0" marL="0" rtl="0" algn="just">
                        <a:spcBef>
                          <a:spcPts val="0"/>
                        </a:spcBef>
                        <a:spcAft>
                          <a:spcPts val="0"/>
                        </a:spcAft>
                        <a:buNone/>
                      </a:pPr>
                      <a:r>
                        <a:rPr lang="en-US" sz="900"/>
                        <a:t>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Asian</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1,217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140</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11.5%</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850">
                <a:tc>
                  <a:txBody>
                    <a:bodyPr/>
                    <a:lstStyle/>
                    <a:p>
                      <a:pPr indent="0" lvl="0" marL="0" rtl="0" algn="just">
                        <a:spcBef>
                          <a:spcPts val="0"/>
                        </a:spcBef>
                        <a:spcAft>
                          <a:spcPts val="0"/>
                        </a:spcAft>
                        <a:buNone/>
                      </a:pPr>
                      <a:r>
                        <a:rPr lang="en-US" sz="900"/>
                        <a:t>4</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Hispanic</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2,284</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243</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10.6%</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03850">
                <a:tc>
                  <a:txBody>
                    <a:bodyPr/>
                    <a:lstStyle/>
                    <a:p>
                      <a:pPr indent="0" lvl="0" marL="0" rtl="0" algn="just">
                        <a:spcBef>
                          <a:spcPts val="0"/>
                        </a:spcBef>
                        <a:spcAft>
                          <a:spcPts val="0"/>
                        </a:spcAft>
                        <a:buNone/>
                      </a:pPr>
                      <a:r>
                        <a:rPr lang="en-US" sz="900"/>
                        <a:t>5</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Other</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1,001</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97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just">
                        <a:spcBef>
                          <a:spcPts val="0"/>
                        </a:spcBef>
                        <a:spcAft>
                          <a:spcPts val="0"/>
                        </a:spcAft>
                        <a:buNone/>
                      </a:pPr>
                      <a:r>
                        <a:rPr lang="en-US" sz="900"/>
                        <a:t>9.7%</a:t>
                      </a:r>
                      <a:endParaRPr sz="900"/>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267" name="Google Shape;267;p33"/>
          <p:cNvSpPr txBox="1"/>
          <p:nvPr/>
        </p:nvSpPr>
        <p:spPr>
          <a:xfrm>
            <a:off x="384725" y="3224400"/>
            <a:ext cx="7998000" cy="2068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1200"/>
              <a:t>How to interpret these numbers:</a:t>
            </a:r>
            <a:endParaRPr sz="1200"/>
          </a:p>
          <a:p>
            <a:pPr indent="-304800" lvl="0" marL="457200" rtl="0" algn="l">
              <a:lnSpc>
                <a:spcPct val="115000"/>
              </a:lnSpc>
              <a:spcBef>
                <a:spcPts val="0"/>
              </a:spcBef>
              <a:spcAft>
                <a:spcPts val="0"/>
              </a:spcAft>
              <a:buSzPts val="1200"/>
              <a:buChar char="●"/>
            </a:pPr>
            <a:r>
              <a:rPr lang="en-US" sz="1200"/>
              <a:t>Readmission rate = (Readmissions(&lt;30d) ÷ Total Admissions) × 100</a:t>
            </a:r>
            <a:endParaRPr sz="1200"/>
          </a:p>
          <a:p>
            <a:pPr indent="-304800" lvl="0" marL="457200" rtl="0" algn="l">
              <a:lnSpc>
                <a:spcPct val="115000"/>
              </a:lnSpc>
              <a:spcBef>
                <a:spcPts val="0"/>
              </a:spcBef>
              <a:spcAft>
                <a:spcPts val="0"/>
              </a:spcAft>
              <a:buSzPts val="1200"/>
              <a:buChar char="●"/>
            </a:pPr>
            <a:r>
              <a:rPr lang="en-US" sz="1200"/>
              <a:t>African American patients have an 18.7% readmission rate, markedly higher than Caucasian patients at 12.8%.</a:t>
            </a:r>
            <a:endParaRPr sz="1200"/>
          </a:p>
          <a:p>
            <a:pPr indent="-304800" lvl="0" marL="457200" rtl="0" algn="l">
              <a:lnSpc>
                <a:spcPct val="115000"/>
              </a:lnSpc>
              <a:spcBef>
                <a:spcPts val="0"/>
              </a:spcBef>
              <a:spcAft>
                <a:spcPts val="0"/>
              </a:spcAft>
              <a:buSzPts val="1200"/>
              <a:buChar char="●"/>
            </a:pPr>
            <a:r>
              <a:rPr lang="en-US" sz="1200"/>
              <a:t>This supports the Slide 10 narrative: “African American patients have an 18.7% readmission rate versus 12.8% for Caucasian patients.”</a:t>
            </a:r>
            <a:endParaRPr sz="1200"/>
          </a:p>
          <a:p>
            <a:pPr indent="0" lvl="0" marL="0" rtl="0" algn="l">
              <a:lnSpc>
                <a:spcPct val="115000"/>
              </a:lnSpc>
              <a:spcBef>
                <a:spcPts val="0"/>
              </a:spcBef>
              <a:spcAft>
                <a:spcPts val="0"/>
              </a:spcAft>
              <a:buNone/>
            </a:pPr>
            <a:r>
              <a:t/>
            </a:r>
            <a:endParaRPr sz="1200"/>
          </a:p>
          <a:p>
            <a:pPr indent="0" lvl="0" marL="0" rtl="0" algn="just">
              <a:lnSpc>
                <a:spcPct val="115000"/>
              </a:lnSpc>
              <a:spcBef>
                <a:spcPts val="0"/>
              </a:spcBef>
              <a:spcAft>
                <a:spcPts val="0"/>
              </a:spcAft>
              <a:buNone/>
            </a:pPr>
            <a:r>
              <a:rPr lang="en-US" sz="1200">
                <a:solidFill>
                  <a:schemeClr val="dk1"/>
                </a:solidFill>
              </a:rPr>
              <a:t>The main presentation </a:t>
            </a:r>
            <a:r>
              <a:rPr lang="en-US" sz="1200" u="sng">
                <a:solidFill>
                  <a:schemeClr val="hlink"/>
                </a:solidFill>
                <a:hlinkClick action="ppaction://hlinksldjump" r:id="rId3"/>
              </a:rPr>
              <a:t>Slide 12</a:t>
            </a:r>
            <a:r>
              <a:rPr lang="en-US" sz="1200">
                <a:solidFill>
                  <a:schemeClr val="dk1"/>
                </a:solidFill>
              </a:rPr>
              <a:t> offers a simplified overview of Racial Disparities</a:t>
            </a:r>
            <a:endParaRPr sz="1200">
              <a:solidFill>
                <a:schemeClr val="dk1"/>
              </a:solidFill>
            </a:endParaRPr>
          </a:p>
          <a:p>
            <a:pPr indent="0" lvl="0" marL="0" rtl="0" algn="l">
              <a:lnSpc>
                <a:spcPct val="115000"/>
              </a:lnSpc>
              <a:spcBef>
                <a:spcPts val="0"/>
              </a:spcBef>
              <a:spcAft>
                <a:spcPts val="0"/>
              </a:spcAft>
              <a:buNone/>
            </a:pPr>
            <a:r>
              <a:t/>
            </a:r>
            <a:endParaRPr sz="1200"/>
          </a:p>
        </p:txBody>
      </p:sp>
      <p:sp>
        <p:nvSpPr>
          <p:cNvPr id="268" name="Google Shape;268;p33"/>
          <p:cNvSpPr txBox="1"/>
          <p:nvPr/>
        </p:nvSpPr>
        <p:spPr>
          <a:xfrm>
            <a:off x="6690350" y="1059175"/>
            <a:ext cx="2377500" cy="1847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t>Technical notes:</a:t>
            </a:r>
            <a:endParaRPr b="1" sz="1200"/>
          </a:p>
          <a:p>
            <a:pPr indent="0" lvl="0" marL="0" rtl="0" algn="l">
              <a:spcBef>
                <a:spcPts val="0"/>
              </a:spcBef>
              <a:spcAft>
                <a:spcPts val="0"/>
              </a:spcAft>
              <a:buNone/>
            </a:pPr>
            <a:r>
              <a:t/>
            </a:r>
            <a:endParaRPr b="1" sz="1200"/>
          </a:p>
          <a:p>
            <a:pPr indent="0" lvl="0" marL="0" rtl="0" algn="l">
              <a:spcBef>
                <a:spcPts val="0"/>
              </a:spcBef>
              <a:spcAft>
                <a:spcPts val="0"/>
              </a:spcAft>
              <a:buNone/>
            </a:pPr>
            <a:r>
              <a:rPr lang="en-US" sz="1200"/>
              <a:t>Counts computed via </a:t>
            </a:r>
            <a:r>
              <a:rPr b="1" lang="en-US" sz="1200"/>
              <a:t>df.groupby(['race', 'readmitted_flag']).size()</a:t>
            </a:r>
            <a:endParaRPr b="1" sz="1200"/>
          </a:p>
          <a:p>
            <a:pPr indent="0" lvl="0" marL="0" rtl="0" algn="l">
              <a:spcBef>
                <a:spcPts val="0"/>
              </a:spcBef>
              <a:spcAft>
                <a:spcPts val="0"/>
              </a:spcAft>
              <a:buNone/>
            </a:pPr>
            <a:br>
              <a:rPr lang="en-US" sz="1200"/>
            </a:br>
            <a:r>
              <a:rPr lang="en-US" sz="1200"/>
              <a:t>Rates calculated on cleaned dataset after dropping missing values and non‑clinical columns</a:t>
            </a:r>
            <a:endParaRPr sz="12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4"/>
          <p:cNvSpPr txBox="1"/>
          <p:nvPr>
            <p:ph type="title"/>
          </p:nvPr>
        </p:nvSpPr>
        <p:spPr>
          <a:xfrm>
            <a:off x="232250" y="419525"/>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A6: </a:t>
            </a:r>
            <a:r>
              <a:rPr lang="en-US"/>
              <a:t>Technical Details – Modeling Approach</a:t>
            </a:r>
            <a:endParaRPr/>
          </a:p>
        </p:txBody>
      </p:sp>
      <p:sp>
        <p:nvSpPr>
          <p:cNvPr id="274" name="Google Shape;274;p34"/>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28</a:t>
            </a:r>
            <a:endParaRPr/>
          </a:p>
        </p:txBody>
      </p:sp>
      <p:sp>
        <p:nvSpPr>
          <p:cNvPr id="275" name="Google Shape;275;p34"/>
          <p:cNvSpPr txBox="1"/>
          <p:nvPr/>
        </p:nvSpPr>
        <p:spPr>
          <a:xfrm>
            <a:off x="232250" y="819713"/>
            <a:ext cx="8590800" cy="4309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t>Outcome Variable Creation:</a:t>
            </a:r>
            <a:endParaRPr sz="1000"/>
          </a:p>
          <a:p>
            <a:pPr indent="0" lvl="0" marL="0" rtl="0" algn="l">
              <a:spcBef>
                <a:spcPts val="0"/>
              </a:spcBef>
              <a:spcAft>
                <a:spcPts val="0"/>
              </a:spcAft>
              <a:buNone/>
            </a:pPr>
            <a:r>
              <a:rPr lang="en-US" sz="1000"/>
              <a:t>A binary target is generated for each patient subgroup using:</a:t>
            </a:r>
            <a:endParaRPr sz="1000"/>
          </a:p>
          <a:p>
            <a:pPr indent="-292100" lvl="0" marL="457200" rtl="0" algn="l">
              <a:spcBef>
                <a:spcPts val="0"/>
              </a:spcBef>
              <a:spcAft>
                <a:spcPts val="0"/>
              </a:spcAft>
              <a:buSzPts val="1000"/>
              <a:buChar char="●"/>
            </a:pPr>
            <a:r>
              <a:rPr lang="en-US" sz="1000"/>
              <a:t>target = (cluster_label == target_cluster).astype(int)</a:t>
            </a:r>
            <a:endParaRPr sz="1000"/>
          </a:p>
          <a:p>
            <a:pPr indent="0" lvl="0" marL="0" rtl="0" algn="l">
              <a:spcBef>
                <a:spcPts val="0"/>
              </a:spcBef>
              <a:spcAft>
                <a:spcPts val="0"/>
              </a:spcAft>
              <a:buNone/>
            </a:pPr>
            <a:r>
              <a:rPr lang="en-US" sz="1000"/>
              <a:t>This conversion transforms unsupervised cluster labels into a supervised classification task for one‑vs‑rest analysis.</a:t>
            </a:r>
            <a:br>
              <a:rPr lang="en-US" sz="1000"/>
            </a:br>
            <a:endParaRPr sz="1000"/>
          </a:p>
          <a:p>
            <a:pPr indent="0" lvl="0" marL="0" rtl="0" algn="l">
              <a:spcBef>
                <a:spcPts val="0"/>
              </a:spcBef>
              <a:spcAft>
                <a:spcPts val="0"/>
              </a:spcAft>
              <a:buNone/>
            </a:pPr>
            <a:r>
              <a:rPr b="1" lang="en-US" sz="1000"/>
              <a:t>Feature Set Overview:</a:t>
            </a:r>
            <a:br>
              <a:rPr b="1" lang="en-US" sz="1000"/>
            </a:br>
            <a:r>
              <a:rPr lang="en-US" sz="1000"/>
              <a:t>Engineered features include patient attributes related to healthcare utilization (total visits, number_outpatient, follow‑up compliance, outpatient_ratio), medication management (medication_count, num_medications_log), clinical severity (severity_score, hospital_days_per_dx, comorbidity_count), and key demographics (race, age).</a:t>
            </a:r>
            <a:br>
              <a:rPr lang="en-US" sz="1000"/>
            </a:br>
            <a:endParaRPr sz="1000"/>
          </a:p>
          <a:p>
            <a:pPr indent="0" lvl="0" marL="0" rtl="0" algn="l">
              <a:spcBef>
                <a:spcPts val="0"/>
              </a:spcBef>
              <a:spcAft>
                <a:spcPts val="0"/>
              </a:spcAft>
              <a:buNone/>
            </a:pPr>
            <a:r>
              <a:rPr b="1" lang="en-US" sz="1000"/>
              <a:t>Random </a:t>
            </a:r>
            <a:r>
              <a:rPr b="1" lang="en-US" sz="1000"/>
              <a:t>Forest in a One‑vs‑Rest Framework:</a:t>
            </a:r>
            <a:endParaRPr sz="1000"/>
          </a:p>
          <a:p>
            <a:pPr indent="-292100" lvl="0" marL="457200" rtl="0" algn="l">
              <a:spcBef>
                <a:spcPts val="0"/>
              </a:spcBef>
              <a:spcAft>
                <a:spcPts val="0"/>
              </a:spcAft>
              <a:buSzPts val="1000"/>
              <a:buChar char="●"/>
            </a:pPr>
            <a:r>
              <a:rPr lang="en-US" sz="1000"/>
              <a:t>For each patient subgroup, a Random Forest classifier is trained using a one‑vs‑rest approach.</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US" sz="1000"/>
              <a:t>One‑vs‑Rest Framework Explanation:</a:t>
            </a:r>
            <a:endParaRPr b="1" sz="1000"/>
          </a:p>
          <a:p>
            <a:pPr indent="-292100" lvl="0" marL="457200" rtl="0" algn="l">
              <a:spcBef>
                <a:spcPts val="0"/>
              </a:spcBef>
              <a:spcAft>
                <a:spcPts val="0"/>
              </a:spcAft>
              <a:buSzPts val="1000"/>
              <a:buChar char="●"/>
            </a:pPr>
            <a:r>
              <a:rPr lang="en-US" sz="1000"/>
              <a:t>For each subgroup, patients are labeled as “1” if they belong to the subgroup and “0” otherwise.</a:t>
            </a:r>
            <a:endParaRPr sz="1000"/>
          </a:p>
          <a:p>
            <a:pPr indent="-292100" lvl="0" marL="457200" rtl="0" algn="l">
              <a:spcBef>
                <a:spcPts val="0"/>
              </a:spcBef>
              <a:spcAft>
                <a:spcPts val="0"/>
              </a:spcAft>
              <a:buSzPts val="1000"/>
              <a:buChar char="●"/>
            </a:pPr>
            <a:r>
              <a:rPr lang="en-US" sz="1000"/>
              <a:t>A separate model is trained for each subgroup, isolating the features that uniquely drive membership in that group.</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US" sz="1000"/>
              <a:t>Random Forest Classifier:</a:t>
            </a:r>
            <a:endParaRPr sz="1000"/>
          </a:p>
          <a:p>
            <a:pPr indent="-292100" lvl="0" marL="457200" rtl="0" algn="l">
              <a:spcBef>
                <a:spcPts val="0"/>
              </a:spcBef>
              <a:spcAft>
                <a:spcPts val="0"/>
              </a:spcAft>
              <a:buSzPts val="1000"/>
              <a:buChar char="●"/>
            </a:pPr>
            <a:r>
              <a:rPr lang="en-US" sz="1000"/>
              <a:t>An ensemble method that builds multiple decision trees from bootstrapped samples and random subsets of features.</a:t>
            </a:r>
            <a:endParaRPr sz="1000"/>
          </a:p>
          <a:p>
            <a:pPr indent="-292100" lvl="0" marL="457200" rtl="0" algn="l">
              <a:spcBef>
                <a:spcPts val="0"/>
              </a:spcBef>
              <a:spcAft>
                <a:spcPts val="0"/>
              </a:spcAft>
              <a:buSzPts val="1000"/>
              <a:buChar char="●"/>
            </a:pPr>
            <a:r>
              <a:rPr lang="en-US" sz="1000"/>
              <a:t>Provides robust performance with clear insights into feature importance, which are further refined by SHAP analysis.</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b="1" lang="en-US" sz="1000"/>
              <a:t>Model Parameters:</a:t>
            </a:r>
            <a:br>
              <a:rPr lang="en-US" sz="1000"/>
            </a:br>
            <a:r>
              <a:rPr lang="en-US" sz="1000"/>
              <a:t>Key hyperparameters include:</a:t>
            </a:r>
            <a:br>
              <a:rPr lang="en-US" sz="1000"/>
            </a:br>
            <a:r>
              <a:rPr lang="en-US" sz="1000"/>
              <a:t>n_estimators = 100, max_depth = 10, min_samples_leaf = 2, max_features = "sqrt"</a:t>
            </a:r>
            <a:br>
              <a:rPr lang="en-US" sz="1000"/>
            </a:br>
            <a:r>
              <a:rPr lang="en-US" sz="1000"/>
              <a:t>These settings balance model complexity with generalization.</a:t>
            </a:r>
            <a:br>
              <a:rPr lang="en-US" sz="800"/>
            </a:br>
            <a:endParaRPr sz="800"/>
          </a:p>
          <a:p>
            <a:pPr indent="0" lvl="0" marL="0" rtl="0" algn="just">
              <a:lnSpc>
                <a:spcPct val="115000"/>
              </a:lnSpc>
              <a:spcBef>
                <a:spcPts val="0"/>
              </a:spcBef>
              <a:spcAft>
                <a:spcPts val="0"/>
              </a:spcAft>
              <a:buClr>
                <a:schemeClr val="dk1"/>
              </a:buClr>
              <a:buSzPts val="1100"/>
              <a:buFont typeface="Arial"/>
              <a:buNone/>
            </a:pPr>
            <a:r>
              <a:rPr lang="en-US" sz="1000">
                <a:solidFill>
                  <a:schemeClr val="dk1"/>
                </a:solidFill>
              </a:rPr>
              <a:t>The main presentation </a:t>
            </a:r>
            <a:r>
              <a:rPr lang="en-US" sz="1000" u="sng">
                <a:solidFill>
                  <a:schemeClr val="hlink"/>
                </a:solidFill>
                <a:hlinkClick action="ppaction://hlinksldjump" r:id="rId3"/>
              </a:rPr>
              <a:t>Slide 14</a:t>
            </a:r>
            <a:r>
              <a:rPr lang="en-US" sz="1000">
                <a:solidFill>
                  <a:schemeClr val="dk1"/>
                </a:solidFill>
              </a:rPr>
              <a:t> offers a simplified overview of Modeling Approach</a:t>
            </a:r>
            <a:endParaRPr sz="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5"/>
          <p:cNvSpPr txBox="1"/>
          <p:nvPr>
            <p:ph type="title"/>
          </p:nvPr>
        </p:nvSpPr>
        <p:spPr>
          <a:xfrm>
            <a:off x="232250" y="419525"/>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A7: Technical Details – </a:t>
            </a:r>
            <a:r>
              <a:rPr lang="en-US"/>
              <a:t>Modeling Process</a:t>
            </a:r>
            <a:endParaRPr/>
          </a:p>
        </p:txBody>
      </p:sp>
      <p:sp>
        <p:nvSpPr>
          <p:cNvPr id="281" name="Google Shape;281;p35"/>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29</a:t>
            </a:r>
            <a:endParaRPr/>
          </a:p>
        </p:txBody>
      </p:sp>
      <p:sp>
        <p:nvSpPr>
          <p:cNvPr id="282" name="Google Shape;282;p35"/>
          <p:cNvSpPr txBox="1"/>
          <p:nvPr/>
        </p:nvSpPr>
        <p:spPr>
          <a:xfrm>
            <a:off x="3710700" y="1142225"/>
            <a:ext cx="5115600" cy="398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t>Clustering Integration:</a:t>
            </a:r>
            <a:endParaRPr b="1" sz="1000"/>
          </a:p>
          <a:p>
            <a:pPr indent="-292100" lvl="0" marL="457200" rtl="0" algn="l">
              <a:spcBef>
                <a:spcPts val="0"/>
              </a:spcBef>
              <a:spcAft>
                <a:spcPts val="0"/>
              </a:spcAft>
              <a:buSzPts val="1000"/>
              <a:buChar char="●"/>
            </a:pPr>
            <a:r>
              <a:rPr lang="en-US" sz="1000"/>
              <a:t>HDBSCAN is applied to scaled features (X_scaled) to derive patient clusters.</a:t>
            </a:r>
            <a:endParaRPr sz="1000"/>
          </a:p>
          <a:p>
            <a:pPr indent="-292100" lvl="0" marL="457200" rtl="0" algn="l">
              <a:spcBef>
                <a:spcPts val="0"/>
              </a:spcBef>
              <a:spcAft>
                <a:spcPts val="0"/>
              </a:spcAft>
              <a:buSzPts val="1000"/>
              <a:buChar char="●"/>
            </a:pPr>
            <a:r>
              <a:rPr lang="en-US" sz="1000"/>
              <a:t>PCA is used to visualize cluster separation and assess grouping quality.</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b="1" lang="en-US" sz="1000"/>
              <a:t>Transformation for Interpretation:</a:t>
            </a:r>
            <a:endParaRPr b="1" sz="1000"/>
          </a:p>
          <a:p>
            <a:pPr indent="-292100" lvl="0" marL="457200" rtl="0" algn="l">
              <a:spcBef>
                <a:spcPts val="0"/>
              </a:spcBef>
              <a:spcAft>
                <a:spcPts val="0"/>
              </a:spcAft>
              <a:buSzPts val="1000"/>
              <a:buChar char="●"/>
            </a:pPr>
            <a:r>
              <a:rPr lang="en-US" sz="1000"/>
              <a:t>Unsupervised cluster labels are converted into binary targets (one‑vs‑rest) for each subgroup.</a:t>
            </a:r>
            <a:endParaRPr sz="1000"/>
          </a:p>
          <a:p>
            <a:pPr indent="-292100" lvl="0" marL="457200" rtl="0" algn="l">
              <a:spcBef>
                <a:spcPts val="0"/>
              </a:spcBef>
              <a:spcAft>
                <a:spcPts val="0"/>
              </a:spcAft>
              <a:buSzPts val="1000"/>
              <a:buChar char="●"/>
            </a:pPr>
            <a:r>
              <a:rPr lang="en-US" sz="1000"/>
              <a:t>A Random Forest classifier is trained on these targets to capture subgroup-specific drivers.</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b="1" lang="en-US" sz="1000"/>
              <a:t>SHAP Analysis:</a:t>
            </a:r>
            <a:endParaRPr b="1" sz="1000"/>
          </a:p>
          <a:p>
            <a:pPr indent="-292100" lvl="0" marL="457200" rtl="0" algn="l">
              <a:spcBef>
                <a:spcPts val="0"/>
              </a:spcBef>
              <a:spcAft>
                <a:spcPts val="0"/>
              </a:spcAft>
              <a:buSzPts val="1000"/>
              <a:buChar char="●"/>
            </a:pPr>
            <a:r>
              <a:rPr lang="en-US" sz="1000"/>
              <a:t>SHAP’s TreeExplainer is employed with settings:</a:t>
            </a:r>
            <a:br>
              <a:rPr lang="en-US" sz="1000"/>
            </a:br>
            <a:r>
              <a:rPr lang="en-US" sz="1000"/>
              <a:t> • model_output = "raw"</a:t>
            </a:r>
            <a:br>
              <a:rPr lang="en-US" sz="1000"/>
            </a:br>
            <a:r>
              <a:rPr lang="en-US" sz="1000"/>
              <a:t> • feature_perturbation = "interventional"</a:t>
            </a:r>
            <a:br>
              <a:rPr lang="en-US" sz="1000"/>
            </a:br>
            <a:r>
              <a:rPr lang="en-US" sz="1000"/>
              <a:t> • Additivity check is disabled (explainer.check_additivity = False)</a:t>
            </a:r>
            <a:endParaRPr sz="1000"/>
          </a:p>
          <a:p>
            <a:pPr indent="-292100" lvl="0" marL="457200" rtl="0" algn="l">
              <a:spcBef>
                <a:spcPts val="0"/>
              </a:spcBef>
              <a:spcAft>
                <a:spcPts val="0"/>
              </a:spcAft>
              <a:buSzPts val="1000"/>
              <a:buChar char="●"/>
            </a:pPr>
            <a:r>
              <a:rPr lang="en-US" sz="1000"/>
              <a:t>SHAP values for the positive class (membership) are computed to identify the top 5 features by average absolute contribution.</a:t>
            </a:r>
            <a:endParaRPr sz="1000"/>
          </a:p>
          <a:p>
            <a:pPr indent="0" lvl="0" marL="457200" rtl="0" algn="l">
              <a:spcBef>
                <a:spcPts val="0"/>
              </a:spcBef>
              <a:spcAft>
                <a:spcPts val="0"/>
              </a:spcAft>
              <a:buNone/>
            </a:pPr>
            <a:r>
              <a:t/>
            </a:r>
            <a:endParaRPr sz="1000"/>
          </a:p>
          <a:p>
            <a:pPr indent="0" lvl="0" marL="0" rtl="0" algn="l">
              <a:spcBef>
                <a:spcPts val="0"/>
              </a:spcBef>
              <a:spcAft>
                <a:spcPts val="0"/>
              </a:spcAft>
              <a:buNone/>
            </a:pPr>
            <a:r>
              <a:rPr b="1" lang="en-US" sz="1000"/>
              <a:t>Cluster Profiling:</a:t>
            </a:r>
            <a:endParaRPr b="1" sz="1000"/>
          </a:p>
          <a:p>
            <a:pPr indent="-292100" lvl="0" marL="457200" rtl="0" algn="l">
              <a:spcBef>
                <a:spcPts val="0"/>
              </a:spcBef>
              <a:spcAft>
                <a:spcPts val="0"/>
              </a:spcAft>
              <a:buSzPts val="1000"/>
              <a:buChar char="●"/>
            </a:pPr>
            <a:r>
              <a:rPr lang="en-US" sz="1000"/>
              <a:t>The top features are extracted and descriptive statistics are computed for each subgroup.</a:t>
            </a:r>
            <a:endParaRPr sz="1000"/>
          </a:p>
          <a:p>
            <a:pPr indent="-292100" lvl="0" marL="457200" rtl="0" algn="l">
              <a:spcBef>
                <a:spcPts val="0"/>
              </a:spcBef>
              <a:spcAft>
                <a:spcPts val="0"/>
              </a:spcAft>
              <a:buSzPts val="1000"/>
              <a:buChar char="●"/>
            </a:pPr>
            <a:r>
              <a:rPr lang="en-US" sz="1000"/>
              <a:t>This process provides quantitative profiles for each cluster that inform targeted interventions.</a:t>
            </a:r>
            <a:endParaRPr sz="1000"/>
          </a:p>
          <a:p>
            <a:pPr indent="0" lvl="0" marL="0" rtl="0" algn="l">
              <a:spcBef>
                <a:spcPts val="0"/>
              </a:spcBef>
              <a:spcAft>
                <a:spcPts val="0"/>
              </a:spcAft>
              <a:buNone/>
            </a:pPr>
            <a:r>
              <a:t/>
            </a:r>
            <a:endParaRPr sz="700"/>
          </a:p>
          <a:p>
            <a:pPr indent="0" lvl="0" marL="0" rtl="0" algn="just">
              <a:lnSpc>
                <a:spcPct val="115000"/>
              </a:lnSpc>
              <a:spcBef>
                <a:spcPts val="0"/>
              </a:spcBef>
              <a:spcAft>
                <a:spcPts val="0"/>
              </a:spcAft>
              <a:buNone/>
            </a:pPr>
            <a:r>
              <a:rPr lang="en-US" sz="1000">
                <a:solidFill>
                  <a:schemeClr val="dk1"/>
                </a:solidFill>
              </a:rPr>
              <a:t>The main presentation </a:t>
            </a:r>
            <a:r>
              <a:rPr lang="en-US" sz="1000" u="sng">
                <a:solidFill>
                  <a:schemeClr val="hlink"/>
                </a:solidFill>
                <a:hlinkClick action="ppaction://hlinksldjump" r:id="rId3"/>
              </a:rPr>
              <a:t>Slide 15</a:t>
            </a:r>
            <a:r>
              <a:rPr lang="en-US" sz="1000">
                <a:solidFill>
                  <a:schemeClr val="dk1"/>
                </a:solidFill>
              </a:rPr>
              <a:t> offers a simplified overview of Modeling Approach</a:t>
            </a:r>
            <a:endParaRPr sz="500"/>
          </a:p>
        </p:txBody>
      </p:sp>
      <p:pic>
        <p:nvPicPr>
          <p:cNvPr id="283" name="Google Shape;283;p35"/>
          <p:cNvPicPr preferRelativeResize="0"/>
          <p:nvPr/>
        </p:nvPicPr>
        <p:blipFill>
          <a:blip r:embed="rId4">
            <a:alphaModFix/>
          </a:blip>
          <a:stretch>
            <a:fillRect/>
          </a:stretch>
        </p:blipFill>
        <p:spPr>
          <a:xfrm>
            <a:off x="232252" y="1214125"/>
            <a:ext cx="3478450" cy="2715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9"/>
          <p:cNvSpPr txBox="1"/>
          <p:nvPr>
            <p:ph type="title"/>
          </p:nvPr>
        </p:nvSpPr>
        <p:spPr>
          <a:xfrm>
            <a:off x="384725" y="505248"/>
            <a:ext cx="812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latin typeface="Arial"/>
                <a:ea typeface="Arial"/>
                <a:cs typeface="Arial"/>
                <a:sym typeface="Arial"/>
              </a:rPr>
              <a:t>Executive summary</a:t>
            </a:r>
            <a:endParaRPr>
              <a:latin typeface="Arial"/>
              <a:ea typeface="Arial"/>
              <a:cs typeface="Arial"/>
              <a:sym typeface="Arial"/>
            </a:endParaRPr>
          </a:p>
        </p:txBody>
      </p:sp>
      <p:sp>
        <p:nvSpPr>
          <p:cNvPr id="63" name="Google Shape;63;p9"/>
          <p:cNvSpPr txBox="1"/>
          <p:nvPr>
            <p:ph idx="12" type="sldNum"/>
          </p:nvPr>
        </p:nvSpPr>
        <p:spPr>
          <a:xfrm>
            <a:off x="8748039" y="4776196"/>
            <a:ext cx="238759" cy="156453"/>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solidFill>
                  <a:srgbClr val="002D72"/>
                </a:solidFill>
              </a:rPr>
              <a:t> 3</a:t>
            </a:r>
            <a:endParaRPr/>
          </a:p>
        </p:txBody>
      </p:sp>
      <p:sp>
        <p:nvSpPr>
          <p:cNvPr id="64" name="Google Shape;64;p9"/>
          <p:cNvSpPr/>
          <p:nvPr/>
        </p:nvSpPr>
        <p:spPr>
          <a:xfrm flipH="1">
            <a:off x="384725" y="1211450"/>
            <a:ext cx="8226000" cy="3360600"/>
          </a:xfrm>
          <a:prstGeom prst="rect">
            <a:avLst/>
          </a:prstGeom>
          <a:noFill/>
          <a:ln>
            <a:noFill/>
          </a:ln>
        </p:spPr>
        <p:txBody>
          <a:bodyPr anchorCtr="0" anchor="ctr" bIns="45700" lIns="91425" spcFirstLastPara="1" rIns="91425" wrap="square" tIns="45700">
            <a:noAutofit/>
          </a:bodyPr>
          <a:lstStyle/>
          <a:p>
            <a:pPr indent="0" lvl="0" marL="0" rtl="0" algn="just">
              <a:lnSpc>
                <a:spcPct val="115000"/>
              </a:lnSpc>
              <a:spcBef>
                <a:spcPts val="0"/>
              </a:spcBef>
              <a:spcAft>
                <a:spcPts val="0"/>
              </a:spcAft>
              <a:buNone/>
            </a:pPr>
            <a:r>
              <a:rPr lang="en-US"/>
              <a:t>P</a:t>
            </a:r>
            <a:r>
              <a:rPr lang="en-US"/>
              <a:t>roblem</a:t>
            </a:r>
            <a:endParaRPr/>
          </a:p>
          <a:p>
            <a:pPr indent="-317500" lvl="0" marL="457200" rtl="0" algn="just">
              <a:lnSpc>
                <a:spcPct val="115000"/>
              </a:lnSpc>
              <a:spcBef>
                <a:spcPts val="0"/>
              </a:spcBef>
              <a:spcAft>
                <a:spcPts val="0"/>
              </a:spcAft>
              <a:buSzPts val="1400"/>
              <a:buChar char="●"/>
            </a:pPr>
            <a:r>
              <a:rPr lang="en-US"/>
              <a:t>Hospital readmissions drive up costs for healthcare systems and reduce patient satisfaction. Traditional methods may predict whether readmissions occur but often fail to explain the underlying causes.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rPr lang="en-US"/>
              <a:t>Solution</a:t>
            </a:r>
            <a:endParaRPr/>
          </a:p>
          <a:p>
            <a:pPr indent="-317500" lvl="0" marL="457200" rtl="0" algn="just">
              <a:lnSpc>
                <a:spcPct val="115000"/>
              </a:lnSpc>
              <a:spcBef>
                <a:spcPts val="0"/>
              </a:spcBef>
              <a:spcAft>
                <a:spcPts val="0"/>
              </a:spcAft>
              <a:buSzPts val="1400"/>
              <a:buChar char="●"/>
            </a:pPr>
            <a:r>
              <a:rPr lang="en-US"/>
              <a:t>This initiative applies a data-driven approach to identify patient subgroups that exhibit higher risks for readmission.</a:t>
            </a:r>
            <a:endParaRPr/>
          </a:p>
          <a:p>
            <a:pPr indent="-317500" lvl="0" marL="457200" rtl="0" algn="just">
              <a:lnSpc>
                <a:spcPct val="115000"/>
              </a:lnSpc>
              <a:spcBef>
                <a:spcPts val="0"/>
              </a:spcBef>
              <a:spcAft>
                <a:spcPts val="0"/>
              </a:spcAft>
              <a:buSzPts val="1400"/>
              <a:buChar char="●"/>
            </a:pPr>
            <a:r>
              <a:rPr lang="en-US"/>
              <a:t>Advanced clustering techniques are used to cluster patients based on shared risk factors and behaviors.</a:t>
            </a:r>
            <a:endParaRPr/>
          </a:p>
          <a:p>
            <a:pPr indent="-317500" lvl="0" marL="457200" rtl="0" algn="just">
              <a:lnSpc>
                <a:spcPct val="115000"/>
              </a:lnSpc>
              <a:spcBef>
                <a:spcPts val="0"/>
              </a:spcBef>
              <a:spcAft>
                <a:spcPts val="0"/>
              </a:spcAft>
              <a:buSzPts val="1400"/>
              <a:buChar char="●"/>
            </a:pPr>
            <a:r>
              <a:rPr lang="en-US"/>
              <a:t>Findings from these analyses aim to guide hospitals in implementing targeted interventions to reduce readmissions and enhance patient outcomes.</a:t>
            </a:r>
            <a:endParaRPr/>
          </a:p>
          <a:p>
            <a:pPr indent="0" lvl="0" marL="0" rtl="0" algn="just">
              <a:lnSpc>
                <a:spcPct val="115000"/>
              </a:lnSpc>
              <a:spcBef>
                <a:spcPts val="0"/>
              </a:spcBef>
              <a:spcAft>
                <a:spcPts val="0"/>
              </a:spcAft>
              <a:buNone/>
            </a:pPr>
            <a:r>
              <a:t/>
            </a:r>
            <a:endParaRPr/>
          </a:p>
          <a:p>
            <a:pPr indent="0" lvl="0" marL="0" rtl="0" algn="just">
              <a:lnSpc>
                <a:spcPct val="115000"/>
              </a:lnSpc>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ph type="title"/>
          </p:nvPr>
        </p:nvSpPr>
        <p:spPr>
          <a:xfrm>
            <a:off x="232250" y="419525"/>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A8: Detailed Model Performance Metrics</a:t>
            </a:r>
            <a:endParaRPr/>
          </a:p>
        </p:txBody>
      </p:sp>
      <p:sp>
        <p:nvSpPr>
          <p:cNvPr id="289" name="Google Shape;289;p36"/>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30</a:t>
            </a:r>
            <a:endParaRPr/>
          </a:p>
        </p:txBody>
      </p:sp>
      <p:sp>
        <p:nvSpPr>
          <p:cNvPr id="290" name="Google Shape;290;p36"/>
          <p:cNvSpPr txBox="1"/>
          <p:nvPr/>
        </p:nvSpPr>
        <p:spPr>
          <a:xfrm>
            <a:off x="489375" y="3122900"/>
            <a:ext cx="6925500" cy="1653300"/>
          </a:xfrm>
          <a:prstGeom prst="rect">
            <a:avLst/>
          </a:prstGeom>
          <a:noFill/>
          <a:ln>
            <a:noFill/>
          </a:ln>
        </p:spPr>
        <p:txBody>
          <a:bodyPr anchorCtr="0" anchor="ctr" bIns="91425" lIns="91425" spcFirstLastPara="1" rIns="91425" wrap="square" tIns="91425">
            <a:noAutofit/>
          </a:bodyPr>
          <a:lstStyle/>
          <a:p>
            <a:pPr indent="-304800" lvl="0" marL="457200" rtl="0" algn="just">
              <a:spcBef>
                <a:spcPts val="0"/>
              </a:spcBef>
              <a:spcAft>
                <a:spcPts val="0"/>
              </a:spcAft>
              <a:buSzPts val="1200"/>
              <a:buChar char="●"/>
            </a:pPr>
            <a:r>
              <a:rPr lang="en-US" sz="1200"/>
              <a:t>This slide provides the underlying performance statistics for the clustering models used to define the patient subgroups. </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The metrics reinforce the Findings slide's claim that each subgroup is reliably distinct. The performance details include 5‑fold cross‑validation scores, train accuracy, and test accuracy for the three subgroups (Low Engagement, Moderate Utilization, and High Risk). </a:t>
            </a:r>
            <a:endParaRPr sz="1200"/>
          </a:p>
          <a:p>
            <a:pPr indent="0" lvl="0" marL="457200" rtl="0" algn="just">
              <a:spcBef>
                <a:spcPts val="0"/>
              </a:spcBef>
              <a:spcAft>
                <a:spcPts val="0"/>
              </a:spcAft>
              <a:buNone/>
            </a:pPr>
            <a:r>
              <a:t/>
            </a:r>
            <a:endParaRPr sz="1200"/>
          </a:p>
          <a:p>
            <a:pPr indent="-304800" lvl="0" marL="457200" rtl="0" algn="just">
              <a:spcBef>
                <a:spcPts val="0"/>
              </a:spcBef>
              <a:spcAft>
                <a:spcPts val="0"/>
              </a:spcAft>
              <a:buSzPts val="1200"/>
              <a:buChar char="●"/>
            </a:pPr>
            <a:r>
              <a:rPr lang="en-US" sz="1200"/>
              <a:t>These metrics offer technical credibility behind the simple average comparisons seen on the Findings slides.</a:t>
            </a:r>
            <a:endParaRPr sz="1200"/>
          </a:p>
        </p:txBody>
      </p:sp>
      <p:sp>
        <p:nvSpPr>
          <p:cNvPr id="291" name="Google Shape;291;p36"/>
          <p:cNvSpPr txBox="1"/>
          <p:nvPr/>
        </p:nvSpPr>
        <p:spPr>
          <a:xfrm>
            <a:off x="5660475" y="1233350"/>
            <a:ext cx="30525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200"/>
              <a:t>Detailed performance metrics in this slide support the high-level findings that the subgroups (Low Engagement, Moderate Utilization, High Risk) are statistically distinct and the models are robust.</a:t>
            </a:r>
            <a:endParaRPr sz="1200"/>
          </a:p>
        </p:txBody>
      </p:sp>
      <p:sp>
        <p:nvSpPr>
          <p:cNvPr id="292" name="Google Shape;292;p36"/>
          <p:cNvSpPr txBox="1"/>
          <p:nvPr/>
        </p:nvSpPr>
        <p:spPr>
          <a:xfrm>
            <a:off x="303225" y="4776200"/>
            <a:ext cx="4743000" cy="3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000">
                <a:solidFill>
                  <a:schemeClr val="dk1"/>
                </a:solidFill>
              </a:rPr>
              <a:t>The main presentation </a:t>
            </a:r>
            <a:r>
              <a:rPr lang="en-US" sz="1000" u="sng">
                <a:solidFill>
                  <a:schemeClr val="hlink"/>
                </a:solidFill>
                <a:hlinkClick action="ppaction://hlinksldjump" r:id="rId3"/>
              </a:rPr>
              <a:t>Slide 17</a:t>
            </a:r>
            <a:r>
              <a:rPr lang="en-US" sz="1000">
                <a:solidFill>
                  <a:schemeClr val="dk1"/>
                </a:solidFill>
              </a:rPr>
              <a:t> offers a simplified overview of Findings</a:t>
            </a:r>
            <a:endParaRPr/>
          </a:p>
        </p:txBody>
      </p:sp>
      <p:pic>
        <p:nvPicPr>
          <p:cNvPr id="293" name="Google Shape;293;p36" title="Mean_vc_score.png"/>
          <p:cNvPicPr preferRelativeResize="0"/>
          <p:nvPr/>
        </p:nvPicPr>
        <p:blipFill>
          <a:blip r:embed="rId4">
            <a:alphaModFix/>
          </a:blip>
          <a:stretch>
            <a:fillRect/>
          </a:stretch>
        </p:blipFill>
        <p:spPr>
          <a:xfrm>
            <a:off x="489375" y="1233360"/>
            <a:ext cx="5033850" cy="16910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7"/>
          <p:cNvSpPr txBox="1"/>
          <p:nvPr>
            <p:ph type="title"/>
          </p:nvPr>
        </p:nvSpPr>
        <p:spPr>
          <a:xfrm>
            <a:off x="232250" y="419525"/>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A9: Low Engagement Profile</a:t>
            </a:r>
            <a:endParaRPr/>
          </a:p>
        </p:txBody>
      </p:sp>
      <p:sp>
        <p:nvSpPr>
          <p:cNvPr id="299" name="Google Shape;299;p37"/>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31</a:t>
            </a:r>
            <a:endParaRPr/>
          </a:p>
        </p:txBody>
      </p:sp>
      <p:pic>
        <p:nvPicPr>
          <p:cNvPr id="300" name="Google Shape;300;p37" title="7.png"/>
          <p:cNvPicPr preferRelativeResize="0"/>
          <p:nvPr/>
        </p:nvPicPr>
        <p:blipFill>
          <a:blip r:embed="rId3">
            <a:alphaModFix/>
          </a:blip>
          <a:stretch>
            <a:fillRect/>
          </a:stretch>
        </p:blipFill>
        <p:spPr>
          <a:xfrm>
            <a:off x="5150450" y="1028700"/>
            <a:ext cx="3507200" cy="3904101"/>
          </a:xfrm>
          <a:prstGeom prst="rect">
            <a:avLst/>
          </a:prstGeom>
          <a:noFill/>
          <a:ln>
            <a:noFill/>
          </a:ln>
        </p:spPr>
      </p:pic>
      <p:sp>
        <p:nvSpPr>
          <p:cNvPr id="301" name="Google Shape;301;p37"/>
          <p:cNvSpPr txBox="1"/>
          <p:nvPr/>
        </p:nvSpPr>
        <p:spPr>
          <a:xfrm>
            <a:off x="232250" y="2651175"/>
            <a:ext cx="4918200" cy="16569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US" sz="1200">
                <a:solidFill>
                  <a:schemeClr val="dk1"/>
                </a:solidFill>
              </a:rPr>
              <a:t>Low Engagement Profile: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Top 5 Features: ['race_Asian', 'medication_count', 'number_outpatient', 'total_visits', 'change_No']</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Descriptive statistics (e.g., mean, standard deviation) for features such as medication_count, number_outpatient, and total_visits.</a:t>
            </a:r>
            <a:endParaRPr sz="1200">
              <a:solidFill>
                <a:schemeClr val="dk1"/>
              </a:solidFill>
            </a:endParaRPr>
          </a:p>
        </p:txBody>
      </p:sp>
      <p:sp>
        <p:nvSpPr>
          <p:cNvPr id="302" name="Google Shape;302;p37"/>
          <p:cNvSpPr txBox="1"/>
          <p:nvPr/>
        </p:nvSpPr>
        <p:spPr>
          <a:xfrm>
            <a:off x="232250" y="1124038"/>
            <a:ext cx="4918200" cy="12228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sz="1200">
                <a:solidFill>
                  <a:schemeClr val="dk1"/>
                </a:solidFill>
              </a:rPr>
              <a:t>Low Engagement Profile:</a:t>
            </a:r>
            <a:endParaRPr b="1" sz="1200">
              <a:solidFill>
                <a:schemeClr val="dk1"/>
              </a:solidFill>
            </a:endParaRPr>
          </a:p>
          <a:p>
            <a:pPr indent="0" lvl="0" marL="0" rtl="0" algn="just">
              <a:spcBef>
                <a:spcPts val="0"/>
              </a:spcBef>
              <a:spcAft>
                <a:spcPts val="0"/>
              </a:spcAft>
              <a:buClr>
                <a:schemeClr val="dk1"/>
              </a:buClr>
              <a:buSzPts val="1100"/>
              <a:buFont typeface="Arial"/>
              <a:buNone/>
            </a:pPr>
            <a:r>
              <a:t/>
            </a:r>
            <a:endParaRPr b="1" sz="1200">
              <a:solidFill>
                <a:schemeClr val="dk1"/>
              </a:solidFill>
            </a:endParaRPr>
          </a:p>
          <a:p>
            <a:pPr indent="0" lvl="0" marL="0" rtl="0" algn="just">
              <a:spcBef>
                <a:spcPts val="0"/>
              </a:spcBef>
              <a:spcAft>
                <a:spcPts val="0"/>
              </a:spcAft>
              <a:buNone/>
            </a:pPr>
            <a:r>
              <a:rPr lang="en-US" sz="1200">
                <a:solidFill>
                  <a:schemeClr val="dk1"/>
                </a:solidFill>
              </a:rPr>
              <a:t>Technical evidence indicates that the Low Engagement profile is characterized by minimal outpatient visits and low medication changes. SHAP analysis identifies features such as race_Asian, medication_count, and number_outpatient as critical drivers, confirming the simplified insights outlined in the Findings section.</a:t>
            </a:r>
            <a:endParaRPr sz="1200"/>
          </a:p>
        </p:txBody>
      </p:sp>
      <p:sp>
        <p:nvSpPr>
          <p:cNvPr id="303" name="Google Shape;303;p37"/>
          <p:cNvSpPr txBox="1"/>
          <p:nvPr/>
        </p:nvSpPr>
        <p:spPr>
          <a:xfrm>
            <a:off x="317050" y="4685150"/>
            <a:ext cx="4743000" cy="3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000">
                <a:solidFill>
                  <a:schemeClr val="dk1"/>
                </a:solidFill>
              </a:rPr>
              <a:t>The main presentation </a:t>
            </a:r>
            <a:r>
              <a:rPr lang="en-US" sz="1000" u="sng">
                <a:solidFill>
                  <a:schemeClr val="hlink"/>
                </a:solidFill>
                <a:hlinkClick action="ppaction://hlinksldjump" r:id="rId4"/>
              </a:rPr>
              <a:t>Slide 1</a:t>
            </a:r>
            <a:r>
              <a:rPr lang="en-US" sz="1000" u="sng">
                <a:solidFill>
                  <a:schemeClr val="hlink"/>
                </a:solidFill>
                <a:hlinkClick action="ppaction://hlinksldjump" r:id="rId5"/>
              </a:rPr>
              <a:t>7</a:t>
            </a:r>
            <a:r>
              <a:rPr lang="en-US" sz="1000">
                <a:solidFill>
                  <a:schemeClr val="dk1"/>
                </a:solidFill>
              </a:rPr>
              <a:t> </a:t>
            </a:r>
            <a:r>
              <a:rPr lang="en-US" sz="1000">
                <a:solidFill>
                  <a:schemeClr val="dk1"/>
                </a:solidFill>
              </a:rPr>
              <a:t>offers </a:t>
            </a:r>
            <a:r>
              <a:rPr lang="en-US" sz="1000">
                <a:solidFill>
                  <a:schemeClr val="dk1"/>
                </a:solidFill>
              </a:rPr>
              <a:t>a simplified overview of Findings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232250" y="419550"/>
            <a:ext cx="88356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A10: </a:t>
            </a:r>
            <a:r>
              <a:rPr lang="en-US"/>
              <a:t>Moderate Utilization Profile</a:t>
            </a:r>
            <a:endParaRPr/>
          </a:p>
        </p:txBody>
      </p:sp>
      <p:sp>
        <p:nvSpPr>
          <p:cNvPr id="309" name="Google Shape;309;p38"/>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32</a:t>
            </a:r>
            <a:endParaRPr/>
          </a:p>
        </p:txBody>
      </p:sp>
      <p:sp>
        <p:nvSpPr>
          <p:cNvPr id="310" name="Google Shape;310;p38"/>
          <p:cNvSpPr txBox="1"/>
          <p:nvPr/>
        </p:nvSpPr>
        <p:spPr>
          <a:xfrm>
            <a:off x="232250" y="2750750"/>
            <a:ext cx="4918200" cy="1698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b="1" lang="en-US" sz="1200">
                <a:solidFill>
                  <a:schemeClr val="dk1"/>
                </a:solidFill>
              </a:rPr>
              <a:t>Moderate Utilization Profile:</a:t>
            </a:r>
            <a:endParaRPr b="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lang="en-US" sz="1200">
                <a:solidFill>
                  <a:schemeClr val="dk1"/>
                </a:solidFill>
              </a:rPr>
              <a:t>Top 5 Features: ['race_Asian', 'race_label', 'hospital_days_per_dx', 'time_in_hospital_capped', 'race_Caucasian']</a:t>
            </a:r>
            <a:br>
              <a:rPr lang="en-US" sz="1200">
                <a:solidFill>
                  <a:schemeClr val="dk1"/>
                </a:solidFill>
              </a:rPr>
            </a:b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US" sz="1200">
                <a:solidFill>
                  <a:schemeClr val="dk1"/>
                </a:solidFill>
              </a:rPr>
              <a:t>Summary statistics for hospital_days_per_dx and time_in_hospital_capped (mean ≈ 0.53 and 3.4 respectively).</a:t>
            </a:r>
            <a:endParaRPr b="1" sz="1200">
              <a:solidFill>
                <a:schemeClr val="dk1"/>
              </a:solidFill>
            </a:endParaRPr>
          </a:p>
        </p:txBody>
      </p:sp>
      <p:sp>
        <p:nvSpPr>
          <p:cNvPr id="311" name="Google Shape;311;p38"/>
          <p:cNvSpPr txBox="1"/>
          <p:nvPr/>
        </p:nvSpPr>
        <p:spPr>
          <a:xfrm>
            <a:off x="232250" y="1135151"/>
            <a:ext cx="4918200" cy="13002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sz="1200">
                <a:solidFill>
                  <a:schemeClr val="dk1"/>
                </a:solidFill>
              </a:rPr>
              <a:t>Moderate Utilization Profile:</a:t>
            </a:r>
            <a:endParaRPr b="1" sz="1200">
              <a:solidFill>
                <a:schemeClr val="dk1"/>
              </a:solidFill>
            </a:endParaRPr>
          </a:p>
          <a:p>
            <a:pPr indent="0" lvl="0" marL="0" rtl="0" algn="just">
              <a:spcBef>
                <a:spcPts val="0"/>
              </a:spcBef>
              <a:spcAft>
                <a:spcPts val="0"/>
              </a:spcAft>
              <a:buClr>
                <a:schemeClr val="dk1"/>
              </a:buClr>
              <a:buSzPts val="1100"/>
              <a:buFont typeface="Arial"/>
              <a:buNone/>
            </a:pPr>
            <a:r>
              <a:t/>
            </a:r>
            <a:endParaRPr b="1" sz="1200">
              <a:solidFill>
                <a:schemeClr val="dk1"/>
              </a:solidFill>
            </a:endParaRPr>
          </a:p>
          <a:p>
            <a:pPr indent="0" lvl="0" marL="0" rtl="0" algn="just">
              <a:spcBef>
                <a:spcPts val="0"/>
              </a:spcBef>
              <a:spcAft>
                <a:spcPts val="0"/>
              </a:spcAft>
              <a:buNone/>
            </a:pPr>
            <a:r>
              <a:rPr lang="en-US" sz="1200">
                <a:solidFill>
                  <a:schemeClr val="dk1"/>
                </a:solidFill>
              </a:rPr>
              <a:t>Technical evidence reveals that the Moderate Utilization profile exhibits balanced healthcare use and moderate hospital days. SHAP analysis highlights features including race_Asian, race_label, hospital_days_per_dx, and time_in_hospital_capped, aligning with the key characteristics presented in the Findings section.</a:t>
            </a:r>
            <a:endParaRPr b="1" sz="1200">
              <a:solidFill>
                <a:schemeClr val="dk1"/>
              </a:solidFill>
            </a:endParaRPr>
          </a:p>
        </p:txBody>
      </p:sp>
      <p:pic>
        <p:nvPicPr>
          <p:cNvPr id="312" name="Google Shape;312;p38" title="8.png"/>
          <p:cNvPicPr preferRelativeResize="0"/>
          <p:nvPr/>
        </p:nvPicPr>
        <p:blipFill>
          <a:blip r:embed="rId3">
            <a:alphaModFix/>
          </a:blip>
          <a:stretch>
            <a:fillRect/>
          </a:stretch>
        </p:blipFill>
        <p:spPr>
          <a:xfrm>
            <a:off x="5295450" y="1135150"/>
            <a:ext cx="3313437" cy="3766991"/>
          </a:xfrm>
          <a:prstGeom prst="rect">
            <a:avLst/>
          </a:prstGeom>
          <a:noFill/>
          <a:ln>
            <a:noFill/>
          </a:ln>
        </p:spPr>
      </p:pic>
      <p:sp>
        <p:nvSpPr>
          <p:cNvPr id="313" name="Google Shape;313;p38"/>
          <p:cNvSpPr txBox="1"/>
          <p:nvPr/>
        </p:nvSpPr>
        <p:spPr>
          <a:xfrm>
            <a:off x="317050" y="4685150"/>
            <a:ext cx="4743000" cy="3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000">
                <a:solidFill>
                  <a:schemeClr val="dk1"/>
                </a:solidFill>
              </a:rPr>
              <a:t>The main presentation </a:t>
            </a:r>
            <a:r>
              <a:rPr lang="en-US" sz="1000" u="sng">
                <a:solidFill>
                  <a:schemeClr val="hlink"/>
                </a:solidFill>
                <a:hlinkClick action="ppaction://hlinksldjump" r:id="rId4"/>
              </a:rPr>
              <a:t>Slide 17</a:t>
            </a:r>
            <a:r>
              <a:rPr lang="en-US" sz="1000">
                <a:solidFill>
                  <a:schemeClr val="dk1"/>
                </a:solidFill>
              </a:rPr>
              <a:t> offers a simplified overview of Findings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9"/>
          <p:cNvSpPr txBox="1"/>
          <p:nvPr>
            <p:ph type="title"/>
          </p:nvPr>
        </p:nvSpPr>
        <p:spPr>
          <a:xfrm>
            <a:off x="232250" y="419550"/>
            <a:ext cx="8835600" cy="400200"/>
          </a:xfrm>
          <a:prstGeom prst="rect">
            <a:avLst/>
          </a:prstGeom>
          <a:noFill/>
          <a:ln>
            <a:noFill/>
          </a:ln>
        </p:spPr>
        <p:txBody>
          <a:bodyPr anchorCtr="0" anchor="t" bIns="0" lIns="0" spcFirstLastPara="1" rIns="0" wrap="square" tIns="15225">
            <a:spAutoFit/>
          </a:bodyPr>
          <a:lstStyle/>
          <a:p>
            <a:pPr indent="0" lvl="0" marL="12700" rtl="0" algn="l">
              <a:spcBef>
                <a:spcPts val="0"/>
              </a:spcBef>
              <a:spcAft>
                <a:spcPts val="0"/>
              </a:spcAft>
              <a:buNone/>
            </a:pPr>
            <a:r>
              <a:rPr lang="en-US"/>
              <a:t>Appendix Slide A11: High Risk Profile</a:t>
            </a:r>
            <a:endParaRPr/>
          </a:p>
        </p:txBody>
      </p:sp>
      <p:sp>
        <p:nvSpPr>
          <p:cNvPr id="319" name="Google Shape;319;p39"/>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33</a:t>
            </a:r>
            <a:endParaRPr/>
          </a:p>
        </p:txBody>
      </p:sp>
      <p:sp>
        <p:nvSpPr>
          <p:cNvPr id="320" name="Google Shape;320;p39"/>
          <p:cNvSpPr txBox="1"/>
          <p:nvPr/>
        </p:nvSpPr>
        <p:spPr>
          <a:xfrm>
            <a:off x="232250" y="2920400"/>
            <a:ext cx="4918200" cy="153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1200"/>
              <a:t>High Risk Profile: </a:t>
            </a:r>
            <a:endParaRPr b="1" sz="1200"/>
          </a:p>
          <a:p>
            <a:pPr indent="0" lvl="0" marL="0" rtl="0" algn="l">
              <a:spcBef>
                <a:spcPts val="0"/>
              </a:spcBef>
              <a:spcAft>
                <a:spcPts val="0"/>
              </a:spcAft>
              <a:buNone/>
            </a:pPr>
            <a:r>
              <a:t/>
            </a:r>
            <a:endParaRPr b="1" sz="1200"/>
          </a:p>
          <a:p>
            <a:pPr indent="-304800" lvl="0" marL="457200" rtl="0" algn="l">
              <a:spcBef>
                <a:spcPts val="0"/>
              </a:spcBef>
              <a:spcAft>
                <a:spcPts val="0"/>
              </a:spcAft>
              <a:buSzPts val="1200"/>
              <a:buChar char="●"/>
            </a:pPr>
            <a:r>
              <a:rPr lang="en-US" sz="1200"/>
              <a:t>Top 5 Features: ['number_outpatient', 'follow_up_compliance', 'severity_score', 'total_visits', 'outpatient_ratio']</a:t>
            </a:r>
            <a:br>
              <a:rPr lang="en-US" sz="1200"/>
            </a:br>
            <a:endParaRPr sz="1200"/>
          </a:p>
          <a:p>
            <a:pPr indent="-304800" lvl="0" marL="457200" rtl="0" algn="l">
              <a:spcBef>
                <a:spcPts val="0"/>
              </a:spcBef>
              <a:spcAft>
                <a:spcPts val="0"/>
              </a:spcAft>
              <a:buSzPts val="1200"/>
              <a:buChar char="●"/>
            </a:pPr>
            <a:r>
              <a:rPr lang="en-US" sz="1200"/>
              <a:t>Descriptive statistics (e.g., mean severity_score ≈ 35.9, mean total_visits ≈ 8).</a:t>
            </a:r>
            <a:endParaRPr sz="1200"/>
          </a:p>
        </p:txBody>
      </p:sp>
      <p:sp>
        <p:nvSpPr>
          <p:cNvPr id="321" name="Google Shape;321;p39"/>
          <p:cNvSpPr txBox="1"/>
          <p:nvPr/>
        </p:nvSpPr>
        <p:spPr>
          <a:xfrm>
            <a:off x="232250" y="1038257"/>
            <a:ext cx="4918200" cy="18525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sz="1200">
                <a:solidFill>
                  <a:schemeClr val="dk1"/>
                </a:solidFill>
              </a:rPr>
              <a:t>High Risk Profile:</a:t>
            </a:r>
            <a:endParaRPr b="1" sz="1200">
              <a:solidFill>
                <a:schemeClr val="dk1"/>
              </a:solidFill>
            </a:endParaRPr>
          </a:p>
          <a:p>
            <a:pPr indent="0" lvl="0" marL="0" rtl="0" algn="just">
              <a:spcBef>
                <a:spcPts val="0"/>
              </a:spcBef>
              <a:spcAft>
                <a:spcPts val="0"/>
              </a:spcAft>
              <a:buClr>
                <a:schemeClr val="dk1"/>
              </a:buClr>
              <a:buSzPts val="1100"/>
              <a:buFont typeface="Arial"/>
              <a:buNone/>
            </a:pPr>
            <a:r>
              <a:t/>
            </a:r>
            <a:endParaRPr b="1" sz="1200">
              <a:solidFill>
                <a:schemeClr val="dk1"/>
              </a:solidFill>
            </a:endParaRPr>
          </a:p>
          <a:p>
            <a:pPr indent="0" lvl="0" marL="0" rtl="0" algn="just">
              <a:spcBef>
                <a:spcPts val="0"/>
              </a:spcBef>
              <a:spcAft>
                <a:spcPts val="0"/>
              </a:spcAft>
              <a:buNone/>
            </a:pPr>
            <a:r>
              <a:rPr lang="en-US" sz="1200">
                <a:solidFill>
                  <a:schemeClr val="dk1"/>
                </a:solidFill>
              </a:rPr>
              <a:t>Technical evidence demonstrates that the High Risk profile is marked by frequent outpatient visits and high clinical severity. SHAP analysis shows that features such as number_outpatient, follow_up_compliance, severity_score, total_visits, and outpatient_ratio are essential determinants, supporting the insights summarized in the Findings section.</a:t>
            </a:r>
            <a:endParaRPr b="1" sz="1200">
              <a:solidFill>
                <a:schemeClr val="dk1"/>
              </a:solidFill>
            </a:endParaRPr>
          </a:p>
        </p:txBody>
      </p:sp>
      <p:pic>
        <p:nvPicPr>
          <p:cNvPr id="322" name="Google Shape;322;p39" title="9.png"/>
          <p:cNvPicPr preferRelativeResize="0"/>
          <p:nvPr/>
        </p:nvPicPr>
        <p:blipFill>
          <a:blip r:embed="rId3">
            <a:alphaModFix/>
          </a:blip>
          <a:stretch>
            <a:fillRect/>
          </a:stretch>
        </p:blipFill>
        <p:spPr>
          <a:xfrm>
            <a:off x="5385175" y="1038250"/>
            <a:ext cx="3128150" cy="3863574"/>
          </a:xfrm>
          <a:prstGeom prst="rect">
            <a:avLst/>
          </a:prstGeom>
          <a:noFill/>
          <a:ln>
            <a:noFill/>
          </a:ln>
        </p:spPr>
      </p:pic>
      <p:sp>
        <p:nvSpPr>
          <p:cNvPr id="323" name="Google Shape;323;p39"/>
          <p:cNvSpPr txBox="1"/>
          <p:nvPr/>
        </p:nvSpPr>
        <p:spPr>
          <a:xfrm>
            <a:off x="317050" y="4685150"/>
            <a:ext cx="4743000" cy="338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sz="1000">
                <a:solidFill>
                  <a:schemeClr val="dk1"/>
                </a:solidFill>
              </a:rPr>
              <a:t>The main presentation </a:t>
            </a:r>
            <a:r>
              <a:rPr lang="en-US" sz="1000" u="sng">
                <a:solidFill>
                  <a:schemeClr val="hlink"/>
                </a:solidFill>
                <a:hlinkClick action="ppaction://hlinksldjump" r:id="rId4"/>
              </a:rPr>
              <a:t>Slide 17</a:t>
            </a:r>
            <a:r>
              <a:rPr lang="en-US" sz="1000">
                <a:solidFill>
                  <a:schemeClr val="dk1"/>
                </a:solidFill>
              </a:rPr>
              <a:t> offers a simplified overview of Findings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0"/>
          <p:cNvSpPr txBox="1"/>
          <p:nvPr>
            <p:ph type="title"/>
          </p:nvPr>
        </p:nvSpPr>
        <p:spPr>
          <a:xfrm>
            <a:off x="232250" y="419525"/>
            <a:ext cx="8835600" cy="7851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Appendix Slide A12: </a:t>
            </a:r>
            <a:r>
              <a:rPr lang="en-US"/>
              <a:t>Additional Visualizations and Data Insights</a:t>
            </a:r>
            <a:endParaRPr/>
          </a:p>
        </p:txBody>
      </p:sp>
      <p:sp>
        <p:nvSpPr>
          <p:cNvPr id="329" name="Google Shape;329;p40"/>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34</a:t>
            </a:r>
            <a:endParaRPr/>
          </a:p>
        </p:txBody>
      </p:sp>
      <p:sp>
        <p:nvSpPr>
          <p:cNvPr id="330" name="Google Shape;330;p40"/>
          <p:cNvSpPr txBox="1"/>
          <p:nvPr/>
        </p:nvSpPr>
        <p:spPr>
          <a:xfrm>
            <a:off x="232250" y="1287975"/>
            <a:ext cx="5070000" cy="37104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sz="1200">
                <a:solidFill>
                  <a:schemeClr val="dk1"/>
                </a:solidFill>
              </a:rPr>
              <a:t>Overview:</a:t>
            </a:r>
            <a:endParaRPr b="1"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This </a:t>
            </a:r>
            <a:r>
              <a:rPr lang="en-US" sz="1200">
                <a:solidFill>
                  <a:schemeClr val="dk1"/>
                </a:solidFill>
              </a:rPr>
              <a:t>heat map</a:t>
            </a:r>
            <a:r>
              <a:rPr lang="en-US" sz="1200">
                <a:solidFill>
                  <a:schemeClr val="dk1"/>
                </a:solidFill>
              </a:rPr>
              <a:t> displays average values for key metrics across the three patient subgroups (High Risk, Low Engagement, and Moderate Utilization).</a:t>
            </a:r>
            <a:endParaRPr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Each cell represents the mean value for a specific metric within a subgroup.</a:t>
            </a:r>
            <a:br>
              <a:rPr lang="en-US" sz="1200">
                <a:solidFill>
                  <a:schemeClr val="dk1"/>
                </a:solidFill>
              </a:rPr>
            </a:br>
            <a:endParaRPr sz="1200">
              <a:solidFill>
                <a:schemeClr val="dk1"/>
              </a:solidFill>
            </a:endParaRPr>
          </a:p>
          <a:p>
            <a:pPr indent="0" lvl="0" marL="0" rtl="0" algn="just">
              <a:spcBef>
                <a:spcPts val="0"/>
              </a:spcBef>
              <a:spcAft>
                <a:spcPts val="0"/>
              </a:spcAft>
              <a:buNone/>
            </a:pPr>
            <a:r>
              <a:rPr b="1" lang="en-US" sz="1200">
                <a:solidFill>
                  <a:schemeClr val="dk1"/>
                </a:solidFill>
              </a:rPr>
              <a:t>Key Metrics Included:</a:t>
            </a:r>
            <a:endParaRPr b="1"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Average Outpatient Visits</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Average Total Visits</a:t>
            </a:r>
            <a:endParaRPr sz="1200">
              <a:solidFill>
                <a:schemeClr val="dk1"/>
              </a:solidFill>
            </a:endParaRPr>
          </a:p>
          <a:p>
            <a:pPr indent="-304800" lvl="0" marL="457200" rtl="0" algn="l">
              <a:spcBef>
                <a:spcPts val="0"/>
              </a:spcBef>
              <a:spcAft>
                <a:spcPts val="0"/>
              </a:spcAft>
              <a:buClr>
                <a:schemeClr val="dk1"/>
              </a:buClr>
              <a:buSzPts val="1200"/>
              <a:buChar char="●"/>
            </a:pPr>
            <a:r>
              <a:rPr lang="en-US" sz="1200">
                <a:solidFill>
                  <a:schemeClr val="dk1"/>
                </a:solidFill>
              </a:rPr>
              <a:t>Average Severity Score</a:t>
            </a:r>
            <a:br>
              <a:rPr lang="en-US" sz="1200">
                <a:solidFill>
                  <a:schemeClr val="dk1"/>
                </a:solidFill>
              </a:rPr>
            </a:br>
            <a:endParaRPr sz="1200">
              <a:solidFill>
                <a:schemeClr val="dk1"/>
              </a:solidFill>
            </a:endParaRPr>
          </a:p>
          <a:p>
            <a:pPr indent="0" lvl="0" marL="0" rtl="0" algn="just">
              <a:spcBef>
                <a:spcPts val="0"/>
              </a:spcBef>
              <a:spcAft>
                <a:spcPts val="0"/>
              </a:spcAft>
              <a:buNone/>
            </a:pPr>
            <a:r>
              <a:rPr b="1" lang="en-US" sz="1200">
                <a:solidFill>
                  <a:schemeClr val="dk1"/>
                </a:solidFill>
              </a:rPr>
              <a:t>Insights Provided:</a:t>
            </a:r>
            <a:endParaRPr b="1"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Darker shades indicate higher average values, while lighter shades indicate lower values.</a:t>
            </a:r>
            <a:endParaRPr sz="1200">
              <a:solidFill>
                <a:schemeClr val="dk1"/>
              </a:solidFill>
            </a:endParaRPr>
          </a:p>
          <a:p>
            <a:pPr indent="-304800" lvl="0" marL="457200" rtl="0" algn="just">
              <a:spcBef>
                <a:spcPts val="0"/>
              </a:spcBef>
              <a:spcAft>
                <a:spcPts val="0"/>
              </a:spcAft>
              <a:buClr>
                <a:schemeClr val="dk1"/>
              </a:buClr>
              <a:buSzPts val="1200"/>
              <a:buChar char="●"/>
            </a:pPr>
            <a:r>
              <a:rPr lang="en-US" sz="1200">
                <a:solidFill>
                  <a:schemeClr val="dk1"/>
                </a:solidFill>
              </a:rPr>
              <a:t>The heatmap visually reinforces that the High Risk subgroup shows elevated healthcare utilization and clinical complexity compared to the other groups.</a:t>
            </a:r>
            <a:br>
              <a:rPr lang="en-US" sz="1200">
                <a:solidFill>
                  <a:schemeClr val="dk1"/>
                </a:solidFill>
              </a:rPr>
            </a:br>
            <a:endParaRPr sz="1200"/>
          </a:p>
        </p:txBody>
      </p:sp>
      <p:pic>
        <p:nvPicPr>
          <p:cNvPr id="331" name="Google Shape;331;p40" title="heatmap.png"/>
          <p:cNvPicPr preferRelativeResize="0"/>
          <p:nvPr/>
        </p:nvPicPr>
        <p:blipFill rotWithShape="1">
          <a:blip r:embed="rId3">
            <a:alphaModFix/>
          </a:blip>
          <a:srcRect b="0" l="1756" r="1756" t="0"/>
          <a:stretch/>
        </p:blipFill>
        <p:spPr>
          <a:xfrm>
            <a:off x="5475700" y="1287975"/>
            <a:ext cx="3341374" cy="28751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41"/>
          <p:cNvSpPr txBox="1"/>
          <p:nvPr>
            <p:ph type="title"/>
          </p:nvPr>
        </p:nvSpPr>
        <p:spPr>
          <a:xfrm>
            <a:off x="384725" y="505248"/>
            <a:ext cx="8123700" cy="4002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Project Materials</a:t>
            </a:r>
            <a:endParaRPr/>
          </a:p>
        </p:txBody>
      </p:sp>
      <p:sp>
        <p:nvSpPr>
          <p:cNvPr id="337" name="Google Shape;337;p41"/>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41275" rtl="0" algn="l">
              <a:lnSpc>
                <a:spcPct val="100000"/>
              </a:lnSpc>
              <a:spcBef>
                <a:spcPts val="0"/>
              </a:spcBef>
              <a:spcAft>
                <a:spcPts val="0"/>
              </a:spcAft>
              <a:buNone/>
            </a:pPr>
            <a:r>
              <a:rPr lang="en-US"/>
              <a:t>35</a:t>
            </a:r>
            <a:endParaRPr/>
          </a:p>
        </p:txBody>
      </p:sp>
      <p:sp>
        <p:nvSpPr>
          <p:cNvPr id="338" name="Google Shape;338;p41"/>
          <p:cNvSpPr txBox="1"/>
          <p:nvPr/>
        </p:nvSpPr>
        <p:spPr>
          <a:xfrm>
            <a:off x="475250" y="1216350"/>
            <a:ext cx="8033100" cy="567000"/>
          </a:xfrm>
          <a:prstGeom prst="rect">
            <a:avLst/>
          </a:prstGeom>
          <a:noFill/>
          <a:ln>
            <a:noFill/>
          </a:ln>
        </p:spPr>
        <p:txBody>
          <a:bodyPr anchorCtr="0" anchor="t" bIns="0" lIns="0" spcFirstLastPara="1" rIns="0" wrap="square" tIns="12700">
            <a:spAutoFit/>
          </a:bodyPr>
          <a:lstStyle/>
          <a:p>
            <a:pPr indent="-366395" lvl="0" marL="379095" rtl="0" algn="l">
              <a:lnSpc>
                <a:spcPct val="100000"/>
              </a:lnSpc>
              <a:spcBef>
                <a:spcPts val="0"/>
              </a:spcBef>
              <a:spcAft>
                <a:spcPts val="0"/>
              </a:spcAft>
              <a:buClr>
                <a:schemeClr val="dk1"/>
              </a:buClr>
              <a:buSzPts val="1800"/>
              <a:buFont typeface="Arial"/>
              <a:buChar char="●"/>
            </a:pPr>
            <a:r>
              <a:rPr lang="en-US" sz="1800">
                <a:solidFill>
                  <a:schemeClr val="dk1"/>
                </a:solidFill>
                <a:latin typeface="Helvetica Neue"/>
                <a:ea typeface="Helvetica Neue"/>
                <a:cs typeface="Helvetica Neue"/>
                <a:sym typeface="Helvetica Neue"/>
              </a:rPr>
              <a:t>Git Repo: </a:t>
            </a:r>
            <a:r>
              <a:rPr lang="en-US" sz="1800">
                <a:solidFill>
                  <a:schemeClr val="dk1"/>
                </a:solidFill>
                <a:uFill>
                  <a:noFill/>
                </a:uFill>
                <a:latin typeface="Helvetica Neue"/>
                <a:ea typeface="Helvetica Neue"/>
                <a:cs typeface="Helvetica Neue"/>
                <a:sym typeface="Helvetica Neue"/>
                <a:hlinkClick r:id="rId3">
                  <a:extLst>
                    <a:ext uri="{A12FA001-AC4F-418D-AE19-62706E023703}">
                      <ahyp:hlinkClr val="tx"/>
                    </a:ext>
                  </a:extLst>
                </a:hlinkClick>
              </a:rPr>
              <a:t>https://github.com/deepmehta27/Practical_Data_Science_Project</a:t>
            </a:r>
            <a:r>
              <a:rPr lang="en-US" sz="1800">
                <a:solidFill>
                  <a:schemeClr val="dk1"/>
                </a:solidFill>
                <a:latin typeface="Helvetica Neue"/>
                <a:ea typeface="Helvetica Neue"/>
                <a:cs typeface="Helvetica Neue"/>
                <a:sym typeface="Helvetica Neue"/>
              </a:rPr>
              <a:t>  </a:t>
            </a:r>
            <a:endParaRPr sz="1800">
              <a:solidFill>
                <a:schemeClr val="dk1"/>
              </a:solidFill>
              <a:latin typeface="Helvetica Neue"/>
              <a:ea typeface="Helvetica Neue"/>
              <a:cs typeface="Helvetica Neue"/>
              <a:sym typeface="Helvetica Neu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8" name="Shape 68"/>
        <p:cNvGrpSpPr/>
        <p:nvPr/>
      </p:nvGrpSpPr>
      <p:grpSpPr>
        <a:xfrm>
          <a:off x="0" y="0"/>
          <a:ext cx="0" cy="0"/>
          <a:chOff x="0" y="0"/>
          <a:chExt cx="0" cy="0"/>
        </a:xfrm>
      </p:grpSpPr>
      <p:sp>
        <p:nvSpPr>
          <p:cNvPr id="69" name="Google Shape;69;p10"/>
          <p:cNvSpPr txBox="1"/>
          <p:nvPr>
            <p:ph type="title"/>
          </p:nvPr>
        </p:nvSpPr>
        <p:spPr>
          <a:xfrm>
            <a:off x="384725" y="505248"/>
            <a:ext cx="8123700" cy="4095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Project plan recap</a:t>
            </a:r>
            <a:endParaRPr/>
          </a:p>
        </p:txBody>
      </p:sp>
      <p:grpSp>
        <p:nvGrpSpPr>
          <p:cNvPr id="70" name="Google Shape;70;p10"/>
          <p:cNvGrpSpPr/>
          <p:nvPr/>
        </p:nvGrpSpPr>
        <p:grpSpPr>
          <a:xfrm>
            <a:off x="5999400" y="1701900"/>
            <a:ext cx="779780" cy="548640"/>
            <a:chOff x="5999400" y="1701900"/>
            <a:chExt cx="779780" cy="548640"/>
          </a:xfrm>
        </p:grpSpPr>
        <p:sp>
          <p:nvSpPr>
            <p:cNvPr id="71" name="Google Shape;71;p10"/>
            <p:cNvSpPr/>
            <p:nvPr/>
          </p:nvSpPr>
          <p:spPr>
            <a:xfrm>
              <a:off x="5999400" y="1701900"/>
              <a:ext cx="745490" cy="182880"/>
            </a:xfrm>
            <a:custGeom>
              <a:rect b="b" l="l" r="r" t="t"/>
              <a:pathLst>
                <a:path extrusionOk="0" h="182880" w="745490">
                  <a:moveTo>
                    <a:pt x="745405" y="182879"/>
                  </a:moveTo>
                  <a:lnTo>
                    <a:pt x="0" y="182879"/>
                  </a:lnTo>
                  <a:lnTo>
                    <a:pt x="0" y="0"/>
                  </a:lnTo>
                  <a:lnTo>
                    <a:pt x="745405" y="0"/>
                  </a:lnTo>
                  <a:lnTo>
                    <a:pt x="745405" y="182879"/>
                  </a:lnTo>
                  <a:close/>
                </a:path>
              </a:pathLst>
            </a:custGeom>
            <a:solidFill>
              <a:srgbClr val="F4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2" name="Google Shape;72;p10"/>
            <p:cNvSpPr/>
            <p:nvPr/>
          </p:nvSpPr>
          <p:spPr>
            <a:xfrm>
              <a:off x="5999400" y="1884780"/>
              <a:ext cx="779780" cy="182880"/>
            </a:xfrm>
            <a:custGeom>
              <a:rect b="b" l="l" r="r" t="t"/>
              <a:pathLst>
                <a:path extrusionOk="0" h="182880" w="779779">
                  <a:moveTo>
                    <a:pt x="779264" y="182880"/>
                  </a:moveTo>
                  <a:lnTo>
                    <a:pt x="0" y="182880"/>
                  </a:lnTo>
                  <a:lnTo>
                    <a:pt x="0" y="0"/>
                  </a:lnTo>
                  <a:lnTo>
                    <a:pt x="779264" y="0"/>
                  </a:lnTo>
                  <a:lnTo>
                    <a:pt x="779264" y="182880"/>
                  </a:lnTo>
                  <a:close/>
                </a:path>
              </a:pathLst>
            </a:custGeom>
            <a:solidFill>
              <a:srgbClr val="FFF1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3" name="Google Shape;73;p10"/>
            <p:cNvSpPr/>
            <p:nvPr/>
          </p:nvSpPr>
          <p:spPr>
            <a:xfrm>
              <a:off x="5999400" y="2067660"/>
              <a:ext cx="652780" cy="182880"/>
            </a:xfrm>
            <a:custGeom>
              <a:rect b="b" l="l" r="r" t="t"/>
              <a:pathLst>
                <a:path extrusionOk="0" h="182880" w="652779">
                  <a:moveTo>
                    <a:pt x="652239" y="182879"/>
                  </a:moveTo>
                  <a:lnTo>
                    <a:pt x="0" y="182879"/>
                  </a:lnTo>
                  <a:lnTo>
                    <a:pt x="0" y="0"/>
                  </a:lnTo>
                  <a:lnTo>
                    <a:pt x="652239" y="0"/>
                  </a:lnTo>
                  <a:lnTo>
                    <a:pt x="652239" y="182879"/>
                  </a:lnTo>
                  <a:close/>
                </a:path>
              </a:pathLst>
            </a:custGeom>
            <a:solidFill>
              <a:srgbClr val="D9EAD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74" name="Google Shape;74;p10"/>
          <p:cNvGrpSpPr/>
          <p:nvPr/>
        </p:nvGrpSpPr>
        <p:grpSpPr>
          <a:xfrm>
            <a:off x="5999400" y="2433375"/>
            <a:ext cx="779780" cy="548640"/>
            <a:chOff x="5999400" y="2433375"/>
            <a:chExt cx="779780" cy="548640"/>
          </a:xfrm>
        </p:grpSpPr>
        <p:sp>
          <p:nvSpPr>
            <p:cNvPr id="75" name="Google Shape;75;p10"/>
            <p:cNvSpPr/>
            <p:nvPr/>
          </p:nvSpPr>
          <p:spPr>
            <a:xfrm>
              <a:off x="5999400" y="2433375"/>
              <a:ext cx="745490" cy="182880"/>
            </a:xfrm>
            <a:custGeom>
              <a:rect b="b" l="l" r="r" t="t"/>
              <a:pathLst>
                <a:path extrusionOk="0" h="182880" w="745490">
                  <a:moveTo>
                    <a:pt x="745405" y="182879"/>
                  </a:moveTo>
                  <a:lnTo>
                    <a:pt x="0" y="182879"/>
                  </a:lnTo>
                  <a:lnTo>
                    <a:pt x="0" y="0"/>
                  </a:lnTo>
                  <a:lnTo>
                    <a:pt x="745405" y="0"/>
                  </a:lnTo>
                  <a:lnTo>
                    <a:pt x="745405" y="182879"/>
                  </a:lnTo>
                  <a:close/>
                </a:path>
              </a:pathLst>
            </a:custGeom>
            <a:solidFill>
              <a:srgbClr val="F4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6" name="Google Shape;76;p10"/>
            <p:cNvSpPr/>
            <p:nvPr/>
          </p:nvSpPr>
          <p:spPr>
            <a:xfrm>
              <a:off x="5999400" y="2616255"/>
              <a:ext cx="779780" cy="182880"/>
            </a:xfrm>
            <a:custGeom>
              <a:rect b="b" l="l" r="r" t="t"/>
              <a:pathLst>
                <a:path extrusionOk="0" h="182880" w="779779">
                  <a:moveTo>
                    <a:pt x="779264" y="182879"/>
                  </a:moveTo>
                  <a:lnTo>
                    <a:pt x="0" y="182879"/>
                  </a:lnTo>
                  <a:lnTo>
                    <a:pt x="0" y="0"/>
                  </a:lnTo>
                  <a:lnTo>
                    <a:pt x="779264" y="0"/>
                  </a:lnTo>
                  <a:lnTo>
                    <a:pt x="779264" y="182879"/>
                  </a:lnTo>
                  <a:close/>
                </a:path>
              </a:pathLst>
            </a:custGeom>
            <a:solidFill>
              <a:srgbClr val="FFF1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77" name="Google Shape;77;p10"/>
            <p:cNvSpPr/>
            <p:nvPr/>
          </p:nvSpPr>
          <p:spPr>
            <a:xfrm>
              <a:off x="5999400" y="2799135"/>
              <a:ext cx="652780" cy="182880"/>
            </a:xfrm>
            <a:custGeom>
              <a:rect b="b" l="l" r="r" t="t"/>
              <a:pathLst>
                <a:path extrusionOk="0" h="182880" w="652779">
                  <a:moveTo>
                    <a:pt x="652239" y="182880"/>
                  </a:moveTo>
                  <a:lnTo>
                    <a:pt x="0" y="182880"/>
                  </a:lnTo>
                  <a:lnTo>
                    <a:pt x="0" y="0"/>
                  </a:lnTo>
                  <a:lnTo>
                    <a:pt x="652239" y="0"/>
                  </a:lnTo>
                  <a:lnTo>
                    <a:pt x="652239" y="182880"/>
                  </a:lnTo>
                  <a:close/>
                </a:path>
              </a:pathLst>
            </a:custGeom>
            <a:solidFill>
              <a:srgbClr val="D9EAD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pSp>
        <p:nvGrpSpPr>
          <p:cNvPr id="78" name="Google Shape;78;p10"/>
          <p:cNvGrpSpPr/>
          <p:nvPr/>
        </p:nvGrpSpPr>
        <p:grpSpPr>
          <a:xfrm>
            <a:off x="5999400" y="3164850"/>
            <a:ext cx="779780" cy="548640"/>
            <a:chOff x="5999400" y="3164850"/>
            <a:chExt cx="779780" cy="548640"/>
          </a:xfrm>
        </p:grpSpPr>
        <p:sp>
          <p:nvSpPr>
            <p:cNvPr id="79" name="Google Shape;79;p10"/>
            <p:cNvSpPr/>
            <p:nvPr/>
          </p:nvSpPr>
          <p:spPr>
            <a:xfrm>
              <a:off x="5999400" y="3164850"/>
              <a:ext cx="745490" cy="182880"/>
            </a:xfrm>
            <a:custGeom>
              <a:rect b="b" l="l" r="r" t="t"/>
              <a:pathLst>
                <a:path extrusionOk="0" h="182879" w="745490">
                  <a:moveTo>
                    <a:pt x="745405" y="182879"/>
                  </a:moveTo>
                  <a:lnTo>
                    <a:pt x="0" y="182879"/>
                  </a:lnTo>
                  <a:lnTo>
                    <a:pt x="0" y="0"/>
                  </a:lnTo>
                  <a:lnTo>
                    <a:pt x="745405" y="0"/>
                  </a:lnTo>
                  <a:lnTo>
                    <a:pt x="745405" y="182879"/>
                  </a:lnTo>
                  <a:close/>
                </a:path>
              </a:pathLst>
            </a:custGeom>
            <a:solidFill>
              <a:srgbClr val="F4CC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0" name="Google Shape;80;p10"/>
            <p:cNvSpPr/>
            <p:nvPr/>
          </p:nvSpPr>
          <p:spPr>
            <a:xfrm>
              <a:off x="5999400" y="3347730"/>
              <a:ext cx="779780" cy="182880"/>
            </a:xfrm>
            <a:custGeom>
              <a:rect b="b" l="l" r="r" t="t"/>
              <a:pathLst>
                <a:path extrusionOk="0" h="182879" w="779779">
                  <a:moveTo>
                    <a:pt x="779264" y="182879"/>
                  </a:moveTo>
                  <a:lnTo>
                    <a:pt x="0" y="182879"/>
                  </a:lnTo>
                  <a:lnTo>
                    <a:pt x="0" y="0"/>
                  </a:lnTo>
                  <a:lnTo>
                    <a:pt x="779264" y="0"/>
                  </a:lnTo>
                  <a:lnTo>
                    <a:pt x="779264" y="182879"/>
                  </a:lnTo>
                  <a:close/>
                </a:path>
              </a:pathLst>
            </a:custGeom>
            <a:solidFill>
              <a:srgbClr val="FFF1CC"/>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81" name="Google Shape;81;p10"/>
            <p:cNvSpPr/>
            <p:nvPr/>
          </p:nvSpPr>
          <p:spPr>
            <a:xfrm>
              <a:off x="5999400" y="3530610"/>
              <a:ext cx="652780" cy="182880"/>
            </a:xfrm>
            <a:custGeom>
              <a:rect b="b" l="l" r="r" t="t"/>
              <a:pathLst>
                <a:path extrusionOk="0" h="182879" w="652779">
                  <a:moveTo>
                    <a:pt x="652239" y="182880"/>
                  </a:moveTo>
                  <a:lnTo>
                    <a:pt x="0" y="182880"/>
                  </a:lnTo>
                  <a:lnTo>
                    <a:pt x="0" y="0"/>
                  </a:lnTo>
                  <a:lnTo>
                    <a:pt x="652239" y="0"/>
                  </a:lnTo>
                  <a:lnTo>
                    <a:pt x="652239" y="182880"/>
                  </a:lnTo>
                  <a:close/>
                </a:path>
              </a:pathLst>
            </a:custGeom>
            <a:solidFill>
              <a:srgbClr val="D9EAD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graphicFrame>
        <p:nvGraphicFramePr>
          <p:cNvPr id="82" name="Google Shape;82;p10"/>
          <p:cNvGraphicFramePr/>
          <p:nvPr/>
        </p:nvGraphicFramePr>
        <p:xfrm>
          <a:off x="384737" y="1225262"/>
          <a:ext cx="3000000" cy="3000000"/>
        </p:xfrm>
        <a:graphic>
          <a:graphicData uri="http://schemas.openxmlformats.org/drawingml/2006/table">
            <a:tbl>
              <a:tblPr bandRow="1" firstRow="1">
                <a:noFill/>
                <a:tableStyleId>{B2BA3785-6F8B-49B7-A788-F524F83406CA}</a:tableStyleId>
              </a:tblPr>
              <a:tblGrid>
                <a:gridCol w="3607425"/>
                <a:gridCol w="1939300"/>
                <a:gridCol w="2179950"/>
              </a:tblGrid>
              <a:tr h="476650">
                <a:tc>
                  <a:txBody>
                    <a:bodyPr/>
                    <a:lstStyle/>
                    <a:p>
                      <a:pPr indent="0" lvl="0" marL="85725" marR="0" rtl="0" algn="l">
                        <a:lnSpc>
                          <a:spcPct val="100000"/>
                        </a:lnSpc>
                        <a:spcBef>
                          <a:spcPts val="0"/>
                        </a:spcBef>
                        <a:spcAft>
                          <a:spcPts val="0"/>
                        </a:spcAft>
                        <a:buNone/>
                      </a:pPr>
                      <a:r>
                        <a:rPr b="1" lang="en-US" u="none" cap="none" strike="noStrike">
                          <a:latin typeface="Arial"/>
                          <a:ea typeface="Arial"/>
                          <a:cs typeface="Arial"/>
                          <a:sym typeface="Arial"/>
                        </a:rPr>
                        <a:t>Deliverable</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lang="en-US" u="none" cap="none" strike="noStrike">
                          <a:latin typeface="Arial"/>
                          <a:ea typeface="Arial"/>
                          <a:cs typeface="Arial"/>
                          <a:sym typeface="Arial"/>
                        </a:rPr>
                        <a:t>Due Date</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b="1" lang="en-US" u="none" cap="none" strike="noStrike">
                          <a:latin typeface="Arial"/>
                          <a:ea typeface="Arial"/>
                          <a:cs typeface="Arial"/>
                          <a:sym typeface="Arial"/>
                        </a:rPr>
                        <a:t>Status</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730875">
                <a:tc>
                  <a:txBody>
                    <a:bodyPr/>
                    <a:lstStyle/>
                    <a:p>
                      <a:pPr indent="0" lvl="0" marL="85725" marR="0" rtl="0" algn="l">
                        <a:lnSpc>
                          <a:spcPct val="100000"/>
                        </a:lnSpc>
                        <a:spcBef>
                          <a:spcPts val="0"/>
                        </a:spcBef>
                        <a:spcAft>
                          <a:spcPts val="0"/>
                        </a:spcAft>
                        <a:buNone/>
                      </a:pPr>
                      <a:r>
                        <a:rPr lang="en-US" u="none" cap="none" strike="noStrike">
                          <a:latin typeface="Arial"/>
                          <a:ea typeface="Arial"/>
                          <a:cs typeface="Arial"/>
                          <a:sym typeface="Arial"/>
                        </a:rPr>
                        <a:t>Data &amp; EDA</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a:latin typeface="Arial"/>
                          <a:ea typeface="Arial"/>
                          <a:cs typeface="Arial"/>
                          <a:sym typeface="Arial"/>
                        </a:rPr>
                        <a:t>03</a:t>
                      </a:r>
                      <a:r>
                        <a:rPr lang="en-US" u="none" cap="none" strike="noStrike">
                          <a:latin typeface="Arial"/>
                          <a:ea typeface="Arial"/>
                          <a:cs typeface="Arial"/>
                          <a:sym typeface="Arial"/>
                        </a:rPr>
                        <a:t>/</a:t>
                      </a:r>
                      <a:r>
                        <a:rPr lang="en-US">
                          <a:latin typeface="Arial"/>
                          <a:ea typeface="Arial"/>
                          <a:cs typeface="Arial"/>
                          <a:sym typeface="Arial"/>
                        </a:rPr>
                        <a:t>25</a:t>
                      </a:r>
                      <a:r>
                        <a:rPr lang="en-US" u="none" cap="none" strike="noStrike">
                          <a:latin typeface="Arial"/>
                          <a:ea typeface="Arial"/>
                          <a:cs typeface="Arial"/>
                          <a:sym typeface="Arial"/>
                        </a:rPr>
                        <a:t>/</a:t>
                      </a:r>
                      <a:r>
                        <a:rPr lang="en-US">
                          <a:latin typeface="Arial"/>
                          <a:ea typeface="Arial"/>
                          <a:cs typeface="Arial"/>
                          <a:sym typeface="Arial"/>
                        </a:rPr>
                        <a:t>25</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1222375" rtl="0" algn="just">
                        <a:lnSpc>
                          <a:spcPct val="100000"/>
                        </a:lnSpc>
                        <a:spcBef>
                          <a:spcPts val="0"/>
                        </a:spcBef>
                        <a:spcAft>
                          <a:spcPts val="0"/>
                        </a:spcAft>
                        <a:buNone/>
                      </a:pPr>
                      <a:r>
                        <a:rPr lang="en-US" u="none" cap="none" strike="noStrike">
                          <a:solidFill>
                            <a:srgbClr val="37761C"/>
                          </a:solidFill>
                          <a:highlight>
                            <a:srgbClr val="B6D7A8"/>
                          </a:highlight>
                          <a:latin typeface="Arial"/>
                          <a:ea typeface="Arial"/>
                          <a:cs typeface="Arial"/>
                          <a:sym typeface="Arial"/>
                        </a:rPr>
                        <a:t>Complete</a:t>
                      </a:r>
                      <a:endParaRPr u="none" cap="none" strike="noStrike">
                        <a:highlight>
                          <a:srgbClr val="B6D7A8"/>
                        </a:highlight>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730875">
                <a:tc>
                  <a:txBody>
                    <a:bodyPr/>
                    <a:lstStyle/>
                    <a:p>
                      <a:pPr indent="0" lvl="0" marL="85725" marR="0" rtl="0" algn="l">
                        <a:lnSpc>
                          <a:spcPct val="100000"/>
                        </a:lnSpc>
                        <a:spcBef>
                          <a:spcPts val="0"/>
                        </a:spcBef>
                        <a:spcAft>
                          <a:spcPts val="0"/>
                        </a:spcAft>
                        <a:buNone/>
                      </a:pPr>
                      <a:r>
                        <a:rPr lang="en-US" u="none" cap="none" strike="noStrike">
                          <a:latin typeface="Arial"/>
                          <a:ea typeface="Arial"/>
                          <a:cs typeface="Arial"/>
                          <a:sym typeface="Arial"/>
                        </a:rPr>
                        <a:t>Methods, Findings, and Recommendations</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a:latin typeface="Arial"/>
                          <a:ea typeface="Arial"/>
                          <a:cs typeface="Arial"/>
                          <a:sym typeface="Arial"/>
                        </a:rPr>
                        <a:t>04</a:t>
                      </a:r>
                      <a:r>
                        <a:rPr lang="en-US" u="none" cap="none" strike="noStrike">
                          <a:latin typeface="Arial"/>
                          <a:ea typeface="Arial"/>
                          <a:cs typeface="Arial"/>
                          <a:sym typeface="Arial"/>
                        </a:rPr>
                        <a:t>/</a:t>
                      </a:r>
                      <a:r>
                        <a:rPr lang="en-US">
                          <a:latin typeface="Arial"/>
                          <a:ea typeface="Arial"/>
                          <a:cs typeface="Arial"/>
                          <a:sym typeface="Arial"/>
                        </a:rPr>
                        <a:t>01</a:t>
                      </a:r>
                      <a:r>
                        <a:rPr lang="en-US" u="none" cap="none" strike="noStrike">
                          <a:latin typeface="Arial"/>
                          <a:ea typeface="Arial"/>
                          <a:cs typeface="Arial"/>
                          <a:sym typeface="Arial"/>
                        </a:rPr>
                        <a:t>/</a:t>
                      </a:r>
                      <a:r>
                        <a:rPr lang="en-US">
                          <a:latin typeface="Arial"/>
                          <a:ea typeface="Arial"/>
                          <a:cs typeface="Arial"/>
                          <a:sym typeface="Arial"/>
                        </a:rPr>
                        <a:t>25</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lang="en-US">
                          <a:solidFill>
                            <a:srgbClr val="37761C"/>
                          </a:solidFill>
                          <a:highlight>
                            <a:srgbClr val="B6D7A8"/>
                          </a:highlight>
                          <a:latin typeface="Arial"/>
                          <a:ea typeface="Arial"/>
                          <a:cs typeface="Arial"/>
                          <a:sym typeface="Arial"/>
                        </a:rPr>
                        <a:t>Complete</a:t>
                      </a:r>
                      <a:endParaRPr>
                        <a:solidFill>
                          <a:srgbClr val="FF9900"/>
                        </a:solidFill>
                        <a:highlight>
                          <a:srgbClr val="FFD966"/>
                        </a:highlight>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r h="730875">
                <a:tc>
                  <a:txBody>
                    <a:bodyPr/>
                    <a:lstStyle/>
                    <a:p>
                      <a:pPr indent="0" lvl="0" marL="85725" marR="0" rtl="0" algn="l">
                        <a:lnSpc>
                          <a:spcPct val="100000"/>
                        </a:lnSpc>
                        <a:spcBef>
                          <a:spcPts val="0"/>
                        </a:spcBef>
                        <a:spcAft>
                          <a:spcPts val="0"/>
                        </a:spcAft>
                        <a:buNone/>
                      </a:pPr>
                      <a:r>
                        <a:rPr lang="en-US" u="none" cap="none" strike="noStrike">
                          <a:latin typeface="Arial"/>
                          <a:ea typeface="Arial"/>
                          <a:cs typeface="Arial"/>
                          <a:sym typeface="Arial"/>
                        </a:rPr>
                        <a:t>Final Presentation</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85725" marR="0" rtl="0" algn="l">
                        <a:lnSpc>
                          <a:spcPct val="100000"/>
                        </a:lnSpc>
                        <a:spcBef>
                          <a:spcPts val="0"/>
                        </a:spcBef>
                        <a:spcAft>
                          <a:spcPts val="0"/>
                        </a:spcAft>
                        <a:buNone/>
                      </a:pPr>
                      <a:r>
                        <a:rPr lang="en-US">
                          <a:latin typeface="Arial"/>
                          <a:ea typeface="Arial"/>
                          <a:cs typeface="Arial"/>
                          <a:sym typeface="Arial"/>
                        </a:rPr>
                        <a:t>04</a:t>
                      </a:r>
                      <a:r>
                        <a:rPr lang="en-US" u="none" cap="none" strike="noStrike">
                          <a:latin typeface="Arial"/>
                          <a:ea typeface="Arial"/>
                          <a:cs typeface="Arial"/>
                          <a:sym typeface="Arial"/>
                        </a:rPr>
                        <a:t>/</a:t>
                      </a:r>
                      <a:r>
                        <a:rPr lang="en-US">
                          <a:latin typeface="Arial"/>
                          <a:ea typeface="Arial"/>
                          <a:cs typeface="Arial"/>
                          <a:sym typeface="Arial"/>
                        </a:rPr>
                        <a:t>22</a:t>
                      </a:r>
                      <a:r>
                        <a:rPr lang="en-US" u="none" cap="none" strike="noStrike">
                          <a:latin typeface="Arial"/>
                          <a:ea typeface="Arial"/>
                          <a:cs typeface="Arial"/>
                          <a:sym typeface="Arial"/>
                        </a:rPr>
                        <a:t>/</a:t>
                      </a:r>
                      <a:r>
                        <a:rPr lang="en-US">
                          <a:latin typeface="Arial"/>
                          <a:ea typeface="Arial"/>
                          <a:cs typeface="Arial"/>
                          <a:sym typeface="Arial"/>
                        </a:rPr>
                        <a:t>25</a:t>
                      </a:r>
                      <a:endParaRPr u="none" cap="none" strike="noStrike">
                        <a:latin typeface="Arial"/>
                        <a:ea typeface="Arial"/>
                        <a:cs typeface="Arial"/>
                        <a:sym typeface="Arial"/>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 </a:t>
                      </a:r>
                      <a:r>
                        <a:rPr lang="en-US">
                          <a:solidFill>
                            <a:srgbClr val="37761C"/>
                          </a:solidFill>
                          <a:highlight>
                            <a:srgbClr val="B6D7A8"/>
                          </a:highlight>
                          <a:latin typeface="Arial"/>
                          <a:ea typeface="Arial"/>
                          <a:cs typeface="Arial"/>
                          <a:sym typeface="Arial"/>
                        </a:rPr>
                        <a:t>Complete</a:t>
                      </a:r>
                      <a:endParaRPr>
                        <a:solidFill>
                          <a:srgbClr val="CC0000"/>
                        </a:solidFill>
                        <a:highlight>
                          <a:srgbClr val="EA9999"/>
                        </a:highlight>
                      </a:endParaRPr>
                    </a:p>
                  </a:txBody>
                  <a:tcPr marT="79375" marB="0" marR="0" marL="0">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chemeClr val="lt1"/>
                    </a:solidFill>
                  </a:tcPr>
                </a:tc>
              </a:tr>
            </a:tbl>
          </a:graphicData>
        </a:graphic>
      </p:graphicFrame>
      <p:sp>
        <p:nvSpPr>
          <p:cNvPr id="83" name="Google Shape;83;p10"/>
          <p:cNvSpPr txBox="1"/>
          <p:nvPr>
            <p:ph idx="12" type="sldNum"/>
          </p:nvPr>
        </p:nvSpPr>
        <p:spPr>
          <a:xfrm>
            <a:off x="8748039" y="4776196"/>
            <a:ext cx="238759" cy="156453"/>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solidFill>
                  <a:srgbClr val="002D72"/>
                </a:solidFill>
              </a:rPr>
              <a:t>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1"/>
          <p:cNvSpPr txBox="1"/>
          <p:nvPr>
            <p:ph type="title"/>
          </p:nvPr>
        </p:nvSpPr>
        <p:spPr>
          <a:xfrm>
            <a:off x="545375" y="2288250"/>
            <a:ext cx="12510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Data</a:t>
            </a:r>
            <a:endParaRPr sz="3600"/>
          </a:p>
        </p:txBody>
      </p:sp>
      <p:sp>
        <p:nvSpPr>
          <p:cNvPr id="89" name="Google Shape;89;p11"/>
          <p:cNvSpPr txBox="1"/>
          <p:nvPr/>
        </p:nvSpPr>
        <p:spPr>
          <a:xfrm>
            <a:off x="8805050" y="4766036"/>
            <a:ext cx="143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5</a:t>
            </a:r>
            <a:endParaRPr sz="1000">
              <a:latin typeface="Helvetica Neue"/>
              <a:ea typeface="Helvetica Neue"/>
              <a:cs typeface="Helvetica Neue"/>
              <a:sym typeface="Helvetica Neu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2"/>
          <p:cNvSpPr txBox="1"/>
          <p:nvPr>
            <p:ph type="title"/>
          </p:nvPr>
        </p:nvSpPr>
        <p:spPr>
          <a:xfrm>
            <a:off x="384725" y="505248"/>
            <a:ext cx="681355" cy="409575"/>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a:t>Data</a:t>
            </a:r>
            <a:endParaRPr/>
          </a:p>
        </p:txBody>
      </p:sp>
      <p:sp>
        <p:nvSpPr>
          <p:cNvPr id="95" name="Google Shape;95;p12"/>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 </a:t>
            </a:r>
            <a:r>
              <a:rPr lang="en-US">
                <a:solidFill>
                  <a:srgbClr val="002D72"/>
                </a:solidFill>
              </a:rPr>
              <a:t>6</a:t>
            </a:r>
            <a:endParaRPr/>
          </a:p>
        </p:txBody>
      </p:sp>
      <p:sp>
        <p:nvSpPr>
          <p:cNvPr id="96" name="Google Shape;96;p12"/>
          <p:cNvSpPr txBox="1"/>
          <p:nvPr/>
        </p:nvSpPr>
        <p:spPr>
          <a:xfrm>
            <a:off x="384725" y="1005201"/>
            <a:ext cx="8326800" cy="3912300"/>
          </a:xfrm>
          <a:prstGeom prst="rect">
            <a:avLst/>
          </a:prstGeom>
          <a:noFill/>
          <a:ln>
            <a:noFill/>
          </a:ln>
        </p:spPr>
        <p:txBody>
          <a:bodyPr anchorCtr="0" anchor="ctr" bIns="0" lIns="0" spcFirstLastPara="1" rIns="0" wrap="square" tIns="120000">
            <a:noAutofit/>
          </a:bodyPr>
          <a:lstStyle/>
          <a:p>
            <a:pPr indent="0" lvl="0" marL="0" rtl="0" algn="l">
              <a:spcBef>
                <a:spcPts val="0"/>
              </a:spcBef>
              <a:spcAft>
                <a:spcPts val="0"/>
              </a:spcAft>
              <a:buNone/>
            </a:pPr>
            <a:r>
              <a:rPr b="1" lang="en-US"/>
              <a:t>Data Source: </a:t>
            </a:r>
            <a:r>
              <a:rPr lang="en-US"/>
              <a:t>Publicly available, open‑source dataset from the UCI Machine Learning Repository </a:t>
            </a:r>
            <a:r>
              <a:rPr lang="en-US" u="sng">
                <a:solidFill>
                  <a:schemeClr val="hlink"/>
                </a:solidFill>
                <a:hlinkClick r:id="rId3"/>
              </a:rPr>
              <a:t>Diabetes 130-US Hospitals (1999–2008)</a:t>
            </a:r>
            <a:br>
              <a:rPr lang="en-US" u="sng">
                <a:solidFill>
                  <a:schemeClr val="hlink"/>
                </a:solidFill>
                <a:hlinkClick r:id="rId4"/>
              </a:rPr>
            </a:br>
            <a:endParaRPr/>
          </a:p>
          <a:p>
            <a:pPr indent="0" lvl="0" marL="0" rtl="0" algn="l">
              <a:spcBef>
                <a:spcPts val="0"/>
              </a:spcBef>
              <a:spcAft>
                <a:spcPts val="0"/>
              </a:spcAft>
              <a:buNone/>
            </a:pPr>
            <a:r>
              <a:rPr b="1" lang="en-US"/>
              <a:t>Sample Size: </a:t>
            </a:r>
            <a:r>
              <a:rPr lang="en-US"/>
              <a:t>Approximately 100,000 rows, where each row represents a single hospital admission for a patient with diabetes</a:t>
            </a:r>
            <a:br>
              <a:rPr lang="en-US"/>
            </a:br>
            <a:endParaRPr/>
          </a:p>
          <a:p>
            <a:pPr indent="0" lvl="0" marL="0" rtl="0" algn="l">
              <a:spcBef>
                <a:spcPts val="0"/>
              </a:spcBef>
              <a:spcAft>
                <a:spcPts val="0"/>
              </a:spcAft>
              <a:buNone/>
            </a:pPr>
            <a:r>
              <a:rPr b="1" lang="en-US"/>
              <a:t>Time Period:</a:t>
            </a:r>
            <a:r>
              <a:rPr lang="en-US"/>
              <a:t> January 1999 through December 2008 across 130 U.S. hospitals</a:t>
            </a:r>
            <a:br>
              <a:rPr lang="en-US"/>
            </a:br>
            <a:endParaRPr/>
          </a:p>
          <a:p>
            <a:pPr indent="0" lvl="0" marL="0" rtl="0" algn="l">
              <a:spcBef>
                <a:spcPts val="0"/>
              </a:spcBef>
              <a:spcAft>
                <a:spcPts val="0"/>
              </a:spcAft>
              <a:buNone/>
            </a:pPr>
            <a:r>
              <a:rPr b="1" lang="en-US"/>
              <a:t>Included Data:</a:t>
            </a:r>
            <a:r>
              <a:rPr lang="en-US"/>
              <a:t> Patient demographics (e.g., age, gender), Admission details (e.g., length of stay, diagnoses), Medications (number and changes in prescription), Readmission status</a:t>
            </a:r>
            <a:br>
              <a:rPr lang="en-US"/>
            </a:br>
            <a:endParaRPr/>
          </a:p>
          <a:p>
            <a:pPr indent="0" lvl="0" marL="0" rtl="0" algn="l">
              <a:spcBef>
                <a:spcPts val="0"/>
              </a:spcBef>
              <a:spcAft>
                <a:spcPts val="0"/>
              </a:spcAft>
              <a:buNone/>
            </a:pPr>
            <a:r>
              <a:rPr b="1" lang="en-US"/>
              <a:t>Excluded Data: </a:t>
            </a:r>
            <a:r>
              <a:rPr lang="en-US"/>
              <a:t>Records with incomplete readmission information or critical missing fields.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US"/>
              <a:t>Notes &amp; Assumptions:</a:t>
            </a:r>
            <a:r>
              <a:rPr lang="en-US"/>
              <a:t> The dataset provides a representative sample of adult diabetic patient admissions in U.S. hospitals during the study period; missingness is assumed to be random and not systematically bias readmission patterns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sz="1000"/>
              <a:t>See </a:t>
            </a:r>
            <a:r>
              <a:rPr lang="en-US" sz="1000" u="sng">
                <a:solidFill>
                  <a:schemeClr val="hlink"/>
                </a:solidFill>
                <a:hlinkClick action="ppaction://hlinksldjump" r:id="rId5"/>
              </a:rPr>
              <a:t>Appendix A1</a:t>
            </a:r>
            <a:r>
              <a:rPr lang="en-US" sz="1000"/>
              <a:t> and </a:t>
            </a:r>
            <a:r>
              <a:rPr lang="en-US" sz="1000" u="sng">
                <a:solidFill>
                  <a:schemeClr val="hlink"/>
                </a:solidFill>
                <a:hlinkClick action="ppaction://hlinksldjump" r:id="rId6"/>
              </a:rPr>
              <a:t>Appendix A2</a:t>
            </a:r>
            <a:r>
              <a:rPr lang="en-US" sz="1000"/>
              <a:t> for detailed Data Cleaning steps and Data Preprocessing</a:t>
            </a:r>
            <a:endParaRPr sz="10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3"/>
          <p:cNvSpPr txBox="1"/>
          <p:nvPr>
            <p:ph type="title"/>
          </p:nvPr>
        </p:nvSpPr>
        <p:spPr>
          <a:xfrm>
            <a:off x="583476" y="2170850"/>
            <a:ext cx="8443500" cy="567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3600">
                <a:solidFill>
                  <a:srgbClr val="FFFFFF"/>
                </a:solidFill>
              </a:rPr>
              <a:t>Exploratory Data Analysis (EDA)</a:t>
            </a:r>
            <a:endParaRPr sz="3600"/>
          </a:p>
        </p:txBody>
      </p:sp>
      <p:sp>
        <p:nvSpPr>
          <p:cNvPr id="102" name="Google Shape;102;p13"/>
          <p:cNvSpPr txBox="1"/>
          <p:nvPr>
            <p:ph idx="12" type="sldNum"/>
          </p:nvPr>
        </p:nvSpPr>
        <p:spPr>
          <a:xfrm>
            <a:off x="8748039" y="4776196"/>
            <a:ext cx="238759" cy="180339"/>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solidFill>
                  <a:srgbClr val="002D72"/>
                </a:solidFill>
              </a:rPr>
              <a:t>27</a:t>
            </a:r>
            <a:endParaRPr/>
          </a:p>
        </p:txBody>
      </p:sp>
      <p:sp>
        <p:nvSpPr>
          <p:cNvPr id="103" name="Google Shape;103;p13"/>
          <p:cNvSpPr txBox="1"/>
          <p:nvPr/>
        </p:nvSpPr>
        <p:spPr>
          <a:xfrm>
            <a:off x="8805050" y="4766036"/>
            <a:ext cx="143400" cy="1668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1000">
                <a:solidFill>
                  <a:srgbClr val="FFFFFF"/>
                </a:solidFill>
                <a:latin typeface="Helvetica Neue"/>
                <a:ea typeface="Helvetica Neue"/>
                <a:cs typeface="Helvetica Neue"/>
                <a:sym typeface="Helvetica Neue"/>
              </a:rPr>
              <a:t>7</a:t>
            </a:r>
            <a:endParaRPr sz="1000">
              <a:latin typeface="Helvetica Neue"/>
              <a:ea typeface="Helvetica Neue"/>
              <a:cs typeface="Helvetica Neue"/>
              <a:sym typeface="Helvetica Neu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4"/>
          <p:cNvSpPr txBox="1"/>
          <p:nvPr>
            <p:ph type="title"/>
          </p:nvPr>
        </p:nvSpPr>
        <p:spPr>
          <a:xfrm>
            <a:off x="510150" y="512873"/>
            <a:ext cx="8123700" cy="384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400"/>
              <a:t>Nearly Half of Diabetic Admissions Return Within 30 Days</a:t>
            </a:r>
            <a:endParaRPr sz="2400"/>
          </a:p>
        </p:txBody>
      </p:sp>
      <p:sp>
        <p:nvSpPr>
          <p:cNvPr id="109" name="Google Shape;109;p14"/>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 </a:t>
            </a:r>
            <a:r>
              <a:rPr lang="en-US">
                <a:solidFill>
                  <a:srgbClr val="002D72"/>
                </a:solidFill>
              </a:rPr>
              <a:t>8</a:t>
            </a:r>
            <a:endParaRPr/>
          </a:p>
        </p:txBody>
      </p:sp>
      <p:sp>
        <p:nvSpPr>
          <p:cNvPr id="110" name="Google Shape;110;p14"/>
          <p:cNvSpPr txBox="1"/>
          <p:nvPr/>
        </p:nvSpPr>
        <p:spPr>
          <a:xfrm>
            <a:off x="384725" y="1219450"/>
            <a:ext cx="8420700" cy="195000"/>
          </a:xfrm>
          <a:prstGeom prst="rect">
            <a:avLst/>
          </a:prstGeom>
          <a:noFill/>
          <a:ln>
            <a:noFill/>
          </a:ln>
        </p:spPr>
        <p:txBody>
          <a:bodyPr anchorCtr="0" anchor="t" bIns="0" lIns="0" spcFirstLastPara="1" rIns="0" wrap="square" tIns="17775">
            <a:spAutoFit/>
          </a:bodyPr>
          <a:lstStyle/>
          <a:p>
            <a:pPr indent="0" lvl="0" marL="0" rtl="0" algn="l">
              <a:lnSpc>
                <a:spcPct val="100000"/>
              </a:lnSpc>
              <a:spcBef>
                <a:spcPts val="5"/>
              </a:spcBef>
              <a:spcAft>
                <a:spcPts val="0"/>
              </a:spcAft>
              <a:buNone/>
            </a:pPr>
            <a:r>
              <a:t/>
            </a:r>
            <a:endParaRPr sz="1150">
              <a:latin typeface="Helvetica Neue"/>
              <a:ea typeface="Helvetica Neue"/>
              <a:cs typeface="Helvetica Neue"/>
              <a:sym typeface="Helvetica Neue"/>
            </a:endParaRPr>
          </a:p>
        </p:txBody>
      </p:sp>
      <p:sp>
        <p:nvSpPr>
          <p:cNvPr id="111" name="Google Shape;111;p14"/>
          <p:cNvSpPr txBox="1"/>
          <p:nvPr/>
        </p:nvSpPr>
        <p:spPr>
          <a:xfrm>
            <a:off x="5433350" y="1306950"/>
            <a:ext cx="3314700" cy="25296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rPr>
              <a:t>Observation: </a:t>
            </a:r>
            <a:endParaRPr b="1">
              <a:solidFill>
                <a:schemeClr val="dk1"/>
              </a:solidFill>
            </a:endParaRPr>
          </a:p>
          <a:p>
            <a:pPr indent="0" lvl="0" marL="0" rtl="0" algn="just">
              <a:spcBef>
                <a:spcPts val="0"/>
              </a:spcBef>
              <a:spcAft>
                <a:spcPts val="0"/>
              </a:spcAft>
              <a:buNone/>
            </a:pPr>
            <a:r>
              <a:rPr lang="en-US">
                <a:solidFill>
                  <a:schemeClr val="dk1"/>
                </a:solidFill>
              </a:rPr>
              <a:t>47.7% of diabetic patient admissions were readmitted within 30 days, compared to just 12.1% with no readmission. (Refer </a:t>
            </a:r>
            <a:r>
              <a:rPr lang="en-US" u="sng">
                <a:solidFill>
                  <a:schemeClr val="hlink"/>
                </a:solidFill>
                <a:hlinkClick action="ppaction://hlinksldjump" r:id="rId3"/>
              </a:rPr>
              <a:t>Appendix A4</a:t>
            </a:r>
            <a:r>
              <a:rPr lang="en-US">
                <a:solidFill>
                  <a:schemeClr val="dk1"/>
                </a:solidFill>
              </a:rPr>
              <a:t> for full breakdown.)</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b="1" lang="en-US">
                <a:solidFill>
                  <a:schemeClr val="dk1"/>
                </a:solidFill>
              </a:rPr>
              <a:t>Key Takeaway: </a:t>
            </a:r>
            <a:endParaRPr b="1">
              <a:solidFill>
                <a:schemeClr val="dk1"/>
              </a:solidFill>
            </a:endParaRPr>
          </a:p>
          <a:p>
            <a:pPr indent="0" lvl="0" marL="0" rtl="0" algn="just">
              <a:spcBef>
                <a:spcPts val="0"/>
              </a:spcBef>
              <a:spcAft>
                <a:spcPts val="0"/>
              </a:spcAft>
              <a:buNone/>
            </a:pPr>
            <a:r>
              <a:rPr lang="en-US">
                <a:solidFill>
                  <a:schemeClr val="dk1"/>
                </a:solidFill>
              </a:rPr>
              <a:t>Cutting 30‑day readmissions offers the biggest opportunity to reduce costs and improve patient care quality.</a:t>
            </a:r>
            <a:endParaRPr/>
          </a:p>
        </p:txBody>
      </p:sp>
      <p:pic>
        <p:nvPicPr>
          <p:cNvPr id="112" name="Google Shape;112;p14" title="1.png"/>
          <p:cNvPicPr preferRelativeResize="0"/>
          <p:nvPr/>
        </p:nvPicPr>
        <p:blipFill>
          <a:blip r:embed="rId4">
            <a:alphaModFix/>
          </a:blip>
          <a:stretch>
            <a:fillRect/>
          </a:stretch>
        </p:blipFill>
        <p:spPr>
          <a:xfrm>
            <a:off x="311725" y="1414450"/>
            <a:ext cx="4945401" cy="28199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5"/>
          <p:cNvSpPr txBox="1"/>
          <p:nvPr>
            <p:ph type="title"/>
          </p:nvPr>
        </p:nvSpPr>
        <p:spPr>
          <a:xfrm>
            <a:off x="384725" y="497625"/>
            <a:ext cx="8610900" cy="384900"/>
          </a:xfrm>
          <a:prstGeom prst="rect">
            <a:avLst/>
          </a:prstGeom>
          <a:noFill/>
          <a:ln>
            <a:noFill/>
          </a:ln>
        </p:spPr>
        <p:txBody>
          <a:bodyPr anchorCtr="0" anchor="t" bIns="0" lIns="0" spcFirstLastPara="1" rIns="0" wrap="square" tIns="15225">
            <a:spAutoFit/>
          </a:bodyPr>
          <a:lstStyle/>
          <a:p>
            <a:pPr indent="0" lvl="0" marL="12700" rtl="0" algn="l">
              <a:lnSpc>
                <a:spcPct val="100000"/>
              </a:lnSpc>
              <a:spcBef>
                <a:spcPts val="0"/>
              </a:spcBef>
              <a:spcAft>
                <a:spcPts val="0"/>
              </a:spcAft>
              <a:buNone/>
            </a:pPr>
            <a:r>
              <a:rPr lang="en-US" sz="2400"/>
              <a:t>Patients Aged 50–70 Drive the Majority of Early Readmissions</a:t>
            </a:r>
            <a:endParaRPr sz="2400"/>
          </a:p>
        </p:txBody>
      </p:sp>
      <p:sp>
        <p:nvSpPr>
          <p:cNvPr id="118" name="Google Shape;118;p15"/>
          <p:cNvSpPr txBox="1"/>
          <p:nvPr>
            <p:ph idx="12" type="sldNum"/>
          </p:nvPr>
        </p:nvSpPr>
        <p:spPr>
          <a:xfrm>
            <a:off x="8748039" y="4776196"/>
            <a:ext cx="238800" cy="156600"/>
          </a:xfrm>
          <a:prstGeom prst="rect">
            <a:avLst/>
          </a:prstGeom>
          <a:noFill/>
          <a:ln>
            <a:noFill/>
          </a:ln>
        </p:spPr>
        <p:txBody>
          <a:bodyPr anchorCtr="0" anchor="t" bIns="0" lIns="0" spcFirstLastPara="1" rIns="0" wrap="square" tIns="2525">
            <a:spAutoFit/>
          </a:bodyPr>
          <a:lstStyle/>
          <a:p>
            <a:pPr indent="0" lvl="0" marL="38100" rtl="0" algn="l">
              <a:lnSpc>
                <a:spcPct val="100000"/>
              </a:lnSpc>
              <a:spcBef>
                <a:spcPts val="0"/>
              </a:spcBef>
              <a:spcAft>
                <a:spcPts val="0"/>
              </a:spcAft>
              <a:buNone/>
            </a:pPr>
            <a:r>
              <a:rPr lang="en-US"/>
              <a:t> 9</a:t>
            </a:r>
            <a:endParaRPr/>
          </a:p>
        </p:txBody>
      </p:sp>
      <p:sp>
        <p:nvSpPr>
          <p:cNvPr id="119" name="Google Shape;119;p15"/>
          <p:cNvSpPr txBox="1"/>
          <p:nvPr/>
        </p:nvSpPr>
        <p:spPr>
          <a:xfrm>
            <a:off x="384725" y="1219450"/>
            <a:ext cx="8420700" cy="195000"/>
          </a:xfrm>
          <a:prstGeom prst="rect">
            <a:avLst/>
          </a:prstGeom>
          <a:noFill/>
          <a:ln>
            <a:noFill/>
          </a:ln>
        </p:spPr>
        <p:txBody>
          <a:bodyPr anchorCtr="0" anchor="t" bIns="0" lIns="0" spcFirstLastPara="1" rIns="0" wrap="square" tIns="17775">
            <a:spAutoFit/>
          </a:bodyPr>
          <a:lstStyle/>
          <a:p>
            <a:pPr indent="0" lvl="0" marL="0" rtl="0" algn="l">
              <a:lnSpc>
                <a:spcPct val="100000"/>
              </a:lnSpc>
              <a:spcBef>
                <a:spcPts val="5"/>
              </a:spcBef>
              <a:spcAft>
                <a:spcPts val="0"/>
              </a:spcAft>
              <a:buNone/>
            </a:pPr>
            <a:r>
              <a:t/>
            </a:r>
            <a:endParaRPr sz="1150">
              <a:latin typeface="Helvetica Neue"/>
              <a:ea typeface="Helvetica Neue"/>
              <a:cs typeface="Helvetica Neue"/>
              <a:sym typeface="Helvetica Neue"/>
            </a:endParaRPr>
          </a:p>
        </p:txBody>
      </p:sp>
      <p:sp>
        <p:nvSpPr>
          <p:cNvPr id="120" name="Google Shape;120;p15"/>
          <p:cNvSpPr txBox="1"/>
          <p:nvPr/>
        </p:nvSpPr>
        <p:spPr>
          <a:xfrm>
            <a:off x="5227325" y="1219450"/>
            <a:ext cx="3314700" cy="24309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en-US">
                <a:solidFill>
                  <a:schemeClr val="dk1"/>
                </a:solidFill>
              </a:rPr>
              <a:t>Observation:</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The 50–60 and 60–70 age groups account for the highest counts of readmissions within 30 days.</a:t>
            </a:r>
            <a:endParaRPr>
              <a:solidFill>
                <a:schemeClr val="dk1"/>
              </a:solidFill>
            </a:endParaRPr>
          </a:p>
          <a:p>
            <a:pPr indent="0" lvl="0" marL="0" rtl="0" algn="just">
              <a:spcBef>
                <a:spcPts val="0"/>
              </a:spcBef>
              <a:spcAft>
                <a:spcPts val="0"/>
              </a:spcAft>
              <a:buNone/>
            </a:pPr>
            <a:r>
              <a:t/>
            </a:r>
            <a:endParaRPr>
              <a:solidFill>
                <a:schemeClr val="dk1"/>
              </a:solidFill>
            </a:endParaRPr>
          </a:p>
          <a:p>
            <a:pPr indent="0" lvl="0" marL="0" rtl="0" algn="just">
              <a:spcBef>
                <a:spcPts val="0"/>
              </a:spcBef>
              <a:spcAft>
                <a:spcPts val="0"/>
              </a:spcAft>
              <a:buNone/>
            </a:pPr>
            <a:r>
              <a:rPr b="1" lang="en-US">
                <a:solidFill>
                  <a:schemeClr val="dk1"/>
                </a:solidFill>
              </a:rPr>
              <a:t>Key Takeaway:</a:t>
            </a:r>
            <a:r>
              <a:rPr lang="en-US">
                <a:solidFill>
                  <a:schemeClr val="dk1"/>
                </a:solidFill>
              </a:rPr>
              <a:t> </a:t>
            </a:r>
            <a:endParaRPr>
              <a:solidFill>
                <a:schemeClr val="dk1"/>
              </a:solidFill>
            </a:endParaRPr>
          </a:p>
          <a:p>
            <a:pPr indent="0" lvl="0" marL="0" rtl="0" algn="just">
              <a:spcBef>
                <a:spcPts val="0"/>
              </a:spcBef>
              <a:spcAft>
                <a:spcPts val="0"/>
              </a:spcAft>
              <a:buNone/>
            </a:pPr>
            <a:r>
              <a:rPr lang="en-US">
                <a:solidFill>
                  <a:schemeClr val="dk1"/>
                </a:solidFill>
              </a:rPr>
              <a:t>Older adults (ages 50–70) are at highest risk for early readmission, indicating these age groups should be prioritized for targeted post‑discharge support.</a:t>
            </a:r>
            <a:endParaRPr b="1">
              <a:solidFill>
                <a:schemeClr val="dk1"/>
              </a:solidFill>
            </a:endParaRPr>
          </a:p>
        </p:txBody>
      </p:sp>
      <p:pic>
        <p:nvPicPr>
          <p:cNvPr id="121" name="Google Shape;121;p15" title="2.png"/>
          <p:cNvPicPr preferRelativeResize="0"/>
          <p:nvPr/>
        </p:nvPicPr>
        <p:blipFill>
          <a:blip r:embed="rId3">
            <a:alphaModFix/>
          </a:blip>
          <a:stretch>
            <a:fillRect/>
          </a:stretch>
        </p:blipFill>
        <p:spPr>
          <a:xfrm>
            <a:off x="384725" y="1219450"/>
            <a:ext cx="4596939" cy="34242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