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ca4d53f4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ca4d53f4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ca4d53f4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ca4d53f4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a4d53f4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ca4d53f4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a4d53f4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ca4d53f4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ca4d53f4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ca4d53f4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a4d53f4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a4d53f4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ca4d53f4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ca4d53f4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ca4d53f4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ca4d53f4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a4d53f4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ca4d53f4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and Analysis of Metacells generated by the   SEACells Algorithm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Harshit and Marek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Single cell data is noisy.</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Traditional Clustering ends up aggregating heterogeneous cell types.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SEACells identifies </a:t>
            </a:r>
            <a:r>
              <a:rPr lang="en">
                <a:latin typeface="Arial"/>
                <a:ea typeface="Arial"/>
                <a:cs typeface="Arial"/>
                <a:sym typeface="Arial"/>
              </a:rPr>
              <a:t>metacells</a:t>
            </a:r>
            <a:r>
              <a:rPr lang="en">
                <a:latin typeface="Arial"/>
                <a:ea typeface="Arial"/>
                <a:cs typeface="Arial"/>
                <a:sym typeface="Arial"/>
              </a:rPr>
              <a:t> that can be seen as a collection of </a:t>
            </a:r>
            <a:r>
              <a:rPr lang="en">
                <a:latin typeface="Arial"/>
                <a:ea typeface="Arial"/>
                <a:cs typeface="Arial"/>
                <a:sym typeface="Arial"/>
              </a:rPr>
              <a:t>homogenous</a:t>
            </a:r>
            <a:r>
              <a:rPr lang="en">
                <a:latin typeface="Arial"/>
                <a:ea typeface="Arial"/>
                <a:cs typeface="Arial"/>
                <a:sym typeface="Arial"/>
              </a:rPr>
              <a:t> cells.</a:t>
            </a:r>
            <a:endParaRPr>
              <a:latin typeface="Arial"/>
              <a:ea typeface="Arial"/>
              <a:cs typeface="Arial"/>
              <a:sym typeface="Arial"/>
            </a:endParaRPr>
          </a:p>
        </p:txBody>
      </p:sp>
      <p:pic>
        <p:nvPicPr>
          <p:cNvPr id="94" name="Google Shape;94;p14"/>
          <p:cNvPicPr preferRelativeResize="0"/>
          <p:nvPr/>
        </p:nvPicPr>
        <p:blipFill rotWithShape="1">
          <a:blip r:embed="rId3">
            <a:alphaModFix/>
          </a:blip>
          <a:srcRect b="52812" l="0" r="0" t="0"/>
          <a:stretch/>
        </p:blipFill>
        <p:spPr>
          <a:xfrm>
            <a:off x="3612350" y="3041875"/>
            <a:ext cx="5405776" cy="1964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5"/>
          <p:cNvPicPr preferRelativeResize="0"/>
          <p:nvPr/>
        </p:nvPicPr>
        <p:blipFill>
          <a:blip r:embed="rId3">
            <a:alphaModFix/>
          </a:blip>
          <a:stretch>
            <a:fillRect/>
          </a:stretch>
        </p:blipFill>
        <p:spPr>
          <a:xfrm>
            <a:off x="4969300" y="1849310"/>
            <a:ext cx="3746850" cy="2100025"/>
          </a:xfrm>
          <a:prstGeom prst="rect">
            <a:avLst/>
          </a:prstGeom>
          <a:noFill/>
          <a:ln>
            <a:noFill/>
          </a:ln>
        </p:spPr>
      </p:pic>
      <p:pic>
        <p:nvPicPr>
          <p:cNvPr id="102" name="Google Shape;102;p15"/>
          <p:cNvPicPr preferRelativeResize="0"/>
          <p:nvPr/>
        </p:nvPicPr>
        <p:blipFill rotWithShape="1">
          <a:blip r:embed="rId4">
            <a:alphaModFix/>
          </a:blip>
          <a:srcRect b="0" l="0" r="2210" t="4351"/>
          <a:stretch/>
        </p:blipFill>
        <p:spPr>
          <a:xfrm>
            <a:off x="236075" y="1945975"/>
            <a:ext cx="4443376" cy="1906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Implemented</a:t>
            </a:r>
            <a:endParaRPr/>
          </a:p>
        </p:txBody>
      </p:sp>
      <p:sp>
        <p:nvSpPr>
          <p:cNvPr id="108" name="Google Shape;108;p16"/>
          <p:cNvSpPr txBox="1"/>
          <p:nvPr>
            <p:ph idx="1" type="body"/>
          </p:nvPr>
        </p:nvSpPr>
        <p:spPr>
          <a:xfrm>
            <a:off x="197525" y="1930800"/>
            <a:ext cx="25098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 sz="1050">
                <a:latin typeface="Arial"/>
                <a:ea typeface="Arial"/>
                <a:cs typeface="Arial"/>
                <a:sym typeface="Arial"/>
              </a:rPr>
              <a:t>Convex Hull Construction:</a:t>
            </a:r>
            <a:endParaRPr b="1" sz="1050">
              <a:latin typeface="Arial"/>
              <a:ea typeface="Arial"/>
              <a:cs typeface="Arial"/>
              <a:sym typeface="Arial"/>
            </a:endParaRPr>
          </a:p>
          <a:p>
            <a:pPr indent="0" lvl="0" marL="0" rtl="0" algn="l">
              <a:spcBef>
                <a:spcPts val="1200"/>
              </a:spcBef>
              <a:spcAft>
                <a:spcPts val="0"/>
              </a:spcAft>
              <a:buSzPts val="935"/>
              <a:buNone/>
            </a:pPr>
            <a:r>
              <a:rPr lang="en" sz="1050">
                <a:latin typeface="Arial"/>
                <a:ea typeface="Arial"/>
                <a:cs typeface="Arial"/>
                <a:sym typeface="Arial"/>
              </a:rPr>
              <a:t>Input: Similarity Matrix @ Archetype Matrix</a:t>
            </a:r>
            <a:endParaRPr sz="1050">
              <a:latin typeface="Arial"/>
              <a:ea typeface="Arial"/>
              <a:cs typeface="Arial"/>
              <a:sym typeface="Arial"/>
            </a:endParaRPr>
          </a:p>
          <a:p>
            <a:pPr indent="-295275" lvl="0" marL="457200" rtl="0" algn="l">
              <a:spcBef>
                <a:spcPts val="1200"/>
              </a:spcBef>
              <a:spcAft>
                <a:spcPts val="0"/>
              </a:spcAft>
              <a:buSzPts val="1050"/>
              <a:buFont typeface="Arial"/>
              <a:buAutoNum type="arabicPeriod"/>
            </a:pPr>
            <a:r>
              <a:rPr lang="en" sz="1050">
                <a:latin typeface="Arial"/>
                <a:ea typeface="Arial"/>
                <a:cs typeface="Arial"/>
                <a:sym typeface="Arial"/>
              </a:rPr>
              <a:t>Let G = NetworkX Graph.</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for each SEACells Metacell do:</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Add as a node to G:  (SEACells </a:t>
            </a:r>
            <a:r>
              <a:rPr lang="en" sz="1050">
                <a:latin typeface="Arial"/>
                <a:ea typeface="Arial"/>
                <a:cs typeface="Arial"/>
                <a:sym typeface="Arial"/>
              </a:rPr>
              <a:t>assignment number, cell type, coordinates).</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for each node </a:t>
            </a:r>
            <a:r>
              <a:rPr i="1" lang="en" sz="1050">
                <a:latin typeface="Arial"/>
                <a:ea typeface="Arial"/>
                <a:cs typeface="Arial"/>
                <a:sym typeface="Arial"/>
              </a:rPr>
              <a:t>i</a:t>
            </a:r>
            <a:r>
              <a:rPr lang="en" sz="1050">
                <a:latin typeface="Arial"/>
                <a:ea typeface="Arial"/>
                <a:cs typeface="Arial"/>
                <a:sym typeface="Arial"/>
              </a:rPr>
              <a:t> of G:</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for each node </a:t>
            </a:r>
            <a:r>
              <a:rPr i="1" lang="en" sz="1050">
                <a:latin typeface="Arial"/>
                <a:ea typeface="Arial"/>
                <a:cs typeface="Arial"/>
                <a:sym typeface="Arial"/>
              </a:rPr>
              <a:t>j≠i </a:t>
            </a:r>
            <a:r>
              <a:rPr lang="en" sz="1050">
                <a:latin typeface="Arial"/>
                <a:ea typeface="Arial"/>
                <a:cs typeface="Arial"/>
                <a:sym typeface="Arial"/>
              </a:rPr>
              <a:t>of G:</a:t>
            </a:r>
            <a:endParaRPr sz="1050">
              <a:latin typeface="Arial"/>
              <a:ea typeface="Arial"/>
              <a:cs typeface="Arial"/>
              <a:sym typeface="Arial"/>
            </a:endParaRPr>
          </a:p>
          <a:p>
            <a:pPr indent="-295275" lvl="2" marL="1085850" rtl="0" algn="l">
              <a:spcBef>
                <a:spcPts val="0"/>
              </a:spcBef>
              <a:spcAft>
                <a:spcPts val="0"/>
              </a:spcAft>
              <a:buSzPts val="1050"/>
              <a:buFont typeface="Arial"/>
              <a:buAutoNum type="romanLcPeriod"/>
            </a:pPr>
            <a:r>
              <a:rPr lang="en" sz="1050">
                <a:latin typeface="Arial"/>
                <a:ea typeface="Arial"/>
                <a:cs typeface="Arial"/>
                <a:sym typeface="Arial"/>
              </a:rPr>
              <a:t>Construct an edge between </a:t>
            </a:r>
            <a:r>
              <a:rPr i="1" lang="en" sz="1050">
                <a:latin typeface="Arial"/>
                <a:ea typeface="Arial"/>
                <a:cs typeface="Arial"/>
                <a:sym typeface="Arial"/>
              </a:rPr>
              <a:t>i </a:t>
            </a:r>
            <a:r>
              <a:rPr lang="en" sz="1050">
                <a:latin typeface="Arial"/>
                <a:ea typeface="Arial"/>
                <a:cs typeface="Arial"/>
                <a:sym typeface="Arial"/>
              </a:rPr>
              <a:t>and </a:t>
            </a:r>
            <a:r>
              <a:rPr i="1" lang="en" sz="1050">
                <a:latin typeface="Arial"/>
                <a:ea typeface="Arial"/>
                <a:cs typeface="Arial"/>
                <a:sym typeface="Arial"/>
              </a:rPr>
              <a:t>j</a:t>
            </a:r>
            <a:r>
              <a:rPr lang="en" sz="1050">
                <a:latin typeface="Arial"/>
                <a:ea typeface="Arial"/>
                <a:cs typeface="Arial"/>
                <a:sym typeface="Arial"/>
              </a:rPr>
              <a:t>.</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return G</a:t>
            </a:r>
            <a:endParaRPr sz="1050">
              <a:latin typeface="Arial"/>
              <a:ea typeface="Arial"/>
              <a:cs typeface="Arial"/>
              <a:sym typeface="Arial"/>
            </a:endParaRPr>
          </a:p>
        </p:txBody>
      </p:sp>
      <p:sp>
        <p:nvSpPr>
          <p:cNvPr id="109" name="Google Shape;109;p16"/>
          <p:cNvSpPr txBox="1"/>
          <p:nvPr>
            <p:ph idx="1" type="body"/>
          </p:nvPr>
        </p:nvSpPr>
        <p:spPr>
          <a:xfrm>
            <a:off x="2777275" y="1930800"/>
            <a:ext cx="2940000" cy="299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latin typeface="Arial"/>
                <a:ea typeface="Arial"/>
                <a:cs typeface="Arial"/>
                <a:sym typeface="Arial"/>
              </a:rPr>
              <a:t>Project Cells to Edge:</a:t>
            </a:r>
            <a:endParaRPr b="1" sz="1050">
              <a:latin typeface="Arial"/>
              <a:ea typeface="Arial"/>
              <a:cs typeface="Arial"/>
              <a:sym typeface="Arial"/>
            </a:endParaRPr>
          </a:p>
          <a:p>
            <a:pPr indent="0" lvl="0" marL="0" rtl="0" algn="l">
              <a:spcBef>
                <a:spcPts val="1200"/>
              </a:spcBef>
              <a:spcAft>
                <a:spcPts val="0"/>
              </a:spcAft>
              <a:buNone/>
            </a:pPr>
            <a:r>
              <a:rPr lang="en" sz="1050">
                <a:latin typeface="Arial"/>
                <a:ea typeface="Arial"/>
                <a:cs typeface="Arial"/>
                <a:sym typeface="Arial"/>
              </a:rPr>
              <a:t>Input: single row of cell similarity matrix, </a:t>
            </a:r>
            <a:br>
              <a:rPr lang="en" sz="1050">
                <a:latin typeface="Arial"/>
                <a:ea typeface="Arial"/>
                <a:cs typeface="Arial"/>
                <a:sym typeface="Arial"/>
              </a:rPr>
            </a:br>
            <a:r>
              <a:rPr lang="en" sz="1050">
                <a:latin typeface="Arial"/>
                <a:ea typeface="Arial"/>
                <a:cs typeface="Arial"/>
                <a:sym typeface="Arial"/>
              </a:rPr>
              <a:t>graph G</a:t>
            </a:r>
            <a:endParaRPr sz="1050">
              <a:latin typeface="Arial"/>
              <a:ea typeface="Arial"/>
              <a:cs typeface="Arial"/>
              <a:sym typeface="Arial"/>
            </a:endParaRPr>
          </a:p>
          <a:p>
            <a:pPr indent="-295275" lvl="0" marL="457200" rtl="0" algn="l">
              <a:spcBef>
                <a:spcPts val="1200"/>
              </a:spcBef>
              <a:spcAft>
                <a:spcPts val="0"/>
              </a:spcAft>
              <a:buSzPts val="1050"/>
              <a:buFont typeface="Arial"/>
              <a:buAutoNum type="arabicPeriod"/>
            </a:pPr>
            <a:r>
              <a:rPr lang="en" sz="1050">
                <a:latin typeface="Arial"/>
                <a:ea typeface="Arial"/>
                <a:cs typeface="Arial"/>
                <a:sym typeface="Arial"/>
              </a:rPr>
              <a:t>Let L be a list.</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for each edge of G:</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Let u, v = edge.</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Let p, q = u,v coordinates.</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v</a:t>
            </a:r>
            <a:r>
              <a:rPr lang="en" sz="1050">
                <a:latin typeface="Arial"/>
                <a:ea typeface="Arial"/>
                <a:cs typeface="Arial"/>
                <a:sym typeface="Arial"/>
              </a:rPr>
              <a:t>1, v2 = cell - p, q - p</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t</a:t>
            </a:r>
            <a:r>
              <a:rPr lang="en" sz="1050">
                <a:latin typeface="Arial"/>
                <a:ea typeface="Arial"/>
                <a:cs typeface="Arial"/>
                <a:sym typeface="Arial"/>
              </a:rPr>
              <a:t> = dot product (v1, v2.T) /</a:t>
            </a:r>
            <a:br>
              <a:rPr lang="en" sz="1050">
                <a:latin typeface="Arial"/>
                <a:ea typeface="Arial"/>
                <a:cs typeface="Arial"/>
                <a:sym typeface="Arial"/>
              </a:rPr>
            </a:br>
            <a:r>
              <a:rPr lang="en" sz="1050">
                <a:latin typeface="Arial"/>
                <a:ea typeface="Arial"/>
                <a:cs typeface="Arial"/>
                <a:sym typeface="Arial"/>
              </a:rPr>
              <a:t>(v2, v2.T)</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t = max(0, min(t, 1)).</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Calculate projection.</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Append to list L: </a:t>
            </a:r>
            <a:br>
              <a:rPr lang="en" sz="1050">
                <a:latin typeface="Arial"/>
                <a:ea typeface="Arial"/>
                <a:cs typeface="Arial"/>
                <a:sym typeface="Arial"/>
              </a:rPr>
            </a:br>
            <a:r>
              <a:rPr lang="en" sz="1050">
                <a:latin typeface="Arial"/>
                <a:ea typeface="Arial"/>
                <a:cs typeface="Arial"/>
                <a:sym typeface="Arial"/>
              </a:rPr>
              <a:t>distance = norm(cell - projection)</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return argmin(L)</a:t>
            </a:r>
            <a:endParaRPr sz="1050">
              <a:latin typeface="Arial"/>
              <a:ea typeface="Arial"/>
              <a:cs typeface="Arial"/>
              <a:sym typeface="Arial"/>
            </a:endParaRPr>
          </a:p>
        </p:txBody>
      </p:sp>
      <p:sp>
        <p:nvSpPr>
          <p:cNvPr id="110" name="Google Shape;110;p16"/>
          <p:cNvSpPr txBox="1"/>
          <p:nvPr>
            <p:ph idx="1" type="body"/>
          </p:nvPr>
        </p:nvSpPr>
        <p:spPr>
          <a:xfrm>
            <a:off x="5578800" y="1930800"/>
            <a:ext cx="3565200" cy="30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latin typeface="Arial"/>
                <a:ea typeface="Arial"/>
                <a:cs typeface="Arial"/>
                <a:sym typeface="Arial"/>
              </a:rPr>
              <a:t>Project Cells:</a:t>
            </a:r>
            <a:endParaRPr b="1" sz="1050">
              <a:latin typeface="Arial"/>
              <a:ea typeface="Arial"/>
              <a:cs typeface="Arial"/>
              <a:sym typeface="Arial"/>
            </a:endParaRPr>
          </a:p>
          <a:p>
            <a:pPr indent="0" lvl="0" marL="0" rtl="0" algn="l">
              <a:spcBef>
                <a:spcPts val="1200"/>
              </a:spcBef>
              <a:spcAft>
                <a:spcPts val="0"/>
              </a:spcAft>
              <a:buNone/>
            </a:pPr>
            <a:r>
              <a:rPr lang="en" sz="1050">
                <a:latin typeface="Arial"/>
                <a:ea typeface="Arial"/>
                <a:cs typeface="Arial"/>
                <a:sym typeface="Arial"/>
              </a:rPr>
              <a:t>Input: single row of cell </a:t>
            </a:r>
            <a:r>
              <a:rPr lang="en" sz="1050">
                <a:latin typeface="Arial"/>
                <a:ea typeface="Arial"/>
                <a:cs typeface="Arial"/>
                <a:sym typeface="Arial"/>
              </a:rPr>
              <a:t>similarity matrix, graph G</a:t>
            </a:r>
            <a:endParaRPr sz="1050">
              <a:latin typeface="Arial"/>
              <a:ea typeface="Arial"/>
              <a:cs typeface="Arial"/>
              <a:sym typeface="Arial"/>
            </a:endParaRPr>
          </a:p>
          <a:p>
            <a:pPr indent="-295275" lvl="0" marL="457200" rtl="0" algn="l">
              <a:spcBef>
                <a:spcPts val="1200"/>
              </a:spcBef>
              <a:spcAft>
                <a:spcPts val="0"/>
              </a:spcAft>
              <a:buSzPts val="1050"/>
              <a:buFont typeface="Arial"/>
              <a:buAutoNum type="arabicPeriod"/>
            </a:pPr>
            <a:r>
              <a:rPr lang="en" sz="1050">
                <a:latin typeface="Arial"/>
                <a:ea typeface="Arial"/>
                <a:cs typeface="Arial"/>
                <a:sym typeface="Arial"/>
              </a:rPr>
              <a:t>Let min_distance = ∞, closest_edge = None.</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for each edge of G:</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Let u, v = edge</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Let p, q = u, v coordinates</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v1, v2 = cell - p, q - p</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t = dot product (v1, v2.T) / (v2, v2.T)</a:t>
            </a:r>
            <a:endParaRPr sz="1050">
              <a:latin typeface="Arial"/>
              <a:ea typeface="Arial"/>
              <a:cs typeface="Arial"/>
              <a:sym typeface="Arial"/>
            </a:endParaRPr>
          </a:p>
          <a:p>
            <a:pPr indent="-295275" lvl="1" marL="800100" rtl="0" algn="l">
              <a:spcBef>
                <a:spcPts val="0"/>
              </a:spcBef>
              <a:spcAft>
                <a:spcPts val="0"/>
              </a:spcAft>
              <a:buSzPts val="1050"/>
              <a:buFont typeface="Arial"/>
              <a:buAutoNum type="alphaLcPeriod"/>
            </a:pPr>
            <a:r>
              <a:rPr lang="en" sz="1050">
                <a:latin typeface="Arial"/>
                <a:ea typeface="Arial"/>
                <a:cs typeface="Arial"/>
                <a:sym typeface="Arial"/>
              </a:rPr>
              <a:t>if t in [0,1]:</a:t>
            </a:r>
            <a:endParaRPr sz="1050">
              <a:latin typeface="Arial"/>
              <a:ea typeface="Arial"/>
              <a:cs typeface="Arial"/>
              <a:sym typeface="Arial"/>
            </a:endParaRPr>
          </a:p>
          <a:p>
            <a:pPr indent="-295275" lvl="2" marL="1085850" rtl="0" algn="l">
              <a:spcBef>
                <a:spcPts val="0"/>
              </a:spcBef>
              <a:spcAft>
                <a:spcPts val="0"/>
              </a:spcAft>
              <a:buSzPts val="1050"/>
              <a:buFont typeface="Arial"/>
              <a:buAutoNum type="romanLcPeriod"/>
            </a:pPr>
            <a:r>
              <a:rPr lang="en" sz="1050">
                <a:latin typeface="Arial"/>
                <a:ea typeface="Arial"/>
                <a:cs typeface="Arial"/>
                <a:sym typeface="Arial"/>
              </a:rPr>
              <a:t>Calculate projection.</a:t>
            </a:r>
            <a:endParaRPr sz="1050">
              <a:latin typeface="Arial"/>
              <a:ea typeface="Arial"/>
              <a:cs typeface="Arial"/>
              <a:sym typeface="Arial"/>
            </a:endParaRPr>
          </a:p>
          <a:p>
            <a:pPr indent="-295275" lvl="2" marL="1085850" rtl="0" algn="l">
              <a:spcBef>
                <a:spcPts val="0"/>
              </a:spcBef>
              <a:spcAft>
                <a:spcPts val="0"/>
              </a:spcAft>
              <a:buSzPts val="1050"/>
              <a:buFont typeface="Arial"/>
              <a:buAutoNum type="romanLcPeriod"/>
            </a:pPr>
            <a:r>
              <a:rPr lang="en" sz="1050">
                <a:latin typeface="Arial"/>
                <a:ea typeface="Arial"/>
                <a:cs typeface="Arial"/>
                <a:sym typeface="Arial"/>
              </a:rPr>
              <a:t>distance = norm(cell - projection)</a:t>
            </a:r>
            <a:endParaRPr sz="1050">
              <a:latin typeface="Arial"/>
              <a:ea typeface="Arial"/>
              <a:cs typeface="Arial"/>
              <a:sym typeface="Arial"/>
            </a:endParaRPr>
          </a:p>
          <a:p>
            <a:pPr indent="-295275" lvl="2" marL="1085850" rtl="0" algn="l">
              <a:spcBef>
                <a:spcPts val="0"/>
              </a:spcBef>
              <a:spcAft>
                <a:spcPts val="0"/>
              </a:spcAft>
              <a:buSzPts val="1050"/>
              <a:buFont typeface="Arial"/>
              <a:buAutoNum type="romanLcPeriod"/>
            </a:pPr>
            <a:r>
              <a:rPr lang="en" sz="1050">
                <a:latin typeface="Arial"/>
                <a:ea typeface="Arial"/>
                <a:cs typeface="Arial"/>
                <a:sym typeface="Arial"/>
              </a:rPr>
              <a:t>if distance &lt; min_distance:</a:t>
            </a:r>
            <a:endParaRPr sz="1050">
              <a:latin typeface="Arial"/>
              <a:ea typeface="Arial"/>
              <a:cs typeface="Arial"/>
              <a:sym typeface="Arial"/>
            </a:endParaRPr>
          </a:p>
          <a:p>
            <a:pPr indent="-295275" lvl="3" marL="1428750" rtl="0" algn="l">
              <a:spcBef>
                <a:spcPts val="0"/>
              </a:spcBef>
              <a:spcAft>
                <a:spcPts val="0"/>
              </a:spcAft>
              <a:buSzPts val="1050"/>
              <a:buFont typeface="Arial"/>
              <a:buAutoNum type="arabicPeriod"/>
            </a:pPr>
            <a:r>
              <a:rPr lang="en" sz="1050">
                <a:latin typeface="Arial"/>
                <a:ea typeface="Arial"/>
                <a:cs typeface="Arial"/>
                <a:sym typeface="Arial"/>
              </a:rPr>
              <a:t>min_distance = distance</a:t>
            </a:r>
            <a:endParaRPr sz="1050">
              <a:latin typeface="Arial"/>
              <a:ea typeface="Arial"/>
              <a:cs typeface="Arial"/>
              <a:sym typeface="Arial"/>
            </a:endParaRPr>
          </a:p>
          <a:p>
            <a:pPr indent="-295275" lvl="3" marL="1428750" rtl="0" algn="l">
              <a:spcBef>
                <a:spcPts val="0"/>
              </a:spcBef>
              <a:spcAft>
                <a:spcPts val="0"/>
              </a:spcAft>
              <a:buSzPts val="1050"/>
              <a:buFont typeface="Arial"/>
              <a:buAutoNum type="arabicPeriod"/>
            </a:pPr>
            <a:r>
              <a:rPr lang="en" sz="1050">
                <a:latin typeface="Arial"/>
                <a:ea typeface="Arial"/>
                <a:cs typeface="Arial"/>
                <a:sym typeface="Arial"/>
              </a:rPr>
              <a:t>closest_edge = edge</a:t>
            </a:r>
            <a:endParaRPr sz="1050">
              <a:latin typeface="Arial"/>
              <a:ea typeface="Arial"/>
              <a:cs typeface="Arial"/>
              <a:sym typeface="Arial"/>
            </a:endParaRPr>
          </a:p>
          <a:p>
            <a:pPr indent="-295275" lvl="0" marL="457200" rtl="0" algn="l">
              <a:spcBef>
                <a:spcPts val="0"/>
              </a:spcBef>
              <a:spcAft>
                <a:spcPts val="0"/>
              </a:spcAft>
              <a:buSzPts val="1050"/>
              <a:buFont typeface="Arial"/>
              <a:buAutoNum type="arabicPeriod"/>
            </a:pPr>
            <a:r>
              <a:rPr lang="en" sz="1050">
                <a:latin typeface="Arial"/>
                <a:ea typeface="Arial"/>
                <a:cs typeface="Arial"/>
                <a:sym typeface="Arial"/>
              </a:rPr>
              <a:t>return closest_edge, min_distance</a:t>
            </a:r>
            <a:endParaRPr sz="105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Report</a:t>
            </a:r>
            <a:endParaRPr/>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17"/>
          <p:cNvPicPr preferRelativeResize="0"/>
          <p:nvPr/>
        </p:nvPicPr>
        <p:blipFill>
          <a:blip r:embed="rId3">
            <a:alphaModFix/>
          </a:blip>
          <a:stretch>
            <a:fillRect/>
          </a:stretch>
        </p:blipFill>
        <p:spPr>
          <a:xfrm>
            <a:off x="4739347" y="1808175"/>
            <a:ext cx="3839325" cy="2632675"/>
          </a:xfrm>
          <a:prstGeom prst="rect">
            <a:avLst/>
          </a:prstGeom>
          <a:noFill/>
          <a:ln>
            <a:noFill/>
          </a:ln>
        </p:spPr>
      </p:pic>
      <p:pic>
        <p:nvPicPr>
          <p:cNvPr id="118" name="Google Shape;118;p17"/>
          <p:cNvPicPr preferRelativeResize="0"/>
          <p:nvPr/>
        </p:nvPicPr>
        <p:blipFill>
          <a:blip r:embed="rId4">
            <a:alphaModFix/>
          </a:blip>
          <a:stretch>
            <a:fillRect/>
          </a:stretch>
        </p:blipFill>
        <p:spPr>
          <a:xfrm>
            <a:off x="1049300" y="3177575"/>
            <a:ext cx="3457575" cy="904875"/>
          </a:xfrm>
          <a:prstGeom prst="rect">
            <a:avLst/>
          </a:prstGeom>
          <a:noFill/>
          <a:ln>
            <a:noFill/>
          </a:ln>
        </p:spPr>
      </p:pic>
      <p:sp>
        <p:nvSpPr>
          <p:cNvPr id="119" name="Google Shape;119;p17"/>
          <p:cNvSpPr txBox="1"/>
          <p:nvPr/>
        </p:nvSpPr>
        <p:spPr>
          <a:xfrm>
            <a:off x="4930600" y="1318650"/>
            <a:ext cx="384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Distribution of the edge lengths of the convex hull</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18"/>
          <p:cNvPicPr preferRelativeResize="0"/>
          <p:nvPr/>
        </p:nvPicPr>
        <p:blipFill>
          <a:blip r:embed="rId3">
            <a:alphaModFix/>
          </a:blip>
          <a:stretch>
            <a:fillRect/>
          </a:stretch>
        </p:blipFill>
        <p:spPr>
          <a:xfrm>
            <a:off x="339350" y="2873450"/>
            <a:ext cx="2905424" cy="2011975"/>
          </a:xfrm>
          <a:prstGeom prst="rect">
            <a:avLst/>
          </a:prstGeom>
          <a:noFill/>
          <a:ln>
            <a:noFill/>
          </a:ln>
        </p:spPr>
      </p:pic>
      <p:pic>
        <p:nvPicPr>
          <p:cNvPr id="127" name="Google Shape;127;p18"/>
          <p:cNvPicPr preferRelativeResize="0"/>
          <p:nvPr/>
        </p:nvPicPr>
        <p:blipFill>
          <a:blip r:embed="rId4">
            <a:alphaModFix/>
          </a:blip>
          <a:stretch>
            <a:fillRect/>
          </a:stretch>
        </p:blipFill>
        <p:spPr>
          <a:xfrm>
            <a:off x="181250" y="771262"/>
            <a:ext cx="3020950" cy="2068088"/>
          </a:xfrm>
          <a:prstGeom prst="rect">
            <a:avLst/>
          </a:prstGeom>
          <a:noFill/>
          <a:ln>
            <a:noFill/>
          </a:ln>
        </p:spPr>
      </p:pic>
      <p:pic>
        <p:nvPicPr>
          <p:cNvPr id="128" name="Google Shape;128;p18"/>
          <p:cNvPicPr preferRelativeResize="0"/>
          <p:nvPr/>
        </p:nvPicPr>
        <p:blipFill>
          <a:blip r:embed="rId5">
            <a:alphaModFix/>
          </a:blip>
          <a:stretch>
            <a:fillRect/>
          </a:stretch>
        </p:blipFill>
        <p:spPr>
          <a:xfrm>
            <a:off x="3334599" y="771239"/>
            <a:ext cx="2739150" cy="1914186"/>
          </a:xfrm>
          <a:prstGeom prst="rect">
            <a:avLst/>
          </a:prstGeom>
          <a:noFill/>
          <a:ln>
            <a:noFill/>
          </a:ln>
        </p:spPr>
      </p:pic>
      <p:pic>
        <p:nvPicPr>
          <p:cNvPr id="129" name="Google Shape;129;p18"/>
          <p:cNvPicPr preferRelativeResize="0"/>
          <p:nvPr/>
        </p:nvPicPr>
        <p:blipFill>
          <a:blip r:embed="rId6">
            <a:alphaModFix/>
          </a:blip>
          <a:stretch>
            <a:fillRect/>
          </a:stretch>
        </p:blipFill>
        <p:spPr>
          <a:xfrm>
            <a:off x="3334589" y="2873450"/>
            <a:ext cx="2882036" cy="2011975"/>
          </a:xfrm>
          <a:prstGeom prst="rect">
            <a:avLst/>
          </a:prstGeom>
          <a:noFill/>
          <a:ln>
            <a:noFill/>
          </a:ln>
        </p:spPr>
      </p:pic>
      <p:pic>
        <p:nvPicPr>
          <p:cNvPr id="130" name="Google Shape;130;p18"/>
          <p:cNvPicPr preferRelativeResize="0"/>
          <p:nvPr/>
        </p:nvPicPr>
        <p:blipFill>
          <a:blip r:embed="rId7">
            <a:alphaModFix/>
          </a:blip>
          <a:stretch>
            <a:fillRect/>
          </a:stretch>
        </p:blipFill>
        <p:spPr>
          <a:xfrm>
            <a:off x="6167012" y="742207"/>
            <a:ext cx="2882025" cy="1972254"/>
          </a:xfrm>
          <a:prstGeom prst="rect">
            <a:avLst/>
          </a:prstGeom>
          <a:noFill/>
          <a:ln>
            <a:noFill/>
          </a:ln>
        </p:spPr>
      </p:pic>
      <p:pic>
        <p:nvPicPr>
          <p:cNvPr id="131" name="Google Shape;131;p18"/>
          <p:cNvPicPr preferRelativeResize="0"/>
          <p:nvPr/>
        </p:nvPicPr>
        <p:blipFill>
          <a:blip r:embed="rId8">
            <a:alphaModFix/>
          </a:blip>
          <a:stretch>
            <a:fillRect/>
          </a:stretch>
        </p:blipFill>
        <p:spPr>
          <a:xfrm>
            <a:off x="6238450" y="2873450"/>
            <a:ext cx="2739151" cy="1866668"/>
          </a:xfrm>
          <a:prstGeom prst="rect">
            <a:avLst/>
          </a:prstGeom>
          <a:noFill/>
          <a:ln>
            <a:noFill/>
          </a:ln>
        </p:spPr>
      </p:pic>
      <p:sp>
        <p:nvSpPr>
          <p:cNvPr id="132" name="Google Shape;132;p18"/>
          <p:cNvSpPr txBox="1"/>
          <p:nvPr/>
        </p:nvSpPr>
        <p:spPr>
          <a:xfrm>
            <a:off x="1363200" y="95100"/>
            <a:ext cx="64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Distribution of Projection Distances of Cells to the edges of the Convex Hull</a:t>
            </a:r>
            <a:endParaRPr>
              <a:latin typeface="Lato"/>
              <a:ea typeface="Lato"/>
              <a:cs typeface="Lato"/>
              <a:sym typeface="Lato"/>
            </a:endParaRPr>
          </a:p>
        </p:txBody>
      </p:sp>
      <p:sp>
        <p:nvSpPr>
          <p:cNvPr id="133" name="Google Shape;133;p18"/>
          <p:cNvSpPr txBox="1"/>
          <p:nvPr/>
        </p:nvSpPr>
        <p:spPr>
          <a:xfrm>
            <a:off x="2075200" y="997300"/>
            <a:ext cx="10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Cell 1</a:t>
            </a:r>
            <a:endParaRPr>
              <a:latin typeface="Lato"/>
              <a:ea typeface="Lato"/>
              <a:cs typeface="Lato"/>
              <a:sym typeface="Lato"/>
            </a:endParaRPr>
          </a:p>
        </p:txBody>
      </p:sp>
      <p:sp>
        <p:nvSpPr>
          <p:cNvPr id="134" name="Google Shape;134;p18"/>
          <p:cNvSpPr txBox="1"/>
          <p:nvPr/>
        </p:nvSpPr>
        <p:spPr>
          <a:xfrm>
            <a:off x="2075200" y="3075025"/>
            <a:ext cx="10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Cell 2</a:t>
            </a:r>
            <a:endParaRPr>
              <a:latin typeface="Lato"/>
              <a:ea typeface="Lato"/>
              <a:cs typeface="Lato"/>
              <a:sym typeface="Lato"/>
            </a:endParaRPr>
          </a:p>
        </p:txBody>
      </p:sp>
      <p:sp>
        <p:nvSpPr>
          <p:cNvPr id="135" name="Google Shape;135;p18"/>
          <p:cNvSpPr txBox="1"/>
          <p:nvPr/>
        </p:nvSpPr>
        <p:spPr>
          <a:xfrm>
            <a:off x="4872700" y="918450"/>
            <a:ext cx="10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Cell 3</a:t>
            </a:r>
            <a:endParaRPr>
              <a:latin typeface="Lato"/>
              <a:ea typeface="Lato"/>
              <a:cs typeface="Lato"/>
              <a:sym typeface="Lato"/>
            </a:endParaRPr>
          </a:p>
        </p:txBody>
      </p:sp>
      <p:sp>
        <p:nvSpPr>
          <p:cNvPr id="136" name="Google Shape;136;p18"/>
          <p:cNvSpPr txBox="1"/>
          <p:nvPr/>
        </p:nvSpPr>
        <p:spPr>
          <a:xfrm>
            <a:off x="4872700" y="3075025"/>
            <a:ext cx="10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Cell 4</a:t>
            </a:r>
            <a:endParaRPr>
              <a:latin typeface="Lato"/>
              <a:ea typeface="Lato"/>
              <a:cs typeface="Lato"/>
              <a:sym typeface="Lato"/>
            </a:endParaRPr>
          </a:p>
        </p:txBody>
      </p:sp>
      <p:sp>
        <p:nvSpPr>
          <p:cNvPr id="137" name="Google Shape;137;p18"/>
          <p:cNvSpPr txBox="1"/>
          <p:nvPr/>
        </p:nvSpPr>
        <p:spPr>
          <a:xfrm>
            <a:off x="7999975" y="960075"/>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Cell 5</a:t>
            </a:r>
            <a:endParaRPr>
              <a:latin typeface="Lato"/>
              <a:ea typeface="Lato"/>
              <a:cs typeface="Lato"/>
              <a:sym typeface="Lato"/>
            </a:endParaRPr>
          </a:p>
        </p:txBody>
      </p:sp>
      <p:sp>
        <p:nvSpPr>
          <p:cNvPr id="138" name="Google Shape;138;p18"/>
          <p:cNvSpPr txBox="1"/>
          <p:nvPr/>
        </p:nvSpPr>
        <p:spPr>
          <a:xfrm>
            <a:off x="7950325" y="3075025"/>
            <a:ext cx="10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Cell 343</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664350" y="760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40">
                <a:highlight>
                  <a:schemeClr val="lt1"/>
                </a:highlight>
              </a:rPr>
              <a:t>The edges don’t necessarily contain the cells assigned metacells</a:t>
            </a:r>
            <a:endParaRPr sz="1840">
              <a:highlight>
                <a:schemeClr val="lt1"/>
              </a:highlight>
            </a:endParaRPr>
          </a:p>
        </p:txBody>
      </p:sp>
      <p:sp>
        <p:nvSpPr>
          <p:cNvPr id="144" name="Google Shape;14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19"/>
          <p:cNvPicPr preferRelativeResize="0"/>
          <p:nvPr/>
        </p:nvPicPr>
        <p:blipFill>
          <a:blip r:embed="rId3">
            <a:alphaModFix/>
          </a:blip>
          <a:stretch>
            <a:fillRect/>
          </a:stretch>
        </p:blipFill>
        <p:spPr>
          <a:xfrm>
            <a:off x="421975" y="1853847"/>
            <a:ext cx="4391875" cy="2523803"/>
          </a:xfrm>
          <a:prstGeom prst="rect">
            <a:avLst/>
          </a:prstGeom>
          <a:noFill/>
          <a:ln>
            <a:noFill/>
          </a:ln>
        </p:spPr>
      </p:pic>
      <p:pic>
        <p:nvPicPr>
          <p:cNvPr id="146" name="Google Shape;146;p19"/>
          <p:cNvPicPr preferRelativeResize="0"/>
          <p:nvPr/>
        </p:nvPicPr>
        <p:blipFill>
          <a:blip r:embed="rId4">
            <a:alphaModFix/>
          </a:blip>
          <a:stretch>
            <a:fillRect/>
          </a:stretch>
        </p:blipFill>
        <p:spPr>
          <a:xfrm>
            <a:off x="4353925" y="1774775"/>
            <a:ext cx="4612351" cy="2602875"/>
          </a:xfrm>
          <a:prstGeom prst="rect">
            <a:avLst/>
          </a:prstGeom>
          <a:noFill/>
          <a:ln>
            <a:noFill/>
          </a:ln>
        </p:spPr>
      </p:pic>
      <p:sp>
        <p:nvSpPr>
          <p:cNvPr id="147" name="Google Shape;147;p19"/>
          <p:cNvSpPr/>
          <p:nvPr/>
        </p:nvSpPr>
        <p:spPr>
          <a:xfrm>
            <a:off x="3584775" y="3388425"/>
            <a:ext cx="2655600" cy="29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3604500" y="3980750"/>
            <a:ext cx="2655600" cy="29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87625" y="593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Going Ahead</a:t>
            </a:r>
            <a:endParaRPr/>
          </a:p>
        </p:txBody>
      </p:sp>
      <p:sp>
        <p:nvSpPr>
          <p:cNvPr id="154" name="Google Shape;154;p20"/>
          <p:cNvSpPr txBox="1"/>
          <p:nvPr>
            <p:ph idx="1" type="body"/>
          </p:nvPr>
        </p:nvSpPr>
        <p:spPr>
          <a:xfrm>
            <a:off x="487625" y="1362700"/>
            <a:ext cx="8321400" cy="351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215">
                <a:latin typeface="Arial"/>
                <a:ea typeface="Arial"/>
                <a:cs typeface="Arial"/>
                <a:sym typeface="Arial"/>
              </a:rPr>
              <a:t>Chromatin Accessibility and Gene expression across Metacells (analysing the 1-d facets[edges] of the convex hull):</a:t>
            </a:r>
            <a:endParaRPr b="1" sz="1215">
              <a:latin typeface="Arial"/>
              <a:ea typeface="Arial"/>
              <a:cs typeface="Arial"/>
              <a:sym typeface="Arial"/>
            </a:endParaRPr>
          </a:p>
          <a:p>
            <a:pPr indent="-305752" lvl="0" marL="457200" rtl="0" algn="l">
              <a:lnSpc>
                <a:spcPct val="95000"/>
              </a:lnSpc>
              <a:spcBef>
                <a:spcPts val="1200"/>
              </a:spcBef>
              <a:spcAft>
                <a:spcPts val="0"/>
              </a:spcAft>
              <a:buSzPts val="1215"/>
              <a:buFont typeface="Arial"/>
              <a:buAutoNum type="arabicPeriod"/>
            </a:pPr>
            <a:r>
              <a:rPr lang="en" sz="1215">
                <a:latin typeface="Arial"/>
                <a:ea typeface="Arial"/>
                <a:cs typeface="Arial"/>
                <a:sym typeface="Arial"/>
              </a:rPr>
              <a:t>For each metacell pair </a:t>
            </a:r>
            <a:r>
              <a:rPr lang="en" sz="1215">
                <a:latin typeface="Arial"/>
                <a:ea typeface="Arial"/>
                <a:cs typeface="Arial"/>
                <a:sym typeface="Arial"/>
              </a:rPr>
              <a:t>identify</a:t>
            </a:r>
            <a:r>
              <a:rPr lang="en" sz="1215">
                <a:latin typeface="Arial"/>
                <a:ea typeface="Arial"/>
                <a:cs typeface="Arial"/>
                <a:sym typeface="Arial"/>
              </a:rPr>
              <a:t> </a:t>
            </a:r>
            <a:r>
              <a:rPr lang="en" sz="1215">
                <a:latin typeface="Arial"/>
                <a:ea typeface="Arial"/>
                <a:cs typeface="Arial"/>
                <a:sym typeface="Arial"/>
              </a:rPr>
              <a:t>statistical</a:t>
            </a:r>
            <a:r>
              <a:rPr lang="en" sz="1215">
                <a:latin typeface="Arial"/>
                <a:ea typeface="Arial"/>
                <a:cs typeface="Arial"/>
                <a:sym typeface="Arial"/>
              </a:rPr>
              <a:t> differences in open chromatin regions using sc-ATACseq data.</a:t>
            </a:r>
            <a:endParaRPr sz="1215">
              <a:latin typeface="Arial"/>
              <a:ea typeface="Arial"/>
              <a:cs typeface="Arial"/>
              <a:sym typeface="Arial"/>
            </a:endParaRPr>
          </a:p>
          <a:p>
            <a:pPr indent="-305752" lvl="0" marL="457200" rtl="0" algn="l">
              <a:lnSpc>
                <a:spcPct val="95000"/>
              </a:lnSpc>
              <a:spcBef>
                <a:spcPts val="0"/>
              </a:spcBef>
              <a:spcAft>
                <a:spcPts val="0"/>
              </a:spcAft>
              <a:buSzPts val="1215"/>
              <a:buFont typeface="Arial"/>
              <a:buAutoNum type="arabicPeriod"/>
            </a:pPr>
            <a:r>
              <a:rPr lang="en" sz="1215">
                <a:latin typeface="Arial"/>
                <a:ea typeface="Arial"/>
                <a:cs typeface="Arial"/>
                <a:sym typeface="Arial"/>
              </a:rPr>
              <a:t>Are the differences more (quantify this) if the distance between </a:t>
            </a:r>
            <a:r>
              <a:rPr lang="en" sz="1215">
                <a:latin typeface="Arial"/>
                <a:ea typeface="Arial"/>
                <a:cs typeface="Arial"/>
                <a:sym typeface="Arial"/>
              </a:rPr>
              <a:t>metacells</a:t>
            </a:r>
            <a:r>
              <a:rPr lang="en" sz="1215">
                <a:latin typeface="Arial"/>
                <a:ea typeface="Arial"/>
                <a:cs typeface="Arial"/>
                <a:sym typeface="Arial"/>
              </a:rPr>
              <a:t> is longer?</a:t>
            </a:r>
            <a:endParaRPr sz="1215">
              <a:latin typeface="Arial"/>
              <a:ea typeface="Arial"/>
              <a:cs typeface="Arial"/>
              <a:sym typeface="Arial"/>
            </a:endParaRPr>
          </a:p>
          <a:p>
            <a:pPr indent="-305752" lvl="0" marL="457200" rtl="0" algn="l">
              <a:lnSpc>
                <a:spcPct val="95000"/>
              </a:lnSpc>
              <a:spcBef>
                <a:spcPts val="0"/>
              </a:spcBef>
              <a:spcAft>
                <a:spcPts val="0"/>
              </a:spcAft>
              <a:buSzPts val="1215"/>
              <a:buFont typeface="Arial"/>
              <a:buAutoNum type="arabicPeriod"/>
            </a:pPr>
            <a:r>
              <a:rPr lang="en" sz="1215">
                <a:latin typeface="Arial"/>
                <a:ea typeface="Arial"/>
                <a:cs typeface="Arial"/>
                <a:sym typeface="Arial"/>
              </a:rPr>
              <a:t>Biological interpretation of this data for known references CD34+ and PBMC</a:t>
            </a:r>
            <a:endParaRPr sz="1215">
              <a:latin typeface="Arial"/>
              <a:ea typeface="Arial"/>
              <a:cs typeface="Arial"/>
              <a:sym typeface="Arial"/>
            </a:endParaRPr>
          </a:p>
          <a:p>
            <a:pPr indent="-305752" lvl="0" marL="457200" rtl="0" algn="l">
              <a:lnSpc>
                <a:spcPct val="95000"/>
              </a:lnSpc>
              <a:spcBef>
                <a:spcPts val="0"/>
              </a:spcBef>
              <a:spcAft>
                <a:spcPts val="0"/>
              </a:spcAft>
              <a:buSzPts val="1215"/>
              <a:buFont typeface="Arial"/>
              <a:buAutoNum type="arabicPeriod"/>
            </a:pPr>
            <a:r>
              <a:rPr lang="en" sz="1215">
                <a:latin typeface="Arial"/>
                <a:ea typeface="Arial"/>
                <a:cs typeface="Arial"/>
                <a:sym typeface="Arial"/>
              </a:rPr>
              <a:t>Vary the number of metacells, see which chromatin states are disappearing or reappearing as we decrease and increase the number of metacells? Can this information help us find the optimal number of archetypes? </a:t>
            </a:r>
            <a:endParaRPr sz="1215">
              <a:latin typeface="Arial"/>
              <a:ea typeface="Arial"/>
              <a:cs typeface="Arial"/>
              <a:sym typeface="Arial"/>
            </a:endParaRPr>
          </a:p>
          <a:p>
            <a:pPr indent="-305752" lvl="0" marL="457200" rtl="0" algn="l">
              <a:lnSpc>
                <a:spcPct val="95000"/>
              </a:lnSpc>
              <a:spcBef>
                <a:spcPts val="0"/>
              </a:spcBef>
              <a:spcAft>
                <a:spcPts val="0"/>
              </a:spcAft>
              <a:buSzPts val="1215"/>
              <a:buFont typeface="Arial"/>
              <a:buAutoNum type="arabicPeriod"/>
            </a:pPr>
            <a:r>
              <a:rPr lang="en" sz="1215">
                <a:latin typeface="Arial"/>
                <a:ea typeface="Arial"/>
                <a:cs typeface="Arial"/>
                <a:sym typeface="Arial"/>
              </a:rPr>
              <a:t>What is the expression status of Genes in this open chromatin region? Are they differentially expressed?</a:t>
            </a:r>
            <a:endParaRPr sz="1215">
              <a:latin typeface="Arial"/>
              <a:ea typeface="Arial"/>
              <a:cs typeface="Arial"/>
              <a:sym typeface="Arial"/>
            </a:endParaRPr>
          </a:p>
          <a:p>
            <a:pPr indent="-305752" lvl="0" marL="457200" rtl="0" algn="l">
              <a:lnSpc>
                <a:spcPct val="95000"/>
              </a:lnSpc>
              <a:spcBef>
                <a:spcPts val="0"/>
              </a:spcBef>
              <a:spcAft>
                <a:spcPts val="0"/>
              </a:spcAft>
              <a:buSzPts val="1215"/>
              <a:buFont typeface="Arial"/>
              <a:buAutoNum type="arabicPeriod"/>
            </a:pPr>
            <a:r>
              <a:rPr lang="en" sz="1215">
                <a:latin typeface="Arial"/>
                <a:ea typeface="Arial"/>
                <a:cs typeface="Arial"/>
                <a:sym typeface="Arial"/>
              </a:rPr>
              <a:t>Do the above analysis for the sc-RNAseq data? Can Chromatin </a:t>
            </a:r>
            <a:r>
              <a:rPr lang="en" sz="1215">
                <a:latin typeface="Arial"/>
                <a:ea typeface="Arial"/>
                <a:cs typeface="Arial"/>
                <a:sym typeface="Arial"/>
              </a:rPr>
              <a:t>accessibility</a:t>
            </a:r>
            <a:r>
              <a:rPr lang="en" sz="1215">
                <a:latin typeface="Arial"/>
                <a:ea typeface="Arial"/>
                <a:cs typeface="Arial"/>
                <a:sym typeface="Arial"/>
              </a:rPr>
              <a:t> explain gene expression (multi-modal analysis)?</a:t>
            </a:r>
            <a:endParaRPr sz="1215">
              <a:latin typeface="Arial"/>
              <a:ea typeface="Arial"/>
              <a:cs typeface="Arial"/>
              <a:sym typeface="Arial"/>
            </a:endParaRPr>
          </a:p>
          <a:p>
            <a:pPr indent="-305752" lvl="0" marL="457200" rtl="0" algn="l">
              <a:lnSpc>
                <a:spcPct val="95000"/>
              </a:lnSpc>
              <a:spcBef>
                <a:spcPts val="0"/>
              </a:spcBef>
              <a:spcAft>
                <a:spcPts val="0"/>
              </a:spcAft>
              <a:buSzPts val="1215"/>
              <a:buFont typeface="Arial"/>
              <a:buAutoNum type="arabicPeriod"/>
            </a:pPr>
            <a:r>
              <a:rPr lang="en" sz="1215">
                <a:latin typeface="Arial"/>
                <a:ea typeface="Arial"/>
                <a:cs typeface="Arial"/>
                <a:sym typeface="Arial"/>
              </a:rPr>
              <a:t>Running SEAcells and our analysis pipeline on new dataset and interpret the results.</a:t>
            </a:r>
            <a:endParaRPr sz="1215">
              <a:latin typeface="Arial"/>
              <a:ea typeface="Arial"/>
              <a:cs typeface="Arial"/>
              <a:sym typeface="Arial"/>
            </a:endParaRPr>
          </a:p>
          <a:p>
            <a:pPr indent="0" lvl="0" marL="0" rtl="0" algn="l">
              <a:lnSpc>
                <a:spcPct val="95000"/>
              </a:lnSpc>
              <a:spcBef>
                <a:spcPts val="1200"/>
              </a:spcBef>
              <a:spcAft>
                <a:spcPts val="0"/>
              </a:spcAft>
              <a:buNone/>
            </a:pPr>
            <a:r>
              <a:rPr lang="en" sz="1215">
                <a:latin typeface="Arial"/>
                <a:ea typeface="Arial"/>
                <a:cs typeface="Arial"/>
                <a:sym typeface="Arial"/>
              </a:rPr>
              <a:t> END OF THIS WEEK</a:t>
            </a:r>
            <a:endParaRPr sz="1215">
              <a:latin typeface="Arial"/>
              <a:ea typeface="Arial"/>
              <a:cs typeface="Arial"/>
              <a:sym typeface="Arial"/>
            </a:endParaRPr>
          </a:p>
          <a:p>
            <a:pPr indent="0" lvl="0" marL="0" rtl="0" algn="l">
              <a:lnSpc>
                <a:spcPct val="95000"/>
              </a:lnSpc>
              <a:spcBef>
                <a:spcPts val="1200"/>
              </a:spcBef>
              <a:spcAft>
                <a:spcPts val="1200"/>
              </a:spcAft>
              <a:buSzPts val="605"/>
              <a:buNone/>
            </a:pPr>
            <a:r>
              <a:t/>
            </a:r>
            <a:endParaRPr sz="1215">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95000"/>
              </a:lnSpc>
              <a:spcBef>
                <a:spcPts val="0"/>
              </a:spcBef>
              <a:spcAft>
                <a:spcPts val="0"/>
              </a:spcAft>
              <a:buNone/>
            </a:pPr>
            <a:r>
              <a:rPr lang="en" sz="1781">
                <a:solidFill>
                  <a:schemeClr val="accent1"/>
                </a:solidFill>
                <a:latin typeface="Arial"/>
                <a:ea typeface="Arial"/>
                <a:cs typeface="Arial"/>
                <a:sym typeface="Arial"/>
              </a:rPr>
              <a:t>Going Forward</a:t>
            </a:r>
            <a:endParaRPr sz="1781">
              <a:solidFill>
                <a:schemeClr val="accent1"/>
              </a:solidFill>
              <a:latin typeface="Arial"/>
              <a:ea typeface="Arial"/>
              <a:cs typeface="Arial"/>
              <a:sym typeface="Arial"/>
            </a:endParaRPr>
          </a:p>
          <a:p>
            <a:pPr indent="0" lvl="0" marL="0" rtl="0" algn="l">
              <a:lnSpc>
                <a:spcPct val="95000"/>
              </a:lnSpc>
              <a:spcBef>
                <a:spcPts val="1200"/>
              </a:spcBef>
              <a:spcAft>
                <a:spcPts val="1200"/>
              </a:spcAft>
              <a:buNone/>
            </a:pPr>
            <a:r>
              <a:t/>
            </a:r>
            <a:endParaRPr/>
          </a:p>
        </p:txBody>
      </p:sp>
      <p:sp>
        <p:nvSpPr>
          <p:cNvPr id="160" name="Google Shape;160;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Font typeface="Arial"/>
              <a:buChar char="●"/>
            </a:pPr>
            <a:r>
              <a:rPr lang="en">
                <a:latin typeface="Arial"/>
                <a:ea typeface="Arial"/>
                <a:cs typeface="Arial"/>
                <a:sym typeface="Arial"/>
              </a:rPr>
              <a:t>Come up with a strategy to interpret the 2-dimensional facets of the convex hull. </a:t>
            </a:r>
            <a:endParaRPr b="1">
              <a:solidFill>
                <a:schemeClr val="dk2"/>
              </a:solidFill>
              <a:latin typeface="Arial"/>
              <a:ea typeface="Arial"/>
              <a:cs typeface="Arial"/>
              <a:sym typeface="Arial"/>
            </a:endParaRPr>
          </a:p>
          <a:p>
            <a:pPr indent="-311150" lvl="0" marL="457200" rtl="0" algn="l">
              <a:lnSpc>
                <a:spcPct val="200000"/>
              </a:lnSpc>
              <a:spcBef>
                <a:spcPts val="0"/>
              </a:spcBef>
              <a:spcAft>
                <a:spcPts val="0"/>
              </a:spcAft>
              <a:buSzPts val="1300"/>
              <a:buFont typeface="Arial"/>
              <a:buChar char="●"/>
            </a:pPr>
            <a:r>
              <a:rPr lang="en">
                <a:latin typeface="Arial"/>
                <a:ea typeface="Arial"/>
                <a:cs typeface="Arial"/>
                <a:sym typeface="Arial"/>
              </a:rPr>
              <a:t>Isolate cells that occupy putative regions of interest on the convex hull and analyse them.</a:t>
            </a:r>
            <a:endParaRPr>
              <a:latin typeface="Arial"/>
              <a:ea typeface="Arial"/>
              <a:cs typeface="Arial"/>
              <a:sym typeface="Arial"/>
            </a:endParaRPr>
          </a:p>
          <a:p>
            <a:pPr indent="-311150" lvl="0" marL="457200" rtl="0" algn="l">
              <a:lnSpc>
                <a:spcPct val="200000"/>
              </a:lnSpc>
              <a:spcBef>
                <a:spcPts val="0"/>
              </a:spcBef>
              <a:spcAft>
                <a:spcPts val="0"/>
              </a:spcAft>
              <a:buSzPts val="1300"/>
              <a:buFont typeface="Arial"/>
              <a:buChar char="●"/>
            </a:pPr>
            <a:r>
              <a:rPr lang="en">
                <a:latin typeface="Arial"/>
                <a:ea typeface="Arial"/>
                <a:cs typeface="Arial"/>
                <a:sym typeface="Arial"/>
              </a:rPr>
              <a:t>Employing Alternative Projection Methods?</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