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2ca4d53f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2ca4d53f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ad936c6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ad936c6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a4d53f4c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a4d53f4c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ad936c66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ad936c66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ad936c6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ad936c6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3ad936c66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3ad936c66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a4d53f4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a4d53f4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a4d53f4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a4d53f4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ca4d53f4c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ca4d53f4c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d3dee6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d3dee6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a4d53f4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a4d53f4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ca4d53f4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ca4d53f4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ad936c6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ad936c6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3ad936c66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3ad936c66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and Analysis of Metacells generated by the   SEACells Algorithm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Harshit and Marek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Angles in the Convex Hull</a:t>
            </a:r>
            <a:endParaRPr/>
          </a:p>
        </p:txBody>
      </p:sp>
      <p:pic>
        <p:nvPicPr>
          <p:cNvPr id="164" name="Google Shape;16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917400"/>
            <a:ext cx="4115548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700" y="1917400"/>
            <a:ext cx="4086802" cy="2984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8825" y="208325"/>
            <a:ext cx="408190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6500" y="743516"/>
            <a:ext cx="4707576" cy="604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664350" y="760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40">
                <a:highlight>
                  <a:schemeClr val="lt1"/>
                </a:highlight>
              </a:rPr>
              <a:t>The edges don’t necessarily contain the cells assigned metacells</a:t>
            </a:r>
            <a:endParaRPr sz="1840">
              <a:highlight>
                <a:schemeClr val="lt1"/>
              </a:highlight>
            </a:endParaRPr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5" y="1853847"/>
            <a:ext cx="4391875" cy="2523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925" y="1774775"/>
            <a:ext cx="4612351" cy="260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84775" y="3388425"/>
            <a:ext cx="26556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604500" y="3980750"/>
            <a:ext cx="2655600" cy="296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Surprising Result</a:t>
            </a:r>
            <a:endParaRPr/>
          </a:p>
        </p:txBody>
      </p:sp>
      <p:sp>
        <p:nvSpPr>
          <p:cNvPr id="183" name="Google Shape;183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25" y="2054412"/>
            <a:ext cx="5456973" cy="231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122700" y="12885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between edge length and difference in gene regulation</a:t>
            </a:r>
            <a:endParaRPr/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 b="1540" l="-1050" r="1049" t="-1540"/>
          <a:stretch/>
        </p:blipFill>
        <p:spPr>
          <a:xfrm>
            <a:off x="178425" y="2226948"/>
            <a:ext cx="7577252" cy="256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5"/>
          <p:cNvCxnSpPr/>
          <p:nvPr/>
        </p:nvCxnSpPr>
        <p:spPr>
          <a:xfrm rot="10800000">
            <a:off x="7302377" y="3281223"/>
            <a:ext cx="4533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Going Ahead</a:t>
            </a:r>
            <a:endParaRPr/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Robust Statistical Analysis of the Questions we have asked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Somehow try to invert the polytope to the gene expression (PCA)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Polish our scripts and run it for different number of Metacells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Compare polytope structure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534100" y="695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38800" y="1230675"/>
            <a:ext cx="7688700" cy="12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Single cell data is noisy.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Traditional Clustering ends up aggregating heterogeneous cell types.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SEACells identifies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metacells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that can be seen as a collection of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homogenous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cells.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We are trying to understand the structural properties of the convex hull on which these Metacell lie and hopefully assign biologically relevant meaning to it.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52812" l="0" r="0" t="0"/>
          <a:stretch/>
        </p:blipFill>
        <p:spPr>
          <a:xfrm>
            <a:off x="3612350" y="3041875"/>
            <a:ext cx="5405776" cy="196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9300" y="1849310"/>
            <a:ext cx="3746850" cy="21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2210" t="4351"/>
          <a:stretch/>
        </p:blipFill>
        <p:spPr>
          <a:xfrm>
            <a:off x="236075" y="1945975"/>
            <a:ext cx="4443376" cy="190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Methods Implemented (1)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ef MB_graph(similarity matrix @ archetype matrix):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output: complete graph, i.e., convex hull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ef project_cells_2D(cell coordinates, MB_graph): 	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output: closest edge, </a:t>
            </a:r>
            <a:r>
              <a:rPr lang="en"/>
              <a:t>distance</a:t>
            </a:r>
            <a:r>
              <a:rPr lang="en"/>
              <a:t> to closest edge, position on the closest edge, list of all projection distances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</a:t>
            </a:r>
            <a:r>
              <a:rPr lang="en"/>
              <a:t>ef </a:t>
            </a:r>
            <a:r>
              <a:rPr lang="en"/>
              <a:t>dictionaries(</a:t>
            </a:r>
            <a:r>
              <a:rPr i="1" lang="en"/>
              <a:t>various</a:t>
            </a:r>
            <a:r>
              <a:rPr lang="en"/>
              <a:t>):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output: metacell dictionary, edge dictionary, cell-in-2D dictionary, cell-in-3D dictionary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All these dictionaries have been computed for different numbers of user-specified SEACells and later have been saved for further analysis as pickle objects.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+ </a:t>
            </a:r>
            <a:r>
              <a:rPr i="1" lang="en"/>
              <a:t>boilerplate code for statistical analysis, whenever deemed necessary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0" y="489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Algorithms and Methods Implemented (2)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0" y="1327500"/>
            <a:ext cx="27948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95959"/>
                </a:solidFill>
              </a:rPr>
              <a:t>N choose 3 Matrix</a:t>
            </a:r>
            <a:r>
              <a:rPr b="1" lang="en" sz="1050">
                <a:solidFill>
                  <a:srgbClr val="595959"/>
                </a:solidFill>
              </a:rPr>
              <a:t>:</a:t>
            </a:r>
            <a:endParaRPr b="1" sz="10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Input: N </a:t>
            </a:r>
            <a:r>
              <a:rPr lang="en" sz="1050">
                <a:solidFill>
                  <a:srgbClr val="595959"/>
                </a:solidFill>
              </a:rPr>
              <a:t>selected SEACells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Let M be a matrix of shape (3*comb(N,3), dimensions of N)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for i in nCr(N, 3) do: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Unpack i to 3 chosen indices and 3 chosen rows of data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Lato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Insert the unpacked data to consecutive rows of matrix M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return M</a:t>
            </a:r>
            <a:endParaRPr sz="10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050">
                <a:solidFill>
                  <a:srgbClr val="595959"/>
                </a:solidFill>
              </a:rPr>
            </a:br>
            <a:r>
              <a:rPr i="1" lang="en" sz="1050">
                <a:solidFill>
                  <a:srgbClr val="595959"/>
                </a:solidFill>
              </a:rPr>
              <a:t>Note: itertools sorts the nCr output</a:t>
            </a:r>
            <a:endParaRPr i="1" sz="1050">
              <a:solidFill>
                <a:srgbClr val="595959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2609450" y="1327500"/>
            <a:ext cx="2940000" cy="29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95959"/>
                </a:solidFill>
              </a:rPr>
              <a:t>Graph of Planes</a:t>
            </a:r>
            <a:r>
              <a:rPr b="1" lang="en" sz="1050">
                <a:solidFill>
                  <a:srgbClr val="595959"/>
                </a:solidFill>
              </a:rPr>
              <a:t>:</a:t>
            </a:r>
            <a:endParaRPr b="1" sz="10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Input: N choose 3 Matrix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chemeClr val="accent1"/>
                </a:solidFill>
              </a:rPr>
              <a:t>Let G = NetworkX Graph.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for i in range(0, N*3, 3):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v</a:t>
            </a:r>
            <a:r>
              <a:rPr lang="en" sz="1050">
                <a:solidFill>
                  <a:srgbClr val="595959"/>
                </a:solidFill>
              </a:rPr>
              <a:t>1 = N[i+1] - N[i]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Lato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v</a:t>
            </a:r>
            <a:r>
              <a:rPr lang="en" sz="1050">
                <a:solidFill>
                  <a:srgbClr val="595959"/>
                </a:solidFill>
              </a:rPr>
              <a:t>2 = N[i+2] - N[i]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Lato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n</a:t>
            </a:r>
            <a:r>
              <a:rPr lang="en" sz="1050">
                <a:solidFill>
                  <a:srgbClr val="595959"/>
                </a:solidFill>
              </a:rPr>
              <a:t>ame = SEACells associated with rows N[i : i+2]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Lato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Add as a node to G:</a:t>
            </a:r>
            <a:br>
              <a:rPr lang="en" sz="1050">
                <a:solidFill>
                  <a:srgbClr val="595959"/>
                </a:solidFill>
              </a:rPr>
            </a:br>
            <a:r>
              <a:rPr lang="en" sz="1050">
                <a:solidFill>
                  <a:srgbClr val="595959"/>
                </a:solidFill>
              </a:rPr>
              <a:t>(name, (v1, v2))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return G</a:t>
            </a:r>
            <a:endParaRPr sz="10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050">
                <a:solidFill>
                  <a:srgbClr val="595959"/>
                </a:solidFill>
              </a:rPr>
              <a:t>Note: An edge connecting two nodes (</a:t>
            </a:r>
            <a:r>
              <a:rPr i="1" lang="en" sz="1050" u="sng">
                <a:solidFill>
                  <a:srgbClr val="595959"/>
                </a:solidFill>
              </a:rPr>
              <a:t>not implemented</a:t>
            </a:r>
            <a:r>
              <a:rPr i="1" lang="en" sz="1050">
                <a:solidFill>
                  <a:srgbClr val="595959"/>
                </a:solidFill>
              </a:rPr>
              <a:t>) would represent the intersection of the two considered planes.</a:t>
            </a:r>
            <a:endParaRPr i="1" sz="1050">
              <a:solidFill>
                <a:srgbClr val="595959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343000" y="1289100"/>
            <a:ext cx="38010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595959"/>
                </a:solidFill>
              </a:rPr>
              <a:t>Project Cells in 3D:</a:t>
            </a:r>
            <a:endParaRPr b="1" sz="105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595959"/>
                </a:solidFill>
              </a:rPr>
              <a:t>Input: cell coordinates, graph of planes = G3D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Let min_distance = ∞, closest_plane = None.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for each node of G3D: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# Define the hyperplane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v</a:t>
            </a:r>
            <a:r>
              <a:rPr lang="en" sz="1050">
                <a:solidFill>
                  <a:srgbClr val="595959"/>
                </a:solidFill>
              </a:rPr>
              <a:t>1, v2 = node[‘data’]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Lato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# Gram-Schmidt -&gt; Orthonormal Basis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u</a:t>
            </a:r>
            <a:r>
              <a:rPr lang="en" sz="1050">
                <a:solidFill>
                  <a:srgbClr val="595959"/>
                </a:solidFill>
              </a:rPr>
              <a:t>1 = v1/norm(v1), u2 = v2 - dot(v2,u1) * u1, u2 = u2 /norm(u2)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# orthogonal complement to hyperplane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W: lambda x: dot(x,u1)*u1 + dot(x,u2)*u2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# project the cell to the plane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w</a:t>
            </a:r>
            <a:r>
              <a:rPr lang="en" sz="1050">
                <a:solidFill>
                  <a:srgbClr val="595959"/>
                </a:solidFill>
              </a:rPr>
              <a:t> = cell_coord - W 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distance = norm(w)</a:t>
            </a:r>
            <a:endParaRPr sz="1050">
              <a:solidFill>
                <a:srgbClr val="595959"/>
              </a:solidFill>
            </a:endParaRPr>
          </a:p>
          <a:p>
            <a:pPr indent="-295275" lvl="1" marL="800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lphaLcPeriod"/>
            </a:pPr>
            <a:r>
              <a:rPr lang="en" sz="1050">
                <a:solidFill>
                  <a:srgbClr val="595959"/>
                </a:solidFill>
              </a:rPr>
              <a:t>if distance &lt; min_distance:</a:t>
            </a:r>
            <a:endParaRPr sz="1050">
              <a:solidFill>
                <a:srgbClr val="595959"/>
              </a:solidFill>
            </a:endParaRPr>
          </a:p>
          <a:p>
            <a:pPr indent="-295275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romanLcPeriod"/>
            </a:pPr>
            <a:r>
              <a:rPr lang="en" sz="1050">
                <a:solidFill>
                  <a:srgbClr val="595959"/>
                </a:solidFill>
              </a:rPr>
              <a:t>min_distance = distance</a:t>
            </a:r>
            <a:endParaRPr sz="1050">
              <a:solidFill>
                <a:srgbClr val="595959"/>
              </a:solidFill>
            </a:endParaRPr>
          </a:p>
          <a:p>
            <a:pPr indent="-295275" lvl="2" marL="1143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romanLcPeriod"/>
            </a:pPr>
            <a:r>
              <a:rPr lang="en" sz="1050">
                <a:solidFill>
                  <a:srgbClr val="595959"/>
                </a:solidFill>
              </a:rPr>
              <a:t>closest_plane = node</a:t>
            </a:r>
            <a:endParaRPr sz="1050">
              <a:solidFill>
                <a:srgbClr val="595959"/>
              </a:solidFill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Arial"/>
              <a:buAutoNum type="arabicPeriod"/>
            </a:pPr>
            <a:r>
              <a:rPr lang="en" sz="1050">
                <a:solidFill>
                  <a:srgbClr val="595959"/>
                </a:solidFill>
              </a:rPr>
              <a:t>return closest_plane, min_distance, w(min_distance)</a:t>
            </a:r>
            <a:endParaRPr sz="105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Report - Structural Analysis of Convex Hull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0" y="2873450"/>
            <a:ext cx="2905424" cy="20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250" y="771262"/>
            <a:ext cx="3020950" cy="2068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34599" y="771239"/>
            <a:ext cx="2739150" cy="191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34589" y="2873450"/>
            <a:ext cx="2882036" cy="201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67012" y="742207"/>
            <a:ext cx="2882025" cy="1972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38450" y="2873450"/>
            <a:ext cx="2739151" cy="186666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363200" y="95100"/>
            <a:ext cx="641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Distribution of Projection Distances of Cells to the edges of the Convex Hull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2075200" y="997300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075200" y="3075025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4872700" y="918450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4872700" y="3075025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999975" y="960075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950325" y="3075025"/>
            <a:ext cx="101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Cell 343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825" y="746950"/>
            <a:ext cx="2460950" cy="439655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 txBox="1"/>
          <p:nvPr/>
        </p:nvSpPr>
        <p:spPr>
          <a:xfrm>
            <a:off x="354450" y="271800"/>
            <a:ext cx="535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 all these “outlier edges” have anything in common?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651" y="1369300"/>
            <a:ext cx="3324499" cy="327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/>
        </p:nvSpPr>
        <p:spPr>
          <a:xfrm>
            <a:off x="5135225" y="693425"/>
            <a:ext cx="3635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Do any pair/groups of cells have the same set of “outlier edges”?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25" y="686373"/>
            <a:ext cx="7579626" cy="259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729450" y="3527175"/>
            <a:ext cx="7103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Further: Find all the groups. What is the common metacell in each of these groups? What is the density of those regions?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