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659" r:id="rId1"/>
  </p:sldMasterIdLst>
  <p:notesMasterIdLst>
    <p:notesMasterId r:id="rId20"/>
  </p:notesMasterIdLst>
  <p:sldIdLst>
    <p:sldId id="256" r:id="rId2"/>
    <p:sldId id="258" r:id="rId3"/>
    <p:sldId id="257" r:id="rId4"/>
    <p:sldId id="259" r:id="rId5"/>
    <p:sldId id="268" r:id="rId6"/>
    <p:sldId id="260" r:id="rId7"/>
    <p:sldId id="261" r:id="rId8"/>
    <p:sldId id="262" r:id="rId9"/>
    <p:sldId id="267" r:id="rId10"/>
    <p:sldId id="269" r:id="rId11"/>
    <p:sldId id="275" r:id="rId12"/>
    <p:sldId id="270" r:id="rId13"/>
    <p:sldId id="263" r:id="rId14"/>
    <p:sldId id="264" r:id="rId15"/>
    <p:sldId id="266" r:id="rId16"/>
    <p:sldId id="273" r:id="rId17"/>
    <p:sldId id="265" r:id="rId18"/>
    <p:sldId id="280" r:id="rId1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D8C0"/>
    <a:srgbClr val="44DBF8"/>
    <a:srgbClr val="BDF3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1670E8-07C0-43B4-8A94-7969E6F940EA}">
  <a:tblStyle styleId="{E81670E8-07C0-43B4-8A94-7969E6F940E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87" d="100"/>
          <a:sy n="87" d="100"/>
        </p:scale>
        <p:origin x="68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localhost\Users\deepvaghani\Documents\Probs%20and%20stats%20-marino%20data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NEU\Probs%20&amp;%20Stats\Probs%20and%20stats%20-marino%20data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onam%20Malhotra\Downloads\Probs%20and%20stats%20-marino%20data1%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Sheet1!$C$1</c:f>
              <c:strCache>
                <c:ptCount val="1"/>
                <c:pt idx="0">
                  <c:v>No. of Students.</c:v>
                </c:pt>
              </c:strCache>
            </c:strRef>
          </c:tx>
          <c:spPr>
            <a:ln w="28575" cap="rnd">
              <a:solidFill>
                <a:schemeClr val="accent1"/>
              </a:solidFill>
              <a:round/>
            </a:ln>
            <a:effectLst/>
          </c:spPr>
          <c:marker>
            <c:symbol val="none"/>
          </c:marker>
          <c:val>
            <c:numRef>
              <c:f>Sheet1!$C$2:$C$90</c:f>
              <c:numCache>
                <c:formatCode>General</c:formatCode>
                <c:ptCount val="89"/>
                <c:pt idx="0">
                  <c:v>1811</c:v>
                </c:pt>
                <c:pt idx="1">
                  <c:v>2602</c:v>
                </c:pt>
                <c:pt idx="2">
                  <c:v>3172</c:v>
                </c:pt>
                <c:pt idx="3">
                  <c:v>3732</c:v>
                </c:pt>
                <c:pt idx="4">
                  <c:v>3209</c:v>
                </c:pt>
                <c:pt idx="5">
                  <c:v>2962</c:v>
                </c:pt>
                <c:pt idx="6">
                  <c:v>1894</c:v>
                </c:pt>
                <c:pt idx="7">
                  <c:v>1879</c:v>
                </c:pt>
                <c:pt idx="8">
                  <c:v>3834</c:v>
                </c:pt>
                <c:pt idx="9">
                  <c:v>3623</c:v>
                </c:pt>
                <c:pt idx="10">
                  <c:v>3282</c:v>
                </c:pt>
                <c:pt idx="11">
                  <c:v>3127</c:v>
                </c:pt>
                <c:pt idx="12">
                  <c:v>2837</c:v>
                </c:pt>
                <c:pt idx="13">
                  <c:v>1676</c:v>
                </c:pt>
                <c:pt idx="14">
                  <c:v>1761</c:v>
                </c:pt>
                <c:pt idx="15">
                  <c:v>3504</c:v>
                </c:pt>
                <c:pt idx="16">
                  <c:v>3311</c:v>
                </c:pt>
                <c:pt idx="17">
                  <c:v>2981</c:v>
                </c:pt>
                <c:pt idx="18">
                  <c:v>2938</c:v>
                </c:pt>
                <c:pt idx="19">
                  <c:v>2447</c:v>
                </c:pt>
                <c:pt idx="20">
                  <c:v>1558</c:v>
                </c:pt>
                <c:pt idx="21">
                  <c:v>1473</c:v>
                </c:pt>
                <c:pt idx="22">
                  <c:v>3046</c:v>
                </c:pt>
                <c:pt idx="23">
                  <c:v>3072</c:v>
                </c:pt>
                <c:pt idx="24">
                  <c:v>2693</c:v>
                </c:pt>
                <c:pt idx="25">
                  <c:v>2664</c:v>
                </c:pt>
                <c:pt idx="26">
                  <c:v>2479</c:v>
                </c:pt>
                <c:pt idx="27">
                  <c:v>1597</c:v>
                </c:pt>
                <c:pt idx="28">
                  <c:v>1549</c:v>
                </c:pt>
                <c:pt idx="29">
                  <c:v>3013</c:v>
                </c:pt>
                <c:pt idx="30">
                  <c:v>2997</c:v>
                </c:pt>
                <c:pt idx="31">
                  <c:v>2815</c:v>
                </c:pt>
                <c:pt idx="32">
                  <c:v>2571</c:v>
                </c:pt>
                <c:pt idx="33">
                  <c:v>2033</c:v>
                </c:pt>
                <c:pt idx="34">
                  <c:v>1298</c:v>
                </c:pt>
                <c:pt idx="35">
                  <c:v>1293</c:v>
                </c:pt>
                <c:pt idx="36">
                  <c:v>2191</c:v>
                </c:pt>
                <c:pt idx="37">
                  <c:v>2800</c:v>
                </c:pt>
                <c:pt idx="38">
                  <c:v>2767</c:v>
                </c:pt>
                <c:pt idx="39">
                  <c:v>2727</c:v>
                </c:pt>
                <c:pt idx="40">
                  <c:v>2290</c:v>
                </c:pt>
                <c:pt idx="41">
                  <c:v>1438</c:v>
                </c:pt>
                <c:pt idx="42">
                  <c:v>1465</c:v>
                </c:pt>
                <c:pt idx="43">
                  <c:v>2796</c:v>
                </c:pt>
                <c:pt idx="44">
                  <c:v>2923</c:v>
                </c:pt>
                <c:pt idx="45">
                  <c:v>2628</c:v>
                </c:pt>
                <c:pt idx="46">
                  <c:v>2538</c:v>
                </c:pt>
                <c:pt idx="47">
                  <c:v>2264</c:v>
                </c:pt>
                <c:pt idx="48">
                  <c:v>1534</c:v>
                </c:pt>
                <c:pt idx="49">
                  <c:v>1460</c:v>
                </c:pt>
                <c:pt idx="50">
                  <c:v>2838</c:v>
                </c:pt>
                <c:pt idx="51">
                  <c:v>2758</c:v>
                </c:pt>
                <c:pt idx="52">
                  <c:v>2399</c:v>
                </c:pt>
                <c:pt idx="53">
                  <c:v>2350</c:v>
                </c:pt>
                <c:pt idx="54">
                  <c:v>2048</c:v>
                </c:pt>
                <c:pt idx="55">
                  <c:v>1256</c:v>
                </c:pt>
                <c:pt idx="56">
                  <c:v>1406</c:v>
                </c:pt>
                <c:pt idx="57">
                  <c:v>2833</c:v>
                </c:pt>
                <c:pt idx="58">
                  <c:v>2760</c:v>
                </c:pt>
                <c:pt idx="59">
                  <c:v>2412</c:v>
                </c:pt>
                <c:pt idx="60">
                  <c:v>2541</c:v>
                </c:pt>
                <c:pt idx="61">
                  <c:v>2362</c:v>
                </c:pt>
                <c:pt idx="62">
                  <c:v>1655</c:v>
                </c:pt>
                <c:pt idx="63">
                  <c:v>1481</c:v>
                </c:pt>
                <c:pt idx="64">
                  <c:v>2981</c:v>
                </c:pt>
                <c:pt idx="65">
                  <c:v>2941</c:v>
                </c:pt>
                <c:pt idx="66">
                  <c:v>2593</c:v>
                </c:pt>
                <c:pt idx="67">
                  <c:v>2559</c:v>
                </c:pt>
                <c:pt idx="68">
                  <c:v>2311</c:v>
                </c:pt>
                <c:pt idx="69">
                  <c:v>1702</c:v>
                </c:pt>
                <c:pt idx="70">
                  <c:v>1486</c:v>
                </c:pt>
                <c:pt idx="71">
                  <c:v>2870</c:v>
                </c:pt>
                <c:pt idx="72">
                  <c:v>2829</c:v>
                </c:pt>
                <c:pt idx="73">
                  <c:v>2617</c:v>
                </c:pt>
                <c:pt idx="74">
                  <c:v>2479</c:v>
                </c:pt>
                <c:pt idx="75">
                  <c:v>2268</c:v>
                </c:pt>
                <c:pt idx="76">
                  <c:v>1637</c:v>
                </c:pt>
                <c:pt idx="77">
                  <c:v>1477</c:v>
                </c:pt>
                <c:pt idx="78">
                  <c:v>2294</c:v>
                </c:pt>
                <c:pt idx="79">
                  <c:v>1675</c:v>
                </c:pt>
                <c:pt idx="80">
                  <c:v>702</c:v>
                </c:pt>
                <c:pt idx="81">
                  <c:v>0</c:v>
                </c:pt>
                <c:pt idx="82">
                  <c:v>405</c:v>
                </c:pt>
                <c:pt idx="83">
                  <c:v>536</c:v>
                </c:pt>
                <c:pt idx="84">
                  <c:v>1226</c:v>
                </c:pt>
                <c:pt idx="85">
                  <c:v>2771</c:v>
                </c:pt>
                <c:pt idx="86">
                  <c:v>2843</c:v>
                </c:pt>
                <c:pt idx="87">
                  <c:v>2594</c:v>
                </c:pt>
                <c:pt idx="88">
                  <c:v>2552</c:v>
                </c:pt>
              </c:numCache>
            </c:numRef>
          </c:val>
          <c:smooth val="0"/>
        </c:ser>
        <c:dLbls>
          <c:showLegendKey val="0"/>
          <c:showVal val="0"/>
          <c:showCatName val="0"/>
          <c:showSerName val="0"/>
          <c:showPercent val="0"/>
          <c:showBubbleSize val="0"/>
        </c:dLbls>
        <c:smooth val="0"/>
        <c:axId val="301638128"/>
        <c:axId val="301639304"/>
      </c:lineChart>
      <c:catAx>
        <c:axId val="3016381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639304"/>
        <c:crosses val="autoZero"/>
        <c:auto val="1"/>
        <c:lblAlgn val="ctr"/>
        <c:lblOffset val="100"/>
        <c:noMultiLvlLbl val="0"/>
      </c:catAx>
      <c:valAx>
        <c:axId val="301639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638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Equipment Distribution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'[Probs and stats -marino data1.xlsx]Sheet1'!$P$1</c:f>
              <c:strCache>
                <c:ptCount val="1"/>
                <c:pt idx="0">
                  <c:v> Quantity</c:v>
                </c:pt>
              </c:strCache>
            </c:strRef>
          </c:tx>
          <c:spPr>
            <a:solidFill>
              <a:schemeClr val="accent1"/>
            </a:solidFill>
            <a:ln>
              <a:noFill/>
            </a:ln>
            <a:effectLst/>
          </c:spPr>
          <c:invertIfNegative val="0"/>
          <c:cat>
            <c:strRef>
              <c:f>'[Probs and stats -marino data1.xlsx]Sheet1'!$O$2:$O$10</c:f>
              <c:strCache>
                <c:ptCount val="9"/>
                <c:pt idx="0">
                  <c:v>Arc Trainer</c:v>
                </c:pt>
                <c:pt idx="1">
                  <c:v>Cycle</c:v>
                </c:pt>
                <c:pt idx="2">
                  <c:v>Lateral Trainer</c:v>
                </c:pt>
                <c:pt idx="3">
                  <c:v>Cross Trainer</c:v>
                </c:pt>
                <c:pt idx="4">
                  <c:v>Treadmills</c:v>
                </c:pt>
                <c:pt idx="5">
                  <c:v>Stair Master</c:v>
                </c:pt>
                <c:pt idx="6">
                  <c:v>Row Boating</c:v>
                </c:pt>
                <c:pt idx="7">
                  <c:v>Weght Machine</c:v>
                </c:pt>
                <c:pt idx="8">
                  <c:v>Dumbell Sections</c:v>
                </c:pt>
              </c:strCache>
            </c:strRef>
          </c:cat>
          <c:val>
            <c:numRef>
              <c:f>'[Probs and stats -marino data1.xlsx]Sheet1'!$P$2:$P$10</c:f>
              <c:numCache>
                <c:formatCode>General</c:formatCode>
                <c:ptCount val="9"/>
                <c:pt idx="0">
                  <c:v>14</c:v>
                </c:pt>
                <c:pt idx="1">
                  <c:v>35</c:v>
                </c:pt>
                <c:pt idx="2">
                  <c:v>8</c:v>
                </c:pt>
                <c:pt idx="3">
                  <c:v>13</c:v>
                </c:pt>
                <c:pt idx="4">
                  <c:v>27</c:v>
                </c:pt>
                <c:pt idx="5">
                  <c:v>20</c:v>
                </c:pt>
                <c:pt idx="6">
                  <c:v>8</c:v>
                </c:pt>
                <c:pt idx="7">
                  <c:v>50</c:v>
                </c:pt>
                <c:pt idx="8">
                  <c:v>2</c:v>
                </c:pt>
              </c:numCache>
            </c:numRef>
          </c:val>
        </c:ser>
        <c:dLbls>
          <c:showLegendKey val="0"/>
          <c:showVal val="0"/>
          <c:showCatName val="0"/>
          <c:showSerName val="0"/>
          <c:showPercent val="0"/>
          <c:showBubbleSize val="0"/>
        </c:dLbls>
        <c:gapWidth val="219"/>
        <c:overlap val="-27"/>
        <c:axId val="254038792"/>
        <c:axId val="254042320"/>
      </c:barChart>
      <c:catAx>
        <c:axId val="254038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042320"/>
        <c:crosses val="autoZero"/>
        <c:auto val="1"/>
        <c:lblAlgn val="ctr"/>
        <c:lblOffset val="100"/>
        <c:noMultiLvlLbl val="0"/>
      </c:catAx>
      <c:valAx>
        <c:axId val="25404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038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'[Probs and stats -marino data1 (1).xlsx]Sheet1'!$P$16</c:f>
              <c:strCache>
                <c:ptCount val="1"/>
                <c:pt idx="0">
                  <c:v> Quantity</c:v>
                </c:pt>
              </c:strCache>
            </c:strRef>
          </c:tx>
          <c:spPr>
            <a:solidFill>
              <a:schemeClr val="accent1"/>
            </a:solidFill>
            <a:ln>
              <a:noFill/>
            </a:ln>
            <a:effectLst/>
          </c:spPr>
          <c:invertIfNegative val="0"/>
          <c:cat>
            <c:strRef>
              <c:f>'[Probs and stats -marino data1 (1).xlsx]Sheet1'!$O$17:$O$25</c:f>
              <c:strCache>
                <c:ptCount val="9"/>
                <c:pt idx="0">
                  <c:v>Arc Trainer</c:v>
                </c:pt>
                <c:pt idx="1">
                  <c:v>Cycle</c:v>
                </c:pt>
                <c:pt idx="2">
                  <c:v>Lateral Trainer</c:v>
                </c:pt>
                <c:pt idx="3">
                  <c:v>Cross Trainer</c:v>
                </c:pt>
                <c:pt idx="4">
                  <c:v>Treadmills</c:v>
                </c:pt>
                <c:pt idx="5">
                  <c:v>Stair Master</c:v>
                </c:pt>
                <c:pt idx="6">
                  <c:v>Row Boating</c:v>
                </c:pt>
                <c:pt idx="7">
                  <c:v>Weght Machine</c:v>
                </c:pt>
                <c:pt idx="8">
                  <c:v>Dumbell Sections</c:v>
                </c:pt>
              </c:strCache>
            </c:strRef>
          </c:cat>
          <c:val>
            <c:numRef>
              <c:f>'[Probs and stats -marino data1 (1).xlsx]Sheet1'!$P$17:$P$25</c:f>
              <c:numCache>
                <c:formatCode>0.00</c:formatCode>
                <c:ptCount val="9"/>
                <c:pt idx="0">
                  <c:v>7.9096045197740121</c:v>
                </c:pt>
                <c:pt idx="1">
                  <c:v>19.774011299435028</c:v>
                </c:pt>
                <c:pt idx="2">
                  <c:v>4.5197740112994351</c:v>
                </c:pt>
                <c:pt idx="3">
                  <c:v>7.3446327683615822</c:v>
                </c:pt>
                <c:pt idx="4">
                  <c:v>15.254237288135593</c:v>
                </c:pt>
                <c:pt idx="5">
                  <c:v>11.299435028248588</c:v>
                </c:pt>
                <c:pt idx="6">
                  <c:v>4.5197740112994351</c:v>
                </c:pt>
                <c:pt idx="7">
                  <c:v>28.248587570621471</c:v>
                </c:pt>
                <c:pt idx="8">
                  <c:v>1.1299435028248588</c:v>
                </c:pt>
              </c:numCache>
            </c:numRef>
          </c:val>
        </c:ser>
        <c:ser>
          <c:idx val="1"/>
          <c:order val="1"/>
          <c:tx>
            <c:strRef>
              <c:f>'[Probs and stats -marino data1 (1).xlsx]Sheet1'!$Q$16</c:f>
              <c:strCache>
                <c:ptCount val="1"/>
                <c:pt idx="0">
                  <c:v>Population</c:v>
                </c:pt>
              </c:strCache>
            </c:strRef>
          </c:tx>
          <c:spPr>
            <a:solidFill>
              <a:schemeClr val="accent2"/>
            </a:solidFill>
            <a:ln>
              <a:noFill/>
            </a:ln>
            <a:effectLst/>
          </c:spPr>
          <c:invertIfNegative val="0"/>
          <c:cat>
            <c:strRef>
              <c:f>'[Probs and stats -marino data1 (1).xlsx]Sheet1'!$O$17:$O$25</c:f>
              <c:strCache>
                <c:ptCount val="9"/>
                <c:pt idx="0">
                  <c:v>Arc Trainer</c:v>
                </c:pt>
                <c:pt idx="1">
                  <c:v>Cycle</c:v>
                </c:pt>
                <c:pt idx="2">
                  <c:v>Lateral Trainer</c:v>
                </c:pt>
                <c:pt idx="3">
                  <c:v>Cross Trainer</c:v>
                </c:pt>
                <c:pt idx="4">
                  <c:v>Treadmills</c:v>
                </c:pt>
                <c:pt idx="5">
                  <c:v>Stair Master</c:v>
                </c:pt>
                <c:pt idx="6">
                  <c:v>Row Boating</c:v>
                </c:pt>
                <c:pt idx="7">
                  <c:v>Weght Machine</c:v>
                </c:pt>
                <c:pt idx="8">
                  <c:v>Dumbell Sections</c:v>
                </c:pt>
              </c:strCache>
            </c:strRef>
          </c:cat>
          <c:val>
            <c:numRef>
              <c:f>'[Probs and stats -marino data1 (1).xlsx]Sheet1'!$Q$17:$Q$25</c:f>
              <c:numCache>
                <c:formatCode>0.00</c:formatCode>
                <c:ptCount val="9"/>
                <c:pt idx="0">
                  <c:v>2.1605696047139697</c:v>
                </c:pt>
                <c:pt idx="1">
                  <c:v>17.186349128406579</c:v>
                </c:pt>
                <c:pt idx="2">
                  <c:v>7.3655781978885333</c:v>
                </c:pt>
                <c:pt idx="3">
                  <c:v>9.8207709305180462</c:v>
                </c:pt>
                <c:pt idx="4">
                  <c:v>16.646206727228087</c:v>
                </c:pt>
                <c:pt idx="5">
                  <c:v>3.4372698256813159</c:v>
                </c:pt>
                <c:pt idx="6">
                  <c:v>0.51559047385219736</c:v>
                </c:pt>
                <c:pt idx="7">
                  <c:v>24.306408053032165</c:v>
                </c:pt>
                <c:pt idx="8">
                  <c:v>18.561257058679107</c:v>
                </c:pt>
              </c:numCache>
            </c:numRef>
          </c:val>
        </c:ser>
        <c:dLbls>
          <c:showLegendKey val="0"/>
          <c:showVal val="0"/>
          <c:showCatName val="0"/>
          <c:showSerName val="0"/>
          <c:showPercent val="0"/>
          <c:showBubbleSize val="0"/>
        </c:dLbls>
        <c:gapWidth val="219"/>
        <c:overlap val="-27"/>
        <c:axId val="301641656"/>
        <c:axId val="301642048"/>
      </c:barChart>
      <c:catAx>
        <c:axId val="30164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642048"/>
        <c:crosses val="autoZero"/>
        <c:auto val="1"/>
        <c:lblAlgn val="ctr"/>
        <c:lblOffset val="100"/>
        <c:noMultiLvlLbl val="0"/>
      </c:catAx>
      <c:valAx>
        <c:axId val="301642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6416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32478726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0" name="Shape 4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96060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1" name="Shape 6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3919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6" name="Shape 6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30155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7" name="Shape 6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0671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4" name="Shape 5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56629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1" name="Shape 5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97322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7" name="Shape 5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6190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6" name="Shape 6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1734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74768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0" name="Shape 7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0059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2647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5" name="Shape 4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66754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0" name="Shape 4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37929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4" name="Shape 5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16154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7" name="Shape 4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59868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4046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8" name="Shape 4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83503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2" name="Shape 5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90080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1"/>
        <p:cNvGrpSpPr/>
        <p:nvPr/>
      </p:nvGrpSpPr>
      <p:grpSpPr>
        <a:xfrm>
          <a:off x="0" y="0"/>
          <a:ext cx="0" cy="0"/>
          <a:chOff x="0" y="0"/>
          <a:chExt cx="0" cy="0"/>
        </a:xfrm>
      </p:grpSpPr>
      <p:sp>
        <p:nvSpPr>
          <p:cNvPr id="32" name="Shape 32"/>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3" name="Shape 33"/>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4" name="Shape 34"/>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5" name="Shape 35"/>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 name="Shape 36"/>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 name="Shape 37"/>
          <p:cNvGrpSpPr/>
          <p:nvPr/>
        </p:nvGrpSpPr>
        <p:grpSpPr>
          <a:xfrm>
            <a:off x="-9525" y="2024075"/>
            <a:ext cx="9167825" cy="595300"/>
            <a:chOff x="-9525" y="4462475"/>
            <a:chExt cx="9167825" cy="595300"/>
          </a:xfrm>
        </p:grpSpPr>
        <p:sp>
          <p:nvSpPr>
            <p:cNvPr id="38" name="Shape 3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9" name="Shape 3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 name="Shape 41"/>
          <p:cNvGrpSpPr/>
          <p:nvPr/>
        </p:nvGrpSpPr>
        <p:grpSpPr>
          <a:xfrm>
            <a:off x="-42837" y="2005087"/>
            <a:ext cx="9229574" cy="642787"/>
            <a:chOff x="-42837" y="4443487"/>
            <a:chExt cx="9229574" cy="642787"/>
          </a:xfrm>
        </p:grpSpPr>
        <p:sp>
          <p:nvSpPr>
            <p:cNvPr id="42" name="Shape 4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 name="Shape 4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 name="Shape 4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5" name="Shape 4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7" name="Shape 4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8" name="Shape 4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9" name="Shape 4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0" name="Shape 5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1" name="Shape 5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6" name="Shape 5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7" name="Shape 5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8" name="Shape 5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9" name="Shape 5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0" name="Shape 6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1" name="Shape 6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2" name="Shape 6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3" name="Shape 6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4" name="Shape 6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5" name="Shape 6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6" name="Shape 6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67" name="Shape 67"/>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algn="r">
              <a:spcBef>
                <a:spcPts val="0"/>
              </a:spcBef>
              <a:buClr>
                <a:srgbClr val="FFFFFF"/>
              </a:buClr>
              <a:buSzPct val="100000"/>
              <a:defRPr sz="4800">
                <a:solidFill>
                  <a:srgbClr val="FFFFFF"/>
                </a:solidFill>
              </a:defRPr>
            </a:lvl1pPr>
            <a:lvl2pPr algn="r">
              <a:spcBef>
                <a:spcPts val="0"/>
              </a:spcBef>
              <a:buClr>
                <a:srgbClr val="FFFFFF"/>
              </a:buClr>
              <a:buSzPct val="100000"/>
              <a:defRPr sz="4800">
                <a:solidFill>
                  <a:srgbClr val="FFFFFF"/>
                </a:solidFill>
              </a:defRPr>
            </a:lvl2pPr>
            <a:lvl3pPr algn="r">
              <a:spcBef>
                <a:spcPts val="0"/>
              </a:spcBef>
              <a:buClr>
                <a:srgbClr val="FFFFFF"/>
              </a:buClr>
              <a:buSzPct val="100000"/>
              <a:defRPr sz="4800">
                <a:solidFill>
                  <a:srgbClr val="FFFFFF"/>
                </a:solidFill>
              </a:defRPr>
            </a:lvl3pPr>
            <a:lvl4pPr algn="r">
              <a:spcBef>
                <a:spcPts val="0"/>
              </a:spcBef>
              <a:buClr>
                <a:srgbClr val="FFFFFF"/>
              </a:buClr>
              <a:buSzPct val="100000"/>
              <a:defRPr sz="4800">
                <a:solidFill>
                  <a:srgbClr val="FFFFFF"/>
                </a:solidFill>
              </a:defRPr>
            </a:lvl4pPr>
            <a:lvl5pPr algn="r">
              <a:spcBef>
                <a:spcPts val="0"/>
              </a:spcBef>
              <a:buClr>
                <a:srgbClr val="FFFFFF"/>
              </a:buClr>
              <a:buSzPct val="100000"/>
              <a:defRPr sz="4800">
                <a:solidFill>
                  <a:srgbClr val="FFFFFF"/>
                </a:solidFill>
              </a:defRPr>
            </a:lvl5pPr>
            <a:lvl6pPr algn="r">
              <a:spcBef>
                <a:spcPts val="0"/>
              </a:spcBef>
              <a:buClr>
                <a:srgbClr val="FFFFFF"/>
              </a:buClr>
              <a:buSzPct val="100000"/>
              <a:defRPr sz="4800">
                <a:solidFill>
                  <a:srgbClr val="FFFFFF"/>
                </a:solidFill>
              </a:defRPr>
            </a:lvl6pPr>
            <a:lvl7pPr algn="r">
              <a:spcBef>
                <a:spcPts val="0"/>
              </a:spcBef>
              <a:buClr>
                <a:srgbClr val="FFFFFF"/>
              </a:buClr>
              <a:buSzPct val="100000"/>
              <a:defRPr sz="4800">
                <a:solidFill>
                  <a:srgbClr val="FFFFFF"/>
                </a:solidFill>
              </a:defRPr>
            </a:lvl7pPr>
            <a:lvl8pPr algn="r">
              <a:spcBef>
                <a:spcPts val="0"/>
              </a:spcBef>
              <a:buClr>
                <a:srgbClr val="FFFFFF"/>
              </a:buClr>
              <a:buSzPct val="100000"/>
              <a:defRPr sz="4800">
                <a:solidFill>
                  <a:srgbClr val="FFFFFF"/>
                </a:solidFill>
              </a:defRPr>
            </a:lvl8pPr>
            <a:lvl9pPr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4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2"/>
        <p:cNvGrpSpPr/>
        <p:nvPr/>
      </p:nvGrpSpPr>
      <p:grpSpPr>
        <a:xfrm>
          <a:off x="0" y="0"/>
          <a:ext cx="0" cy="0"/>
          <a:chOff x="0" y="0"/>
          <a:chExt cx="0" cy="0"/>
        </a:xfrm>
      </p:grpSpPr>
      <p:sp>
        <p:nvSpPr>
          <p:cNvPr id="73" name="Shape 7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4" name="Shape 7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5" name="Shape 7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76" name="Shape 7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 name="Shape 7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78" name="Shape 78"/>
          <p:cNvGrpSpPr/>
          <p:nvPr/>
        </p:nvGrpSpPr>
        <p:grpSpPr>
          <a:xfrm>
            <a:off x="-9525" y="2024075"/>
            <a:ext cx="9167825" cy="595300"/>
            <a:chOff x="-9525" y="4462475"/>
            <a:chExt cx="9167825" cy="595300"/>
          </a:xfrm>
        </p:grpSpPr>
        <p:sp>
          <p:nvSpPr>
            <p:cNvPr id="79" name="Shape 7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0" name="Shape 8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2" name="Shape 82"/>
          <p:cNvGrpSpPr/>
          <p:nvPr/>
        </p:nvGrpSpPr>
        <p:grpSpPr>
          <a:xfrm>
            <a:off x="-42837" y="2005087"/>
            <a:ext cx="9229574" cy="642787"/>
            <a:chOff x="-42837" y="4443487"/>
            <a:chExt cx="9229574" cy="642787"/>
          </a:xfrm>
        </p:grpSpPr>
        <p:sp>
          <p:nvSpPr>
            <p:cNvPr id="83" name="Shape 8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4" name="Shape 8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5" name="Shape 8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6" name="Shape 8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7" name="Shape 8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8" name="Shape 8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9" name="Shape 8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0" name="Shape 9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1" name="Shape 9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2" name="Shape 9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3" name="Shape 9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4" name="Shape 9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5" name="Shape 9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6" name="Shape 9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7" name="Shape 9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8" name="Shape 9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9" name="Shape 9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0" name="Shape 10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1" name="Shape 10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2" name="Shape 10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3" name="Shape 10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4" name="Shape 10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5" name="Shape 10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6" name="Shape 10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7" name="Shape 10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08" name="Shape 10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9" name="Shape 10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0" name="Shape 11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txBox="1">
            <a:spLocks noGrp="1"/>
          </p:cNvSpPr>
          <p:nvPr>
            <p:ph type="ctrTitle"/>
          </p:nvPr>
        </p:nvSpPr>
        <p:spPr>
          <a:xfrm>
            <a:off x="2309350" y="3031150"/>
            <a:ext cx="5214599" cy="1159799"/>
          </a:xfrm>
          <a:prstGeom prst="rect">
            <a:avLst/>
          </a:prstGeom>
        </p:spPr>
        <p:txBody>
          <a:bodyPr lIns="91425" tIns="91425" rIns="91425" bIns="91425" anchor="b" anchorCtr="0"/>
          <a:lstStyle>
            <a:lvl1pPr algn="r" rtl="0">
              <a:spcBef>
                <a:spcPts val="0"/>
              </a:spcBef>
              <a:buClr>
                <a:srgbClr val="FFFFFF"/>
              </a:buClr>
              <a:buSzPct val="100000"/>
              <a:defRPr sz="3600">
                <a:solidFill>
                  <a:srgbClr val="FFFFFF"/>
                </a:solidFill>
              </a:defRPr>
            </a:lvl1pPr>
            <a:lvl2pPr algn="r" rtl="0">
              <a:spcBef>
                <a:spcPts val="0"/>
              </a:spcBef>
              <a:buClr>
                <a:srgbClr val="FFFFFF"/>
              </a:buClr>
              <a:buSzPct val="100000"/>
              <a:defRPr sz="3600">
                <a:solidFill>
                  <a:srgbClr val="FFFFFF"/>
                </a:solidFill>
              </a:defRPr>
            </a:lvl2pPr>
            <a:lvl3pPr algn="r" rtl="0">
              <a:spcBef>
                <a:spcPts val="0"/>
              </a:spcBef>
              <a:buClr>
                <a:srgbClr val="FFFFFF"/>
              </a:buClr>
              <a:buSzPct val="100000"/>
              <a:defRPr sz="3600">
                <a:solidFill>
                  <a:srgbClr val="FFFFFF"/>
                </a:solidFill>
              </a:defRPr>
            </a:lvl3pPr>
            <a:lvl4pPr algn="r" rtl="0">
              <a:spcBef>
                <a:spcPts val="0"/>
              </a:spcBef>
              <a:buClr>
                <a:srgbClr val="FFFFFF"/>
              </a:buClr>
              <a:buSzPct val="100000"/>
              <a:defRPr sz="3600">
                <a:solidFill>
                  <a:srgbClr val="FFFFFF"/>
                </a:solidFill>
              </a:defRPr>
            </a:lvl4pPr>
            <a:lvl5pPr algn="r" rtl="0">
              <a:spcBef>
                <a:spcPts val="0"/>
              </a:spcBef>
              <a:buClr>
                <a:srgbClr val="FFFFFF"/>
              </a:buClr>
              <a:buSzPct val="100000"/>
              <a:defRPr sz="3600">
                <a:solidFill>
                  <a:srgbClr val="FFFFFF"/>
                </a:solidFill>
              </a:defRPr>
            </a:lvl5pPr>
            <a:lvl6pPr algn="r" rtl="0">
              <a:spcBef>
                <a:spcPts val="0"/>
              </a:spcBef>
              <a:buClr>
                <a:srgbClr val="FFFFFF"/>
              </a:buClr>
              <a:buSzPct val="100000"/>
              <a:defRPr sz="3600">
                <a:solidFill>
                  <a:srgbClr val="FFFFFF"/>
                </a:solidFill>
              </a:defRPr>
            </a:lvl6pPr>
            <a:lvl7pPr algn="r" rtl="0">
              <a:spcBef>
                <a:spcPts val="0"/>
              </a:spcBef>
              <a:buClr>
                <a:srgbClr val="FFFFFF"/>
              </a:buClr>
              <a:buSzPct val="100000"/>
              <a:defRPr sz="3600">
                <a:solidFill>
                  <a:srgbClr val="FFFFFF"/>
                </a:solidFill>
              </a:defRPr>
            </a:lvl7pPr>
            <a:lvl8pPr algn="r" rtl="0">
              <a:spcBef>
                <a:spcPts val="0"/>
              </a:spcBef>
              <a:buClr>
                <a:srgbClr val="FFFFFF"/>
              </a:buClr>
              <a:buSzPct val="100000"/>
              <a:defRPr sz="3600">
                <a:solidFill>
                  <a:srgbClr val="FFFFFF"/>
                </a:solidFill>
              </a:defRPr>
            </a:lvl8pPr>
            <a:lvl9pPr algn="r" rtl="0">
              <a:spcBef>
                <a:spcPts val="0"/>
              </a:spcBef>
              <a:buClr>
                <a:srgbClr val="FFFFFF"/>
              </a:buClr>
              <a:buSzPct val="100000"/>
              <a:defRPr sz="3600">
                <a:solidFill>
                  <a:srgbClr val="FFFFFF"/>
                </a:solidFill>
              </a:defRPr>
            </a:lvl9pPr>
          </a:lstStyle>
          <a:p>
            <a:endParaRPr/>
          </a:p>
        </p:txBody>
      </p:sp>
      <p:sp>
        <p:nvSpPr>
          <p:cNvPr id="113" name="Shape 113"/>
          <p:cNvSpPr txBox="1">
            <a:spLocks noGrp="1"/>
          </p:cNvSpPr>
          <p:nvPr>
            <p:ph type="subTitle" idx="1"/>
          </p:nvPr>
        </p:nvSpPr>
        <p:spPr>
          <a:xfrm>
            <a:off x="2309440" y="4059250"/>
            <a:ext cx="5214599" cy="784799"/>
          </a:xfrm>
          <a:prstGeom prst="rect">
            <a:avLst/>
          </a:prstGeom>
        </p:spPr>
        <p:txBody>
          <a:bodyPr lIns="91425" tIns="91425" rIns="91425" bIns="91425" anchor="t" anchorCtr="0"/>
          <a:lstStyle>
            <a:lvl1pPr algn="r" rtl="0">
              <a:spcBef>
                <a:spcPts val="0"/>
              </a:spcBef>
              <a:buClr>
                <a:srgbClr val="FFFFFF"/>
              </a:buClr>
              <a:buNone/>
              <a:defRPr>
                <a:solidFill>
                  <a:srgbClr val="FFFFFF"/>
                </a:solidFill>
              </a:defRPr>
            </a:lvl1pPr>
            <a:lvl2pPr algn="r" rtl="0">
              <a:spcBef>
                <a:spcPts val="0"/>
              </a:spcBef>
              <a:buClr>
                <a:srgbClr val="FFFFFF"/>
              </a:buClr>
              <a:buSzPct val="100000"/>
              <a:buNone/>
              <a:defRPr sz="3000">
                <a:solidFill>
                  <a:srgbClr val="FFFFFF"/>
                </a:solidFill>
              </a:defRPr>
            </a:lvl2pPr>
            <a:lvl3pPr algn="r" rtl="0">
              <a:spcBef>
                <a:spcPts val="0"/>
              </a:spcBef>
              <a:buClr>
                <a:srgbClr val="FFFFFF"/>
              </a:buClr>
              <a:buSzPct val="100000"/>
              <a:buNone/>
              <a:defRPr sz="3000">
                <a:solidFill>
                  <a:srgbClr val="FFFFFF"/>
                </a:solidFill>
              </a:defRPr>
            </a:lvl3pPr>
            <a:lvl4pPr algn="r" rtl="0">
              <a:spcBef>
                <a:spcPts val="0"/>
              </a:spcBef>
              <a:buClr>
                <a:srgbClr val="FFFFFF"/>
              </a:buClr>
              <a:buSzPct val="100000"/>
              <a:buNone/>
              <a:defRPr sz="3000">
                <a:solidFill>
                  <a:srgbClr val="FFFFFF"/>
                </a:solidFill>
              </a:defRPr>
            </a:lvl4pPr>
            <a:lvl5pPr algn="r" rtl="0">
              <a:spcBef>
                <a:spcPts val="0"/>
              </a:spcBef>
              <a:buClr>
                <a:srgbClr val="FFFFFF"/>
              </a:buClr>
              <a:buSzPct val="100000"/>
              <a:buNone/>
              <a:defRPr sz="3000">
                <a:solidFill>
                  <a:srgbClr val="FFFFFF"/>
                </a:solidFill>
              </a:defRPr>
            </a:lvl5pPr>
            <a:lvl6pPr algn="r" rtl="0">
              <a:spcBef>
                <a:spcPts val="0"/>
              </a:spcBef>
              <a:buClr>
                <a:srgbClr val="FFFFFF"/>
              </a:buClr>
              <a:buSzPct val="100000"/>
              <a:buNone/>
              <a:defRPr sz="3000">
                <a:solidFill>
                  <a:srgbClr val="FFFFFF"/>
                </a:solidFill>
              </a:defRPr>
            </a:lvl6pPr>
            <a:lvl7pPr algn="r" rtl="0">
              <a:spcBef>
                <a:spcPts val="0"/>
              </a:spcBef>
              <a:buClr>
                <a:srgbClr val="FFFFFF"/>
              </a:buClr>
              <a:buSzPct val="100000"/>
              <a:buNone/>
              <a:defRPr sz="3000">
                <a:solidFill>
                  <a:srgbClr val="FFFFFF"/>
                </a:solidFill>
              </a:defRPr>
            </a:lvl7pPr>
            <a:lvl8pPr algn="r" rtl="0">
              <a:spcBef>
                <a:spcPts val="0"/>
              </a:spcBef>
              <a:buClr>
                <a:srgbClr val="FFFFFF"/>
              </a:buClr>
              <a:buSzPct val="100000"/>
              <a:buNone/>
              <a:defRPr sz="3000">
                <a:solidFill>
                  <a:srgbClr val="FFFFFF"/>
                </a:solidFill>
              </a:defRPr>
            </a:lvl8pPr>
            <a:lvl9pPr algn="r"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1519975" y="2161800"/>
            <a:ext cx="6104099" cy="819899"/>
          </a:xfrm>
          <a:prstGeom prst="rect">
            <a:avLst/>
          </a:prstGeom>
        </p:spPr>
        <p:txBody>
          <a:bodyPr lIns="91425" tIns="91425" rIns="91425" bIns="91425" anchor="ctr" anchorCtr="0"/>
          <a:lstStyle>
            <a:lvl1pPr algn="ctr" rtl="0">
              <a:spcBef>
                <a:spcPts val="0"/>
              </a:spcBef>
              <a:buSzPct val="100000"/>
              <a:defRPr sz="3000" i="1"/>
            </a:lvl1pPr>
            <a:lvl2pPr algn="ctr" rtl="0">
              <a:spcBef>
                <a:spcPts val="0"/>
              </a:spcBef>
              <a:buSzPct val="100000"/>
              <a:defRPr sz="3000" i="1"/>
            </a:lvl2pPr>
            <a:lvl3pPr algn="ctr" rtl="0">
              <a:spcBef>
                <a:spcPts val="0"/>
              </a:spcBef>
              <a:buSzPct val="100000"/>
              <a:defRPr sz="3000" i="1"/>
            </a:lvl3pPr>
            <a:lvl4pPr algn="ctr" rtl="0">
              <a:spcBef>
                <a:spcPts val="0"/>
              </a:spcBef>
              <a:buSzPct val="100000"/>
              <a:defRPr sz="3000" i="1"/>
            </a:lvl4pPr>
            <a:lvl5pPr algn="ctr" rtl="0">
              <a:spcBef>
                <a:spcPts val="0"/>
              </a:spcBef>
              <a:buSzPct val="100000"/>
              <a:defRPr sz="3000" i="1"/>
            </a:lvl5pPr>
            <a:lvl6pPr algn="ctr" rtl="0">
              <a:spcBef>
                <a:spcPts val="0"/>
              </a:spcBef>
              <a:buSzPct val="100000"/>
              <a:defRPr sz="3000" i="1"/>
            </a:lvl6pPr>
            <a:lvl7pPr algn="ctr" rtl="0">
              <a:spcBef>
                <a:spcPts val="0"/>
              </a:spcBef>
              <a:buSzPct val="100000"/>
              <a:defRPr sz="3000" i="1"/>
            </a:lvl7pPr>
            <a:lvl8pPr algn="ctr" rtl="0">
              <a:spcBef>
                <a:spcPts val="0"/>
              </a:spcBef>
              <a:buSzPct val="100000"/>
              <a:defRPr sz="3000" i="1"/>
            </a:lvl8pPr>
            <a:lvl9pPr algn="ctr">
              <a:spcBef>
                <a:spcPts val="0"/>
              </a:spcBef>
              <a:buSzPct val="100000"/>
              <a:defRPr sz="3000" i="1"/>
            </a:lvl9pPr>
          </a:lstStyle>
          <a:p>
            <a:endParaRPr/>
          </a:p>
        </p:txBody>
      </p:sp>
      <p:sp>
        <p:nvSpPr>
          <p:cNvPr id="116" name="Shape 116"/>
          <p:cNvSpPr txBox="1"/>
          <p:nvPr/>
        </p:nvSpPr>
        <p:spPr>
          <a:xfrm>
            <a:off x="3593400" y="552768"/>
            <a:ext cx="1957200" cy="653699"/>
          </a:xfrm>
          <a:prstGeom prst="rect">
            <a:avLst/>
          </a:prstGeom>
          <a:noFill/>
          <a:ln>
            <a:noFill/>
          </a:ln>
        </p:spPr>
        <p:txBody>
          <a:bodyPr lIns="91425" tIns="91425" rIns="91425" bIns="91425" anchor="t" anchorCtr="0">
            <a:noAutofit/>
          </a:bodyPr>
          <a:lstStyle/>
          <a:p>
            <a:pPr algn="ctr">
              <a:spcBef>
                <a:spcPts val="0"/>
              </a:spcBef>
              <a:buNone/>
            </a:pPr>
            <a:r>
              <a:rPr lang="en" sz="9600">
                <a:solidFill>
                  <a:srgbClr val="00CEF6"/>
                </a:solidFill>
              </a:rPr>
              <a:t>“</a:t>
            </a:r>
          </a:p>
        </p:txBody>
      </p:sp>
      <p:sp>
        <p:nvSpPr>
          <p:cNvPr id="117" name="Shape 117"/>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8" name="Shape 118"/>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19" name="Shape 119"/>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120" name="Shape 120"/>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1" name="Shape 121"/>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122" name="Shape 122"/>
          <p:cNvGrpSpPr/>
          <p:nvPr/>
        </p:nvGrpSpPr>
        <p:grpSpPr>
          <a:xfrm>
            <a:off x="-9525" y="4462475"/>
            <a:ext cx="9167825" cy="595300"/>
            <a:chOff x="-9525" y="4462475"/>
            <a:chExt cx="9167825" cy="595300"/>
          </a:xfrm>
        </p:grpSpPr>
        <p:sp>
          <p:nvSpPr>
            <p:cNvPr id="123" name="Shape 12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24" name="Shape 12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25" name="Shape 12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26" name="Shape 126"/>
          <p:cNvGrpSpPr/>
          <p:nvPr/>
        </p:nvGrpSpPr>
        <p:grpSpPr>
          <a:xfrm>
            <a:off x="-42837" y="4443487"/>
            <a:ext cx="9229574" cy="642787"/>
            <a:chOff x="-42837" y="4443487"/>
            <a:chExt cx="9229574" cy="642787"/>
          </a:xfrm>
        </p:grpSpPr>
        <p:sp>
          <p:nvSpPr>
            <p:cNvPr id="127" name="Shape 127"/>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28" name="Shape 128"/>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29" name="Shape 129"/>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0" name="Shape 130"/>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1" name="Shape 131"/>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2" name="Shape 132"/>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3" name="Shape 133"/>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4" name="Shape 134"/>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5" name="Shape 135"/>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6" name="Shape 136"/>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7" name="Shape 137"/>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8" name="Shape 138"/>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9" name="Shape 139"/>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0" name="Shape 140"/>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1" name="Shape 141"/>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2" name="Shape 142"/>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3" name="Shape 143"/>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4" name="Shape 144"/>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5" name="Shape 145"/>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6" name="Shape 146"/>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7" name="Shape 147"/>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8" name="Shape 148"/>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9" name="Shape 149"/>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50" name="Shape 150"/>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51" name="Shape 151"/>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52" name="Shape 152"/>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3" name="Shape 153"/>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4" name="Shape 154"/>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5" name="Shape 155"/>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8" name="Shape 158"/>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9" name="Shape 15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0" name="Shape 16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1" name="Shape 16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162" name="Shape 16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3" name="Shape 16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164" name="Shape 164"/>
          <p:cNvGrpSpPr/>
          <p:nvPr/>
        </p:nvGrpSpPr>
        <p:grpSpPr>
          <a:xfrm>
            <a:off x="-9525" y="4462475"/>
            <a:ext cx="9167825" cy="595300"/>
            <a:chOff x="-9525" y="4462475"/>
            <a:chExt cx="9167825" cy="595300"/>
          </a:xfrm>
        </p:grpSpPr>
        <p:sp>
          <p:nvSpPr>
            <p:cNvPr id="165" name="Shape 16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6" name="Shape 16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8" name="Shape 168"/>
          <p:cNvGrpSpPr/>
          <p:nvPr/>
        </p:nvGrpSpPr>
        <p:grpSpPr>
          <a:xfrm>
            <a:off x="-42837" y="4443487"/>
            <a:ext cx="9229574" cy="642787"/>
            <a:chOff x="-42837" y="4443487"/>
            <a:chExt cx="9229574" cy="642787"/>
          </a:xfrm>
        </p:grpSpPr>
        <p:sp>
          <p:nvSpPr>
            <p:cNvPr id="169" name="Shape 16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0" name="Shape 17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1" name="Shape 17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2" name="Shape 17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3" name="Shape 17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4" name="Shape 17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5" name="Shape 17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6" name="Shape 17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7" name="Shape 17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8" name="Shape 17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9" name="Shape 17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0" name="Shape 18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1" name="Shape 18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2" name="Shape 18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3" name="Shape 18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4" name="Shape 18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5" name="Shape 18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6" name="Shape 18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7" name="Shape 18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8" name="Shape 18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9" name="Shape 18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0" name="Shape 19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1" name="Shape 19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2" name="Shape 19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3" name="Shape 19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94" name="Shape 19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5" name="Shape 19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6" name="Shape 19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7" name="Shape 19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0" name="Shape 200"/>
          <p:cNvSpPr txBox="1">
            <a:spLocks noGrp="1"/>
          </p:cNvSpPr>
          <p:nvPr>
            <p:ph type="body" idx="1"/>
          </p:nvPr>
        </p:nvSpPr>
        <p:spPr>
          <a:xfrm>
            <a:off x="1131500" y="1552950"/>
            <a:ext cx="3339899" cy="2665799"/>
          </a:xfrm>
          <a:prstGeom prst="rect">
            <a:avLst/>
          </a:prstGeom>
        </p:spPr>
        <p:txBody>
          <a:bodyPr lIns="91425" tIns="91425" rIns="91425" bIns="91425" anchor="t" anchorCtr="0"/>
          <a:lstStyle>
            <a:lvl1pPr>
              <a:spcBef>
                <a:spcPts val="0"/>
              </a:spcBef>
              <a:buSzPct val="100000"/>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1" name="Shape 201"/>
          <p:cNvSpPr txBox="1">
            <a:spLocks noGrp="1"/>
          </p:cNvSpPr>
          <p:nvPr>
            <p:ph type="body" idx="2"/>
          </p:nvPr>
        </p:nvSpPr>
        <p:spPr>
          <a:xfrm>
            <a:off x="4672562" y="1552950"/>
            <a:ext cx="3339899" cy="2665799"/>
          </a:xfrm>
          <a:prstGeom prst="rect">
            <a:avLst/>
          </a:prstGeom>
        </p:spPr>
        <p:txBody>
          <a:bodyPr lIns="91425" tIns="91425" rIns="91425" bIns="91425" anchor="t" anchorCtr="0"/>
          <a:lstStyle>
            <a:lvl1pPr>
              <a:spcBef>
                <a:spcPts val="0"/>
              </a:spcBef>
              <a:buSzPct val="100000"/>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2" name="Shape 202"/>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3" name="Shape 203"/>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4" name="Shape 204"/>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205" name="Shape 205"/>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6" name="Shape 206"/>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207" name="Shape 207"/>
          <p:cNvGrpSpPr/>
          <p:nvPr/>
        </p:nvGrpSpPr>
        <p:grpSpPr>
          <a:xfrm>
            <a:off x="-9525" y="4462475"/>
            <a:ext cx="9167825" cy="595300"/>
            <a:chOff x="-9525" y="4462475"/>
            <a:chExt cx="9167825" cy="595300"/>
          </a:xfrm>
        </p:grpSpPr>
        <p:sp>
          <p:nvSpPr>
            <p:cNvPr id="208" name="Shape 20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09" name="Shape 20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1" name="Shape 211"/>
          <p:cNvGrpSpPr/>
          <p:nvPr/>
        </p:nvGrpSpPr>
        <p:grpSpPr>
          <a:xfrm>
            <a:off x="-42837" y="4443487"/>
            <a:ext cx="9229574" cy="642787"/>
            <a:chOff x="-42837" y="4443487"/>
            <a:chExt cx="9229574" cy="642787"/>
          </a:xfrm>
        </p:grpSpPr>
        <p:sp>
          <p:nvSpPr>
            <p:cNvPr id="212" name="Shape 21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3" name="Shape 21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4" name="Shape 21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5" name="Shape 21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6" name="Shape 21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7" name="Shape 21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8" name="Shape 21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9" name="Shape 21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0" name="Shape 22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1" name="Shape 22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2" name="Shape 22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3" name="Shape 22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4" name="Shape 22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5" name="Shape 22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6" name="Shape 22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7" name="Shape 22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8" name="Shape 22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9" name="Shape 22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0" name="Shape 23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1" name="Shape 23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2" name="Shape 23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3" name="Shape 23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4" name="Shape 23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5" name="Shape 23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6" name="Shape 23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237" name="Shape 237"/>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8" name="Shape 238"/>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9" name="Shape 239"/>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0" name="Shape 240"/>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047750" y="634125"/>
            <a:ext cx="6996600" cy="7158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3" name="Shape 243"/>
          <p:cNvSpPr txBox="1">
            <a:spLocks noGrp="1"/>
          </p:cNvSpPr>
          <p:nvPr>
            <p:ph type="body" idx="1"/>
          </p:nvPr>
        </p:nvSpPr>
        <p:spPr>
          <a:xfrm>
            <a:off x="705900" y="1626600"/>
            <a:ext cx="2471699" cy="3299399"/>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244" name="Shape 244"/>
          <p:cNvSpPr txBox="1">
            <a:spLocks noGrp="1"/>
          </p:cNvSpPr>
          <p:nvPr>
            <p:ph type="body" idx="2"/>
          </p:nvPr>
        </p:nvSpPr>
        <p:spPr>
          <a:xfrm>
            <a:off x="3304125" y="1626600"/>
            <a:ext cx="2471699" cy="3299399"/>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245" name="Shape 245"/>
          <p:cNvSpPr txBox="1">
            <a:spLocks noGrp="1"/>
          </p:cNvSpPr>
          <p:nvPr>
            <p:ph type="body" idx="3"/>
          </p:nvPr>
        </p:nvSpPr>
        <p:spPr>
          <a:xfrm>
            <a:off x="5902350" y="1626600"/>
            <a:ext cx="2471699" cy="3299399"/>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246" name="Shape 246"/>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7" name="Shape 247"/>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8" name="Shape 248"/>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249" name="Shape 249"/>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0" name="Shape 250"/>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251" name="Shape 251"/>
          <p:cNvGrpSpPr/>
          <p:nvPr/>
        </p:nvGrpSpPr>
        <p:grpSpPr>
          <a:xfrm>
            <a:off x="-9525" y="4462475"/>
            <a:ext cx="9167825" cy="595300"/>
            <a:chOff x="-9525" y="4462475"/>
            <a:chExt cx="9167825" cy="595300"/>
          </a:xfrm>
        </p:grpSpPr>
        <p:sp>
          <p:nvSpPr>
            <p:cNvPr id="252" name="Shape 252"/>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53" name="Shape 253"/>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54" name="Shape 254"/>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55" name="Shape 255"/>
          <p:cNvGrpSpPr/>
          <p:nvPr/>
        </p:nvGrpSpPr>
        <p:grpSpPr>
          <a:xfrm>
            <a:off x="-42837" y="4443487"/>
            <a:ext cx="9229574" cy="642787"/>
            <a:chOff x="-42837" y="4443487"/>
            <a:chExt cx="9229574" cy="642787"/>
          </a:xfrm>
        </p:grpSpPr>
        <p:sp>
          <p:nvSpPr>
            <p:cNvPr id="256" name="Shape 256"/>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57" name="Shape 257"/>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58" name="Shape 258"/>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59" name="Shape 259"/>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0" name="Shape 260"/>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1" name="Shape 261"/>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2" name="Shape 262"/>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3" name="Shape 263"/>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4" name="Shape 264"/>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5" name="Shape 265"/>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6" name="Shape 266"/>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7" name="Shape 267"/>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8" name="Shape 268"/>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9" name="Shape 269"/>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0" name="Shape 270"/>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1" name="Shape 271"/>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2" name="Shape 272"/>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3" name="Shape 273"/>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4" name="Shape 274"/>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5" name="Shape 275"/>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6" name="Shape 276"/>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7" name="Shape 277"/>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8" name="Shape 278"/>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9" name="Shape 279"/>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80" name="Shape 280"/>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281" name="Shape 281"/>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2" name="Shape 282"/>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3" name="Shape 283"/>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4" name="Shape 284"/>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87" name="Shape 287"/>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8" name="Shape 288"/>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89" name="Shape 289"/>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290" name="Shape 290"/>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1" name="Shape 291"/>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292" name="Shape 292"/>
          <p:cNvGrpSpPr/>
          <p:nvPr/>
        </p:nvGrpSpPr>
        <p:grpSpPr>
          <a:xfrm>
            <a:off x="-9525" y="4462475"/>
            <a:ext cx="9167825" cy="595300"/>
            <a:chOff x="-9525" y="4462475"/>
            <a:chExt cx="9167825" cy="595300"/>
          </a:xfrm>
        </p:grpSpPr>
        <p:sp>
          <p:nvSpPr>
            <p:cNvPr id="293" name="Shape 29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94" name="Shape 29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95" name="Shape 29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96" name="Shape 296"/>
          <p:cNvGrpSpPr/>
          <p:nvPr/>
        </p:nvGrpSpPr>
        <p:grpSpPr>
          <a:xfrm>
            <a:off x="-42837" y="4443487"/>
            <a:ext cx="9229574" cy="642787"/>
            <a:chOff x="-42837" y="4443487"/>
            <a:chExt cx="9229574" cy="642787"/>
          </a:xfrm>
        </p:grpSpPr>
        <p:sp>
          <p:nvSpPr>
            <p:cNvPr id="297" name="Shape 297"/>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98" name="Shape 298"/>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99" name="Shape 299"/>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0" name="Shape 300"/>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1" name="Shape 301"/>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2" name="Shape 302"/>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3" name="Shape 303"/>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4" name="Shape 304"/>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5" name="Shape 305"/>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6" name="Shape 306"/>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7" name="Shape 307"/>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8" name="Shape 308"/>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9" name="Shape 309"/>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0" name="Shape 310"/>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1" name="Shape 311"/>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2" name="Shape 312"/>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3" name="Shape 313"/>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4" name="Shape 314"/>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5" name="Shape 315"/>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6" name="Shape 316"/>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7" name="Shape 317"/>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8" name="Shape 318"/>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9" name="Shape 319"/>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20" name="Shape 320"/>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21" name="Shape 321"/>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322" name="Shape 322"/>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3" name="Shape 323"/>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4" name="Shape 324"/>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5" name="Shape 325"/>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457200" y="3852828"/>
            <a:ext cx="8229600" cy="519599"/>
          </a:xfrm>
          <a:prstGeom prst="rect">
            <a:avLst/>
          </a:prstGeom>
        </p:spPr>
        <p:txBody>
          <a:bodyPr lIns="91425" tIns="91425" rIns="91425" bIns="91425" anchor="t" anchorCtr="0"/>
          <a:lstStyle>
            <a:lvl1pPr algn="ctr">
              <a:spcBef>
                <a:spcPts val="360"/>
              </a:spcBef>
              <a:buClr>
                <a:srgbClr val="00CEF6"/>
              </a:buClr>
              <a:buSzPct val="100000"/>
              <a:buNone/>
              <a:defRPr sz="1400">
                <a:solidFill>
                  <a:srgbClr val="00CEF6"/>
                </a:solidFill>
              </a:defRPr>
            </a:lvl1pPr>
          </a:lstStyle>
          <a:p>
            <a:endParaRPr/>
          </a:p>
        </p:txBody>
      </p:sp>
      <p:sp>
        <p:nvSpPr>
          <p:cNvPr id="328" name="Shape 32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29" name="Shape 32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0" name="Shape 33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31" name="Shape 33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2" name="Shape 33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33" name="Shape 333"/>
          <p:cNvGrpSpPr/>
          <p:nvPr/>
        </p:nvGrpSpPr>
        <p:grpSpPr>
          <a:xfrm>
            <a:off x="-9525" y="4462475"/>
            <a:ext cx="9167825" cy="595300"/>
            <a:chOff x="-9525" y="4462475"/>
            <a:chExt cx="9167825" cy="595300"/>
          </a:xfrm>
        </p:grpSpPr>
        <p:sp>
          <p:nvSpPr>
            <p:cNvPr id="334" name="Shape 33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35" name="Shape 33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36" name="Shape 33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37" name="Shape 337"/>
          <p:cNvGrpSpPr/>
          <p:nvPr/>
        </p:nvGrpSpPr>
        <p:grpSpPr>
          <a:xfrm>
            <a:off x="-42837" y="4443487"/>
            <a:ext cx="9229574" cy="642787"/>
            <a:chOff x="-42837" y="4443487"/>
            <a:chExt cx="9229574" cy="642787"/>
          </a:xfrm>
        </p:grpSpPr>
        <p:sp>
          <p:nvSpPr>
            <p:cNvPr id="338" name="Shape 33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39" name="Shape 33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0" name="Shape 34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1" name="Shape 34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2" name="Shape 34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3" name="Shape 34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4" name="Shape 34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5" name="Shape 34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6" name="Shape 34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7" name="Shape 34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8" name="Shape 34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9" name="Shape 34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0" name="Shape 35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1" name="Shape 35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2" name="Shape 35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3" name="Shape 35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4" name="Shape 35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5" name="Shape 35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6" name="Shape 35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7" name="Shape 35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8" name="Shape 35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363" name="Shape 36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4" name="Shape 36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5" name="Shape 36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6" name="Shape 36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7"/>
        <p:cNvGrpSpPr/>
        <p:nvPr/>
      </p:nvGrpSpPr>
      <p:grpSpPr>
        <a:xfrm>
          <a:off x="0" y="0"/>
          <a:ext cx="0" cy="0"/>
          <a:chOff x="0" y="0"/>
          <a:chExt cx="0" cy="0"/>
        </a:xfrm>
      </p:grpSpPr>
      <p:sp>
        <p:nvSpPr>
          <p:cNvPr id="368" name="Shape 36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69" name="Shape 36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0" name="Shape 37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71" name="Shape 37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72" name="Shape 37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3" name="Shape 373"/>
          <p:cNvGrpSpPr/>
          <p:nvPr/>
        </p:nvGrpSpPr>
        <p:grpSpPr>
          <a:xfrm>
            <a:off x="-9525" y="4462475"/>
            <a:ext cx="9167825" cy="595300"/>
            <a:chOff x="-9525" y="4462475"/>
            <a:chExt cx="9167825" cy="595300"/>
          </a:xfrm>
        </p:grpSpPr>
        <p:sp>
          <p:nvSpPr>
            <p:cNvPr id="374" name="Shape 37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5" name="Shape 37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7" name="Shape 377"/>
          <p:cNvGrpSpPr/>
          <p:nvPr/>
        </p:nvGrpSpPr>
        <p:grpSpPr>
          <a:xfrm>
            <a:off x="-42837" y="4443487"/>
            <a:ext cx="9229574" cy="642787"/>
            <a:chOff x="-42837" y="4443487"/>
            <a:chExt cx="9229574" cy="642787"/>
          </a:xfrm>
        </p:grpSpPr>
        <p:sp>
          <p:nvSpPr>
            <p:cNvPr id="378" name="Shape 37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79" name="Shape 37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0" name="Shape 38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1" name="Shape 38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2" name="Shape 38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3" name="Shape 38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4" name="Shape 38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5" name="Shape 38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6" name="Shape 38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7" name="Shape 38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8" name="Shape 38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6" name="Shape 39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7" name="Shape 39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8" name="Shape 39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9" name="Shape 39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0" name="Shape 40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1" name="Shape 40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2" name="Shape 40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403" name="Shape 40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4" name="Shape 40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5" name="Shape 40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6" name="Shape 40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81000" y="7"/>
            <a:ext cx="8382000" cy="5162348"/>
            <a:chOff x="381000" y="-18750"/>
            <a:chExt cx="8382000" cy="5180999"/>
          </a:xfrm>
        </p:grpSpPr>
        <p:cxnSp>
          <p:nvCxnSpPr>
            <p:cNvPr id="6" name="Shape 6"/>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7" name="Shape 7"/>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8" name="Shape 18"/>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29" name="Shape 29"/>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0" name="Shape 30"/>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ctrTitle"/>
          </p:nvPr>
        </p:nvSpPr>
        <p:spPr>
          <a:xfrm>
            <a:off x="1925515" y="3363425"/>
            <a:ext cx="6532760" cy="1159799"/>
          </a:xfrm>
          <a:prstGeom prst="rect">
            <a:avLst/>
          </a:prstGeom>
        </p:spPr>
        <p:txBody>
          <a:bodyPr lIns="91425" tIns="91425" rIns="91425" bIns="91425" anchor="ctr" anchorCtr="0">
            <a:noAutofit/>
          </a:bodyPr>
          <a:lstStyle/>
          <a:p>
            <a:pPr>
              <a:spcBef>
                <a:spcPts val="0"/>
              </a:spcBef>
              <a:buNone/>
            </a:pPr>
            <a:r>
              <a:rPr lang="en" sz="4000" dirty="0" smtClean="0"/>
              <a:t>Statiscal Analysis of </a:t>
            </a:r>
            <a:r>
              <a:rPr lang="en-US" sz="4000" dirty="0" smtClean="0"/>
              <a:t>Marino</a:t>
            </a:r>
            <a:r>
              <a:rPr lang="en" sz="4000" dirty="0" smtClean="0"/>
              <a:t> </a:t>
            </a:r>
            <a:r>
              <a:rPr lang="en" sz="4000" dirty="0" smtClean="0"/>
              <a:t>Center Operations </a:t>
            </a:r>
            <a:r>
              <a:rPr lang="en" sz="4000" dirty="0" smtClean="0"/>
              <a:t>&amp; Maintainence</a:t>
            </a:r>
            <a:endParaRPr lang="en" sz="40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047750" y="164388"/>
            <a:ext cx="6996600" cy="523982"/>
          </a:xfrm>
          <a:prstGeom prst="rect">
            <a:avLst/>
          </a:prstGeom>
        </p:spPr>
        <p:txBody>
          <a:bodyPr lIns="91425" tIns="91425" rIns="91425" bIns="91425" anchor="b" anchorCtr="0">
            <a:noAutofit/>
          </a:bodyPr>
          <a:lstStyle/>
          <a:p>
            <a:pPr lvl="0" rtl="0">
              <a:spcBef>
                <a:spcPts val="0"/>
              </a:spcBef>
              <a:buNone/>
            </a:pPr>
            <a:r>
              <a:rPr lang="en" u="sng" dirty="0" smtClean="0"/>
              <a:t>Hypothesis Data</a:t>
            </a:r>
            <a:endParaRPr lang="en" u="sng"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794837" y="784846"/>
            <a:ext cx="4492625" cy="114554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794837" y="2103219"/>
            <a:ext cx="4319270" cy="1183640"/>
          </a:xfrm>
          <a:prstGeom prst="rect">
            <a:avLst/>
          </a:prstGeom>
        </p:spPr>
      </p:pic>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794837" y="3286859"/>
            <a:ext cx="4394835" cy="1156335"/>
          </a:xfrm>
          <a:prstGeom prst="rect">
            <a:avLst/>
          </a:prstGeom>
        </p:spPr>
      </p:pic>
      <p:sp>
        <p:nvSpPr>
          <p:cNvPr id="2" name="Rectangle 1"/>
          <p:cNvSpPr/>
          <p:nvPr/>
        </p:nvSpPr>
        <p:spPr>
          <a:xfrm>
            <a:off x="5517221" y="1181699"/>
            <a:ext cx="3339103" cy="3100144"/>
          </a:xfrm>
          <a:prstGeom prst="rect">
            <a:avLst/>
          </a:prstGeom>
        </p:spPr>
        <p:txBody>
          <a:bodyPr wrap="square">
            <a:spAutoFit/>
          </a:bodyPr>
          <a:lstStyle/>
          <a:p>
            <a:pPr>
              <a:lnSpc>
                <a:spcPct val="107000"/>
              </a:lnSpc>
              <a:spcAft>
                <a:spcPts val="800"/>
              </a:spcAft>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1. Specifying the hypotheses</a:t>
            </a:r>
          </a:p>
          <a:p>
            <a:pPr>
              <a:lnSpc>
                <a:spcPct val="107000"/>
              </a:lnSpc>
              <a:spcAft>
                <a:spcPts val="800"/>
              </a:spcAft>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H0</a:t>
            </a:r>
            <a:r>
              <a:rPr lang="en-US" dirty="0">
                <a:latin typeface="Times New Roman" panose="02020603050405020304" pitchFamily="18" charset="0"/>
                <a:ea typeface="Times New Roman" panose="02020603050405020304" pitchFamily="18" charset="0"/>
                <a:cs typeface="Times New Roman" panose="02020603050405020304" pitchFamily="18" charset="0"/>
              </a:rPr>
              <a:t>: µ = 4500</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H1: µ ≠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4500</a:t>
            </a:r>
          </a:p>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2.  Determining the power and Sample Size which in this case is 89</a:t>
            </a:r>
          </a:p>
          <a:p>
            <a:pPr>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3. Choosing the significance level(CI)</a:t>
            </a:r>
          </a:p>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4. Collecting the data</a:t>
            </a:r>
          </a:p>
          <a:p>
            <a:pPr>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5. Comparing the P-Value</a:t>
            </a:r>
          </a:p>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6. Decision to fail or fail to reject null hypothesis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body" idx="1"/>
          </p:nvPr>
        </p:nvSpPr>
        <p:spPr>
          <a:xfrm>
            <a:off x="276957" y="222178"/>
            <a:ext cx="2963007" cy="3797999"/>
          </a:xfrm>
          <a:prstGeom prst="rect">
            <a:avLst/>
          </a:prstGeom>
        </p:spPr>
        <p:txBody>
          <a:bodyPr lIns="91425" tIns="91425" rIns="91425" bIns="91425" anchor="t" anchorCtr="0">
            <a:noAutofit/>
          </a:bodyPr>
          <a:lstStyle/>
          <a:p>
            <a:pPr>
              <a:spcBef>
                <a:spcPts val="0"/>
              </a:spcBef>
              <a:buNone/>
            </a:pPr>
            <a:r>
              <a:rPr lang="en" sz="1800" b="1" u="sng" dirty="0" smtClean="0">
                <a:solidFill>
                  <a:srgbClr val="00CEF6"/>
                </a:solidFill>
              </a:rPr>
              <a:t>Anderson Darling Test</a:t>
            </a:r>
          </a:p>
          <a:p>
            <a:pPr algn="l">
              <a:spcBef>
                <a:spcPts val="0"/>
              </a:spcBef>
              <a:buNone/>
            </a:pPr>
            <a:endParaRPr lang="en" b="1" u="sng" dirty="0">
              <a:hlinkClick r:id="rId3"/>
            </a:endParaRPr>
          </a:p>
          <a:p>
            <a:pPr algn="l">
              <a:spcBef>
                <a:spcPts val="0"/>
              </a:spcBef>
            </a:pPr>
            <a:r>
              <a:rPr lang="en-US" dirty="0">
                <a:solidFill>
                  <a:srgbClr val="28324A"/>
                </a:solidFill>
              </a:rPr>
              <a:t>It will measure </a:t>
            </a:r>
            <a:r>
              <a:rPr lang="en-US" dirty="0">
                <a:solidFill>
                  <a:srgbClr val="28324A"/>
                </a:solidFill>
              </a:rPr>
              <a:t>how well the data </a:t>
            </a:r>
            <a:r>
              <a:rPr lang="en-US" dirty="0">
                <a:solidFill>
                  <a:srgbClr val="28324A"/>
                </a:solidFill>
              </a:rPr>
              <a:t>follows the normal distribution as it is substantially lower than other distribution.</a:t>
            </a:r>
            <a:endParaRPr lang="en" dirty="0">
              <a:solidFill>
                <a:srgbClr val="28324A"/>
              </a:solidFill>
              <a:hlinkClick r:id="rId3"/>
            </a:endParaRPr>
          </a:p>
        </p:txBody>
      </p:sp>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3324699" y="321937"/>
            <a:ext cx="5494655" cy="3698240"/>
          </a:xfrm>
          <a:prstGeom prst="rect">
            <a:avLst/>
          </a:prstGeom>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30" name="Shape 630"/>
          <p:cNvSpPr txBox="1">
            <a:spLocks noGrp="1"/>
          </p:cNvSpPr>
          <p:nvPr>
            <p:ph type="title"/>
          </p:nvPr>
        </p:nvSpPr>
        <p:spPr>
          <a:xfrm>
            <a:off x="1047750" y="24524"/>
            <a:ext cx="6996600" cy="1403583"/>
          </a:xfrm>
          <a:prstGeom prst="rect">
            <a:avLst/>
          </a:prstGeom>
        </p:spPr>
        <p:txBody>
          <a:bodyPr lIns="91425" tIns="91425" rIns="91425" bIns="91425" anchor="b" anchorCtr="0">
            <a:noAutofit/>
          </a:bodyPr>
          <a:lstStyle/>
          <a:p>
            <a:pPr lvl="0"/>
            <a:r>
              <a:rPr lang="en-US" sz="1400" b="0" dirty="0">
                <a:solidFill>
                  <a:srgbClr val="28324A"/>
                </a:solidFill>
                <a:latin typeface="Source Sans Pro"/>
                <a:ea typeface="Source Sans Pro"/>
                <a:cs typeface="Source Sans Pro"/>
                <a:sym typeface="Source Sans Pro"/>
              </a:rPr>
              <a:t>We performed the Anderson-Darling Normality test, from the Histogram and Probability Plot; we conclude that production statistics of PEOPLE USING MARINO CENTER is normally distributed.</a:t>
            </a:r>
            <a:endParaRPr lang="en" sz="1400" b="0" dirty="0">
              <a:solidFill>
                <a:srgbClr val="28324A"/>
              </a:solidFill>
              <a:latin typeface="Source Sans Pro"/>
              <a:ea typeface="Source Sans Pro"/>
              <a:cs typeface="Source Sans Pro"/>
              <a:sym typeface="Source Sans Pro"/>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2587710" y="1619625"/>
            <a:ext cx="3916680" cy="916940"/>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1949535" y="2888901"/>
            <a:ext cx="5193030" cy="1526540"/>
          </a:xfrm>
          <a:prstGeom prst="rect">
            <a:avLst/>
          </a:prstGeom>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Shape 507"/>
          <p:cNvSpPr txBox="1">
            <a:spLocks noGrp="1"/>
          </p:cNvSpPr>
          <p:nvPr>
            <p:ph type="title"/>
          </p:nvPr>
        </p:nvSpPr>
        <p:spPr>
          <a:xfrm>
            <a:off x="973099" y="171788"/>
            <a:ext cx="6996600" cy="715800"/>
          </a:xfrm>
          <a:prstGeom prst="rect">
            <a:avLst/>
          </a:prstGeom>
        </p:spPr>
        <p:txBody>
          <a:bodyPr lIns="91425" tIns="91425" rIns="91425" bIns="91425" anchor="b" anchorCtr="0">
            <a:noAutofit/>
          </a:bodyPr>
          <a:lstStyle/>
          <a:p>
            <a:r>
              <a:rPr lang="en-US" u="sng" dirty="0"/>
              <a:t>HYPOTHESIS ANALYSIS:</a:t>
            </a:r>
            <a:r>
              <a:rPr lang="en-US" dirty="0"/>
              <a:t/>
            </a:r>
            <a:br>
              <a:rPr lang="en-US" dirty="0"/>
            </a:br>
            <a:endParaRPr lang="en" dirty="0"/>
          </a:p>
        </p:txBody>
      </p:sp>
      <p:sp>
        <p:nvSpPr>
          <p:cNvPr id="508" name="Shape 508"/>
          <p:cNvSpPr txBox="1">
            <a:spLocks noGrp="1"/>
          </p:cNvSpPr>
          <p:nvPr>
            <p:ph type="body" idx="2"/>
          </p:nvPr>
        </p:nvSpPr>
        <p:spPr>
          <a:xfrm>
            <a:off x="5864878" y="1124714"/>
            <a:ext cx="2104821" cy="888288"/>
          </a:xfrm>
          <a:prstGeom prst="rect">
            <a:avLst/>
          </a:prstGeom>
        </p:spPr>
        <p:txBody>
          <a:bodyPr lIns="91425" tIns="91425" rIns="91425" bIns="91425" anchor="t" anchorCtr="0">
            <a:noAutofit/>
          </a:bodyPr>
          <a:lstStyle/>
          <a:p>
            <a:r>
              <a:rPr lang="en-US" dirty="0"/>
              <a:t>H</a:t>
            </a:r>
            <a:r>
              <a:rPr lang="en-US" baseline="-25000" dirty="0"/>
              <a:t>0</a:t>
            </a:r>
            <a:r>
              <a:rPr lang="en-US" dirty="0"/>
              <a:t>: µ = 4500</a:t>
            </a:r>
          </a:p>
          <a:p>
            <a:r>
              <a:rPr lang="en-US" dirty="0"/>
              <a:t>H</a:t>
            </a:r>
            <a:r>
              <a:rPr lang="en-US" baseline="-25000" dirty="0"/>
              <a:t>1</a:t>
            </a:r>
            <a:r>
              <a:rPr lang="en-US" dirty="0"/>
              <a:t>: µ ≠ 4500</a:t>
            </a:r>
          </a:p>
          <a:p>
            <a:pPr rtl="0">
              <a:spcBef>
                <a:spcPts val="0"/>
              </a:spcBef>
              <a:buNone/>
            </a:pPr>
            <a:endParaRPr lang="en" dirty="0"/>
          </a:p>
        </p:txBody>
      </p:sp>
      <p:sp>
        <p:nvSpPr>
          <p:cNvPr id="2" name="Text Placeholder 1"/>
          <p:cNvSpPr>
            <a:spLocks noGrp="1"/>
          </p:cNvSpPr>
          <p:nvPr>
            <p:ph type="body" idx="1"/>
          </p:nvPr>
        </p:nvSpPr>
        <p:spPr>
          <a:xfrm>
            <a:off x="217100" y="909689"/>
            <a:ext cx="5495331" cy="2665799"/>
          </a:xfrm>
        </p:spPr>
        <p:txBody>
          <a:bodyPr/>
          <a:lstStyle/>
          <a:p>
            <a:pPr>
              <a:buNone/>
            </a:pPr>
            <a:r>
              <a:rPr lang="en-US" dirty="0"/>
              <a:t>We performed the T test for the hypothesis testing on people using MARINO center for keeping their body fit and healthy. We took the mean µ as the daily maximum capacity of MARINO Center which is 4500 people.</a:t>
            </a:r>
          </a:p>
        </p:txBody>
      </p:sp>
      <p:graphicFrame>
        <p:nvGraphicFramePr>
          <p:cNvPr id="7" name="Table 6"/>
          <p:cNvGraphicFramePr>
            <a:graphicFrameLocks noGrp="1"/>
          </p:cNvGraphicFramePr>
          <p:nvPr>
            <p:extLst>
              <p:ext uri="{D42A27DB-BD31-4B8C-83A1-F6EECF244321}">
                <p14:modId xmlns:p14="http://schemas.microsoft.com/office/powerpoint/2010/main" val="526134888"/>
              </p:ext>
            </p:extLst>
          </p:nvPr>
        </p:nvGraphicFramePr>
        <p:xfrm>
          <a:off x="217101" y="2887038"/>
          <a:ext cx="7971401" cy="600066"/>
        </p:xfrm>
        <a:graphic>
          <a:graphicData uri="http://schemas.openxmlformats.org/drawingml/2006/table">
            <a:tbl>
              <a:tblPr firstRow="1" firstCol="1" bandRow="1">
                <a:tableStyleId>{E81670E8-07C0-43B4-8A94-7969E6F940EA}</a:tableStyleId>
              </a:tblPr>
              <a:tblGrid>
                <a:gridCol w="1125502"/>
                <a:gridCol w="859398"/>
                <a:gridCol w="932201"/>
                <a:gridCol w="929690"/>
                <a:gridCol w="912117"/>
                <a:gridCol w="1588255"/>
                <a:gridCol w="765676"/>
                <a:gridCol w="858562"/>
              </a:tblGrid>
              <a:tr h="267128">
                <a:tc>
                  <a:txBody>
                    <a:bodyPr/>
                    <a:lstStyle/>
                    <a:p>
                      <a:pPr marL="0" marR="0" algn="ctr">
                        <a:lnSpc>
                          <a:spcPct val="107000"/>
                        </a:lnSpc>
                        <a:spcBef>
                          <a:spcPts val="0"/>
                        </a:spcBef>
                        <a:spcAft>
                          <a:spcPts val="0"/>
                        </a:spcAft>
                      </a:pPr>
                      <a:r>
                        <a:rPr lang="en-US" sz="1200" dirty="0">
                          <a:effectLst/>
                        </a:rPr>
                        <a:t>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St.DEv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SE 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95% CI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2938">
                <a:tc>
                  <a:txBody>
                    <a:bodyPr/>
                    <a:lstStyle/>
                    <a:p>
                      <a:pPr marL="0" marR="0" algn="ctr">
                        <a:lnSpc>
                          <a:spcPct val="107000"/>
                        </a:lnSpc>
                        <a:spcBef>
                          <a:spcPts val="0"/>
                        </a:spcBef>
                        <a:spcAft>
                          <a:spcPts val="0"/>
                        </a:spcAft>
                      </a:pPr>
                      <a:r>
                        <a:rPr lang="en-US" sz="1200">
                          <a:effectLst/>
                        </a:rPr>
                        <a:t>MARINO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2314.62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761.10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80.68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(2154.29,2474.94)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-27.09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&lt;0.0001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1047750" y="111781"/>
            <a:ext cx="6996600" cy="750013"/>
          </a:xfrm>
          <a:prstGeom prst="rect">
            <a:avLst/>
          </a:prstGeom>
        </p:spPr>
        <p:txBody>
          <a:bodyPr lIns="91425" tIns="91425" rIns="91425" bIns="91425" anchor="b" anchorCtr="0">
            <a:noAutofit/>
          </a:bodyPr>
          <a:lstStyle/>
          <a:p>
            <a:pPr>
              <a:spcBef>
                <a:spcPts val="0"/>
              </a:spcBef>
              <a:buNone/>
            </a:pPr>
            <a:r>
              <a:rPr lang="en" sz="2400" u="sng" dirty="0" smtClean="0"/>
              <a:t>Conclusion</a:t>
            </a:r>
            <a:endParaRPr lang="en" sz="2400" u="sng" dirty="0"/>
          </a:p>
        </p:txBody>
      </p:sp>
      <p:sp>
        <p:nvSpPr>
          <p:cNvPr id="514" name="Shape 514"/>
          <p:cNvSpPr txBox="1">
            <a:spLocks noGrp="1"/>
          </p:cNvSpPr>
          <p:nvPr>
            <p:ph type="body" idx="1"/>
          </p:nvPr>
        </p:nvSpPr>
        <p:spPr>
          <a:xfrm>
            <a:off x="705900" y="1006868"/>
            <a:ext cx="8233819" cy="3919132"/>
          </a:xfrm>
          <a:prstGeom prst="rect">
            <a:avLst/>
          </a:prstGeom>
        </p:spPr>
        <p:txBody>
          <a:bodyPr lIns="91425" tIns="91425" rIns="91425" bIns="91425" anchor="t" anchorCtr="0">
            <a:noAutofit/>
          </a:bodyPr>
          <a:lstStyle/>
          <a:p>
            <a:pPr rtl="0">
              <a:spcBef>
                <a:spcPts val="0"/>
              </a:spcBef>
              <a:buNone/>
            </a:pPr>
            <a:r>
              <a:rPr lang="en" b="1" dirty="0" smtClean="0"/>
              <a:t>OUTCOME:</a:t>
            </a:r>
          </a:p>
          <a:p>
            <a:pPr>
              <a:buNone/>
            </a:pPr>
            <a:r>
              <a:rPr lang="en-US" sz="1400" dirty="0"/>
              <a:t>From the Hypothesis we can observe that the p-value is &lt;0.0001 which is less than α=0.05 also after finding the tabulated value for t which equals 27.09, we can see that the calculated is larger than the tabulated, so we reject the null hypothesis. From this we can conclude that MARINO Center is not working as per its capacity. Since the mean and the upper bound of the 95% CI are 2154.29 and 2474.94 people range, we can state that the Marino Center is not fully optimized by the people and improvements are needed in some specific areas so that it can be fully optimized.</a:t>
            </a:r>
          </a:p>
          <a:p>
            <a:pPr rtl="0">
              <a:spcBef>
                <a:spcPts val="0"/>
              </a:spcBef>
              <a:buNone/>
            </a:pPr>
            <a:endParaRPr lang="en" b="1" dirty="0"/>
          </a:p>
        </p:txBody>
      </p:sp>
      <p:sp>
        <p:nvSpPr>
          <p:cNvPr id="515" name="Shape 515"/>
          <p:cNvSpPr txBox="1">
            <a:spLocks noGrp="1"/>
          </p:cNvSpPr>
          <p:nvPr>
            <p:ph type="body" idx="2"/>
          </p:nvPr>
        </p:nvSpPr>
        <p:spPr>
          <a:xfrm>
            <a:off x="705900" y="2840477"/>
            <a:ext cx="8068449" cy="2085522"/>
          </a:xfrm>
          <a:prstGeom prst="rect">
            <a:avLst/>
          </a:prstGeom>
        </p:spPr>
        <p:txBody>
          <a:bodyPr lIns="91425" tIns="91425" rIns="91425" bIns="91425" anchor="t" anchorCtr="0">
            <a:noAutofit/>
          </a:bodyPr>
          <a:lstStyle/>
          <a:p>
            <a:pPr rtl="0">
              <a:spcBef>
                <a:spcPts val="0"/>
              </a:spcBef>
              <a:buNone/>
            </a:pPr>
            <a:r>
              <a:rPr lang="en" sz="1400" b="1" dirty="0" smtClean="0"/>
              <a:t>RESULT:</a:t>
            </a:r>
          </a:p>
          <a:p>
            <a:pPr>
              <a:buNone/>
            </a:pPr>
            <a:r>
              <a:rPr lang="en-US" sz="1400" dirty="0"/>
              <a:t>From the hypothesis testing we reject the null hypothesis µ = 4500 people and accept the alternative hypothesis µ ≠ 4500. Also we can observe from the test that sample mean is significantly lower that the tested mean, which states that Marino center is not working at its full capacity and need to focus on some areas to optimize it fully.</a:t>
            </a:r>
          </a:p>
          <a:p>
            <a:pPr rtl="0">
              <a:spcBef>
                <a:spcPts val="0"/>
              </a:spcBef>
              <a:buNone/>
            </a:pPr>
            <a:endParaRPr lang="en" b="1" dirty="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8"/>
        <p:cNvGrpSpPr/>
        <p:nvPr/>
      </p:nvGrpSpPr>
      <p:grpSpPr>
        <a:xfrm>
          <a:off x="0" y="0"/>
          <a:ext cx="0" cy="0"/>
          <a:chOff x="0" y="0"/>
          <a:chExt cx="0" cy="0"/>
        </a:xfrm>
      </p:grpSpPr>
      <p:sp>
        <p:nvSpPr>
          <p:cNvPr id="529" name="Shape 529"/>
          <p:cNvSpPr txBox="1">
            <a:spLocks noGrp="1"/>
          </p:cNvSpPr>
          <p:nvPr>
            <p:ph type="title" idx="4294967295"/>
          </p:nvPr>
        </p:nvSpPr>
        <p:spPr>
          <a:xfrm>
            <a:off x="0" y="1464115"/>
            <a:ext cx="9144000" cy="1380000"/>
          </a:xfrm>
          <a:prstGeom prst="rect">
            <a:avLst/>
          </a:prstGeom>
          <a:noFill/>
          <a:ln>
            <a:noFill/>
          </a:ln>
        </p:spPr>
        <p:txBody>
          <a:bodyPr lIns="91425" tIns="91425" rIns="91425" bIns="91425" anchor="b" anchorCtr="0">
            <a:noAutofit/>
          </a:bodyPr>
          <a:lstStyle/>
          <a:p>
            <a:pPr rtl="0">
              <a:spcBef>
                <a:spcPts val="0"/>
              </a:spcBef>
              <a:buNone/>
            </a:pPr>
            <a:r>
              <a:rPr lang="en" sz="4400" dirty="0" smtClean="0">
                <a:solidFill>
                  <a:schemeClr val="bg1"/>
                </a:solidFill>
              </a:rPr>
              <a:t>SCOPE OF IMPROVEMENT</a:t>
            </a:r>
            <a:endParaRPr lang="en" sz="4400"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Shape 658"/>
          <p:cNvSpPr txBox="1">
            <a:spLocks noGrp="1"/>
          </p:cNvSpPr>
          <p:nvPr>
            <p:ph type="title"/>
          </p:nvPr>
        </p:nvSpPr>
        <p:spPr>
          <a:xfrm>
            <a:off x="920261" y="131151"/>
            <a:ext cx="6996600" cy="715800"/>
          </a:xfrm>
          <a:prstGeom prst="rect">
            <a:avLst/>
          </a:prstGeom>
        </p:spPr>
        <p:txBody>
          <a:bodyPr lIns="91425" tIns="91425" rIns="91425" bIns="91425" anchor="b" anchorCtr="0">
            <a:noAutofit/>
          </a:bodyPr>
          <a:lstStyle/>
          <a:p>
            <a:pPr lvl="0" rtl="0">
              <a:spcBef>
                <a:spcPts val="0"/>
              </a:spcBef>
              <a:buNone/>
            </a:pPr>
            <a:r>
              <a:rPr lang="en" u="sng" dirty="0" smtClean="0"/>
              <a:t>Analyzing the graphs</a:t>
            </a:r>
            <a:endParaRPr lang="en" u="sng" dirty="0"/>
          </a:p>
        </p:txBody>
      </p:sp>
      <p:pic>
        <p:nvPicPr>
          <p:cNvPr id="6" name="Picture 5"/>
          <p:cNvPicPr/>
          <p:nvPr/>
        </p:nvPicPr>
        <p:blipFill>
          <a:blip r:embed="rId3"/>
          <a:stretch>
            <a:fillRect/>
          </a:stretch>
        </p:blipFill>
        <p:spPr>
          <a:xfrm>
            <a:off x="79132" y="1138604"/>
            <a:ext cx="4132384" cy="2367625"/>
          </a:xfrm>
          <a:prstGeom prst="rect">
            <a:avLst/>
          </a:prstGeom>
        </p:spPr>
      </p:pic>
      <p:graphicFrame>
        <p:nvGraphicFramePr>
          <p:cNvPr id="7" name="Chart 6"/>
          <p:cNvGraphicFramePr/>
          <p:nvPr>
            <p:extLst>
              <p:ext uri="{D42A27DB-BD31-4B8C-83A1-F6EECF244321}">
                <p14:modId xmlns:p14="http://schemas.microsoft.com/office/powerpoint/2010/main" val="1500829435"/>
              </p:ext>
            </p:extLst>
          </p:nvPr>
        </p:nvGraphicFramePr>
        <p:xfrm>
          <a:off x="4277457" y="1138604"/>
          <a:ext cx="4769827" cy="243798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1060938" y="154944"/>
            <a:ext cx="6996600" cy="715800"/>
          </a:xfrm>
          <a:prstGeom prst="rect">
            <a:avLst/>
          </a:prstGeom>
        </p:spPr>
        <p:txBody>
          <a:bodyPr lIns="91425" tIns="91425" rIns="91425" bIns="91425" anchor="b" anchorCtr="0">
            <a:noAutofit/>
          </a:bodyPr>
          <a:lstStyle/>
          <a:p>
            <a:pPr lvl="0" rtl="0">
              <a:spcBef>
                <a:spcPts val="0"/>
              </a:spcBef>
              <a:buNone/>
            </a:pPr>
            <a:r>
              <a:rPr lang="en" u="sng" dirty="0" smtClean="0"/>
              <a:t>One Graph is Worth a Thousand logs</a:t>
            </a:r>
            <a:endParaRPr lang="en" u="sng" dirty="0"/>
          </a:p>
        </p:txBody>
      </p:sp>
      <p:sp>
        <p:nvSpPr>
          <p:cNvPr id="522" name="Shape 522"/>
          <p:cNvSpPr txBox="1">
            <a:spLocks noGrp="1"/>
          </p:cNvSpPr>
          <p:nvPr>
            <p:ph type="body" idx="1"/>
          </p:nvPr>
        </p:nvSpPr>
        <p:spPr>
          <a:xfrm>
            <a:off x="442975" y="1641300"/>
            <a:ext cx="2580299" cy="2470499"/>
          </a:xfrm>
          <a:prstGeom prst="rect">
            <a:avLst/>
          </a:prstGeom>
        </p:spPr>
        <p:txBody>
          <a:bodyPr lIns="91425" tIns="91425" rIns="91425" bIns="91425" anchor="ctr" anchorCtr="0">
            <a:noAutofit/>
          </a:bodyPr>
          <a:lstStyle/>
          <a:p>
            <a:pPr lvl="0" algn="r" rtl="0">
              <a:spcBef>
                <a:spcPts val="0"/>
              </a:spcBef>
              <a:buNone/>
            </a:pPr>
            <a:r>
              <a:rPr lang="en" sz="1800" dirty="0" smtClean="0"/>
              <a:t>.</a:t>
            </a:r>
            <a:endParaRPr lang="en" sz="1800" dirty="0"/>
          </a:p>
        </p:txBody>
      </p:sp>
      <p:sp>
        <p:nvSpPr>
          <p:cNvPr id="524" name="Shape 524"/>
          <p:cNvSpPr txBox="1">
            <a:spLocks noGrp="1"/>
          </p:cNvSpPr>
          <p:nvPr>
            <p:ph type="body" idx="2"/>
          </p:nvPr>
        </p:nvSpPr>
        <p:spPr>
          <a:xfrm>
            <a:off x="5834975" y="1404295"/>
            <a:ext cx="2580299" cy="2470499"/>
          </a:xfrm>
          <a:prstGeom prst="rect">
            <a:avLst/>
          </a:prstGeom>
        </p:spPr>
        <p:txBody>
          <a:bodyPr lIns="91425" tIns="91425" rIns="91425" bIns="91425" anchor="ctr" anchorCtr="0">
            <a:noAutofit/>
          </a:bodyPr>
          <a:lstStyle/>
          <a:p>
            <a:pPr lvl="0" rtl="0">
              <a:spcBef>
                <a:spcPts val="0"/>
              </a:spcBef>
              <a:buNone/>
            </a:pPr>
            <a:r>
              <a:rPr lang="en" sz="1600" dirty="0" smtClean="0"/>
              <a:t>This graph shows the relationship (In percentages) between the equipments and population using the same keeping other factors as constant.</a:t>
            </a:r>
            <a:endParaRPr lang="en" sz="1600" dirty="0"/>
          </a:p>
        </p:txBody>
      </p:sp>
      <p:graphicFrame>
        <p:nvGraphicFramePr>
          <p:cNvPr id="6" name="Chart 5"/>
          <p:cNvGraphicFramePr>
            <a:graphicFrameLocks/>
          </p:cNvGraphicFramePr>
          <p:nvPr>
            <p:extLst>
              <p:ext uri="{D42A27DB-BD31-4B8C-83A1-F6EECF244321}">
                <p14:modId xmlns:p14="http://schemas.microsoft.com/office/powerpoint/2010/main" val="3325816732"/>
              </p:ext>
            </p:extLst>
          </p:nvPr>
        </p:nvGraphicFramePr>
        <p:xfrm>
          <a:off x="339733" y="1404295"/>
          <a:ext cx="4601451" cy="270750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txBox="1">
            <a:spLocks noGrp="1"/>
          </p:cNvSpPr>
          <p:nvPr>
            <p:ph type="ctrTitle" idx="4294967295"/>
          </p:nvPr>
        </p:nvSpPr>
        <p:spPr>
          <a:xfrm>
            <a:off x="1275149" y="1278550"/>
            <a:ext cx="6593700" cy="1159799"/>
          </a:xfrm>
          <a:prstGeom prst="rect">
            <a:avLst/>
          </a:prstGeom>
          <a:noFill/>
          <a:ln>
            <a:noFill/>
          </a:ln>
        </p:spPr>
        <p:txBody>
          <a:bodyPr lIns="91425" tIns="91425" rIns="91425" bIns="91425" anchor="b" anchorCtr="0">
            <a:noAutofit/>
          </a:bodyPr>
          <a:lstStyle/>
          <a:p>
            <a:pPr lvl="0" rtl="0">
              <a:spcBef>
                <a:spcPts val="0"/>
              </a:spcBef>
              <a:buNone/>
            </a:pPr>
            <a:r>
              <a:rPr lang="en" sz="8800" dirty="0"/>
              <a:t>THANKS!</a:t>
            </a:r>
          </a:p>
        </p:txBody>
      </p:sp>
      <p:sp>
        <p:nvSpPr>
          <p:cNvPr id="733" name="Shape 733"/>
          <p:cNvSpPr txBox="1">
            <a:spLocks noGrp="1"/>
          </p:cNvSpPr>
          <p:nvPr>
            <p:ph type="subTitle" idx="4294967295"/>
          </p:nvPr>
        </p:nvSpPr>
        <p:spPr>
          <a:xfrm>
            <a:off x="1275150" y="2325749"/>
            <a:ext cx="6593700" cy="1680899"/>
          </a:xfrm>
          <a:prstGeom prst="rect">
            <a:avLst/>
          </a:prstGeom>
          <a:noFill/>
          <a:ln>
            <a:noFill/>
          </a:ln>
        </p:spPr>
        <p:txBody>
          <a:bodyPr lIns="91425" tIns="91425" rIns="91425" bIns="91425" anchor="t" anchorCtr="0">
            <a:noAutofit/>
          </a:bodyPr>
          <a:lstStyle/>
          <a:p>
            <a:pPr lvl="0" algn="ctr" rtl="0">
              <a:spcBef>
                <a:spcPts val="0"/>
              </a:spcBef>
              <a:buNone/>
            </a:pPr>
            <a:r>
              <a:rPr lang="en" sz="1600" b="1" dirty="0" smtClean="0"/>
              <a:t>There are two kinds of Statistics: the kind you “Look Up” and the kind you “Make Up”</a:t>
            </a:r>
          </a:p>
          <a:p>
            <a:pPr marL="285750" lvl="0" indent="-285750" algn="ctr" rtl="0">
              <a:spcBef>
                <a:spcPts val="0"/>
              </a:spcBef>
              <a:buFontTx/>
              <a:buChar char="-"/>
            </a:pPr>
            <a:r>
              <a:rPr lang="en" sz="1600" b="1" dirty="0" smtClean="0"/>
              <a:t>Rex Stout</a:t>
            </a:r>
          </a:p>
          <a:p>
            <a:pPr lvl="0" algn="ctr" rtl="0">
              <a:spcBef>
                <a:spcPts val="0"/>
              </a:spcBef>
              <a:buNone/>
            </a:pPr>
            <a:endParaRPr lang="en" sz="1600" b="1" dirty="0" smtClean="0"/>
          </a:p>
          <a:p>
            <a:pPr lvl="0" algn="ctr" rtl="0">
              <a:spcBef>
                <a:spcPts val="0"/>
              </a:spcBef>
              <a:buNone/>
            </a:pPr>
            <a:r>
              <a:rPr lang="en" sz="2800" b="1" dirty="0" smtClean="0"/>
              <a:t>Any </a:t>
            </a:r>
            <a:r>
              <a:rPr lang="en" sz="2800" b="1" dirty="0"/>
              <a:t>questions</a:t>
            </a:r>
            <a:r>
              <a:rPr lang="en" sz="2800" b="1" dirty="0" smtClean="0"/>
              <a:t>?</a:t>
            </a:r>
            <a:endParaRPr lang="en" sz="2800" b="1"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ctrTitle" idx="4294967295"/>
          </p:nvPr>
        </p:nvSpPr>
        <p:spPr>
          <a:xfrm>
            <a:off x="1213603" y="421300"/>
            <a:ext cx="6593700" cy="1159799"/>
          </a:xfrm>
          <a:prstGeom prst="rect">
            <a:avLst/>
          </a:prstGeom>
          <a:noFill/>
          <a:ln>
            <a:noFill/>
          </a:ln>
        </p:spPr>
        <p:txBody>
          <a:bodyPr lIns="91425" tIns="91425" rIns="91425" bIns="91425" anchor="b" anchorCtr="0">
            <a:noAutofit/>
          </a:bodyPr>
          <a:lstStyle/>
          <a:p>
            <a:pPr>
              <a:spcBef>
                <a:spcPts val="0"/>
              </a:spcBef>
              <a:buNone/>
            </a:pPr>
            <a:r>
              <a:rPr lang="en" sz="2800" u="sng" dirty="0" smtClean="0"/>
              <a:t>Supervised by Prof. Rajesh Jugulum</a:t>
            </a:r>
            <a:endParaRPr lang="en" sz="2800" u="sng" dirty="0"/>
          </a:p>
        </p:txBody>
      </p:sp>
      <p:sp>
        <p:nvSpPr>
          <p:cNvPr id="467" name="Shape 467"/>
          <p:cNvSpPr txBox="1">
            <a:spLocks noGrp="1"/>
          </p:cNvSpPr>
          <p:nvPr>
            <p:ph type="subTitle" idx="4294967295"/>
          </p:nvPr>
        </p:nvSpPr>
        <p:spPr>
          <a:xfrm>
            <a:off x="1213603" y="1710288"/>
            <a:ext cx="6593700" cy="1680899"/>
          </a:xfrm>
          <a:prstGeom prst="rect">
            <a:avLst/>
          </a:prstGeom>
          <a:noFill/>
          <a:ln>
            <a:noFill/>
          </a:ln>
        </p:spPr>
        <p:txBody>
          <a:bodyPr lIns="91425" tIns="91425" rIns="91425" bIns="91425" anchor="t" anchorCtr="0">
            <a:noAutofit/>
          </a:bodyPr>
          <a:lstStyle/>
          <a:p>
            <a:pPr algn="r">
              <a:spcBef>
                <a:spcPts val="0"/>
              </a:spcBef>
              <a:buNone/>
            </a:pPr>
            <a:r>
              <a:rPr lang="en-US" sz="2400" b="1" dirty="0" smtClean="0"/>
              <a:t>Presented by:</a:t>
            </a:r>
          </a:p>
          <a:p>
            <a:pPr algn="r">
              <a:spcBef>
                <a:spcPts val="0"/>
              </a:spcBef>
              <a:buNone/>
            </a:pPr>
            <a:r>
              <a:rPr lang="en-US" sz="2400" b="1" dirty="0" smtClean="0"/>
              <a:t>Deep </a:t>
            </a:r>
            <a:r>
              <a:rPr lang="en-US" sz="2400" b="1" dirty="0" err="1" smtClean="0"/>
              <a:t>Vaghani</a:t>
            </a:r>
            <a:endParaRPr lang="en-US" sz="2400" b="1" dirty="0" smtClean="0"/>
          </a:p>
          <a:p>
            <a:pPr algn="r">
              <a:spcBef>
                <a:spcPts val="0"/>
              </a:spcBef>
              <a:buNone/>
            </a:pPr>
            <a:r>
              <a:rPr lang="en-US" sz="2400" b="1" dirty="0" err="1" smtClean="0"/>
              <a:t>Preet</a:t>
            </a:r>
            <a:r>
              <a:rPr lang="en-US" sz="2400" b="1" dirty="0" smtClean="0"/>
              <a:t> </a:t>
            </a:r>
            <a:r>
              <a:rPr lang="en-US" sz="2400" b="1" dirty="0" err="1" smtClean="0"/>
              <a:t>Parmar</a:t>
            </a:r>
            <a:endParaRPr lang="en-US" sz="2400" b="1" dirty="0" smtClean="0"/>
          </a:p>
          <a:p>
            <a:pPr algn="r">
              <a:spcBef>
                <a:spcPts val="0"/>
              </a:spcBef>
              <a:buNone/>
            </a:pPr>
            <a:r>
              <a:rPr lang="en-US" sz="2400" b="1" dirty="0" err="1" smtClean="0"/>
              <a:t>Sahil</a:t>
            </a:r>
            <a:r>
              <a:rPr lang="en-US" sz="2400" b="1" dirty="0" smtClean="0"/>
              <a:t> Shah</a:t>
            </a:r>
          </a:p>
          <a:p>
            <a:pPr algn="r">
              <a:spcBef>
                <a:spcPts val="0"/>
              </a:spcBef>
              <a:buNone/>
            </a:pPr>
            <a:r>
              <a:rPr lang="en-US" sz="2400" b="1" dirty="0" smtClean="0"/>
              <a:t>Sonam Malhotra</a:t>
            </a:r>
            <a:endParaRPr sz="2400" b="1"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rtl="0">
              <a:spcBef>
                <a:spcPts val="0"/>
              </a:spcBef>
              <a:buNone/>
            </a:pPr>
            <a:r>
              <a:rPr lang="en" dirty="0" smtClean="0"/>
              <a:t>INTRODUCTION</a:t>
            </a:r>
            <a:endParaRPr lang="en" dirty="0"/>
          </a:p>
        </p:txBody>
      </p:sp>
      <p:sp>
        <p:nvSpPr>
          <p:cNvPr id="458" name="Shape 458"/>
          <p:cNvSpPr txBox="1"/>
          <p:nvPr/>
        </p:nvSpPr>
        <p:spPr>
          <a:xfrm>
            <a:off x="810925" y="742950"/>
            <a:ext cx="7522200" cy="826499"/>
          </a:xfrm>
          <a:prstGeom prst="rect">
            <a:avLst/>
          </a:prstGeom>
          <a:noFill/>
          <a:ln>
            <a:noFill/>
          </a:ln>
        </p:spPr>
        <p:txBody>
          <a:bodyPr lIns="91425" tIns="91425" rIns="91425" bIns="91425" anchor="t" anchorCtr="0">
            <a:noAutofit/>
          </a:bodyPr>
          <a:lstStyle/>
          <a:p>
            <a:pPr lvl="0" rtl="0">
              <a:spcBef>
                <a:spcPts val="600"/>
              </a:spcBef>
              <a:buNone/>
            </a:pPr>
            <a:r>
              <a:rPr lang="en" sz="1200" b="1" dirty="0" smtClean="0">
                <a:solidFill>
                  <a:srgbClr val="28324A"/>
                </a:solidFill>
                <a:latin typeface="Source Sans Pro"/>
                <a:ea typeface="Source Sans Pro"/>
                <a:cs typeface="Source Sans Pro"/>
                <a:sym typeface="Source Sans Pro"/>
              </a:rPr>
              <a:t>Our project emphasize on the operations and maintainence of Northeastern’s Marino center. It scrutinize the day- to- day functions performed  in marino center which includes quantity of people per day, quality of equipment a</a:t>
            </a:r>
            <a:r>
              <a:rPr lang="en-US" sz="1200" b="1" dirty="0" err="1" smtClean="0">
                <a:solidFill>
                  <a:srgbClr val="28324A"/>
                </a:solidFill>
                <a:latin typeface="Source Sans Pro"/>
                <a:ea typeface="Source Sans Pro"/>
                <a:cs typeface="Source Sans Pro"/>
                <a:sym typeface="Source Sans Pro"/>
              </a:rPr>
              <a:t>nd</a:t>
            </a:r>
            <a:r>
              <a:rPr lang="en-US" sz="1200" b="1" dirty="0" smtClean="0">
                <a:solidFill>
                  <a:srgbClr val="28324A"/>
                </a:solidFill>
                <a:latin typeface="Source Sans Pro"/>
                <a:ea typeface="Source Sans Pro"/>
                <a:cs typeface="Source Sans Pro"/>
                <a:sym typeface="Source Sans Pro"/>
              </a:rPr>
              <a:t> facility infrastructure. By performing Hypothesis testing, we calculate the parametric statistics for the daily capacity of unit. Also it accentuate the learning of statistics and tools used in the process</a:t>
            </a:r>
            <a:endParaRPr lang="en" sz="1200" b="1" dirty="0">
              <a:solidFill>
                <a:srgbClr val="28324A"/>
              </a:solidFill>
              <a:latin typeface="Source Sans Pro"/>
              <a:ea typeface="Source Sans Pro"/>
              <a:cs typeface="Source Sans Pro"/>
              <a:sym typeface="Source Sans Pro"/>
            </a:endParaRPr>
          </a:p>
        </p:txBody>
      </p:sp>
      <p:sp>
        <p:nvSpPr>
          <p:cNvPr id="459" name="Shape 459"/>
          <p:cNvSpPr txBox="1"/>
          <p:nvPr/>
        </p:nvSpPr>
        <p:spPr>
          <a:xfrm>
            <a:off x="810925" y="1375927"/>
            <a:ext cx="3452099" cy="2207100"/>
          </a:xfrm>
          <a:prstGeom prst="rect">
            <a:avLst/>
          </a:prstGeom>
          <a:noFill/>
          <a:ln>
            <a:noFill/>
          </a:ln>
        </p:spPr>
        <p:txBody>
          <a:bodyPr lIns="91425" tIns="91425" rIns="91425" bIns="91425" anchor="t" anchorCtr="0">
            <a:noAutofit/>
          </a:bodyPr>
          <a:lstStyle/>
          <a:p>
            <a:pPr lvl="0" rtl="0">
              <a:spcBef>
                <a:spcPts val="600"/>
              </a:spcBef>
              <a:buNone/>
            </a:pPr>
            <a:endParaRPr lang="en" sz="1200" b="1" dirty="0">
              <a:solidFill>
                <a:srgbClr val="00CEF6"/>
              </a:solidFill>
              <a:latin typeface="Source Sans Pro"/>
              <a:ea typeface="Source Sans Pro"/>
              <a:cs typeface="Source Sans Pro"/>
              <a:sym typeface="Source Sans Pro"/>
            </a:endParaRPr>
          </a:p>
          <a:p>
            <a:pPr lvl="0" rtl="0">
              <a:spcBef>
                <a:spcPts val="600"/>
              </a:spcBef>
              <a:buNone/>
            </a:pPr>
            <a:endParaRPr lang="en" sz="1200" b="1" dirty="0" smtClean="0">
              <a:solidFill>
                <a:srgbClr val="00CEF6"/>
              </a:solidFill>
              <a:latin typeface="Source Sans Pro"/>
              <a:ea typeface="Source Sans Pro"/>
              <a:cs typeface="Source Sans Pro"/>
              <a:sym typeface="Source Sans Pro"/>
            </a:endParaRPr>
          </a:p>
          <a:p>
            <a:pPr lvl="0" rtl="0">
              <a:spcBef>
                <a:spcPts val="600"/>
              </a:spcBef>
              <a:buNone/>
            </a:pPr>
            <a:endParaRPr lang="en" sz="1200" b="1" dirty="0">
              <a:solidFill>
                <a:srgbClr val="00CEF6"/>
              </a:solidFill>
              <a:latin typeface="Source Sans Pro"/>
              <a:ea typeface="Source Sans Pro"/>
              <a:cs typeface="Source Sans Pro"/>
              <a:sym typeface="Source Sans Pro"/>
            </a:endParaRPr>
          </a:p>
          <a:p>
            <a:pPr lvl="0" rtl="0">
              <a:spcBef>
                <a:spcPts val="600"/>
              </a:spcBef>
              <a:buNone/>
            </a:pPr>
            <a:endParaRPr lang="en" sz="1200" b="1" dirty="0" smtClean="0">
              <a:solidFill>
                <a:srgbClr val="00CEF6"/>
              </a:solidFill>
              <a:latin typeface="Source Sans Pro"/>
              <a:ea typeface="Source Sans Pro"/>
              <a:cs typeface="Source Sans Pro"/>
              <a:sym typeface="Source Sans Pro"/>
            </a:endParaRPr>
          </a:p>
          <a:p>
            <a:pPr lvl="0" rtl="0">
              <a:spcBef>
                <a:spcPts val="600"/>
              </a:spcBef>
              <a:buNone/>
            </a:pPr>
            <a:r>
              <a:rPr lang="en" sz="1200" b="1" dirty="0" smtClean="0">
                <a:solidFill>
                  <a:srgbClr val="00CEF6"/>
                </a:solidFill>
                <a:latin typeface="Source Sans Pro"/>
                <a:ea typeface="Source Sans Pro"/>
                <a:cs typeface="Source Sans Pro"/>
                <a:sym typeface="Source Sans Pro"/>
              </a:rPr>
              <a:t>AIM:</a:t>
            </a:r>
          </a:p>
          <a:p>
            <a:pPr lvl="0" rtl="0">
              <a:spcBef>
                <a:spcPts val="600"/>
              </a:spcBef>
              <a:buNone/>
            </a:pPr>
            <a:r>
              <a:rPr lang="en" sz="1200" b="1" dirty="0" smtClean="0">
                <a:solidFill>
                  <a:srgbClr val="00CEF6"/>
                </a:solidFill>
                <a:latin typeface="Source Sans Pro"/>
                <a:ea typeface="Source Sans Pro"/>
                <a:cs typeface="Source Sans Pro"/>
                <a:sym typeface="Source Sans Pro"/>
              </a:rPr>
              <a:t>To examine the constarints of Marino Center infrastructure</a:t>
            </a:r>
            <a:endParaRPr lang="en" sz="1200" b="1" dirty="0">
              <a:solidFill>
                <a:srgbClr val="00CEF6"/>
              </a:solidFill>
              <a:latin typeface="Source Sans Pro"/>
              <a:ea typeface="Source Sans Pro"/>
              <a:cs typeface="Source Sans Pro"/>
              <a:sym typeface="Source Sans Pro"/>
            </a:endParaRPr>
          </a:p>
        </p:txBody>
      </p:sp>
      <p:sp>
        <p:nvSpPr>
          <p:cNvPr id="460" name="Shape 460"/>
          <p:cNvSpPr txBox="1"/>
          <p:nvPr/>
        </p:nvSpPr>
        <p:spPr>
          <a:xfrm>
            <a:off x="4672955" y="1329337"/>
            <a:ext cx="3602999" cy="2207100"/>
          </a:xfrm>
          <a:prstGeom prst="rect">
            <a:avLst/>
          </a:prstGeom>
          <a:noFill/>
          <a:ln>
            <a:noFill/>
          </a:ln>
        </p:spPr>
        <p:txBody>
          <a:bodyPr lIns="91425" tIns="91425" rIns="91425" bIns="91425" anchor="t" anchorCtr="0">
            <a:noAutofit/>
          </a:bodyPr>
          <a:lstStyle/>
          <a:p>
            <a:pPr lvl="0" rtl="0">
              <a:spcBef>
                <a:spcPts val="600"/>
              </a:spcBef>
              <a:buNone/>
            </a:pPr>
            <a:endParaRPr lang="en" sz="1200" dirty="0" smtClean="0">
              <a:solidFill>
                <a:srgbClr val="28324A"/>
              </a:solidFill>
              <a:latin typeface="Source Sans Pro"/>
              <a:ea typeface="Source Sans Pro"/>
              <a:cs typeface="Source Sans Pro"/>
              <a:sym typeface="Source Sans Pro"/>
            </a:endParaRPr>
          </a:p>
          <a:p>
            <a:pPr lvl="0" rtl="0">
              <a:spcBef>
                <a:spcPts val="600"/>
              </a:spcBef>
              <a:buNone/>
            </a:pPr>
            <a:endParaRPr lang="en" sz="1200" b="1" dirty="0" smtClean="0">
              <a:solidFill>
                <a:srgbClr val="00B0F0"/>
              </a:solidFill>
              <a:latin typeface="Source Sans Pro"/>
              <a:ea typeface="Source Sans Pro"/>
              <a:cs typeface="Source Sans Pro"/>
              <a:sym typeface="Source Sans Pro"/>
            </a:endParaRPr>
          </a:p>
          <a:p>
            <a:pPr lvl="0" rtl="0">
              <a:spcBef>
                <a:spcPts val="600"/>
              </a:spcBef>
              <a:buNone/>
            </a:pPr>
            <a:endParaRPr lang="en" sz="1200" b="1" dirty="0">
              <a:solidFill>
                <a:srgbClr val="00B0F0"/>
              </a:solidFill>
              <a:latin typeface="Source Sans Pro"/>
              <a:ea typeface="Source Sans Pro"/>
              <a:cs typeface="Source Sans Pro"/>
              <a:sym typeface="Source Sans Pro"/>
            </a:endParaRPr>
          </a:p>
          <a:p>
            <a:pPr lvl="0" rtl="0">
              <a:spcBef>
                <a:spcPts val="600"/>
              </a:spcBef>
              <a:buNone/>
            </a:pPr>
            <a:endParaRPr lang="en" sz="1200" b="1" dirty="0" smtClean="0">
              <a:solidFill>
                <a:srgbClr val="00B0F0"/>
              </a:solidFill>
              <a:latin typeface="Source Sans Pro"/>
              <a:ea typeface="Source Sans Pro"/>
              <a:cs typeface="Source Sans Pro"/>
              <a:sym typeface="Source Sans Pro"/>
            </a:endParaRPr>
          </a:p>
          <a:p>
            <a:pPr lvl="0" rtl="0">
              <a:spcBef>
                <a:spcPts val="600"/>
              </a:spcBef>
              <a:buNone/>
            </a:pPr>
            <a:r>
              <a:rPr lang="en" sz="1200" b="1" dirty="0" smtClean="0">
                <a:solidFill>
                  <a:srgbClr val="00B0F0"/>
                </a:solidFill>
                <a:latin typeface="Source Sans Pro"/>
                <a:ea typeface="Source Sans Pro"/>
                <a:cs typeface="Source Sans Pro"/>
                <a:sym typeface="Source Sans Pro"/>
              </a:rPr>
              <a:t>OBJECTIVES:</a:t>
            </a:r>
          </a:p>
          <a:p>
            <a:pPr lvl="0">
              <a:spcBef>
                <a:spcPts val="600"/>
              </a:spcBef>
            </a:pPr>
            <a:r>
              <a:rPr lang="en-US" sz="1200" b="1" dirty="0" smtClean="0">
                <a:solidFill>
                  <a:srgbClr val="00CEF6"/>
                </a:solidFill>
                <a:latin typeface="Source Sans Pro"/>
                <a:ea typeface="Source Sans Pro"/>
                <a:cs typeface="Source Sans Pro"/>
                <a:sym typeface="Source Sans Pro"/>
              </a:rPr>
              <a:t>To</a:t>
            </a:r>
            <a:r>
              <a:rPr lang="en" sz="1200" b="1" dirty="0" smtClean="0">
                <a:solidFill>
                  <a:srgbClr val="00CEF6"/>
                </a:solidFill>
                <a:latin typeface="Source Sans Pro"/>
                <a:ea typeface="Source Sans Pro"/>
                <a:cs typeface="Source Sans Pro"/>
                <a:sym typeface="Source Sans Pro"/>
              </a:rPr>
              <a:t> provide </a:t>
            </a:r>
            <a:r>
              <a:rPr lang="en" sz="1200" b="1" dirty="0">
                <a:solidFill>
                  <a:srgbClr val="00CEF6"/>
                </a:solidFill>
                <a:latin typeface="Source Sans Pro"/>
                <a:ea typeface="Source Sans Pro"/>
                <a:cs typeface="Source Sans Pro"/>
                <a:sym typeface="Source Sans Pro"/>
              </a:rPr>
              <a:t>the statistical analysis of the Marino </a:t>
            </a:r>
            <a:r>
              <a:rPr lang="en" sz="1200" b="1" dirty="0" smtClean="0">
                <a:solidFill>
                  <a:srgbClr val="00CEF6"/>
                </a:solidFill>
                <a:latin typeface="Source Sans Pro"/>
                <a:ea typeface="Source Sans Pro"/>
                <a:cs typeface="Source Sans Pro"/>
                <a:sym typeface="Source Sans Pro"/>
              </a:rPr>
              <a:t>center’s daily operation keeping a fixed mean as 4500 and examine the efficiency at max. capacity to analyse the requirement for any future development. </a:t>
            </a:r>
            <a:endParaRPr lang="en" sz="1200" b="1" dirty="0">
              <a:solidFill>
                <a:srgbClr val="00B0F0"/>
              </a:solidFill>
              <a:latin typeface="Source Sans Pro"/>
              <a:ea typeface="Source Sans Pro"/>
              <a:cs typeface="Source Sans Pro"/>
              <a:sym typeface="Source Sans Pro"/>
            </a:endParaRPr>
          </a:p>
        </p:txBody>
      </p:sp>
      <p:sp>
        <p:nvSpPr>
          <p:cNvPr id="461" name="Shape 461"/>
          <p:cNvSpPr txBox="1"/>
          <p:nvPr/>
        </p:nvSpPr>
        <p:spPr>
          <a:xfrm>
            <a:off x="810925" y="3296325"/>
            <a:ext cx="7522200" cy="826499"/>
          </a:xfrm>
          <a:prstGeom prst="rect">
            <a:avLst/>
          </a:prstGeom>
          <a:noFill/>
          <a:ln>
            <a:noFill/>
          </a:ln>
        </p:spPr>
        <p:txBody>
          <a:bodyPr lIns="91425" tIns="91425" rIns="91425" bIns="91425" anchor="t" anchorCtr="0">
            <a:noAutofit/>
          </a:bodyPr>
          <a:lstStyle/>
          <a:p>
            <a:pPr lvl="0"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a:p>
            <a:pPr lvl="0"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1550451" y="2303463"/>
            <a:ext cx="5963314" cy="1159799"/>
          </a:xfrm>
          <a:prstGeom prst="rect">
            <a:avLst/>
          </a:prstGeom>
        </p:spPr>
        <p:txBody>
          <a:bodyPr lIns="91425" tIns="91425" rIns="91425" bIns="91425" anchor="b" anchorCtr="0">
            <a:noAutofit/>
          </a:bodyPr>
          <a:lstStyle/>
          <a:p>
            <a:pPr lvl="0" rtl="0">
              <a:spcBef>
                <a:spcPts val="0"/>
              </a:spcBef>
              <a:buNone/>
            </a:pPr>
            <a:r>
              <a:rPr lang="en" u="sng" dirty="0" smtClean="0"/>
              <a:t>Marino Center Operation</a:t>
            </a:r>
            <a:endParaRPr lang="en" u="sng" dirty="0"/>
          </a:p>
        </p:txBody>
      </p:sp>
      <p:sp>
        <p:nvSpPr>
          <p:cNvPr id="473" name="Shape 473"/>
          <p:cNvSpPr txBox="1">
            <a:spLocks noGrp="1"/>
          </p:cNvSpPr>
          <p:nvPr>
            <p:ph type="subTitle" idx="1"/>
          </p:nvPr>
        </p:nvSpPr>
        <p:spPr>
          <a:xfrm>
            <a:off x="1028700" y="3479526"/>
            <a:ext cx="6485065" cy="784799"/>
          </a:xfrm>
          <a:prstGeom prst="rect">
            <a:avLst/>
          </a:prstGeom>
        </p:spPr>
        <p:txBody>
          <a:bodyPr lIns="91425" tIns="91425" rIns="91425" bIns="91425" anchor="t" anchorCtr="0">
            <a:noAutofit/>
          </a:bodyPr>
          <a:lstStyle/>
          <a:p>
            <a:pPr lvl="0" algn="just"/>
            <a:r>
              <a:rPr lang="en-US" sz="1600" dirty="0"/>
              <a:t>The Campus Recreation Program provides many outlets to help clear your mind and recharge your </a:t>
            </a:r>
            <a:r>
              <a:rPr lang="en-US" sz="1600" dirty="0" smtClean="0"/>
              <a:t>spirit. Marino’s </a:t>
            </a:r>
            <a:r>
              <a:rPr lang="en-US" sz="1600" dirty="0"/>
              <a:t>fitness facilities, unique among Boston area Colleges &amp; Universities, are open year round</a:t>
            </a:r>
            <a:endParaRPr lang="en" sz="1600" dirty="0"/>
          </a:p>
        </p:txBody>
      </p:sp>
      <p:sp>
        <p:nvSpPr>
          <p:cNvPr id="474" name="Shape 474"/>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1</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p:nvPr/>
        </p:nvSpPr>
        <p:spPr>
          <a:xfrm>
            <a:off x="3021959" y="1214199"/>
            <a:ext cx="2903100" cy="2903100"/>
          </a:xfrm>
          <a:prstGeom prst="ellipse">
            <a:avLst/>
          </a:prstGeom>
          <a:noFill/>
          <a:ln w="9525" cap="flat" cmpd="sng">
            <a:solidFill>
              <a:srgbClr val="7F7F7F"/>
            </a:solidFill>
            <a:prstDash val="lgDash"/>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57" name="Shape 557"/>
          <p:cNvSpPr txBox="1">
            <a:spLocks noGrp="1"/>
          </p:cNvSpPr>
          <p:nvPr>
            <p:ph type="title"/>
          </p:nvPr>
        </p:nvSpPr>
        <p:spPr>
          <a:xfrm>
            <a:off x="1073700" y="0"/>
            <a:ext cx="6996600" cy="943199"/>
          </a:xfrm>
          <a:prstGeom prst="rect">
            <a:avLst/>
          </a:prstGeom>
        </p:spPr>
        <p:txBody>
          <a:bodyPr lIns="91425" tIns="91425" rIns="91425" bIns="91425" anchor="ctr" anchorCtr="0">
            <a:noAutofit/>
          </a:bodyPr>
          <a:lstStyle/>
          <a:p>
            <a:pPr lvl="0" rtl="0">
              <a:spcBef>
                <a:spcPts val="0"/>
              </a:spcBef>
              <a:buNone/>
            </a:pPr>
            <a:r>
              <a:rPr lang="en" u="sng" dirty="0" smtClean="0"/>
              <a:t>WORK FLOW</a:t>
            </a:r>
            <a:endParaRPr lang="en" u="sng" dirty="0"/>
          </a:p>
        </p:txBody>
      </p:sp>
      <p:sp>
        <p:nvSpPr>
          <p:cNvPr id="558" name="Shape 558"/>
          <p:cNvSpPr/>
          <p:nvPr/>
        </p:nvSpPr>
        <p:spPr>
          <a:xfrm rot="2700000">
            <a:off x="2658025" y="1637233"/>
            <a:ext cx="2481944" cy="907500"/>
          </a:xfrm>
          <a:prstGeom prst="roundRect">
            <a:avLst>
              <a:gd name="adj" fmla="val 50000"/>
            </a:avLst>
          </a:prstGeom>
          <a:solidFill>
            <a:srgbClr val="AFF00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559" name="Shape 559"/>
          <p:cNvSpPr/>
          <p:nvPr/>
        </p:nvSpPr>
        <p:spPr>
          <a:xfrm rot="2700000">
            <a:off x="3807808" y="2787015"/>
            <a:ext cx="2481944" cy="907500"/>
          </a:xfrm>
          <a:prstGeom prst="roundRect">
            <a:avLst>
              <a:gd name="adj" fmla="val 50000"/>
            </a:avLst>
          </a:prstGeom>
          <a:solidFill>
            <a:srgbClr val="28324A"/>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560" name="Shape 560"/>
          <p:cNvSpPr/>
          <p:nvPr/>
        </p:nvSpPr>
        <p:spPr>
          <a:xfrm rot="-2700000">
            <a:off x="2657771" y="2786946"/>
            <a:ext cx="2481944" cy="907500"/>
          </a:xfrm>
          <a:prstGeom prst="roundRect">
            <a:avLst>
              <a:gd name="adj" fmla="val 50000"/>
            </a:avLst>
          </a:prstGeom>
          <a:solidFill>
            <a:srgbClr val="3C78D8"/>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561" name="Shape 561"/>
          <p:cNvSpPr/>
          <p:nvPr/>
        </p:nvSpPr>
        <p:spPr>
          <a:xfrm rot="-2700000">
            <a:off x="3807554" y="1637165"/>
            <a:ext cx="2481944" cy="907500"/>
          </a:xfrm>
          <a:prstGeom prst="roundRect">
            <a:avLst>
              <a:gd name="adj" fmla="val 50000"/>
            </a:avLst>
          </a:prstGeom>
          <a:solidFill>
            <a:srgbClr val="00CEF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562" name="Shape 562"/>
          <p:cNvSpPr/>
          <p:nvPr/>
        </p:nvSpPr>
        <p:spPr>
          <a:xfrm>
            <a:off x="3633789" y="1814998"/>
            <a:ext cx="1694400" cy="1694400"/>
          </a:xfrm>
          <a:prstGeom prst="ellipse">
            <a:avLst/>
          </a:prstGeom>
          <a:noFill/>
          <a:ln w="76200" cap="flat" cmpd="sng">
            <a:solidFill>
              <a:srgbClr val="7F7F7F">
                <a:alpha val="20000"/>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Calibri"/>
              <a:ea typeface="Calibri"/>
              <a:cs typeface="Calibri"/>
              <a:sym typeface="Calibri"/>
            </a:endParaRPr>
          </a:p>
        </p:txBody>
      </p:sp>
      <p:sp>
        <p:nvSpPr>
          <p:cNvPr id="563" name="Shape 563"/>
          <p:cNvSpPr/>
          <p:nvPr/>
        </p:nvSpPr>
        <p:spPr>
          <a:xfrm>
            <a:off x="3632411" y="1824887"/>
            <a:ext cx="840299" cy="841499"/>
          </a:xfrm>
          <a:custGeom>
            <a:avLst/>
            <a:gdLst/>
            <a:ahLst/>
            <a:cxnLst/>
            <a:rect l="0" t="0" r="0" b="0"/>
            <a:pathLst>
              <a:path w="120000" h="120000" extrusionOk="0">
                <a:moveTo>
                  <a:pt x="120000" y="0"/>
                </a:moveTo>
                <a:cubicBezTo>
                  <a:pt x="53743" y="0"/>
                  <a:pt x="0" y="53743"/>
                  <a:pt x="0" y="120000"/>
                </a:cubicBezTo>
                <a:cubicBezTo>
                  <a:pt x="120000" y="120000"/>
                  <a:pt x="120000" y="120000"/>
                  <a:pt x="120000" y="120000"/>
                </a:cubicBezTo>
                <a:lnTo>
                  <a:pt x="120000" y="0"/>
                </a:lnTo>
                <a:close/>
              </a:path>
            </a:pathLst>
          </a:custGeom>
          <a:solidFill>
            <a:srgbClr val="8EC400"/>
          </a:solidFill>
          <a:ln>
            <a:noFill/>
          </a:ln>
        </p:spPr>
        <p:txBody>
          <a:bodyPr lIns="91425" tIns="45700" rIns="91425" bIns="45700" anchor="t" anchorCtr="0">
            <a:noAutofit/>
          </a:bodyPr>
          <a:lstStyle/>
          <a:p>
            <a:pPr marL="0" marR="0" lvl="0" indent="0" algn="l" rtl="0">
              <a:spcBef>
                <a:spcPts val="0"/>
              </a:spcBef>
              <a:buClr>
                <a:srgbClr val="000000"/>
              </a:buClr>
              <a:buFont typeface="Arial"/>
              <a:buNone/>
            </a:pPr>
            <a:endParaRPr sz="2400" b="0" i="0" u="none" strike="noStrike" cap="none" baseline="0">
              <a:solidFill>
                <a:srgbClr val="000000"/>
              </a:solidFill>
              <a:latin typeface="Arial"/>
              <a:ea typeface="Arial"/>
              <a:cs typeface="Arial"/>
              <a:sym typeface="Arial"/>
            </a:endParaRPr>
          </a:p>
        </p:txBody>
      </p:sp>
      <p:sp>
        <p:nvSpPr>
          <p:cNvPr id="564" name="Shape 564"/>
          <p:cNvSpPr/>
          <p:nvPr/>
        </p:nvSpPr>
        <p:spPr>
          <a:xfrm>
            <a:off x="3632411" y="2666171"/>
            <a:ext cx="840299" cy="840299"/>
          </a:xfrm>
          <a:custGeom>
            <a:avLst/>
            <a:gdLst/>
            <a:ahLst/>
            <a:cxnLst/>
            <a:rect l="0" t="0" r="0" b="0"/>
            <a:pathLst>
              <a:path w="120000" h="120000" extrusionOk="0">
                <a:moveTo>
                  <a:pt x="0" y="0"/>
                </a:moveTo>
                <a:cubicBezTo>
                  <a:pt x="0" y="66256"/>
                  <a:pt x="53743" y="120000"/>
                  <a:pt x="120000" y="120000"/>
                </a:cubicBezTo>
                <a:cubicBezTo>
                  <a:pt x="120000" y="0"/>
                  <a:pt x="120000" y="0"/>
                  <a:pt x="120000" y="0"/>
                </a:cubicBezTo>
                <a:lnTo>
                  <a:pt x="0" y="0"/>
                </a:lnTo>
                <a:close/>
              </a:path>
            </a:pathLst>
          </a:custGeom>
          <a:solidFill>
            <a:srgbClr val="3468BC"/>
          </a:solidFill>
          <a:ln>
            <a:noFill/>
          </a:ln>
        </p:spPr>
        <p:txBody>
          <a:bodyPr lIns="91425" tIns="45700" rIns="91425" bIns="45700" anchor="t" anchorCtr="0">
            <a:noAutofit/>
          </a:bodyPr>
          <a:lstStyle/>
          <a:p>
            <a:pPr marL="0" marR="0" lvl="0" indent="0" algn="l" rtl="0">
              <a:spcBef>
                <a:spcPts val="0"/>
              </a:spcBef>
              <a:buNone/>
            </a:pPr>
            <a:endParaRPr sz="2400" b="0" i="0" u="none" strike="noStrike" cap="none" baseline="0">
              <a:solidFill>
                <a:srgbClr val="000000"/>
              </a:solidFill>
              <a:latin typeface="Arial"/>
              <a:ea typeface="Arial"/>
              <a:cs typeface="Arial"/>
              <a:sym typeface="Arial"/>
            </a:endParaRPr>
          </a:p>
        </p:txBody>
      </p:sp>
      <p:sp>
        <p:nvSpPr>
          <p:cNvPr id="565" name="Shape 565"/>
          <p:cNvSpPr/>
          <p:nvPr/>
        </p:nvSpPr>
        <p:spPr>
          <a:xfrm>
            <a:off x="4472916" y="1824887"/>
            <a:ext cx="841499" cy="84149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53743"/>
                  <a:pt x="66256" y="0"/>
                  <a:pt x="0" y="0"/>
                </a:cubicBezTo>
                <a:close/>
              </a:path>
            </a:pathLst>
          </a:custGeom>
          <a:solidFill>
            <a:srgbClr val="00A7C8"/>
          </a:solidFill>
          <a:ln>
            <a:noFill/>
          </a:ln>
        </p:spPr>
        <p:txBody>
          <a:bodyPr lIns="91425" tIns="45700" rIns="91425" bIns="45700" anchor="t" anchorCtr="0">
            <a:noAutofit/>
          </a:bodyPr>
          <a:lstStyle/>
          <a:p>
            <a:pPr marL="0" marR="0" lvl="0" indent="0" algn="l" rtl="0">
              <a:spcBef>
                <a:spcPts val="0"/>
              </a:spcBef>
              <a:buNone/>
            </a:pPr>
            <a:endParaRPr sz="2400" b="0" i="0" u="none" strike="noStrike" cap="none" baseline="0">
              <a:solidFill>
                <a:srgbClr val="000000"/>
              </a:solidFill>
              <a:latin typeface="Arial"/>
              <a:ea typeface="Arial"/>
              <a:cs typeface="Arial"/>
              <a:sym typeface="Arial"/>
            </a:endParaRPr>
          </a:p>
        </p:txBody>
      </p:sp>
      <p:sp>
        <p:nvSpPr>
          <p:cNvPr id="566" name="Shape 566"/>
          <p:cNvSpPr/>
          <p:nvPr/>
        </p:nvSpPr>
        <p:spPr>
          <a:xfrm>
            <a:off x="4472916" y="2666171"/>
            <a:ext cx="841499" cy="840299"/>
          </a:xfrm>
          <a:custGeom>
            <a:avLst/>
            <a:gdLst/>
            <a:ahLst/>
            <a:cxnLst/>
            <a:rect l="0" t="0" r="0" b="0"/>
            <a:pathLst>
              <a:path w="120000" h="120000" extrusionOk="0">
                <a:moveTo>
                  <a:pt x="0" y="120000"/>
                </a:moveTo>
                <a:cubicBezTo>
                  <a:pt x="66256" y="120000"/>
                  <a:pt x="120000" y="66256"/>
                  <a:pt x="120000" y="0"/>
                </a:cubicBezTo>
                <a:cubicBezTo>
                  <a:pt x="0" y="0"/>
                  <a:pt x="0" y="0"/>
                  <a:pt x="0" y="0"/>
                </a:cubicBezTo>
                <a:lnTo>
                  <a:pt x="0" y="120000"/>
                </a:lnTo>
                <a:close/>
              </a:path>
            </a:pathLst>
          </a:custGeom>
          <a:solidFill>
            <a:srgbClr val="1F273B"/>
          </a:solidFill>
          <a:ln>
            <a:noFill/>
          </a:ln>
        </p:spPr>
        <p:txBody>
          <a:bodyPr lIns="91425" tIns="45700" rIns="91425" bIns="45700" anchor="t" anchorCtr="0">
            <a:noAutofit/>
          </a:bodyPr>
          <a:lstStyle/>
          <a:p>
            <a:pPr marL="0" marR="0" lvl="0" indent="0" algn="l" rtl="0">
              <a:spcBef>
                <a:spcPts val="0"/>
              </a:spcBef>
              <a:buNone/>
            </a:pPr>
            <a:endParaRPr sz="2400" b="0" i="0" u="none" strike="noStrike" cap="none" baseline="0">
              <a:solidFill>
                <a:srgbClr val="000000"/>
              </a:solidFill>
              <a:latin typeface="Arial"/>
              <a:ea typeface="Arial"/>
              <a:cs typeface="Arial"/>
              <a:sym typeface="Arial"/>
            </a:endParaRPr>
          </a:p>
        </p:txBody>
      </p:sp>
      <p:sp>
        <p:nvSpPr>
          <p:cNvPr id="567" name="Shape 567"/>
          <p:cNvSpPr/>
          <p:nvPr/>
        </p:nvSpPr>
        <p:spPr>
          <a:xfrm>
            <a:off x="3852560" y="2045785"/>
            <a:ext cx="1240799" cy="1240799"/>
          </a:xfrm>
          <a:prstGeom prst="ellipse">
            <a:avLst/>
          </a:prstGeom>
          <a:gradFill>
            <a:gsLst>
              <a:gs pos="0">
                <a:srgbClr val="FFFFFF"/>
              </a:gs>
              <a:gs pos="81000">
                <a:srgbClr val="EEEEEE"/>
              </a:gs>
              <a:gs pos="100000">
                <a:srgbClr val="D8D8D8"/>
              </a:gs>
            </a:gsLst>
            <a:path path="circle">
              <a:fillToRect l="50000" t="50000" r="50000" b="50000"/>
            </a:path>
            <a:tileRect/>
          </a:gradFill>
          <a:ln>
            <a:noFill/>
          </a:ln>
        </p:spPr>
        <p:txBody>
          <a:bodyPr lIns="91425" tIns="1005825" rIns="91425" bIns="45700" anchor="ctr" anchorCtr="1">
            <a:noAutofit/>
          </a:bodyPr>
          <a:lstStyle/>
          <a:p>
            <a:pPr algn="ctr">
              <a:buSzPct val="25000"/>
            </a:pPr>
            <a:endParaRPr lang="en" sz="1000" b="0" i="0" u="none" strike="noStrike" cap="none" baseline="0" dirty="0">
              <a:solidFill>
                <a:srgbClr val="28324A"/>
              </a:solidFill>
              <a:latin typeface="Source Sans Pro"/>
              <a:ea typeface="Source Sans Pro"/>
              <a:cs typeface="Source Sans Pro"/>
              <a:sym typeface="Source Sans Pro"/>
            </a:endParaRPr>
          </a:p>
        </p:txBody>
      </p:sp>
      <p:sp>
        <p:nvSpPr>
          <p:cNvPr id="568" name="Shape 568"/>
          <p:cNvSpPr txBox="1"/>
          <p:nvPr/>
        </p:nvSpPr>
        <p:spPr>
          <a:xfrm rot="-2700000">
            <a:off x="2920891" y="3513990"/>
            <a:ext cx="1142967" cy="32413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b="0" i="0" u="none" strike="noStrike" cap="none" baseline="0" dirty="0" smtClean="0">
                <a:solidFill>
                  <a:srgbClr val="FFFFFF"/>
                </a:solidFill>
                <a:latin typeface="Source Sans Pro"/>
                <a:ea typeface="Source Sans Pro"/>
                <a:cs typeface="Source Sans Pro"/>
                <a:sym typeface="Source Sans Pro"/>
              </a:rPr>
              <a:t>IMPROVEMENT</a:t>
            </a:r>
            <a:endParaRPr lang="en" sz="1000" b="0" i="0" u="none" strike="noStrike" cap="none" baseline="0" dirty="0">
              <a:solidFill>
                <a:srgbClr val="FFFFFF"/>
              </a:solidFill>
              <a:latin typeface="Source Sans Pro"/>
              <a:ea typeface="Source Sans Pro"/>
              <a:cs typeface="Source Sans Pro"/>
              <a:sym typeface="Source Sans Pro"/>
            </a:endParaRPr>
          </a:p>
        </p:txBody>
      </p:sp>
      <p:sp>
        <p:nvSpPr>
          <p:cNvPr id="569" name="Shape 569"/>
          <p:cNvSpPr/>
          <p:nvPr/>
        </p:nvSpPr>
        <p:spPr>
          <a:xfrm>
            <a:off x="3751656" y="1311700"/>
            <a:ext cx="123899" cy="123899"/>
          </a:xfrm>
          <a:prstGeom prst="ellipse">
            <a:avLst/>
          </a:prstGeom>
          <a:solidFill>
            <a:srgbClr val="AFF000"/>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70" name="Shape 570"/>
          <p:cNvSpPr/>
          <p:nvPr/>
        </p:nvSpPr>
        <p:spPr>
          <a:xfrm>
            <a:off x="5066753" y="1311700"/>
            <a:ext cx="123899" cy="123899"/>
          </a:xfrm>
          <a:prstGeom prst="ellipse">
            <a:avLst/>
          </a:prstGeom>
          <a:solidFill>
            <a:srgbClr val="00CEF6"/>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71" name="Shape 571"/>
          <p:cNvSpPr/>
          <p:nvPr/>
        </p:nvSpPr>
        <p:spPr>
          <a:xfrm>
            <a:off x="5708038" y="1943930"/>
            <a:ext cx="123899" cy="123899"/>
          </a:xfrm>
          <a:prstGeom prst="ellipse">
            <a:avLst/>
          </a:prstGeom>
          <a:solidFill>
            <a:srgbClr val="00CEF6"/>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72" name="Shape 572"/>
          <p:cNvSpPr/>
          <p:nvPr/>
        </p:nvSpPr>
        <p:spPr>
          <a:xfrm>
            <a:off x="5708038" y="3251592"/>
            <a:ext cx="123899" cy="123899"/>
          </a:xfrm>
          <a:prstGeom prst="ellipse">
            <a:avLst/>
          </a:prstGeom>
          <a:solidFill>
            <a:srgbClr val="28324A"/>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000000"/>
              </a:buClr>
              <a:buFont typeface="Arial"/>
              <a:buNone/>
            </a:pPr>
            <a:endParaRPr sz="2400" b="0" i="0" u="none" strike="noStrike" cap="none" baseline="0">
              <a:solidFill>
                <a:srgbClr val="FFFFFF"/>
              </a:solidFill>
              <a:latin typeface="Arial"/>
              <a:ea typeface="Arial"/>
              <a:cs typeface="Arial"/>
              <a:sym typeface="Arial"/>
            </a:endParaRPr>
          </a:p>
        </p:txBody>
      </p:sp>
      <p:sp>
        <p:nvSpPr>
          <p:cNvPr id="573" name="Shape 573"/>
          <p:cNvSpPr/>
          <p:nvPr/>
        </p:nvSpPr>
        <p:spPr>
          <a:xfrm>
            <a:off x="3751656" y="3890257"/>
            <a:ext cx="123899" cy="123899"/>
          </a:xfrm>
          <a:prstGeom prst="ellipse">
            <a:avLst/>
          </a:prstGeom>
          <a:solidFill>
            <a:srgbClr val="3C78D8"/>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74" name="Shape 574"/>
          <p:cNvSpPr/>
          <p:nvPr/>
        </p:nvSpPr>
        <p:spPr>
          <a:xfrm>
            <a:off x="5066753" y="3890257"/>
            <a:ext cx="123899" cy="123899"/>
          </a:xfrm>
          <a:prstGeom prst="ellipse">
            <a:avLst/>
          </a:prstGeom>
          <a:solidFill>
            <a:srgbClr val="28324A"/>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75" name="Shape 575"/>
          <p:cNvSpPr/>
          <p:nvPr/>
        </p:nvSpPr>
        <p:spPr>
          <a:xfrm>
            <a:off x="3108647" y="1943930"/>
            <a:ext cx="123899" cy="123899"/>
          </a:xfrm>
          <a:prstGeom prst="ellipse">
            <a:avLst/>
          </a:prstGeom>
          <a:solidFill>
            <a:srgbClr val="AFF000"/>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76" name="Shape 576"/>
          <p:cNvSpPr/>
          <p:nvPr/>
        </p:nvSpPr>
        <p:spPr>
          <a:xfrm>
            <a:off x="3108647" y="3251592"/>
            <a:ext cx="123899" cy="123899"/>
          </a:xfrm>
          <a:prstGeom prst="ellipse">
            <a:avLst/>
          </a:prstGeom>
          <a:solidFill>
            <a:srgbClr val="3C78D8"/>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77" name="Shape 577"/>
          <p:cNvSpPr/>
          <p:nvPr/>
        </p:nvSpPr>
        <p:spPr>
          <a:xfrm rot="5400000">
            <a:off x="5645948" y="2403249"/>
            <a:ext cx="525299" cy="525299"/>
          </a:xfrm>
          <a:prstGeom prst="ellipse">
            <a:avLst/>
          </a:prstGeom>
          <a:solidFill>
            <a:srgbClr val="D8D8D8"/>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78" name="Shape 578"/>
          <p:cNvSpPr/>
          <p:nvPr/>
        </p:nvSpPr>
        <p:spPr>
          <a:xfrm rot="5400000">
            <a:off x="2776348" y="2403249"/>
            <a:ext cx="525299" cy="525299"/>
          </a:xfrm>
          <a:prstGeom prst="ellipse">
            <a:avLst/>
          </a:prstGeom>
          <a:solidFill>
            <a:srgbClr val="D8D8D8"/>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79" name="Shape 579"/>
          <p:cNvSpPr/>
          <p:nvPr/>
        </p:nvSpPr>
        <p:spPr>
          <a:xfrm>
            <a:off x="4211008" y="968448"/>
            <a:ext cx="525299" cy="525299"/>
          </a:xfrm>
          <a:prstGeom prst="ellipse">
            <a:avLst/>
          </a:prstGeom>
          <a:solidFill>
            <a:srgbClr val="D8D8D8"/>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80" name="Shape 580"/>
          <p:cNvSpPr/>
          <p:nvPr/>
        </p:nvSpPr>
        <p:spPr>
          <a:xfrm>
            <a:off x="4211008" y="3838046"/>
            <a:ext cx="525299" cy="525299"/>
          </a:xfrm>
          <a:prstGeom prst="ellipse">
            <a:avLst/>
          </a:prstGeom>
          <a:solidFill>
            <a:srgbClr val="D8D8D8"/>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FFFFFF"/>
              </a:solidFill>
              <a:latin typeface="Arial"/>
              <a:ea typeface="Arial"/>
              <a:cs typeface="Arial"/>
              <a:sym typeface="Arial"/>
            </a:endParaRPr>
          </a:p>
        </p:txBody>
      </p:sp>
      <p:sp>
        <p:nvSpPr>
          <p:cNvPr id="581" name="Shape 581"/>
          <p:cNvSpPr txBox="1"/>
          <p:nvPr/>
        </p:nvSpPr>
        <p:spPr>
          <a:xfrm rot="-2700000">
            <a:off x="4893469" y="1573612"/>
            <a:ext cx="1151028" cy="324137"/>
          </a:xfrm>
          <a:prstGeom prst="rect">
            <a:avLst/>
          </a:prstGeom>
          <a:noFill/>
          <a:ln>
            <a:noFill/>
          </a:ln>
        </p:spPr>
        <p:txBody>
          <a:bodyPr lIns="91425" tIns="45700" rIns="91425" bIns="45700" anchor="t" anchorCtr="0">
            <a:noAutofit/>
          </a:bodyPr>
          <a:lstStyle/>
          <a:p>
            <a:pPr marL="0" marR="0" lvl="0" indent="0" algn="ctr" rtl="0">
              <a:spcBef>
                <a:spcPts val="0"/>
              </a:spcBef>
              <a:buClr>
                <a:srgbClr val="000000"/>
              </a:buClr>
              <a:buSzPct val="25000"/>
              <a:buFont typeface="Arial"/>
              <a:buNone/>
            </a:pPr>
            <a:r>
              <a:rPr lang="en" sz="1000" b="0" i="0" u="none" strike="noStrike" cap="none" baseline="0" dirty="0" smtClean="0">
                <a:solidFill>
                  <a:srgbClr val="FFFFFF"/>
                </a:solidFill>
                <a:latin typeface="Source Sans Pro"/>
                <a:ea typeface="Source Sans Pro"/>
                <a:cs typeface="Source Sans Pro"/>
                <a:sym typeface="Source Sans Pro"/>
              </a:rPr>
              <a:t>TESTS</a:t>
            </a:r>
            <a:endParaRPr lang="en" sz="1000" b="0" i="0" u="none" strike="noStrike" cap="none" baseline="0" dirty="0">
              <a:solidFill>
                <a:srgbClr val="FFFFFF"/>
              </a:solidFill>
              <a:latin typeface="Source Sans Pro"/>
              <a:ea typeface="Source Sans Pro"/>
              <a:cs typeface="Source Sans Pro"/>
              <a:sym typeface="Source Sans Pro"/>
            </a:endParaRPr>
          </a:p>
        </p:txBody>
      </p:sp>
      <p:sp>
        <p:nvSpPr>
          <p:cNvPr id="582" name="Shape 582"/>
          <p:cNvSpPr txBox="1"/>
          <p:nvPr/>
        </p:nvSpPr>
        <p:spPr>
          <a:xfrm rot="2700000">
            <a:off x="2920473" y="1473418"/>
            <a:ext cx="1170968" cy="32413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000" b="0" i="0" u="none" strike="noStrike" cap="none" baseline="0" dirty="0" smtClean="0">
                <a:solidFill>
                  <a:srgbClr val="FFFFFF"/>
                </a:solidFill>
                <a:latin typeface="Source Sans Pro"/>
                <a:ea typeface="Source Sans Pro"/>
                <a:cs typeface="Source Sans Pro"/>
                <a:sym typeface="Source Sans Pro"/>
              </a:rPr>
              <a:t>DATA</a:t>
            </a:r>
            <a:r>
              <a:rPr lang="en" sz="1000" b="0" i="0" u="none" strike="noStrike" cap="none" dirty="0" smtClean="0">
                <a:solidFill>
                  <a:srgbClr val="FFFFFF"/>
                </a:solidFill>
                <a:latin typeface="Source Sans Pro"/>
                <a:ea typeface="Source Sans Pro"/>
                <a:cs typeface="Source Sans Pro"/>
                <a:sym typeface="Source Sans Pro"/>
              </a:rPr>
              <a:t> COLLECTION</a:t>
            </a:r>
            <a:endParaRPr lang="en" sz="1000" b="0" i="0" u="none" strike="noStrike" cap="none" baseline="0" dirty="0">
              <a:solidFill>
                <a:srgbClr val="FFFFFF"/>
              </a:solidFill>
              <a:latin typeface="Source Sans Pro"/>
              <a:ea typeface="Source Sans Pro"/>
              <a:cs typeface="Source Sans Pro"/>
              <a:sym typeface="Source Sans Pro"/>
            </a:endParaRPr>
          </a:p>
        </p:txBody>
      </p:sp>
      <p:sp>
        <p:nvSpPr>
          <p:cNvPr id="583" name="Shape 583"/>
          <p:cNvSpPr txBox="1"/>
          <p:nvPr/>
        </p:nvSpPr>
        <p:spPr>
          <a:xfrm rot="2700000">
            <a:off x="4872153" y="3520644"/>
            <a:ext cx="1166726" cy="32413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000" b="0" i="0" u="none" strike="noStrike" cap="none" baseline="0" dirty="0" smtClean="0">
                <a:solidFill>
                  <a:srgbClr val="FFFFFF"/>
                </a:solidFill>
                <a:latin typeface="Source Sans Pro"/>
                <a:ea typeface="Source Sans Pro"/>
                <a:cs typeface="Source Sans Pro"/>
                <a:sym typeface="Source Sans Pro"/>
              </a:rPr>
              <a:t>CONCLUSION</a:t>
            </a:r>
            <a:endParaRPr lang="en" sz="1000" b="0" i="0" u="none" strike="noStrike" cap="none" baseline="0" dirty="0">
              <a:solidFill>
                <a:srgbClr val="FFFFFF"/>
              </a:solidFill>
              <a:latin typeface="Source Sans Pro"/>
              <a:ea typeface="Source Sans Pro"/>
              <a:cs typeface="Source Sans Pro"/>
              <a:sym typeface="Source Sans Pro"/>
            </a:endParaRPr>
          </a:p>
        </p:txBody>
      </p:sp>
      <p:grpSp>
        <p:nvGrpSpPr>
          <p:cNvPr id="585" name="Shape 585"/>
          <p:cNvGrpSpPr/>
          <p:nvPr/>
        </p:nvGrpSpPr>
        <p:grpSpPr>
          <a:xfrm>
            <a:off x="6242653" y="1106489"/>
            <a:ext cx="1932505" cy="647162"/>
            <a:chOff x="8578271" y="1488369"/>
            <a:chExt cx="2810099" cy="941054"/>
          </a:xfrm>
        </p:grpSpPr>
        <p:sp>
          <p:nvSpPr>
            <p:cNvPr id="586" name="Shape 586"/>
            <p:cNvSpPr txBox="1"/>
            <p:nvPr/>
          </p:nvSpPr>
          <p:spPr>
            <a:xfrm>
              <a:off x="8578271" y="1844723"/>
              <a:ext cx="28008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100" b="0" i="0" u="none" strike="noStrike" cap="none" baseline="0" dirty="0" smtClean="0">
                  <a:solidFill>
                    <a:srgbClr val="3F3F3F"/>
                  </a:solidFill>
                  <a:latin typeface="Source Sans Pro"/>
                  <a:ea typeface="Source Sans Pro"/>
                  <a:cs typeface="Source Sans Pro"/>
                  <a:sym typeface="Source Sans Pro"/>
                </a:rPr>
                <a:t>Hyoithesis</a:t>
              </a:r>
              <a:r>
                <a:rPr lang="en" sz="1100" b="0" i="0" u="none" strike="noStrike" cap="none" dirty="0" smtClean="0">
                  <a:solidFill>
                    <a:srgbClr val="3F3F3F"/>
                  </a:solidFill>
                  <a:latin typeface="Source Sans Pro"/>
                  <a:ea typeface="Source Sans Pro"/>
                  <a:cs typeface="Source Sans Pro"/>
                  <a:sym typeface="Source Sans Pro"/>
                </a:rPr>
                <a:t> and various tests are performed on the collected data.</a:t>
              </a:r>
            </a:p>
          </p:txBody>
        </p:sp>
        <p:sp>
          <p:nvSpPr>
            <p:cNvPr id="587" name="Shape 587"/>
            <p:cNvSpPr txBox="1"/>
            <p:nvPr/>
          </p:nvSpPr>
          <p:spPr>
            <a:xfrm>
              <a:off x="8578271" y="1488369"/>
              <a:ext cx="2810099" cy="4001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0" i="0" u="none" strike="noStrike" cap="none" baseline="0" dirty="0" smtClean="0">
                  <a:solidFill>
                    <a:srgbClr val="00CEF6"/>
                  </a:solidFill>
                  <a:latin typeface="Source Sans Pro"/>
                  <a:ea typeface="Source Sans Pro"/>
                  <a:cs typeface="Source Sans Pro"/>
                  <a:sym typeface="Source Sans Pro"/>
                </a:rPr>
                <a:t>Performing Tests</a:t>
              </a:r>
              <a:endParaRPr lang="en" sz="1800" b="0" i="0" u="none" strike="noStrike" cap="none" baseline="0" dirty="0">
                <a:solidFill>
                  <a:srgbClr val="00CEF6"/>
                </a:solidFill>
                <a:latin typeface="Source Sans Pro"/>
                <a:ea typeface="Source Sans Pro"/>
                <a:cs typeface="Source Sans Pro"/>
                <a:sym typeface="Source Sans Pro"/>
              </a:endParaRPr>
            </a:p>
          </p:txBody>
        </p:sp>
      </p:grpSp>
      <p:grpSp>
        <p:nvGrpSpPr>
          <p:cNvPr id="588" name="Shape 588"/>
          <p:cNvGrpSpPr/>
          <p:nvPr/>
        </p:nvGrpSpPr>
        <p:grpSpPr>
          <a:xfrm>
            <a:off x="6243031" y="3261424"/>
            <a:ext cx="1932498" cy="647072"/>
            <a:chOff x="6426462" y="3475458"/>
            <a:chExt cx="2133000" cy="714208"/>
          </a:xfrm>
        </p:grpSpPr>
        <p:sp>
          <p:nvSpPr>
            <p:cNvPr id="589" name="Shape 589"/>
            <p:cNvSpPr txBox="1"/>
            <p:nvPr/>
          </p:nvSpPr>
          <p:spPr>
            <a:xfrm>
              <a:off x="6426462" y="3745966"/>
              <a:ext cx="2126100" cy="443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100" dirty="0" smtClean="0">
                  <a:solidFill>
                    <a:srgbClr val="3F3F3F"/>
                  </a:solidFill>
                  <a:latin typeface="Source Sans Pro"/>
                  <a:ea typeface="Source Sans Pro"/>
                  <a:cs typeface="Source Sans Pro"/>
                  <a:sym typeface="Source Sans Pro"/>
                </a:rPr>
                <a:t>We draw a conclusion based on the results from the test performed in the earlier stage.</a:t>
              </a:r>
              <a:endParaRPr lang="en" sz="1100" b="0" i="0" u="none" strike="noStrike" cap="none" baseline="0" dirty="0">
                <a:solidFill>
                  <a:srgbClr val="3F3F3F"/>
                </a:solidFill>
                <a:latin typeface="Source Sans Pro"/>
                <a:ea typeface="Source Sans Pro"/>
                <a:cs typeface="Source Sans Pro"/>
                <a:sym typeface="Source Sans Pro"/>
              </a:endParaRPr>
            </a:p>
          </p:txBody>
        </p:sp>
        <p:sp>
          <p:nvSpPr>
            <p:cNvPr id="590" name="Shape 590"/>
            <p:cNvSpPr txBox="1"/>
            <p:nvPr/>
          </p:nvSpPr>
          <p:spPr>
            <a:xfrm>
              <a:off x="6426462" y="3475458"/>
              <a:ext cx="2133000" cy="303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0" i="0" u="none" strike="noStrike" cap="none" baseline="0" dirty="0" smtClean="0">
                  <a:solidFill>
                    <a:srgbClr val="28324A"/>
                  </a:solidFill>
                  <a:latin typeface="Source Sans Pro"/>
                  <a:ea typeface="Source Sans Pro"/>
                  <a:cs typeface="Source Sans Pro"/>
                  <a:sym typeface="Source Sans Pro"/>
                </a:rPr>
                <a:t>Conclusion</a:t>
              </a:r>
            </a:p>
          </p:txBody>
        </p:sp>
      </p:grpSp>
      <p:grpSp>
        <p:nvGrpSpPr>
          <p:cNvPr id="591" name="Shape 591"/>
          <p:cNvGrpSpPr/>
          <p:nvPr/>
        </p:nvGrpSpPr>
        <p:grpSpPr>
          <a:xfrm>
            <a:off x="770510" y="1106489"/>
            <a:ext cx="1932505" cy="647162"/>
            <a:chOff x="8578271" y="1488369"/>
            <a:chExt cx="2810099" cy="941054"/>
          </a:xfrm>
        </p:grpSpPr>
        <p:sp>
          <p:nvSpPr>
            <p:cNvPr id="592" name="Shape 592"/>
            <p:cNvSpPr txBox="1"/>
            <p:nvPr/>
          </p:nvSpPr>
          <p:spPr>
            <a:xfrm>
              <a:off x="8578271" y="1844723"/>
              <a:ext cx="2800800" cy="5847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b="0" i="0" u="none" strike="noStrike" cap="none" baseline="0" dirty="0" smtClean="0">
                  <a:solidFill>
                    <a:srgbClr val="3F3F3F"/>
                  </a:solidFill>
                  <a:latin typeface="Source Sans Pro"/>
                  <a:ea typeface="Source Sans Pro"/>
                  <a:cs typeface="Source Sans Pro"/>
                  <a:sym typeface="Source Sans Pro"/>
                </a:rPr>
                <a:t>Collecting sample</a:t>
              </a:r>
              <a:r>
                <a:rPr lang="en" sz="1100" b="0" i="0" u="none" strike="noStrike" cap="none" dirty="0" smtClean="0">
                  <a:solidFill>
                    <a:srgbClr val="3F3F3F"/>
                  </a:solidFill>
                  <a:latin typeface="Source Sans Pro"/>
                  <a:ea typeface="Source Sans Pro"/>
                  <a:cs typeface="Source Sans Pro"/>
                  <a:sym typeface="Source Sans Pro"/>
                </a:rPr>
                <a:t> data</a:t>
              </a:r>
              <a:endParaRPr lang="en" sz="1100" b="0" i="0" u="none" strike="noStrike" cap="none" baseline="0" dirty="0">
                <a:solidFill>
                  <a:srgbClr val="3F3F3F"/>
                </a:solidFill>
                <a:latin typeface="Source Sans Pro"/>
                <a:ea typeface="Source Sans Pro"/>
                <a:cs typeface="Source Sans Pro"/>
                <a:sym typeface="Source Sans Pro"/>
              </a:endParaRPr>
            </a:p>
          </p:txBody>
        </p:sp>
        <p:sp>
          <p:nvSpPr>
            <p:cNvPr id="593" name="Shape 593"/>
            <p:cNvSpPr txBox="1"/>
            <p:nvPr/>
          </p:nvSpPr>
          <p:spPr>
            <a:xfrm>
              <a:off x="8578271" y="1488369"/>
              <a:ext cx="2810099" cy="4001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800" b="0" i="0" u="none" strike="noStrike" cap="none" baseline="0" dirty="0" smtClean="0">
                  <a:solidFill>
                    <a:srgbClr val="8EC400"/>
                  </a:solidFill>
                  <a:latin typeface="Source Sans Pro"/>
                  <a:ea typeface="Source Sans Pro"/>
                  <a:cs typeface="Source Sans Pro"/>
                  <a:sym typeface="Source Sans Pro"/>
                </a:rPr>
                <a:t>Data Collection</a:t>
              </a:r>
              <a:endParaRPr lang="en" sz="1800" b="0" i="0" u="none" strike="noStrike" cap="none" baseline="0" dirty="0">
                <a:solidFill>
                  <a:srgbClr val="8EC400"/>
                </a:solidFill>
                <a:latin typeface="Source Sans Pro"/>
                <a:ea typeface="Source Sans Pro"/>
                <a:cs typeface="Source Sans Pro"/>
                <a:sym typeface="Source Sans Pro"/>
              </a:endParaRPr>
            </a:p>
          </p:txBody>
        </p:sp>
      </p:grpSp>
      <p:grpSp>
        <p:nvGrpSpPr>
          <p:cNvPr id="594" name="Shape 594"/>
          <p:cNvGrpSpPr/>
          <p:nvPr/>
        </p:nvGrpSpPr>
        <p:grpSpPr>
          <a:xfrm>
            <a:off x="770598" y="3261424"/>
            <a:ext cx="1932498" cy="647072"/>
            <a:chOff x="386248" y="3475458"/>
            <a:chExt cx="2133000" cy="714208"/>
          </a:xfrm>
        </p:grpSpPr>
        <p:sp>
          <p:nvSpPr>
            <p:cNvPr id="595" name="Shape 595"/>
            <p:cNvSpPr txBox="1"/>
            <p:nvPr/>
          </p:nvSpPr>
          <p:spPr>
            <a:xfrm>
              <a:off x="386248" y="3745966"/>
              <a:ext cx="2126100" cy="4437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b="0" i="0" u="none" strike="noStrike" cap="none" baseline="0" dirty="0" smtClean="0">
                  <a:solidFill>
                    <a:srgbClr val="3F3F3F"/>
                  </a:solidFill>
                  <a:latin typeface="Source Sans Pro"/>
                  <a:ea typeface="Source Sans Pro"/>
                  <a:cs typeface="Source Sans Pro"/>
                  <a:sym typeface="Source Sans Pro"/>
                </a:rPr>
                <a:t>Various</a:t>
              </a:r>
              <a:r>
                <a:rPr lang="en" sz="1100" b="0" i="0" u="none" strike="noStrike" cap="none" dirty="0" smtClean="0">
                  <a:solidFill>
                    <a:srgbClr val="3F3F3F"/>
                  </a:solidFill>
                  <a:latin typeface="Source Sans Pro"/>
                  <a:ea typeface="Source Sans Pro"/>
                  <a:cs typeface="Source Sans Pro"/>
                  <a:sym typeface="Source Sans Pro"/>
                </a:rPr>
                <a:t> steps are taken in order to improve the efficiency.</a:t>
              </a:r>
              <a:endParaRPr lang="en" sz="1100" b="0" i="0" u="none" strike="noStrike" cap="none" baseline="0" dirty="0">
                <a:solidFill>
                  <a:srgbClr val="3F3F3F"/>
                </a:solidFill>
                <a:latin typeface="Source Sans Pro"/>
                <a:ea typeface="Source Sans Pro"/>
                <a:cs typeface="Source Sans Pro"/>
                <a:sym typeface="Source Sans Pro"/>
              </a:endParaRPr>
            </a:p>
          </p:txBody>
        </p:sp>
        <p:sp>
          <p:nvSpPr>
            <p:cNvPr id="596" name="Shape 596"/>
            <p:cNvSpPr txBox="1"/>
            <p:nvPr/>
          </p:nvSpPr>
          <p:spPr>
            <a:xfrm>
              <a:off x="386248" y="3475458"/>
              <a:ext cx="2133000" cy="3039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800" b="0" i="0" u="none" strike="noStrike" cap="none" baseline="0" dirty="0" smtClean="0">
                  <a:solidFill>
                    <a:srgbClr val="3468BC"/>
                  </a:solidFill>
                  <a:latin typeface="Source Sans Pro"/>
                  <a:ea typeface="Source Sans Pro"/>
                  <a:cs typeface="Source Sans Pro"/>
                  <a:sym typeface="Source Sans Pro"/>
                </a:rPr>
                <a:t>Improvement</a:t>
              </a:r>
              <a:endParaRPr lang="en" sz="1800" b="0" i="0" u="none" strike="noStrike" cap="none" baseline="0" dirty="0">
                <a:solidFill>
                  <a:srgbClr val="3468BC"/>
                </a:solidFill>
                <a:latin typeface="Source Sans Pro"/>
                <a:ea typeface="Source Sans Pro"/>
                <a:cs typeface="Source Sans Pro"/>
                <a:sym typeface="Source Sans Pro"/>
              </a:endParaRPr>
            </a:p>
          </p:txBody>
        </p:sp>
      </p:grpSp>
      <p:grpSp>
        <p:nvGrpSpPr>
          <p:cNvPr id="597" name="Shape 597"/>
          <p:cNvGrpSpPr/>
          <p:nvPr/>
        </p:nvGrpSpPr>
        <p:grpSpPr>
          <a:xfrm>
            <a:off x="2920468" y="2511868"/>
            <a:ext cx="258711" cy="313123"/>
            <a:chOff x="584925" y="922575"/>
            <a:chExt cx="415200" cy="502525"/>
          </a:xfrm>
        </p:grpSpPr>
        <p:sp>
          <p:nvSpPr>
            <p:cNvPr id="598" name="Shape 598"/>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599" name="Shape 599"/>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00" name="Shape 600"/>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601" name="Shape 601"/>
          <p:cNvGrpSpPr/>
          <p:nvPr/>
        </p:nvGrpSpPr>
        <p:grpSpPr>
          <a:xfrm>
            <a:off x="5777554" y="2570200"/>
            <a:ext cx="280800" cy="188721"/>
            <a:chOff x="1241275" y="3718400"/>
            <a:chExt cx="450650" cy="302875"/>
          </a:xfrm>
        </p:grpSpPr>
        <p:sp>
          <p:nvSpPr>
            <p:cNvPr id="602" name="Shape 602"/>
            <p:cNvSpPr/>
            <p:nvPr/>
          </p:nvSpPr>
          <p:spPr>
            <a:xfrm>
              <a:off x="1241275" y="3718400"/>
              <a:ext cx="450650" cy="302875"/>
            </a:xfrm>
            <a:custGeom>
              <a:avLst/>
              <a:gdLst/>
              <a:ahLst/>
              <a:cxnLst/>
              <a:rect l="0" t="0" r="0" b="0"/>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03" name="Shape 603"/>
            <p:cNvSpPr/>
            <p:nvPr/>
          </p:nvSpPr>
          <p:spPr>
            <a:xfrm>
              <a:off x="1293175" y="3895475"/>
              <a:ext cx="174050" cy="12225"/>
            </a:xfrm>
            <a:custGeom>
              <a:avLst/>
              <a:gdLst/>
              <a:ahLst/>
              <a:cxnLst/>
              <a:rect l="0" t="0" r="0" b="0"/>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04" name="Shape 604"/>
            <p:cNvSpPr/>
            <p:nvPr/>
          </p:nvSpPr>
          <p:spPr>
            <a:xfrm>
              <a:off x="1293175" y="3935775"/>
              <a:ext cx="122750" cy="12225"/>
            </a:xfrm>
            <a:custGeom>
              <a:avLst/>
              <a:gdLst/>
              <a:ahLst/>
              <a:cxnLst/>
              <a:rect l="0" t="0" r="0" b="0"/>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05" name="Shape 605"/>
            <p:cNvSpPr/>
            <p:nvPr/>
          </p:nvSpPr>
          <p:spPr>
            <a:xfrm>
              <a:off x="1570375" y="3901575"/>
              <a:ext cx="62300" cy="40325"/>
            </a:xfrm>
            <a:custGeom>
              <a:avLst/>
              <a:gdLst/>
              <a:ahLst/>
              <a:cxnLst/>
              <a:rect l="0" t="0" r="0" b="0"/>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610" name="Shape 610"/>
          <p:cNvGrpSpPr/>
          <p:nvPr/>
        </p:nvGrpSpPr>
        <p:grpSpPr>
          <a:xfrm>
            <a:off x="4333653" y="1123861"/>
            <a:ext cx="282295" cy="206978"/>
            <a:chOff x="4610450" y="3703750"/>
            <a:chExt cx="453050" cy="332175"/>
          </a:xfrm>
        </p:grpSpPr>
        <p:sp>
          <p:nvSpPr>
            <p:cNvPr id="611" name="Shape 611"/>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12" name="Shape 612"/>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0" name="Shape 809"/>
          <p:cNvGrpSpPr/>
          <p:nvPr/>
        </p:nvGrpSpPr>
        <p:grpSpPr>
          <a:xfrm>
            <a:off x="4301813" y="3954020"/>
            <a:ext cx="358351" cy="298117"/>
            <a:chOff x="1926350" y="995225"/>
            <a:chExt cx="428650" cy="356600"/>
          </a:xfrm>
        </p:grpSpPr>
        <p:sp>
          <p:nvSpPr>
            <p:cNvPr id="71" name="Shape 810"/>
            <p:cNvSpPr/>
            <p:nvPr/>
          </p:nvSpPr>
          <p:spPr>
            <a:xfrm>
              <a:off x="1926350" y="1298075"/>
              <a:ext cx="208225" cy="53750"/>
            </a:xfrm>
            <a:custGeom>
              <a:avLst/>
              <a:gdLst/>
              <a:ahLst/>
              <a:cxnLst/>
              <a:rect l="0" t="0" r="0" b="0"/>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2" name="Shape 811"/>
            <p:cNvSpPr/>
            <p:nvPr/>
          </p:nvSpPr>
          <p:spPr>
            <a:xfrm>
              <a:off x="2146775" y="1298075"/>
              <a:ext cx="208225" cy="53750"/>
            </a:xfrm>
            <a:custGeom>
              <a:avLst/>
              <a:gdLst/>
              <a:ahLst/>
              <a:cxnLst/>
              <a:rect l="0" t="0" r="0" b="0"/>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3" name="Shape 812"/>
            <p:cNvSpPr/>
            <p:nvPr/>
          </p:nvSpPr>
          <p:spPr>
            <a:xfrm>
              <a:off x="1926350" y="995225"/>
              <a:ext cx="208225" cy="332175"/>
            </a:xfrm>
            <a:custGeom>
              <a:avLst/>
              <a:gdLst/>
              <a:ahLst/>
              <a:cxnLst/>
              <a:rect l="0" t="0" r="0" b="0"/>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4" name="Shape 813"/>
            <p:cNvSpPr/>
            <p:nvPr/>
          </p:nvSpPr>
          <p:spPr>
            <a:xfrm>
              <a:off x="2146775" y="995225"/>
              <a:ext cx="208225" cy="332175"/>
            </a:xfrm>
            <a:custGeom>
              <a:avLst/>
              <a:gdLst/>
              <a:ahLst/>
              <a:cxnLst/>
              <a:rect l="0" t="0" r="0" b="0"/>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0582" y="2242412"/>
            <a:ext cx="904964" cy="854688"/>
          </a:xfrm>
          <a:prstGeom prst="rect">
            <a:avLst/>
          </a:prstGeom>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2" name="Rectangle 1"/>
          <p:cNvSpPr/>
          <p:nvPr/>
        </p:nvSpPr>
        <p:spPr>
          <a:xfrm>
            <a:off x="210371" y="211658"/>
            <a:ext cx="2260555" cy="519886"/>
          </a:xfrm>
          <a:prstGeom prst="rect">
            <a:avLst/>
          </a:prstGeom>
        </p:spPr>
        <p:txBody>
          <a:bodyPr wrap="none">
            <a:spAutoFit/>
          </a:bodyPr>
          <a:lstStyle/>
          <a:p>
            <a:pPr>
              <a:lnSpc>
                <a:spcPct val="107000"/>
              </a:lnSpc>
              <a:spcAft>
                <a:spcPts val="800"/>
              </a:spcAft>
            </a:pPr>
            <a:r>
              <a:rPr lang="en-US" sz="2800" b="1" u="sng" dirty="0">
                <a:solidFill>
                  <a:srgbClr val="00CEF6"/>
                </a:solidFill>
                <a:latin typeface="Oswald"/>
                <a:ea typeface="Oswald"/>
                <a:cs typeface="Oswald"/>
                <a:sym typeface="Oswald"/>
              </a:rPr>
              <a:t>P-DIAGRAM</a:t>
            </a:r>
          </a:p>
        </p:txBody>
      </p:sp>
      <p:sp>
        <p:nvSpPr>
          <p:cNvPr id="32" name="Oval 31"/>
          <p:cNvSpPr/>
          <p:nvPr/>
        </p:nvSpPr>
        <p:spPr>
          <a:xfrm>
            <a:off x="3489781" y="1591734"/>
            <a:ext cx="2319260" cy="1812527"/>
          </a:xfrm>
          <a:prstGeom prst="ellipse">
            <a:avLst/>
          </a:prstGeom>
          <a:solidFill>
            <a:srgbClr val="32D8C0"/>
          </a:solidFill>
          <a:scene3d>
            <a:camera prst="orthographicFront"/>
            <a:lightRig rig="flat" dir="t"/>
          </a:scene3d>
        </p:spPr>
        <p:style>
          <a:lnRef idx="3">
            <a:schemeClr val="lt1"/>
          </a:lnRef>
          <a:fillRef idx="1">
            <a:schemeClr val="accent3"/>
          </a:fillRef>
          <a:effectRef idx="1">
            <a:schemeClr val="accent3"/>
          </a:effectRef>
          <a:fontRef idx="minor">
            <a:schemeClr val="lt1"/>
          </a:fontRef>
        </p:style>
      </p:sp>
      <p:grpSp>
        <p:nvGrpSpPr>
          <p:cNvPr id="8" name="Group 7"/>
          <p:cNvGrpSpPr/>
          <p:nvPr/>
        </p:nvGrpSpPr>
        <p:grpSpPr>
          <a:xfrm>
            <a:off x="4377968" y="1343106"/>
            <a:ext cx="449885" cy="202356"/>
            <a:chOff x="2839648" y="1375776"/>
            <a:chExt cx="449885" cy="111475"/>
          </a:xfrm>
          <a:scene3d>
            <a:camera prst="orthographicFront"/>
            <a:lightRig rig="flat" dir="t"/>
          </a:scene3d>
        </p:grpSpPr>
        <p:sp>
          <p:nvSpPr>
            <p:cNvPr id="30" name="Left Arrow 29"/>
            <p:cNvSpPr/>
            <p:nvPr/>
          </p:nvSpPr>
          <p:spPr>
            <a:xfrm rot="16200000">
              <a:off x="3008853" y="1206571"/>
              <a:ext cx="111475" cy="449885"/>
            </a:xfrm>
            <a:prstGeom prst="leftArrow">
              <a:avLst/>
            </a:prstGeom>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1" name="Left Arrow 6"/>
            <p:cNvSpPr/>
            <p:nvPr/>
          </p:nvSpPr>
          <p:spPr>
            <a:xfrm rot="16200000">
              <a:off x="3025574" y="1313269"/>
              <a:ext cx="78033" cy="269931"/>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p:txBody>
        </p:sp>
      </p:grpSp>
      <p:sp>
        <p:nvSpPr>
          <p:cNvPr id="28" name="Oval 27"/>
          <p:cNvSpPr/>
          <p:nvPr/>
        </p:nvSpPr>
        <p:spPr>
          <a:xfrm>
            <a:off x="3340921" y="463605"/>
            <a:ext cx="2616980" cy="879731"/>
          </a:xfrm>
          <a:prstGeom prst="ellipse">
            <a:avLst/>
          </a:prstGeom>
          <a:solidFill>
            <a:srgbClr val="32D8C0"/>
          </a:solidFill>
        </p:spPr>
        <p:style>
          <a:lnRef idx="3">
            <a:schemeClr val="lt1"/>
          </a:lnRef>
          <a:fillRef idx="1">
            <a:schemeClr val="accent3"/>
          </a:fillRef>
          <a:effectRef idx="1">
            <a:schemeClr val="accent3"/>
          </a:effectRef>
          <a:fontRef idx="minor">
            <a:schemeClr val="lt1"/>
          </a:fontRef>
        </p:style>
      </p:sp>
      <p:grpSp>
        <p:nvGrpSpPr>
          <p:cNvPr id="10" name="Group 9"/>
          <p:cNvGrpSpPr/>
          <p:nvPr/>
        </p:nvGrpSpPr>
        <p:grpSpPr>
          <a:xfrm>
            <a:off x="5854057" y="2282575"/>
            <a:ext cx="348563" cy="449885"/>
            <a:chOff x="4059974" y="2265789"/>
            <a:chExt cx="141492" cy="449885"/>
          </a:xfrm>
          <a:scene3d>
            <a:camera prst="orthographicFront"/>
            <a:lightRig rig="flat" dir="t"/>
          </a:scene3d>
        </p:grpSpPr>
        <p:sp>
          <p:nvSpPr>
            <p:cNvPr id="26" name="Right Arrow 25"/>
            <p:cNvSpPr/>
            <p:nvPr/>
          </p:nvSpPr>
          <p:spPr>
            <a:xfrm rot="21523050">
              <a:off x="4059974" y="2265789"/>
              <a:ext cx="141492" cy="449885"/>
            </a:xfrm>
            <a:prstGeom prst="rightArrow">
              <a:avLst>
                <a:gd name="adj1" fmla="val 60000"/>
                <a:gd name="adj2" fmla="val 50000"/>
              </a:avLst>
            </a:prstGeom>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7" name="Right Arrow 10"/>
            <p:cNvSpPr/>
            <p:nvPr/>
          </p:nvSpPr>
          <p:spPr>
            <a:xfrm rot="21523050">
              <a:off x="4059979" y="2356241"/>
              <a:ext cx="99044" cy="269931"/>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p:txBody>
        </p:sp>
      </p:grpSp>
      <p:grpSp>
        <p:nvGrpSpPr>
          <p:cNvPr id="12" name="Group 11"/>
          <p:cNvGrpSpPr/>
          <p:nvPr/>
        </p:nvGrpSpPr>
        <p:grpSpPr>
          <a:xfrm>
            <a:off x="4424468" y="3437674"/>
            <a:ext cx="449885" cy="238955"/>
            <a:chOff x="2839648" y="3541481"/>
            <a:chExt cx="449885" cy="110352"/>
          </a:xfrm>
          <a:scene3d>
            <a:camera prst="orthographicFront"/>
            <a:lightRig rig="flat" dir="t"/>
          </a:scene3d>
        </p:grpSpPr>
        <p:sp>
          <p:nvSpPr>
            <p:cNvPr id="22" name="Left Arrow 21"/>
            <p:cNvSpPr/>
            <p:nvPr/>
          </p:nvSpPr>
          <p:spPr>
            <a:xfrm rot="5400000">
              <a:off x="3009415" y="3371714"/>
              <a:ext cx="110352" cy="449885"/>
            </a:xfrm>
            <a:prstGeom prst="leftArrow">
              <a:avLst/>
            </a:prstGeom>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3" name="Left Arrow 14"/>
            <p:cNvSpPr/>
            <p:nvPr/>
          </p:nvSpPr>
          <p:spPr>
            <a:xfrm rot="5400000">
              <a:off x="3025968" y="3445138"/>
              <a:ext cx="77246" cy="269931"/>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p:txBody>
        </p:sp>
      </p:grpSp>
      <p:sp>
        <p:nvSpPr>
          <p:cNvPr id="21" name="Oval 16"/>
          <p:cNvSpPr/>
          <p:nvPr/>
        </p:nvSpPr>
        <p:spPr>
          <a:xfrm>
            <a:off x="1204547" y="3561666"/>
            <a:ext cx="1398864" cy="416852"/>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baseline="0" dirty="0">
                <a:latin typeface="Times New Roman" panose="02020603050405020304" pitchFamily="18" charset="0"/>
              </a:rPr>
              <a:t>Uncontrollable</a:t>
            </a:r>
            <a:r>
              <a:rPr lang="en-US" sz="1100" kern="1200" dirty="0"/>
              <a:t> </a:t>
            </a:r>
            <a:r>
              <a:rPr lang="en-US" sz="1500" kern="1200" baseline="0" dirty="0">
                <a:latin typeface="Times New Roman" panose="02020603050405020304" pitchFamily="18" charset="0"/>
              </a:rPr>
              <a:t>Factor</a:t>
            </a:r>
          </a:p>
        </p:txBody>
      </p:sp>
      <p:grpSp>
        <p:nvGrpSpPr>
          <p:cNvPr id="14" name="Group 13"/>
          <p:cNvGrpSpPr/>
          <p:nvPr/>
        </p:nvGrpSpPr>
        <p:grpSpPr>
          <a:xfrm>
            <a:off x="3114707" y="2331803"/>
            <a:ext cx="265124" cy="449885"/>
            <a:chOff x="1752621" y="2273593"/>
            <a:chExt cx="265124" cy="449885"/>
          </a:xfrm>
          <a:scene3d>
            <a:camera prst="orthographicFront"/>
            <a:lightRig rig="flat" dir="t"/>
          </a:scene3d>
        </p:grpSpPr>
        <p:sp>
          <p:nvSpPr>
            <p:cNvPr id="18" name="Left Arrow 17"/>
            <p:cNvSpPr/>
            <p:nvPr/>
          </p:nvSpPr>
          <p:spPr>
            <a:xfrm rot="10846818">
              <a:off x="1752621" y="2273593"/>
              <a:ext cx="265124" cy="449885"/>
            </a:xfrm>
            <a:prstGeom prst="leftArrow">
              <a:avLst/>
            </a:prstGeom>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9" name="Left Arrow 18"/>
            <p:cNvSpPr/>
            <p:nvPr/>
          </p:nvSpPr>
          <p:spPr>
            <a:xfrm rot="21646818">
              <a:off x="1832154" y="2364112"/>
              <a:ext cx="185587" cy="269931"/>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p:txBody>
        </p:sp>
      </p:grpSp>
      <p:sp>
        <p:nvSpPr>
          <p:cNvPr id="34" name="Rounded Rectangle 33"/>
          <p:cNvSpPr/>
          <p:nvPr/>
        </p:nvSpPr>
        <p:spPr>
          <a:xfrm>
            <a:off x="6101053" y="150413"/>
            <a:ext cx="2381250" cy="119062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marR="0" lvl="0" indent="-342900">
              <a:lnSpc>
                <a:spcPct val="107000"/>
              </a:lnSpc>
              <a:spcBef>
                <a:spcPts val="0"/>
              </a:spcBef>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rPr>
              <a:t>Number of Equipment</a:t>
            </a:r>
          </a:p>
          <a:p>
            <a:pPr marL="342900" marR="0" lvl="0" indent="-342900">
              <a:lnSpc>
                <a:spcPct val="107000"/>
              </a:lnSpc>
              <a:spcBef>
                <a:spcPts val="0"/>
              </a:spcBef>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rPr>
              <a:t>Non University members</a:t>
            </a:r>
          </a:p>
          <a:p>
            <a:pPr marL="342900" marR="0" lvl="0" indent="-342900">
              <a:lnSpc>
                <a:spcPct val="107000"/>
              </a:lnSpc>
              <a:spcBef>
                <a:spcPts val="0"/>
              </a:spcBef>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rPr>
              <a:t>Holidays</a:t>
            </a:r>
          </a:p>
          <a:p>
            <a:pPr marL="342900" marR="0" lvl="0" indent="-342900">
              <a:lnSpc>
                <a:spcPct val="107000"/>
              </a:lnSpc>
              <a:spcBef>
                <a:spcPts val="0"/>
              </a:spcBef>
              <a:spcAft>
                <a:spcPts val="80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rPr>
              <a:t>Timings</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rPr>
              <a:t> </a:t>
            </a:r>
          </a:p>
        </p:txBody>
      </p:sp>
      <p:sp>
        <p:nvSpPr>
          <p:cNvPr id="35" name="Rounded Rectangle 34"/>
          <p:cNvSpPr/>
          <p:nvPr/>
        </p:nvSpPr>
        <p:spPr>
          <a:xfrm>
            <a:off x="6047877" y="3578659"/>
            <a:ext cx="2266950" cy="76200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171450" marR="0" lvl="0" indent="-171450">
              <a:lnSpc>
                <a:spcPct val="107000"/>
              </a:lnSpc>
              <a:spcBef>
                <a:spcPts val="0"/>
              </a:spcBef>
              <a:spcAft>
                <a:spcPts val="0"/>
              </a:spcAft>
              <a:buFont typeface="Wingdings" panose="05000000000000000000" pitchFamily="2" charset="2"/>
              <a:buChar char="ü"/>
            </a:pPr>
            <a:r>
              <a:rPr lang="en-US" sz="1200" dirty="0" smtClean="0">
                <a:effectLst/>
                <a:latin typeface="Times New Roman" panose="02020603050405020304" pitchFamily="18" charset="0"/>
                <a:ea typeface="Calibri" panose="020F0502020204030204" pitchFamily="34" charset="0"/>
              </a:rPr>
              <a:t>Number of People</a:t>
            </a:r>
          </a:p>
          <a:p>
            <a:pPr marL="171450" marR="0" lvl="0" indent="-171450">
              <a:lnSpc>
                <a:spcPct val="107000"/>
              </a:lnSpc>
              <a:spcBef>
                <a:spcPts val="0"/>
              </a:spcBef>
              <a:spcAft>
                <a:spcPts val="0"/>
              </a:spcAft>
              <a:buFont typeface="Wingdings" panose="05000000000000000000" pitchFamily="2" charset="2"/>
              <a:buChar char="ü"/>
            </a:pPr>
            <a:r>
              <a:rPr lang="en-US" sz="1200" dirty="0" smtClean="0">
                <a:latin typeface="Times New Roman" panose="02020603050405020304" pitchFamily="18" charset="0"/>
                <a:ea typeface="Calibri" panose="020F0502020204030204" pitchFamily="34" charset="0"/>
              </a:rPr>
              <a:t>Failure of Equipment</a:t>
            </a:r>
          </a:p>
          <a:p>
            <a:pPr marL="171450" marR="0" lvl="0" indent="-171450">
              <a:lnSpc>
                <a:spcPct val="107000"/>
              </a:lnSpc>
              <a:spcBef>
                <a:spcPts val="0"/>
              </a:spcBef>
              <a:spcAft>
                <a:spcPts val="0"/>
              </a:spcAft>
              <a:buFont typeface="Wingdings" panose="05000000000000000000" pitchFamily="2" charset="2"/>
              <a:buChar char="ü"/>
            </a:pPr>
            <a:r>
              <a:rPr lang="en-US" sz="1200" dirty="0" smtClean="0">
                <a:effectLst/>
                <a:latin typeface="Times New Roman" panose="02020603050405020304" pitchFamily="18" charset="0"/>
                <a:ea typeface="Calibri" panose="020F0502020204030204" pitchFamily="34" charset="0"/>
              </a:rPr>
              <a:t>External Factors</a:t>
            </a:r>
            <a:endParaRPr lang="en-US" sz="1200" dirty="0">
              <a:effectLst/>
              <a:latin typeface="Times New Roman" panose="02020603050405020304" pitchFamily="18" charset="0"/>
              <a:ea typeface="Calibri" panose="020F0502020204030204" pitchFamily="34" charset="0"/>
            </a:endParaRPr>
          </a:p>
        </p:txBody>
      </p:sp>
      <p:grpSp>
        <p:nvGrpSpPr>
          <p:cNvPr id="37" name="Group 36"/>
          <p:cNvGrpSpPr/>
          <p:nvPr/>
        </p:nvGrpSpPr>
        <p:grpSpPr>
          <a:xfrm>
            <a:off x="6247636" y="1545461"/>
            <a:ext cx="2338052" cy="1858800"/>
            <a:chOff x="304453" y="1824421"/>
            <a:chExt cx="1323193" cy="1323193"/>
          </a:xfrm>
          <a:scene3d>
            <a:camera prst="orthographicFront"/>
            <a:lightRig rig="flat" dir="t"/>
          </a:scene3d>
        </p:grpSpPr>
        <p:sp>
          <p:nvSpPr>
            <p:cNvPr id="38" name="Oval 37"/>
            <p:cNvSpPr/>
            <p:nvPr/>
          </p:nvSpPr>
          <p:spPr>
            <a:xfrm>
              <a:off x="304453" y="1824421"/>
              <a:ext cx="1323193" cy="1323193"/>
            </a:xfrm>
            <a:prstGeom prst="ellipse">
              <a:avLst/>
            </a:prstGeom>
            <a:solidFill>
              <a:srgbClr val="32D8C0"/>
            </a:solidFill>
            <a:ln/>
          </p:spPr>
          <p:style>
            <a:lnRef idx="3">
              <a:schemeClr val="lt1"/>
            </a:lnRef>
            <a:fillRef idx="1">
              <a:schemeClr val="accent3"/>
            </a:fillRef>
            <a:effectRef idx="1">
              <a:schemeClr val="accent3"/>
            </a:effectRef>
            <a:fontRef idx="minor">
              <a:schemeClr val="lt1"/>
            </a:fontRef>
          </p:style>
        </p:sp>
        <p:sp>
          <p:nvSpPr>
            <p:cNvPr id="39" name="Oval 20"/>
            <p:cNvSpPr/>
            <p:nvPr/>
          </p:nvSpPr>
          <p:spPr>
            <a:xfrm>
              <a:off x="498230" y="2018198"/>
              <a:ext cx="935639" cy="9356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1800" kern="1200" dirty="0" smtClean="0">
                  <a:latin typeface="Times New Roman" panose="02020603050405020304" pitchFamily="18" charset="0"/>
                </a:rPr>
                <a:t>Providing effective training opportunities</a:t>
              </a:r>
            </a:p>
          </p:txBody>
        </p:sp>
      </p:grpSp>
      <p:grpSp>
        <p:nvGrpSpPr>
          <p:cNvPr id="40" name="Group 39"/>
          <p:cNvGrpSpPr/>
          <p:nvPr/>
        </p:nvGrpSpPr>
        <p:grpSpPr>
          <a:xfrm>
            <a:off x="741569" y="1545461"/>
            <a:ext cx="2338052" cy="1858800"/>
            <a:chOff x="304453" y="1824421"/>
            <a:chExt cx="1323193" cy="1323193"/>
          </a:xfrm>
          <a:scene3d>
            <a:camera prst="orthographicFront"/>
            <a:lightRig rig="flat" dir="t"/>
          </a:scene3d>
        </p:grpSpPr>
        <p:sp>
          <p:nvSpPr>
            <p:cNvPr id="41" name="Oval 40"/>
            <p:cNvSpPr/>
            <p:nvPr/>
          </p:nvSpPr>
          <p:spPr>
            <a:xfrm>
              <a:off x="304453" y="1824421"/>
              <a:ext cx="1323193" cy="1323193"/>
            </a:xfrm>
            <a:prstGeom prst="ellipse">
              <a:avLst/>
            </a:prstGeom>
            <a:solidFill>
              <a:srgbClr val="32D8C0"/>
            </a:solidFill>
            <a:ln/>
          </p:spPr>
          <p:style>
            <a:lnRef idx="3">
              <a:schemeClr val="lt1"/>
            </a:lnRef>
            <a:fillRef idx="1">
              <a:schemeClr val="accent3"/>
            </a:fillRef>
            <a:effectRef idx="1">
              <a:schemeClr val="accent3"/>
            </a:effectRef>
            <a:fontRef idx="minor">
              <a:schemeClr val="lt1"/>
            </a:fontRef>
          </p:style>
        </p:sp>
        <p:sp>
          <p:nvSpPr>
            <p:cNvPr id="42" name="Oval 20"/>
            <p:cNvSpPr/>
            <p:nvPr/>
          </p:nvSpPr>
          <p:spPr>
            <a:xfrm>
              <a:off x="498230" y="2018198"/>
              <a:ext cx="935639" cy="9356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1800" kern="1200" dirty="0" smtClean="0">
                  <a:latin typeface="Times New Roman" panose="02020603050405020304" pitchFamily="18" charset="0"/>
                </a:rPr>
                <a:t>Number of Students</a:t>
              </a:r>
            </a:p>
          </p:txBody>
        </p:sp>
      </p:grpSp>
      <p:sp>
        <p:nvSpPr>
          <p:cNvPr id="3" name="TextBox 2"/>
          <p:cNvSpPr txBox="1"/>
          <p:nvPr/>
        </p:nvSpPr>
        <p:spPr>
          <a:xfrm>
            <a:off x="3611306" y="722281"/>
            <a:ext cx="2076209" cy="341632"/>
          </a:xfrm>
          <a:prstGeom prst="rect">
            <a:avLst/>
          </a:prstGeom>
          <a:noFill/>
        </p:spPr>
        <p:txBody>
          <a:bodyPr wrap="none" rtlCol="0">
            <a:spAutoFit/>
          </a:bodyPr>
          <a:lstStyle/>
          <a:p>
            <a:pPr algn="ctr" defTabSz="1022350">
              <a:lnSpc>
                <a:spcPct val="90000"/>
              </a:lnSpc>
              <a:spcBef>
                <a:spcPct val="0"/>
              </a:spcBef>
              <a:spcAft>
                <a:spcPct val="35000"/>
              </a:spcAft>
            </a:pPr>
            <a:r>
              <a:rPr lang="en-US" sz="1800" kern="1200" dirty="0" smtClean="0">
                <a:solidFill>
                  <a:schemeClr val="lt1"/>
                </a:solidFill>
                <a:latin typeface="Times New Roman" panose="02020603050405020304" pitchFamily="18" charset="0"/>
                <a:ea typeface="+mn-ea"/>
                <a:cs typeface="+mn-cs"/>
              </a:rPr>
              <a:t>Controllable </a:t>
            </a:r>
            <a:r>
              <a:rPr lang="en-US" sz="1800" kern="1200" dirty="0">
                <a:solidFill>
                  <a:schemeClr val="lt1"/>
                </a:solidFill>
                <a:latin typeface="Times New Roman" panose="02020603050405020304" pitchFamily="18" charset="0"/>
                <a:ea typeface="+mn-ea"/>
                <a:cs typeface="+mn-cs"/>
              </a:rPr>
              <a:t>Factors</a:t>
            </a:r>
            <a:endParaRPr lang="en-US" sz="1800" kern="1200" dirty="0">
              <a:solidFill>
                <a:schemeClr val="lt1"/>
              </a:solidFill>
              <a:latin typeface="Times New Roman" panose="02020603050405020304" pitchFamily="18" charset="0"/>
              <a:ea typeface="+mn-ea"/>
              <a:cs typeface="+mn-cs"/>
            </a:endParaRPr>
          </a:p>
        </p:txBody>
      </p:sp>
      <p:sp>
        <p:nvSpPr>
          <p:cNvPr id="43" name="Oval 42"/>
          <p:cNvSpPr/>
          <p:nvPr/>
        </p:nvSpPr>
        <p:spPr>
          <a:xfrm>
            <a:off x="3340921" y="3722987"/>
            <a:ext cx="2616980" cy="879731"/>
          </a:xfrm>
          <a:prstGeom prst="ellipse">
            <a:avLst/>
          </a:prstGeom>
          <a:solidFill>
            <a:srgbClr val="32D8C0"/>
          </a:solidFill>
        </p:spPr>
        <p:style>
          <a:lnRef idx="3">
            <a:schemeClr val="lt1"/>
          </a:lnRef>
          <a:fillRef idx="1">
            <a:schemeClr val="accent3"/>
          </a:fillRef>
          <a:effectRef idx="1">
            <a:schemeClr val="accent3"/>
          </a:effectRef>
          <a:fontRef idx="minor">
            <a:schemeClr val="lt1"/>
          </a:fontRef>
        </p:style>
      </p:sp>
      <p:sp>
        <p:nvSpPr>
          <p:cNvPr id="44" name="TextBox 43"/>
          <p:cNvSpPr txBox="1"/>
          <p:nvPr/>
        </p:nvSpPr>
        <p:spPr>
          <a:xfrm>
            <a:off x="3514823" y="3978518"/>
            <a:ext cx="2307042" cy="341632"/>
          </a:xfrm>
          <a:prstGeom prst="rect">
            <a:avLst/>
          </a:prstGeom>
          <a:noFill/>
        </p:spPr>
        <p:txBody>
          <a:bodyPr wrap="none" rtlCol="0">
            <a:spAutoFit/>
          </a:bodyPr>
          <a:lstStyle/>
          <a:p>
            <a:pPr algn="ctr" defTabSz="1022350">
              <a:lnSpc>
                <a:spcPct val="90000"/>
              </a:lnSpc>
              <a:spcBef>
                <a:spcPct val="0"/>
              </a:spcBef>
              <a:spcAft>
                <a:spcPct val="35000"/>
              </a:spcAft>
            </a:pPr>
            <a:r>
              <a:rPr lang="en-US" sz="1800" kern="1200" dirty="0" smtClean="0">
                <a:solidFill>
                  <a:schemeClr val="lt1"/>
                </a:solidFill>
                <a:latin typeface="Times New Roman" panose="02020603050405020304" pitchFamily="18" charset="0"/>
                <a:ea typeface="+mn-ea"/>
                <a:cs typeface="+mn-cs"/>
              </a:rPr>
              <a:t>Uncontrollable </a:t>
            </a:r>
            <a:r>
              <a:rPr lang="en-US" sz="1800" kern="1200" dirty="0">
                <a:solidFill>
                  <a:schemeClr val="lt1"/>
                </a:solidFill>
                <a:latin typeface="Times New Roman" panose="02020603050405020304" pitchFamily="18" charset="0"/>
                <a:ea typeface="+mn-ea"/>
                <a:cs typeface="+mn-cs"/>
              </a:rPr>
              <a:t>Factors</a:t>
            </a:r>
            <a:endParaRPr lang="en-US" sz="1800" kern="1200" dirty="0">
              <a:solidFill>
                <a:schemeClr val="lt1"/>
              </a:solidFill>
              <a:latin typeface="Times New Roman" panose="02020603050405020304" pitchFamily="18" charset="0"/>
              <a:ea typeface="+mn-ea"/>
              <a:cs typeface="+mn-cs"/>
            </a:endParaRPr>
          </a:p>
        </p:txBody>
      </p:sp>
      <p:sp>
        <p:nvSpPr>
          <p:cNvPr id="46" name="Oval 20"/>
          <p:cNvSpPr/>
          <p:nvPr/>
        </p:nvSpPr>
        <p:spPr>
          <a:xfrm>
            <a:off x="3582776" y="1721411"/>
            <a:ext cx="2152455" cy="1553172"/>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1800" kern="1200" dirty="0" smtClean="0">
                <a:latin typeface="Times New Roman" panose="02020603050405020304" pitchFamily="18" charset="0"/>
              </a:rPr>
              <a:t>MARINO CENTER</a:t>
            </a:r>
            <a:br>
              <a:rPr lang="en-US" sz="1800" kern="1200" dirty="0" smtClean="0">
                <a:latin typeface="Times New Roman" panose="02020603050405020304" pitchFamily="18" charset="0"/>
              </a:rPr>
            </a:br>
            <a:r>
              <a:rPr lang="en-US" sz="1800" kern="1200" dirty="0" smtClean="0">
                <a:latin typeface="Times New Roman" panose="02020603050405020304" pitchFamily="18" charset="0"/>
              </a:rPr>
              <a:t>OPTIMIZATION</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47750" y="184935"/>
            <a:ext cx="6996600" cy="534256"/>
          </a:xfrm>
          <a:prstGeom prst="rect">
            <a:avLst/>
          </a:prstGeom>
        </p:spPr>
        <p:txBody>
          <a:bodyPr lIns="91425" tIns="91425" rIns="91425" bIns="91425" anchor="b" anchorCtr="0">
            <a:noAutofit/>
          </a:bodyPr>
          <a:lstStyle/>
          <a:p>
            <a:pPr>
              <a:spcBef>
                <a:spcPts val="0"/>
              </a:spcBef>
              <a:buNone/>
            </a:pPr>
            <a:r>
              <a:rPr lang="en" u="sng" dirty="0" smtClean="0"/>
              <a:t>Time Series Plot</a:t>
            </a:r>
            <a:endParaRPr lang="en" u="sng" dirty="0">
              <a:solidFill>
                <a:srgbClr val="3C78D8"/>
              </a:solidFill>
            </a:endParaRPr>
          </a:p>
        </p:txBody>
      </p:sp>
      <p:sp>
        <p:nvSpPr>
          <p:cNvPr id="485" name="Shape 485"/>
          <p:cNvSpPr txBox="1">
            <a:spLocks noGrp="1"/>
          </p:cNvSpPr>
          <p:nvPr>
            <p:ph type="body" idx="1"/>
          </p:nvPr>
        </p:nvSpPr>
        <p:spPr>
          <a:xfrm>
            <a:off x="133564" y="832207"/>
            <a:ext cx="4407614" cy="3411020"/>
          </a:xfrm>
          <a:prstGeom prst="rect">
            <a:avLst/>
          </a:prstGeom>
        </p:spPr>
        <p:txBody>
          <a:bodyPr lIns="91425" tIns="91425" rIns="91425" bIns="91425" anchor="t" anchorCtr="0">
            <a:noAutofit/>
          </a:bodyPr>
          <a:lstStyle/>
          <a:p>
            <a:pPr marL="228600" lvl="0" rtl="0">
              <a:spcBef>
                <a:spcPts val="0"/>
              </a:spcBef>
              <a:buNone/>
            </a:pPr>
            <a:endParaRPr lang="en" sz="1800" dirty="0" smtClean="0"/>
          </a:p>
          <a:p>
            <a:pPr marL="228600" lvl="0" rtl="0">
              <a:spcBef>
                <a:spcPts val="0"/>
              </a:spcBef>
              <a:buNone/>
            </a:pPr>
            <a:r>
              <a:rPr lang="en" sz="1600" dirty="0" smtClean="0"/>
              <a:t>As we can see from the graph, Number of people with respect to the data collected from last 3 months shows that the Marino center is not fully utilized as per the capacity and detrimenting in later stages which can be related to the noise factors such as Facility distribution,equipment distribution or external factors</a:t>
            </a:r>
            <a:endParaRPr lang="en" sz="1600" dirty="0"/>
          </a:p>
        </p:txBody>
      </p:sp>
      <p:graphicFrame>
        <p:nvGraphicFramePr>
          <p:cNvPr id="6" name="Chart 5"/>
          <p:cNvGraphicFramePr/>
          <p:nvPr>
            <p:extLst>
              <p:ext uri="{D42A27DB-BD31-4B8C-83A1-F6EECF244321}">
                <p14:modId xmlns:p14="http://schemas.microsoft.com/office/powerpoint/2010/main" val="917552464"/>
              </p:ext>
            </p:extLst>
          </p:nvPr>
        </p:nvGraphicFramePr>
        <p:xfrm>
          <a:off x="4705564" y="1033780"/>
          <a:ext cx="4315146" cy="30759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ctrTitle" idx="4294967295"/>
          </p:nvPr>
        </p:nvSpPr>
        <p:spPr>
          <a:xfrm>
            <a:off x="685800" y="805654"/>
            <a:ext cx="7772400" cy="930679"/>
          </a:xfrm>
          <a:prstGeom prst="rect">
            <a:avLst/>
          </a:prstGeom>
          <a:noFill/>
          <a:ln>
            <a:noFill/>
          </a:ln>
        </p:spPr>
        <p:txBody>
          <a:bodyPr lIns="91425" tIns="91425" rIns="91425" bIns="91425" anchor="b" anchorCtr="0">
            <a:noAutofit/>
          </a:bodyPr>
          <a:lstStyle/>
          <a:p>
            <a:pPr lvl="0" algn="ctr" rtl="0">
              <a:spcBef>
                <a:spcPts val="0"/>
              </a:spcBef>
              <a:buNone/>
            </a:pPr>
            <a:r>
              <a:rPr lang="en" sz="5400" u="sng" dirty="0" smtClean="0"/>
              <a:t>Hypothesis Testing</a:t>
            </a:r>
            <a:endParaRPr lang="en" sz="5400" u="sng" dirty="0"/>
          </a:p>
        </p:txBody>
      </p:sp>
      <p:sp>
        <p:nvSpPr>
          <p:cNvPr id="491" name="Shape 491"/>
          <p:cNvSpPr txBox="1">
            <a:spLocks noGrp="1"/>
          </p:cNvSpPr>
          <p:nvPr>
            <p:ph type="subTitle" idx="4294967295"/>
          </p:nvPr>
        </p:nvSpPr>
        <p:spPr>
          <a:xfrm>
            <a:off x="778821" y="2139670"/>
            <a:ext cx="7964487" cy="1828080"/>
          </a:xfrm>
          <a:prstGeom prst="rect">
            <a:avLst/>
          </a:prstGeom>
          <a:noFill/>
          <a:ln>
            <a:noFill/>
          </a:ln>
        </p:spPr>
        <p:txBody>
          <a:bodyPr lIns="91425" tIns="91425" rIns="91425" bIns="91425" anchor="t" anchorCtr="0">
            <a:noAutofit/>
          </a:bodyPr>
          <a:lstStyle/>
          <a:p>
            <a:pPr lvl="0" algn="ctr">
              <a:spcBef>
                <a:spcPts val="0"/>
              </a:spcBef>
              <a:buNone/>
            </a:pPr>
            <a:r>
              <a:rPr lang="en-US" sz="1800" dirty="0"/>
              <a:t>A hypothesis test is a statistical test that is used to determine whether there is enough evidence in a sample of data to infer that a certain condition is true for the entire </a:t>
            </a:r>
            <a:r>
              <a:rPr lang="en-US" sz="1800" dirty="0" smtClean="0"/>
              <a:t>population.</a:t>
            </a:r>
          </a:p>
          <a:p>
            <a:pPr lvl="0" algn="ctr">
              <a:spcBef>
                <a:spcPts val="0"/>
              </a:spcBef>
              <a:buNone/>
            </a:pPr>
            <a:r>
              <a:rPr lang="en" sz="1800" dirty="0" smtClean="0"/>
              <a:t>Based on the sample data, it determines whether to reject the null hypothesis which in this case is mean=4500</a:t>
            </a:r>
            <a:endParaRPr lang="en" sz="1800" dirty="0"/>
          </a:p>
        </p:txBody>
      </p:sp>
      <p:grpSp>
        <p:nvGrpSpPr>
          <p:cNvPr id="495" name="Shape 495"/>
          <p:cNvGrpSpPr/>
          <p:nvPr/>
        </p:nvGrpSpPr>
        <p:grpSpPr>
          <a:xfrm rot="1940693">
            <a:off x="733434" y="1037070"/>
            <a:ext cx="587625" cy="587659"/>
            <a:chOff x="570875" y="4322250"/>
            <a:chExt cx="443300" cy="443325"/>
          </a:xfrm>
        </p:grpSpPr>
        <p:sp>
          <p:nvSpPr>
            <p:cNvPr id="496" name="Shape 496"/>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497" name="Shape 497"/>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498" name="Shape 498"/>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499" name="Shape 499"/>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500" name="Shape 500"/>
          <p:cNvSpPr/>
          <p:nvPr/>
        </p:nvSpPr>
        <p:spPr>
          <a:xfrm>
            <a:off x="7703033" y="920758"/>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sp>
        <p:nvSpPr>
          <p:cNvPr id="501" name="Shape 501"/>
          <p:cNvSpPr/>
          <p:nvPr/>
        </p:nvSpPr>
        <p:spPr>
          <a:xfrm rot="1793658">
            <a:off x="8126332" y="962548"/>
            <a:ext cx="225077" cy="2149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622297" y="194201"/>
            <a:ext cx="7644187" cy="943199"/>
          </a:xfrm>
          <a:prstGeom prst="rect">
            <a:avLst/>
          </a:prstGeom>
        </p:spPr>
        <p:txBody>
          <a:bodyPr lIns="91425" tIns="91425" rIns="91425" bIns="91425" anchor="ctr" anchorCtr="0">
            <a:noAutofit/>
          </a:bodyPr>
          <a:lstStyle/>
          <a:p>
            <a:r>
              <a:rPr lang="en-US" u="sng" dirty="0"/>
              <a:t>DESCRIPTIVE ANALYSIS OF PEOPLE USING MARINO CENTER </a:t>
            </a:r>
            <a:r>
              <a:rPr lang="en-US" dirty="0"/>
              <a:t/>
            </a:r>
            <a:br>
              <a:rPr lang="en-US" dirty="0"/>
            </a:br>
            <a:endParaRPr lang="en" dirty="0"/>
          </a:p>
        </p:txBody>
      </p:sp>
      <p:sp>
        <p:nvSpPr>
          <p:cNvPr id="540" name="Shape 540"/>
          <p:cNvSpPr/>
          <p:nvPr/>
        </p:nvSpPr>
        <p:spPr>
          <a:xfrm>
            <a:off x="3485050" y="1567266"/>
            <a:ext cx="929493" cy="548373"/>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nvGrpSpPr>
          <p:cNvPr id="541" name="Shape 541"/>
          <p:cNvGrpSpPr/>
          <p:nvPr/>
        </p:nvGrpSpPr>
        <p:grpSpPr>
          <a:xfrm>
            <a:off x="3844549" y="3126201"/>
            <a:ext cx="599842" cy="589957"/>
            <a:chOff x="1244325" y="4999400"/>
            <a:chExt cx="444525" cy="437200"/>
          </a:xfrm>
        </p:grpSpPr>
        <p:sp>
          <p:nvSpPr>
            <p:cNvPr id="542" name="Shape 542"/>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43" name="Shape 543"/>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44" name="Shape 544"/>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45" name="Shape 545"/>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46" name="Shape 546"/>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grpSp>
        <p:nvGrpSpPr>
          <p:cNvPr id="547" name="Shape 547"/>
          <p:cNvGrpSpPr/>
          <p:nvPr/>
        </p:nvGrpSpPr>
        <p:grpSpPr>
          <a:xfrm>
            <a:off x="5266888" y="3113863"/>
            <a:ext cx="409139" cy="420401"/>
            <a:chOff x="2605300" y="5003050"/>
            <a:chExt cx="418900" cy="430475"/>
          </a:xfrm>
        </p:grpSpPr>
        <p:sp>
          <p:nvSpPr>
            <p:cNvPr id="548" name="Shape 548"/>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49" name="Shape 549"/>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50" name="Shape 550"/>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sp>
        <p:nvSpPr>
          <p:cNvPr id="551" name="Shape 551"/>
          <p:cNvSpPr/>
          <p:nvPr/>
        </p:nvSpPr>
        <p:spPr>
          <a:xfrm>
            <a:off x="5213649" y="2080225"/>
            <a:ext cx="300114" cy="27302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pic>
        <p:nvPicPr>
          <p:cNvPr id="20" name="Picture 19"/>
          <p:cNvPicPr/>
          <p:nvPr/>
        </p:nvPicPr>
        <p:blipFill>
          <a:blip r:embed="rId3">
            <a:extLst>
              <a:ext uri="{28A0092B-C50C-407E-A947-70E740481C1C}">
                <a14:useLocalDpi xmlns:a14="http://schemas.microsoft.com/office/drawing/2010/main" val="0"/>
              </a:ext>
            </a:extLst>
          </a:blip>
          <a:stretch>
            <a:fillRect/>
          </a:stretch>
        </p:blipFill>
        <p:spPr>
          <a:xfrm>
            <a:off x="372409" y="1137400"/>
            <a:ext cx="4302333" cy="2688590"/>
          </a:xfrm>
          <a:prstGeom prst="rect">
            <a:avLst/>
          </a:prstGeom>
        </p:spPr>
      </p:pic>
      <p:pic>
        <p:nvPicPr>
          <p:cNvPr id="21" name="Picture 20"/>
          <p:cNvPicPr/>
          <p:nvPr/>
        </p:nvPicPr>
        <p:blipFill>
          <a:blip r:embed="rId4">
            <a:extLst>
              <a:ext uri="{28A0092B-C50C-407E-A947-70E740481C1C}">
                <a14:useLocalDpi xmlns:a14="http://schemas.microsoft.com/office/drawing/2010/main" val="0"/>
              </a:ext>
            </a:extLst>
          </a:blip>
          <a:stretch>
            <a:fillRect/>
          </a:stretch>
        </p:blipFill>
        <p:spPr>
          <a:xfrm>
            <a:off x="4924629" y="1137399"/>
            <a:ext cx="4116629" cy="2688591"/>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826</Words>
  <Application>Microsoft Office PowerPoint</Application>
  <PresentationFormat>On-screen Show (16:9)</PresentationFormat>
  <Paragraphs>108</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Oswald</vt:lpstr>
      <vt:lpstr>Source Sans Pro</vt:lpstr>
      <vt:lpstr>Times New Roman</vt:lpstr>
      <vt:lpstr>Wingdings</vt:lpstr>
      <vt:lpstr>Quince template</vt:lpstr>
      <vt:lpstr>Statiscal Analysis of Marino Center Operations &amp; Maintainence</vt:lpstr>
      <vt:lpstr>Supervised by Prof. Rajesh Jugulum</vt:lpstr>
      <vt:lpstr>INTRODUCTION</vt:lpstr>
      <vt:lpstr>Marino Center Operation</vt:lpstr>
      <vt:lpstr>WORK FLOW</vt:lpstr>
      <vt:lpstr>PowerPoint Presentation</vt:lpstr>
      <vt:lpstr>Time Series Plot</vt:lpstr>
      <vt:lpstr>Hypothesis Testing</vt:lpstr>
      <vt:lpstr>DESCRIPTIVE ANALYSIS OF PEOPLE USING MARINO CENTER  </vt:lpstr>
      <vt:lpstr>Hypothesis Data</vt:lpstr>
      <vt:lpstr>PowerPoint Presentation</vt:lpstr>
      <vt:lpstr>We performed the Anderson-Darling Normality test, from the Histogram and Probability Plot; we conclude that production statistics of PEOPLE USING MARINO CENTER is normally distributed.</vt:lpstr>
      <vt:lpstr>HYPOTHESIS ANALYSIS: </vt:lpstr>
      <vt:lpstr>Conclusion</vt:lpstr>
      <vt:lpstr>SCOPE OF IMPROVEMENT</vt:lpstr>
      <vt:lpstr>Analyzing the graphs</vt:lpstr>
      <vt:lpstr>One Graph is Worth a Thousand logs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Statiscal Analysis of Marino Center Operations &amp; Maintainence</dc:title>
  <dc:creator>Sonam Malhotra</dc:creator>
  <cp:lastModifiedBy>Preet Parmar</cp:lastModifiedBy>
  <cp:revision>25</cp:revision>
  <dcterms:modified xsi:type="dcterms:W3CDTF">2015-12-07T19:55:14Z</dcterms:modified>
</cp:coreProperties>
</file>