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FA0B6B-BD57-ECE1-C55B-90A167317879}" v="124" dt="2024-01-16T13:38:32.464"/>
    <p1510:client id="{AAFD5017-DEF6-49F7-A6D0-FE7C0348992E}" v="215" dt="2024-01-16T13:25:48.861"/>
    <p1510:client id="{BD691E90-DF48-2D57-AEED-23FD83E53F02}" v="297" dt="2024-01-17T12:17:22.4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9BE89C-4441-40DB-BEC9-64D2C6065069}" type="datetimeFigureOut">
              <a:t>1/17/2024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1E445-E53F-454B-94FE-CBA9D21A2660}" type="slidenum">
              <a:t>‹#›</a:t>
            </a:fld>
            <a:endParaRPr lang="en-GB"/>
          </a:p>
        </p:txBody>
      </p:sp>
    </p:spTree>
    <p:extLst>
      <p:ext uri="{BB962C8B-B14F-4D97-AF65-F5344CB8AC3E}">
        <p14:creationId xmlns:p14="http://schemas.microsoft.com/office/powerpoint/2010/main" val="1804380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During development these technologies are used:</a:t>
            </a:r>
          </a:p>
          <a:p>
            <a:r>
              <a:rPr lang="en-US" dirty="0">
                <a:ea typeface="Calibri"/>
                <a:cs typeface="Calibri"/>
              </a:rPr>
              <a:t> + Python</a:t>
            </a:r>
          </a:p>
          <a:p>
            <a:r>
              <a:rPr lang="en-US" dirty="0">
                <a:ea typeface="Calibri"/>
                <a:cs typeface="Calibri"/>
              </a:rPr>
              <a:t> + Azure OpenAI</a:t>
            </a:r>
          </a:p>
          <a:p>
            <a:r>
              <a:rPr lang="en-US" dirty="0">
                <a:ea typeface="Calibri"/>
                <a:cs typeface="Calibri"/>
              </a:rPr>
              <a:t> + Azure Speech to Text Service</a:t>
            </a:r>
          </a:p>
          <a:p>
            <a:endParaRPr lang="en-US" dirty="0">
              <a:ea typeface="Calibri"/>
              <a:cs typeface="Calibri"/>
            </a:endParaRPr>
          </a:p>
          <a:p>
            <a:r>
              <a:rPr lang="en-US" dirty="0">
                <a:ea typeface="Calibri"/>
                <a:cs typeface="Calibri"/>
              </a:rPr>
              <a:t>Inputs can be given as a sentence (Not just a word). Moreover, sentence can be both question and statement etc. </a:t>
            </a:r>
          </a:p>
          <a:p>
            <a:r>
              <a:rPr lang="en-US" dirty="0">
                <a:ea typeface="Calibri"/>
                <a:cs typeface="Calibri"/>
              </a:rPr>
              <a:t>For example, both "How can I do margarita pizza?" and "Today, I would like to eat margarita pizza." Are valid inputs.</a:t>
            </a:r>
          </a:p>
          <a:p>
            <a:r>
              <a:rPr lang="en-US" dirty="0">
                <a:ea typeface="Calibri"/>
                <a:cs typeface="Calibri"/>
              </a:rPr>
              <a:t>Only needs 2 inputs:</a:t>
            </a:r>
          </a:p>
          <a:p>
            <a:r>
              <a:rPr lang="en-US" dirty="0">
                <a:ea typeface="Calibri"/>
                <a:cs typeface="Calibri"/>
              </a:rPr>
              <a:t> + Dish Name</a:t>
            </a:r>
          </a:p>
          <a:p>
            <a:r>
              <a:rPr lang="en-US" dirty="0">
                <a:ea typeface="Calibri"/>
                <a:cs typeface="Calibri"/>
              </a:rPr>
              <a:t> + Servings Count</a:t>
            </a:r>
          </a:p>
          <a:p>
            <a:endParaRPr lang="en-US" dirty="0">
              <a:ea typeface="Calibri"/>
              <a:cs typeface="Calibri"/>
            </a:endParaRPr>
          </a:p>
          <a:p>
            <a:r>
              <a:rPr lang="en-US" dirty="0">
                <a:ea typeface="Calibri"/>
                <a:cs typeface="Calibri"/>
              </a:rPr>
              <a:t>Returns 2 outputs:</a:t>
            </a:r>
          </a:p>
          <a:p>
            <a:r>
              <a:rPr lang="en-US" dirty="0">
                <a:ea typeface="Calibri"/>
                <a:cs typeface="Calibri"/>
              </a:rPr>
              <a:t> + Required Items</a:t>
            </a:r>
          </a:p>
          <a:p>
            <a:r>
              <a:rPr lang="en-US" dirty="0">
                <a:ea typeface="Calibri"/>
                <a:cs typeface="Calibri"/>
              </a:rPr>
              <a:t>    + Quantities</a:t>
            </a:r>
            <a:endParaRPr lang="en-US" dirty="0"/>
          </a:p>
        </p:txBody>
      </p:sp>
      <p:sp>
        <p:nvSpPr>
          <p:cNvPr id="4" name="Slide Number Placeholder 3"/>
          <p:cNvSpPr>
            <a:spLocks noGrp="1"/>
          </p:cNvSpPr>
          <p:nvPr>
            <p:ph type="sldNum" sz="quarter" idx="5"/>
          </p:nvPr>
        </p:nvSpPr>
        <p:spPr/>
        <p:txBody>
          <a:bodyPr/>
          <a:lstStyle/>
          <a:p>
            <a:fld id="{7001E445-E53F-454B-94FE-CBA9D21A2660}" type="slidenum">
              <a:t>1</a:t>
            </a:fld>
            <a:endParaRPr lang="en-GB"/>
          </a:p>
        </p:txBody>
      </p:sp>
    </p:spTree>
    <p:extLst>
      <p:ext uri="{BB962C8B-B14F-4D97-AF65-F5344CB8AC3E}">
        <p14:creationId xmlns:p14="http://schemas.microsoft.com/office/powerpoint/2010/main" val="2018008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first step of the application is giving inputs.</a:t>
            </a:r>
          </a:p>
          <a:p>
            <a:r>
              <a:rPr lang="en-US" dirty="0">
                <a:ea typeface="Calibri"/>
                <a:cs typeface="Calibri"/>
              </a:rPr>
              <a:t>Inputs can be given as only dish name and servings count ("hamburger", "margarita pizza", "seven", "8") or as sentence ("How can I do margarita pizza?", "We are seven men.").</a:t>
            </a:r>
          </a:p>
          <a:p>
            <a:endParaRPr lang="en-US" dirty="0">
              <a:ea typeface="Calibri"/>
              <a:cs typeface="Calibri"/>
            </a:endParaRPr>
          </a:p>
          <a:p>
            <a:endParaRPr lang="en-US" dirty="0"/>
          </a:p>
          <a:p>
            <a:r>
              <a:rPr lang="en-US" dirty="0"/>
              <a:t>Prompt input can be given by using terminal. For audio input, application will find default audio option in computer (Which microphone), and start to listen user sentences. </a:t>
            </a:r>
          </a:p>
          <a:p>
            <a:r>
              <a:rPr lang="en-US" dirty="0"/>
              <a:t>After a few seconds of silence, it will be ready to convert audio input to the text.</a:t>
            </a:r>
          </a:p>
          <a:p>
            <a:endParaRPr lang="en-US" dirty="0">
              <a:ea typeface="Calibri"/>
              <a:cs typeface="Calibri"/>
            </a:endParaRPr>
          </a:p>
          <a:p>
            <a:r>
              <a:rPr lang="en-US" dirty="0">
                <a:ea typeface="Calibri"/>
                <a:cs typeface="Calibri"/>
              </a:rPr>
              <a:t>After getting inputs, system will determine the language of them. There are two possible options for that step:</a:t>
            </a:r>
          </a:p>
          <a:p>
            <a:r>
              <a:rPr lang="en-US" dirty="0">
                <a:ea typeface="Calibri"/>
                <a:cs typeface="Calibri"/>
              </a:rPr>
              <a:t>  + Asking Azure OpenAI. That case is an option when user use prompt (Text) input</a:t>
            </a:r>
          </a:p>
          <a:p>
            <a:r>
              <a:rPr lang="en-US" dirty="0">
                <a:ea typeface="Calibri"/>
                <a:cs typeface="Calibri"/>
              </a:rPr>
              <a:t>  + Speech-to-Text Service's </a:t>
            </a:r>
            <a:r>
              <a:rPr lang="en-US" dirty="0"/>
              <a:t>Automatic Language Detection feature. That case is an option when user use audio (Microphone).</a:t>
            </a:r>
            <a:endParaRPr lang="en-US" dirty="0">
              <a:cs typeface="Calibri"/>
            </a:endParaRPr>
          </a:p>
          <a:p>
            <a:endParaRPr lang="en-US" dirty="0">
              <a:ea typeface="Calibri"/>
              <a:cs typeface="Calibri"/>
            </a:endParaRPr>
          </a:p>
          <a:p>
            <a:endParaRPr lang="en-US" dirty="0"/>
          </a:p>
        </p:txBody>
      </p:sp>
      <p:sp>
        <p:nvSpPr>
          <p:cNvPr id="4" name="Slide Number Placeholder 3"/>
          <p:cNvSpPr>
            <a:spLocks noGrp="1"/>
          </p:cNvSpPr>
          <p:nvPr>
            <p:ph type="sldNum" sz="quarter" idx="5"/>
          </p:nvPr>
        </p:nvSpPr>
        <p:spPr/>
        <p:txBody>
          <a:bodyPr/>
          <a:lstStyle/>
          <a:p>
            <a:fld id="{7001E445-E53F-454B-94FE-CBA9D21A2660}" type="slidenum">
              <a:t>2</a:t>
            </a:fld>
            <a:endParaRPr lang="en-GB"/>
          </a:p>
        </p:txBody>
      </p:sp>
    </p:spTree>
    <p:extLst>
      <p:ext uri="{BB962C8B-B14F-4D97-AF65-F5344CB8AC3E}">
        <p14:creationId xmlns:p14="http://schemas.microsoft.com/office/powerpoint/2010/main" val="73173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After getting user inputs (For Dish Name and Servings Count), system will clean them.</a:t>
            </a:r>
          </a:p>
          <a:p>
            <a:r>
              <a:rPr lang="en-US" dirty="0">
                <a:cs typeface="Calibri"/>
              </a:rPr>
              <a:t>That means if the user gives sentence as an input such as "I want to make margarita pizza today.", application will clean the sentence and gets only "</a:t>
            </a:r>
            <a:r>
              <a:rPr lang="en-US" dirty="0"/>
              <a:t>margarita pizza</a:t>
            </a:r>
            <a:r>
              <a:rPr lang="en-US" dirty="0">
                <a:cs typeface="Calibri"/>
              </a:rPr>
              <a:t>".</a:t>
            </a:r>
          </a:p>
          <a:p>
            <a:r>
              <a:rPr lang="en-US" dirty="0"/>
              <a:t>Likewise, same method is also applied for servings count. From inputs such as "We are seven people.", </a:t>
            </a:r>
            <a:r>
              <a:rPr lang="en-US" err="1"/>
              <a:t>applciation</a:t>
            </a:r>
            <a:r>
              <a:rPr lang="en-US" dirty="0"/>
              <a:t> gets "7" as integer (Converts all string number/counts to integer).</a:t>
            </a:r>
            <a:endParaRPr lang="en-US" dirty="0">
              <a:cs typeface="Calibri"/>
            </a:endParaRPr>
          </a:p>
          <a:p>
            <a:endParaRPr lang="en-US" dirty="0">
              <a:cs typeface="Calibri"/>
            </a:endParaRPr>
          </a:p>
          <a:p>
            <a:r>
              <a:rPr lang="en-US" dirty="0">
                <a:cs typeface="Calibri"/>
              </a:rPr>
              <a:t>For this scraping part, we are using Azure OpenAI Service. Giving full sentence (User input) and language of the input to the Azure OpenAI, we get only the valid Dish Name or Servings Count. </a:t>
            </a:r>
          </a:p>
          <a:p>
            <a:endParaRPr lang="en-US" dirty="0">
              <a:cs typeface="Calibri"/>
            </a:endParaRPr>
          </a:p>
          <a:p>
            <a:r>
              <a:rPr lang="en-US">
                <a:cs typeface="Calibri"/>
              </a:rPr>
              <a:t>After getting scraped inputs (Dish Name/Servings Count), we use second check mechanism. It will ask Azure OpenAI, if given input is valid for that type (Dish Name / Integer). </a:t>
            </a:r>
            <a:endParaRPr lang="en-US" dirty="0">
              <a:cs typeface="Calibri"/>
            </a:endParaRPr>
          </a:p>
          <a:p>
            <a:r>
              <a:rPr lang="en-US" dirty="0">
                <a:cs typeface="Calibri"/>
              </a:rPr>
              <a:t>For example, if user gives such sentence as input "I would like to cook car today", first check (Clean input method) gives "car" as Dish Name </a:t>
            </a:r>
            <a:r>
              <a:rPr lang="en-US" dirty="0"/>
              <a:t>mistakenly. So, we implemented second check mechanism. </a:t>
            </a:r>
            <a:endParaRPr lang="en-US" dirty="0">
              <a:cs typeface="Calibri"/>
            </a:endParaRPr>
          </a:p>
        </p:txBody>
      </p:sp>
      <p:sp>
        <p:nvSpPr>
          <p:cNvPr id="4" name="Slide Number Placeholder 3"/>
          <p:cNvSpPr>
            <a:spLocks noGrp="1"/>
          </p:cNvSpPr>
          <p:nvPr>
            <p:ph type="sldNum" sz="quarter" idx="5"/>
          </p:nvPr>
        </p:nvSpPr>
        <p:spPr/>
        <p:txBody>
          <a:bodyPr/>
          <a:lstStyle/>
          <a:p>
            <a:fld id="{7001E445-E53F-454B-94FE-CBA9D21A2660}" type="slidenum">
              <a:rPr lang="en-GB"/>
              <a:t>3</a:t>
            </a:fld>
            <a:endParaRPr lang="en-GB"/>
          </a:p>
        </p:txBody>
      </p:sp>
    </p:spTree>
    <p:extLst>
      <p:ext uri="{BB962C8B-B14F-4D97-AF65-F5344CB8AC3E}">
        <p14:creationId xmlns:p14="http://schemas.microsoft.com/office/powerpoint/2010/main" val="2154201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We tested our application with various unit tests.</a:t>
            </a:r>
          </a:p>
          <a:p>
            <a:r>
              <a:rPr lang="en-US" dirty="0">
                <a:cs typeface="Calibri"/>
              </a:rPr>
              <a:t>We tested our clean Dish Name and clean Servings Counts methods (They use Azure OpenAI service) with 3 languages (</a:t>
            </a:r>
            <a:r>
              <a:rPr lang="en-GB" dirty="0"/>
              <a:t>English, German and Turkish</a:t>
            </a:r>
            <a:r>
              <a:rPr lang="en-US" dirty="0">
                <a:cs typeface="Calibri"/>
              </a:rPr>
              <a:t>) and with various input sentences.</a:t>
            </a:r>
          </a:p>
          <a:p>
            <a:r>
              <a:rPr lang="en-US" dirty="0">
                <a:cs typeface="Calibri"/>
              </a:rPr>
              <a:t>We also implement unit tests for Type Check and Language Detection of application (If given input is valid for that type / Determine the </a:t>
            </a:r>
            <a:r>
              <a:rPr lang="en-US" dirty="0" err="1">
                <a:cs typeface="Calibri"/>
              </a:rPr>
              <a:t>langiage</a:t>
            </a:r>
            <a:r>
              <a:rPr lang="en-US" dirty="0">
                <a:cs typeface="Calibri"/>
              </a:rPr>
              <a:t> of user input).</a:t>
            </a:r>
          </a:p>
          <a:p>
            <a:endParaRPr lang="en-US" dirty="0">
              <a:cs typeface="Calibri"/>
            </a:endParaRPr>
          </a:p>
          <a:p>
            <a:r>
              <a:rPr lang="en-US" dirty="0">
                <a:cs typeface="Calibri"/>
              </a:rPr>
              <a:t>These are the results of unit tests. </a:t>
            </a:r>
          </a:p>
          <a:p>
            <a:r>
              <a:rPr lang="en-US" dirty="0">
                <a:cs typeface="Calibri"/>
              </a:rPr>
              <a:t>We measured Duration, Cost and Average Token for per input.</a:t>
            </a:r>
          </a:p>
          <a:p>
            <a:endParaRPr lang="en-US" dirty="0">
              <a:cs typeface="Calibri"/>
            </a:endParaRPr>
          </a:p>
          <a:p>
            <a:r>
              <a:rPr lang="en-US" dirty="0">
                <a:cs typeface="Calibri"/>
              </a:rPr>
              <a:t>[Evaluation of results in next page]</a:t>
            </a:r>
          </a:p>
        </p:txBody>
      </p:sp>
      <p:sp>
        <p:nvSpPr>
          <p:cNvPr id="4" name="Slide Number Placeholder 3"/>
          <p:cNvSpPr>
            <a:spLocks noGrp="1"/>
          </p:cNvSpPr>
          <p:nvPr>
            <p:ph type="sldNum" sz="quarter" idx="5"/>
          </p:nvPr>
        </p:nvSpPr>
        <p:spPr/>
        <p:txBody>
          <a:bodyPr/>
          <a:lstStyle/>
          <a:p>
            <a:fld id="{7001E445-E53F-454B-94FE-CBA9D21A2660}" type="slidenum">
              <a:rPr lang="en-GB"/>
              <a:t>4</a:t>
            </a:fld>
            <a:endParaRPr lang="en-GB"/>
          </a:p>
        </p:txBody>
      </p:sp>
    </p:spTree>
    <p:extLst>
      <p:ext uri="{BB962C8B-B14F-4D97-AF65-F5344CB8AC3E}">
        <p14:creationId xmlns:p14="http://schemas.microsoft.com/office/powerpoint/2010/main" val="2705300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As the main cost of the application is Azure OpenAI usage, we focused on that cost. </a:t>
            </a:r>
          </a:p>
          <a:p>
            <a:r>
              <a:rPr lang="en-US" dirty="0">
                <a:cs typeface="Calibri"/>
              </a:rPr>
              <a:t>Our Speech-to-Text service is free for 5 hours monthly, after that amount it costs about 90 cents per hour in </a:t>
            </a:r>
            <a:r>
              <a:rPr lang="en-US" b="1" dirty="0"/>
              <a:t>Pay as You Go plan.</a:t>
            </a:r>
            <a:endParaRPr lang="en-US" b="1" dirty="0">
              <a:cs typeface="Calibri"/>
            </a:endParaRPr>
          </a:p>
          <a:p>
            <a:r>
              <a:rPr lang="en-US" b="1" dirty="0">
                <a:cs typeface="Calibri"/>
              </a:rPr>
              <a:t>Key insights:</a:t>
            </a:r>
            <a:endParaRPr lang="en-US" b="1">
              <a:cs typeface="Calibri"/>
            </a:endParaRPr>
          </a:p>
          <a:p>
            <a:r>
              <a:rPr lang="en-US" b="1" dirty="0">
                <a:cs typeface="Calibri"/>
              </a:rPr>
              <a:t> Duration:</a:t>
            </a:r>
            <a:endParaRPr lang="en-US" b="1">
              <a:cs typeface="Calibri"/>
            </a:endParaRPr>
          </a:p>
          <a:p>
            <a:r>
              <a:rPr lang="en-US" b="1" dirty="0">
                <a:cs typeface="Calibri"/>
              </a:rPr>
              <a:t> +  Durations of </a:t>
            </a:r>
            <a:r>
              <a:rPr lang="en-US" dirty="0">
                <a:cs typeface="Calibri"/>
              </a:rPr>
              <a:t>English and German sentences are so similar and per input takes about 200ms (For both Dish Name and Servings Count inputs).</a:t>
            </a:r>
            <a:endParaRPr lang="en-US">
              <a:cs typeface="Calibri"/>
            </a:endParaRPr>
          </a:p>
          <a:p>
            <a:r>
              <a:rPr lang="en-US" dirty="0">
                <a:cs typeface="Calibri"/>
              </a:rPr>
              <a:t> + Duration for type check is also so similar to First Checks. It is about 200ms</a:t>
            </a:r>
            <a:endParaRPr lang="en-US">
              <a:cs typeface="Calibri"/>
            </a:endParaRPr>
          </a:p>
          <a:p>
            <a:r>
              <a:rPr lang="en-US" dirty="0">
                <a:cs typeface="Calibri"/>
              </a:rPr>
              <a:t> + Language detection takes more time than First Checks and Double Checks. It takes about 350ms. </a:t>
            </a:r>
          </a:p>
          <a:p>
            <a:r>
              <a:rPr lang="en-US" dirty="0">
                <a:cs typeface="Calibri"/>
              </a:rPr>
              <a:t> + Generate Recipe method takes much more time. It takes Dish Name and Servings Count as input and returns required items and quantities. It takes about 2.7s.</a:t>
            </a:r>
            <a:endParaRPr lang="en-US">
              <a:cs typeface="Calibri"/>
            </a:endParaRPr>
          </a:p>
          <a:p>
            <a:r>
              <a:rPr lang="en-US" dirty="0">
                <a:cs typeface="Calibri"/>
              </a:rPr>
              <a:t> Cost:</a:t>
            </a:r>
            <a:endParaRPr lang="en-US">
              <a:cs typeface="Calibri"/>
            </a:endParaRPr>
          </a:p>
          <a:p>
            <a:r>
              <a:rPr lang="en-US" dirty="0">
                <a:cs typeface="Calibri"/>
              </a:rPr>
              <a:t> As main cost of the application is Azure OpenAI usage, we focused on that part. </a:t>
            </a:r>
            <a:endParaRPr lang="en-US">
              <a:cs typeface="Calibri"/>
            </a:endParaRPr>
          </a:p>
          <a:p>
            <a:r>
              <a:rPr lang="en-US" dirty="0">
                <a:cs typeface="Calibri"/>
              </a:rPr>
              <a:t> + Cost of the First and Second Checks are so similar and about 0.</a:t>
            </a:r>
            <a:r>
              <a:rPr lang="en-GB" dirty="0"/>
              <a:t>00000454$ (Really so small).</a:t>
            </a:r>
            <a:endParaRPr lang="en-GB" dirty="0">
              <a:cs typeface="Calibri"/>
            </a:endParaRPr>
          </a:p>
          <a:p>
            <a:r>
              <a:rPr lang="en-GB" dirty="0">
                <a:cs typeface="Calibri"/>
              </a:rPr>
              <a:t> + The most important (And high) cost in here is coming from Generate Recipe part of the system. It takes Dish Name and Servings Count and return required items and quantities.</a:t>
            </a:r>
          </a:p>
          <a:p>
            <a:r>
              <a:rPr lang="en-GB">
                <a:cs typeface="Calibri"/>
              </a:rPr>
              <a:t>  It also uses few shot learning to increase accuracy. So, it's cost is about 2 times higher than other parts and takes </a:t>
            </a:r>
            <a:r>
              <a:rPr lang="en-GB"/>
              <a:t> 0.00001$</a:t>
            </a:r>
          </a:p>
        </p:txBody>
      </p:sp>
      <p:sp>
        <p:nvSpPr>
          <p:cNvPr id="4" name="Slide Number Placeholder 3"/>
          <p:cNvSpPr>
            <a:spLocks noGrp="1"/>
          </p:cNvSpPr>
          <p:nvPr>
            <p:ph type="sldNum" sz="quarter" idx="5"/>
          </p:nvPr>
        </p:nvSpPr>
        <p:spPr/>
        <p:txBody>
          <a:bodyPr/>
          <a:lstStyle/>
          <a:p>
            <a:fld id="{7001E445-E53F-454B-94FE-CBA9D21A2660}" type="slidenum">
              <a:rPr lang="en-GB"/>
              <a:t>5</a:t>
            </a:fld>
            <a:endParaRPr lang="en-GB"/>
          </a:p>
        </p:txBody>
      </p:sp>
    </p:spTree>
    <p:extLst>
      <p:ext uri="{BB962C8B-B14F-4D97-AF65-F5344CB8AC3E}">
        <p14:creationId xmlns:p14="http://schemas.microsoft.com/office/powerpoint/2010/main" val="396666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17/01/2024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17/01/2024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17/01/2024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17/01/2024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64272"/>
            <a:ext cx="9063182" cy="1798782"/>
          </a:xfrm>
        </p:spPr>
        <p:txBody>
          <a:bodyPr>
            <a:normAutofit/>
          </a:bodyPr>
          <a:lstStyle/>
          <a:p>
            <a:r>
              <a:rPr lang="en-GB">
                <a:ea typeface="+mj-lt"/>
                <a:cs typeface="+mj-lt"/>
              </a:rPr>
              <a:t>Overview of the system</a:t>
            </a:r>
            <a:endParaRPr lang="en-US">
              <a:cs typeface="Calibri Light" panose="020F0302020204030204"/>
            </a:endParaRPr>
          </a:p>
          <a:p>
            <a:endParaRPr lang="en-GB">
              <a:cs typeface="Calibri Light"/>
            </a:endParaRPr>
          </a:p>
        </p:txBody>
      </p:sp>
      <p:sp>
        <p:nvSpPr>
          <p:cNvPr id="3" name="Subtitle 2"/>
          <p:cNvSpPr>
            <a:spLocks noGrp="1"/>
          </p:cNvSpPr>
          <p:nvPr>
            <p:ph type="subTitle" idx="1"/>
          </p:nvPr>
        </p:nvSpPr>
        <p:spPr>
          <a:xfrm>
            <a:off x="565728" y="1581584"/>
            <a:ext cx="10102272" cy="4276579"/>
          </a:xfrm>
        </p:spPr>
        <p:txBody>
          <a:bodyPr vert="horz" lIns="91440" tIns="45720" rIns="91440" bIns="45720" rtlCol="0" anchor="t">
            <a:normAutofit/>
          </a:bodyPr>
          <a:lstStyle/>
          <a:p>
            <a:pPr marL="342900" indent="-342900" algn="l">
              <a:buChar char="•"/>
            </a:pPr>
            <a:r>
              <a:rPr lang="en-GB">
                <a:latin typeface="Calibri"/>
                <a:ea typeface="+mn-lt"/>
                <a:cs typeface="Times New Roman"/>
              </a:rPr>
              <a:t>Our project is an Artificial Intelligence application that takes the ‘dish name’ and ‘servings count’ information from user and returns the </a:t>
            </a:r>
            <a:r>
              <a:rPr lang="en-GB" b="1">
                <a:latin typeface="Calibri"/>
                <a:ea typeface="+mn-lt"/>
                <a:cs typeface="Times New Roman"/>
              </a:rPr>
              <a:t>required item</a:t>
            </a:r>
            <a:r>
              <a:rPr lang="en-GB">
                <a:latin typeface="Calibri"/>
                <a:ea typeface="+mn-lt"/>
                <a:cs typeface="Times New Roman"/>
              </a:rPr>
              <a:t> and </a:t>
            </a:r>
            <a:r>
              <a:rPr lang="en-GB" b="1">
                <a:latin typeface="Calibri"/>
                <a:ea typeface="+mn-lt"/>
                <a:cs typeface="Times New Roman"/>
              </a:rPr>
              <a:t>quantity</a:t>
            </a:r>
            <a:r>
              <a:rPr lang="en-GB">
                <a:latin typeface="Calibri"/>
                <a:ea typeface="+mn-lt"/>
                <a:cs typeface="Times New Roman"/>
              </a:rPr>
              <a:t> as an output.</a:t>
            </a:r>
            <a:endParaRPr lang="en-US">
              <a:latin typeface="Calibri"/>
              <a:cs typeface="Times New Roman"/>
            </a:endParaRPr>
          </a:p>
          <a:p>
            <a:pPr marL="285750" indent="-285750" algn="l">
              <a:buFont typeface="Arial"/>
              <a:buChar char="•"/>
            </a:pPr>
            <a:r>
              <a:rPr lang="en-GB" b="1">
                <a:latin typeface="Calibri"/>
                <a:ea typeface="+mn-lt"/>
                <a:cs typeface="Times New Roman"/>
              </a:rPr>
              <a:t>The only thing the user needs to do</a:t>
            </a:r>
            <a:r>
              <a:rPr lang="en-GB">
                <a:latin typeface="Calibri"/>
                <a:ea typeface="+mn-lt"/>
                <a:cs typeface="Times New Roman"/>
              </a:rPr>
              <a:t> is to provide input that includes the desired meal and the number of people.</a:t>
            </a:r>
            <a:endParaRPr lang="en-GB">
              <a:latin typeface="Calibri"/>
              <a:cs typeface="Times New Roman"/>
            </a:endParaRPr>
          </a:p>
          <a:p>
            <a:pPr marL="285750" indent="-285750" algn="l">
              <a:buFont typeface="Arial"/>
              <a:buChar char="•"/>
            </a:pPr>
            <a:r>
              <a:rPr lang="en-GB">
                <a:latin typeface="Calibri"/>
                <a:ea typeface="+mn-lt"/>
                <a:cs typeface="Times New Roman"/>
              </a:rPr>
              <a:t>Afterwards, the application will present the required items and quantities to the user with the help of the database and Azure OpenAI.</a:t>
            </a:r>
            <a:endParaRPr lang="en-GB">
              <a:latin typeface="Calibri"/>
              <a:cs typeface="Times New Roman"/>
            </a:endParaRPr>
          </a:p>
          <a:p>
            <a:pPr marL="285750" indent="-285750" algn="l">
              <a:buFont typeface="Arial"/>
              <a:buChar char="•"/>
            </a:pPr>
            <a:r>
              <a:rPr lang="en-GB">
                <a:latin typeface="Calibri"/>
                <a:ea typeface="+mn-lt"/>
                <a:cs typeface="Times New Roman"/>
              </a:rPr>
              <a:t>Project is developed with Python and mainly two cloud services were used. These are:</a:t>
            </a:r>
            <a:endParaRPr lang="en-GB">
              <a:latin typeface="Calibri"/>
              <a:cs typeface="Times New Roman"/>
            </a:endParaRPr>
          </a:p>
          <a:p>
            <a:pPr marL="742950" lvl="1" indent="-285750" algn="l">
              <a:buFont typeface="Arial"/>
              <a:buChar char="•"/>
            </a:pPr>
            <a:r>
              <a:rPr lang="en-GB">
                <a:latin typeface="Calibri"/>
                <a:ea typeface="+mn-lt"/>
                <a:cs typeface="Times New Roman"/>
              </a:rPr>
              <a:t>Azure OpenAI</a:t>
            </a:r>
            <a:endParaRPr lang="en-GB">
              <a:latin typeface="Calibri"/>
              <a:cs typeface="Times New Roman"/>
            </a:endParaRPr>
          </a:p>
          <a:p>
            <a:pPr marL="742950" lvl="1" indent="-285750" algn="l">
              <a:buFont typeface="Arial"/>
              <a:buChar char="•"/>
            </a:pPr>
            <a:r>
              <a:rPr lang="en-GB">
                <a:latin typeface="Calibri"/>
                <a:ea typeface="+mn-lt"/>
                <a:cs typeface="Times New Roman"/>
              </a:rPr>
              <a:t>Azure Speech Service</a:t>
            </a:r>
            <a:endParaRPr lang="en-GB">
              <a:latin typeface="Calibri"/>
              <a:cs typeface="Times New Roman"/>
            </a:endParaRPr>
          </a:p>
          <a:p>
            <a:pPr algn="l"/>
            <a:endParaRPr lang="en-GB">
              <a:latin typeface="Calibri"/>
              <a:cs typeface="Times New Roman"/>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6158-6643-F75E-5146-4B31E5643F11}"/>
              </a:ext>
            </a:extLst>
          </p:cNvPr>
          <p:cNvSpPr>
            <a:spLocks noGrp="1"/>
          </p:cNvSpPr>
          <p:nvPr>
            <p:ph type="title"/>
          </p:nvPr>
        </p:nvSpPr>
        <p:spPr/>
        <p:txBody>
          <a:bodyPr/>
          <a:lstStyle/>
          <a:p>
            <a:r>
              <a:rPr lang="en-GB">
                <a:ea typeface="+mj-lt"/>
                <a:cs typeface="+mj-lt"/>
              </a:rPr>
              <a:t>Generating recipe with user prompt </a:t>
            </a:r>
            <a:endParaRPr lang="en-US">
              <a:cs typeface="Calibri Light" panose="020F0302020204030204"/>
            </a:endParaRPr>
          </a:p>
          <a:p>
            <a:endParaRPr lang="en-GB">
              <a:cs typeface="Calibri Light"/>
            </a:endParaRPr>
          </a:p>
        </p:txBody>
      </p:sp>
      <p:sp>
        <p:nvSpPr>
          <p:cNvPr id="3" name="Content Placeholder 2">
            <a:extLst>
              <a:ext uri="{FF2B5EF4-FFF2-40B4-BE49-F238E27FC236}">
                <a16:creationId xmlns:a16="http://schemas.microsoft.com/office/drawing/2014/main" id="{50CBCE6E-BB4B-250B-6606-B740C1B2B1E0}"/>
              </a:ext>
            </a:extLst>
          </p:cNvPr>
          <p:cNvSpPr>
            <a:spLocks noGrp="1"/>
          </p:cNvSpPr>
          <p:nvPr>
            <p:ph idx="1"/>
          </p:nvPr>
        </p:nvSpPr>
        <p:spPr/>
        <p:txBody>
          <a:bodyPr vert="horz" lIns="91440" tIns="45720" rIns="91440" bIns="45720" rtlCol="0" anchor="t">
            <a:normAutofit/>
          </a:bodyPr>
          <a:lstStyle/>
          <a:p>
            <a:r>
              <a:rPr lang="en-GB" sz="2400">
                <a:ea typeface="+mn-lt"/>
                <a:cs typeface="+mn-lt"/>
              </a:rPr>
              <a:t>Get user request</a:t>
            </a:r>
          </a:p>
          <a:p>
            <a:pPr lvl="1"/>
            <a:r>
              <a:rPr lang="en-GB" sz="2000">
                <a:ea typeface="+mn-lt"/>
                <a:cs typeface="+mn-lt"/>
              </a:rPr>
              <a:t>Text (All languages)</a:t>
            </a:r>
          </a:p>
          <a:p>
            <a:pPr lvl="1"/>
            <a:r>
              <a:rPr lang="en-GB" sz="2000">
                <a:ea typeface="+mn-lt"/>
                <a:cs typeface="+mn-lt"/>
              </a:rPr>
              <a:t>Speech (English, German or Turkish)</a:t>
            </a:r>
          </a:p>
          <a:p>
            <a:r>
              <a:rPr lang="en-GB" sz="2400">
                <a:ea typeface="+mn-lt"/>
                <a:cs typeface="+mn-lt"/>
              </a:rPr>
              <a:t>Language Detection (Both for Text and Speech input)</a:t>
            </a:r>
            <a:endParaRPr lang="en-GB" sz="2400">
              <a:cs typeface="Calibri" panose="020F0502020204030204"/>
            </a:endParaRPr>
          </a:p>
          <a:p>
            <a:pPr lvl="1"/>
            <a:r>
              <a:rPr lang="en-GB" sz="2000">
                <a:ea typeface="+mn-lt"/>
                <a:cs typeface="+mn-lt"/>
              </a:rPr>
              <a:t>Used Azure OpenAI for text inputs, and '</a:t>
            </a:r>
            <a:r>
              <a:rPr lang="en-GB" sz="2000" err="1">
                <a:solidFill>
                  <a:srgbClr val="161616"/>
                </a:solidFill>
                <a:ea typeface="+mn-lt"/>
                <a:cs typeface="+mn-lt"/>
              </a:rPr>
              <a:t>AutoDetectSourceLanguageConfig</a:t>
            </a:r>
            <a:r>
              <a:rPr lang="en-GB" sz="2000">
                <a:solidFill>
                  <a:srgbClr val="161616"/>
                </a:solidFill>
                <a:ea typeface="+mn-lt"/>
                <a:cs typeface="+mn-lt"/>
              </a:rPr>
              <a:t>' for audio inputs</a:t>
            </a:r>
            <a:endParaRPr lang="en-GB" sz="2000" err="1">
              <a:ea typeface="+mn-lt"/>
              <a:cs typeface="+mn-lt"/>
            </a:endParaRPr>
          </a:p>
          <a:p>
            <a:endParaRPr lang="en-GB" sz="2400">
              <a:cs typeface="Calibri"/>
            </a:endParaRPr>
          </a:p>
          <a:p>
            <a:endParaRPr lang="en-GB">
              <a:cs typeface="Calibri"/>
            </a:endParaRPr>
          </a:p>
        </p:txBody>
      </p:sp>
      <p:pic>
        <p:nvPicPr>
          <p:cNvPr id="4" name="Picture 3">
            <a:extLst>
              <a:ext uri="{FF2B5EF4-FFF2-40B4-BE49-F238E27FC236}">
                <a16:creationId xmlns:a16="http://schemas.microsoft.com/office/drawing/2014/main" id="{7EC82525-66A4-84BC-30F5-50984BCD9642}"/>
              </a:ext>
            </a:extLst>
          </p:cNvPr>
          <p:cNvPicPr>
            <a:picLocks noChangeAspect="1"/>
          </p:cNvPicPr>
          <p:nvPr/>
        </p:nvPicPr>
        <p:blipFill>
          <a:blip r:embed="rId3"/>
          <a:stretch>
            <a:fillRect/>
          </a:stretch>
        </p:blipFill>
        <p:spPr>
          <a:xfrm>
            <a:off x="2742249" y="3784879"/>
            <a:ext cx="5301361" cy="3013776"/>
          </a:xfrm>
          <a:prstGeom prst="rect">
            <a:avLst/>
          </a:prstGeom>
        </p:spPr>
      </p:pic>
    </p:spTree>
    <p:extLst>
      <p:ext uri="{BB962C8B-B14F-4D97-AF65-F5344CB8AC3E}">
        <p14:creationId xmlns:p14="http://schemas.microsoft.com/office/powerpoint/2010/main" val="1949876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F0F3-D692-9C47-94B8-931ABF0614E7}"/>
              </a:ext>
            </a:extLst>
          </p:cNvPr>
          <p:cNvSpPr>
            <a:spLocks noGrp="1"/>
          </p:cNvSpPr>
          <p:nvPr>
            <p:ph type="title"/>
          </p:nvPr>
        </p:nvSpPr>
        <p:spPr>
          <a:xfrm>
            <a:off x="838200" y="365125"/>
            <a:ext cx="10515600" cy="956109"/>
          </a:xfrm>
        </p:spPr>
        <p:txBody>
          <a:bodyPr/>
          <a:lstStyle/>
          <a:p>
            <a:r>
              <a:rPr lang="en-GB">
                <a:ea typeface="+mj-lt"/>
                <a:cs typeface="+mj-lt"/>
              </a:rPr>
              <a:t>Generating recipe with user prompt </a:t>
            </a:r>
          </a:p>
          <a:p>
            <a:endParaRPr lang="en-GB">
              <a:ea typeface="Calibri Light"/>
              <a:cs typeface="Calibri Light"/>
            </a:endParaRPr>
          </a:p>
        </p:txBody>
      </p:sp>
      <p:sp>
        <p:nvSpPr>
          <p:cNvPr id="3" name="Content Placeholder 2">
            <a:extLst>
              <a:ext uri="{FF2B5EF4-FFF2-40B4-BE49-F238E27FC236}">
                <a16:creationId xmlns:a16="http://schemas.microsoft.com/office/drawing/2014/main" id="{ACF65D12-C54B-50DD-D0C2-4E6845AA70E3}"/>
              </a:ext>
            </a:extLst>
          </p:cNvPr>
          <p:cNvSpPr>
            <a:spLocks noGrp="1"/>
          </p:cNvSpPr>
          <p:nvPr>
            <p:ph idx="1"/>
          </p:nvPr>
        </p:nvSpPr>
        <p:spPr>
          <a:xfrm>
            <a:off x="838200" y="1254125"/>
            <a:ext cx="10515600" cy="1728047"/>
          </a:xfrm>
        </p:spPr>
        <p:txBody>
          <a:bodyPr vert="horz" lIns="91440" tIns="45720" rIns="91440" bIns="45720" rtlCol="0" anchor="t">
            <a:normAutofit lnSpcReduction="10000"/>
          </a:bodyPr>
          <a:lstStyle/>
          <a:p>
            <a:r>
              <a:rPr lang="en-GB" sz="2400">
                <a:ea typeface="+mn-lt"/>
                <a:cs typeface="+mn-lt"/>
              </a:rPr>
              <a:t>After getting input from user (Speech or Text):</a:t>
            </a:r>
            <a:endParaRPr lang="en-GB" sz="2400">
              <a:ea typeface="Calibri" panose="020F0502020204030204"/>
              <a:cs typeface="Calibri" panose="020F0502020204030204"/>
            </a:endParaRPr>
          </a:p>
          <a:p>
            <a:pPr lvl="1"/>
            <a:r>
              <a:rPr lang="en-GB" sz="2000">
                <a:ea typeface="+mn-lt"/>
                <a:cs typeface="+mn-lt"/>
              </a:rPr>
              <a:t>Clean </a:t>
            </a:r>
            <a:r>
              <a:rPr lang="en-GB" sz="2000" b="1">
                <a:ea typeface="+mn-lt"/>
                <a:cs typeface="+mn-lt"/>
              </a:rPr>
              <a:t>‘Dish Name’</a:t>
            </a:r>
            <a:r>
              <a:rPr lang="en-GB" sz="2000">
                <a:ea typeface="+mn-lt"/>
                <a:cs typeface="+mn-lt"/>
              </a:rPr>
              <a:t> / </a:t>
            </a:r>
            <a:r>
              <a:rPr lang="en-GB" sz="2000" b="1">
                <a:ea typeface="+mn-lt"/>
                <a:cs typeface="+mn-lt"/>
              </a:rPr>
              <a:t>'Serving Count’</a:t>
            </a:r>
            <a:r>
              <a:rPr lang="en-GB" sz="2000">
                <a:ea typeface="+mn-lt"/>
                <a:cs typeface="+mn-lt"/>
              </a:rPr>
              <a:t> from the input sentence</a:t>
            </a:r>
            <a:endParaRPr lang="en-GB" sz="2000">
              <a:ea typeface="Calibri"/>
              <a:cs typeface="Calibri"/>
            </a:endParaRPr>
          </a:p>
          <a:p>
            <a:pPr lvl="1"/>
            <a:r>
              <a:rPr lang="en-GB" sz="2000">
                <a:ea typeface="+mn-lt"/>
                <a:cs typeface="+mn-lt"/>
              </a:rPr>
              <a:t>Double check with Azure OpenAI</a:t>
            </a:r>
            <a:endParaRPr lang="en-GB" sz="2000"/>
          </a:p>
          <a:p>
            <a:pPr lvl="2"/>
            <a:r>
              <a:rPr lang="en-GB" sz="1800">
                <a:ea typeface="+mn-lt"/>
                <a:cs typeface="+mn-lt"/>
              </a:rPr>
              <a:t>If the </a:t>
            </a:r>
            <a:r>
              <a:rPr lang="en-GB" sz="1800" b="1">
                <a:ea typeface="+mn-lt"/>
                <a:cs typeface="+mn-lt"/>
              </a:rPr>
              <a:t>‘Dish Name’ </a:t>
            </a:r>
            <a:r>
              <a:rPr lang="en-GB" sz="1800">
                <a:ea typeface="+mn-lt"/>
                <a:cs typeface="+mn-lt"/>
              </a:rPr>
              <a:t>or </a:t>
            </a:r>
            <a:r>
              <a:rPr lang="en-GB" sz="1800" b="1">
                <a:ea typeface="+mn-lt"/>
                <a:cs typeface="+mn-lt"/>
              </a:rPr>
              <a:t>'Serving Count’ </a:t>
            </a:r>
            <a:r>
              <a:rPr lang="en-GB" sz="1800">
                <a:ea typeface="+mn-lt"/>
                <a:cs typeface="+mn-lt"/>
              </a:rPr>
              <a:t>is valid or not</a:t>
            </a:r>
            <a:endParaRPr lang="en-GB" sz="1800">
              <a:ea typeface="Calibri"/>
              <a:cs typeface="Calibri"/>
            </a:endParaRPr>
          </a:p>
          <a:p>
            <a:pPr lvl="1"/>
            <a:r>
              <a:rPr lang="en-GB" sz="2000">
                <a:ea typeface="+mn-lt"/>
                <a:cs typeface="+mn-lt"/>
              </a:rPr>
              <a:t>If pass both tests forward inputs to the ‘Recipe Generator’, otherwise ask invalid ones </a:t>
            </a:r>
            <a:endParaRPr lang="en-GB" sz="2000">
              <a:ea typeface="Calibri"/>
              <a:cs typeface="Calibri"/>
            </a:endParaRPr>
          </a:p>
          <a:p>
            <a:endParaRPr lang="en-GB">
              <a:ea typeface="Calibri"/>
              <a:cs typeface="Calibri"/>
            </a:endParaRPr>
          </a:p>
        </p:txBody>
      </p:sp>
      <p:pic>
        <p:nvPicPr>
          <p:cNvPr id="4" name="Picture 3" descr="A diagram of a program&#10;&#10;Description automatically generated">
            <a:extLst>
              <a:ext uri="{FF2B5EF4-FFF2-40B4-BE49-F238E27FC236}">
                <a16:creationId xmlns:a16="http://schemas.microsoft.com/office/drawing/2014/main" id="{4A845E2F-8796-FED1-64DA-3ECF6E73323F}"/>
              </a:ext>
            </a:extLst>
          </p:cNvPr>
          <p:cNvPicPr>
            <a:picLocks noChangeAspect="1"/>
          </p:cNvPicPr>
          <p:nvPr/>
        </p:nvPicPr>
        <p:blipFill>
          <a:blip r:embed="rId3"/>
          <a:stretch>
            <a:fillRect/>
          </a:stretch>
        </p:blipFill>
        <p:spPr>
          <a:xfrm>
            <a:off x="988315" y="3226954"/>
            <a:ext cx="5216190" cy="2990273"/>
          </a:xfrm>
          <a:prstGeom prst="rect">
            <a:avLst/>
          </a:prstGeom>
        </p:spPr>
      </p:pic>
      <p:pic>
        <p:nvPicPr>
          <p:cNvPr id="5" name="Picture 4" descr="A black screen with white text&#10;&#10;Description automatically generated">
            <a:extLst>
              <a:ext uri="{FF2B5EF4-FFF2-40B4-BE49-F238E27FC236}">
                <a16:creationId xmlns:a16="http://schemas.microsoft.com/office/drawing/2014/main" id="{4FAC0ED4-8700-092E-52BD-D04FCFCDF94A}"/>
              </a:ext>
            </a:extLst>
          </p:cNvPr>
          <p:cNvPicPr>
            <a:picLocks noChangeAspect="1"/>
          </p:cNvPicPr>
          <p:nvPr/>
        </p:nvPicPr>
        <p:blipFill>
          <a:blip r:embed="rId4"/>
          <a:stretch>
            <a:fillRect/>
          </a:stretch>
        </p:blipFill>
        <p:spPr>
          <a:xfrm>
            <a:off x="6655377" y="3045402"/>
            <a:ext cx="4090308" cy="1472293"/>
          </a:xfrm>
          <a:prstGeom prst="rect">
            <a:avLst/>
          </a:prstGeom>
        </p:spPr>
      </p:pic>
      <p:pic>
        <p:nvPicPr>
          <p:cNvPr id="6" name="Picture 5" descr="A black rectangle with white text&#10;&#10;Description automatically generated">
            <a:extLst>
              <a:ext uri="{FF2B5EF4-FFF2-40B4-BE49-F238E27FC236}">
                <a16:creationId xmlns:a16="http://schemas.microsoft.com/office/drawing/2014/main" id="{3AC5CE7C-769B-BE59-B104-781FA25086BA}"/>
              </a:ext>
            </a:extLst>
          </p:cNvPr>
          <p:cNvPicPr>
            <a:picLocks noChangeAspect="1"/>
          </p:cNvPicPr>
          <p:nvPr/>
        </p:nvPicPr>
        <p:blipFill>
          <a:blip r:embed="rId5"/>
          <a:stretch>
            <a:fillRect/>
          </a:stretch>
        </p:blipFill>
        <p:spPr>
          <a:xfrm>
            <a:off x="6651172" y="4823732"/>
            <a:ext cx="4114800" cy="333375"/>
          </a:xfrm>
          <a:prstGeom prst="rect">
            <a:avLst/>
          </a:prstGeom>
        </p:spPr>
      </p:pic>
      <p:pic>
        <p:nvPicPr>
          <p:cNvPr id="7" name="Picture 6" descr="A black rectangle with white text&#10;&#10;Description automatically generated">
            <a:extLst>
              <a:ext uri="{FF2B5EF4-FFF2-40B4-BE49-F238E27FC236}">
                <a16:creationId xmlns:a16="http://schemas.microsoft.com/office/drawing/2014/main" id="{48A37C7C-6D6F-439F-D323-134D417B867F}"/>
              </a:ext>
            </a:extLst>
          </p:cNvPr>
          <p:cNvPicPr>
            <a:picLocks noChangeAspect="1"/>
          </p:cNvPicPr>
          <p:nvPr/>
        </p:nvPicPr>
        <p:blipFill>
          <a:blip r:embed="rId6"/>
          <a:stretch>
            <a:fillRect/>
          </a:stretch>
        </p:blipFill>
        <p:spPr>
          <a:xfrm>
            <a:off x="6651171" y="4503964"/>
            <a:ext cx="4107997" cy="319769"/>
          </a:xfrm>
          <a:prstGeom prst="rect">
            <a:avLst/>
          </a:prstGeom>
        </p:spPr>
      </p:pic>
    </p:spTree>
    <p:extLst>
      <p:ext uri="{BB962C8B-B14F-4D97-AF65-F5344CB8AC3E}">
        <p14:creationId xmlns:p14="http://schemas.microsoft.com/office/powerpoint/2010/main" val="233152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45586-D4A2-D781-8D5B-22D27D24FFA2}"/>
              </a:ext>
            </a:extLst>
          </p:cNvPr>
          <p:cNvSpPr>
            <a:spLocks noGrp="1"/>
          </p:cNvSpPr>
          <p:nvPr>
            <p:ph type="title"/>
          </p:nvPr>
        </p:nvSpPr>
        <p:spPr/>
        <p:txBody>
          <a:bodyPr/>
          <a:lstStyle/>
          <a:p>
            <a:r>
              <a:rPr lang="en-GB">
                <a:ea typeface="+mj-lt"/>
                <a:cs typeface="+mj-lt"/>
              </a:rPr>
              <a:t>Performance and Cost</a:t>
            </a:r>
            <a:endParaRPr lang="en-US"/>
          </a:p>
        </p:txBody>
      </p:sp>
      <p:sp>
        <p:nvSpPr>
          <p:cNvPr id="3" name="Content Placeholder 2">
            <a:extLst>
              <a:ext uri="{FF2B5EF4-FFF2-40B4-BE49-F238E27FC236}">
                <a16:creationId xmlns:a16="http://schemas.microsoft.com/office/drawing/2014/main" id="{465EDD4A-2141-EB06-878A-FCFFEE8DEFB7}"/>
              </a:ext>
            </a:extLst>
          </p:cNvPr>
          <p:cNvSpPr>
            <a:spLocks noGrp="1"/>
          </p:cNvSpPr>
          <p:nvPr>
            <p:ph idx="1"/>
          </p:nvPr>
        </p:nvSpPr>
        <p:spPr>
          <a:xfrm>
            <a:off x="838200" y="1825625"/>
            <a:ext cx="10515600" cy="2527157"/>
          </a:xfrm>
        </p:spPr>
        <p:txBody>
          <a:bodyPr vert="horz" lIns="91440" tIns="45720" rIns="91440" bIns="45720" rtlCol="0" anchor="t">
            <a:normAutofit/>
          </a:bodyPr>
          <a:lstStyle/>
          <a:p>
            <a:r>
              <a:rPr lang="en-GB" sz="2400">
                <a:ea typeface="+mn-lt"/>
                <a:cs typeface="+mn-lt"/>
              </a:rPr>
              <a:t>We ran unit tests for duration and cost. </a:t>
            </a:r>
            <a:endParaRPr lang="en-GB" sz="2400">
              <a:ea typeface="Calibri" panose="020F0502020204030204"/>
              <a:cs typeface="Calibri" panose="020F0502020204030204"/>
            </a:endParaRPr>
          </a:p>
          <a:p>
            <a:r>
              <a:rPr lang="en-GB" sz="2400">
                <a:ea typeface="+mn-lt"/>
                <a:cs typeface="+mn-lt"/>
              </a:rPr>
              <a:t>Test configurations:</a:t>
            </a:r>
            <a:endParaRPr lang="en-GB" sz="2400">
              <a:ea typeface="Calibri"/>
              <a:cs typeface="Calibri"/>
            </a:endParaRPr>
          </a:p>
          <a:p>
            <a:pPr lvl="1"/>
            <a:r>
              <a:rPr lang="en-GB" sz="2000">
                <a:ea typeface="+mn-lt"/>
                <a:cs typeface="+mn-lt"/>
              </a:rPr>
              <a:t>3 languages: English, German and Turkish</a:t>
            </a:r>
            <a:endParaRPr lang="en-GB" sz="2000">
              <a:ea typeface="Calibri"/>
              <a:cs typeface="Calibri"/>
            </a:endParaRPr>
          </a:p>
          <a:p>
            <a:pPr lvl="1"/>
            <a:r>
              <a:rPr lang="en-GB" sz="2000">
                <a:ea typeface="+mn-lt"/>
                <a:cs typeface="+mn-lt"/>
              </a:rPr>
              <a:t>Dish Name and Serving Count tests </a:t>
            </a:r>
            <a:endParaRPr lang="en-GB" sz="2000">
              <a:ea typeface="Calibri"/>
              <a:cs typeface="Calibri"/>
            </a:endParaRPr>
          </a:p>
          <a:p>
            <a:pPr lvl="1"/>
            <a:r>
              <a:rPr lang="en-GB" sz="2000">
                <a:ea typeface="+mn-lt"/>
                <a:cs typeface="+mn-lt"/>
              </a:rPr>
              <a:t>Language detection and double check (‘Type Check’) parts are also done with these 3 languages</a:t>
            </a:r>
            <a:endParaRPr lang="en-GB" sz="2000">
              <a:ea typeface="Calibri"/>
              <a:cs typeface="Calibri"/>
            </a:endParaRPr>
          </a:p>
          <a:p>
            <a:pPr lvl="1"/>
            <a:r>
              <a:rPr lang="en-GB" sz="2000">
                <a:ea typeface="+mn-lt"/>
                <a:cs typeface="+mn-lt"/>
              </a:rPr>
              <a:t>Generate Recipe tests for creating items-quantities from 'Dish Name' and 'Serving Counts'</a:t>
            </a:r>
            <a:endParaRPr lang="en-GB" sz="2000"/>
          </a:p>
          <a:p>
            <a:endParaRPr lang="en-GB">
              <a:ea typeface="Calibri"/>
              <a:cs typeface="Calibri"/>
            </a:endParaRPr>
          </a:p>
        </p:txBody>
      </p:sp>
      <p:pic>
        <p:nvPicPr>
          <p:cNvPr id="4" name="Picture 3" descr="A table with numbers and symbols&#10;&#10;Description automatically generated">
            <a:extLst>
              <a:ext uri="{FF2B5EF4-FFF2-40B4-BE49-F238E27FC236}">
                <a16:creationId xmlns:a16="http://schemas.microsoft.com/office/drawing/2014/main" id="{D06CEAD5-33D4-EAE9-45D1-B42BFCF34D17}"/>
              </a:ext>
            </a:extLst>
          </p:cNvPr>
          <p:cNvPicPr>
            <a:picLocks noChangeAspect="1"/>
          </p:cNvPicPr>
          <p:nvPr/>
        </p:nvPicPr>
        <p:blipFill>
          <a:blip r:embed="rId3"/>
          <a:stretch>
            <a:fillRect/>
          </a:stretch>
        </p:blipFill>
        <p:spPr>
          <a:xfrm>
            <a:off x="837457" y="4530215"/>
            <a:ext cx="9127301" cy="1816215"/>
          </a:xfrm>
          <a:prstGeom prst="rect">
            <a:avLst/>
          </a:prstGeom>
        </p:spPr>
      </p:pic>
    </p:spTree>
    <p:extLst>
      <p:ext uri="{BB962C8B-B14F-4D97-AF65-F5344CB8AC3E}">
        <p14:creationId xmlns:p14="http://schemas.microsoft.com/office/powerpoint/2010/main" val="40574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54517-CDDD-0B63-75B1-F4637EA38569}"/>
              </a:ext>
            </a:extLst>
          </p:cNvPr>
          <p:cNvSpPr>
            <a:spLocks noGrp="1"/>
          </p:cNvSpPr>
          <p:nvPr>
            <p:ph type="title"/>
          </p:nvPr>
        </p:nvSpPr>
        <p:spPr/>
        <p:txBody>
          <a:bodyPr/>
          <a:lstStyle/>
          <a:p>
            <a:r>
              <a:rPr lang="en-GB">
                <a:ea typeface="+mj-lt"/>
                <a:cs typeface="+mj-lt"/>
              </a:rPr>
              <a:t>Performance and Cost</a:t>
            </a:r>
            <a:endParaRPr lang="en-US"/>
          </a:p>
        </p:txBody>
      </p:sp>
      <p:sp>
        <p:nvSpPr>
          <p:cNvPr id="3" name="Content Placeholder 2">
            <a:extLst>
              <a:ext uri="{FF2B5EF4-FFF2-40B4-BE49-F238E27FC236}">
                <a16:creationId xmlns:a16="http://schemas.microsoft.com/office/drawing/2014/main" id="{412B85AA-98A0-2E25-BC2E-CC6805E725D4}"/>
              </a:ext>
            </a:extLst>
          </p:cNvPr>
          <p:cNvSpPr>
            <a:spLocks noGrp="1"/>
          </p:cNvSpPr>
          <p:nvPr>
            <p:ph idx="1"/>
          </p:nvPr>
        </p:nvSpPr>
        <p:spPr/>
        <p:txBody>
          <a:bodyPr vert="horz" lIns="91440" tIns="45720" rIns="91440" bIns="45720" rtlCol="0" anchor="t">
            <a:normAutofit/>
          </a:bodyPr>
          <a:lstStyle/>
          <a:p>
            <a:r>
              <a:rPr lang="en-GB" sz="2400" dirty="0">
                <a:ea typeface="Calibri"/>
                <a:cs typeface="Calibri"/>
              </a:rPr>
              <a:t>Several key points from the performance/cost tests:</a:t>
            </a:r>
          </a:p>
          <a:p>
            <a:pPr lvl="1">
              <a:buFont typeface="Courier New" panose="020B0604020202020204" pitchFamily="34" charset="0"/>
              <a:buChar char="o"/>
            </a:pPr>
            <a:r>
              <a:rPr lang="en-GB" sz="2000" dirty="0">
                <a:ea typeface="+mn-lt"/>
                <a:cs typeface="+mn-lt"/>
              </a:rPr>
              <a:t>Duration:</a:t>
            </a:r>
          </a:p>
          <a:p>
            <a:pPr lvl="2">
              <a:buFont typeface="Wingdings" panose="020B0604020202020204" pitchFamily="34" charset="0"/>
              <a:buChar char="§"/>
            </a:pPr>
            <a:r>
              <a:rPr lang="en-GB" sz="1600" dirty="0">
                <a:ea typeface="+mn-lt"/>
                <a:cs typeface="+mn-lt"/>
              </a:rPr>
              <a:t>The main cost of the system is </a:t>
            </a:r>
            <a:r>
              <a:rPr lang="en-GB" sz="1600" b="1" dirty="0">
                <a:ea typeface="+mn-lt"/>
                <a:cs typeface="+mn-lt"/>
              </a:rPr>
              <a:t>Azure OpenAI usage</a:t>
            </a:r>
            <a:endParaRPr lang="en-GB" sz="1600" b="1">
              <a:ea typeface="Calibri"/>
              <a:cs typeface="Calibri"/>
            </a:endParaRPr>
          </a:p>
          <a:p>
            <a:pPr lvl="2">
              <a:buFont typeface="Wingdings" panose="020B0604020202020204" pitchFamily="34" charset="0"/>
              <a:buChar char="§"/>
            </a:pPr>
            <a:r>
              <a:rPr lang="en-GB" sz="1600" dirty="0">
                <a:ea typeface="+mn-lt"/>
                <a:cs typeface="+mn-lt"/>
              </a:rPr>
              <a:t>Azure Speech service is free for </a:t>
            </a:r>
            <a:r>
              <a:rPr lang="en-GB" sz="1600" b="1" dirty="0">
                <a:ea typeface="+mn-lt"/>
                <a:cs typeface="+mn-lt"/>
              </a:rPr>
              <a:t>5 hours</a:t>
            </a:r>
            <a:r>
              <a:rPr lang="en-GB" sz="1600" dirty="0">
                <a:ea typeface="+mn-lt"/>
                <a:cs typeface="+mn-lt"/>
              </a:rPr>
              <a:t> per month (F0)</a:t>
            </a:r>
            <a:endParaRPr lang="en-GB" sz="1600">
              <a:ea typeface="Calibri"/>
              <a:cs typeface="Calibri"/>
            </a:endParaRPr>
          </a:p>
          <a:p>
            <a:pPr lvl="2">
              <a:buFont typeface="Wingdings" panose="020B0604020202020204" pitchFamily="34" charset="0"/>
              <a:buChar char="§"/>
            </a:pPr>
            <a:r>
              <a:rPr lang="en-GB" sz="1600" dirty="0">
                <a:ea typeface="+mn-lt"/>
                <a:cs typeface="+mn-lt"/>
              </a:rPr>
              <a:t>English and German inputs takes about </a:t>
            </a:r>
            <a:r>
              <a:rPr lang="en-GB" sz="1600" b="1" dirty="0">
                <a:ea typeface="+mn-lt"/>
                <a:cs typeface="+mn-lt"/>
              </a:rPr>
              <a:t>200-350ms</a:t>
            </a:r>
            <a:r>
              <a:rPr lang="en-GB" sz="1600" dirty="0">
                <a:ea typeface="+mn-lt"/>
                <a:cs typeface="+mn-lt"/>
              </a:rPr>
              <a:t> for both ‘Dish Name’ and ‘Serving Count’ inputs (First Checks)</a:t>
            </a:r>
            <a:endParaRPr lang="en-GB" sz="1600">
              <a:ea typeface="Calibri"/>
              <a:cs typeface="Calibri"/>
            </a:endParaRPr>
          </a:p>
          <a:p>
            <a:pPr lvl="2">
              <a:buFont typeface="Wingdings" panose="020B0604020202020204" pitchFamily="34" charset="0"/>
              <a:buChar char="§"/>
            </a:pPr>
            <a:r>
              <a:rPr lang="en-GB" sz="1600" dirty="0">
                <a:ea typeface="+mn-lt"/>
                <a:cs typeface="+mn-lt"/>
              </a:rPr>
              <a:t>Duration for Double Check methods is also so similar to First Checks, it takes about </a:t>
            </a:r>
            <a:r>
              <a:rPr lang="en-GB" sz="1600" b="1" dirty="0">
                <a:ea typeface="+mn-lt"/>
                <a:cs typeface="+mn-lt"/>
              </a:rPr>
              <a:t>200ms</a:t>
            </a:r>
          </a:p>
          <a:p>
            <a:pPr lvl="2">
              <a:buFont typeface="Wingdings" panose="020B0604020202020204" pitchFamily="34" charset="0"/>
              <a:buChar char="§"/>
            </a:pPr>
            <a:r>
              <a:rPr lang="en-GB" sz="1600" dirty="0">
                <a:ea typeface="Calibri"/>
                <a:cs typeface="Calibri"/>
              </a:rPr>
              <a:t>Language detection takes more time than First and Double Checks. It takes about </a:t>
            </a:r>
            <a:r>
              <a:rPr lang="en-GB" sz="1600" b="1" dirty="0">
                <a:ea typeface="Calibri"/>
                <a:cs typeface="Calibri"/>
              </a:rPr>
              <a:t>350ms</a:t>
            </a:r>
            <a:r>
              <a:rPr lang="en-GB" sz="1600" dirty="0">
                <a:ea typeface="Calibri"/>
                <a:cs typeface="Calibri"/>
              </a:rPr>
              <a:t>. </a:t>
            </a:r>
          </a:p>
          <a:p>
            <a:pPr lvl="2">
              <a:buFont typeface="Wingdings" panose="020B0604020202020204" pitchFamily="34" charset="0"/>
              <a:buChar char="§"/>
            </a:pPr>
            <a:r>
              <a:rPr lang="en-GB" sz="1600" dirty="0">
                <a:ea typeface="Calibri"/>
                <a:cs typeface="Calibri"/>
              </a:rPr>
              <a:t>Generate Recipe's duration is about </a:t>
            </a:r>
            <a:r>
              <a:rPr lang="en-GB" sz="1600" b="1" dirty="0">
                <a:ea typeface="Calibri"/>
                <a:cs typeface="Calibri"/>
              </a:rPr>
              <a:t>3s </a:t>
            </a:r>
            <a:r>
              <a:rPr lang="en-GB" sz="1600" dirty="0">
                <a:ea typeface="Calibri"/>
                <a:cs typeface="Calibri"/>
              </a:rPr>
              <a:t>per input</a:t>
            </a:r>
          </a:p>
          <a:p>
            <a:pPr lvl="1">
              <a:buFont typeface="Courier New" panose="020B0604020202020204" pitchFamily="34" charset="0"/>
              <a:buChar char="o"/>
            </a:pPr>
            <a:r>
              <a:rPr lang="en-GB" sz="2000" dirty="0">
                <a:ea typeface="Calibri"/>
                <a:cs typeface="Calibri"/>
              </a:rPr>
              <a:t>Cost:</a:t>
            </a:r>
          </a:p>
          <a:p>
            <a:pPr lvl="2">
              <a:buFont typeface="Wingdings" panose="020B0604020202020204" pitchFamily="34" charset="0"/>
              <a:buChar char="§"/>
            </a:pPr>
            <a:r>
              <a:rPr lang="en-GB" sz="1600" dirty="0">
                <a:ea typeface="Calibri"/>
                <a:cs typeface="Calibri"/>
              </a:rPr>
              <a:t>Cost of the First Checks and Double Check are so similar and about </a:t>
            </a:r>
            <a:r>
              <a:rPr lang="en-GB" sz="1600" dirty="0">
                <a:ea typeface="+mn-lt"/>
                <a:cs typeface="+mn-lt"/>
              </a:rPr>
              <a:t>0.00000454$ per input sentence</a:t>
            </a:r>
            <a:endParaRPr lang="en-GB" sz="1600" dirty="0">
              <a:ea typeface="Calibri"/>
              <a:cs typeface="Calibri"/>
            </a:endParaRPr>
          </a:p>
          <a:p>
            <a:pPr lvl="2">
              <a:buFont typeface="Wingdings" panose="020B0604020202020204" pitchFamily="34" charset="0"/>
              <a:buChar char="§"/>
            </a:pPr>
            <a:r>
              <a:rPr lang="en-GB" sz="1600" dirty="0">
                <a:ea typeface="Calibri"/>
                <a:cs typeface="Calibri"/>
              </a:rPr>
              <a:t>Language determination's cost is so small such as about </a:t>
            </a:r>
            <a:r>
              <a:rPr lang="en-GB" sz="1600" dirty="0">
                <a:ea typeface="+mn-lt"/>
                <a:cs typeface="+mn-lt"/>
              </a:rPr>
              <a:t>0.00000305$ per input</a:t>
            </a:r>
            <a:endParaRPr lang="en-GB" sz="1600" dirty="0">
              <a:ea typeface="Calibri"/>
              <a:cs typeface="Calibri"/>
            </a:endParaRPr>
          </a:p>
          <a:p>
            <a:pPr lvl="2">
              <a:buFont typeface="Wingdings" panose="020B0604020202020204" pitchFamily="34" charset="0"/>
              <a:buChar char="§"/>
            </a:pPr>
            <a:r>
              <a:rPr lang="en-GB" sz="1600" dirty="0">
                <a:ea typeface="Calibri"/>
                <a:cs typeface="Calibri"/>
              </a:rPr>
              <a:t>However, cost of the Generate Recipe is over than </a:t>
            </a:r>
            <a:r>
              <a:rPr lang="en-GB" sz="1600" dirty="0">
                <a:ea typeface="+mn-lt"/>
                <a:cs typeface="+mn-lt"/>
              </a:rPr>
              <a:t>0.00001$ per instance which is nearly 2 times of First/Double Checks</a:t>
            </a:r>
            <a:endParaRPr lang="en-GB" sz="1600" dirty="0">
              <a:ea typeface="Calibri"/>
              <a:cs typeface="Calibri"/>
            </a:endParaRPr>
          </a:p>
          <a:p>
            <a:pPr lvl="1">
              <a:buFont typeface="Courier New" panose="020B0604020202020204" pitchFamily="34" charset="0"/>
              <a:buChar char="o"/>
            </a:pPr>
            <a:endParaRPr lang="en-GB" dirty="0">
              <a:ea typeface="Calibri"/>
              <a:cs typeface="Calibri"/>
            </a:endParaRPr>
          </a:p>
        </p:txBody>
      </p:sp>
    </p:spTree>
    <p:extLst>
      <p:ext uri="{BB962C8B-B14F-4D97-AF65-F5344CB8AC3E}">
        <p14:creationId xmlns:p14="http://schemas.microsoft.com/office/powerpoint/2010/main" val="1334655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Slides>
  <Notes>5</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Overview of the system </vt:lpstr>
      <vt:lpstr>Generating recipe with user prompt  </vt:lpstr>
      <vt:lpstr>Generating recipe with user prompt  </vt:lpstr>
      <vt:lpstr>Performance and Cost</vt:lpstr>
      <vt:lpstr>Performance and Cost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307</cp:revision>
  <dcterms:created xsi:type="dcterms:W3CDTF">2024-01-16T13:14:15Z</dcterms:created>
  <dcterms:modified xsi:type="dcterms:W3CDTF">2024-01-17T12:17:35Z</dcterms:modified>
</cp:coreProperties>
</file>