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1_7438C28C.xml" ContentType="application/vnd.ms-powerpoint.comments+xml"/>
  <Override PartName="/ppt/notesSlides/notesSlide4.xml" ContentType="application/vnd.openxmlformats-officedocument.presentationml.notesSlide+xml"/>
  <Override PartName="/ppt/comments/modernComment_102_DE5A0A1.xml" ContentType="application/vnd.ms-powerpoint.comments+xml"/>
  <Override PartName="/ppt/notesSlides/notesSlide5.xml" ContentType="application/vnd.openxmlformats-officedocument.presentationml.notesSlide+xml"/>
  <Override PartName="/ppt/comments/modernComment_103_182F298A.xml" ContentType="application/vnd.ms-powerpoint.comments+xml"/>
  <Override PartName="/ppt/notesSlides/notesSlide6.xml" ContentType="application/vnd.openxmlformats-officedocument.presentationml.notesSlide+xml"/>
  <Override PartName="/ppt/comments/modernComment_104_7F485E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1" r:id="rId3"/>
    <p:sldId id="257" r:id="rId4"/>
    <p:sldId id="258" r:id="rId5"/>
    <p:sldId id="259" r:id="rId6"/>
    <p:sldId id="260"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030633-4757-97B9-B860-0B6DF96F043A}" name="Emrah Kaya" initials="EK" userId="4b6d218c2f2caa0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FA0B6B-BD57-ECE1-C55B-90A167317879}" v="124" dt="2024-01-16T13:38:32.464"/>
    <p1510:client id="{AAFD5017-DEF6-49F7-A6D0-FE7C0348992E}" v="215" dt="2024-01-16T13:25:48.861"/>
    <p1510:client id="{BD691E90-DF48-2D57-AEED-23FD83E53F02}" v="297" dt="2024-01-17T12:17:22.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2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8/10/relationships/authors" Target="authors.xml"/></Relationships>
</file>

<file path=ppt/comments/modernComment_101_7438C28C.xml><?xml version="1.0" encoding="utf-8"?>
<p188:cmLst xmlns:a="http://schemas.openxmlformats.org/drawingml/2006/main" xmlns:r="http://schemas.openxmlformats.org/officeDocument/2006/relationships" xmlns:p188="http://schemas.microsoft.com/office/powerpoint/2018/8/main">
  <p188:cm id="{1F230187-417E-4AA7-B361-DB8C25AD58CA}" authorId="{55030633-4757-97B9-B860-0B6DF96F043A}" created="2024-01-18T11:54:07.913">
    <ac:txMkLst xmlns:ac="http://schemas.microsoft.com/office/drawing/2013/main/command">
      <pc:docMk xmlns:pc="http://schemas.microsoft.com/office/powerpoint/2013/main/command"/>
      <pc:sldMk xmlns:pc="http://schemas.microsoft.com/office/powerpoint/2013/main/command" cId="1949876876" sldId="257"/>
      <ac:spMk id="3" creationId="{50CBCE6E-BB4B-250B-6606-B740C1B2B1E0}"/>
      <ac:txMk cp="165" len="31">
        <ac:context len="217" hash="1661871614"/>
      </ac:txMk>
    </ac:txMkLst>
    <p188:pos x="4394703" y="2390614"/>
    <p188:txBody>
      <a:bodyPr/>
      <a:lstStyle/>
      <a:p>
        <a:r>
          <a:rPr lang="en-US"/>
          <a:t>No code</a:t>
        </a:r>
      </a:p>
    </p188:txBody>
  </p188:cm>
  <p188:cm id="{93B8660A-21C4-47E3-9958-2DF885F0305E}" authorId="{55030633-4757-97B9-B860-0B6DF96F043A}" created="2024-01-18T11:54:40.839">
    <ac:deMkLst xmlns:ac="http://schemas.microsoft.com/office/drawing/2013/main/command">
      <pc:docMk xmlns:pc="http://schemas.microsoft.com/office/powerpoint/2013/main/command"/>
      <pc:sldMk xmlns:pc="http://schemas.microsoft.com/office/powerpoint/2013/main/command" cId="1949876876" sldId="257"/>
      <ac:picMk id="4" creationId="{7EC82525-66A4-84BC-30F5-50984BCD9642}"/>
    </ac:deMkLst>
    <p188:txBody>
      <a:bodyPr/>
      <a:lstStyle/>
      <a:p>
        <a:r>
          <a:rPr lang="en-US"/>
          <a:t>You may Azure services to the top/bottom</a:t>
        </a:r>
      </a:p>
    </p188:txBody>
  </p188:cm>
  <p188:cm id="{3FB83BF6-EF7F-4418-A3B6-08F1C663F0E9}" authorId="{55030633-4757-97B9-B860-0B6DF96F043A}" created="2024-01-18T11:56:12.805">
    <ac:deMkLst xmlns:ac="http://schemas.microsoft.com/office/drawing/2013/main/command">
      <pc:docMk xmlns:pc="http://schemas.microsoft.com/office/powerpoint/2013/main/command"/>
      <pc:sldMk xmlns:pc="http://schemas.microsoft.com/office/powerpoint/2013/main/command" cId="1949876876" sldId="257"/>
      <ac:picMk id="4" creationId="{7EC82525-66A4-84BC-30F5-50984BCD9642}"/>
    </ac:deMkLst>
    <p188:txBody>
      <a:bodyPr/>
      <a:lstStyle/>
      <a:p>
        <a:r>
          <a:rPr lang="en-US"/>
          <a:t>Put the whole picture of "Get and clean input" and color the boxes regarding the slide. I put it just for example. Make it free of outgoing arrows.
You may resize (smaller) the user icon.</a:t>
        </a:r>
      </a:p>
    </p188:txBody>
  </p188:cm>
</p188:cmLst>
</file>

<file path=ppt/comments/modernComment_102_DE5A0A1.xml><?xml version="1.0" encoding="utf-8"?>
<p188:cmLst xmlns:a="http://schemas.openxmlformats.org/drawingml/2006/main" xmlns:r="http://schemas.openxmlformats.org/officeDocument/2006/relationships" xmlns:p188="http://schemas.microsoft.com/office/powerpoint/2018/8/main">
  <p188:cm id="{59169EFE-C8BD-458C-B871-782A18D9E01A}" authorId="{55030633-4757-97B9-B860-0B6DF96F043A}" created="2024-01-18T11:59:27.591">
    <ac:txMkLst xmlns:ac="http://schemas.microsoft.com/office/drawing/2013/main/command">
      <pc:docMk xmlns:pc="http://schemas.microsoft.com/office/powerpoint/2013/main/command"/>
      <pc:sldMk xmlns:pc="http://schemas.microsoft.com/office/powerpoint/2013/main/command" cId="233152673" sldId="258"/>
      <ac:spMk id="3" creationId="{ACF65D12-C54B-50DD-D0C2-4E6845AA70E3}"/>
      <ac:txMk cp="68" len="14">
        <ac:context len="283" hash="1739650662"/>
      </ac:txMk>
    </ac:txMkLst>
    <p188:pos x="4467131" y="588974"/>
    <p188:txBody>
      <a:bodyPr/>
      <a:lstStyle/>
      <a:p>
        <a:r>
          <a:rPr lang="en-US"/>
          <a:t>Number of servings, or servings. Whichever suits best</a:t>
        </a:r>
      </a:p>
    </p188:txBody>
  </p188:cm>
  <p188:cm id="{D5BD3C88-EDF2-492F-8FE7-0F5BDE8520C9}" authorId="{55030633-4757-97B9-B860-0B6DF96F043A}" created="2024-01-18T12:01:01.591">
    <ac:txMkLst xmlns:ac="http://schemas.microsoft.com/office/drawing/2013/main/command">
      <pc:docMk xmlns:pc="http://schemas.microsoft.com/office/powerpoint/2013/main/command"/>
      <pc:sldMk xmlns:pc="http://schemas.microsoft.com/office/powerpoint/2013/main/command" cId="233152673" sldId="258"/>
      <ac:spMk id="3" creationId="{ACF65D12-C54B-50DD-D0C2-4E6845AA70E3}"/>
      <ac:txMk cp="108" len="30">
        <ac:context len="283" hash="1739650662"/>
      </ac:txMk>
    </ac:txMkLst>
    <p188:pos x="4258901" y="923952"/>
    <p188:txBody>
      <a:bodyPr/>
      <a:lstStyle/>
      <a:p>
        <a:r>
          <a:rPr lang="en-US"/>
          <a:t>"It uses another AI agent to check if the user input matches the required content (dish name / number of servings)."</a:t>
        </a:r>
      </a:p>
    </p188:txBody>
  </p188:cm>
  <p188:cm id="{D70A398E-46D2-4EDE-9464-07FD21C6FF26}" authorId="{55030633-4757-97B9-B860-0B6DF96F043A}" created="2024-01-18T12:01:30.954">
    <ac:txMkLst xmlns:ac="http://schemas.microsoft.com/office/drawing/2013/main/command">
      <pc:docMk xmlns:pc="http://schemas.microsoft.com/office/powerpoint/2013/main/command"/>
      <pc:sldMk xmlns:pc="http://schemas.microsoft.com/office/powerpoint/2013/main/command" cId="233152673" sldId="258"/>
      <ac:spMk id="3" creationId="{ACF65D12-C54B-50DD-D0C2-4E6845AA70E3}"/>
      <ac:txMk cp="48" len="59">
        <ac:context len="283" hash="1739650662"/>
      </ac:txMk>
    </ac:txMkLst>
    <p188:pos x="7146956" y="588974"/>
    <p188:txBody>
      <a:bodyPr/>
      <a:lstStyle/>
      <a:p>
        <a:r>
          <a:rPr lang="en-US"/>
          <a:t>Instead of "Clean", you may use "extract", "infer", etc.</a:t>
        </a:r>
      </a:p>
    </p188:txBody>
  </p188:cm>
  <p188:cm id="{E374EF20-D983-4492-9216-E1EA5A51DFE5}" authorId="{55030633-4757-97B9-B860-0B6DF96F043A}" created="2024-01-18T12:03:42.565">
    <ac:txMkLst xmlns:ac="http://schemas.microsoft.com/office/drawing/2013/main/command">
      <pc:docMk xmlns:pc="http://schemas.microsoft.com/office/powerpoint/2013/main/command"/>
      <pc:sldMk xmlns:pc="http://schemas.microsoft.com/office/powerpoint/2013/main/command" cId="233152673" sldId="258"/>
      <ac:spMk id="3" creationId="{ACF65D12-C54B-50DD-D0C2-4E6845AA70E3}"/>
      <ac:txMk cp="193" len="88">
        <ac:context len="283" hash="1739650662"/>
      </ac:txMk>
    </ac:txMkLst>
    <p188:pos x="9727194" y="1575802"/>
    <p188:txBody>
      <a:bodyPr/>
      <a:lstStyle/>
      <a:p>
        <a:r>
          <a:rPr lang="en-US"/>
          <a:t>"It asks user continuosly until a valid input is entered. Once a valid dish name and number of servings are acquired from the user, the Recipe Generation step is executed."
We don't give class names, variable names, etc. Just telling how the system works.</a:t>
        </a:r>
      </a:p>
    </p188:txBody>
  </p188:cm>
</p188:cmLst>
</file>

<file path=ppt/comments/modernComment_103_182F298A.xml><?xml version="1.0" encoding="utf-8"?>
<p188:cmLst xmlns:a="http://schemas.openxmlformats.org/drawingml/2006/main" xmlns:r="http://schemas.openxmlformats.org/officeDocument/2006/relationships" xmlns:p188="http://schemas.microsoft.com/office/powerpoint/2018/8/main">
  <p188:cm id="{94ACEB46-1275-42C4-9F72-0E9786FE2710}" authorId="{55030633-4757-97B9-B860-0B6DF96F043A}" created="2024-01-18T12:04:57.513">
    <ac:txMkLst xmlns:ac="http://schemas.microsoft.com/office/drawing/2013/main/command">
      <pc:docMk xmlns:pc="http://schemas.microsoft.com/office/powerpoint/2013/main/command"/>
      <pc:sldMk xmlns:pc="http://schemas.microsoft.com/office/powerpoint/2013/main/command" cId="405744010" sldId="259"/>
      <ac:spMk id="3" creationId="{465EDD4A-2141-EB06-878A-FCFFEE8DEFB7}"/>
      <ac:txMk cp="0" len="41">
        <ac:context len="324" hash="2775460875"/>
      </ac:txMk>
    </ac:txMkLst>
    <p188:pos x="5327210" y="263050"/>
    <p188:txBody>
      <a:bodyPr/>
      <a:lstStyle/>
      <a:p>
        <a:r>
          <a:rPr lang="en-US"/>
          <a:t>"We performed benchmarks for calculating the latency and cost of the service"</a:t>
        </a:r>
      </a:p>
    </p188:txBody>
  </p188:cm>
  <p188:cm id="{26050D65-6E69-49F8-9BB6-2CD380C9592F}" authorId="{55030633-4757-97B9-B860-0B6DF96F043A}" created="2024-01-18T12:06:35.930">
    <ac:deMkLst xmlns:ac="http://schemas.microsoft.com/office/drawing/2013/main/command">
      <pc:docMk xmlns:pc="http://schemas.microsoft.com/office/powerpoint/2013/main/command"/>
      <pc:sldMk xmlns:pc="http://schemas.microsoft.com/office/powerpoint/2013/main/command" cId="405744010" sldId="259"/>
      <ac:picMk id="4" creationId="{D06CEAD5-33D4-EAE9-45D1-B42BFCF34D17}"/>
    </ac:deMkLst>
    <p188:replyLst>
      <p188:reply id="{822FF72C-EF85-4033-A127-B7903987BD66}" authorId="{55030633-4757-97B9-B860-0B6DF96F043A}" created="2024-01-18T12:10:14.010">
        <p188:txBody>
          <a:bodyPr/>
          <a:lstStyle/>
          <a:p>
            <a:r>
              <a:rPr lang="en-US"/>
              <a:t>"Scenario" is better than "Configuration." 
More explanatory scenario names:
"Extracting dish name from sentence (English)"
"Detecting Language"
</a:t>
            </a:r>
          </a:p>
        </p188:txBody>
      </p188:reply>
    </p188:replyLst>
    <p188:txBody>
      <a:bodyPr/>
      <a:lstStyle/>
      <a:p>
        <a:r>
          <a:rPr lang="en-US"/>
          <a:t>The numbers are incorrect. I've fixed the tests.
Make the title smaller and rows bigger. You may use multi line in the title. Remove unnecessary emptiness in the table</a:t>
        </a:r>
      </a:p>
    </p188:txBody>
  </p188:cm>
</p188:cmLst>
</file>

<file path=ppt/comments/modernComment_104_7F485EC.xml><?xml version="1.0" encoding="utf-8"?>
<p188:cmLst xmlns:a="http://schemas.openxmlformats.org/drawingml/2006/main" xmlns:r="http://schemas.openxmlformats.org/officeDocument/2006/relationships" xmlns:p188="http://schemas.microsoft.com/office/powerpoint/2018/8/main">
  <p188:cm id="{2040CD66-8A21-42AC-A776-14B795D370C4}" authorId="{55030633-4757-97B9-B860-0B6DF96F043A}" created="2024-01-18T12:12:36.410">
    <ac:txMkLst xmlns:ac="http://schemas.microsoft.com/office/drawing/2013/main/command">
      <pc:docMk xmlns:pc="http://schemas.microsoft.com/office/powerpoint/2013/main/command"/>
      <pc:sldMk xmlns:pc="http://schemas.microsoft.com/office/powerpoint/2013/main/command" cId="133465580" sldId="260"/>
      <ac:spMk id="3" creationId="{412B85AA-98A0-2E25-BC2E-CC6805E725D4}"/>
      <ac:txMk cp="112" len="55">
        <ac:context len="809" hash="3556250053"/>
      </ac:txMk>
    </ac:txMkLst>
    <p188:pos x="5852311" y="1204610"/>
    <p188:txBody>
      <a:bodyPr/>
      <a:lstStyle/>
      <a:p>
        <a:r>
          <a:rPr lang="en-US"/>
          <a:t>After that? Write the details for the non-free part. And the costs in our scenario</a:t>
        </a:r>
      </a:p>
    </p188:txBody>
  </p188:cm>
  <p188:cm id="{16F07BAE-59DB-4220-BBCA-9AD7C8CFD4ED}" authorId="{55030633-4757-97B9-B860-0B6DF96F043A}" created="2024-01-18T12:13:22.132">
    <ac:txMkLst xmlns:ac="http://schemas.microsoft.com/office/drawing/2013/main/command">
      <pc:docMk xmlns:pc="http://schemas.microsoft.com/office/powerpoint/2013/main/command"/>
      <pc:sldMk xmlns:pc="http://schemas.microsoft.com/office/powerpoint/2013/main/command" cId="133465580" sldId="260"/>
      <ac:spMk id="3" creationId="{412B85AA-98A0-2E25-BC2E-CC6805E725D4}"/>
      <ac:txMk cp="410" len="16">
        <ac:context len="809" hash="3556250053"/>
      </ac:txMk>
    </ac:txMkLst>
    <p188:pos x="6087701" y="2272919"/>
    <p188:txBody>
      <a:bodyPr/>
      <a:lstStyle/>
      <a:p>
        <a:r>
          <a:rPr lang="en-US"/>
          <a:t>First and Double?
THEY won't see our code. Give the name of the step instead</a:t>
        </a:r>
      </a:p>
    </p188:txBody>
  </p188:cm>
  <p188:cm id="{6CA421B6-0F00-4794-99C0-853DA738D8B7}" authorId="{55030633-4757-97B9-B860-0B6DF96F043A}" created="2024-01-18T12:16:36.610">
    <ac:txMkLst xmlns:ac="http://schemas.microsoft.com/office/drawing/2013/main/command">
      <pc:docMk xmlns:pc="http://schemas.microsoft.com/office/powerpoint/2013/main/command"/>
      <pc:sldMk xmlns:pc="http://schemas.microsoft.com/office/powerpoint/2013/main/command" cId="133465580" sldId="260"/>
      <ac:spMk id="3" creationId="{412B85AA-98A0-2E25-BC2E-CC6805E725D4}"/>
      <ac:txMk cp="513" len="294">
        <ac:context len="809" hash="3556250053"/>
      </ac:txMk>
    </ac:txMkLst>
    <p188:pos x="9518964" y="3178265"/>
    <p188:txBody>
      <a:bodyPr/>
      <a:lstStyle/>
      <a:p>
        <a:r>
          <a:rPr lang="en-US"/>
          <a:t>Fix numbers and give the name of the steps.
i.e. Not "First Checks", but "extracting and cleaning the dish name and number of servings"
Not "double check", but "Check validity of the input using the second agent"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BE89C-4441-40DB-BEC9-64D2C6065069}" type="datetimeFigureOut">
              <a:t>1/18/2024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1E445-E53F-454B-94FE-CBA9D21A2660}" type="slidenum">
              <a:t>‹#›</a:t>
            </a:fld>
            <a:endParaRPr lang="en-GB"/>
          </a:p>
        </p:txBody>
      </p:sp>
    </p:spTree>
    <p:extLst>
      <p:ext uri="{BB962C8B-B14F-4D97-AF65-F5344CB8AC3E}">
        <p14:creationId xmlns:p14="http://schemas.microsoft.com/office/powerpoint/2010/main" val="180438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1</a:t>
            </a:fld>
            <a:endParaRPr lang="en-GB"/>
          </a:p>
        </p:txBody>
      </p:sp>
    </p:spTree>
    <p:extLst>
      <p:ext uri="{BB962C8B-B14F-4D97-AF65-F5344CB8AC3E}">
        <p14:creationId xmlns:p14="http://schemas.microsoft.com/office/powerpoint/2010/main" val="201800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2</a:t>
            </a:fld>
            <a:endParaRPr lang="en-GB"/>
          </a:p>
        </p:txBody>
      </p:sp>
    </p:spTree>
    <p:extLst>
      <p:ext uri="{BB962C8B-B14F-4D97-AF65-F5344CB8AC3E}">
        <p14:creationId xmlns:p14="http://schemas.microsoft.com/office/powerpoint/2010/main" val="222867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first step of the application is giving inputs.</a:t>
            </a:r>
          </a:p>
          <a:p>
            <a:r>
              <a:rPr lang="en-US" dirty="0">
                <a:ea typeface="Calibri"/>
                <a:cs typeface="Calibri"/>
              </a:rPr>
              <a:t>Inputs can be given as only dish name and servings count ("hamburger", "margarita pizza", "seven", "8") or as sentence ("How can I do margarita pizza?", "We are seven men.").</a:t>
            </a:r>
          </a:p>
          <a:p>
            <a:endParaRPr lang="en-US" dirty="0">
              <a:ea typeface="Calibri"/>
              <a:cs typeface="Calibri"/>
            </a:endParaRPr>
          </a:p>
          <a:p>
            <a:endParaRPr lang="en-US" dirty="0"/>
          </a:p>
          <a:p>
            <a:r>
              <a:rPr lang="en-US" dirty="0"/>
              <a:t>Prompt input can be given by using terminal. For audio input, application will find default audio option in computer (Which microphone), and start to listen user sentences. </a:t>
            </a:r>
          </a:p>
          <a:p>
            <a:r>
              <a:rPr lang="en-US" dirty="0"/>
              <a:t>After a few seconds of silence, it will be ready to convert audio input to the text.</a:t>
            </a:r>
          </a:p>
          <a:p>
            <a:endParaRPr lang="en-US" dirty="0">
              <a:ea typeface="Calibri"/>
              <a:cs typeface="Calibri"/>
            </a:endParaRPr>
          </a:p>
          <a:p>
            <a:r>
              <a:rPr lang="en-US" dirty="0">
                <a:ea typeface="Calibri"/>
                <a:cs typeface="Calibri"/>
              </a:rPr>
              <a:t>After getting inputs, system will determine the language of them. There are two possible options for that step:</a:t>
            </a:r>
          </a:p>
          <a:p>
            <a:r>
              <a:rPr lang="en-US" dirty="0">
                <a:ea typeface="Calibri"/>
                <a:cs typeface="Calibri"/>
              </a:rPr>
              <a:t>  + Asking Azure OpenAI. That case is an option when user use prompt (Text) input</a:t>
            </a:r>
          </a:p>
          <a:p>
            <a:r>
              <a:rPr lang="en-US" dirty="0">
                <a:ea typeface="Calibri"/>
                <a:cs typeface="Calibri"/>
              </a:rPr>
              <a:t>  + Speech-to-Text Service's </a:t>
            </a:r>
            <a:r>
              <a:rPr lang="en-US" dirty="0"/>
              <a:t>Automatic Language Detection feature. That case is an option when user use audio (Microphone).</a:t>
            </a:r>
            <a:endParaRPr lang="en-US" dirty="0">
              <a:cs typeface="Calibri"/>
            </a:endParaRPr>
          </a:p>
          <a:p>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7001E445-E53F-454B-94FE-CBA9D21A2660}" type="slidenum">
              <a:t>3</a:t>
            </a:fld>
            <a:endParaRPr lang="en-GB"/>
          </a:p>
        </p:txBody>
      </p:sp>
    </p:spTree>
    <p:extLst>
      <p:ext uri="{BB962C8B-B14F-4D97-AF65-F5344CB8AC3E}">
        <p14:creationId xmlns:p14="http://schemas.microsoft.com/office/powerpoint/2010/main" val="73173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user inputs (For Dish Name and Servings Count), system will clean them.</a:t>
            </a:r>
          </a:p>
          <a:p>
            <a:r>
              <a:rPr lang="en-US" dirty="0">
                <a:cs typeface="Calibri"/>
              </a:rPr>
              <a:t>That means if the user gives sentence as an input such as "I want to make margarita pizza today.", application will clean the sentence and gets only "</a:t>
            </a:r>
            <a:r>
              <a:rPr lang="en-US" dirty="0"/>
              <a:t>margarita pizza</a:t>
            </a:r>
            <a:r>
              <a:rPr lang="en-US" dirty="0">
                <a:cs typeface="Calibri"/>
              </a:rPr>
              <a:t>".</a:t>
            </a:r>
          </a:p>
          <a:p>
            <a:r>
              <a:rPr lang="en-US" dirty="0"/>
              <a:t>Likewise, same method is also applied for servings count. From inputs such as "We are seven people.", </a:t>
            </a:r>
            <a:r>
              <a:rPr lang="en-US" err="1"/>
              <a:t>applciation</a:t>
            </a:r>
            <a:r>
              <a:rPr lang="en-US" dirty="0"/>
              <a:t> gets "7" as integer (Converts all string number/counts to integer).</a:t>
            </a:r>
            <a:endParaRPr lang="en-US" dirty="0">
              <a:cs typeface="Calibri"/>
            </a:endParaRPr>
          </a:p>
          <a:p>
            <a:endParaRPr lang="en-US" dirty="0">
              <a:cs typeface="Calibri"/>
            </a:endParaRPr>
          </a:p>
          <a:p>
            <a:r>
              <a:rPr lang="en-US" dirty="0">
                <a:cs typeface="Calibri"/>
              </a:rPr>
              <a:t>For this scraping part, we are using Azure OpenAI Service. Giving full sentence (User input) and language of the input to the Azure OpenAI, we get only the valid Dish Name or Servings Count. </a:t>
            </a:r>
          </a:p>
          <a:p>
            <a:endParaRPr lang="en-US" dirty="0">
              <a:cs typeface="Calibri"/>
            </a:endParaRPr>
          </a:p>
          <a:p>
            <a:r>
              <a:rPr lang="en-US">
                <a:cs typeface="Calibri"/>
              </a:rPr>
              <a:t>After getting scraped inputs (Dish Name/Servings Count), we use second check mechanism. It will ask Azure OpenAI, if given input is valid for that type (Dish Name / Integer). </a:t>
            </a:r>
            <a:endParaRPr lang="en-US" dirty="0">
              <a:cs typeface="Calibri"/>
            </a:endParaRPr>
          </a:p>
          <a:p>
            <a:r>
              <a:rPr lang="en-US" dirty="0">
                <a:cs typeface="Calibri"/>
              </a:rPr>
              <a:t>For example, if user gives such sentence as input "I would like to cook car today", first check (Clean input method) gives "car" as Dish Name </a:t>
            </a:r>
            <a:r>
              <a:rPr lang="en-US" dirty="0"/>
              <a:t>mistakenly. So, we implemented second check mechanism. </a:t>
            </a:r>
            <a:endParaRPr lang="en-US" dirty="0">
              <a:cs typeface="Calibri"/>
            </a:endParaRPr>
          </a:p>
        </p:txBody>
      </p:sp>
      <p:sp>
        <p:nvSpPr>
          <p:cNvPr id="4" name="Slide Number Placeholder 3"/>
          <p:cNvSpPr>
            <a:spLocks noGrp="1"/>
          </p:cNvSpPr>
          <p:nvPr>
            <p:ph type="sldNum" sz="quarter" idx="5"/>
          </p:nvPr>
        </p:nvSpPr>
        <p:spPr/>
        <p:txBody>
          <a:bodyPr/>
          <a:lstStyle/>
          <a:p>
            <a:fld id="{7001E445-E53F-454B-94FE-CBA9D21A2660}" type="slidenum">
              <a:rPr lang="en-GB"/>
              <a:t>4</a:t>
            </a:fld>
            <a:endParaRPr lang="en-GB"/>
          </a:p>
        </p:txBody>
      </p:sp>
    </p:spTree>
    <p:extLst>
      <p:ext uri="{BB962C8B-B14F-4D97-AF65-F5344CB8AC3E}">
        <p14:creationId xmlns:p14="http://schemas.microsoft.com/office/powerpoint/2010/main" val="215420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tested our application with various unit tests.</a:t>
            </a:r>
          </a:p>
          <a:p>
            <a:r>
              <a:rPr lang="en-US" dirty="0">
                <a:cs typeface="Calibri"/>
              </a:rPr>
              <a:t>We tested our clean Dish Name and clean Servings Counts methods (They use Azure OpenAI service) with 3 languages (</a:t>
            </a:r>
            <a:r>
              <a:rPr lang="en-GB" dirty="0"/>
              <a:t>English, German and Turkish</a:t>
            </a:r>
            <a:r>
              <a:rPr lang="en-US" dirty="0">
                <a:cs typeface="Calibri"/>
              </a:rPr>
              <a:t>) and with various input sentences.</a:t>
            </a:r>
          </a:p>
          <a:p>
            <a:r>
              <a:rPr lang="en-US" dirty="0">
                <a:cs typeface="Calibri"/>
              </a:rPr>
              <a:t>We also implement unit tests for Type Check and Language Detection of application (If given input is valid for that type / Determine the </a:t>
            </a:r>
            <a:r>
              <a:rPr lang="en-US" dirty="0" err="1">
                <a:cs typeface="Calibri"/>
              </a:rPr>
              <a:t>langiage</a:t>
            </a:r>
            <a:r>
              <a:rPr lang="en-US" dirty="0">
                <a:cs typeface="Calibri"/>
              </a:rPr>
              <a:t> of user input).</a:t>
            </a:r>
          </a:p>
          <a:p>
            <a:endParaRPr lang="en-US" dirty="0">
              <a:cs typeface="Calibri"/>
            </a:endParaRPr>
          </a:p>
          <a:p>
            <a:r>
              <a:rPr lang="en-US" dirty="0">
                <a:cs typeface="Calibri"/>
              </a:rPr>
              <a:t>These are the results of unit tests. </a:t>
            </a:r>
          </a:p>
          <a:p>
            <a:r>
              <a:rPr lang="en-US" dirty="0">
                <a:cs typeface="Calibri"/>
              </a:rPr>
              <a:t>We measured Duration, Cost and Average Token for per input.</a:t>
            </a:r>
          </a:p>
          <a:p>
            <a:endParaRPr lang="en-US" dirty="0">
              <a:cs typeface="Calibri"/>
            </a:endParaRPr>
          </a:p>
          <a:p>
            <a:r>
              <a:rPr lang="en-US" dirty="0">
                <a:cs typeface="Calibri"/>
              </a:rPr>
              <a:t>[Evaluation of results in next page]</a:t>
            </a:r>
          </a:p>
        </p:txBody>
      </p:sp>
      <p:sp>
        <p:nvSpPr>
          <p:cNvPr id="4" name="Slide Number Placeholder 3"/>
          <p:cNvSpPr>
            <a:spLocks noGrp="1"/>
          </p:cNvSpPr>
          <p:nvPr>
            <p:ph type="sldNum" sz="quarter" idx="5"/>
          </p:nvPr>
        </p:nvSpPr>
        <p:spPr/>
        <p:txBody>
          <a:bodyPr/>
          <a:lstStyle/>
          <a:p>
            <a:fld id="{7001E445-E53F-454B-94FE-CBA9D21A2660}" type="slidenum">
              <a:rPr lang="en-GB"/>
              <a:t>5</a:t>
            </a:fld>
            <a:endParaRPr lang="en-GB"/>
          </a:p>
        </p:txBody>
      </p:sp>
    </p:spTree>
    <p:extLst>
      <p:ext uri="{BB962C8B-B14F-4D97-AF65-F5344CB8AC3E}">
        <p14:creationId xmlns:p14="http://schemas.microsoft.com/office/powerpoint/2010/main" val="270530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the main cost of the application is Azure OpenAI usage, we focused on that cost. </a:t>
            </a:r>
          </a:p>
          <a:p>
            <a:r>
              <a:rPr lang="en-US" dirty="0">
                <a:cs typeface="Calibri"/>
              </a:rPr>
              <a:t>Our Speech-to-Text service is free for 5 hours monthly, after that amount it costs about 90 cents per hour in </a:t>
            </a:r>
            <a:r>
              <a:rPr lang="en-US" b="1" dirty="0"/>
              <a:t>Pay as You Go plan.</a:t>
            </a:r>
            <a:endParaRPr lang="en-US" b="1" dirty="0">
              <a:cs typeface="Calibri"/>
            </a:endParaRPr>
          </a:p>
          <a:p>
            <a:r>
              <a:rPr lang="en-US" b="1" dirty="0">
                <a:cs typeface="Calibri"/>
              </a:rPr>
              <a:t>Key insights:</a:t>
            </a:r>
            <a:endParaRPr lang="en-US" b="1">
              <a:cs typeface="Calibri"/>
            </a:endParaRPr>
          </a:p>
          <a:p>
            <a:r>
              <a:rPr lang="en-US" b="1" dirty="0">
                <a:cs typeface="Calibri"/>
              </a:rPr>
              <a:t> Duration:</a:t>
            </a:r>
            <a:endParaRPr lang="en-US" b="1">
              <a:cs typeface="Calibri"/>
            </a:endParaRPr>
          </a:p>
          <a:p>
            <a:r>
              <a:rPr lang="en-US" b="1" dirty="0">
                <a:cs typeface="Calibri"/>
              </a:rPr>
              <a:t> +  Durations of </a:t>
            </a:r>
            <a:r>
              <a:rPr lang="en-US" dirty="0">
                <a:cs typeface="Calibri"/>
              </a:rPr>
              <a:t>English and German sentences are so similar and per input takes about 200ms (For both Dish Name and Servings Count inputs).</a:t>
            </a:r>
            <a:endParaRPr lang="en-US">
              <a:cs typeface="Calibri"/>
            </a:endParaRPr>
          </a:p>
          <a:p>
            <a:r>
              <a:rPr lang="en-US" dirty="0">
                <a:cs typeface="Calibri"/>
              </a:rPr>
              <a:t> + Duration for type check is also so similar to First Checks. It is about 200ms</a:t>
            </a:r>
            <a:endParaRPr lang="en-US">
              <a:cs typeface="Calibri"/>
            </a:endParaRPr>
          </a:p>
          <a:p>
            <a:r>
              <a:rPr lang="en-US" dirty="0">
                <a:cs typeface="Calibri"/>
              </a:rPr>
              <a:t> + Language detection takes more time than First Checks and Double Checks. It takes about 350ms. </a:t>
            </a:r>
          </a:p>
          <a:p>
            <a:r>
              <a:rPr lang="en-US" dirty="0">
                <a:cs typeface="Calibri"/>
              </a:rPr>
              <a:t> + Generate Recipe method takes much more time. It takes Dish Name and Servings Count as input and returns required items and quantities. It takes about 2.7s.</a:t>
            </a:r>
            <a:endParaRPr lang="en-US">
              <a:cs typeface="Calibri"/>
            </a:endParaRPr>
          </a:p>
          <a:p>
            <a:r>
              <a:rPr lang="en-US" dirty="0">
                <a:cs typeface="Calibri"/>
              </a:rPr>
              <a:t> Cost:</a:t>
            </a:r>
            <a:endParaRPr lang="en-US">
              <a:cs typeface="Calibri"/>
            </a:endParaRPr>
          </a:p>
          <a:p>
            <a:r>
              <a:rPr lang="en-US" dirty="0">
                <a:cs typeface="Calibri"/>
              </a:rPr>
              <a:t> As main cost of the application is Azure OpenAI usage, we focused on that part. </a:t>
            </a:r>
            <a:endParaRPr lang="en-US">
              <a:cs typeface="Calibri"/>
            </a:endParaRPr>
          </a:p>
          <a:p>
            <a:r>
              <a:rPr lang="en-US" dirty="0">
                <a:cs typeface="Calibri"/>
              </a:rPr>
              <a:t> + Cost of the First and Second Checks are so similar and about 0.</a:t>
            </a:r>
            <a:r>
              <a:rPr lang="en-GB" dirty="0"/>
              <a:t>00000454$ (Really so small).</a:t>
            </a:r>
            <a:endParaRPr lang="en-GB" dirty="0">
              <a:cs typeface="Calibri"/>
            </a:endParaRPr>
          </a:p>
          <a:p>
            <a:r>
              <a:rPr lang="en-GB" dirty="0">
                <a:cs typeface="Calibri"/>
              </a:rPr>
              <a:t> + The most important (And high) cost in here is coming from Generate Recipe part of the system. It takes Dish Name and Servings Count and return required items and quantities.</a:t>
            </a:r>
          </a:p>
          <a:p>
            <a:r>
              <a:rPr lang="en-GB">
                <a:cs typeface="Calibri"/>
              </a:rPr>
              <a:t>  It also uses few shot learning to increase accuracy. So, it's cost is about 2 times higher than other parts and takes </a:t>
            </a:r>
            <a:r>
              <a:rPr lang="en-GB"/>
              <a:t> 0.00001$</a:t>
            </a:r>
          </a:p>
        </p:txBody>
      </p:sp>
      <p:sp>
        <p:nvSpPr>
          <p:cNvPr id="4" name="Slide Number Placeholder 3"/>
          <p:cNvSpPr>
            <a:spLocks noGrp="1"/>
          </p:cNvSpPr>
          <p:nvPr>
            <p:ph type="sldNum" sz="quarter" idx="5"/>
          </p:nvPr>
        </p:nvSpPr>
        <p:spPr/>
        <p:txBody>
          <a:bodyPr/>
          <a:lstStyle/>
          <a:p>
            <a:fld id="{7001E445-E53F-454B-94FE-CBA9D21A2660}" type="slidenum">
              <a:rPr lang="en-GB"/>
              <a:t>6</a:t>
            </a:fld>
            <a:endParaRPr lang="en-GB"/>
          </a:p>
        </p:txBody>
      </p:sp>
    </p:spTree>
    <p:extLst>
      <p:ext uri="{BB962C8B-B14F-4D97-AF65-F5344CB8AC3E}">
        <p14:creationId xmlns:p14="http://schemas.microsoft.com/office/powerpoint/2010/main" val="396666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342"/>
          </a:xfrm>
        </p:spPr>
        <p:txBody>
          <a:bodyPr/>
          <a:lstStyle/>
          <a:p>
            <a:r>
              <a:rPr lang="en-GB"/>
              <a:t>Click to edit Master title style</a:t>
            </a:r>
          </a:p>
        </p:txBody>
      </p:sp>
      <p:sp>
        <p:nvSpPr>
          <p:cNvPr id="3" name="Content Placeholder 2"/>
          <p:cNvSpPr>
            <a:spLocks noGrp="1"/>
          </p:cNvSpPr>
          <p:nvPr>
            <p:ph idx="1"/>
          </p:nvPr>
        </p:nvSpPr>
        <p:spPr>
          <a:xfrm>
            <a:off x="838200" y="1303200"/>
            <a:ext cx="10515600" cy="4896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8634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303867"/>
            <a:ext cx="10515600" cy="48960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18/01/2024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1_7438C28C.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2_DE5A0A1.xm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3_182F298A.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4_7F485EC.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US" dirty="0">
              <a:cs typeface="Calibri Light" panose="020F0302020204030204"/>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Our project is an Artificial Intelligence application that generates the ingredients list for the recipe using user input.</a:t>
            </a:r>
          </a:p>
          <a:p>
            <a:pPr marL="342900" indent="-342900" algn="l">
              <a:buChar char="•"/>
            </a:pPr>
            <a:r>
              <a:rPr lang="en-GB" dirty="0">
                <a:latin typeface="Calibri"/>
                <a:ea typeface="+mn-lt"/>
                <a:cs typeface="Times New Roman"/>
              </a:rPr>
              <a:t>It takes the dish name and number of servings information from the user and returns the name, quantity (with unit) of each item in the ingredients list.</a:t>
            </a:r>
          </a:p>
          <a:p>
            <a:pPr marL="342900" indent="-342900" algn="l">
              <a:buChar char="•"/>
            </a:pPr>
            <a:r>
              <a:rPr lang="en-US" dirty="0">
                <a:latin typeface="Calibri"/>
                <a:cs typeface="Times New Roman"/>
              </a:rPr>
              <a:t>It can also associate the ingredients with existing products in a given product database, adding product ID for each ingredient.</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GB" dirty="0">
              <a:cs typeface="Calibri Light"/>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The application can utilize an existing recipe database or it can generate the recipe directly using Azure OpenAI.</a:t>
            </a:r>
          </a:p>
          <a:p>
            <a:pPr marL="342900" indent="-342900"/>
            <a:r>
              <a:rPr lang="en-GB" dirty="0">
                <a:latin typeface="Calibri"/>
                <a:ea typeface="+mn-lt"/>
                <a:cs typeface="Times New Roman"/>
              </a:rPr>
              <a:t>It is able to get inputs as text or speech. The application leverages Azure Speech Service for text-to-speech operations.</a:t>
            </a:r>
          </a:p>
          <a:p>
            <a:pPr marL="342900" indent="-342900"/>
            <a:r>
              <a:rPr lang="en-GB" dirty="0">
                <a:latin typeface="Calibri"/>
                <a:ea typeface="+mn-lt"/>
                <a:cs typeface="Times New Roman"/>
              </a:rPr>
              <a:t>It supports multi language inputs.</a:t>
            </a:r>
          </a:p>
        </p:txBody>
      </p:sp>
    </p:spTree>
    <p:extLst>
      <p:ext uri="{BB962C8B-B14F-4D97-AF65-F5344CB8AC3E}">
        <p14:creationId xmlns:p14="http://schemas.microsoft.com/office/powerpoint/2010/main" val="303788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6158-6643-F75E-5146-4B31E5643F11}"/>
              </a:ext>
            </a:extLst>
          </p:cNvPr>
          <p:cNvSpPr>
            <a:spLocks noGrp="1"/>
          </p:cNvSpPr>
          <p:nvPr>
            <p:ph type="title"/>
          </p:nvPr>
        </p:nvSpPr>
        <p:spPr/>
        <p:txBody>
          <a:bodyPr/>
          <a:lstStyle/>
          <a:p>
            <a:r>
              <a:rPr lang="en-GB" dirty="0">
                <a:ea typeface="+mj-lt"/>
                <a:cs typeface="+mj-lt"/>
              </a:rPr>
              <a:t>Generating recipe with user prompt</a:t>
            </a:r>
            <a:endParaRPr lang="en-GB" dirty="0">
              <a:cs typeface="Calibri Light"/>
            </a:endParaRPr>
          </a:p>
        </p:txBody>
      </p:sp>
      <p:sp>
        <p:nvSpPr>
          <p:cNvPr id="3" name="Content Placeholder 2">
            <a:extLst>
              <a:ext uri="{FF2B5EF4-FFF2-40B4-BE49-F238E27FC236}">
                <a16:creationId xmlns:a16="http://schemas.microsoft.com/office/drawing/2014/main" id="{50CBCE6E-BB4B-250B-6606-B740C1B2B1E0}"/>
              </a:ext>
            </a:extLst>
          </p:cNvPr>
          <p:cNvSpPr>
            <a:spLocks noGrp="1"/>
          </p:cNvSpPr>
          <p:nvPr>
            <p:ph idx="1"/>
          </p:nvPr>
        </p:nvSpPr>
        <p:spPr>
          <a:xfrm>
            <a:off x="838200" y="1303200"/>
            <a:ext cx="4964120" cy="4896000"/>
          </a:xfrm>
        </p:spPr>
        <p:txBody>
          <a:bodyPr vert="horz" lIns="91440" tIns="45720" rIns="91440" bIns="45720" rtlCol="0" anchor="t">
            <a:normAutofit/>
          </a:bodyPr>
          <a:lstStyle/>
          <a:p>
            <a:r>
              <a:rPr lang="en-GB" sz="2400" dirty="0">
                <a:ea typeface="+mn-lt"/>
                <a:cs typeface="+mn-lt"/>
              </a:rPr>
              <a:t>Get user request</a:t>
            </a:r>
          </a:p>
          <a:p>
            <a:pPr lvl="1"/>
            <a:r>
              <a:rPr lang="en-GB" sz="2000" dirty="0">
                <a:ea typeface="+mn-lt"/>
                <a:cs typeface="+mn-lt"/>
              </a:rPr>
              <a:t>Text (All languages)</a:t>
            </a:r>
          </a:p>
          <a:p>
            <a:pPr lvl="1"/>
            <a:r>
              <a:rPr lang="en-GB" sz="2000" dirty="0">
                <a:ea typeface="+mn-lt"/>
                <a:cs typeface="+mn-lt"/>
              </a:rPr>
              <a:t>Speech (English, German or Turkish)</a:t>
            </a:r>
          </a:p>
          <a:p>
            <a:r>
              <a:rPr lang="en-GB" sz="2400" dirty="0">
                <a:ea typeface="+mn-lt"/>
                <a:cs typeface="+mn-lt"/>
              </a:rPr>
              <a:t>Language Detection (Both for Text and Speech input)</a:t>
            </a:r>
            <a:endParaRPr lang="en-GB" sz="2400" dirty="0">
              <a:cs typeface="Calibri" panose="020F0502020204030204"/>
            </a:endParaRPr>
          </a:p>
          <a:p>
            <a:pPr lvl="1"/>
            <a:r>
              <a:rPr lang="en-GB" sz="2000" dirty="0">
                <a:ea typeface="+mn-lt"/>
                <a:cs typeface="+mn-lt"/>
              </a:rPr>
              <a:t>Used Azure OpenAI for text inputs, and '</a:t>
            </a:r>
            <a:r>
              <a:rPr lang="en-GB" sz="2000" dirty="0" err="1">
                <a:solidFill>
                  <a:srgbClr val="161616"/>
                </a:solidFill>
                <a:ea typeface="+mn-lt"/>
                <a:cs typeface="+mn-lt"/>
              </a:rPr>
              <a:t>AutoDetectSourceLanguageConfig</a:t>
            </a:r>
            <a:r>
              <a:rPr lang="en-GB" sz="2000" dirty="0">
                <a:solidFill>
                  <a:srgbClr val="161616"/>
                </a:solidFill>
                <a:ea typeface="+mn-lt"/>
                <a:cs typeface="+mn-lt"/>
              </a:rPr>
              <a:t>' for audio inputs</a:t>
            </a:r>
            <a:endParaRPr lang="en-GB" sz="2000" dirty="0">
              <a:ea typeface="+mn-lt"/>
              <a:cs typeface="+mn-lt"/>
            </a:endParaRPr>
          </a:p>
          <a:p>
            <a:endParaRPr lang="en-GB" sz="2400" dirty="0">
              <a:cs typeface="Calibri"/>
            </a:endParaRPr>
          </a:p>
          <a:p>
            <a:endParaRPr lang="en-GB" dirty="0">
              <a:cs typeface="Calibri"/>
            </a:endParaRPr>
          </a:p>
        </p:txBody>
      </p:sp>
      <p:pic>
        <p:nvPicPr>
          <p:cNvPr id="8" name="Picture 7">
            <a:extLst>
              <a:ext uri="{FF2B5EF4-FFF2-40B4-BE49-F238E27FC236}">
                <a16:creationId xmlns:a16="http://schemas.microsoft.com/office/drawing/2014/main" id="{50A4652F-55FE-04A7-32D8-40DA23C1D446}"/>
              </a:ext>
            </a:extLst>
          </p:cNvPr>
          <p:cNvPicPr>
            <a:picLocks noChangeAspect="1"/>
          </p:cNvPicPr>
          <p:nvPr/>
        </p:nvPicPr>
        <p:blipFill>
          <a:blip r:embed="rId4"/>
          <a:stretch>
            <a:fillRect/>
          </a:stretch>
        </p:blipFill>
        <p:spPr>
          <a:xfrm>
            <a:off x="6034761" y="1151468"/>
            <a:ext cx="6157239" cy="5706532"/>
          </a:xfrm>
          <a:prstGeom prst="rect">
            <a:avLst/>
          </a:prstGeom>
        </p:spPr>
      </p:pic>
    </p:spTree>
    <p:extLst>
      <p:ext uri="{BB962C8B-B14F-4D97-AF65-F5344CB8AC3E}">
        <p14:creationId xmlns:p14="http://schemas.microsoft.com/office/powerpoint/2010/main" val="1949876876"/>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F0F3-D692-9C47-94B8-931ABF0614E7}"/>
              </a:ext>
            </a:extLst>
          </p:cNvPr>
          <p:cNvSpPr>
            <a:spLocks noGrp="1"/>
          </p:cNvSpPr>
          <p:nvPr>
            <p:ph type="title"/>
          </p:nvPr>
        </p:nvSpPr>
        <p:spPr/>
        <p:txBody>
          <a:bodyPr/>
          <a:lstStyle/>
          <a:p>
            <a:r>
              <a:rPr lang="en-GB" dirty="0">
                <a:ea typeface="+mj-lt"/>
                <a:cs typeface="+mj-lt"/>
              </a:rPr>
              <a:t>Generating recipe with user prompt</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ACF65D12-C54B-50DD-D0C2-4E6845AA70E3}"/>
              </a:ext>
            </a:extLst>
          </p:cNvPr>
          <p:cNvSpPr>
            <a:spLocks noGrp="1"/>
          </p:cNvSpPr>
          <p:nvPr>
            <p:ph idx="1"/>
          </p:nvPr>
        </p:nvSpPr>
        <p:spPr/>
        <p:txBody>
          <a:bodyPr vert="horz" lIns="91440" tIns="45720" rIns="91440" bIns="45720" rtlCol="0" anchor="t">
            <a:normAutofit/>
          </a:bodyPr>
          <a:lstStyle/>
          <a:p>
            <a:r>
              <a:rPr lang="en-GB" sz="2400" dirty="0">
                <a:ea typeface="+mn-lt"/>
                <a:cs typeface="+mn-lt"/>
              </a:rPr>
              <a:t>After getting input from user (Speech or Text):</a:t>
            </a:r>
            <a:endParaRPr lang="en-GB" sz="2400" dirty="0">
              <a:ea typeface="Calibri" panose="020F0502020204030204"/>
              <a:cs typeface="Calibri" panose="020F0502020204030204"/>
            </a:endParaRPr>
          </a:p>
          <a:p>
            <a:pPr lvl="1"/>
            <a:r>
              <a:rPr lang="en-GB" sz="2000" dirty="0">
                <a:ea typeface="+mn-lt"/>
                <a:cs typeface="+mn-lt"/>
              </a:rPr>
              <a:t>Clean </a:t>
            </a:r>
            <a:r>
              <a:rPr lang="en-GB" sz="2000" b="1" dirty="0">
                <a:ea typeface="+mn-lt"/>
                <a:cs typeface="+mn-lt"/>
              </a:rPr>
              <a:t>‘Dish Name’</a:t>
            </a:r>
            <a:r>
              <a:rPr lang="en-GB" sz="2000" dirty="0">
                <a:ea typeface="+mn-lt"/>
                <a:cs typeface="+mn-lt"/>
              </a:rPr>
              <a:t> / </a:t>
            </a:r>
            <a:r>
              <a:rPr lang="en-GB" sz="2000" b="1" dirty="0">
                <a:ea typeface="+mn-lt"/>
                <a:cs typeface="+mn-lt"/>
              </a:rPr>
              <a:t>'Serving Count’</a:t>
            </a:r>
            <a:r>
              <a:rPr lang="en-GB" sz="2000" dirty="0">
                <a:ea typeface="+mn-lt"/>
                <a:cs typeface="+mn-lt"/>
              </a:rPr>
              <a:t> from the input sentence</a:t>
            </a:r>
            <a:endParaRPr lang="en-GB" sz="2000" dirty="0">
              <a:ea typeface="Calibri"/>
              <a:cs typeface="Calibri"/>
            </a:endParaRPr>
          </a:p>
          <a:p>
            <a:pPr lvl="1"/>
            <a:r>
              <a:rPr lang="en-GB" sz="2000" dirty="0">
                <a:ea typeface="+mn-lt"/>
                <a:cs typeface="+mn-lt"/>
              </a:rPr>
              <a:t>Double check with Azure OpenAI</a:t>
            </a:r>
            <a:endParaRPr lang="en-GB" sz="2000" dirty="0"/>
          </a:p>
          <a:p>
            <a:pPr lvl="2"/>
            <a:r>
              <a:rPr lang="en-GB" sz="1800" dirty="0">
                <a:ea typeface="+mn-lt"/>
                <a:cs typeface="+mn-lt"/>
              </a:rPr>
              <a:t>If the </a:t>
            </a:r>
            <a:r>
              <a:rPr lang="en-GB" sz="1800" b="1" dirty="0">
                <a:ea typeface="+mn-lt"/>
                <a:cs typeface="+mn-lt"/>
              </a:rPr>
              <a:t>‘Dish Name’ </a:t>
            </a:r>
            <a:r>
              <a:rPr lang="en-GB" sz="1800" dirty="0">
                <a:ea typeface="+mn-lt"/>
                <a:cs typeface="+mn-lt"/>
              </a:rPr>
              <a:t>or </a:t>
            </a:r>
            <a:r>
              <a:rPr lang="en-GB" sz="1800" b="1" dirty="0">
                <a:ea typeface="+mn-lt"/>
                <a:cs typeface="+mn-lt"/>
              </a:rPr>
              <a:t>'Serving Count’ </a:t>
            </a:r>
            <a:r>
              <a:rPr lang="en-GB" sz="1800" dirty="0">
                <a:ea typeface="+mn-lt"/>
                <a:cs typeface="+mn-lt"/>
              </a:rPr>
              <a:t>is valid or not</a:t>
            </a:r>
            <a:endParaRPr lang="en-GB" sz="1800" dirty="0">
              <a:ea typeface="Calibri"/>
              <a:cs typeface="Calibri"/>
            </a:endParaRPr>
          </a:p>
          <a:p>
            <a:pPr lvl="1"/>
            <a:r>
              <a:rPr lang="en-GB" sz="2000" dirty="0">
                <a:ea typeface="+mn-lt"/>
                <a:cs typeface="+mn-lt"/>
              </a:rPr>
              <a:t>If pass both tests forward inputs to the ‘Recipe Generator’, otherwise ask invalid ones </a:t>
            </a:r>
            <a:endParaRPr lang="en-GB" sz="2000" dirty="0">
              <a:ea typeface="Calibri"/>
              <a:cs typeface="Calibri"/>
            </a:endParaRPr>
          </a:p>
          <a:p>
            <a:endParaRPr lang="en-GB" dirty="0">
              <a:ea typeface="Calibri"/>
              <a:cs typeface="Calibri"/>
            </a:endParaRPr>
          </a:p>
        </p:txBody>
      </p:sp>
      <p:pic>
        <p:nvPicPr>
          <p:cNvPr id="4" name="Picture 3" descr="A diagram of a program&#10;&#10;Description automatically generated">
            <a:extLst>
              <a:ext uri="{FF2B5EF4-FFF2-40B4-BE49-F238E27FC236}">
                <a16:creationId xmlns:a16="http://schemas.microsoft.com/office/drawing/2014/main" id="{4A845E2F-8796-FED1-64DA-3ECF6E73323F}"/>
              </a:ext>
            </a:extLst>
          </p:cNvPr>
          <p:cNvPicPr>
            <a:picLocks noChangeAspect="1"/>
          </p:cNvPicPr>
          <p:nvPr/>
        </p:nvPicPr>
        <p:blipFill>
          <a:blip r:embed="rId4"/>
          <a:stretch>
            <a:fillRect/>
          </a:stretch>
        </p:blipFill>
        <p:spPr>
          <a:xfrm>
            <a:off x="988315" y="3226954"/>
            <a:ext cx="5216190" cy="2990273"/>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4FAC0ED4-8700-092E-52BD-D04FCFCDF94A}"/>
              </a:ext>
            </a:extLst>
          </p:cNvPr>
          <p:cNvPicPr>
            <a:picLocks noChangeAspect="1"/>
          </p:cNvPicPr>
          <p:nvPr/>
        </p:nvPicPr>
        <p:blipFill>
          <a:blip r:embed="rId5"/>
          <a:stretch>
            <a:fillRect/>
          </a:stretch>
        </p:blipFill>
        <p:spPr>
          <a:xfrm>
            <a:off x="6655377" y="3045402"/>
            <a:ext cx="4090308" cy="1472293"/>
          </a:xfrm>
          <a:prstGeom prst="rect">
            <a:avLst/>
          </a:prstGeom>
        </p:spPr>
      </p:pic>
      <p:pic>
        <p:nvPicPr>
          <p:cNvPr id="6" name="Picture 5" descr="A black rectangle with white text&#10;&#10;Description automatically generated">
            <a:extLst>
              <a:ext uri="{FF2B5EF4-FFF2-40B4-BE49-F238E27FC236}">
                <a16:creationId xmlns:a16="http://schemas.microsoft.com/office/drawing/2014/main" id="{3AC5CE7C-769B-BE59-B104-781FA25086BA}"/>
              </a:ext>
            </a:extLst>
          </p:cNvPr>
          <p:cNvPicPr>
            <a:picLocks noChangeAspect="1"/>
          </p:cNvPicPr>
          <p:nvPr/>
        </p:nvPicPr>
        <p:blipFill>
          <a:blip r:embed="rId6"/>
          <a:stretch>
            <a:fillRect/>
          </a:stretch>
        </p:blipFill>
        <p:spPr>
          <a:xfrm>
            <a:off x="6651172" y="4823732"/>
            <a:ext cx="4114800" cy="333375"/>
          </a:xfrm>
          <a:prstGeom prst="rect">
            <a:avLst/>
          </a:prstGeom>
        </p:spPr>
      </p:pic>
      <p:pic>
        <p:nvPicPr>
          <p:cNvPr id="7" name="Picture 6" descr="A black rectangle with white text&#10;&#10;Description automatically generated">
            <a:extLst>
              <a:ext uri="{FF2B5EF4-FFF2-40B4-BE49-F238E27FC236}">
                <a16:creationId xmlns:a16="http://schemas.microsoft.com/office/drawing/2014/main" id="{48A37C7C-6D6F-439F-D323-134D417B867F}"/>
              </a:ext>
            </a:extLst>
          </p:cNvPr>
          <p:cNvPicPr>
            <a:picLocks noChangeAspect="1"/>
          </p:cNvPicPr>
          <p:nvPr/>
        </p:nvPicPr>
        <p:blipFill>
          <a:blip r:embed="rId7"/>
          <a:stretch>
            <a:fillRect/>
          </a:stretch>
        </p:blipFill>
        <p:spPr>
          <a:xfrm>
            <a:off x="6651171" y="4503964"/>
            <a:ext cx="4107997" cy="319769"/>
          </a:xfrm>
          <a:prstGeom prst="rect">
            <a:avLst/>
          </a:prstGeom>
        </p:spPr>
      </p:pic>
    </p:spTree>
    <p:extLst>
      <p:ext uri="{BB962C8B-B14F-4D97-AF65-F5344CB8AC3E}">
        <p14:creationId xmlns:p14="http://schemas.microsoft.com/office/powerpoint/2010/main" val="233152673"/>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586-D4A2-D781-8D5B-22D27D24FFA2}"/>
              </a:ext>
            </a:extLst>
          </p:cNvPr>
          <p:cNvSpPr>
            <a:spLocks noGrp="1"/>
          </p:cNvSpPr>
          <p:nvPr>
            <p:ph type="title"/>
          </p:nvPr>
        </p:nvSpPr>
        <p:spPr/>
        <p:txBody>
          <a:bodyPr/>
          <a:lstStyle/>
          <a:p>
            <a:r>
              <a:rPr lang="en-GB" dirty="0">
                <a:ea typeface="+mj-lt"/>
                <a:cs typeface="+mj-lt"/>
              </a:rPr>
              <a:t>Performance and Cost</a:t>
            </a:r>
            <a:endParaRPr lang="en-US" dirty="0"/>
          </a:p>
        </p:txBody>
      </p:sp>
      <p:sp>
        <p:nvSpPr>
          <p:cNvPr id="3" name="Content Placeholder 2">
            <a:extLst>
              <a:ext uri="{FF2B5EF4-FFF2-40B4-BE49-F238E27FC236}">
                <a16:creationId xmlns:a16="http://schemas.microsoft.com/office/drawing/2014/main" id="{465EDD4A-2141-EB06-878A-FCFFEE8DEFB7}"/>
              </a:ext>
            </a:extLst>
          </p:cNvPr>
          <p:cNvSpPr>
            <a:spLocks noGrp="1"/>
          </p:cNvSpPr>
          <p:nvPr>
            <p:ph idx="1"/>
          </p:nvPr>
        </p:nvSpPr>
        <p:spPr/>
        <p:txBody>
          <a:bodyPr vert="horz" lIns="91440" tIns="45720" rIns="91440" bIns="45720" rtlCol="0" anchor="t">
            <a:normAutofit/>
          </a:bodyPr>
          <a:lstStyle/>
          <a:p>
            <a:r>
              <a:rPr lang="en-GB" sz="2400" dirty="0">
                <a:ea typeface="+mn-lt"/>
                <a:cs typeface="+mn-lt"/>
              </a:rPr>
              <a:t>We ran unit tests for duration and cost. </a:t>
            </a:r>
            <a:endParaRPr lang="en-GB" sz="2400" dirty="0">
              <a:ea typeface="Calibri" panose="020F0502020204030204"/>
              <a:cs typeface="Calibri" panose="020F0502020204030204"/>
            </a:endParaRPr>
          </a:p>
          <a:p>
            <a:r>
              <a:rPr lang="en-GB" sz="2400" dirty="0">
                <a:ea typeface="+mn-lt"/>
                <a:cs typeface="+mn-lt"/>
              </a:rPr>
              <a:t>Test configurations:</a:t>
            </a:r>
            <a:endParaRPr lang="en-GB" sz="2400" dirty="0">
              <a:ea typeface="Calibri"/>
              <a:cs typeface="Calibri"/>
            </a:endParaRPr>
          </a:p>
          <a:p>
            <a:pPr lvl="1"/>
            <a:r>
              <a:rPr lang="en-GB" sz="2000" dirty="0">
                <a:ea typeface="+mn-lt"/>
                <a:cs typeface="+mn-lt"/>
              </a:rPr>
              <a:t>3 languages: English, German and Turkish</a:t>
            </a:r>
            <a:endParaRPr lang="en-GB" sz="2000" dirty="0">
              <a:ea typeface="Calibri"/>
              <a:cs typeface="Calibri"/>
            </a:endParaRPr>
          </a:p>
          <a:p>
            <a:pPr lvl="1"/>
            <a:r>
              <a:rPr lang="en-GB" sz="2000" dirty="0">
                <a:ea typeface="+mn-lt"/>
                <a:cs typeface="+mn-lt"/>
              </a:rPr>
              <a:t>Dish Name and Serving Count tests </a:t>
            </a:r>
            <a:endParaRPr lang="en-GB" sz="2000" dirty="0">
              <a:ea typeface="Calibri"/>
              <a:cs typeface="Calibri"/>
            </a:endParaRPr>
          </a:p>
          <a:p>
            <a:pPr lvl="1"/>
            <a:r>
              <a:rPr lang="en-GB" sz="2000" dirty="0">
                <a:ea typeface="+mn-lt"/>
                <a:cs typeface="+mn-lt"/>
              </a:rPr>
              <a:t>Language detection and double check (‘Type Check’) parts are also done with these 3 languages</a:t>
            </a:r>
            <a:endParaRPr lang="en-GB" sz="2000" dirty="0">
              <a:ea typeface="Calibri"/>
              <a:cs typeface="Calibri"/>
            </a:endParaRPr>
          </a:p>
          <a:p>
            <a:pPr lvl="1"/>
            <a:r>
              <a:rPr lang="en-GB" sz="2000" dirty="0">
                <a:ea typeface="+mn-lt"/>
                <a:cs typeface="+mn-lt"/>
              </a:rPr>
              <a:t>Generate Recipe tests for creating items-quantities from 'Dish Name' and 'Serving Counts'</a:t>
            </a:r>
            <a:endParaRPr lang="en-GB" sz="2000" dirty="0"/>
          </a:p>
          <a:p>
            <a:endParaRPr lang="en-GB" dirty="0">
              <a:ea typeface="Calibri"/>
              <a:cs typeface="Calibri"/>
            </a:endParaRPr>
          </a:p>
        </p:txBody>
      </p:sp>
      <p:pic>
        <p:nvPicPr>
          <p:cNvPr id="4" name="Picture 3" descr="A table with numbers and symbols&#10;&#10;Description automatically generated">
            <a:extLst>
              <a:ext uri="{FF2B5EF4-FFF2-40B4-BE49-F238E27FC236}">
                <a16:creationId xmlns:a16="http://schemas.microsoft.com/office/drawing/2014/main" id="{D06CEAD5-33D4-EAE9-45D1-B42BFCF34D17}"/>
              </a:ext>
            </a:extLst>
          </p:cNvPr>
          <p:cNvPicPr>
            <a:picLocks noChangeAspect="1"/>
          </p:cNvPicPr>
          <p:nvPr/>
        </p:nvPicPr>
        <p:blipFill>
          <a:blip r:embed="rId4"/>
          <a:stretch>
            <a:fillRect/>
          </a:stretch>
        </p:blipFill>
        <p:spPr>
          <a:xfrm>
            <a:off x="837457" y="4530215"/>
            <a:ext cx="9127301" cy="1816215"/>
          </a:xfrm>
          <a:prstGeom prst="rect">
            <a:avLst/>
          </a:prstGeom>
        </p:spPr>
      </p:pic>
    </p:spTree>
    <p:extLst>
      <p:ext uri="{BB962C8B-B14F-4D97-AF65-F5344CB8AC3E}">
        <p14:creationId xmlns:p14="http://schemas.microsoft.com/office/powerpoint/2010/main" val="40574401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517-CDDD-0B63-75B1-F4637EA38569}"/>
              </a:ext>
            </a:extLst>
          </p:cNvPr>
          <p:cNvSpPr>
            <a:spLocks noGrp="1"/>
          </p:cNvSpPr>
          <p:nvPr>
            <p:ph type="title"/>
          </p:nvPr>
        </p:nvSpPr>
        <p:spPr/>
        <p:txBody>
          <a:bodyPr/>
          <a:lstStyle/>
          <a:p>
            <a:r>
              <a:rPr lang="en-GB">
                <a:ea typeface="+mj-lt"/>
                <a:cs typeface="+mj-lt"/>
              </a:rPr>
              <a:t>Performance and Cost</a:t>
            </a:r>
            <a:endParaRPr lang="en-US"/>
          </a:p>
        </p:txBody>
      </p:sp>
      <p:sp>
        <p:nvSpPr>
          <p:cNvPr id="3" name="Content Placeholder 2">
            <a:extLst>
              <a:ext uri="{FF2B5EF4-FFF2-40B4-BE49-F238E27FC236}">
                <a16:creationId xmlns:a16="http://schemas.microsoft.com/office/drawing/2014/main" id="{412B85AA-98A0-2E25-BC2E-CC6805E725D4}"/>
              </a:ext>
            </a:extLst>
          </p:cNvPr>
          <p:cNvSpPr>
            <a:spLocks noGrp="1"/>
          </p:cNvSpPr>
          <p:nvPr>
            <p:ph idx="1"/>
          </p:nvPr>
        </p:nvSpPr>
        <p:spPr/>
        <p:txBody>
          <a:bodyPr vert="horz" lIns="91440" tIns="45720" rIns="91440" bIns="45720" rtlCol="0" anchor="t">
            <a:normAutofit/>
          </a:bodyPr>
          <a:lstStyle/>
          <a:p>
            <a:r>
              <a:rPr lang="en-GB" sz="2400" dirty="0">
                <a:ea typeface="Calibri"/>
                <a:cs typeface="Calibri"/>
              </a:rPr>
              <a:t>Several key points from the performance/cost tests:</a:t>
            </a:r>
          </a:p>
          <a:p>
            <a:pPr lvl="1">
              <a:buFont typeface="Courier New" panose="020B0604020202020204" pitchFamily="34" charset="0"/>
              <a:buChar char="o"/>
            </a:pPr>
            <a:r>
              <a:rPr lang="en-GB" sz="2000" dirty="0">
                <a:ea typeface="+mn-lt"/>
                <a:cs typeface="+mn-lt"/>
              </a:rPr>
              <a:t>Duration:</a:t>
            </a:r>
          </a:p>
          <a:p>
            <a:pPr lvl="2">
              <a:buFont typeface="Wingdings" panose="020B0604020202020204" pitchFamily="34" charset="0"/>
              <a:buChar char="§"/>
            </a:pPr>
            <a:r>
              <a:rPr lang="en-GB" sz="1600" dirty="0">
                <a:ea typeface="+mn-lt"/>
                <a:cs typeface="+mn-lt"/>
              </a:rPr>
              <a:t>The main cost of the system is </a:t>
            </a:r>
            <a:r>
              <a:rPr lang="en-GB" sz="1600" b="1" dirty="0">
                <a:ea typeface="+mn-lt"/>
                <a:cs typeface="+mn-lt"/>
              </a:rPr>
              <a:t>Azure OpenAI usage</a:t>
            </a:r>
            <a:endParaRPr lang="en-GB" sz="1600" b="1" dirty="0">
              <a:ea typeface="Calibri"/>
              <a:cs typeface="Calibri"/>
            </a:endParaRPr>
          </a:p>
          <a:p>
            <a:pPr lvl="2">
              <a:buFont typeface="Wingdings" panose="020B0604020202020204" pitchFamily="34" charset="0"/>
              <a:buChar char="§"/>
            </a:pPr>
            <a:r>
              <a:rPr lang="en-GB" sz="1600" dirty="0">
                <a:ea typeface="+mn-lt"/>
                <a:cs typeface="+mn-lt"/>
              </a:rPr>
              <a:t>Azure Speech service is free for </a:t>
            </a:r>
            <a:r>
              <a:rPr lang="en-GB" sz="1600" b="1" dirty="0">
                <a:ea typeface="+mn-lt"/>
                <a:cs typeface="+mn-lt"/>
              </a:rPr>
              <a:t>5 hours</a:t>
            </a:r>
            <a:r>
              <a:rPr lang="en-GB" sz="1600" dirty="0">
                <a:ea typeface="+mn-lt"/>
                <a:cs typeface="+mn-lt"/>
              </a:rPr>
              <a:t> per month (F0)</a:t>
            </a:r>
            <a:endParaRPr lang="en-GB" sz="1600" dirty="0">
              <a:ea typeface="Calibri"/>
              <a:cs typeface="Calibri"/>
            </a:endParaRPr>
          </a:p>
          <a:p>
            <a:pPr lvl="2">
              <a:buFont typeface="Wingdings" panose="020B0604020202020204" pitchFamily="34" charset="0"/>
              <a:buChar char="§"/>
            </a:pPr>
            <a:r>
              <a:rPr lang="en-GB" sz="1600" dirty="0">
                <a:ea typeface="+mn-lt"/>
                <a:cs typeface="+mn-lt"/>
              </a:rPr>
              <a:t>English and German inputs takes about </a:t>
            </a:r>
            <a:r>
              <a:rPr lang="en-GB" sz="1600" b="1" dirty="0">
                <a:ea typeface="+mn-lt"/>
                <a:cs typeface="+mn-lt"/>
              </a:rPr>
              <a:t>200-350ms</a:t>
            </a:r>
            <a:r>
              <a:rPr lang="en-GB" sz="1600" dirty="0">
                <a:ea typeface="+mn-lt"/>
                <a:cs typeface="+mn-lt"/>
              </a:rPr>
              <a:t> for both ‘Dish Name’ and ‘Serving Count’ inputs (First Checks)</a:t>
            </a:r>
            <a:endParaRPr lang="en-GB" sz="1600" dirty="0">
              <a:ea typeface="Calibri"/>
              <a:cs typeface="Calibri"/>
            </a:endParaRPr>
          </a:p>
          <a:p>
            <a:pPr lvl="2">
              <a:buFont typeface="Wingdings" panose="020B0604020202020204" pitchFamily="34" charset="0"/>
              <a:buChar char="§"/>
            </a:pPr>
            <a:r>
              <a:rPr lang="en-GB" sz="1600" dirty="0">
                <a:ea typeface="+mn-lt"/>
                <a:cs typeface="+mn-lt"/>
              </a:rPr>
              <a:t>Duration for Double Check methods is also so similar to First Checks, it takes about </a:t>
            </a:r>
            <a:r>
              <a:rPr lang="en-GB" sz="1600" b="1" dirty="0">
                <a:ea typeface="+mn-lt"/>
                <a:cs typeface="+mn-lt"/>
              </a:rPr>
              <a:t>200ms</a:t>
            </a:r>
          </a:p>
          <a:p>
            <a:pPr lvl="2">
              <a:buFont typeface="Wingdings" panose="020B0604020202020204" pitchFamily="34" charset="0"/>
              <a:buChar char="§"/>
            </a:pPr>
            <a:r>
              <a:rPr lang="en-GB" sz="1600" dirty="0">
                <a:ea typeface="Calibri"/>
                <a:cs typeface="Calibri"/>
              </a:rPr>
              <a:t>Language detection takes more time than First and Double Checks. It takes about </a:t>
            </a:r>
            <a:r>
              <a:rPr lang="en-GB" sz="1600" b="1" dirty="0">
                <a:ea typeface="Calibri"/>
                <a:cs typeface="Calibri"/>
              </a:rPr>
              <a:t>350ms</a:t>
            </a:r>
            <a:r>
              <a:rPr lang="en-GB" sz="1600" dirty="0">
                <a:ea typeface="Calibri"/>
                <a:cs typeface="Calibri"/>
              </a:rPr>
              <a:t>. </a:t>
            </a:r>
          </a:p>
          <a:p>
            <a:pPr lvl="2">
              <a:buFont typeface="Wingdings" panose="020B0604020202020204" pitchFamily="34" charset="0"/>
              <a:buChar char="§"/>
            </a:pPr>
            <a:r>
              <a:rPr lang="en-GB" sz="1600" dirty="0">
                <a:ea typeface="Calibri"/>
                <a:cs typeface="Calibri"/>
              </a:rPr>
              <a:t>Generate Recipe's duration is about </a:t>
            </a:r>
            <a:r>
              <a:rPr lang="en-GB" sz="1600" b="1" dirty="0">
                <a:ea typeface="Calibri"/>
                <a:cs typeface="Calibri"/>
              </a:rPr>
              <a:t>3s </a:t>
            </a:r>
            <a:r>
              <a:rPr lang="en-GB" sz="1600" dirty="0">
                <a:ea typeface="Calibri"/>
                <a:cs typeface="Calibri"/>
              </a:rPr>
              <a:t>per input</a:t>
            </a:r>
          </a:p>
          <a:p>
            <a:pPr lvl="1">
              <a:buFont typeface="Courier New" panose="020B0604020202020204" pitchFamily="34" charset="0"/>
              <a:buChar char="o"/>
            </a:pPr>
            <a:r>
              <a:rPr lang="en-GB" sz="2000" dirty="0">
                <a:ea typeface="Calibri"/>
                <a:cs typeface="Calibri"/>
              </a:rPr>
              <a:t>Cost:</a:t>
            </a:r>
          </a:p>
          <a:p>
            <a:pPr lvl="2">
              <a:buFont typeface="Wingdings" panose="020B0604020202020204" pitchFamily="34" charset="0"/>
              <a:buChar char="§"/>
            </a:pPr>
            <a:r>
              <a:rPr lang="en-GB" sz="1600" dirty="0">
                <a:ea typeface="Calibri"/>
                <a:cs typeface="Calibri"/>
              </a:rPr>
              <a:t>Cost of the First Checks and Double Check are so similar and about </a:t>
            </a:r>
            <a:r>
              <a:rPr lang="en-GB" sz="1600" dirty="0">
                <a:ea typeface="+mn-lt"/>
                <a:cs typeface="+mn-lt"/>
              </a:rPr>
              <a:t>0.00000454$ per input sentence</a:t>
            </a:r>
            <a:endParaRPr lang="en-GB" sz="1600" dirty="0">
              <a:ea typeface="Calibri"/>
              <a:cs typeface="Calibri"/>
            </a:endParaRPr>
          </a:p>
          <a:p>
            <a:pPr lvl="2">
              <a:buFont typeface="Wingdings" panose="020B0604020202020204" pitchFamily="34" charset="0"/>
              <a:buChar char="§"/>
            </a:pPr>
            <a:r>
              <a:rPr lang="en-GB" sz="1600" dirty="0">
                <a:ea typeface="Calibri"/>
                <a:cs typeface="Calibri"/>
              </a:rPr>
              <a:t>Language determination's cost is so small such as about </a:t>
            </a:r>
            <a:r>
              <a:rPr lang="en-GB" sz="1600" dirty="0">
                <a:ea typeface="+mn-lt"/>
                <a:cs typeface="+mn-lt"/>
              </a:rPr>
              <a:t>0.00000305$ per input</a:t>
            </a:r>
            <a:endParaRPr lang="en-GB" sz="1600" dirty="0">
              <a:ea typeface="Calibri"/>
              <a:cs typeface="Calibri"/>
            </a:endParaRPr>
          </a:p>
          <a:p>
            <a:pPr lvl="2">
              <a:buFont typeface="Wingdings" panose="020B0604020202020204" pitchFamily="34" charset="0"/>
              <a:buChar char="§"/>
            </a:pPr>
            <a:r>
              <a:rPr lang="en-GB" sz="1600" dirty="0">
                <a:ea typeface="Calibri"/>
                <a:cs typeface="Calibri"/>
              </a:rPr>
              <a:t>However, cost of the Generate Recipe is over than </a:t>
            </a:r>
            <a:r>
              <a:rPr lang="en-GB" sz="1600" dirty="0">
                <a:ea typeface="+mn-lt"/>
                <a:cs typeface="+mn-lt"/>
              </a:rPr>
              <a:t>0.00001$ per instance which is nearly 2 times of First/Double Checks</a:t>
            </a:r>
            <a:endParaRPr lang="en-GB" sz="1600" dirty="0">
              <a:ea typeface="Calibri"/>
              <a:cs typeface="Calibri"/>
            </a:endParaRPr>
          </a:p>
          <a:p>
            <a:pPr lvl="1">
              <a:buFont typeface="Courier New" panose="020B0604020202020204" pitchFamily="34" charset="0"/>
              <a:buChar char="o"/>
            </a:pPr>
            <a:endParaRPr lang="en-GB" dirty="0">
              <a:ea typeface="Calibri"/>
              <a:cs typeface="Calibri"/>
            </a:endParaRPr>
          </a:p>
        </p:txBody>
      </p:sp>
    </p:spTree>
    <p:extLst>
      <p:ext uri="{BB962C8B-B14F-4D97-AF65-F5344CB8AC3E}">
        <p14:creationId xmlns:p14="http://schemas.microsoft.com/office/powerpoint/2010/main" val="133465580"/>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1376</Words>
  <Application>Microsoft Office PowerPoint</Application>
  <PresentationFormat>Widescreen</PresentationFormat>
  <Paragraphs>113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Wingdings</vt:lpstr>
      <vt:lpstr>office theme</vt:lpstr>
      <vt:lpstr>Overview of the system</vt:lpstr>
      <vt:lpstr>Overview of the system</vt:lpstr>
      <vt:lpstr>Generating recipe with user prompt</vt:lpstr>
      <vt:lpstr>Generating recipe with user prompt</vt:lpstr>
      <vt:lpstr>Performance and Cost</vt:lpstr>
      <vt:lpstr>Performance and 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Emrah Kaya</cp:lastModifiedBy>
  <cp:revision>312</cp:revision>
  <dcterms:created xsi:type="dcterms:W3CDTF">2024-01-16T13:14:15Z</dcterms:created>
  <dcterms:modified xsi:type="dcterms:W3CDTF">2024-01-18T12:16:41Z</dcterms:modified>
</cp:coreProperties>
</file>