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7" r:id="rId2"/>
    <p:sldId id="292" r:id="rId3"/>
    <p:sldId id="293" r:id="rId4"/>
    <p:sldId id="295" r:id="rId5"/>
    <p:sldId id="294" r:id="rId6"/>
    <p:sldId id="296" r:id="rId7"/>
    <p:sldId id="261" r:id="rId8"/>
    <p:sldId id="262" r:id="rId9"/>
    <p:sldId id="266" r:id="rId10"/>
    <p:sldId id="267" r:id="rId11"/>
    <p:sldId id="272" r:id="rId12"/>
    <p:sldId id="271" r:id="rId13"/>
    <p:sldId id="273" r:id="rId14"/>
    <p:sldId id="284" r:id="rId15"/>
    <p:sldId id="285" r:id="rId16"/>
    <p:sldId id="286" r:id="rId17"/>
    <p:sldId id="289" r:id="rId18"/>
    <p:sldId id="288" r:id="rId19"/>
    <p:sldId id="274" r:id="rId20"/>
    <p:sldId id="275" r:id="rId21"/>
    <p:sldId id="276" r:id="rId22"/>
    <p:sldId id="259" r:id="rId23"/>
  </p:sldIdLst>
  <p:sldSz cx="12192000" cy="6858000"/>
  <p:notesSz cx="7104063" cy="10234613"/>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9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po ch" initials="Ec"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E2D6"/>
    <a:srgbClr val="8A5F46"/>
    <a:srgbClr val="3F3F46"/>
    <a:srgbClr val="202020"/>
    <a:srgbClr val="B07A58"/>
    <a:srgbClr val="B2B2B2"/>
    <a:srgbClr val="323232"/>
    <a:srgbClr val="CC3300"/>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83" d="100"/>
          <a:sy n="83" d="100"/>
        </p:scale>
        <p:origin x="1422" y="96"/>
      </p:cViewPr>
      <p:guideLst>
        <p:guide orient="horz" pos="2160"/>
        <p:guide pos="3942"/>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2022/12/9</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2022/12/9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96744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61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55582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DBBB2A3-24EA-4A70-9937-5F693C9FFF00}" type="datetimeFigureOut">
              <a:rPr lang="zh-CN" altLang="en-US" smtClean="0"/>
              <a:t>2022/12/9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FC1DB3-0A65-4B4F-AEED-41A3E4BD0C7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DBBB2A3-24EA-4A70-9937-5F693C9FFF00}" type="datetimeFigureOut">
              <a:rPr lang="zh-CN" altLang="en-US" smtClean="0"/>
              <a:t>2022/12/9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FC1DB3-0A65-4B4F-AEED-41A3E4BD0C7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DBBB2A3-24EA-4A70-9937-5F693C9FFF00}" type="datetimeFigureOut">
              <a:rPr lang="zh-CN" altLang="en-US" smtClean="0"/>
              <a:t>2022/12/9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FC1DB3-0A65-4B4F-AEED-41A3E4BD0C7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DBBB2A3-24EA-4A70-9937-5F693C9FFF00}" type="datetimeFigureOut">
              <a:rPr lang="zh-CN" altLang="en-US" smtClean="0"/>
              <a:t>2022/12/9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FC1DB3-0A65-4B4F-AEED-41A3E4BD0C7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DBBB2A3-24EA-4A70-9937-5F693C9FFF00}" type="datetimeFigureOut">
              <a:rPr lang="zh-CN" altLang="en-US" smtClean="0"/>
              <a:t>2022/12/9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FC1DB3-0A65-4B4F-AEED-41A3E4BD0C7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DBBB2A3-24EA-4A70-9937-5F693C9FFF00}" type="datetimeFigureOut">
              <a:rPr lang="zh-CN" altLang="en-US" smtClean="0"/>
              <a:t>2022/12/9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FC1DB3-0A65-4B4F-AEED-41A3E4BD0C7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DBBB2A3-24EA-4A70-9937-5F693C9FFF00}" type="datetimeFigureOut">
              <a:rPr lang="zh-CN" altLang="en-US" smtClean="0"/>
              <a:t>2022/12/9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FC1DB3-0A65-4B4F-AEED-41A3E4BD0C7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DBBB2A3-24EA-4A70-9937-5F693C9FFF00}" type="datetimeFigureOut">
              <a:rPr lang="zh-CN" altLang="en-US" smtClean="0"/>
              <a:t>2022/12/9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FC1DB3-0A65-4B4F-AEED-41A3E4BD0C7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BBB2A3-24EA-4A70-9937-5F693C9FFF00}" type="datetimeFigureOut">
              <a:rPr lang="zh-CN" altLang="en-US" smtClean="0"/>
              <a:t>2022/12/9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FC1DB3-0A65-4B4F-AEED-41A3E4BD0C7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DBBB2A3-24EA-4A70-9937-5F693C9FFF00}" type="datetimeFigureOut">
              <a:rPr lang="zh-CN" altLang="en-US" smtClean="0"/>
              <a:t>2022/12/9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FC1DB3-0A65-4B4F-AEED-41A3E4BD0C7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DBBB2A3-24EA-4A70-9937-5F693C9FFF00}" type="datetimeFigureOut">
              <a:rPr lang="zh-CN" altLang="en-US" smtClean="0"/>
              <a:t>2022/12/9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FC1DB3-0A65-4B4F-AEED-41A3E4BD0C7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2D6"/>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BB2A3-24EA-4A70-9937-5F693C9FFF00}" type="datetimeFigureOut">
              <a:rPr lang="zh-CN" altLang="en-US" smtClean="0"/>
              <a:t>2022/12/9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C1DB3-0A65-4B4F-AEED-41A3E4BD0C7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17.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60045" y="382270"/>
            <a:ext cx="11471275" cy="4809490"/>
            <a:chOff x="567" y="602"/>
            <a:chExt cx="18065" cy="6242"/>
          </a:xfrm>
          <a:solidFill>
            <a:srgbClr val="3F3F46"/>
          </a:solidFill>
        </p:grpSpPr>
        <p:sp>
          <p:nvSpPr>
            <p:cNvPr id="7" name="圆角矩形 6"/>
            <p:cNvSpPr/>
            <p:nvPr/>
          </p:nvSpPr>
          <p:spPr>
            <a:xfrm>
              <a:off x="8416" y="602"/>
              <a:ext cx="10216" cy="4212"/>
            </a:xfrm>
            <a:prstGeom prst="roundRect">
              <a:avLst>
                <a:gd name="adj" fmla="val 56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67" y="602"/>
              <a:ext cx="10216" cy="6242"/>
            </a:xfrm>
            <a:prstGeom prst="roundRect">
              <a:avLst>
                <a:gd name="adj" fmla="val 56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H="1">
              <a:off x="10648" y="2427"/>
              <a:ext cx="4311" cy="431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rot="12120000" flipH="1">
              <a:off x="12509" y="4708"/>
              <a:ext cx="247" cy="247"/>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247" h="248">
                  <a:moveTo>
                    <a:pt x="0" y="0"/>
                  </a:moveTo>
                  <a:lnTo>
                    <a:pt x="247" y="247"/>
                  </a:lnTo>
                  <a:cubicBezTo>
                    <a:pt x="242" y="248"/>
                    <a:pt x="198" y="241"/>
                    <a:pt x="193" y="238"/>
                  </a:cubicBezTo>
                  <a:cubicBezTo>
                    <a:pt x="88" y="217"/>
                    <a:pt x="2" y="98"/>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9" name="文本框 8"/>
          <p:cNvSpPr txBox="1"/>
          <p:nvPr>
            <p:custDataLst>
              <p:tags r:id="rId1"/>
            </p:custDataLst>
          </p:nvPr>
        </p:nvSpPr>
        <p:spPr>
          <a:xfrm>
            <a:off x="712477" y="1535445"/>
            <a:ext cx="7971790" cy="101473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6000"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rPr>
              <a:t>Project 1 Presentation</a:t>
            </a:r>
          </a:p>
        </p:txBody>
      </p:sp>
      <p:sp>
        <p:nvSpPr>
          <p:cNvPr id="12" name="文本框 11"/>
          <p:cNvSpPr txBox="1"/>
          <p:nvPr>
            <p:custDataLst>
              <p:tags r:id="rId2"/>
            </p:custDataLst>
          </p:nvPr>
        </p:nvSpPr>
        <p:spPr>
          <a:xfrm>
            <a:off x="712477" y="2540491"/>
            <a:ext cx="4354823" cy="39878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000" b="1" dirty="0">
                <a:solidFill>
                  <a:srgbClr val="E8E2D6"/>
                </a:solidFill>
                <a:latin typeface="汉仪粗简黑简" panose="00020600040101010101" charset="-122"/>
                <a:ea typeface="汉仪粗简黑简" panose="00020600040101010101" charset="-122"/>
                <a:cs typeface="汉仪粗简黑简" panose="00020600040101010101" charset="-122"/>
              </a:rPr>
              <a:t>唐心宇</a:t>
            </a:r>
            <a:r>
              <a:rPr lang="en-US" altLang="zh-CN" sz="2000" b="1" dirty="0">
                <a:solidFill>
                  <a:srgbClr val="E8E2D6"/>
                </a:solidFill>
                <a:latin typeface="汉仪粗简黑简" panose="00020600040101010101" charset="-122"/>
                <a:ea typeface="汉仪粗简黑简" panose="00020600040101010101" charset="-122"/>
                <a:cs typeface="汉仪粗简黑简" panose="00020600040101010101" charset="-122"/>
              </a:rPr>
              <a:t> </a:t>
            </a:r>
            <a:r>
              <a:rPr lang="zh-CN" altLang="en-US" sz="2000" b="1" dirty="0">
                <a:solidFill>
                  <a:srgbClr val="E8E2D6"/>
                </a:solidFill>
                <a:latin typeface="汉仪粗简黑简" panose="00020600040101010101" charset="-122"/>
                <a:ea typeface="汉仪粗简黑简" panose="00020600040101010101" charset="-122"/>
                <a:cs typeface="汉仪粗简黑简" panose="00020600040101010101" charset="-122"/>
              </a:rPr>
              <a:t>毕云天</a:t>
            </a:r>
            <a:r>
              <a:rPr lang="en-US" altLang="zh-CN" sz="2000" b="1" dirty="0">
                <a:solidFill>
                  <a:srgbClr val="E8E2D6"/>
                </a:solidFill>
                <a:latin typeface="汉仪粗简黑简" panose="00020600040101010101" charset="-122"/>
                <a:ea typeface="汉仪粗简黑简" panose="00020600040101010101" charset="-122"/>
                <a:cs typeface="汉仪粗简黑简" panose="00020600040101010101" charset="-122"/>
              </a:rPr>
              <a:t> </a:t>
            </a:r>
            <a:r>
              <a:rPr lang="zh-CN" altLang="en-US" sz="2000" b="1" dirty="0">
                <a:solidFill>
                  <a:srgbClr val="E8E2D6"/>
                </a:solidFill>
                <a:latin typeface="汉仪粗简黑简" panose="00020600040101010101" charset="-122"/>
                <a:ea typeface="汉仪粗简黑简" panose="00020600040101010101" charset="-122"/>
                <a:cs typeface="汉仪粗简黑简" panose="00020600040101010101" charset="-122"/>
              </a:rPr>
              <a:t>谢齐家</a:t>
            </a:r>
            <a:r>
              <a:rPr lang="en-US" altLang="zh-CN" sz="2000" b="1" dirty="0">
                <a:solidFill>
                  <a:srgbClr val="E8E2D6"/>
                </a:solidFill>
                <a:latin typeface="汉仪粗简黑简" panose="00020600040101010101" charset="-122"/>
                <a:ea typeface="汉仪粗简黑简" panose="00020600040101010101" charset="-122"/>
                <a:cs typeface="汉仪粗简黑简" panose="00020600040101010101" charset="-122"/>
              </a:rPr>
              <a:t> </a:t>
            </a:r>
            <a:r>
              <a:rPr lang="zh-CN" altLang="en-US" sz="2000" b="1" dirty="0">
                <a:solidFill>
                  <a:srgbClr val="E8E2D6"/>
                </a:solidFill>
                <a:latin typeface="汉仪粗简黑简" panose="00020600040101010101" charset="-122"/>
                <a:ea typeface="汉仪粗简黑简" panose="00020600040101010101" charset="-122"/>
                <a:cs typeface="汉仪粗简黑简" panose="00020600040101010101" charset="-122"/>
              </a:rPr>
              <a:t>孙翔锐</a:t>
            </a:r>
          </a:p>
        </p:txBody>
      </p:sp>
      <p:sp>
        <p:nvSpPr>
          <p:cNvPr id="14" name="文本框 13"/>
          <p:cNvSpPr txBox="1"/>
          <p:nvPr>
            <p:custDataLst>
              <p:tags r:id="rId3"/>
            </p:custDataLst>
          </p:nvPr>
        </p:nvSpPr>
        <p:spPr>
          <a:xfrm>
            <a:off x="740410" y="2956560"/>
            <a:ext cx="6487160" cy="1383665"/>
          </a:xfrm>
          <a:prstGeom prst="rect">
            <a:avLst/>
          </a:prstGeom>
          <a:noFill/>
        </p:spPr>
        <p:txBody>
          <a:bodyPr wrap="square" rtlCol="0">
            <a:spAutoFit/>
          </a:bodyPr>
          <a:lstStyle/>
          <a:p>
            <a:pPr>
              <a:lnSpc>
                <a:spcPct val="150000"/>
              </a:lnSpc>
              <a:defRPr/>
            </a:pPr>
            <a:r>
              <a:rPr kumimoji="0" lang="en-US" altLang="zh-CN" sz="1200" b="0" i="0" u="none" strike="noStrike" kern="1200" cap="none" spc="0" normalizeH="0" baseline="0" noProof="0">
                <a:ln>
                  <a:noFill/>
                </a:ln>
                <a:solidFill>
                  <a:srgbClr val="E8E2D6"/>
                </a:solidFill>
                <a:effectLst/>
                <a:uLnTx/>
                <a:uFillTx/>
                <a:latin typeface="汉仪粗简黑简" panose="00020600040101010101" charset="-122"/>
                <a:ea typeface="汉仪粗简黑简" panose="00020600040101010101" charset="-122"/>
                <a:cs typeface="+mn-cs"/>
              </a:rPr>
              <a:t> </a:t>
            </a:r>
            <a:r>
              <a:rPr kumimoji="0" lang="en-US" altLang="zh-CN" sz="2800" b="0" i="0" u="none" strike="noStrike" kern="1200" cap="none" spc="0" normalizeH="0" baseline="0" noProof="0">
                <a:ln>
                  <a:noFill/>
                </a:ln>
                <a:solidFill>
                  <a:srgbClr val="E8E2D6"/>
                </a:solidFill>
                <a:effectLst/>
                <a:uLnTx/>
                <a:uFillTx/>
                <a:latin typeface="汉仪粗简黑简" panose="00020600040101010101" charset="-122"/>
                <a:ea typeface="汉仪粗简黑简" panose="00020600040101010101" charset="-122"/>
                <a:cs typeface="+mn-cs"/>
              </a:rPr>
              <a:t>Speech synthesis </a:t>
            </a:r>
          </a:p>
          <a:p>
            <a:pPr>
              <a:lnSpc>
                <a:spcPct val="150000"/>
              </a:lnSpc>
              <a:defRPr/>
            </a:pPr>
            <a:r>
              <a:rPr kumimoji="0" lang="en-US" altLang="zh-CN" sz="2800" b="0" i="0" u="none" strike="noStrike" kern="1200" cap="none" spc="0" normalizeH="0" baseline="0" noProof="0">
                <a:ln>
                  <a:noFill/>
                </a:ln>
                <a:solidFill>
                  <a:srgbClr val="E8E2D6"/>
                </a:solidFill>
                <a:effectLst/>
                <a:uLnTx/>
                <a:uFillTx/>
                <a:latin typeface="汉仪粗简黑简" panose="00020600040101010101" charset="-122"/>
                <a:ea typeface="汉仪粗简黑简" panose="00020600040101010101" charset="-122"/>
                <a:cs typeface="+mn-cs"/>
              </a:rPr>
              <a:t>and perception with envelope cue</a:t>
            </a:r>
          </a:p>
        </p:txBody>
      </p:sp>
      <p:sp>
        <p:nvSpPr>
          <p:cNvPr id="16" name="圆角矩形 15"/>
          <p:cNvSpPr/>
          <p:nvPr/>
        </p:nvSpPr>
        <p:spPr>
          <a:xfrm>
            <a:off x="360680" y="5379085"/>
            <a:ext cx="11471275" cy="1014730"/>
          </a:xfrm>
          <a:prstGeom prst="roundRect">
            <a:avLst>
              <a:gd name="adj" fmla="val 14142"/>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1386185" y="617220"/>
            <a:ext cx="184150" cy="828675"/>
            <a:chOff x="17931" y="972"/>
            <a:chExt cx="342" cy="1539"/>
          </a:xfrm>
          <a:solidFill>
            <a:srgbClr val="F2B293"/>
          </a:solidFill>
        </p:grpSpPr>
        <p:sp>
          <p:nvSpPr>
            <p:cNvPr id="17" name="椭圆 16"/>
            <p:cNvSpPr/>
            <p:nvPr/>
          </p:nvSpPr>
          <p:spPr>
            <a:xfrm>
              <a:off x="17931" y="972"/>
              <a:ext cx="343" cy="3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7931" y="1551"/>
              <a:ext cx="343" cy="3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7931" y="2169"/>
              <a:ext cx="343" cy="3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3" descr="7b0a20202020227461726765744d6f64756c65223a202270726f636573734f6e6c696e65466f6e7473220a7d0a"/>
          <p:cNvSpPr txBox="1"/>
          <p:nvPr>
            <p:custDataLst>
              <p:tags r:id="rId4"/>
            </p:custDataLst>
          </p:nvPr>
        </p:nvSpPr>
        <p:spPr>
          <a:xfrm>
            <a:off x="7646035" y="3719195"/>
            <a:ext cx="4185920" cy="1568450"/>
          </a:xfrm>
          <a:prstGeom prst="rect">
            <a:avLst/>
          </a:prstGeom>
          <a:noFill/>
          <a:effectLst>
            <a:outerShdw blurRad="50800" dist="38100" dir="2700000" sx="83000" sy="83000" algn="tl" rotWithShape="0">
              <a:prstClr val="black">
                <a:alpha val="57000"/>
              </a:prstClr>
            </a:outerShdw>
          </a:effectLst>
        </p:spPr>
        <p:txBody>
          <a:bodyPr wrap="square" rtlCol="0">
            <a:spAutoFit/>
          </a:bodyPr>
          <a:lstStyle/>
          <a:p>
            <a:pPr algn="dist">
              <a:defRPr/>
            </a:pPr>
            <a:r>
              <a:rPr lang="en-US" altLang="zh-CN" sz="9600" b="1" dirty="0">
                <a:ln w="76200">
                  <a:solidFill>
                    <a:srgbClr val="3F3F46"/>
                  </a:solidFill>
                </a:ln>
                <a:noFill/>
                <a:effectLst/>
                <a:latin typeface="汉仪粗简黑简" panose="00020600040101010101" charset="-122"/>
                <a:ea typeface="汉仪粗简黑简" panose="00020600040101010101" charset="-122"/>
                <a:sym typeface="汉仪超级战甲简" panose="00020600040101010101" charset="-122"/>
              </a:rPr>
              <a:t>2022</a:t>
            </a:r>
          </a:p>
        </p:txBody>
      </p:sp>
      <p:sp>
        <p:nvSpPr>
          <p:cNvPr id="2" name="椭圆 1"/>
          <p:cNvSpPr/>
          <p:nvPr/>
        </p:nvSpPr>
        <p:spPr>
          <a:xfrm>
            <a:off x="555625" y="5794375"/>
            <a:ext cx="184688" cy="184688"/>
          </a:xfrm>
          <a:prstGeom prst="ellipse">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441430" y="5794375"/>
            <a:ext cx="184688" cy="184688"/>
          </a:xfrm>
          <a:prstGeom prst="ellipse">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777240" y="4626610"/>
            <a:ext cx="1727835" cy="262890"/>
            <a:chOff x="1224" y="7286"/>
            <a:chExt cx="2721" cy="414"/>
          </a:xfrm>
        </p:grpSpPr>
        <p:sp>
          <p:nvSpPr>
            <p:cNvPr id="10" name="燕尾形 9"/>
            <p:cNvSpPr/>
            <p:nvPr/>
          </p:nvSpPr>
          <p:spPr>
            <a:xfrm>
              <a:off x="1224"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燕尾形 12"/>
            <p:cNvSpPr/>
            <p:nvPr/>
          </p:nvSpPr>
          <p:spPr>
            <a:xfrm>
              <a:off x="1892"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燕尾形 14"/>
            <p:cNvSpPr/>
            <p:nvPr/>
          </p:nvSpPr>
          <p:spPr>
            <a:xfrm>
              <a:off x="2545"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燕尾形 23"/>
            <p:cNvSpPr/>
            <p:nvPr/>
          </p:nvSpPr>
          <p:spPr>
            <a:xfrm>
              <a:off x="3213"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descr="7b0a20202020227461726765744d6f64756c65223a202270726f636573734f6e6c696e65466f6e7473220a7d0a"/>
          <p:cNvSpPr txBox="1"/>
          <p:nvPr/>
        </p:nvSpPr>
        <p:spPr>
          <a:xfrm>
            <a:off x="4476750" y="5601335"/>
            <a:ext cx="4064000" cy="433705"/>
          </a:xfrm>
          <a:prstGeom prst="rect">
            <a:avLst/>
          </a:prstGeom>
          <a:noFill/>
        </p:spPr>
        <p:txBody>
          <a:bodyPr wrap="square" rtlCol="0">
            <a:noAutofit/>
          </a:bodyPr>
          <a:lstStyle/>
          <a:p>
            <a:r>
              <a:rPr lang="en-US" altLang="zh-CN" sz="2400">
                <a:solidFill>
                  <a:schemeClr val="bg1"/>
                </a:solidFill>
                <a:latin typeface="方正黑体简体" panose="02000000000000000000" charset="-122"/>
                <a:ea typeface="方正黑体简体" panose="02000000000000000000" charset="-122"/>
                <a:sym typeface="方正黑体简体" panose="02000000000000000000" charset="-122"/>
              </a:rPr>
              <a:t>Signals and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15900" y="0"/>
            <a:ext cx="297492" cy="750440"/>
          </a:xfrm>
          <a:prstGeom prst="rect">
            <a:avLst/>
          </a:prstGeom>
          <a:solidFill>
            <a:srgbClr val="444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0" name="文本框 19"/>
          <p:cNvSpPr txBox="1"/>
          <p:nvPr/>
        </p:nvSpPr>
        <p:spPr>
          <a:xfrm>
            <a:off x="482600" y="148202"/>
            <a:ext cx="105349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3F3F46"/>
                </a:solidFill>
                <a:effectLst/>
                <a:uLnTx/>
                <a:uFillTx/>
                <a:latin typeface="汉仪粗简黑简" panose="00020600040101010101" charset="-122"/>
                <a:ea typeface="汉仪粗简黑简" panose="00020600040101010101" charset="-122"/>
                <a:cs typeface="+mn-ea"/>
                <a:sym typeface="+mn-lt"/>
              </a:rPr>
              <a:t>Task1</a:t>
            </a:r>
            <a:endParaRPr kumimoji="0" lang="zh-CN" altLang="en-US" sz="2400" b="1" i="0" u="none" strike="noStrike" kern="1200" cap="none" spc="0" normalizeH="0" baseline="0" noProof="0" dirty="0">
              <a:ln>
                <a:noFill/>
              </a:ln>
              <a:solidFill>
                <a:srgbClr val="3F3F46"/>
              </a:solidFill>
              <a:effectLst/>
              <a:uLnTx/>
              <a:uFillTx/>
              <a:latin typeface="汉仪粗简黑简" panose="00020600040101010101" charset="-122"/>
              <a:ea typeface="汉仪粗简黑简" panose="00020600040101010101" charset="-122"/>
              <a:cs typeface="+mn-ea"/>
              <a:sym typeface="+mn-lt"/>
            </a:endParaRPr>
          </a:p>
        </p:txBody>
      </p:sp>
      <p:sp>
        <p:nvSpPr>
          <p:cNvPr id="3" name="文本框 2">
            <a:extLst>
              <a:ext uri="{FF2B5EF4-FFF2-40B4-BE49-F238E27FC236}">
                <a16:creationId xmlns:a16="http://schemas.microsoft.com/office/drawing/2014/main" id="{292712E2-5F90-D4BF-84CA-B0D8E5B8A638}"/>
              </a:ext>
            </a:extLst>
          </p:cNvPr>
          <p:cNvSpPr txBox="1"/>
          <p:nvPr/>
        </p:nvSpPr>
        <p:spPr>
          <a:xfrm>
            <a:off x="662152" y="1198179"/>
            <a:ext cx="5549462" cy="2062103"/>
          </a:xfrm>
          <a:prstGeom prst="rect">
            <a:avLst/>
          </a:prstGeom>
          <a:noFill/>
        </p:spPr>
        <p:txBody>
          <a:bodyPr wrap="square" rtlCol="0">
            <a:spAutoFit/>
          </a:bodyPr>
          <a:lstStyle/>
          <a:p>
            <a:r>
              <a:rPr lang="en-US" altLang="zh-CN" sz="3200" dirty="0"/>
              <a:t>1.</a:t>
            </a:r>
            <a:r>
              <a:rPr lang="zh-CN" altLang="en-US" sz="3200" dirty="0"/>
              <a:t>当频段数量增加时，生成的音频变得更加容易理解。</a:t>
            </a:r>
            <a:endParaRPr lang="en-US" altLang="zh-CN" sz="3200" dirty="0"/>
          </a:p>
          <a:p>
            <a:r>
              <a:rPr lang="en-US" altLang="zh-CN" sz="3200" dirty="0"/>
              <a:t>2.</a:t>
            </a:r>
            <a:r>
              <a:rPr lang="zh-CN" altLang="en-US" sz="3200" dirty="0"/>
              <a:t>频谱左右峰值增加。单侧数量对应频段数量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flipH="1" flipV="1">
            <a:off x="360045" y="1631950"/>
            <a:ext cx="11471275" cy="4809490"/>
          </a:xfrm>
          <a:prstGeom prst="roundRect">
            <a:avLst>
              <a:gd name="adj" fmla="val 5687"/>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360680" y="390525"/>
            <a:ext cx="11471275" cy="1014730"/>
          </a:xfrm>
          <a:prstGeom prst="roundRect">
            <a:avLst>
              <a:gd name="adj" fmla="val 14142"/>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555625" y="805815"/>
            <a:ext cx="184688" cy="184688"/>
          </a:xfrm>
          <a:prstGeom prst="ellipse">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441430" y="805815"/>
            <a:ext cx="184688" cy="184688"/>
          </a:xfrm>
          <a:prstGeom prst="ellipse">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custDataLst>
              <p:tags r:id="rId1"/>
            </p:custDataLst>
          </p:nvPr>
        </p:nvSpPr>
        <p:spPr>
          <a:xfrm>
            <a:off x="4520248" y="636905"/>
            <a:ext cx="3151505" cy="52197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2800" b="1" dirty="0">
                <a:solidFill>
                  <a:srgbClr val="E8E2D6"/>
                </a:solidFill>
                <a:latin typeface="汉仪粗简黑简" panose="00020600040101010101" charset="-122"/>
                <a:ea typeface="汉仪粗简黑简" panose="00020600040101010101" charset="-122"/>
                <a:cs typeface="汉仪粗简黑简" panose="00020600040101010101" charset="-122"/>
              </a:rPr>
              <a:t>RART 02</a:t>
            </a:r>
          </a:p>
        </p:txBody>
      </p:sp>
      <p:sp>
        <p:nvSpPr>
          <p:cNvPr id="9" name="文本框 8"/>
          <p:cNvSpPr txBox="1"/>
          <p:nvPr/>
        </p:nvSpPr>
        <p:spPr>
          <a:xfrm>
            <a:off x="3962760" y="2752061"/>
            <a:ext cx="4266478"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800" b="1" dirty="0">
                <a:solidFill>
                  <a:srgbClr val="E8E2D6"/>
                </a:solidFill>
                <a:latin typeface="汉仪粗简黑简" panose="00020600040101010101" charset="-122"/>
                <a:ea typeface="汉仪粗简黑简" panose="00020600040101010101" charset="-122"/>
                <a:cs typeface="+mn-ea"/>
                <a:sym typeface="+mn-lt"/>
              </a:rPr>
              <a:t>Task2</a:t>
            </a:r>
            <a:endParaRPr kumimoji="0" lang="zh-CN" altLang="en-US" sz="4800" b="1"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ea"/>
              <a:sym typeface="+mn-lt"/>
            </a:endParaRPr>
          </a:p>
        </p:txBody>
      </p:sp>
      <p:sp>
        <p:nvSpPr>
          <p:cNvPr id="10" name="文本框 9"/>
          <p:cNvSpPr txBox="1"/>
          <p:nvPr/>
        </p:nvSpPr>
        <p:spPr>
          <a:xfrm>
            <a:off x="2651125" y="3935428"/>
            <a:ext cx="6889750" cy="898900"/>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dirty="0">
                <a:solidFill>
                  <a:schemeClr val="bg1"/>
                </a:solidFill>
              </a:rPr>
              <a:t>Set the number of bands N=8. – Implement tone-vocoder by changing the LPF cut-off frequency to 20 Hz, 50 Hz, 100 Hz, and 400 Hz. – Describe how the LPF cut-off frequency affects the intelligibility of synthesized sentence. </a:t>
            </a:r>
            <a:endParaRPr kumimoji="0" lang="en-US" altLang="zh-CN" sz="1200" b="0" i="0" u="none" strike="noStrike" kern="1200" cap="none" spc="0" normalizeH="0" baseline="0" noProof="0" dirty="0">
              <a:ln>
                <a:noFill/>
              </a:ln>
              <a:solidFill>
                <a:schemeClr val="bg1"/>
              </a:solidFill>
              <a:effectLst/>
              <a:uLnTx/>
              <a:uFillTx/>
              <a:latin typeface="汉仪粗简黑简" panose="00020600040101010101" charset="-122"/>
              <a:ea typeface="汉仪粗简黑简" panose="00020600040101010101" charset="-122"/>
              <a:cs typeface="+mn-cs"/>
            </a:endParaRPr>
          </a:p>
        </p:txBody>
      </p:sp>
      <p:sp>
        <p:nvSpPr>
          <p:cNvPr id="11" name="矩形 10"/>
          <p:cNvSpPr/>
          <p:nvPr/>
        </p:nvSpPr>
        <p:spPr>
          <a:xfrm>
            <a:off x="3432810" y="3492500"/>
            <a:ext cx="5326380" cy="4603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rPr>
              <a:t>Review of </a:t>
            </a:r>
            <a:r>
              <a:rPr lang="en-US" altLang="zh-CN" sz="2400" b="1" i="1" dirty="0">
                <a:solidFill>
                  <a:srgbClr val="E8E2D6"/>
                </a:solidFill>
                <a:latin typeface="汉仪粗简黑简" panose="00020600040101010101" charset="-122"/>
                <a:ea typeface="汉仪粗简黑简" panose="00020600040101010101" charset="-122"/>
              </a:rPr>
              <a:t>task</a:t>
            </a:r>
            <a:endParaRPr kumimoji="0" lang="en-US" altLang="zh-CN" sz="2400" b="1" i="1"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endParaRPr>
          </a:p>
        </p:txBody>
      </p:sp>
      <p:grpSp>
        <p:nvGrpSpPr>
          <p:cNvPr id="5" name="组合 4"/>
          <p:cNvGrpSpPr/>
          <p:nvPr/>
        </p:nvGrpSpPr>
        <p:grpSpPr>
          <a:xfrm>
            <a:off x="5231765" y="5175250"/>
            <a:ext cx="1727835" cy="262890"/>
            <a:chOff x="1224" y="7286"/>
            <a:chExt cx="2721" cy="414"/>
          </a:xfrm>
        </p:grpSpPr>
        <p:sp>
          <p:nvSpPr>
            <p:cNvPr id="12" name="燕尾形 11"/>
            <p:cNvSpPr/>
            <p:nvPr/>
          </p:nvSpPr>
          <p:spPr>
            <a:xfrm>
              <a:off x="1224"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燕尾形 12"/>
            <p:cNvSpPr/>
            <p:nvPr/>
          </p:nvSpPr>
          <p:spPr>
            <a:xfrm>
              <a:off x="1892"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燕尾形 14"/>
            <p:cNvSpPr/>
            <p:nvPr/>
          </p:nvSpPr>
          <p:spPr>
            <a:xfrm>
              <a:off x="2545"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燕尾形 23"/>
            <p:cNvSpPr/>
            <p:nvPr/>
          </p:nvSpPr>
          <p:spPr>
            <a:xfrm>
              <a:off x="3213"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1575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15900" y="0"/>
            <a:ext cx="297492" cy="750440"/>
          </a:xfrm>
          <a:prstGeom prst="rect">
            <a:avLst/>
          </a:prstGeom>
          <a:solidFill>
            <a:srgbClr val="444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0" name="文本框 19"/>
          <p:cNvSpPr txBox="1"/>
          <p:nvPr/>
        </p:nvSpPr>
        <p:spPr>
          <a:xfrm>
            <a:off x="473808" y="148202"/>
            <a:ext cx="117371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3F3F46"/>
                </a:solidFill>
                <a:latin typeface="汉仪粗简黑简" panose="00020600040101010101" charset="-122"/>
                <a:ea typeface="汉仪粗简黑简" panose="00020600040101010101" charset="-122"/>
                <a:cs typeface="+mn-ea"/>
                <a:sym typeface="+mn-lt"/>
              </a:rPr>
              <a:t>TASK</a:t>
            </a:r>
            <a:r>
              <a:rPr kumimoji="0" lang="en-US" altLang="zh-CN" sz="2400" b="1" i="0" u="none" strike="noStrike" kern="1200" cap="none" spc="0" normalizeH="0" baseline="0" noProof="0" dirty="0">
                <a:ln>
                  <a:noFill/>
                </a:ln>
                <a:solidFill>
                  <a:srgbClr val="3F3F46"/>
                </a:solidFill>
                <a:effectLst/>
                <a:uLnTx/>
                <a:uFillTx/>
                <a:latin typeface="汉仪粗简黑简" panose="00020600040101010101" charset="-122"/>
                <a:ea typeface="汉仪粗简黑简" panose="00020600040101010101" charset="-122"/>
                <a:cs typeface="+mn-ea"/>
                <a:sym typeface="+mn-lt"/>
              </a:rPr>
              <a:t>2</a:t>
            </a:r>
            <a:endParaRPr kumimoji="0" lang="zh-CN" altLang="en-US" sz="2400" b="1" i="0" u="none" strike="noStrike" kern="1200" cap="none" spc="0" normalizeH="0" baseline="0" noProof="0" dirty="0">
              <a:ln>
                <a:noFill/>
              </a:ln>
              <a:solidFill>
                <a:srgbClr val="3F3F46"/>
              </a:solidFill>
              <a:effectLst/>
              <a:uLnTx/>
              <a:uFillTx/>
              <a:latin typeface="汉仪粗简黑简" panose="00020600040101010101" charset="-122"/>
              <a:ea typeface="汉仪粗简黑简" panose="00020600040101010101" charset="-122"/>
              <a:cs typeface="+mn-ea"/>
              <a:sym typeface="+mn-lt"/>
            </a:endParaRPr>
          </a:p>
        </p:txBody>
      </p:sp>
      <p:pic>
        <p:nvPicPr>
          <p:cNvPr id="2" name="图片 1">
            <a:extLst>
              <a:ext uri="{FF2B5EF4-FFF2-40B4-BE49-F238E27FC236}">
                <a16:creationId xmlns:a16="http://schemas.microsoft.com/office/drawing/2014/main" id="{D9FBB0C7-1B0D-2022-4C23-976E01EBBFA8}"/>
              </a:ext>
            </a:extLst>
          </p:cNvPr>
          <p:cNvPicPr>
            <a:picLocks noChangeAspect="1"/>
          </p:cNvPicPr>
          <p:nvPr/>
        </p:nvPicPr>
        <p:blipFill>
          <a:blip r:embed="rId3"/>
          <a:stretch>
            <a:fillRect/>
          </a:stretch>
        </p:blipFill>
        <p:spPr>
          <a:xfrm>
            <a:off x="715463" y="925382"/>
            <a:ext cx="3523477" cy="2893363"/>
          </a:xfrm>
          <a:prstGeom prst="rect">
            <a:avLst/>
          </a:prstGeom>
        </p:spPr>
      </p:pic>
      <p:pic>
        <p:nvPicPr>
          <p:cNvPr id="3" name="图片 2">
            <a:extLst>
              <a:ext uri="{FF2B5EF4-FFF2-40B4-BE49-F238E27FC236}">
                <a16:creationId xmlns:a16="http://schemas.microsoft.com/office/drawing/2014/main" id="{D1FB8327-726C-C5EF-9DFE-E7841A2AF94B}"/>
              </a:ext>
            </a:extLst>
          </p:cNvPr>
          <p:cNvPicPr>
            <a:picLocks noChangeAspect="1"/>
          </p:cNvPicPr>
          <p:nvPr/>
        </p:nvPicPr>
        <p:blipFill>
          <a:blip r:embed="rId4"/>
          <a:stretch>
            <a:fillRect/>
          </a:stretch>
        </p:blipFill>
        <p:spPr>
          <a:xfrm>
            <a:off x="4238940" y="925381"/>
            <a:ext cx="3714122" cy="2994991"/>
          </a:xfrm>
          <a:prstGeom prst="rect">
            <a:avLst/>
          </a:prstGeom>
        </p:spPr>
      </p:pic>
      <p:pic>
        <p:nvPicPr>
          <p:cNvPr id="4" name="图片 3">
            <a:extLst>
              <a:ext uri="{FF2B5EF4-FFF2-40B4-BE49-F238E27FC236}">
                <a16:creationId xmlns:a16="http://schemas.microsoft.com/office/drawing/2014/main" id="{5666F90A-5A59-F952-191D-71261C482662}"/>
              </a:ext>
            </a:extLst>
          </p:cNvPr>
          <p:cNvPicPr>
            <a:picLocks noChangeAspect="1"/>
          </p:cNvPicPr>
          <p:nvPr/>
        </p:nvPicPr>
        <p:blipFill>
          <a:blip r:embed="rId5"/>
          <a:stretch>
            <a:fillRect/>
          </a:stretch>
        </p:blipFill>
        <p:spPr>
          <a:xfrm>
            <a:off x="715463" y="3818744"/>
            <a:ext cx="3523477" cy="2916797"/>
          </a:xfrm>
          <a:prstGeom prst="rect">
            <a:avLst/>
          </a:prstGeom>
        </p:spPr>
      </p:pic>
      <p:pic>
        <p:nvPicPr>
          <p:cNvPr id="5" name="图片 4">
            <a:extLst>
              <a:ext uri="{FF2B5EF4-FFF2-40B4-BE49-F238E27FC236}">
                <a16:creationId xmlns:a16="http://schemas.microsoft.com/office/drawing/2014/main" id="{973362E9-48C8-C881-BA0A-26C1002A098E}"/>
              </a:ext>
            </a:extLst>
          </p:cNvPr>
          <p:cNvPicPr>
            <a:picLocks noChangeAspect="1"/>
          </p:cNvPicPr>
          <p:nvPr/>
        </p:nvPicPr>
        <p:blipFill>
          <a:blip r:embed="rId6"/>
          <a:stretch>
            <a:fillRect/>
          </a:stretch>
        </p:blipFill>
        <p:spPr>
          <a:xfrm>
            <a:off x="4238940" y="3913555"/>
            <a:ext cx="3768623" cy="3001807"/>
          </a:xfrm>
          <a:prstGeom prst="rect">
            <a:avLst/>
          </a:prstGeom>
        </p:spPr>
      </p:pic>
      <p:pic>
        <p:nvPicPr>
          <p:cNvPr id="6" name="图片 5">
            <a:extLst>
              <a:ext uri="{FF2B5EF4-FFF2-40B4-BE49-F238E27FC236}">
                <a16:creationId xmlns:a16="http://schemas.microsoft.com/office/drawing/2014/main" id="{CEAB8D9B-F61B-C39C-5BB3-5B9157B9E07E}"/>
              </a:ext>
            </a:extLst>
          </p:cNvPr>
          <p:cNvPicPr>
            <a:picLocks noChangeAspect="1"/>
          </p:cNvPicPr>
          <p:nvPr/>
        </p:nvPicPr>
        <p:blipFill>
          <a:blip r:embed="rId7"/>
          <a:stretch>
            <a:fillRect/>
          </a:stretch>
        </p:blipFill>
        <p:spPr>
          <a:xfrm>
            <a:off x="8468664" y="925381"/>
            <a:ext cx="3274079" cy="1069657"/>
          </a:xfrm>
          <a:prstGeom prst="rect">
            <a:avLst/>
          </a:prstGeom>
        </p:spPr>
      </p:pic>
      <p:sp>
        <p:nvSpPr>
          <p:cNvPr id="7" name="文本框 6">
            <a:extLst>
              <a:ext uri="{FF2B5EF4-FFF2-40B4-BE49-F238E27FC236}">
                <a16:creationId xmlns:a16="http://schemas.microsoft.com/office/drawing/2014/main" id="{67B622C5-E8D7-47B0-0D46-80FED60626E6}"/>
              </a:ext>
            </a:extLst>
          </p:cNvPr>
          <p:cNvSpPr txBox="1"/>
          <p:nvPr/>
        </p:nvSpPr>
        <p:spPr>
          <a:xfrm>
            <a:off x="8332546" y="2223930"/>
            <a:ext cx="3714122" cy="3970318"/>
          </a:xfrm>
          <a:prstGeom prst="rect">
            <a:avLst/>
          </a:prstGeom>
          <a:noFill/>
        </p:spPr>
        <p:txBody>
          <a:bodyPr wrap="square" rtlCol="0">
            <a:spAutoFit/>
          </a:bodyPr>
          <a:lstStyle/>
          <a:p>
            <a:r>
              <a:rPr lang="zh-CN" altLang="en-US" dirty="0"/>
              <a:t>我们发现这个低通滤波器的截止频率对我们对信号的理解有着很大的影响。</a:t>
            </a:r>
            <a:endParaRPr lang="en-US" altLang="zh-CN" dirty="0"/>
          </a:p>
          <a:p>
            <a:endParaRPr lang="en-US" altLang="zh-CN" dirty="0"/>
          </a:p>
          <a:p>
            <a:r>
              <a:rPr lang="zh-CN" altLang="en-US" dirty="0"/>
              <a:t>当截止频率升高的时候，更多除原先中频之外的信号被保留了下来，尤其是在相对低频的部分。这些信号为我们对文字的理解有重要作用。</a:t>
            </a:r>
            <a:endParaRPr lang="en-US" altLang="zh-CN" dirty="0"/>
          </a:p>
          <a:p>
            <a:endParaRPr lang="en-US" altLang="zh-CN" dirty="0"/>
          </a:p>
          <a:p>
            <a:r>
              <a:rPr lang="zh-CN" altLang="en-US" dirty="0"/>
              <a:t>将处理后的信号都生成音频文件，逐个听后，也会发现随截止频率的升高，我们对其的理解能力也在提高。</a:t>
            </a:r>
            <a:endParaRPr lang="en-US" altLang="zh-CN"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flipH="1" flipV="1">
            <a:off x="360045" y="1631950"/>
            <a:ext cx="11471275" cy="4809490"/>
          </a:xfrm>
          <a:prstGeom prst="roundRect">
            <a:avLst>
              <a:gd name="adj" fmla="val 5687"/>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360680" y="390525"/>
            <a:ext cx="11471275" cy="1014730"/>
          </a:xfrm>
          <a:prstGeom prst="roundRect">
            <a:avLst>
              <a:gd name="adj" fmla="val 14142"/>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555625" y="805815"/>
            <a:ext cx="184688" cy="184688"/>
          </a:xfrm>
          <a:prstGeom prst="ellipse">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441430" y="805815"/>
            <a:ext cx="184688" cy="184688"/>
          </a:xfrm>
          <a:prstGeom prst="ellipse">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custDataLst>
              <p:tags r:id="rId1"/>
            </p:custDataLst>
          </p:nvPr>
        </p:nvSpPr>
        <p:spPr>
          <a:xfrm>
            <a:off x="4520248" y="636905"/>
            <a:ext cx="3151505" cy="52197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2800" b="1" dirty="0">
                <a:solidFill>
                  <a:srgbClr val="E8E2D6"/>
                </a:solidFill>
                <a:latin typeface="汉仪粗简黑简" panose="00020600040101010101" charset="-122"/>
                <a:ea typeface="汉仪粗简黑简" panose="00020600040101010101" charset="-122"/>
                <a:cs typeface="汉仪粗简黑简" panose="00020600040101010101" charset="-122"/>
              </a:rPr>
              <a:t>RART 03</a:t>
            </a:r>
          </a:p>
        </p:txBody>
      </p:sp>
      <p:sp>
        <p:nvSpPr>
          <p:cNvPr id="9" name="文本框 8"/>
          <p:cNvSpPr txBox="1"/>
          <p:nvPr/>
        </p:nvSpPr>
        <p:spPr>
          <a:xfrm>
            <a:off x="3962443" y="2079323"/>
            <a:ext cx="4266478"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800" b="1" dirty="0">
                <a:solidFill>
                  <a:srgbClr val="E8E2D6"/>
                </a:solidFill>
                <a:latin typeface="汉仪粗简黑简" panose="00020600040101010101" charset="-122"/>
                <a:ea typeface="汉仪粗简黑简" panose="00020600040101010101" charset="-122"/>
                <a:cs typeface="+mn-ea"/>
                <a:sym typeface="+mn-lt"/>
              </a:rPr>
              <a:t>Task3</a:t>
            </a:r>
            <a:endParaRPr kumimoji="0" lang="zh-CN" altLang="en-US" sz="4800" b="1"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ea"/>
              <a:sym typeface="+mn-lt"/>
            </a:endParaRPr>
          </a:p>
        </p:txBody>
      </p:sp>
      <p:sp>
        <p:nvSpPr>
          <p:cNvPr id="10" name="文本框 9"/>
          <p:cNvSpPr txBox="1"/>
          <p:nvPr/>
        </p:nvSpPr>
        <p:spPr>
          <a:xfrm>
            <a:off x="2650807" y="3657122"/>
            <a:ext cx="6981924" cy="145289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dirty="0">
                <a:solidFill>
                  <a:schemeClr val="bg1"/>
                </a:solidFill>
              </a:rPr>
              <a:t>Generate a noisy signal (summing clean sentence and SSN) at SNR -5 </a:t>
            </a:r>
            <a:r>
              <a:rPr lang="en-US" altLang="zh-CN" sz="1200" dirty="0" err="1">
                <a:solidFill>
                  <a:schemeClr val="bg1"/>
                </a:solidFill>
              </a:rPr>
              <a:t>dB.</a:t>
            </a:r>
            <a:r>
              <a:rPr lang="en-US" altLang="zh-CN" sz="1200" dirty="0">
                <a:solidFill>
                  <a:schemeClr val="bg1"/>
                </a:solidFill>
              </a:rPr>
              <a:t> </a:t>
            </a:r>
          </a:p>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dirty="0">
                <a:solidFill>
                  <a:schemeClr val="bg1"/>
                </a:solidFill>
              </a:rPr>
              <a:t>– Set LPF cut-off frequency to 50 Hz.</a:t>
            </a:r>
          </a:p>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dirty="0">
                <a:solidFill>
                  <a:schemeClr val="bg1"/>
                </a:solidFill>
              </a:rPr>
              <a:t> – Implement tone-vocoder by changing the number of bands to N=4, N=6, N=8, and N=16.</a:t>
            </a:r>
          </a:p>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dirty="0">
                <a:solidFill>
                  <a:schemeClr val="bg1"/>
                </a:solidFill>
              </a:rPr>
              <a:t> – Describe how the number of bands affects the intelligibility of synthesized sentence, and compare findings with those obtained in task 1. </a:t>
            </a:r>
            <a:endParaRPr kumimoji="0" lang="en-US" altLang="zh-CN" sz="1200" b="0" i="0" u="none" strike="noStrike" kern="1200" cap="none" spc="0" normalizeH="0" baseline="0" noProof="0" dirty="0">
              <a:ln>
                <a:noFill/>
              </a:ln>
              <a:solidFill>
                <a:schemeClr val="bg1"/>
              </a:solidFill>
              <a:effectLst/>
              <a:uLnTx/>
              <a:uFillTx/>
              <a:latin typeface="汉仪粗简黑简" panose="00020600040101010101" charset="-122"/>
              <a:ea typeface="汉仪粗简黑简" panose="00020600040101010101" charset="-122"/>
              <a:cs typeface="+mn-cs"/>
            </a:endParaRPr>
          </a:p>
        </p:txBody>
      </p:sp>
      <p:sp>
        <p:nvSpPr>
          <p:cNvPr id="11" name="矩形 10"/>
          <p:cNvSpPr/>
          <p:nvPr/>
        </p:nvSpPr>
        <p:spPr>
          <a:xfrm>
            <a:off x="3432492" y="3131518"/>
            <a:ext cx="5326380" cy="4603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rPr>
              <a:t>Review of </a:t>
            </a:r>
            <a:r>
              <a:rPr lang="en-US" altLang="zh-CN" sz="2400" b="1" i="1" dirty="0">
                <a:solidFill>
                  <a:srgbClr val="E8E2D6"/>
                </a:solidFill>
                <a:latin typeface="汉仪粗简黑简" panose="00020600040101010101" charset="-122"/>
                <a:ea typeface="汉仪粗简黑简" panose="00020600040101010101" charset="-122"/>
              </a:rPr>
              <a:t>task</a:t>
            </a:r>
            <a:endParaRPr kumimoji="0" lang="en-US" altLang="zh-CN" sz="2400" b="1" i="1"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endParaRPr>
          </a:p>
        </p:txBody>
      </p:sp>
      <p:grpSp>
        <p:nvGrpSpPr>
          <p:cNvPr id="5" name="组合 4"/>
          <p:cNvGrpSpPr/>
          <p:nvPr/>
        </p:nvGrpSpPr>
        <p:grpSpPr>
          <a:xfrm>
            <a:off x="5231764" y="5617065"/>
            <a:ext cx="1727835" cy="262890"/>
            <a:chOff x="1224" y="7286"/>
            <a:chExt cx="2721" cy="414"/>
          </a:xfrm>
        </p:grpSpPr>
        <p:sp>
          <p:nvSpPr>
            <p:cNvPr id="12" name="燕尾形 11"/>
            <p:cNvSpPr/>
            <p:nvPr/>
          </p:nvSpPr>
          <p:spPr>
            <a:xfrm>
              <a:off x="1224"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燕尾形 12"/>
            <p:cNvSpPr/>
            <p:nvPr/>
          </p:nvSpPr>
          <p:spPr>
            <a:xfrm>
              <a:off x="1892"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燕尾形 14"/>
            <p:cNvSpPr/>
            <p:nvPr/>
          </p:nvSpPr>
          <p:spPr>
            <a:xfrm>
              <a:off x="2545"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燕尾形 23"/>
            <p:cNvSpPr/>
            <p:nvPr/>
          </p:nvSpPr>
          <p:spPr>
            <a:xfrm>
              <a:off x="3213"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80251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15900" y="0"/>
            <a:ext cx="297492" cy="750440"/>
          </a:xfrm>
          <a:prstGeom prst="rect">
            <a:avLst/>
          </a:prstGeom>
          <a:solidFill>
            <a:srgbClr val="444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0" name="文本框 19"/>
          <p:cNvSpPr txBox="1"/>
          <p:nvPr/>
        </p:nvSpPr>
        <p:spPr>
          <a:xfrm>
            <a:off x="482600" y="148202"/>
            <a:ext cx="60452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3F3F46"/>
                </a:solidFill>
                <a:effectLst/>
                <a:uLnTx/>
                <a:uFillTx/>
                <a:latin typeface="汉仪粗简黑简" panose="00020600040101010101" charset="-122"/>
                <a:ea typeface="汉仪粗简黑简" panose="00020600040101010101" charset="-122"/>
                <a:cs typeface="+mn-ea"/>
                <a:sym typeface="+mn-lt"/>
              </a:rPr>
              <a:t>Q3</a:t>
            </a:r>
            <a:endParaRPr kumimoji="0" lang="zh-CN" altLang="en-US" sz="2400" b="1" i="0" u="none" strike="noStrike" kern="1200" cap="none" spc="0" normalizeH="0" baseline="0" noProof="0" dirty="0">
              <a:ln>
                <a:noFill/>
              </a:ln>
              <a:solidFill>
                <a:srgbClr val="3F3F46"/>
              </a:solidFill>
              <a:effectLst/>
              <a:uLnTx/>
              <a:uFillTx/>
              <a:latin typeface="汉仪粗简黑简" panose="00020600040101010101" charset="-122"/>
              <a:ea typeface="汉仪粗简黑简" panose="00020600040101010101" charset="-122"/>
              <a:cs typeface="+mn-ea"/>
              <a:sym typeface="+mn-lt"/>
            </a:endParaRPr>
          </a:p>
        </p:txBody>
      </p:sp>
      <p:pic>
        <p:nvPicPr>
          <p:cNvPr id="2" name="图片 1" descr="1"/>
          <p:cNvPicPr>
            <a:picLocks noChangeAspect="1"/>
          </p:cNvPicPr>
          <p:nvPr/>
        </p:nvPicPr>
        <p:blipFill>
          <a:blip r:embed="rId3"/>
          <a:stretch>
            <a:fillRect/>
          </a:stretch>
        </p:blipFill>
        <p:spPr>
          <a:xfrm>
            <a:off x="3780155" y="101600"/>
            <a:ext cx="4036060" cy="3025775"/>
          </a:xfrm>
          <a:prstGeom prst="rect">
            <a:avLst/>
          </a:prstGeom>
        </p:spPr>
      </p:pic>
      <p:pic>
        <p:nvPicPr>
          <p:cNvPr id="3" name="图片 2" descr="2"/>
          <p:cNvPicPr>
            <a:picLocks noChangeAspect="1"/>
          </p:cNvPicPr>
          <p:nvPr/>
        </p:nvPicPr>
        <p:blipFill>
          <a:blip r:embed="rId4"/>
          <a:stretch>
            <a:fillRect/>
          </a:stretch>
        </p:blipFill>
        <p:spPr>
          <a:xfrm>
            <a:off x="6758305" y="3359150"/>
            <a:ext cx="4167505" cy="3124200"/>
          </a:xfrm>
          <a:prstGeom prst="rect">
            <a:avLst/>
          </a:prstGeom>
        </p:spPr>
      </p:pic>
      <p:pic>
        <p:nvPicPr>
          <p:cNvPr id="4" name="图片 3" descr="3"/>
          <p:cNvPicPr>
            <a:picLocks noChangeAspect="1"/>
          </p:cNvPicPr>
          <p:nvPr/>
        </p:nvPicPr>
        <p:blipFill>
          <a:blip r:embed="rId5"/>
          <a:stretch>
            <a:fillRect/>
          </a:stretch>
        </p:blipFill>
        <p:spPr>
          <a:xfrm>
            <a:off x="655955" y="3359150"/>
            <a:ext cx="4167505" cy="3124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15900" y="0"/>
            <a:ext cx="297492" cy="750440"/>
          </a:xfrm>
          <a:prstGeom prst="rect">
            <a:avLst/>
          </a:prstGeom>
          <a:solidFill>
            <a:srgbClr val="444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0" name="文本框 19"/>
          <p:cNvSpPr txBox="1"/>
          <p:nvPr/>
        </p:nvSpPr>
        <p:spPr>
          <a:xfrm>
            <a:off x="482600" y="148202"/>
            <a:ext cx="60452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3F3F46"/>
                </a:solidFill>
                <a:effectLst/>
                <a:uLnTx/>
                <a:uFillTx/>
                <a:latin typeface="汉仪粗简黑简" panose="00020600040101010101" charset="-122"/>
                <a:ea typeface="汉仪粗简黑简" panose="00020600040101010101" charset="-122"/>
                <a:cs typeface="+mn-ea"/>
                <a:sym typeface="+mn-lt"/>
              </a:rPr>
              <a:t>Q3</a:t>
            </a:r>
            <a:endParaRPr kumimoji="0" lang="zh-CN" altLang="en-US" sz="2400" b="1" i="0" u="none" strike="noStrike" kern="1200" cap="none" spc="0" normalizeH="0" baseline="0" noProof="0" dirty="0">
              <a:ln>
                <a:noFill/>
              </a:ln>
              <a:solidFill>
                <a:srgbClr val="3F3F46"/>
              </a:solidFill>
              <a:effectLst/>
              <a:uLnTx/>
              <a:uFillTx/>
              <a:latin typeface="汉仪粗简黑简" panose="00020600040101010101" charset="-122"/>
              <a:ea typeface="汉仪粗简黑简" panose="00020600040101010101" charset="-122"/>
              <a:cs typeface="+mn-ea"/>
              <a:sym typeface="+mn-lt"/>
            </a:endParaRPr>
          </a:p>
        </p:txBody>
      </p:sp>
      <p:pic>
        <p:nvPicPr>
          <p:cNvPr id="2" name="图片 1" descr="q31"/>
          <p:cNvPicPr>
            <a:picLocks noChangeAspect="1"/>
          </p:cNvPicPr>
          <p:nvPr/>
        </p:nvPicPr>
        <p:blipFill>
          <a:blip r:embed="rId3"/>
          <a:stretch>
            <a:fillRect/>
          </a:stretch>
        </p:blipFill>
        <p:spPr>
          <a:xfrm>
            <a:off x="1313815" y="80010"/>
            <a:ext cx="4394200" cy="3294380"/>
          </a:xfrm>
          <a:prstGeom prst="rect">
            <a:avLst/>
          </a:prstGeom>
        </p:spPr>
      </p:pic>
      <p:pic>
        <p:nvPicPr>
          <p:cNvPr id="3" name="图片 2" descr="q32"/>
          <p:cNvPicPr>
            <a:picLocks noChangeAspect="1"/>
          </p:cNvPicPr>
          <p:nvPr/>
        </p:nvPicPr>
        <p:blipFill>
          <a:blip r:embed="rId4"/>
          <a:stretch>
            <a:fillRect/>
          </a:stretch>
        </p:blipFill>
        <p:spPr>
          <a:xfrm>
            <a:off x="6370320" y="80010"/>
            <a:ext cx="4394200" cy="3294380"/>
          </a:xfrm>
          <a:prstGeom prst="rect">
            <a:avLst/>
          </a:prstGeom>
        </p:spPr>
      </p:pic>
      <p:pic>
        <p:nvPicPr>
          <p:cNvPr id="4" name="图片 3" descr="q33"/>
          <p:cNvPicPr>
            <a:picLocks noChangeAspect="1"/>
          </p:cNvPicPr>
          <p:nvPr/>
        </p:nvPicPr>
        <p:blipFill>
          <a:blip r:embed="rId5"/>
          <a:stretch>
            <a:fillRect/>
          </a:stretch>
        </p:blipFill>
        <p:spPr>
          <a:xfrm>
            <a:off x="1313815" y="3496945"/>
            <a:ext cx="4376420" cy="3281045"/>
          </a:xfrm>
          <a:prstGeom prst="rect">
            <a:avLst/>
          </a:prstGeom>
        </p:spPr>
      </p:pic>
      <p:pic>
        <p:nvPicPr>
          <p:cNvPr id="5" name="图片 4" descr="q34"/>
          <p:cNvPicPr>
            <a:picLocks noChangeAspect="1"/>
          </p:cNvPicPr>
          <p:nvPr/>
        </p:nvPicPr>
        <p:blipFill>
          <a:blip r:embed="rId6"/>
          <a:stretch>
            <a:fillRect/>
          </a:stretch>
        </p:blipFill>
        <p:spPr>
          <a:xfrm>
            <a:off x="6370320" y="3496945"/>
            <a:ext cx="4393565" cy="32937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15900" y="0"/>
            <a:ext cx="297492" cy="750440"/>
          </a:xfrm>
          <a:prstGeom prst="rect">
            <a:avLst/>
          </a:prstGeom>
          <a:solidFill>
            <a:srgbClr val="444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0" name="文本框 19"/>
          <p:cNvSpPr txBox="1"/>
          <p:nvPr/>
        </p:nvSpPr>
        <p:spPr>
          <a:xfrm>
            <a:off x="482600" y="148202"/>
            <a:ext cx="60452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3F3F46"/>
                </a:solidFill>
                <a:effectLst/>
                <a:uLnTx/>
                <a:uFillTx/>
                <a:latin typeface="汉仪粗简黑简" panose="00020600040101010101" charset="-122"/>
                <a:ea typeface="汉仪粗简黑简" panose="00020600040101010101" charset="-122"/>
                <a:cs typeface="+mn-ea"/>
                <a:sym typeface="+mn-lt"/>
              </a:rPr>
              <a:t>Q3</a:t>
            </a:r>
            <a:endParaRPr kumimoji="0" lang="zh-CN" altLang="en-US" sz="2400" b="1" i="0" u="none" strike="noStrike" kern="1200" cap="none" spc="0" normalizeH="0" baseline="0" noProof="0" dirty="0">
              <a:ln>
                <a:noFill/>
              </a:ln>
              <a:solidFill>
                <a:srgbClr val="3F3F46"/>
              </a:solidFill>
              <a:effectLst/>
              <a:uLnTx/>
              <a:uFillTx/>
              <a:latin typeface="汉仪粗简黑简" panose="00020600040101010101" charset="-122"/>
              <a:ea typeface="汉仪粗简黑简" panose="00020600040101010101" charset="-122"/>
              <a:cs typeface="+mn-ea"/>
              <a:sym typeface="+mn-lt"/>
            </a:endParaRPr>
          </a:p>
        </p:txBody>
      </p:sp>
      <p:sp>
        <p:nvSpPr>
          <p:cNvPr id="6" name="文本框 5"/>
          <p:cNvSpPr txBox="1"/>
          <p:nvPr/>
        </p:nvSpPr>
        <p:spPr>
          <a:xfrm>
            <a:off x="1382395" y="927735"/>
            <a:ext cx="7934325" cy="4439285"/>
          </a:xfrm>
          <a:prstGeom prst="rect">
            <a:avLst/>
          </a:prstGeom>
          <a:noFill/>
        </p:spPr>
        <p:txBody>
          <a:bodyPr wrap="square" rtlCol="0">
            <a:noAutofit/>
          </a:bodyPr>
          <a:lstStyle/>
          <a:p>
            <a:pPr algn="just"/>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sym typeface="+mn-ea"/>
              </a:rPr>
              <a:t>Analysis</a:t>
            </a:r>
            <a:endPar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sym typeface="+mn-ea"/>
              </a:rPr>
              <a:t>1.</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sym typeface="+mn-ea"/>
              </a:rPr>
              <a:t>加上噪音后，生成的音频很难理解。</a:t>
            </a:r>
            <a:endPar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sym typeface="+mn-ea"/>
              </a:rPr>
              <a:t>2.</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sym typeface="+mn-ea"/>
              </a:rPr>
              <a:t>频带数量越高生成的音频越清晰，但仍有不可理解的地方。</a:t>
            </a:r>
            <a:endPar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sym typeface="+mn-ea"/>
              </a:rPr>
              <a:t>每侧有的峰值的数量，对应于 不同的</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sym typeface="+mn-ea"/>
              </a:rPr>
              <a:t>N</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sym typeface="+mn-ea"/>
              </a:rPr>
              <a:t>。</a:t>
            </a:r>
            <a:endPar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sym typeface="+mn-ea"/>
              </a:rPr>
              <a:t>3.</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sym typeface="+mn-ea"/>
              </a:rPr>
              <a:t>随着频带数量的增加，峰值之间出现越来越多的分散频率，此情况同样发生在</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sym typeface="+mn-ea"/>
              </a:rPr>
              <a:t>task1</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sym typeface="+mn-ea"/>
              </a:rPr>
              <a:t>的原始干净声音信号中。</a:t>
            </a:r>
            <a:endParaRPr lang="zh-CN"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flipH="1" flipV="1">
            <a:off x="360045" y="1631950"/>
            <a:ext cx="11471275" cy="4809490"/>
          </a:xfrm>
          <a:prstGeom prst="roundRect">
            <a:avLst>
              <a:gd name="adj" fmla="val 5687"/>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360680" y="390525"/>
            <a:ext cx="11471275" cy="1014730"/>
          </a:xfrm>
          <a:prstGeom prst="roundRect">
            <a:avLst>
              <a:gd name="adj" fmla="val 14142"/>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555625" y="805815"/>
            <a:ext cx="184688" cy="184688"/>
          </a:xfrm>
          <a:prstGeom prst="ellipse">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441430" y="805815"/>
            <a:ext cx="184688" cy="184688"/>
          </a:xfrm>
          <a:prstGeom prst="ellipse">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custDataLst>
              <p:tags r:id="rId1"/>
            </p:custDataLst>
          </p:nvPr>
        </p:nvSpPr>
        <p:spPr>
          <a:xfrm>
            <a:off x="4510520" y="636905"/>
            <a:ext cx="3151505" cy="52197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2800" b="1" dirty="0">
                <a:solidFill>
                  <a:srgbClr val="E8E2D6"/>
                </a:solidFill>
                <a:latin typeface="汉仪粗简黑简" panose="00020600040101010101" charset="-122"/>
                <a:ea typeface="汉仪粗简黑简" panose="00020600040101010101" charset="-122"/>
                <a:cs typeface="汉仪粗简黑简" panose="00020600040101010101" charset="-122"/>
              </a:rPr>
              <a:t>RART 04</a:t>
            </a:r>
          </a:p>
        </p:txBody>
      </p:sp>
      <p:sp>
        <p:nvSpPr>
          <p:cNvPr id="9" name="文本框 8"/>
          <p:cNvSpPr txBox="1"/>
          <p:nvPr/>
        </p:nvSpPr>
        <p:spPr>
          <a:xfrm>
            <a:off x="3962760" y="2752061"/>
            <a:ext cx="4266478"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800" b="1" dirty="0">
                <a:solidFill>
                  <a:srgbClr val="E8E2D6"/>
                </a:solidFill>
                <a:latin typeface="汉仪粗简黑简" panose="00020600040101010101" charset="-122"/>
                <a:ea typeface="汉仪粗简黑简" panose="00020600040101010101" charset="-122"/>
                <a:cs typeface="+mn-ea"/>
                <a:sym typeface="+mn-lt"/>
              </a:rPr>
              <a:t>Task4</a:t>
            </a:r>
            <a:endParaRPr kumimoji="0" lang="zh-CN" altLang="en-US" sz="4800" b="1"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ea"/>
              <a:sym typeface="+mn-lt"/>
            </a:endParaRPr>
          </a:p>
        </p:txBody>
      </p:sp>
      <p:sp>
        <p:nvSpPr>
          <p:cNvPr id="10" name="文本框 9"/>
          <p:cNvSpPr txBox="1"/>
          <p:nvPr/>
        </p:nvSpPr>
        <p:spPr>
          <a:xfrm>
            <a:off x="2651125" y="3935428"/>
            <a:ext cx="6889750" cy="898900"/>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dirty="0">
                <a:solidFill>
                  <a:schemeClr val="bg1"/>
                </a:solidFill>
              </a:rPr>
              <a:t>– Generate a noisy signal (summing clean sentence and SSN) at SNR -5 </a:t>
            </a:r>
            <a:r>
              <a:rPr lang="en-US" altLang="zh-CN" sz="1200" dirty="0" err="1">
                <a:solidFill>
                  <a:schemeClr val="bg1"/>
                </a:solidFill>
              </a:rPr>
              <a:t>dB.</a:t>
            </a:r>
            <a:r>
              <a:rPr lang="en-US" altLang="zh-CN" sz="1200" dirty="0">
                <a:solidFill>
                  <a:schemeClr val="bg1"/>
                </a:solidFill>
              </a:rPr>
              <a:t> – Set the number of bands to N=8. – Implement tone-vocoder by changing the LPF cut-off frequency to 20 Hz, 50 Hz, 100 Hz, and 400 Hz. – Describe how the LPF cut-off frequency affects the intelligibility of synthesized sentence. </a:t>
            </a:r>
            <a:endParaRPr kumimoji="0" lang="en-US" altLang="zh-CN" sz="1200" b="0" i="0" u="none" strike="noStrike" kern="1200" cap="none" spc="0" normalizeH="0" baseline="0" noProof="0" dirty="0">
              <a:ln>
                <a:noFill/>
              </a:ln>
              <a:solidFill>
                <a:schemeClr val="bg1"/>
              </a:solidFill>
              <a:effectLst/>
              <a:uLnTx/>
              <a:uFillTx/>
              <a:latin typeface="汉仪粗简黑简" panose="00020600040101010101" charset="-122"/>
              <a:ea typeface="汉仪粗简黑简" panose="00020600040101010101" charset="-122"/>
              <a:cs typeface="+mn-cs"/>
            </a:endParaRPr>
          </a:p>
        </p:txBody>
      </p:sp>
      <p:sp>
        <p:nvSpPr>
          <p:cNvPr id="11" name="矩形 10"/>
          <p:cNvSpPr/>
          <p:nvPr/>
        </p:nvSpPr>
        <p:spPr>
          <a:xfrm>
            <a:off x="3432810" y="3492500"/>
            <a:ext cx="5326380" cy="4603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rPr>
              <a:t>Review of </a:t>
            </a:r>
            <a:r>
              <a:rPr lang="en-US" altLang="zh-CN" sz="2400" b="1" i="1" dirty="0">
                <a:solidFill>
                  <a:srgbClr val="E8E2D6"/>
                </a:solidFill>
                <a:latin typeface="汉仪粗简黑简" panose="00020600040101010101" charset="-122"/>
                <a:ea typeface="汉仪粗简黑简" panose="00020600040101010101" charset="-122"/>
              </a:rPr>
              <a:t>task</a:t>
            </a:r>
            <a:endParaRPr kumimoji="0" lang="en-US" altLang="zh-CN" sz="2400" b="1" i="1"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endParaRPr>
          </a:p>
        </p:txBody>
      </p:sp>
      <p:grpSp>
        <p:nvGrpSpPr>
          <p:cNvPr id="5" name="组合 4"/>
          <p:cNvGrpSpPr/>
          <p:nvPr/>
        </p:nvGrpSpPr>
        <p:grpSpPr>
          <a:xfrm>
            <a:off x="5231765" y="5175250"/>
            <a:ext cx="1727835" cy="262890"/>
            <a:chOff x="1224" y="7286"/>
            <a:chExt cx="2721" cy="414"/>
          </a:xfrm>
        </p:grpSpPr>
        <p:sp>
          <p:nvSpPr>
            <p:cNvPr id="12" name="燕尾形 11"/>
            <p:cNvSpPr/>
            <p:nvPr/>
          </p:nvSpPr>
          <p:spPr>
            <a:xfrm>
              <a:off x="1224"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燕尾形 12"/>
            <p:cNvSpPr/>
            <p:nvPr/>
          </p:nvSpPr>
          <p:spPr>
            <a:xfrm>
              <a:off x="1892"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燕尾形 14"/>
            <p:cNvSpPr/>
            <p:nvPr/>
          </p:nvSpPr>
          <p:spPr>
            <a:xfrm>
              <a:off x="2545"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燕尾形 23"/>
            <p:cNvSpPr/>
            <p:nvPr/>
          </p:nvSpPr>
          <p:spPr>
            <a:xfrm>
              <a:off x="3213"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07821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15900" y="0"/>
            <a:ext cx="297492" cy="750440"/>
          </a:xfrm>
          <a:prstGeom prst="rect">
            <a:avLst/>
          </a:prstGeom>
          <a:solidFill>
            <a:srgbClr val="444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0" name="文本框 19"/>
          <p:cNvSpPr txBox="1"/>
          <p:nvPr/>
        </p:nvSpPr>
        <p:spPr>
          <a:xfrm>
            <a:off x="482600" y="148202"/>
            <a:ext cx="61106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3F3F46"/>
                </a:solidFill>
                <a:effectLst/>
                <a:uLnTx/>
                <a:uFillTx/>
                <a:latin typeface="汉仪粗简黑简" panose="00020600040101010101" charset="-122"/>
                <a:ea typeface="汉仪粗简黑简" panose="00020600040101010101" charset="-122"/>
                <a:cs typeface="+mn-ea"/>
                <a:sym typeface="+mn-lt"/>
              </a:rPr>
              <a:t>Q4</a:t>
            </a:r>
          </a:p>
        </p:txBody>
      </p:sp>
      <p:pic>
        <p:nvPicPr>
          <p:cNvPr id="7" name="图片 6"/>
          <p:cNvPicPr>
            <a:picLocks noChangeAspect="1"/>
          </p:cNvPicPr>
          <p:nvPr/>
        </p:nvPicPr>
        <p:blipFill>
          <a:blip r:embed="rId3"/>
          <a:stretch>
            <a:fillRect/>
          </a:stretch>
        </p:blipFill>
        <p:spPr>
          <a:xfrm>
            <a:off x="788132" y="758069"/>
            <a:ext cx="3858163" cy="3057952"/>
          </a:xfrm>
          <a:prstGeom prst="rect">
            <a:avLst/>
          </a:prstGeom>
        </p:spPr>
      </p:pic>
      <p:pic>
        <p:nvPicPr>
          <p:cNvPr id="15" name="图片 14"/>
          <p:cNvPicPr>
            <a:picLocks noChangeAspect="1"/>
          </p:cNvPicPr>
          <p:nvPr/>
        </p:nvPicPr>
        <p:blipFill>
          <a:blip r:embed="rId4"/>
          <a:stretch>
            <a:fillRect/>
          </a:stretch>
        </p:blipFill>
        <p:spPr>
          <a:xfrm>
            <a:off x="4646295" y="796175"/>
            <a:ext cx="3867690" cy="30198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15900" y="0"/>
            <a:ext cx="297492" cy="750440"/>
          </a:xfrm>
          <a:prstGeom prst="rect">
            <a:avLst/>
          </a:prstGeom>
          <a:solidFill>
            <a:srgbClr val="444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0" name="文本框 19"/>
          <p:cNvSpPr txBox="1"/>
          <p:nvPr/>
        </p:nvSpPr>
        <p:spPr>
          <a:xfrm>
            <a:off x="482600" y="148202"/>
            <a:ext cx="61106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3F3F46"/>
                </a:solidFill>
                <a:effectLst/>
                <a:uLnTx/>
                <a:uFillTx/>
                <a:latin typeface="汉仪粗简黑简" panose="00020600040101010101" charset="-122"/>
                <a:ea typeface="汉仪粗简黑简" panose="00020600040101010101" charset="-122"/>
                <a:cs typeface="+mn-ea"/>
                <a:sym typeface="+mn-lt"/>
              </a:rPr>
              <a:t>Q4</a:t>
            </a:r>
          </a:p>
        </p:txBody>
      </p:sp>
      <p:pic>
        <p:nvPicPr>
          <p:cNvPr id="3" name="图片 2"/>
          <p:cNvPicPr>
            <a:picLocks noChangeAspect="1"/>
          </p:cNvPicPr>
          <p:nvPr/>
        </p:nvPicPr>
        <p:blipFill>
          <a:blip r:embed="rId3"/>
          <a:stretch>
            <a:fillRect/>
          </a:stretch>
        </p:blipFill>
        <p:spPr>
          <a:xfrm>
            <a:off x="364646" y="898642"/>
            <a:ext cx="4248743" cy="3153215"/>
          </a:xfrm>
          <a:prstGeom prst="rect">
            <a:avLst/>
          </a:prstGeom>
        </p:spPr>
      </p:pic>
      <p:pic>
        <p:nvPicPr>
          <p:cNvPr id="5" name="图片 4"/>
          <p:cNvPicPr>
            <a:picLocks noChangeAspect="1"/>
          </p:cNvPicPr>
          <p:nvPr/>
        </p:nvPicPr>
        <p:blipFill>
          <a:blip r:embed="rId4"/>
          <a:stretch>
            <a:fillRect/>
          </a:stretch>
        </p:blipFill>
        <p:spPr>
          <a:xfrm>
            <a:off x="4205073" y="898642"/>
            <a:ext cx="3943900" cy="3000794"/>
          </a:xfrm>
          <a:prstGeom prst="rect">
            <a:avLst/>
          </a:prstGeom>
        </p:spPr>
      </p:pic>
      <p:pic>
        <p:nvPicPr>
          <p:cNvPr id="8" name="图片 7"/>
          <p:cNvPicPr>
            <a:picLocks noChangeAspect="1"/>
          </p:cNvPicPr>
          <p:nvPr/>
        </p:nvPicPr>
        <p:blipFill>
          <a:blip r:embed="rId5"/>
          <a:stretch>
            <a:fillRect/>
          </a:stretch>
        </p:blipFill>
        <p:spPr>
          <a:xfrm>
            <a:off x="7893078" y="898642"/>
            <a:ext cx="4096322" cy="2981741"/>
          </a:xfrm>
          <a:prstGeom prst="rect">
            <a:avLst/>
          </a:prstGeom>
        </p:spPr>
      </p:pic>
      <p:pic>
        <p:nvPicPr>
          <p:cNvPr id="10" name="图片 9"/>
          <p:cNvPicPr>
            <a:picLocks noChangeAspect="1"/>
          </p:cNvPicPr>
          <p:nvPr/>
        </p:nvPicPr>
        <p:blipFill>
          <a:blip r:embed="rId6"/>
          <a:stretch>
            <a:fillRect/>
          </a:stretch>
        </p:blipFill>
        <p:spPr>
          <a:xfrm>
            <a:off x="482600" y="4043192"/>
            <a:ext cx="3854122" cy="28148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3CF563B-9F3C-6BD7-EF35-BC3BE1C6779F}"/>
              </a:ext>
            </a:extLst>
          </p:cNvPr>
          <p:cNvPicPr>
            <a:picLocks noChangeAspect="1"/>
          </p:cNvPicPr>
          <p:nvPr/>
        </p:nvPicPr>
        <p:blipFill>
          <a:blip r:embed="rId2"/>
          <a:stretch>
            <a:fillRect/>
          </a:stretch>
        </p:blipFill>
        <p:spPr>
          <a:xfrm>
            <a:off x="624456" y="442331"/>
            <a:ext cx="10607135" cy="5907630"/>
          </a:xfrm>
          <a:prstGeom prst="rect">
            <a:avLst/>
          </a:prstGeom>
        </p:spPr>
      </p:pic>
    </p:spTree>
    <p:extLst>
      <p:ext uri="{BB962C8B-B14F-4D97-AF65-F5344CB8AC3E}">
        <p14:creationId xmlns:p14="http://schemas.microsoft.com/office/powerpoint/2010/main" val="1351330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15900" y="0"/>
            <a:ext cx="297492" cy="750440"/>
          </a:xfrm>
          <a:prstGeom prst="rect">
            <a:avLst/>
          </a:prstGeom>
          <a:solidFill>
            <a:srgbClr val="444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0" name="文本框 19"/>
          <p:cNvSpPr txBox="1"/>
          <p:nvPr/>
        </p:nvSpPr>
        <p:spPr>
          <a:xfrm>
            <a:off x="482600" y="148202"/>
            <a:ext cx="61106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3F3F46"/>
                </a:solidFill>
                <a:effectLst/>
                <a:uLnTx/>
                <a:uFillTx/>
                <a:latin typeface="汉仪粗简黑简" panose="00020600040101010101" charset="-122"/>
                <a:ea typeface="汉仪粗简黑简" panose="00020600040101010101" charset="-122"/>
                <a:cs typeface="+mn-ea"/>
                <a:sym typeface="+mn-lt"/>
              </a:rPr>
              <a:t>Q4</a:t>
            </a:r>
          </a:p>
        </p:txBody>
      </p:sp>
      <p:sp>
        <p:nvSpPr>
          <p:cNvPr id="3" name="文本框 2"/>
          <p:cNvSpPr txBox="1"/>
          <p:nvPr/>
        </p:nvSpPr>
        <p:spPr>
          <a:xfrm>
            <a:off x="117434" y="758069"/>
            <a:ext cx="11957132" cy="3416320"/>
          </a:xfrm>
          <a:prstGeom prst="rect">
            <a:avLst/>
          </a:prstGeom>
          <a:noFill/>
        </p:spPr>
        <p:txBody>
          <a:bodyPr wrap="square">
            <a:spAutoFit/>
          </a:bodyPr>
          <a:lstStyle/>
          <a:p>
            <a:pPr algn="just"/>
            <a:r>
              <a:rPr lang="en-US" altLang="zh-CN" sz="3600" b="1" kern="100" dirty="0">
                <a:effectLst/>
                <a:latin typeface="等线" panose="02010600030101010101" pitchFamily="2" charset="-122"/>
                <a:ea typeface="等线" panose="02010600030101010101" pitchFamily="2" charset="-122"/>
                <a:cs typeface="Times New Roman" panose="02020603050405020304" pitchFamily="18" charset="0"/>
              </a:rPr>
              <a:t>Analysis</a:t>
            </a:r>
          </a:p>
          <a:p>
            <a:pPr algn="just"/>
            <a:r>
              <a:rPr lang="en-US" altLang="zh-CN" sz="36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3600" kern="100" dirty="0">
                <a:effectLst/>
                <a:latin typeface="等线" panose="02010600030101010101" pitchFamily="2" charset="-122"/>
                <a:ea typeface="等线" panose="02010600030101010101" pitchFamily="2" charset="-122"/>
                <a:cs typeface="Times New Roman" panose="02020603050405020304" pitchFamily="18" charset="0"/>
              </a:rPr>
              <a:t>生成的音频很难理解。</a:t>
            </a:r>
          </a:p>
          <a:p>
            <a:pPr algn="just"/>
            <a:r>
              <a:rPr lang="en-US" altLang="zh-CN" sz="36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3600" kern="100" dirty="0">
                <a:effectLst/>
                <a:latin typeface="等线" panose="02010600030101010101" pitchFamily="2" charset="-122"/>
                <a:ea typeface="等线" panose="02010600030101010101" pitchFamily="2" charset="-122"/>
                <a:cs typeface="Times New Roman" panose="02020603050405020304" pitchFamily="18" charset="0"/>
              </a:rPr>
              <a:t>截止频率越高生成的音频越清晰，但仍有不可理解的地方。</a:t>
            </a:r>
          </a:p>
          <a:p>
            <a:pPr algn="just"/>
            <a:r>
              <a:rPr lang="zh-CN" altLang="en-US" sz="3600" kern="100" dirty="0">
                <a:effectLst/>
                <a:latin typeface="等线" panose="02010600030101010101" pitchFamily="2" charset="-122"/>
                <a:ea typeface="等线" panose="02010600030101010101" pitchFamily="2" charset="-122"/>
                <a:cs typeface="Times New Roman" panose="02020603050405020304" pitchFamily="18" charset="0"/>
              </a:rPr>
              <a:t>每侧有 </a:t>
            </a:r>
            <a:r>
              <a:rPr lang="en-US" altLang="zh-CN" sz="3600" kern="100" dirty="0">
                <a:effectLst/>
                <a:latin typeface="等线" panose="02010600030101010101" pitchFamily="2" charset="-122"/>
                <a:ea typeface="等线" panose="02010600030101010101" pitchFamily="2" charset="-122"/>
                <a:cs typeface="Times New Roman" panose="02020603050405020304" pitchFamily="18" charset="0"/>
              </a:rPr>
              <a:t>6 </a:t>
            </a:r>
            <a:r>
              <a:rPr lang="zh-CN" altLang="en-US" sz="3600" kern="100" dirty="0">
                <a:effectLst/>
                <a:latin typeface="等线" panose="02010600030101010101" pitchFamily="2" charset="-122"/>
                <a:ea typeface="等线" panose="02010600030101010101" pitchFamily="2" charset="-122"/>
                <a:cs typeface="Times New Roman" panose="02020603050405020304" pitchFamily="18" charset="0"/>
              </a:rPr>
              <a:t>个 </a:t>
            </a:r>
            <a:r>
              <a:rPr lang="en-US" altLang="zh-CN" sz="3600" kern="100" dirty="0">
                <a:effectLst/>
                <a:latin typeface="等线" panose="02010600030101010101" pitchFamily="2" charset="-122"/>
                <a:ea typeface="等线" panose="02010600030101010101" pitchFamily="2" charset="-122"/>
                <a:cs typeface="Times New Roman" panose="02020603050405020304" pitchFamily="18" charset="0"/>
              </a:rPr>
              <a:t>peeks</a:t>
            </a:r>
            <a:r>
              <a:rPr lang="zh-CN" altLang="en-US" sz="3600" kern="100" dirty="0">
                <a:effectLst/>
                <a:latin typeface="等线" panose="02010600030101010101" pitchFamily="2" charset="-122"/>
                <a:ea typeface="等线" panose="02010600030101010101" pitchFamily="2" charset="-122"/>
                <a:cs typeface="Times New Roman" panose="02020603050405020304" pitchFamily="18" charset="0"/>
              </a:rPr>
              <a:t>，对应于 </a:t>
            </a:r>
            <a:r>
              <a:rPr lang="en-US" altLang="zh-CN" sz="3600" kern="100" dirty="0">
                <a:effectLst/>
                <a:latin typeface="等线" panose="02010600030101010101" pitchFamily="2" charset="-122"/>
                <a:ea typeface="等线" panose="02010600030101010101" pitchFamily="2" charset="-122"/>
                <a:cs typeface="Times New Roman" panose="02020603050405020304" pitchFamily="18" charset="0"/>
              </a:rPr>
              <a:t>N=6</a:t>
            </a:r>
            <a:r>
              <a:rPr lang="zh-CN" altLang="en-US" sz="36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CN" sz="36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3600" kern="100" dirty="0">
                <a:effectLst/>
                <a:latin typeface="等线" panose="02010600030101010101" pitchFamily="2" charset="-122"/>
                <a:ea typeface="等线" panose="02010600030101010101" pitchFamily="2" charset="-122"/>
                <a:cs typeface="Times New Roman" panose="02020603050405020304" pitchFamily="18" charset="0"/>
              </a:rPr>
              <a:t>随着截止频率的增加，峰值之间出现越来越多的分散频率，此情况同样发生在</a:t>
            </a:r>
            <a:r>
              <a:rPr lang="en-US" altLang="zh-CN" sz="3600" kern="100" dirty="0">
                <a:effectLst/>
                <a:latin typeface="等线" panose="02010600030101010101" pitchFamily="2" charset="-122"/>
                <a:ea typeface="等线" panose="02010600030101010101" pitchFamily="2" charset="-122"/>
                <a:cs typeface="Times New Roman" panose="02020603050405020304" pitchFamily="18" charset="0"/>
              </a:rPr>
              <a:t>task2</a:t>
            </a:r>
            <a:r>
              <a:rPr lang="zh-CN" altLang="en-US" sz="3600" kern="100" dirty="0">
                <a:effectLst/>
                <a:latin typeface="等线" panose="02010600030101010101" pitchFamily="2" charset="-122"/>
                <a:ea typeface="等线" panose="02010600030101010101" pitchFamily="2" charset="-122"/>
                <a:cs typeface="Times New Roman" panose="02020603050405020304" pitchFamily="18" charset="0"/>
              </a:rPr>
              <a:t>中。</a:t>
            </a:r>
            <a:endParaRPr lang="zh-CN" altLang="zh-CN" sz="3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15900" y="0"/>
            <a:ext cx="297492" cy="750440"/>
          </a:xfrm>
          <a:prstGeom prst="rect">
            <a:avLst/>
          </a:prstGeom>
          <a:solidFill>
            <a:srgbClr val="444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 name="文本框 2"/>
          <p:cNvSpPr txBox="1"/>
          <p:nvPr/>
        </p:nvSpPr>
        <p:spPr>
          <a:xfrm>
            <a:off x="513392" y="104109"/>
            <a:ext cx="6094070" cy="1046440"/>
          </a:xfrm>
          <a:prstGeom prst="rect">
            <a:avLst/>
          </a:prstGeom>
          <a:noFill/>
        </p:spPr>
        <p:txBody>
          <a:bodyPr wrap="square">
            <a:spAutoFit/>
          </a:bodyPr>
          <a:lstStyle/>
          <a:p>
            <a:pPr algn="just"/>
            <a:r>
              <a:rPr lang="en-US" altLang="zh-CN" sz="4400" b="1" kern="100" dirty="0">
                <a:effectLst/>
                <a:latin typeface="等线" panose="02010600030101010101" pitchFamily="2" charset="-122"/>
                <a:ea typeface="等线" panose="02010600030101010101" pitchFamily="2" charset="-122"/>
                <a:cs typeface="Times New Roman" panose="02020603050405020304" pitchFamily="18" charset="0"/>
              </a:rPr>
              <a:t>Conclusion</a:t>
            </a:r>
          </a:p>
          <a:p>
            <a:pPr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p:cNvSpPr txBox="1"/>
          <p:nvPr/>
        </p:nvSpPr>
        <p:spPr>
          <a:xfrm>
            <a:off x="306772" y="1212003"/>
            <a:ext cx="11564662" cy="2308324"/>
          </a:xfrm>
          <a:prstGeom prst="rect">
            <a:avLst/>
          </a:prstGeom>
          <a:noFill/>
        </p:spPr>
        <p:txBody>
          <a:bodyPr wrap="square">
            <a:spAutoFit/>
          </a:bodyPr>
          <a:lstStyle/>
          <a:p>
            <a:r>
              <a:rPr lang="en-US" altLang="zh-CN" sz="3600" dirty="0"/>
              <a:t>1</a:t>
            </a:r>
            <a:r>
              <a:rPr lang="zh-CN" altLang="en-US" sz="3600" dirty="0"/>
              <a:t>使用更多频段和更高截止频率生成的音频听起来更清晰。</a:t>
            </a:r>
          </a:p>
          <a:p>
            <a:r>
              <a:rPr lang="en-US" altLang="zh-CN" sz="3600" dirty="0"/>
              <a:t>2</a:t>
            </a:r>
            <a:r>
              <a:rPr lang="zh-CN" altLang="en-US" sz="3600" dirty="0"/>
              <a:t>过多的频段会导致奇怪的声音效果。</a:t>
            </a:r>
          </a:p>
          <a:p>
            <a:r>
              <a:rPr lang="en-US" altLang="zh-CN" sz="3600" dirty="0"/>
              <a:t>3</a:t>
            </a:r>
            <a:r>
              <a:rPr lang="zh-CN" altLang="en-US" sz="3600" dirty="0"/>
              <a:t>当声音有很多噪音并且难以理解时，tone-vocoder生成的音频也很难理解</a:t>
            </a:r>
            <a:r>
              <a:rPr lang="zh-CN" alt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60045" y="347101"/>
            <a:ext cx="11471275" cy="4809490"/>
            <a:chOff x="567" y="602"/>
            <a:chExt cx="18065" cy="6242"/>
          </a:xfrm>
          <a:solidFill>
            <a:srgbClr val="3F3F46"/>
          </a:solidFill>
        </p:grpSpPr>
        <p:sp>
          <p:nvSpPr>
            <p:cNvPr id="7" name="圆角矩形 6"/>
            <p:cNvSpPr/>
            <p:nvPr/>
          </p:nvSpPr>
          <p:spPr>
            <a:xfrm>
              <a:off x="8416" y="602"/>
              <a:ext cx="10216" cy="4212"/>
            </a:xfrm>
            <a:prstGeom prst="roundRect">
              <a:avLst>
                <a:gd name="adj" fmla="val 56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67" y="602"/>
              <a:ext cx="10216" cy="6242"/>
            </a:xfrm>
            <a:prstGeom prst="roundRect">
              <a:avLst>
                <a:gd name="adj" fmla="val 56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H="1">
              <a:off x="10648" y="2427"/>
              <a:ext cx="4311" cy="431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rot="12120000" flipH="1">
              <a:off x="12509" y="4708"/>
              <a:ext cx="247" cy="247"/>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247" h="248">
                  <a:moveTo>
                    <a:pt x="0" y="0"/>
                  </a:moveTo>
                  <a:lnTo>
                    <a:pt x="247" y="247"/>
                  </a:lnTo>
                  <a:cubicBezTo>
                    <a:pt x="242" y="248"/>
                    <a:pt x="198" y="241"/>
                    <a:pt x="193" y="238"/>
                  </a:cubicBezTo>
                  <a:cubicBezTo>
                    <a:pt x="88" y="217"/>
                    <a:pt x="2" y="98"/>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9" name="文本框 8"/>
          <p:cNvSpPr txBox="1"/>
          <p:nvPr>
            <p:custDataLst>
              <p:tags r:id="rId1"/>
            </p:custDataLst>
          </p:nvPr>
        </p:nvSpPr>
        <p:spPr>
          <a:xfrm>
            <a:off x="712477" y="1535445"/>
            <a:ext cx="4754880" cy="101473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6000"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rPr>
              <a:t>感谢您的观看</a:t>
            </a:r>
          </a:p>
        </p:txBody>
      </p:sp>
      <p:sp>
        <p:nvSpPr>
          <p:cNvPr id="16" name="圆角矩形 15"/>
          <p:cNvSpPr/>
          <p:nvPr/>
        </p:nvSpPr>
        <p:spPr>
          <a:xfrm>
            <a:off x="360680" y="5379085"/>
            <a:ext cx="11471275" cy="1014730"/>
          </a:xfrm>
          <a:prstGeom prst="roundRect">
            <a:avLst>
              <a:gd name="adj" fmla="val 14142"/>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1386185" y="617220"/>
            <a:ext cx="184150" cy="828675"/>
            <a:chOff x="17931" y="972"/>
            <a:chExt cx="342" cy="1539"/>
          </a:xfrm>
          <a:solidFill>
            <a:srgbClr val="F2B293"/>
          </a:solidFill>
        </p:grpSpPr>
        <p:sp>
          <p:nvSpPr>
            <p:cNvPr id="17" name="椭圆 16"/>
            <p:cNvSpPr/>
            <p:nvPr/>
          </p:nvSpPr>
          <p:spPr>
            <a:xfrm>
              <a:off x="17931" y="972"/>
              <a:ext cx="343" cy="3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7931" y="1551"/>
              <a:ext cx="343" cy="3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7931" y="2169"/>
              <a:ext cx="343" cy="3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3"/>
          <p:cNvSpPr txBox="1"/>
          <p:nvPr>
            <p:custDataLst>
              <p:tags r:id="rId2"/>
            </p:custDataLst>
          </p:nvPr>
        </p:nvSpPr>
        <p:spPr>
          <a:xfrm>
            <a:off x="7645400" y="3907790"/>
            <a:ext cx="4185920" cy="1568450"/>
          </a:xfrm>
          <a:prstGeom prst="rect">
            <a:avLst/>
          </a:prstGeom>
          <a:noFill/>
          <a:effectLst>
            <a:outerShdw blurRad="50800" dist="38100" dir="2700000" sx="83000" sy="83000" algn="tl" rotWithShape="0">
              <a:prstClr val="black">
                <a:alpha val="57000"/>
              </a:prstClr>
            </a:outerShdw>
          </a:effectLst>
        </p:spPr>
        <p:txBody>
          <a:bodyPr wrap="square" rtlCol="0">
            <a:spAutoFit/>
          </a:bodyPr>
          <a:lstStyle/>
          <a:p>
            <a:pPr algn="dist">
              <a:defRPr/>
            </a:pPr>
            <a:r>
              <a:rPr lang="en-US" altLang="zh-CN" sz="9600" b="1" dirty="0">
                <a:ln w="76200">
                  <a:solidFill>
                    <a:srgbClr val="3F3F46"/>
                  </a:solidFill>
                </a:ln>
                <a:noFill/>
                <a:effectLst/>
                <a:latin typeface="汉仪粗简黑简" panose="00020600040101010101" charset="-122"/>
                <a:ea typeface="汉仪粗简黑简" panose="00020600040101010101" charset="-122"/>
              </a:rPr>
              <a:t>2022</a:t>
            </a:r>
            <a:endParaRPr lang="en-US" altLang="zh-CN" sz="8000" dirty="0">
              <a:ln w="28575">
                <a:solidFill>
                  <a:srgbClr val="3F3F46"/>
                </a:solidFill>
              </a:ln>
              <a:noFill/>
              <a:effectLst/>
              <a:latin typeface="汉仪超级战甲W" panose="00020600040101010101" charset="-122"/>
              <a:ea typeface="汉仪超级战甲W" panose="00020600040101010101" charset="-122"/>
            </a:endParaRPr>
          </a:p>
        </p:txBody>
      </p:sp>
      <p:sp>
        <p:nvSpPr>
          <p:cNvPr id="2" name="椭圆 1"/>
          <p:cNvSpPr/>
          <p:nvPr/>
        </p:nvSpPr>
        <p:spPr>
          <a:xfrm>
            <a:off x="555625" y="5794375"/>
            <a:ext cx="184688" cy="184688"/>
          </a:xfrm>
          <a:prstGeom prst="ellipse">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441430" y="5794375"/>
            <a:ext cx="184688" cy="184688"/>
          </a:xfrm>
          <a:prstGeom prst="ellipse">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燕尾形 9"/>
          <p:cNvSpPr/>
          <p:nvPr/>
        </p:nvSpPr>
        <p:spPr>
          <a:xfrm>
            <a:off x="777240" y="4626610"/>
            <a:ext cx="465455" cy="26352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燕尾形 12"/>
          <p:cNvSpPr/>
          <p:nvPr/>
        </p:nvSpPr>
        <p:spPr>
          <a:xfrm>
            <a:off x="1201420" y="4626610"/>
            <a:ext cx="465455" cy="26352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燕尾形 14"/>
          <p:cNvSpPr/>
          <p:nvPr/>
        </p:nvSpPr>
        <p:spPr>
          <a:xfrm>
            <a:off x="1616075" y="4626610"/>
            <a:ext cx="465455" cy="26352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燕尾形 23"/>
          <p:cNvSpPr/>
          <p:nvPr/>
        </p:nvSpPr>
        <p:spPr>
          <a:xfrm>
            <a:off x="2040255" y="4626610"/>
            <a:ext cx="465455" cy="26352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custDataLst>
              <p:tags r:id="rId3"/>
            </p:custDataLst>
          </p:nvPr>
        </p:nvSpPr>
        <p:spPr>
          <a:xfrm>
            <a:off x="1727518" y="5702935"/>
            <a:ext cx="873696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E8E2D6"/>
                </a:solidFill>
                <a:latin typeface="汉仪粗简黑简" panose="00020600040101010101" charset="-122"/>
                <a:ea typeface="汉仪粗简黑简" panose="00020600040101010101" charset="-122"/>
                <a:cs typeface="汉仪粗简黑简" panose="00020600040101010101" charset="-122"/>
              </a:rPr>
              <a:t>演讲人：毕云天，谢齐家，孙翔瑞，唐心宇</a:t>
            </a:r>
            <a:endParaRPr lang="zh-CN" b="1" dirty="0">
              <a:solidFill>
                <a:srgbClr val="E8E2D6"/>
              </a:solidFill>
              <a:latin typeface="汉仪粗简黑简" panose="00020600040101010101" charset="-122"/>
              <a:ea typeface="汉仪粗简黑简" panose="00020600040101010101" charset="-122"/>
              <a:cs typeface="汉仪粗简黑简" panose="0002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877272-E6D5-08CF-5488-A77D265D911C}"/>
              </a:ext>
            </a:extLst>
          </p:cNvPr>
          <p:cNvPicPr>
            <a:picLocks noChangeAspect="1"/>
          </p:cNvPicPr>
          <p:nvPr/>
        </p:nvPicPr>
        <p:blipFill>
          <a:blip r:embed="rId2"/>
          <a:stretch>
            <a:fillRect/>
          </a:stretch>
        </p:blipFill>
        <p:spPr>
          <a:xfrm>
            <a:off x="410866" y="311415"/>
            <a:ext cx="11096772" cy="6298168"/>
          </a:xfrm>
          <a:prstGeom prst="rect">
            <a:avLst/>
          </a:prstGeom>
        </p:spPr>
      </p:pic>
    </p:spTree>
    <p:extLst>
      <p:ext uri="{BB962C8B-B14F-4D97-AF65-F5344CB8AC3E}">
        <p14:creationId xmlns:p14="http://schemas.microsoft.com/office/powerpoint/2010/main" val="2900514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74EA038-EF8E-7EAA-A79F-A761F6D80B3D}"/>
              </a:ext>
            </a:extLst>
          </p:cNvPr>
          <p:cNvPicPr>
            <a:picLocks noChangeAspect="1"/>
          </p:cNvPicPr>
          <p:nvPr/>
        </p:nvPicPr>
        <p:blipFill>
          <a:blip r:embed="rId2"/>
          <a:stretch>
            <a:fillRect/>
          </a:stretch>
        </p:blipFill>
        <p:spPr>
          <a:xfrm>
            <a:off x="199071" y="261450"/>
            <a:ext cx="11498348" cy="6471553"/>
          </a:xfrm>
          <a:prstGeom prst="rect">
            <a:avLst/>
          </a:prstGeom>
        </p:spPr>
      </p:pic>
    </p:spTree>
    <p:extLst>
      <p:ext uri="{BB962C8B-B14F-4D97-AF65-F5344CB8AC3E}">
        <p14:creationId xmlns:p14="http://schemas.microsoft.com/office/powerpoint/2010/main" val="179181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2940239-488D-562C-259C-ADEA5F835D87}"/>
              </a:ext>
            </a:extLst>
          </p:cNvPr>
          <p:cNvPicPr>
            <a:picLocks noChangeAspect="1"/>
          </p:cNvPicPr>
          <p:nvPr/>
        </p:nvPicPr>
        <p:blipFill>
          <a:blip r:embed="rId2"/>
          <a:stretch>
            <a:fillRect/>
          </a:stretch>
        </p:blipFill>
        <p:spPr>
          <a:xfrm>
            <a:off x="398375" y="275114"/>
            <a:ext cx="11316297" cy="6476548"/>
          </a:xfrm>
          <a:prstGeom prst="rect">
            <a:avLst/>
          </a:prstGeom>
        </p:spPr>
      </p:pic>
    </p:spTree>
    <p:extLst>
      <p:ext uri="{BB962C8B-B14F-4D97-AF65-F5344CB8AC3E}">
        <p14:creationId xmlns:p14="http://schemas.microsoft.com/office/powerpoint/2010/main" val="262274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F99FF8AB-7F62-43D1-336B-433AB273F7D4}"/>
              </a:ext>
            </a:extLst>
          </p:cNvPr>
          <p:cNvPicPr>
            <a:picLocks noChangeAspect="1"/>
          </p:cNvPicPr>
          <p:nvPr/>
        </p:nvPicPr>
        <p:blipFill>
          <a:blip r:embed="rId2"/>
          <a:stretch>
            <a:fillRect/>
          </a:stretch>
        </p:blipFill>
        <p:spPr>
          <a:xfrm>
            <a:off x="2960269" y="0"/>
            <a:ext cx="6271461" cy="6858000"/>
          </a:xfrm>
          <a:prstGeom prst="rect">
            <a:avLst/>
          </a:prstGeom>
        </p:spPr>
      </p:pic>
    </p:spTree>
    <p:extLst>
      <p:ext uri="{BB962C8B-B14F-4D97-AF65-F5344CB8AC3E}">
        <p14:creationId xmlns:p14="http://schemas.microsoft.com/office/powerpoint/2010/main" val="90820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flipH="1" flipV="1">
            <a:off x="360045" y="1631950"/>
            <a:ext cx="11471275" cy="4809490"/>
          </a:xfrm>
          <a:prstGeom prst="roundRect">
            <a:avLst>
              <a:gd name="adj" fmla="val 5687"/>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360680" y="390525"/>
            <a:ext cx="11471275" cy="1014730"/>
          </a:xfrm>
          <a:prstGeom prst="roundRect">
            <a:avLst>
              <a:gd name="adj" fmla="val 14142"/>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3"/>
          <p:cNvSpPr txBox="1"/>
          <p:nvPr>
            <p:custDataLst>
              <p:tags r:id="rId1"/>
            </p:custDataLst>
          </p:nvPr>
        </p:nvSpPr>
        <p:spPr>
          <a:xfrm>
            <a:off x="1672590" y="3042920"/>
            <a:ext cx="2847975" cy="1568450"/>
          </a:xfrm>
          <a:prstGeom prst="rect">
            <a:avLst/>
          </a:prstGeom>
          <a:noFill/>
          <a:effectLst>
            <a:outerShdw blurRad="50800" dist="38100" dir="2700000" sx="83000" sy="83000" algn="tl" rotWithShape="0">
              <a:prstClr val="black">
                <a:alpha val="57000"/>
              </a:prstClr>
            </a:outerShdw>
          </a:effectLst>
        </p:spPr>
        <p:txBody>
          <a:bodyPr vert="horz" wrap="square" rtlCol="0">
            <a:spAutoFit/>
          </a:bodyPr>
          <a:lstStyle/>
          <a:p>
            <a:pPr algn="dist">
              <a:defRPr/>
            </a:pPr>
            <a:r>
              <a:rPr lang="en-US" altLang="zh-CN" sz="9600" dirty="0">
                <a:ln w="76200">
                  <a:solidFill>
                    <a:srgbClr val="E8E2D6"/>
                  </a:solidFill>
                </a:ln>
                <a:noFill/>
                <a:effectLst/>
                <a:latin typeface="汉仪粗简黑简" panose="00020600040101010101" charset="-122"/>
                <a:ea typeface="汉仪粗简黑简" panose="00020600040101010101" charset="-122"/>
              </a:rPr>
              <a:t>目录</a:t>
            </a:r>
          </a:p>
        </p:txBody>
      </p:sp>
      <p:sp>
        <p:nvSpPr>
          <p:cNvPr id="2" name="椭圆 1"/>
          <p:cNvSpPr/>
          <p:nvPr/>
        </p:nvSpPr>
        <p:spPr>
          <a:xfrm>
            <a:off x="555625" y="805815"/>
            <a:ext cx="184688" cy="184688"/>
          </a:xfrm>
          <a:prstGeom prst="ellipse">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441430" y="805815"/>
            <a:ext cx="184688" cy="184688"/>
          </a:xfrm>
          <a:prstGeom prst="ellipse">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custDataLst>
              <p:tags r:id="rId2"/>
            </p:custDataLst>
          </p:nvPr>
        </p:nvSpPr>
        <p:spPr>
          <a:xfrm>
            <a:off x="4520248" y="636905"/>
            <a:ext cx="3151505" cy="52197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2800" b="1" dirty="0">
                <a:solidFill>
                  <a:srgbClr val="E8E2D6"/>
                </a:solidFill>
                <a:latin typeface="汉仪粗简黑简" panose="00020600040101010101" charset="-122"/>
                <a:ea typeface="汉仪粗简黑简" panose="00020600040101010101" charset="-122"/>
                <a:cs typeface="汉仪粗简黑简" panose="00020600040101010101" charset="-122"/>
              </a:rPr>
              <a:t>CONTENTS</a:t>
            </a:r>
          </a:p>
        </p:txBody>
      </p:sp>
      <p:grpSp>
        <p:nvGrpSpPr>
          <p:cNvPr id="39" name="组合 38"/>
          <p:cNvGrpSpPr/>
          <p:nvPr/>
        </p:nvGrpSpPr>
        <p:grpSpPr>
          <a:xfrm>
            <a:off x="5954396" y="1930969"/>
            <a:ext cx="4597205" cy="4205103"/>
            <a:chOff x="7078981" y="1824389"/>
            <a:chExt cx="4597205" cy="4205103"/>
          </a:xfrm>
        </p:grpSpPr>
        <p:sp>
          <p:nvSpPr>
            <p:cNvPr id="3" name="文本框 2"/>
            <p:cNvSpPr txBox="1"/>
            <p:nvPr/>
          </p:nvSpPr>
          <p:spPr>
            <a:xfrm>
              <a:off x="8274252" y="2086350"/>
              <a:ext cx="3295317" cy="4603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E8E2D6"/>
                  </a:solidFill>
                  <a:latin typeface="汉仪粗简黑简" panose="00020600040101010101" charset="-122"/>
                  <a:ea typeface="汉仪粗简黑简" panose="00020600040101010101" charset="-122"/>
                </a:rPr>
                <a:t>TASK</a:t>
              </a:r>
              <a:r>
                <a:rPr lang="zh-CN" altLang="en-US" sz="2400" b="1" dirty="0">
                  <a:solidFill>
                    <a:srgbClr val="E8E2D6"/>
                  </a:solidFill>
                  <a:latin typeface="汉仪粗简黑简" panose="00020600040101010101" charset="-122"/>
                  <a:ea typeface="汉仪粗简黑简" panose="00020600040101010101" charset="-122"/>
                </a:rPr>
                <a:t> </a:t>
              </a:r>
              <a:r>
                <a:rPr lang="en-US" altLang="zh-CN" sz="2400" b="1" dirty="0">
                  <a:solidFill>
                    <a:srgbClr val="E8E2D6"/>
                  </a:solidFill>
                  <a:latin typeface="汉仪粗简黑简" panose="00020600040101010101" charset="-122"/>
                  <a:ea typeface="汉仪粗简黑简" panose="00020600040101010101" charset="-122"/>
                </a:rPr>
                <a:t>1</a:t>
              </a:r>
              <a:endParaRPr kumimoji="0" lang="zh-CN" altLang="en-US" sz="2400" b="1"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endParaRPr>
            </a:p>
          </p:txBody>
        </p:sp>
        <p:sp>
          <p:nvSpPr>
            <p:cNvPr id="25" name="文本框 24"/>
            <p:cNvSpPr txBox="1"/>
            <p:nvPr/>
          </p:nvSpPr>
          <p:spPr>
            <a:xfrm>
              <a:off x="8312267" y="2472705"/>
              <a:ext cx="1896190" cy="27559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rPr>
                <a:t>Review of work content </a:t>
              </a:r>
            </a:p>
          </p:txBody>
        </p:sp>
        <p:sp>
          <p:nvSpPr>
            <p:cNvPr id="26" name="文本框 25"/>
            <p:cNvSpPr txBox="1"/>
            <p:nvPr/>
          </p:nvSpPr>
          <p:spPr>
            <a:xfrm>
              <a:off x="8274252" y="5154803"/>
              <a:ext cx="2940340" cy="4603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E8E2D6"/>
                  </a:solidFill>
                  <a:latin typeface="汉仪粗简黑简" panose="00020600040101010101" charset="-122"/>
                  <a:ea typeface="汉仪粗简黑简" panose="00020600040101010101" charset="-122"/>
                </a:rPr>
                <a:t>Task</a:t>
              </a:r>
              <a:r>
                <a:rPr lang="zh-CN" altLang="en-US" sz="2400" b="1" dirty="0">
                  <a:solidFill>
                    <a:srgbClr val="E8E2D6"/>
                  </a:solidFill>
                  <a:latin typeface="汉仪粗简黑简" panose="00020600040101010101" charset="-122"/>
                  <a:ea typeface="汉仪粗简黑简" panose="00020600040101010101" charset="-122"/>
                </a:rPr>
                <a:t> </a:t>
              </a:r>
              <a:r>
                <a:rPr lang="en-US" altLang="zh-CN" sz="2400" b="1" dirty="0">
                  <a:solidFill>
                    <a:srgbClr val="E8E2D6"/>
                  </a:solidFill>
                  <a:latin typeface="汉仪粗简黑简" panose="00020600040101010101" charset="-122"/>
                  <a:ea typeface="汉仪粗简黑简" panose="00020600040101010101" charset="-122"/>
                </a:rPr>
                <a:t>4</a:t>
              </a:r>
              <a:endParaRPr kumimoji="0" lang="zh-CN" altLang="en-US" sz="2400" b="1"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endParaRPr>
            </a:p>
          </p:txBody>
        </p:sp>
        <p:sp>
          <p:nvSpPr>
            <p:cNvPr id="21" name="文本框 20"/>
            <p:cNvSpPr txBox="1"/>
            <p:nvPr/>
          </p:nvSpPr>
          <p:spPr>
            <a:xfrm>
              <a:off x="8274252" y="4105753"/>
              <a:ext cx="3401934"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E8E2D6"/>
                  </a:solidFill>
                  <a:latin typeface="汉仪粗简黑简" panose="00020600040101010101" charset="-122"/>
                  <a:ea typeface="汉仪粗简黑简" panose="00020600040101010101" charset="-122"/>
                </a:rPr>
                <a:t>Task</a:t>
              </a:r>
              <a:r>
                <a:rPr lang="zh-CN" altLang="en-US" sz="2400" b="1" dirty="0">
                  <a:solidFill>
                    <a:srgbClr val="E8E2D6"/>
                  </a:solidFill>
                  <a:latin typeface="汉仪粗简黑简" panose="00020600040101010101" charset="-122"/>
                  <a:ea typeface="汉仪粗简黑简" panose="00020600040101010101" charset="-122"/>
                </a:rPr>
                <a:t> </a:t>
              </a:r>
              <a:r>
                <a:rPr lang="en-US" altLang="zh-CN" sz="2400" b="1" dirty="0">
                  <a:solidFill>
                    <a:srgbClr val="E8E2D6"/>
                  </a:solidFill>
                  <a:latin typeface="汉仪粗简黑简" panose="00020600040101010101" charset="-122"/>
                  <a:ea typeface="汉仪粗简黑简" panose="00020600040101010101" charset="-122"/>
                </a:rPr>
                <a:t>3</a:t>
              </a:r>
            </a:p>
          </p:txBody>
        </p:sp>
        <p:sp>
          <p:nvSpPr>
            <p:cNvPr id="23" name="文本框 22"/>
            <p:cNvSpPr txBox="1"/>
            <p:nvPr/>
          </p:nvSpPr>
          <p:spPr>
            <a:xfrm>
              <a:off x="8312268" y="4518341"/>
              <a:ext cx="2200192" cy="27559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rPr>
                <a:t>Work experience summary</a:t>
              </a:r>
            </a:p>
          </p:txBody>
        </p:sp>
        <p:sp>
          <p:nvSpPr>
            <p:cNvPr id="28" name="文本框 27"/>
            <p:cNvSpPr txBox="1"/>
            <p:nvPr/>
          </p:nvSpPr>
          <p:spPr>
            <a:xfrm>
              <a:off x="8284167" y="3089341"/>
              <a:ext cx="2950200" cy="4603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E8E2D6"/>
                  </a:solidFill>
                  <a:latin typeface="汉仪粗简黑简" panose="00020600040101010101" charset="-122"/>
                  <a:ea typeface="汉仪粗简黑简" panose="00020600040101010101" charset="-122"/>
                </a:rPr>
                <a:t>Task</a:t>
              </a:r>
              <a:r>
                <a:rPr lang="zh-CN" altLang="en-US" sz="2400" b="1" dirty="0">
                  <a:solidFill>
                    <a:srgbClr val="E8E2D6"/>
                  </a:solidFill>
                  <a:latin typeface="汉仪粗简黑简" panose="00020600040101010101" charset="-122"/>
                  <a:ea typeface="汉仪粗简黑简" panose="00020600040101010101" charset="-122"/>
                </a:rPr>
                <a:t> </a:t>
              </a:r>
              <a:r>
                <a:rPr lang="en-US" altLang="zh-CN" sz="2400" b="1" dirty="0">
                  <a:solidFill>
                    <a:srgbClr val="E8E2D6"/>
                  </a:solidFill>
                  <a:latin typeface="汉仪粗简黑简" panose="00020600040101010101" charset="-122"/>
                  <a:ea typeface="汉仪粗简黑简" panose="00020600040101010101" charset="-122"/>
                </a:rPr>
                <a:t>2</a:t>
              </a:r>
              <a:endParaRPr kumimoji="0" lang="zh-CN" altLang="en-US" sz="2400" b="1"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endParaRPr>
            </a:p>
          </p:txBody>
        </p:sp>
        <p:sp>
          <p:nvSpPr>
            <p:cNvPr id="31" name="文本框 30"/>
            <p:cNvSpPr txBox="1"/>
            <p:nvPr/>
          </p:nvSpPr>
          <p:spPr>
            <a:xfrm>
              <a:off x="8284167" y="3472871"/>
              <a:ext cx="2104470" cy="27559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rPr>
                <a:t>Market data analysis</a:t>
              </a:r>
            </a:p>
          </p:txBody>
        </p:sp>
        <p:sp>
          <p:nvSpPr>
            <p:cNvPr id="32" name="椭圆 31"/>
            <p:cNvSpPr/>
            <p:nvPr/>
          </p:nvSpPr>
          <p:spPr>
            <a:xfrm>
              <a:off x="7078981" y="1824389"/>
              <a:ext cx="1141290" cy="1136652"/>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rPr>
                <a:t>01</a:t>
              </a:r>
            </a:p>
          </p:txBody>
        </p:sp>
        <p:sp>
          <p:nvSpPr>
            <p:cNvPr id="33" name="椭圆 32"/>
            <p:cNvSpPr/>
            <p:nvPr/>
          </p:nvSpPr>
          <p:spPr>
            <a:xfrm>
              <a:off x="7078981" y="2847206"/>
              <a:ext cx="1141290" cy="1136652"/>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rPr>
                <a:t>02</a:t>
              </a:r>
            </a:p>
          </p:txBody>
        </p:sp>
        <p:sp>
          <p:nvSpPr>
            <p:cNvPr id="34" name="椭圆 33"/>
            <p:cNvSpPr/>
            <p:nvPr/>
          </p:nvSpPr>
          <p:spPr>
            <a:xfrm>
              <a:off x="7078981" y="3870023"/>
              <a:ext cx="1141290" cy="1136652"/>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rPr>
                <a:t>03</a:t>
              </a:r>
            </a:p>
          </p:txBody>
        </p:sp>
        <p:sp>
          <p:nvSpPr>
            <p:cNvPr id="35" name="椭圆 34"/>
            <p:cNvSpPr/>
            <p:nvPr/>
          </p:nvSpPr>
          <p:spPr>
            <a:xfrm>
              <a:off x="7078981" y="4892840"/>
              <a:ext cx="1141290" cy="1136652"/>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rPr>
                <a:t>04</a:t>
              </a:r>
            </a:p>
          </p:txBody>
        </p:sp>
        <p:cxnSp>
          <p:nvCxnSpPr>
            <p:cNvPr id="36" name="直接连接符 35"/>
            <p:cNvCxnSpPr/>
            <p:nvPr/>
          </p:nvCxnSpPr>
          <p:spPr>
            <a:xfrm>
              <a:off x="8114747" y="2175859"/>
              <a:ext cx="0" cy="433711"/>
            </a:xfrm>
            <a:prstGeom prst="line">
              <a:avLst/>
            </a:prstGeom>
            <a:ln w="28575">
              <a:solidFill>
                <a:srgbClr val="E8E2D6"/>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114747" y="3198676"/>
              <a:ext cx="0" cy="433711"/>
            </a:xfrm>
            <a:prstGeom prst="line">
              <a:avLst/>
            </a:prstGeom>
            <a:ln w="28575">
              <a:solidFill>
                <a:srgbClr val="E8E2D6"/>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114747" y="4221493"/>
              <a:ext cx="0" cy="433711"/>
            </a:xfrm>
            <a:prstGeom prst="line">
              <a:avLst/>
            </a:prstGeom>
            <a:ln w="28575">
              <a:solidFill>
                <a:srgbClr val="E8E2D6"/>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114747" y="5244310"/>
              <a:ext cx="0" cy="433711"/>
            </a:xfrm>
            <a:prstGeom prst="line">
              <a:avLst/>
            </a:prstGeom>
            <a:ln w="28575">
              <a:solidFill>
                <a:srgbClr val="E8E2D6"/>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312903" y="5518466"/>
              <a:ext cx="2200192" cy="27559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rPr>
                <a:t>Future work planning</a:t>
              </a:r>
            </a:p>
          </p:txBody>
        </p:sp>
      </p:grpSp>
      <p:grpSp>
        <p:nvGrpSpPr>
          <p:cNvPr id="10" name="组合 9"/>
          <p:cNvGrpSpPr/>
          <p:nvPr/>
        </p:nvGrpSpPr>
        <p:grpSpPr>
          <a:xfrm>
            <a:off x="2232660" y="4637405"/>
            <a:ext cx="1727835" cy="262890"/>
            <a:chOff x="1224" y="7286"/>
            <a:chExt cx="2721" cy="414"/>
          </a:xfrm>
        </p:grpSpPr>
        <p:sp>
          <p:nvSpPr>
            <p:cNvPr id="12" name="燕尾形 11"/>
            <p:cNvSpPr/>
            <p:nvPr/>
          </p:nvSpPr>
          <p:spPr>
            <a:xfrm>
              <a:off x="1224"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燕尾形 12"/>
            <p:cNvSpPr/>
            <p:nvPr/>
          </p:nvSpPr>
          <p:spPr>
            <a:xfrm>
              <a:off x="1892"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燕尾形 14"/>
            <p:cNvSpPr/>
            <p:nvPr/>
          </p:nvSpPr>
          <p:spPr>
            <a:xfrm>
              <a:off x="2545"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燕尾形 23"/>
            <p:cNvSpPr/>
            <p:nvPr/>
          </p:nvSpPr>
          <p:spPr>
            <a:xfrm>
              <a:off x="3213"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flipH="1" flipV="1">
            <a:off x="360045" y="1631950"/>
            <a:ext cx="11471275" cy="4809490"/>
          </a:xfrm>
          <a:prstGeom prst="roundRect">
            <a:avLst>
              <a:gd name="adj" fmla="val 5687"/>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360680" y="390525"/>
            <a:ext cx="11471275" cy="1014730"/>
          </a:xfrm>
          <a:prstGeom prst="roundRect">
            <a:avLst>
              <a:gd name="adj" fmla="val 14142"/>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555625" y="805815"/>
            <a:ext cx="184688" cy="184688"/>
          </a:xfrm>
          <a:prstGeom prst="ellipse">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441430" y="805815"/>
            <a:ext cx="184688" cy="184688"/>
          </a:xfrm>
          <a:prstGeom prst="ellipse">
            <a:avLst/>
          </a:prstGeom>
          <a:solidFill>
            <a:srgbClr val="3F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custDataLst>
              <p:tags r:id="rId1"/>
            </p:custDataLst>
          </p:nvPr>
        </p:nvSpPr>
        <p:spPr>
          <a:xfrm>
            <a:off x="4520248" y="636905"/>
            <a:ext cx="3151505" cy="52197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2800" b="1" dirty="0">
                <a:solidFill>
                  <a:srgbClr val="E8E2D6"/>
                </a:solidFill>
                <a:latin typeface="汉仪粗简黑简" panose="00020600040101010101" charset="-122"/>
                <a:ea typeface="汉仪粗简黑简" panose="00020600040101010101" charset="-122"/>
                <a:cs typeface="汉仪粗简黑简" panose="00020600040101010101" charset="-122"/>
              </a:rPr>
              <a:t>RART 01</a:t>
            </a:r>
          </a:p>
        </p:txBody>
      </p:sp>
      <p:sp>
        <p:nvSpPr>
          <p:cNvPr id="9" name="文本框 8"/>
          <p:cNvSpPr txBox="1"/>
          <p:nvPr/>
        </p:nvSpPr>
        <p:spPr>
          <a:xfrm>
            <a:off x="3962443" y="2147253"/>
            <a:ext cx="4266478"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800" b="1" dirty="0">
                <a:solidFill>
                  <a:srgbClr val="E8E2D6"/>
                </a:solidFill>
                <a:latin typeface="汉仪粗简黑简" panose="00020600040101010101" charset="-122"/>
                <a:ea typeface="汉仪粗简黑简" panose="00020600040101010101" charset="-122"/>
                <a:cs typeface="+mn-ea"/>
                <a:sym typeface="+mn-lt"/>
              </a:rPr>
              <a:t>Task1</a:t>
            </a:r>
            <a:endParaRPr kumimoji="0" lang="zh-CN" altLang="en-US" sz="4800" b="1" i="0"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ea"/>
              <a:sym typeface="+mn-lt"/>
            </a:endParaRPr>
          </a:p>
        </p:txBody>
      </p:sp>
      <p:sp>
        <p:nvSpPr>
          <p:cNvPr id="10" name="文本框 9"/>
          <p:cNvSpPr txBox="1"/>
          <p:nvPr/>
        </p:nvSpPr>
        <p:spPr>
          <a:xfrm>
            <a:off x="2676525" y="3468237"/>
            <a:ext cx="6889750" cy="145289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dirty="0">
                <a:solidFill>
                  <a:schemeClr val="bg1"/>
                </a:solidFill>
              </a:rPr>
              <a:t>Task 1 </a:t>
            </a:r>
          </a:p>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dirty="0">
                <a:solidFill>
                  <a:schemeClr val="bg1"/>
                </a:solidFill>
              </a:rPr>
              <a:t>– Set LPF cut-off frequency to 50 Hz.</a:t>
            </a:r>
          </a:p>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dirty="0">
                <a:solidFill>
                  <a:schemeClr val="bg1"/>
                </a:solidFill>
              </a:rPr>
              <a:t> – Implement tone-vocoder by changing the number of bands to N=4, N=6, N=8, and N=16. </a:t>
            </a:r>
          </a:p>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dirty="0">
                <a:solidFill>
                  <a:schemeClr val="bg1"/>
                </a:solidFill>
              </a:rPr>
              <a:t>– Save the wave files for these conditions, and describe how the number of bands affects the intelligibility (i.e., how many words can be understood) of synthesized sentence. </a:t>
            </a:r>
            <a:endParaRPr kumimoji="0" lang="en-US" altLang="zh-CN" sz="1200" b="0" i="0" u="none" strike="noStrike" kern="1200" cap="none" spc="0" normalizeH="0" baseline="0" noProof="0" dirty="0">
              <a:ln>
                <a:noFill/>
              </a:ln>
              <a:solidFill>
                <a:schemeClr val="bg1"/>
              </a:solidFill>
              <a:effectLst/>
              <a:uLnTx/>
              <a:uFillTx/>
              <a:latin typeface="汉仪粗简黑简" panose="00020600040101010101" charset="-122"/>
              <a:ea typeface="汉仪粗简黑简" panose="00020600040101010101" charset="-122"/>
              <a:cs typeface="+mn-cs"/>
            </a:endParaRPr>
          </a:p>
        </p:txBody>
      </p:sp>
      <p:sp>
        <p:nvSpPr>
          <p:cNvPr id="11" name="矩形 10"/>
          <p:cNvSpPr/>
          <p:nvPr/>
        </p:nvSpPr>
        <p:spPr>
          <a:xfrm>
            <a:off x="3407410" y="3046355"/>
            <a:ext cx="5326380" cy="4603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rPr>
              <a:t>Review of </a:t>
            </a:r>
            <a:r>
              <a:rPr lang="en-US" altLang="zh-CN" sz="2400" b="1" i="1" dirty="0">
                <a:solidFill>
                  <a:srgbClr val="E8E2D6"/>
                </a:solidFill>
                <a:latin typeface="汉仪粗简黑简" panose="00020600040101010101" charset="-122"/>
                <a:ea typeface="汉仪粗简黑简" panose="00020600040101010101" charset="-122"/>
              </a:rPr>
              <a:t>task</a:t>
            </a:r>
            <a:endParaRPr kumimoji="0" lang="en-US" altLang="zh-CN" sz="2400" b="1" i="1" u="none" strike="noStrike" kern="1200" cap="none" spc="0" normalizeH="0" baseline="0" noProof="0" dirty="0">
              <a:ln>
                <a:noFill/>
              </a:ln>
              <a:solidFill>
                <a:srgbClr val="E8E2D6"/>
              </a:solidFill>
              <a:effectLst/>
              <a:uLnTx/>
              <a:uFillTx/>
              <a:latin typeface="汉仪粗简黑简" panose="00020600040101010101" charset="-122"/>
              <a:ea typeface="汉仪粗简黑简" panose="00020600040101010101" charset="-122"/>
              <a:cs typeface="+mn-cs"/>
            </a:endParaRPr>
          </a:p>
        </p:txBody>
      </p:sp>
      <p:grpSp>
        <p:nvGrpSpPr>
          <p:cNvPr id="5" name="组合 4"/>
          <p:cNvGrpSpPr/>
          <p:nvPr/>
        </p:nvGrpSpPr>
        <p:grpSpPr>
          <a:xfrm>
            <a:off x="5231765" y="5175250"/>
            <a:ext cx="1727835" cy="262890"/>
            <a:chOff x="1224" y="7286"/>
            <a:chExt cx="2721" cy="414"/>
          </a:xfrm>
        </p:grpSpPr>
        <p:sp>
          <p:nvSpPr>
            <p:cNvPr id="12" name="燕尾形 11"/>
            <p:cNvSpPr/>
            <p:nvPr/>
          </p:nvSpPr>
          <p:spPr>
            <a:xfrm>
              <a:off x="1224"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燕尾形 12"/>
            <p:cNvSpPr/>
            <p:nvPr/>
          </p:nvSpPr>
          <p:spPr>
            <a:xfrm>
              <a:off x="1892"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燕尾形 14"/>
            <p:cNvSpPr/>
            <p:nvPr/>
          </p:nvSpPr>
          <p:spPr>
            <a:xfrm>
              <a:off x="2545"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燕尾形 23"/>
            <p:cNvSpPr/>
            <p:nvPr/>
          </p:nvSpPr>
          <p:spPr>
            <a:xfrm>
              <a:off x="3213" y="7286"/>
              <a:ext cx="733" cy="415"/>
            </a:xfrm>
            <a:prstGeom prst="chevron">
              <a:avLst/>
            </a:prstGeom>
            <a:solidFill>
              <a:srgbClr val="B07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15900" y="0"/>
            <a:ext cx="297492" cy="750440"/>
          </a:xfrm>
          <a:prstGeom prst="rect">
            <a:avLst/>
          </a:prstGeom>
          <a:solidFill>
            <a:srgbClr val="444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0" name="文本框 19"/>
          <p:cNvSpPr txBox="1"/>
          <p:nvPr/>
        </p:nvSpPr>
        <p:spPr>
          <a:xfrm>
            <a:off x="482600" y="148202"/>
            <a:ext cx="11288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3F3F46"/>
                </a:solidFill>
                <a:latin typeface="汉仪粗简黑简" panose="00020600040101010101" charset="-122"/>
                <a:ea typeface="汉仪粗简黑简" panose="00020600040101010101" charset="-122"/>
                <a:cs typeface="+mn-ea"/>
                <a:sym typeface="+mn-lt"/>
              </a:rPr>
              <a:t>Task</a:t>
            </a:r>
            <a:r>
              <a:rPr lang="zh-CN" altLang="en-US" sz="2400" b="1" dirty="0">
                <a:solidFill>
                  <a:srgbClr val="3F3F46"/>
                </a:solidFill>
                <a:latin typeface="汉仪粗简黑简" panose="00020600040101010101" charset="-122"/>
                <a:ea typeface="汉仪粗简黑简" panose="00020600040101010101" charset="-122"/>
                <a:cs typeface="+mn-ea"/>
                <a:sym typeface="+mn-lt"/>
              </a:rPr>
              <a:t> </a:t>
            </a:r>
            <a:r>
              <a:rPr lang="en-US" altLang="zh-CN" sz="2400" b="1" dirty="0">
                <a:solidFill>
                  <a:srgbClr val="3F3F46"/>
                </a:solidFill>
                <a:latin typeface="汉仪粗简黑简" panose="00020600040101010101" charset="-122"/>
                <a:ea typeface="汉仪粗简黑简" panose="00020600040101010101" charset="-122"/>
                <a:cs typeface="+mn-ea"/>
                <a:sym typeface="+mn-lt"/>
              </a:rPr>
              <a:t>1</a:t>
            </a:r>
            <a:endParaRPr kumimoji="0" lang="zh-CN" altLang="en-US" sz="2400" b="1" i="0" u="none" strike="noStrike" kern="1200" cap="none" spc="0" normalizeH="0" baseline="0" noProof="0" dirty="0">
              <a:ln>
                <a:noFill/>
              </a:ln>
              <a:solidFill>
                <a:srgbClr val="3F3F46"/>
              </a:solidFill>
              <a:effectLst/>
              <a:uLnTx/>
              <a:uFillTx/>
              <a:latin typeface="汉仪粗简黑简" panose="00020600040101010101" charset="-122"/>
              <a:ea typeface="汉仪粗简黑简" panose="00020600040101010101" charset="-122"/>
              <a:cs typeface="+mn-ea"/>
              <a:sym typeface="+mn-lt"/>
            </a:endParaRPr>
          </a:p>
        </p:txBody>
      </p:sp>
      <p:pic>
        <p:nvPicPr>
          <p:cNvPr id="3" name="图片 2">
            <a:extLst>
              <a:ext uri="{FF2B5EF4-FFF2-40B4-BE49-F238E27FC236}">
                <a16:creationId xmlns:a16="http://schemas.microsoft.com/office/drawing/2014/main" id="{500EF561-C8FE-773D-8C55-95F8E472FDFA}"/>
              </a:ext>
            </a:extLst>
          </p:cNvPr>
          <p:cNvPicPr>
            <a:picLocks noChangeAspect="1"/>
          </p:cNvPicPr>
          <p:nvPr/>
        </p:nvPicPr>
        <p:blipFill>
          <a:blip r:embed="rId3"/>
          <a:stretch>
            <a:fillRect/>
          </a:stretch>
        </p:blipFill>
        <p:spPr>
          <a:xfrm>
            <a:off x="1878135" y="148202"/>
            <a:ext cx="4225159" cy="3409665"/>
          </a:xfrm>
          <a:prstGeom prst="rect">
            <a:avLst/>
          </a:prstGeom>
        </p:spPr>
      </p:pic>
      <p:pic>
        <p:nvPicPr>
          <p:cNvPr id="4" name="图片 3">
            <a:extLst>
              <a:ext uri="{FF2B5EF4-FFF2-40B4-BE49-F238E27FC236}">
                <a16:creationId xmlns:a16="http://schemas.microsoft.com/office/drawing/2014/main" id="{1BF02A64-E1E1-C66E-BD46-06E3BA5905D1}"/>
              </a:ext>
            </a:extLst>
          </p:cNvPr>
          <p:cNvPicPr>
            <a:picLocks noChangeAspect="1"/>
          </p:cNvPicPr>
          <p:nvPr/>
        </p:nvPicPr>
        <p:blipFill>
          <a:blip r:embed="rId4"/>
          <a:stretch>
            <a:fillRect/>
          </a:stretch>
        </p:blipFill>
        <p:spPr>
          <a:xfrm>
            <a:off x="6835620" y="148202"/>
            <a:ext cx="4564888" cy="3584740"/>
          </a:xfrm>
          <a:prstGeom prst="rect">
            <a:avLst/>
          </a:prstGeom>
        </p:spPr>
      </p:pic>
      <p:pic>
        <p:nvPicPr>
          <p:cNvPr id="5" name="图片 4">
            <a:extLst>
              <a:ext uri="{FF2B5EF4-FFF2-40B4-BE49-F238E27FC236}">
                <a16:creationId xmlns:a16="http://schemas.microsoft.com/office/drawing/2014/main" id="{6A8161DE-9641-9723-2ABA-0031120B733D}"/>
              </a:ext>
            </a:extLst>
          </p:cNvPr>
          <p:cNvPicPr>
            <a:picLocks noChangeAspect="1"/>
          </p:cNvPicPr>
          <p:nvPr/>
        </p:nvPicPr>
        <p:blipFill>
          <a:blip r:embed="rId5"/>
          <a:stretch>
            <a:fillRect/>
          </a:stretch>
        </p:blipFill>
        <p:spPr>
          <a:xfrm>
            <a:off x="1878135" y="3841646"/>
            <a:ext cx="4688289" cy="3409665"/>
          </a:xfrm>
          <a:prstGeom prst="rect">
            <a:avLst/>
          </a:prstGeom>
        </p:spPr>
      </p:pic>
      <p:pic>
        <p:nvPicPr>
          <p:cNvPr id="6" name="图片 5">
            <a:extLst>
              <a:ext uri="{FF2B5EF4-FFF2-40B4-BE49-F238E27FC236}">
                <a16:creationId xmlns:a16="http://schemas.microsoft.com/office/drawing/2014/main" id="{145A94C1-6C8C-1E92-FC5B-90B85004CAF0}"/>
              </a:ext>
            </a:extLst>
          </p:cNvPr>
          <p:cNvPicPr>
            <a:picLocks noChangeAspect="1"/>
          </p:cNvPicPr>
          <p:nvPr/>
        </p:nvPicPr>
        <p:blipFill>
          <a:blip r:embed="rId6"/>
          <a:stretch>
            <a:fillRect/>
          </a:stretch>
        </p:blipFill>
        <p:spPr>
          <a:xfrm>
            <a:off x="6973797" y="3841646"/>
            <a:ext cx="4288533" cy="358474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69616046-fe09-4290-b848-2070c3680f2b"/>
  <p:tag name="COMMONDATA" val="eyJjb3VudCI6MSwiaGRpZCI6ImFkMWJhODM1YjA2M2NhNTRmMzkyYjllOWIyZWFjMGQxIiwidXNlckNvdW50IjoxfQ=="/>
</p:tagLst>
</file>

<file path=ppt/tags/tag10.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11.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12.xml><?xml version="1.0" encoding="utf-8"?>
<p:tagLst xmlns:a="http://schemas.openxmlformats.org/drawingml/2006/main" xmlns:r="http://schemas.openxmlformats.org/officeDocument/2006/relationships" xmlns:p="http://schemas.openxmlformats.org/presentationml/2006/main">
  <p:tag name="KSO_WM_FULL_TEXT_BEAUTIFY_COPY_ID" val="7"/>
</p:tagLst>
</file>

<file path=ppt/tags/tag13.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14.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2.xml><?xml version="1.0" encoding="utf-8"?>
<p:tagLst xmlns:a="http://schemas.openxmlformats.org/drawingml/2006/main" xmlns:r="http://schemas.openxmlformats.org/officeDocument/2006/relationships" xmlns:p="http://schemas.openxmlformats.org/presentationml/2006/main">
  <p:tag name="KSO_WM_FULL_TEXT_BEAUTIFY_COPY_ID" val="7"/>
</p:tagLst>
</file>

<file path=ppt/tags/tag3.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4.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5.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6.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7.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8.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9.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674</Words>
  <Application>Microsoft Office PowerPoint</Application>
  <PresentationFormat>宽屏</PresentationFormat>
  <Paragraphs>75</Paragraphs>
  <Slides>22</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汉仪粗简黑简</vt:lpstr>
      <vt:lpstr>等线 Light</vt:lpstr>
      <vt:lpstr>Calibri</vt:lpstr>
      <vt:lpstr>方正黑体简体</vt:lpstr>
      <vt:lpstr>等线</vt:lpstr>
      <vt:lpstr>汉仪超级战甲W</vt:lpstr>
      <vt:lpstr>Arial</vt:lpstr>
      <vt:lpstr>宋体</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miao</dc:creator>
  <cp:lastModifiedBy>TANG Xinyu</cp:lastModifiedBy>
  <cp:revision>48</cp:revision>
  <dcterms:created xsi:type="dcterms:W3CDTF">2022-06-06T15:01:00Z</dcterms:created>
  <dcterms:modified xsi:type="dcterms:W3CDTF">2022-12-09T08:00:01Z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F46325731CF84F82A1D0FFAB0BA312B9</vt:lpwstr>
  </property>
  <property fmtid="{D5CDD505-2E9C-101B-9397-08002B2CF9AE}" pid="4" name="KSOTemplateUUID">
    <vt:lpwstr>v1.0_mb_rxfvMYbCpUk4ET9bg4IS7g==</vt:lpwstr>
  </property>
</Properties>
</file>