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316A55-02FC-4FEF-B1FC-DA4D3DBC8544}" v="2" dt="2022-03-09T07:25:14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dedarshan14" userId="S::gadedarshan14_gmail.com#ext#@cdacet.onmicrosoft.com::d7c7a29b-17bc-4ed3-a2e6-abdfe35c2c38" providerId="AD" clId="Web-{6F316A55-02FC-4FEF-B1FC-DA4D3DBC8544}"/>
    <pc:docChg chg="modSld">
      <pc:chgData name="gadedarshan14" userId="S::gadedarshan14_gmail.com#ext#@cdacet.onmicrosoft.com::d7c7a29b-17bc-4ed3-a2e6-abdfe35c2c38" providerId="AD" clId="Web-{6F316A55-02FC-4FEF-B1FC-DA4D3DBC8544}" dt="2022-03-09T07:25:14.720" v="1" actId="20577"/>
      <pc:docMkLst>
        <pc:docMk/>
      </pc:docMkLst>
      <pc:sldChg chg="modSp">
        <pc:chgData name="gadedarshan14" userId="S::gadedarshan14_gmail.com#ext#@cdacet.onmicrosoft.com::d7c7a29b-17bc-4ed3-a2e6-abdfe35c2c38" providerId="AD" clId="Web-{6F316A55-02FC-4FEF-B1FC-DA4D3DBC8544}" dt="2022-03-09T07:25:14.720" v="1" actId="20577"/>
        <pc:sldMkLst>
          <pc:docMk/>
          <pc:sldMk cId="4064066474" sldId="258"/>
        </pc:sldMkLst>
        <pc:spChg chg="mod">
          <ac:chgData name="gadedarshan14" userId="S::gadedarshan14_gmail.com#ext#@cdacet.onmicrosoft.com::d7c7a29b-17bc-4ed3-a2e6-abdfe35c2c38" providerId="AD" clId="Web-{6F316A55-02FC-4FEF-B1FC-DA4D3DBC8544}" dt="2022-03-09T07:25:14.720" v="1" actId="20577"/>
          <ac:spMkLst>
            <pc:docMk/>
            <pc:sldMk cId="4064066474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Logic Building and Problem Solving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169229"/>
            <a:ext cx="6815669" cy="809170"/>
          </a:xfrm>
        </p:spPr>
        <p:txBody>
          <a:bodyPr>
            <a:normAutofit lnSpcReduction="10000"/>
          </a:bodyPr>
          <a:lstStyle/>
          <a:p>
            <a:r>
              <a:rPr lang="en-US"/>
              <a:t>PGDAC</a:t>
            </a:r>
          </a:p>
          <a:p>
            <a:r>
              <a:rPr lang="en-US"/>
              <a:t> By Swati From </a:t>
            </a:r>
            <a:r>
              <a:rPr lang="en-US" err="1"/>
              <a:t>CDAC,Noida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52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68474"/>
            <a:ext cx="9601196" cy="574525"/>
          </a:xfrm>
        </p:spPr>
        <p:txBody>
          <a:bodyPr>
            <a:normAutofit fontScale="90000"/>
          </a:bodyPr>
          <a:lstStyle/>
          <a:p>
            <a:r>
              <a:rPr lang="en-US"/>
              <a:t>Compilation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058" y="1142999"/>
            <a:ext cx="4747172" cy="53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2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 steps required for an activity ‘riding a bicycle’: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1)remove the bicycle from the stand</a:t>
            </a:r>
          </a:p>
          <a:p>
            <a:r>
              <a:rPr lang="en-US"/>
              <a:t> 2) sit on the seat of the bicycle</a:t>
            </a:r>
          </a:p>
          <a:p>
            <a:r>
              <a:rPr lang="en-US"/>
              <a:t> 3) start peddling</a:t>
            </a:r>
          </a:p>
          <a:p>
            <a:r>
              <a:rPr lang="en-US"/>
              <a:t> 4) use breaks whenever needed </a:t>
            </a:r>
          </a:p>
          <a:p>
            <a:r>
              <a:rPr lang="en-US"/>
              <a:t> 5) stop on reaching the destination.</a:t>
            </a:r>
          </a:p>
        </p:txBody>
      </p:sp>
    </p:spTree>
    <p:extLst>
      <p:ext uri="{BB962C8B-B14F-4D97-AF65-F5344CB8AC3E}">
        <p14:creationId xmlns:p14="http://schemas.microsoft.com/office/powerpoint/2010/main" val="133173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2. : Write an algorithm to display the sum of two numbers entered by user, using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Pseudocode for the sum of two numbers will be:</a:t>
            </a:r>
          </a:p>
          <a:p>
            <a:r>
              <a:rPr lang="en-US"/>
              <a:t> input num1</a:t>
            </a:r>
          </a:p>
          <a:p>
            <a:r>
              <a:rPr lang="en-US"/>
              <a:t> input num2</a:t>
            </a:r>
          </a:p>
          <a:p>
            <a:r>
              <a:rPr lang="en-US"/>
              <a:t> COMPUTE Result = num1 + num2</a:t>
            </a:r>
          </a:p>
          <a:p>
            <a:r>
              <a:rPr lang="en-US"/>
              <a:t> PRINT Result</a:t>
            </a:r>
          </a:p>
        </p:txBody>
      </p:sp>
    </p:spTree>
    <p:extLst>
      <p:ext uri="{BB962C8B-B14F-4D97-AF65-F5344CB8AC3E}">
        <p14:creationId xmlns:p14="http://schemas.microsoft.com/office/powerpoint/2010/main" val="67566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3.Algorithm to calculate area and perimeter of a rectangle, using both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 length </a:t>
            </a:r>
          </a:p>
          <a:p>
            <a:r>
              <a:rPr lang="en-US"/>
              <a:t>input breadth </a:t>
            </a:r>
          </a:p>
          <a:p>
            <a:r>
              <a:rPr lang="en-US"/>
              <a:t>compute Area = length * breadth </a:t>
            </a:r>
          </a:p>
          <a:p>
            <a:r>
              <a:rPr lang="en-US"/>
              <a:t>print Area </a:t>
            </a:r>
          </a:p>
          <a:p>
            <a:r>
              <a:rPr lang="en-US"/>
              <a:t>compute </a:t>
            </a:r>
            <a:r>
              <a:rPr lang="en-US" err="1"/>
              <a:t>Perim</a:t>
            </a:r>
            <a:r>
              <a:rPr lang="en-US"/>
              <a:t> = 2 * (length + breadth) </a:t>
            </a:r>
          </a:p>
          <a:p>
            <a:r>
              <a:rPr lang="en-US"/>
              <a:t>print </a:t>
            </a:r>
            <a:r>
              <a:rPr lang="en-US" err="1"/>
              <a:t>Perim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7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4" y="481389"/>
            <a:ext cx="9601196" cy="574525"/>
          </a:xfrm>
        </p:spPr>
        <p:txBody>
          <a:bodyPr>
            <a:normAutofit fontScale="90000"/>
          </a:bodyPr>
          <a:lstStyle/>
          <a:p>
            <a:r>
              <a:rPr lang="en-US"/>
              <a:t>Checking eligibility for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306286"/>
            <a:ext cx="9601196" cy="456958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• If age is greater than or equal to 18, the person is eligible to vote •</a:t>
            </a:r>
          </a:p>
          <a:p>
            <a:r>
              <a:rPr lang="en-US"/>
              <a:t> If age is less</a:t>
            </a:r>
          </a:p>
          <a:p>
            <a:pPr marL="0" indent="0">
              <a:buNone/>
            </a:pPr>
            <a:r>
              <a:rPr lang="en-US" sz="2800" b="1"/>
              <a:t>Algorithm to check whether a number is odd or even. than 18, the person is not eligible to vote</a:t>
            </a:r>
          </a:p>
          <a:p>
            <a:pPr marL="0" indent="0">
              <a:buNone/>
            </a:pPr>
            <a:r>
              <a:rPr lang="en-US" sz="2800"/>
              <a:t>Input: Any number •</a:t>
            </a:r>
          </a:p>
          <a:p>
            <a:pPr marL="0" indent="0">
              <a:buNone/>
            </a:pPr>
            <a:r>
              <a:rPr lang="en-US" sz="2800"/>
              <a:t> Process: Check whether the number is even or not</a:t>
            </a:r>
          </a:p>
          <a:p>
            <a:pPr marL="0" indent="0">
              <a:buNone/>
            </a:pPr>
            <a:r>
              <a:rPr lang="en-US" sz="2800"/>
              <a:t> Output: Message “Even” or “Odd”</a:t>
            </a:r>
          </a:p>
          <a:p>
            <a:pPr marL="0" indent="0">
              <a:buNone/>
            </a:pPr>
            <a:r>
              <a:rPr lang="en-US" sz="2200" b="1">
                <a:latin typeface="Calibri" panose="020F0502020204030204" pitchFamily="34" charset="0"/>
                <a:cs typeface="Calibri" panose="020F0502020204030204" pitchFamily="34" charset="0"/>
              </a:rPr>
              <a:t> PRINT "Enter the Number“---- INPUT number ----IF number MOD 2 == 0 </a:t>
            </a:r>
          </a:p>
          <a:p>
            <a:pPr marL="0" indent="0">
              <a:buNone/>
            </a:pPr>
            <a:r>
              <a:rPr lang="en-US" sz="2200" b="1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</a:p>
          <a:p>
            <a:pPr marL="0" indent="0">
              <a:buNone/>
            </a:pPr>
            <a:r>
              <a:rPr lang="en-US" sz="2200" b="1">
                <a:latin typeface="Calibri" panose="020F0502020204030204" pitchFamily="34" charset="0"/>
                <a:cs typeface="Calibri" panose="020F0502020204030204" pitchFamily="34" charset="0"/>
              </a:rPr>
              <a:t>PRINT "Number is Even" ELSE PRINT "Number is Odd"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1" y="2275115"/>
            <a:ext cx="9394371" cy="794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1" y="4495800"/>
            <a:ext cx="7696199" cy="1380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err="1"/>
              <a:t>categorise</a:t>
            </a:r>
            <a:r>
              <a:rPr lang="en-US" sz="3000" b="1"/>
              <a:t> a person as either child (=13 but =20),based on age specified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INPUT Age</a:t>
            </a:r>
          </a:p>
          <a:p>
            <a:r>
              <a:rPr lang="en-US"/>
              <a:t> if Age &lt; 13 </a:t>
            </a:r>
          </a:p>
          <a:p>
            <a:r>
              <a:rPr lang="en-US"/>
              <a:t>then </a:t>
            </a:r>
          </a:p>
          <a:p>
            <a:r>
              <a:rPr lang="en-US"/>
              <a:t>PRINT "Child" </a:t>
            </a:r>
          </a:p>
          <a:p>
            <a:r>
              <a:rPr lang="en-US"/>
              <a:t>else if Age &lt; 20 </a:t>
            </a:r>
          </a:p>
          <a:p>
            <a:r>
              <a:rPr lang="en-US"/>
              <a:t>then PRINT "Teenager" </a:t>
            </a:r>
          </a:p>
          <a:p>
            <a:r>
              <a:rPr lang="en-US"/>
              <a:t>else PRINT "Adult"</a:t>
            </a:r>
          </a:p>
        </p:txBody>
      </p:sp>
    </p:spTree>
    <p:extLst>
      <p:ext uri="{BB962C8B-B14F-4D97-AF65-F5344CB8AC3E}">
        <p14:creationId xmlns:p14="http://schemas.microsoft.com/office/powerpoint/2010/main" val="163137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print all multiples of 5 between 10 and 25 (including both 10 and 25)</a:t>
            </a:r>
          </a:p>
          <a:p>
            <a:r>
              <a:rPr lang="en-US"/>
              <a:t>Suppose you are collecting money for something. You need ` 200 in all. You ask your parents, uncles and aunts as well as grandparents. Different people may give either ` 10, ` 20 or even ` 50. You will collect till the total becomes 200. Write the algorithm</a:t>
            </a:r>
          </a:p>
          <a:p>
            <a:r>
              <a:rPr lang="en-US"/>
              <a:t>find the greatest among two different numbers entered by the user</a:t>
            </a:r>
          </a:p>
          <a:p>
            <a:r>
              <a:rPr lang="en-US"/>
              <a:t>accepts four numbers as input and find the largest and smallest of them.</a:t>
            </a:r>
          </a:p>
        </p:txBody>
      </p:sp>
    </p:spTree>
    <p:extLst>
      <p:ext uri="{BB962C8B-B14F-4D97-AF65-F5344CB8AC3E}">
        <p14:creationId xmlns:p14="http://schemas.microsoft.com/office/powerpoint/2010/main" val="151184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54782"/>
          </a:xfrm>
        </p:spPr>
        <p:txBody>
          <a:bodyPr>
            <a:normAutofit fontScale="90000"/>
          </a:bodyPr>
          <a:lstStyle/>
          <a:p>
            <a:r>
              <a:rPr lang="en-US"/>
              <a:t>Decision making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436915"/>
            <a:ext cx="9601196" cy="4438953"/>
          </a:xfrm>
        </p:spPr>
        <p:txBody>
          <a:bodyPr/>
          <a:lstStyle/>
          <a:p>
            <a:r>
              <a:rPr lang="en-US"/>
              <a:t>Decision making is </a:t>
            </a:r>
            <a:r>
              <a:rPr lang="en-US" b="1"/>
              <a:t>the process of making choices by identifying a decision, gathering information, and assessing alternative resolutions</a:t>
            </a:r>
            <a:r>
              <a:rPr lang="en-US"/>
              <a:t>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869" y="2743200"/>
            <a:ext cx="25431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77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161" y="2503984"/>
            <a:ext cx="3938336" cy="3448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47" y="2534557"/>
            <a:ext cx="4414836" cy="34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57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68475"/>
            <a:ext cx="9601196" cy="563639"/>
          </a:xfrm>
        </p:spPr>
        <p:txBody>
          <a:bodyPr>
            <a:normAutofit fontScale="90000"/>
          </a:bodyPr>
          <a:lstStyle/>
          <a:p>
            <a:r>
              <a:rPr lang="en-US"/>
              <a:t>switch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661" y="1942043"/>
            <a:ext cx="3726996" cy="4448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108" y="1295400"/>
            <a:ext cx="4669291" cy="50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1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Logic building skills are essential for programmer and if one wishes to be a programmer, he or she needs to keep getting better at developing logic. </a:t>
            </a:r>
          </a:p>
          <a:p>
            <a:r>
              <a:rPr lang="en-US"/>
              <a:t>Complex and sophisticated algorithms require advanced logic in order for programmers to work with them.</a:t>
            </a:r>
          </a:p>
          <a:p>
            <a:pPr fontAlgn="base"/>
            <a:r>
              <a:rPr lang="en-US"/>
              <a:t>Programming languages are important and crucial, however, one must learn about data structures, algorithms and programming paradigms.</a:t>
            </a:r>
          </a:p>
          <a:p>
            <a:pPr fontAlgn="base"/>
            <a:endParaRPr lang="en-US"/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63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2" y="688218"/>
            <a:ext cx="9601196" cy="487439"/>
          </a:xfrm>
        </p:spPr>
        <p:txBody>
          <a:bodyPr>
            <a:normAutofit fontScale="90000"/>
          </a:bodyPr>
          <a:lstStyle/>
          <a:p>
            <a:r>
              <a:rPr lang="en-US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436914"/>
            <a:ext cx="9601196" cy="4438954"/>
          </a:xfrm>
        </p:spPr>
        <p:txBody>
          <a:bodyPr>
            <a:normAutofit/>
          </a:bodyPr>
          <a:lstStyle/>
          <a:p>
            <a:r>
              <a:rPr lang="en-US" b="1"/>
              <a:t>A control statement is a statement that determines whether other statements will be executed.</a:t>
            </a:r>
          </a:p>
          <a:p>
            <a:pPr marL="0" indent="0">
              <a:buNone/>
            </a:pPr>
            <a:r>
              <a:rPr lang="en-US"/>
              <a:t>There are four types of control statements in C:</a:t>
            </a:r>
          </a:p>
          <a:p>
            <a:r>
              <a:rPr lang="en-US"/>
              <a:t>Decision making statements/Selection statements-if else, nested if, switch</a:t>
            </a:r>
          </a:p>
          <a:p>
            <a:r>
              <a:rPr lang="en-US"/>
              <a:t>Iteration statements- For loop and While loop</a:t>
            </a:r>
          </a:p>
          <a:p>
            <a:r>
              <a:rPr lang="en-US"/>
              <a:t>Jump statements- Break, Continue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0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13268"/>
          </a:xfrm>
        </p:spPr>
        <p:txBody>
          <a:bodyPr>
            <a:normAutofit fontScale="90000"/>
          </a:bodyPr>
          <a:lstStyle/>
          <a:p>
            <a:r>
              <a:rPr lang="en-US"/>
              <a:t>Modular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447800"/>
            <a:ext cx="9601196" cy="4428068"/>
          </a:xfrm>
        </p:spPr>
        <p:txBody>
          <a:bodyPr/>
          <a:lstStyle/>
          <a:p>
            <a:r>
              <a:rPr lang="en-US"/>
              <a:t>Modular Programming </a:t>
            </a:r>
            <a:r>
              <a:rPr lang="en-US" b="1"/>
              <a:t>allows development to be divided by splitting down a program into smaller programs in order to execute a variety of tasks</a:t>
            </a:r>
            <a:r>
              <a:rPr lang="en-US"/>
              <a:t>. </a:t>
            </a:r>
          </a:p>
          <a:p>
            <a:r>
              <a:rPr lang="en-US"/>
              <a:t>A module is </a:t>
            </a:r>
            <a:r>
              <a:rPr lang="en-US" b="1"/>
              <a:t>a software component or part of a program that contains one or more routines</a:t>
            </a:r>
            <a:r>
              <a:rPr lang="en-US"/>
              <a:t>. One or more independently developed modules make up a program</a:t>
            </a:r>
          </a:p>
          <a:p>
            <a:r>
              <a:rPr lang="en-US"/>
              <a:t>A function is </a:t>
            </a:r>
            <a:r>
              <a:rPr lang="en-US" b="1"/>
              <a:t>a block of organized code that is used to perform a single task</a:t>
            </a:r>
            <a:r>
              <a:rPr lang="en-US"/>
              <a:t>. They provide better modularity for your application and reuse-ability.</a:t>
            </a:r>
          </a:p>
          <a:p>
            <a:r>
              <a:rPr lang="en-US"/>
              <a:t>A </a:t>
            </a:r>
            <a:r>
              <a:rPr lang="en-US" i="1"/>
              <a:t>function</a:t>
            </a:r>
            <a:r>
              <a:rPr lang="en-US"/>
              <a:t> is a collection of statements grouped together to do some specific task.</a:t>
            </a:r>
          </a:p>
        </p:txBody>
      </p:sp>
    </p:spTree>
    <p:extLst>
      <p:ext uri="{BB962C8B-B14F-4D97-AF65-F5344CB8AC3E}">
        <p14:creationId xmlns:p14="http://schemas.microsoft.com/office/powerpoint/2010/main" val="1945210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915" y="993018"/>
            <a:ext cx="5105265" cy="536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65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45925"/>
          </a:xfrm>
        </p:spPr>
        <p:txBody>
          <a:bodyPr>
            <a:normAutofit fontScale="90000"/>
          </a:bodyPr>
          <a:lstStyle/>
          <a:p>
            <a:r>
              <a:rPr lang="en-US"/>
              <a:t>Arrays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328057"/>
            <a:ext cx="9601196" cy="4547811"/>
          </a:xfrm>
        </p:spPr>
        <p:txBody>
          <a:bodyPr/>
          <a:lstStyle/>
          <a:p>
            <a:r>
              <a:rPr lang="en-US"/>
              <a:t>An array is </a:t>
            </a:r>
            <a:r>
              <a:rPr lang="en-US" b="1"/>
              <a:t>a series of memory locations – or 'boxes' – each of which holds a single item of data, but with each box sharing the same name</a:t>
            </a:r>
            <a:r>
              <a:rPr lang="en-US"/>
              <a:t>. All data in an array must be of the same data type</a:t>
            </a:r>
          </a:p>
          <a:p>
            <a:r>
              <a:rPr lang="en-US"/>
              <a:t>An array is </a:t>
            </a:r>
            <a:r>
              <a:rPr lang="en-US" b="1"/>
              <a:t>a group (or collection) of same data types</a:t>
            </a:r>
            <a:r>
              <a:rPr lang="en-US"/>
              <a:t>. For example an </a:t>
            </a:r>
            <a:r>
              <a:rPr lang="en-US" err="1"/>
              <a:t>int</a:t>
            </a:r>
            <a:r>
              <a:rPr lang="en-US"/>
              <a:t> array holds the elements of </a:t>
            </a:r>
            <a:r>
              <a:rPr lang="en-US" err="1"/>
              <a:t>int</a:t>
            </a:r>
            <a:r>
              <a:rPr lang="en-US"/>
              <a:t> types while a float array holds the elements of float types.</a:t>
            </a:r>
          </a:p>
          <a:p>
            <a:r>
              <a:rPr lang="en-US" b="1"/>
              <a:t>a collection of elements of the same type placed in contiguous memory locations 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5" y="4678743"/>
            <a:ext cx="42957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46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373" y="2285999"/>
            <a:ext cx="9601196" cy="3318936"/>
          </a:xfrm>
        </p:spPr>
        <p:txBody>
          <a:bodyPr/>
          <a:lstStyle/>
          <a:p>
            <a:r>
              <a:rPr lang="en-US" b="1"/>
              <a:t>sequence of characters, either as a literal constant or as some kind of variable</a:t>
            </a:r>
            <a:r>
              <a:rPr lang="en-US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41" y="3431117"/>
            <a:ext cx="31527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0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 Enhancing Logic Building Skills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41714"/>
            <a:ext cx="9601196" cy="4134154"/>
          </a:xfrm>
        </p:spPr>
        <p:txBody>
          <a:bodyPr>
            <a:normAutofit lnSpcReduction="10000"/>
          </a:bodyPr>
          <a:lstStyle/>
          <a:p>
            <a:r>
              <a:rPr lang="en-US" b="1"/>
              <a:t>Practice writing a lot of code:</a:t>
            </a:r>
            <a:r>
              <a:rPr lang="en-US"/>
              <a:t>To be a good programmer, one needs to write hours and hours of code, </a:t>
            </a:r>
            <a:r>
              <a:rPr lang="en-US" err="1"/>
              <a:t>practising</a:t>
            </a:r>
            <a:r>
              <a:rPr lang="en-US"/>
              <a:t> the same problems and algorithms over and over again.</a:t>
            </a:r>
          </a:p>
          <a:p>
            <a:r>
              <a:rPr lang="en-US" b="1"/>
              <a:t>Check solutions by other </a:t>
            </a:r>
            <a:r>
              <a:rPr lang="en-US" b="1" err="1"/>
              <a:t>people:</a:t>
            </a:r>
            <a:r>
              <a:rPr lang="en-US" err="1"/>
              <a:t>There</a:t>
            </a:r>
            <a:r>
              <a:rPr lang="en-US"/>
              <a:t> is no point in wasting your time stuck in a problem, it is simply better to check the solution out, learn from it and then implement it.</a:t>
            </a:r>
          </a:p>
          <a:p>
            <a:r>
              <a:rPr lang="en-US"/>
              <a:t> </a:t>
            </a:r>
            <a:r>
              <a:rPr lang="en-US" b="1"/>
              <a:t>Use a pen and paper to work out </a:t>
            </a:r>
            <a:r>
              <a:rPr lang="en-US" b="1" err="1"/>
              <a:t>solutions:</a:t>
            </a:r>
            <a:r>
              <a:rPr lang="en-US" err="1"/>
              <a:t>Breaking</a:t>
            </a:r>
            <a:r>
              <a:rPr lang="en-US"/>
              <a:t> down solutions and thinking about them is much easier when programmers write them down.</a:t>
            </a:r>
            <a:endParaRPr lang="en-US" b="1"/>
          </a:p>
          <a:p>
            <a:r>
              <a:rPr lang="en-US" b="1"/>
              <a:t>Keep learning new </a:t>
            </a:r>
            <a:r>
              <a:rPr lang="en-US" b="1" err="1"/>
              <a:t>things:</a:t>
            </a:r>
            <a:r>
              <a:rPr lang="en-US" err="1"/>
              <a:t>Programmers</a:t>
            </a:r>
            <a:r>
              <a:rPr lang="en-US"/>
              <a:t> must expand their knowledge and logic building skills by tackling new topics and challenges.</a:t>
            </a:r>
            <a:r>
              <a:rPr lang="en-US" b="1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6406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Be consistent: </a:t>
            </a:r>
            <a:r>
              <a:rPr lang="en-US"/>
              <a:t>Programmers should not keep any gap between </a:t>
            </a:r>
            <a:r>
              <a:rPr lang="en-US" err="1"/>
              <a:t>practising</a:t>
            </a:r>
            <a:r>
              <a:rPr lang="en-US"/>
              <a:t>.</a:t>
            </a:r>
          </a:p>
          <a:p>
            <a:r>
              <a:rPr lang="en-US" b="1"/>
              <a:t>Face problems head-on: </a:t>
            </a:r>
            <a:r>
              <a:rPr lang="en-US"/>
              <a:t>One must not give up or lose confidence in himself or herself when facing this kind of situation.</a:t>
            </a:r>
          </a:p>
          <a:p>
            <a:r>
              <a:rPr lang="en-US" b="1"/>
              <a:t>Don’t lose motivation: </a:t>
            </a:r>
            <a:r>
              <a:rPr lang="en-US"/>
              <a:t>The only way to get better at building logic is through experience and a deep understanding of how logic functions.</a:t>
            </a:r>
          </a:p>
          <a:p>
            <a:r>
              <a:rPr lang="en-US" b="1"/>
              <a:t>Follow Step-by-Step Approach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6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30982"/>
          </a:xfrm>
        </p:spPr>
        <p:txBody>
          <a:bodyPr>
            <a:normAutofit fontScale="90000"/>
          </a:bodyPr>
          <a:lstStyle/>
          <a:p>
            <a:r>
              <a:rPr lang="en-US" b="1"/>
              <a:t>Tips to Build Better Logic When Programming</a:t>
            </a:r>
            <a:br>
              <a:rPr lang="en-US" b="1"/>
            </a:br>
            <a:r>
              <a:rPr lang="en-US" b="1"/>
              <a:t>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11086"/>
            <a:ext cx="9601196" cy="4264782"/>
          </a:xfrm>
        </p:spPr>
        <p:txBody>
          <a:bodyPr/>
          <a:lstStyle/>
          <a:p>
            <a:r>
              <a:rPr lang="en-US"/>
              <a:t>Write cleaner and lesser code</a:t>
            </a:r>
          </a:p>
          <a:p>
            <a:r>
              <a:rPr lang="en-US"/>
              <a:t>Learn programming paradigms such as object-oriented programming.</a:t>
            </a:r>
          </a:p>
          <a:p>
            <a:r>
              <a:rPr lang="en-US"/>
              <a:t>Solve new problems every day. </a:t>
            </a:r>
          </a:p>
          <a:p>
            <a:r>
              <a:rPr lang="en-US"/>
              <a:t>Divide problems into smaller portions or chunks and understand how to apply logic for each chunk. </a:t>
            </a:r>
          </a:p>
          <a:p>
            <a:r>
              <a:rPr lang="en-US"/>
              <a:t>Think about logic and the different applications of logic in programming.</a:t>
            </a:r>
          </a:p>
          <a:p>
            <a:r>
              <a:rPr lang="en-US"/>
              <a:t>Build and deploy as many projects as possible.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4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55171"/>
            <a:ext cx="9601196" cy="729344"/>
          </a:xfrm>
        </p:spPr>
        <p:txBody>
          <a:bodyPr>
            <a:normAutofit fontScale="90000"/>
          </a:bodyPr>
          <a:lstStyle/>
          <a:p>
            <a:r>
              <a:rPr lang="en-US"/>
              <a:t>Problem Solving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73629"/>
            <a:ext cx="9601196" cy="4591353"/>
          </a:xfrm>
        </p:spPr>
        <p:txBody>
          <a:bodyPr/>
          <a:lstStyle/>
          <a:p>
            <a:r>
              <a:rPr lang="en-US"/>
              <a:t>Read the problem at least three times (or however many makes you feel comfortable)</a:t>
            </a:r>
          </a:p>
          <a:p>
            <a:r>
              <a:rPr lang="en-US"/>
              <a:t>some questions that run through my mind: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55" y="2759832"/>
            <a:ext cx="64293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7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968829"/>
            <a:ext cx="9601196" cy="4907039"/>
          </a:xfrm>
        </p:spPr>
        <p:txBody>
          <a:bodyPr/>
          <a:lstStyle/>
          <a:p>
            <a:r>
              <a:rPr lang="en-US"/>
              <a:t>Simplify and optimize your steps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3" y="1513115"/>
            <a:ext cx="6553200" cy="48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8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718457"/>
            <a:ext cx="9601196" cy="5157411"/>
          </a:xfrm>
        </p:spPr>
        <p:txBody>
          <a:bodyPr>
            <a:normAutofit fontScale="77500" lnSpcReduction="20000"/>
          </a:bodyPr>
          <a:lstStyle/>
          <a:p>
            <a:r>
              <a:rPr lang="en-US" b="1"/>
              <a:t>Write pseudocode</a:t>
            </a:r>
          </a:p>
          <a:p>
            <a:r>
              <a:rPr lang="en-US" b="1"/>
              <a:t>Don’t get caught up with the syntax. Focus on the logic and steps.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Translate pseudocode into code and debug</a:t>
            </a:r>
          </a:p>
          <a:p>
            <a:r>
              <a:rPr lang="en-US" b="1"/>
              <a:t>Simplify and optimize your code</a:t>
            </a:r>
          </a:p>
          <a:p>
            <a:r>
              <a:rPr lang="en-US" b="1"/>
              <a:t>Debug</a:t>
            </a:r>
          </a:p>
          <a:p>
            <a:r>
              <a:rPr lang="en-US" b="1"/>
              <a:t>catch any syntax errors or gaps in logic sooner</a:t>
            </a:r>
          </a:p>
          <a:p>
            <a:r>
              <a:rPr lang="en-US" b="1"/>
              <a:t>Write useful comments</a:t>
            </a:r>
          </a:p>
          <a:p>
            <a:r>
              <a:rPr lang="en-US"/>
              <a:t> 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433513"/>
            <a:ext cx="59721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4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 six steps must be followed to solve a problem using computer.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285999"/>
            <a:ext cx="9601196" cy="3918858"/>
          </a:xfrm>
        </p:spPr>
        <p:txBody>
          <a:bodyPr>
            <a:normAutofit fontScale="85000" lnSpcReduction="20000"/>
          </a:bodyPr>
          <a:lstStyle/>
          <a:p>
            <a:r>
              <a:rPr lang="en-US" b="1"/>
              <a:t>Problem Analysis </a:t>
            </a:r>
            <a:r>
              <a:rPr lang="en-US"/>
              <a:t>defining a problem and decomposing overall system into smaller parts to identify possible inputs, processes and outputs associated with the problem.</a:t>
            </a:r>
          </a:p>
          <a:p>
            <a:r>
              <a:rPr lang="en-US" b="1"/>
              <a:t>Program Design </a:t>
            </a:r>
            <a:r>
              <a:rPr lang="en-US"/>
              <a:t>- Algorithm, Flowchart and Pseudocode</a:t>
            </a:r>
          </a:p>
          <a:p>
            <a:r>
              <a:rPr lang="en-US" b="1"/>
              <a:t>Coding</a:t>
            </a:r>
            <a:r>
              <a:rPr lang="en-US"/>
              <a:t> The coding process can be done in any language (high level and low level).</a:t>
            </a:r>
          </a:p>
          <a:p>
            <a:r>
              <a:rPr lang="en-US" b="1"/>
              <a:t>Compilation and Execution </a:t>
            </a:r>
            <a:r>
              <a:rPr lang="en-US"/>
              <a:t>The translation process is carried out by a compiler/interpreter (for high level language) or an assembler (for assembly language program).</a:t>
            </a:r>
            <a:endParaRPr lang="en-US" b="1"/>
          </a:p>
          <a:p>
            <a:r>
              <a:rPr lang="en-US" b="1"/>
              <a:t>Debugging and Testing </a:t>
            </a:r>
            <a:r>
              <a:rPr lang="en-US"/>
              <a:t>Systematic process during program development cycle to avoid errors in the program(</a:t>
            </a:r>
            <a:r>
              <a:rPr lang="en-US" b="1"/>
              <a:t>Syntax , Logical and Run Time Error) </a:t>
            </a:r>
            <a:r>
              <a:rPr lang="en-US"/>
              <a:t>Testing to verify that whether the completed software package functions or works according to the expectations</a:t>
            </a:r>
            <a:endParaRPr lang="en-US" b="1"/>
          </a:p>
          <a:p>
            <a:r>
              <a:rPr lang="en-US" b="1"/>
              <a:t>Program Documentation </a:t>
            </a:r>
            <a:r>
              <a:rPr lang="en-US" err="1"/>
              <a:t>ontains</a:t>
            </a:r>
            <a:r>
              <a:rPr lang="en-US"/>
              <a:t> the necessary information that a programmer requires to update and maintain the program.</a:t>
            </a: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43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5D58FE9C854346A42EDBBE9E7123BB" ma:contentTypeVersion="8" ma:contentTypeDescription="Create a new document." ma:contentTypeScope="" ma:versionID="3bbfbb1d57601bc9ea3e0fe375c5f97b">
  <xsd:schema xmlns:xsd="http://www.w3.org/2001/XMLSchema" xmlns:xs="http://www.w3.org/2001/XMLSchema" xmlns:p="http://schemas.microsoft.com/office/2006/metadata/properties" xmlns:ns2="9a539919-7cbe-4086-b468-9b48f25fd8a6" targetNamespace="http://schemas.microsoft.com/office/2006/metadata/properties" ma:root="true" ma:fieldsID="e61520f38727adf61c7e23363b501ccc" ns2:_="">
    <xsd:import namespace="9a539919-7cbe-4086-b468-9b48f25fd8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39919-7cbe-4086-b468-9b48f25fd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87879E-E947-42AB-9A98-F084E6A747FD}">
  <ds:schemaRefs>
    <ds:schemaRef ds:uri="9a539919-7cbe-4086-b468-9b48f25fd8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59EDCBE-170A-40DB-A566-A5207E7EEF0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CC93CE-EEBE-43E0-B539-4F6F7020D4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Organic</vt:lpstr>
      <vt:lpstr>Logic Building and Problem Solving</vt:lpstr>
      <vt:lpstr>Building Logic</vt:lpstr>
      <vt:lpstr> Enhancing Logic Building Skills </vt:lpstr>
      <vt:lpstr>PowerPoint Presentation</vt:lpstr>
      <vt:lpstr>Tips to Build Better Logic When Programming   </vt:lpstr>
      <vt:lpstr>Problem Solving Process</vt:lpstr>
      <vt:lpstr>PowerPoint Presentation</vt:lpstr>
      <vt:lpstr>PowerPoint Presentation</vt:lpstr>
      <vt:lpstr> six steps must be followed to solve a problem using computer.</vt:lpstr>
      <vt:lpstr>Compilation process</vt:lpstr>
      <vt:lpstr>1. steps required for an activity ‘riding a bicycle’: </vt:lpstr>
      <vt:lpstr>2. : Write an algorithm to display the sum of two numbers entered by user, using pseudocode</vt:lpstr>
      <vt:lpstr>3.Algorithm to calculate area and perimeter of a rectangle, using both pseudocode</vt:lpstr>
      <vt:lpstr>Checking eligibility for voting</vt:lpstr>
      <vt:lpstr>categorise a person as either child (=13 but =20),based on age specified</vt:lpstr>
      <vt:lpstr>PowerPoint Presentation</vt:lpstr>
      <vt:lpstr>Decision making</vt:lpstr>
      <vt:lpstr>PowerPoint Presentation</vt:lpstr>
      <vt:lpstr>switch</vt:lpstr>
      <vt:lpstr>Control statements</vt:lpstr>
      <vt:lpstr>Modular Programming</vt:lpstr>
      <vt:lpstr>PowerPoint Presentation</vt:lpstr>
      <vt:lpstr>Arrays </vt:lpstr>
      <vt:lpstr>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Building and Problem Solving</dc:title>
  <dc:creator>cdac</dc:creator>
  <cp:revision>1</cp:revision>
  <dcterms:created xsi:type="dcterms:W3CDTF">2022-03-07T05:54:21Z</dcterms:created>
  <dcterms:modified xsi:type="dcterms:W3CDTF">2022-03-09T07:25:17Z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0x0101005A5D58FE9C854346A42EDBBE9E7123BB</vt:lpwstr>
  </property>
</Properties>
</file>