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0" r:id="rId1"/>
  </p:sldMasterIdLst>
  <p:notesMasterIdLst>
    <p:notesMasterId r:id="rId21"/>
  </p:notesMasterIdLst>
  <p:handoutMasterIdLst>
    <p:handoutMasterId r:id="rId22"/>
  </p:handoutMasterIdLst>
  <p:sldIdLst>
    <p:sldId id="269" r:id="rId2"/>
    <p:sldId id="257" r:id="rId3"/>
    <p:sldId id="262" r:id="rId4"/>
    <p:sldId id="263" r:id="rId5"/>
    <p:sldId id="272" r:id="rId6"/>
    <p:sldId id="279" r:id="rId7"/>
    <p:sldId id="273" r:id="rId8"/>
    <p:sldId id="274" r:id="rId9"/>
    <p:sldId id="275" r:id="rId10"/>
    <p:sldId id="280" r:id="rId11"/>
    <p:sldId id="281" r:id="rId12"/>
    <p:sldId id="276" r:id="rId13"/>
    <p:sldId id="282" r:id="rId14"/>
    <p:sldId id="278" r:id="rId15"/>
    <p:sldId id="283" r:id="rId16"/>
    <p:sldId id="284" r:id="rId17"/>
    <p:sldId id="277" r:id="rId18"/>
    <p:sldId id="260"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46FF88-4506-4892-AE6B-42AEDF66F2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04F252-D158-4FA8-964D-27CCB62993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345DAE-E796-4A29-A5E6-2DFFB8EC64E7}" type="datetimeFigureOut">
              <a:rPr lang="en-US" smtClean="0"/>
              <a:t>14-Jun-20</a:t>
            </a:fld>
            <a:endParaRPr lang="en-US"/>
          </a:p>
        </p:txBody>
      </p:sp>
      <p:sp>
        <p:nvSpPr>
          <p:cNvPr id="4" name="Footer Placeholder 3">
            <a:extLst>
              <a:ext uri="{FF2B5EF4-FFF2-40B4-BE49-F238E27FC236}">
                <a16:creationId xmlns:a16="http://schemas.microsoft.com/office/drawing/2014/main" id="{7A614E2B-D389-4718-87B6-C8F596BBE2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04E2E91-DA0C-48E5-80FC-1A6C21D1D4A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BA4363-86F8-45E1-8D46-0A9ACBBFF7D5}" type="slidenum">
              <a:rPr lang="en-US" smtClean="0"/>
              <a:t>‹#›</a:t>
            </a:fld>
            <a:endParaRPr lang="en-US"/>
          </a:p>
        </p:txBody>
      </p:sp>
    </p:spTree>
    <p:extLst>
      <p:ext uri="{BB962C8B-B14F-4D97-AF65-F5344CB8AC3E}">
        <p14:creationId xmlns:p14="http://schemas.microsoft.com/office/powerpoint/2010/main" val="1701491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5A7208-478F-453B-AF25-F7AEC2D12125}" type="datetimeFigureOut">
              <a:rPr lang="en-US" smtClean="0"/>
              <a:t>14-Jun-20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5DE2A3-8BEB-4FE1-A2C0-4A536D25D804}" type="slidenum">
              <a:rPr lang="en-US" smtClean="0"/>
              <a:t>‹#›</a:t>
            </a:fld>
            <a:endParaRPr lang="en-US"/>
          </a:p>
        </p:txBody>
      </p:sp>
    </p:spTree>
    <p:extLst>
      <p:ext uri="{BB962C8B-B14F-4D97-AF65-F5344CB8AC3E}">
        <p14:creationId xmlns:p14="http://schemas.microsoft.com/office/powerpoint/2010/main" val="3198866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8CD70-CEEA-4D02-80BE-9A640896CEE5}" type="datetime1">
              <a:rPr lang="en-US" smtClean="0"/>
              <a:t>14-Jun-20</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2613637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1888FF-CA35-4DED-8172-09D03CAA2571}" type="datetime1">
              <a:rPr lang="en-US" smtClean="0"/>
              <a:t>14-Jun-20</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14485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B4564F-A140-4EFF-8796-9FB3D024370C}" type="datetime1">
              <a:rPr lang="en-US" smtClean="0"/>
              <a:t>14-Jun-20</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21813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42DFEE-1B11-4734-B11D-29D18E294602}" type="datetime1">
              <a:rPr lang="en-US" smtClean="0"/>
              <a:t>14-Jun-20</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55351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1FD67-DD99-472B-AB66-FDEC214F505E}" type="datetime1">
              <a:rPr lang="en-US" smtClean="0"/>
              <a:t>14-Jun-20</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67759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F4E679-C6CD-4A42-A73A-D6694C7E9256}" type="datetime1">
              <a:rPr lang="en-US" smtClean="0"/>
              <a:t>14-Jun-20</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7295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F8CA1F-275B-4CC3-9EEE-AFE2CA0FD3BF}" type="datetime1">
              <a:rPr lang="en-US" smtClean="0"/>
              <a:t>14-Jun-20</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1761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7BC791-B307-4B17-9ABD-9D263E696A94}" type="datetime1">
              <a:rPr lang="en-US" smtClean="0"/>
              <a:t>14-Jun-20</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916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20F8-8489-49D3-8416-5F7645EC778A}" type="datetime1">
              <a:rPr lang="en-US" smtClean="0"/>
              <a:t>14-Jun-20</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34789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5C582-083C-481D-9BCA-124E970AE10E}" type="datetime1">
              <a:rPr lang="en-US" smtClean="0"/>
              <a:t>14-Jun-20</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40232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53AC21-64E8-4AB1-9BD4-0FA357766F62}" type="datetime1">
              <a:rPr lang="en-US" smtClean="0"/>
              <a:t>14-Jun-20</a:t>
            </a:fld>
            <a:endParaRPr lang="en-US" dirty="0"/>
          </a:p>
        </p:txBody>
      </p:sp>
      <p:sp>
        <p:nvSpPr>
          <p:cNvPr id="6" name="Footer Placeholder 5"/>
          <p:cNvSpPr>
            <a:spLocks noGrp="1"/>
          </p:cNvSpPr>
          <p:nvPr>
            <p:ph type="ftr" sz="quarter" idx="11"/>
          </p:nvPr>
        </p:nvSpPr>
        <p:spPr/>
        <p:txBody>
          <a:bodyPr/>
          <a:lstStyle/>
          <a:p>
            <a:r>
              <a:rPr lang="en-US"/>
              <a:t>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977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AEE449-5D59-4453-A580-B2C9CFEC7BC7}" type="datetime1">
              <a:rPr lang="en-US" smtClean="0"/>
              <a:t>14-Jun-20</a:t>
            </a:fld>
            <a:endParaRPr lang="en-US" dirty="0"/>
          </a:p>
        </p:txBody>
      </p:sp>
      <p:sp>
        <p:nvSpPr>
          <p:cNvPr id="8" name="Footer Placeholder 7"/>
          <p:cNvSpPr>
            <a:spLocks noGrp="1"/>
          </p:cNvSpPr>
          <p:nvPr>
            <p:ph type="ftr" sz="quarter" idx="11"/>
          </p:nvPr>
        </p:nvSpPr>
        <p:spPr/>
        <p:txBody>
          <a:bodyPr/>
          <a:lstStyle/>
          <a:p>
            <a:r>
              <a:rPr lang="en-US"/>
              <a:t>1</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42537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D39080-1AFE-45BB-BF59-DC202EA93AA4}" type="datetime1">
              <a:rPr lang="en-US" smtClean="0"/>
              <a:t>14-Jun-20</a:t>
            </a:fld>
            <a:endParaRPr lang="en-US" dirty="0"/>
          </a:p>
        </p:txBody>
      </p:sp>
      <p:sp>
        <p:nvSpPr>
          <p:cNvPr id="4" name="Footer Placeholder 3"/>
          <p:cNvSpPr>
            <a:spLocks noGrp="1"/>
          </p:cNvSpPr>
          <p:nvPr>
            <p:ph type="ftr" sz="quarter" idx="11"/>
          </p:nvPr>
        </p:nvSpPr>
        <p:spPr/>
        <p:txBody>
          <a:bodyPr/>
          <a:lstStyle/>
          <a:p>
            <a:r>
              <a:rPr lang="en-US"/>
              <a:t>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40752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42B68-3893-40A9-86CE-FE3925037D46}" type="datetime1">
              <a:rPr lang="en-US" smtClean="0"/>
              <a:t>14-Jun-20</a:t>
            </a:fld>
            <a:endParaRPr lang="en-US" dirty="0"/>
          </a:p>
        </p:txBody>
      </p:sp>
      <p:sp>
        <p:nvSpPr>
          <p:cNvPr id="3" name="Footer Placeholder 2"/>
          <p:cNvSpPr>
            <a:spLocks noGrp="1"/>
          </p:cNvSpPr>
          <p:nvPr>
            <p:ph type="ftr" sz="quarter" idx="11"/>
          </p:nvPr>
        </p:nvSpPr>
        <p:spPr/>
        <p:txBody>
          <a:bodyPr/>
          <a:lstStyle/>
          <a:p>
            <a:r>
              <a:rPr lang="en-US"/>
              <a:t>1</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738651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5AFC68-705C-4623-8CAF-40B0A5C293CF}" type="datetime1">
              <a:rPr lang="en-US" smtClean="0"/>
              <a:t>14-Jun-20</a:t>
            </a:fld>
            <a:endParaRPr lang="en-US" dirty="0"/>
          </a:p>
        </p:txBody>
      </p:sp>
      <p:sp>
        <p:nvSpPr>
          <p:cNvPr id="6" name="Footer Placeholder 5"/>
          <p:cNvSpPr>
            <a:spLocks noGrp="1"/>
          </p:cNvSpPr>
          <p:nvPr>
            <p:ph type="ftr" sz="quarter" idx="11"/>
          </p:nvPr>
        </p:nvSpPr>
        <p:spPr/>
        <p:txBody>
          <a:bodyPr/>
          <a:lstStyle/>
          <a:p>
            <a:r>
              <a:rPr lang="en-US"/>
              <a:t>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2839127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5" name="Date Placeholder 4"/>
          <p:cNvSpPr>
            <a:spLocks noGrp="1"/>
          </p:cNvSpPr>
          <p:nvPr>
            <p:ph type="dt" sz="half" idx="10"/>
          </p:nvPr>
        </p:nvSpPr>
        <p:spPr/>
        <p:txBody>
          <a:bodyPr/>
          <a:lstStyle/>
          <a:p>
            <a:fld id="{5462963F-054C-468D-BBFE-1968DC9331EC}" type="datetime1">
              <a:rPr lang="en-US" smtClean="0"/>
              <a:t>14-Jun-20</a:t>
            </a:fld>
            <a:endParaRPr lang="en-US" dirty="0"/>
          </a:p>
        </p:txBody>
      </p:sp>
    </p:spTree>
    <p:extLst>
      <p:ext uri="{BB962C8B-B14F-4D97-AF65-F5344CB8AC3E}">
        <p14:creationId xmlns:p14="http://schemas.microsoft.com/office/powerpoint/2010/main" val="1420258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16339D-75C2-4871-8C05-90F59150450F}" type="datetime1">
              <a:rPr lang="en-US" smtClean="0"/>
              <a:t>14-Jun-20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1</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9146454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medium.com/@himanshubeniwal/handwritten-digit-recognition-using-machine-learning-ad30562a9b6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1057C-4239-4EE6-8C55-23B6F2B1012A}"/>
              </a:ext>
            </a:extLst>
          </p:cNvPr>
          <p:cNvSpPr>
            <a:spLocks noGrp="1"/>
          </p:cNvSpPr>
          <p:nvPr>
            <p:ph type="ctrTitle"/>
          </p:nvPr>
        </p:nvSpPr>
        <p:spPr>
          <a:xfrm>
            <a:off x="548640" y="385785"/>
            <a:ext cx="9514691" cy="784859"/>
          </a:xfrm>
        </p:spPr>
        <p:txBody>
          <a:bodyPr>
            <a:normAutofit/>
          </a:bodyPr>
          <a:lstStyle/>
          <a:p>
            <a:pPr algn="ctr"/>
            <a:r>
              <a:rPr lang="en-US" sz="2400" dirty="0">
                <a:solidFill>
                  <a:srgbClr val="00B0F0"/>
                </a:solidFill>
              </a:rPr>
              <a:t>DON BOSCO INSTITUTE OF TECHNOLOGY</a:t>
            </a:r>
            <a:br>
              <a:rPr lang="en-US" sz="2400" dirty="0">
                <a:solidFill>
                  <a:srgbClr val="00B0F0"/>
                </a:solidFill>
              </a:rPr>
            </a:br>
            <a:r>
              <a:rPr lang="en-US" sz="1800" dirty="0">
                <a:solidFill>
                  <a:srgbClr val="00B0F0"/>
                </a:solidFill>
              </a:rPr>
              <a:t>Dept of Computer Science</a:t>
            </a:r>
            <a:endParaRPr lang="en-US" sz="2400" b="0" dirty="0">
              <a:solidFill>
                <a:srgbClr val="00B0F0"/>
              </a:solidFill>
            </a:endParaRPr>
          </a:p>
        </p:txBody>
      </p:sp>
      <p:pic>
        <p:nvPicPr>
          <p:cNvPr id="4" name="Google Shape;62;p13">
            <a:extLst>
              <a:ext uri="{FF2B5EF4-FFF2-40B4-BE49-F238E27FC236}">
                <a16:creationId xmlns:a16="http://schemas.microsoft.com/office/drawing/2014/main" id="{C78A1B94-D8F4-416D-8C29-1EA353184ACF}"/>
              </a:ext>
            </a:extLst>
          </p:cNvPr>
          <p:cNvPicPr preferRelativeResize="0"/>
          <p:nvPr/>
        </p:nvPicPr>
        <p:blipFill rotWithShape="1">
          <a:blip r:embed="rId2"/>
          <a:srcRect l="12545" t="2932" r="15507" b="4285"/>
          <a:stretch/>
        </p:blipFill>
        <p:spPr>
          <a:xfrm>
            <a:off x="508000" y="1708726"/>
            <a:ext cx="2872509" cy="2678547"/>
          </a:xfrm>
          <a:prstGeom prst="rect">
            <a:avLst/>
          </a:prstGeom>
          <a:noFill/>
          <a:effectLst/>
        </p:spPr>
      </p:pic>
      <p:sp>
        <p:nvSpPr>
          <p:cNvPr id="5" name="TextBox 4">
            <a:extLst>
              <a:ext uri="{FF2B5EF4-FFF2-40B4-BE49-F238E27FC236}">
                <a16:creationId xmlns:a16="http://schemas.microsoft.com/office/drawing/2014/main" id="{C30F4764-C7D3-4F4C-AC84-5AFC39878D67}"/>
              </a:ext>
            </a:extLst>
          </p:cNvPr>
          <p:cNvSpPr txBox="1"/>
          <p:nvPr/>
        </p:nvSpPr>
        <p:spPr>
          <a:xfrm>
            <a:off x="5934362" y="3253092"/>
            <a:ext cx="4100945" cy="3108543"/>
          </a:xfrm>
          <a:prstGeom prst="rect">
            <a:avLst/>
          </a:prstGeom>
          <a:noFill/>
        </p:spPr>
        <p:txBody>
          <a:bodyPr wrap="square" rtlCol="0">
            <a:spAutoFit/>
          </a:bodyPr>
          <a:lstStyle/>
          <a:p>
            <a:r>
              <a:rPr lang="en-US" sz="2000" b="1" dirty="0"/>
              <a:t> </a:t>
            </a:r>
            <a:br>
              <a:rPr lang="en-US" sz="2000" dirty="0"/>
            </a:br>
            <a:endParaRPr lang="en-IN" sz="2000" dirty="0"/>
          </a:p>
          <a:p>
            <a:endParaRPr lang="en-US" sz="2000" dirty="0">
              <a:latin typeface="Times New Roman" panose="02020603050405020304" pitchFamily="18" charset="0"/>
              <a:cs typeface="Times New Roman" panose="02020603050405020304" pitchFamily="18" charset="0"/>
            </a:endParaRPr>
          </a:p>
          <a:p>
            <a:pPr lvl="0"/>
            <a:endParaRPr lang="en" dirty="0"/>
          </a:p>
          <a:p>
            <a:pPr lvl="0"/>
            <a:r>
              <a:rPr lang="en-ID" u="sng" dirty="0">
                <a:latin typeface="Times New Roman" panose="02020603050405020304" pitchFamily="18" charset="0"/>
                <a:cs typeface="Times New Roman" panose="02020603050405020304" pitchFamily="18" charset="0"/>
              </a:rPr>
              <a:t>P</a:t>
            </a:r>
            <a:r>
              <a:rPr lang="en" u="sng" dirty="0">
                <a:latin typeface="Times New Roman" panose="02020603050405020304" pitchFamily="18" charset="0"/>
                <a:cs typeface="Times New Roman" panose="02020603050405020304" pitchFamily="18" charset="0"/>
              </a:rPr>
              <a:t>resented by:</a:t>
            </a:r>
          </a:p>
          <a:p>
            <a:pPr lvl="0"/>
            <a:endParaRPr lang="en" u="sng" dirty="0">
              <a:latin typeface="Times New Roman" panose="02020603050405020304" pitchFamily="18" charset="0"/>
              <a:cs typeface="Times New Roman" panose="02020603050405020304" pitchFamily="18" charset="0"/>
            </a:endParaRPr>
          </a:p>
          <a:p>
            <a:pPr lvl="0"/>
            <a:r>
              <a:rPr lang="en-ID" sz="1600" dirty="0">
                <a:latin typeface="Times New Roman" panose="02020603050405020304" pitchFamily="18" charset="0"/>
                <a:cs typeface="Times New Roman" panose="02020603050405020304" pitchFamily="18" charset="0"/>
              </a:rPr>
              <a:t>A</a:t>
            </a:r>
            <a:r>
              <a:rPr lang="en" sz="1600" dirty="0">
                <a:latin typeface="Times New Roman" panose="02020603050405020304" pitchFamily="18" charset="0"/>
                <a:cs typeface="Times New Roman" panose="02020603050405020304" pitchFamily="18" charset="0"/>
              </a:rPr>
              <a:t>nu</a:t>
            </a:r>
            <a:r>
              <a:rPr lang="en-US" sz="1600" dirty="0">
                <a:latin typeface="Times New Roman" panose="02020603050405020304" pitchFamily="18" charset="0"/>
                <a:cs typeface="Times New Roman" panose="02020603050405020304" pitchFamily="18" charset="0"/>
              </a:rPr>
              <a:t>rag G</a:t>
            </a:r>
            <a:r>
              <a:rPr lang="en" sz="1600" dirty="0">
                <a:latin typeface="Times New Roman" panose="02020603050405020304" pitchFamily="18" charset="0"/>
                <a:cs typeface="Times New Roman" panose="02020603050405020304" pitchFamily="18" charset="0"/>
              </a:rPr>
              <a:t>				1</a:t>
            </a:r>
            <a:r>
              <a:rPr lang="en-ID" sz="1600" dirty="0">
                <a:latin typeface="Times New Roman" panose="02020603050405020304" pitchFamily="18" charset="0"/>
                <a:cs typeface="Times New Roman" panose="02020603050405020304" pitchFamily="18" charset="0"/>
              </a:rPr>
              <a:t>DB16CS023</a:t>
            </a:r>
          </a:p>
          <a:p>
            <a:r>
              <a:rPr lang="en-IN" sz="1600" dirty="0">
                <a:latin typeface="Times New Roman" panose="02020603050405020304" pitchFamily="18" charset="0"/>
                <a:cs typeface="Times New Roman" panose="02020603050405020304" pitchFamily="18" charset="0"/>
              </a:rPr>
              <a:t>C Sagar Patil			1DB16CS042</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Harsha J K				1DB16CS056</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Deepak S D	 		1DB17CS403</a:t>
            </a:r>
            <a:endParaRPr lang="en-US" sz="1600" dirty="0">
              <a:latin typeface="Times New Roman" panose="02020603050405020304" pitchFamily="18" charset="0"/>
              <a:cs typeface="Times New Roman" panose="02020603050405020304" pitchFamily="18" charset="0"/>
            </a:endParaRPr>
          </a:p>
          <a:p>
            <a:pPr lvl="0"/>
            <a:endParaRPr lang="en-ID" dirty="0"/>
          </a:p>
        </p:txBody>
      </p:sp>
      <p:sp>
        <p:nvSpPr>
          <p:cNvPr id="3" name="TextBox 2">
            <a:extLst>
              <a:ext uri="{FF2B5EF4-FFF2-40B4-BE49-F238E27FC236}">
                <a16:creationId xmlns:a16="http://schemas.microsoft.com/office/drawing/2014/main" id="{C546D0FD-07D9-4C32-870F-555FEB0FC315}"/>
              </a:ext>
            </a:extLst>
          </p:cNvPr>
          <p:cNvSpPr txBox="1"/>
          <p:nvPr/>
        </p:nvSpPr>
        <p:spPr>
          <a:xfrm>
            <a:off x="472449" y="5243627"/>
            <a:ext cx="3171104" cy="1477328"/>
          </a:xfrm>
          <a:prstGeom prst="rect">
            <a:avLst/>
          </a:prstGeom>
          <a:noFill/>
        </p:spPr>
        <p:txBody>
          <a:bodyPr wrap="square" rtlCol="0">
            <a:spAutoFit/>
          </a:bodyPr>
          <a:lstStyle/>
          <a:p>
            <a:pPr lvl="0"/>
            <a:r>
              <a:rPr lang="en" b="1" dirty="0">
                <a:latin typeface="Times New Roman" panose="02020603050405020304" pitchFamily="18" charset="0"/>
                <a:cs typeface="Times New Roman" panose="02020603050405020304" pitchFamily="18" charset="0"/>
              </a:rPr>
              <a:t>     Under the Guidance of</a:t>
            </a:r>
          </a:p>
          <a:p>
            <a:r>
              <a:rPr lang="en-IN" b="1" dirty="0">
                <a:latin typeface="Times New Roman" panose="02020603050405020304" pitchFamily="18" charset="0"/>
                <a:cs typeface="Times New Roman" panose="02020603050405020304" pitchFamily="18" charset="0"/>
              </a:rPr>
              <a:t>Asst.Prof. HEMALATHA M</a:t>
            </a:r>
          </a:p>
          <a:p>
            <a:r>
              <a:rPr lang="en-IN" b="1" dirty="0">
                <a:latin typeface="Times New Roman" panose="02020603050405020304" pitchFamily="18" charset="0"/>
                <a:cs typeface="Times New Roman" panose="02020603050405020304" pitchFamily="18" charset="0"/>
              </a:rPr>
              <a:t>	   </a:t>
            </a:r>
            <a:r>
              <a:rPr lang="en-US" b="1" spc="-5" dirty="0">
                <a:latin typeface="Times New Roman"/>
                <a:cs typeface="Times New Roman"/>
              </a:rPr>
              <a:t>Dept. </a:t>
            </a:r>
            <a:r>
              <a:rPr lang="en-US" b="1" dirty="0">
                <a:latin typeface="Times New Roman"/>
                <a:cs typeface="Times New Roman"/>
              </a:rPr>
              <a:t>of</a:t>
            </a:r>
            <a:r>
              <a:rPr lang="en-US" b="1" spc="-80" dirty="0">
                <a:latin typeface="Times New Roman"/>
                <a:cs typeface="Times New Roman"/>
              </a:rPr>
              <a:t> </a:t>
            </a:r>
            <a:r>
              <a:rPr lang="en-US" b="1" spc="-140" dirty="0">
                <a:latin typeface="Times New Roman"/>
                <a:cs typeface="Times New Roman"/>
              </a:rPr>
              <a:t>CSE</a:t>
            </a:r>
            <a:endParaRPr lang="en-US" b="1" dirty="0">
              <a:latin typeface="Times New Roman"/>
              <a:cs typeface="Times New Roman"/>
            </a:endParaRPr>
          </a:p>
          <a:p>
            <a:endParaRPr lang="en" dirty="0"/>
          </a:p>
          <a:p>
            <a:endParaRPr lang="en-US" dirty="0"/>
          </a:p>
        </p:txBody>
      </p:sp>
      <p:sp>
        <p:nvSpPr>
          <p:cNvPr id="6" name="TextBox 5">
            <a:extLst>
              <a:ext uri="{FF2B5EF4-FFF2-40B4-BE49-F238E27FC236}">
                <a16:creationId xmlns:a16="http://schemas.microsoft.com/office/drawing/2014/main" id="{092E1048-96F5-49FE-B6A4-04ECD0F581ED}"/>
              </a:ext>
            </a:extLst>
          </p:cNvPr>
          <p:cNvSpPr txBox="1"/>
          <p:nvPr/>
        </p:nvSpPr>
        <p:spPr>
          <a:xfrm>
            <a:off x="4393819" y="2170836"/>
            <a:ext cx="6783168" cy="1754326"/>
          </a:xfrm>
          <a:prstGeom prst="rect">
            <a:avLst/>
          </a:prstGeom>
          <a:noFill/>
        </p:spPr>
        <p:txBody>
          <a:bodyPr wrap="square" rtlCol="0">
            <a:spAutoFit/>
          </a:bodyPr>
          <a:lstStyle/>
          <a:p>
            <a:r>
              <a:rPr lang="en-US" sz="3600" b="1" dirty="0"/>
              <a:t>HANDWRITTEN TEXT PATTERN          RECOGNITION SYSTEM</a:t>
            </a:r>
          </a:p>
          <a:p>
            <a:endParaRPr lang="en-US" sz="3600" dirty="0"/>
          </a:p>
        </p:txBody>
      </p:sp>
      <p:sp>
        <p:nvSpPr>
          <p:cNvPr id="10" name="Slide Number Placeholder 9">
            <a:extLst>
              <a:ext uri="{FF2B5EF4-FFF2-40B4-BE49-F238E27FC236}">
                <a16:creationId xmlns:a16="http://schemas.microsoft.com/office/drawing/2014/main" id="{61790316-6618-4F60-B9CA-768101188F37}"/>
              </a:ext>
            </a:extLst>
          </p:cNvPr>
          <p:cNvSpPr>
            <a:spLocks noGrp="1"/>
          </p:cNvSpPr>
          <p:nvPr>
            <p:ph type="sldNum" sz="quarter" idx="12"/>
          </p:nvPr>
        </p:nvSpPr>
        <p:spPr>
          <a:xfrm>
            <a:off x="11508661" y="6492875"/>
            <a:ext cx="683339" cy="365125"/>
          </a:xfrm>
        </p:spPr>
        <p:txBody>
          <a:bodyPr/>
          <a:lstStyle/>
          <a:p>
            <a:fld id="{6D22F896-40B5-4ADD-8801-0D06FADFA095}" type="slidenum">
              <a:rPr lang="en-US" sz="1500" b="1" smtClean="0">
                <a:solidFill>
                  <a:schemeClr val="tx1"/>
                </a:solidFill>
              </a:rPr>
              <a:pPr/>
              <a:t>1</a:t>
            </a:fld>
            <a:endParaRPr lang="en-US" sz="1500" b="1" dirty="0">
              <a:solidFill>
                <a:schemeClr val="tx1"/>
              </a:solidFill>
            </a:endParaRPr>
          </a:p>
        </p:txBody>
      </p:sp>
    </p:spTree>
    <p:extLst>
      <p:ext uri="{BB962C8B-B14F-4D97-AF65-F5344CB8AC3E}">
        <p14:creationId xmlns:p14="http://schemas.microsoft.com/office/powerpoint/2010/main" val="132981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8349088-3A50-4589-A6D6-67502F8F3B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105" y="1609278"/>
            <a:ext cx="8596312" cy="3865972"/>
          </a:xfrm>
          <a:prstGeom prst="rect">
            <a:avLst/>
          </a:prstGeom>
        </p:spPr>
      </p:pic>
      <p:sp>
        <p:nvSpPr>
          <p:cNvPr id="6" name="Title 5">
            <a:extLst>
              <a:ext uri="{FF2B5EF4-FFF2-40B4-BE49-F238E27FC236}">
                <a16:creationId xmlns:a16="http://schemas.microsoft.com/office/drawing/2014/main" id="{0695A791-A4E0-4C80-ADE5-9CEE58BBCEEC}"/>
              </a:ext>
            </a:extLst>
          </p:cNvPr>
          <p:cNvSpPr>
            <a:spLocks noGrp="1"/>
          </p:cNvSpPr>
          <p:nvPr>
            <p:ph type="title"/>
          </p:nvPr>
        </p:nvSpPr>
        <p:spPr/>
        <p:txBody>
          <a:bodyPr/>
          <a:lstStyle/>
          <a:p>
            <a:r>
              <a:rPr lang="en-US" dirty="0"/>
              <a:t>System Design</a:t>
            </a:r>
          </a:p>
        </p:txBody>
      </p:sp>
      <p:sp>
        <p:nvSpPr>
          <p:cNvPr id="7" name="Rectangle 6">
            <a:extLst>
              <a:ext uri="{FF2B5EF4-FFF2-40B4-BE49-F238E27FC236}">
                <a16:creationId xmlns:a16="http://schemas.microsoft.com/office/drawing/2014/main" id="{143E8F88-3CE4-49C1-943E-AA5A7A2D41F5}"/>
              </a:ext>
            </a:extLst>
          </p:cNvPr>
          <p:cNvSpPr/>
          <p:nvPr/>
        </p:nvSpPr>
        <p:spPr>
          <a:xfrm>
            <a:off x="11786418" y="6488668"/>
            <a:ext cx="319318" cy="369332"/>
          </a:xfrm>
          <a:prstGeom prst="rect">
            <a:avLst/>
          </a:prstGeom>
        </p:spPr>
        <p:txBody>
          <a:bodyPr wrap="none">
            <a:spAutoFit/>
          </a:bodyPr>
          <a:lstStyle/>
          <a:p>
            <a:fld id="{6D22F896-40B5-4ADD-8801-0D06FADFA095}" type="slidenum">
              <a:rPr lang="en-US" b="1"/>
              <a:pPr/>
              <a:t>10</a:t>
            </a:fld>
            <a:endParaRPr lang="en-US" b="1" dirty="0"/>
          </a:p>
        </p:txBody>
      </p:sp>
    </p:spTree>
    <p:extLst>
      <p:ext uri="{BB962C8B-B14F-4D97-AF65-F5344CB8AC3E}">
        <p14:creationId xmlns:p14="http://schemas.microsoft.com/office/powerpoint/2010/main" val="1128588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29B3-4B49-4665-8E72-5B82FFB54D51}"/>
              </a:ext>
            </a:extLst>
          </p:cNvPr>
          <p:cNvSpPr>
            <a:spLocks noGrp="1"/>
          </p:cNvSpPr>
          <p:nvPr>
            <p:ph type="title"/>
          </p:nvPr>
        </p:nvSpPr>
        <p:spPr/>
        <p:txBody>
          <a:bodyPr/>
          <a:lstStyle/>
          <a:p>
            <a:r>
              <a:rPr lang="en-US" dirty="0"/>
              <a:t>System Design</a:t>
            </a:r>
          </a:p>
        </p:txBody>
      </p:sp>
      <p:pic>
        <p:nvPicPr>
          <p:cNvPr id="5" name="Content Placeholder 4">
            <a:extLst>
              <a:ext uri="{FF2B5EF4-FFF2-40B4-BE49-F238E27FC236}">
                <a16:creationId xmlns:a16="http://schemas.microsoft.com/office/drawing/2014/main" id="{512D61FF-9BF0-4EF0-8F5B-DF507F3AAD91}"/>
              </a:ext>
            </a:extLst>
          </p:cNvPr>
          <p:cNvPicPr>
            <a:picLocks noGrp="1" noChangeAspect="1"/>
          </p:cNvPicPr>
          <p:nvPr>
            <p:ph idx="1"/>
          </p:nvPr>
        </p:nvPicPr>
        <p:blipFill>
          <a:blip r:embed="rId2"/>
          <a:stretch>
            <a:fillRect/>
          </a:stretch>
        </p:blipFill>
        <p:spPr>
          <a:xfrm>
            <a:off x="607993" y="1747962"/>
            <a:ext cx="3635055" cy="1684166"/>
          </a:xfrm>
        </p:spPr>
      </p:pic>
      <p:pic>
        <p:nvPicPr>
          <p:cNvPr id="6" name="Content Placeholder 4">
            <a:extLst>
              <a:ext uri="{FF2B5EF4-FFF2-40B4-BE49-F238E27FC236}">
                <a16:creationId xmlns:a16="http://schemas.microsoft.com/office/drawing/2014/main" id="{5D20C533-AF0A-4815-9214-8F6600134186}"/>
              </a:ext>
            </a:extLst>
          </p:cNvPr>
          <p:cNvPicPr>
            <a:picLocks noChangeAspect="1"/>
          </p:cNvPicPr>
          <p:nvPr/>
        </p:nvPicPr>
        <p:blipFill>
          <a:blip r:embed="rId3"/>
          <a:srcRect/>
          <a:stretch/>
        </p:blipFill>
        <p:spPr>
          <a:xfrm>
            <a:off x="6243442" y="1636072"/>
            <a:ext cx="3635055" cy="1439704"/>
          </a:xfrm>
          <a:prstGeom prst="rect">
            <a:avLst/>
          </a:prstGeom>
        </p:spPr>
      </p:pic>
      <p:pic>
        <p:nvPicPr>
          <p:cNvPr id="7" name="Content Placeholder 4">
            <a:extLst>
              <a:ext uri="{FF2B5EF4-FFF2-40B4-BE49-F238E27FC236}">
                <a16:creationId xmlns:a16="http://schemas.microsoft.com/office/drawing/2014/main" id="{01090C63-98D4-4868-A3A0-C059480AE782}"/>
              </a:ext>
            </a:extLst>
          </p:cNvPr>
          <p:cNvPicPr>
            <a:picLocks noChangeAspect="1"/>
          </p:cNvPicPr>
          <p:nvPr/>
        </p:nvPicPr>
        <p:blipFill>
          <a:blip r:embed="rId4"/>
          <a:srcRect/>
          <a:stretch/>
        </p:blipFill>
        <p:spPr>
          <a:xfrm>
            <a:off x="3754776" y="4125938"/>
            <a:ext cx="3635055" cy="1603326"/>
          </a:xfrm>
          <a:prstGeom prst="rect">
            <a:avLst/>
          </a:prstGeom>
        </p:spPr>
      </p:pic>
      <p:sp>
        <p:nvSpPr>
          <p:cNvPr id="8" name="Content Placeholder 2">
            <a:extLst>
              <a:ext uri="{FF2B5EF4-FFF2-40B4-BE49-F238E27FC236}">
                <a16:creationId xmlns:a16="http://schemas.microsoft.com/office/drawing/2014/main" id="{6C60392B-5C2A-4E5A-916D-BDBDD7DEA6C4}"/>
              </a:ext>
            </a:extLst>
          </p:cNvPr>
          <p:cNvSpPr txBox="1">
            <a:spLocks/>
          </p:cNvSpPr>
          <p:nvPr/>
        </p:nvSpPr>
        <p:spPr>
          <a:xfrm>
            <a:off x="677334" y="1645685"/>
            <a:ext cx="3752623" cy="5559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sp>
        <p:nvSpPr>
          <p:cNvPr id="9" name="Content Placeholder 2">
            <a:extLst>
              <a:ext uri="{FF2B5EF4-FFF2-40B4-BE49-F238E27FC236}">
                <a16:creationId xmlns:a16="http://schemas.microsoft.com/office/drawing/2014/main" id="{C252484A-0C4B-41D7-ACB3-61AD672B8EDF}"/>
              </a:ext>
            </a:extLst>
          </p:cNvPr>
          <p:cNvSpPr txBox="1">
            <a:spLocks/>
          </p:cNvSpPr>
          <p:nvPr/>
        </p:nvSpPr>
        <p:spPr>
          <a:xfrm>
            <a:off x="1178921" y="3387874"/>
            <a:ext cx="2749447" cy="4668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Convolution step</a:t>
            </a:r>
          </a:p>
        </p:txBody>
      </p:sp>
      <p:sp>
        <p:nvSpPr>
          <p:cNvPr id="12" name="Content Placeholder 2">
            <a:extLst>
              <a:ext uri="{FF2B5EF4-FFF2-40B4-BE49-F238E27FC236}">
                <a16:creationId xmlns:a16="http://schemas.microsoft.com/office/drawing/2014/main" id="{466E4D5B-EC4F-490C-AEE1-6B9A75EAD553}"/>
              </a:ext>
            </a:extLst>
          </p:cNvPr>
          <p:cNvSpPr txBox="1">
            <a:spLocks/>
          </p:cNvSpPr>
          <p:nvPr/>
        </p:nvSpPr>
        <p:spPr>
          <a:xfrm>
            <a:off x="5140163" y="5729264"/>
            <a:ext cx="2749447" cy="4668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Max pooling</a:t>
            </a:r>
          </a:p>
        </p:txBody>
      </p:sp>
      <p:sp>
        <p:nvSpPr>
          <p:cNvPr id="13" name="Content Placeholder 2">
            <a:extLst>
              <a:ext uri="{FF2B5EF4-FFF2-40B4-BE49-F238E27FC236}">
                <a16:creationId xmlns:a16="http://schemas.microsoft.com/office/drawing/2014/main" id="{7665AB31-A7E3-4D44-B3E3-E2C7B9B661DC}"/>
              </a:ext>
            </a:extLst>
          </p:cNvPr>
          <p:cNvSpPr txBox="1">
            <a:spLocks/>
          </p:cNvSpPr>
          <p:nvPr/>
        </p:nvSpPr>
        <p:spPr>
          <a:xfrm>
            <a:off x="6888910" y="3291850"/>
            <a:ext cx="2749447" cy="466802"/>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ReLu(Rectifier Linear Units)</a:t>
            </a:r>
          </a:p>
        </p:txBody>
      </p:sp>
      <p:sp>
        <p:nvSpPr>
          <p:cNvPr id="14" name="Rectangle 13">
            <a:extLst>
              <a:ext uri="{FF2B5EF4-FFF2-40B4-BE49-F238E27FC236}">
                <a16:creationId xmlns:a16="http://schemas.microsoft.com/office/drawing/2014/main" id="{259F0D1E-56B0-4CD8-8B04-A5DFAF6CB241}"/>
              </a:ext>
            </a:extLst>
          </p:cNvPr>
          <p:cNvSpPr/>
          <p:nvPr/>
        </p:nvSpPr>
        <p:spPr>
          <a:xfrm>
            <a:off x="11777792" y="6488668"/>
            <a:ext cx="319318" cy="369332"/>
          </a:xfrm>
          <a:prstGeom prst="rect">
            <a:avLst/>
          </a:prstGeom>
        </p:spPr>
        <p:txBody>
          <a:bodyPr wrap="none">
            <a:spAutoFit/>
          </a:bodyPr>
          <a:lstStyle/>
          <a:p>
            <a:fld id="{6D22F896-40B5-4ADD-8801-0D06FADFA095}" type="slidenum">
              <a:rPr lang="en-US" b="1"/>
              <a:pPr/>
              <a:t>11</a:t>
            </a:fld>
            <a:endParaRPr lang="en-US" b="1" dirty="0"/>
          </a:p>
        </p:txBody>
      </p:sp>
    </p:spTree>
    <p:extLst>
      <p:ext uri="{BB962C8B-B14F-4D97-AF65-F5344CB8AC3E}">
        <p14:creationId xmlns:p14="http://schemas.microsoft.com/office/powerpoint/2010/main" val="2605248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3AC22-69A4-4B92-AC8C-435CD055D4D5}"/>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F6EC2DF5-DBE9-4C21-B4AB-82B80F6A2395}"/>
              </a:ext>
            </a:extLst>
          </p:cNvPr>
          <p:cNvSpPr>
            <a:spLocks noGrp="1"/>
          </p:cNvSpPr>
          <p:nvPr>
            <p:ph idx="1"/>
          </p:nvPr>
        </p:nvSpPr>
        <p:spPr>
          <a:xfrm>
            <a:off x="677334" y="1625751"/>
            <a:ext cx="8596668" cy="2633353"/>
          </a:xfrm>
        </p:spPr>
        <p:txBody>
          <a:bodyPr/>
          <a:lstStyle/>
          <a:p>
            <a:r>
              <a:rPr lang="en-US" dirty="0"/>
              <a:t>Flask Server on PORT 5000</a:t>
            </a:r>
          </a:p>
          <a:p>
            <a:pPr marL="0" indent="0">
              <a:buNone/>
            </a:pPr>
            <a:endParaRPr lang="en-US" dirty="0"/>
          </a:p>
          <a:p>
            <a:r>
              <a:rPr lang="en-US" dirty="0"/>
              <a:t>Jinja2 Template engine </a:t>
            </a:r>
          </a:p>
          <a:p>
            <a:pPr marL="0" indent="0">
              <a:buNone/>
            </a:pPr>
            <a:endParaRPr lang="en-US" dirty="0"/>
          </a:p>
          <a:p>
            <a:r>
              <a:rPr lang="en-US" dirty="0"/>
              <a:t>Keras is used to load Machine Learning Model into the server </a:t>
            </a:r>
          </a:p>
        </p:txBody>
      </p:sp>
      <p:sp>
        <p:nvSpPr>
          <p:cNvPr id="6" name="Rectangle 5">
            <a:extLst>
              <a:ext uri="{FF2B5EF4-FFF2-40B4-BE49-F238E27FC236}">
                <a16:creationId xmlns:a16="http://schemas.microsoft.com/office/drawing/2014/main" id="{621139C7-5DAE-4B32-9944-93D9BA02BA6D}"/>
              </a:ext>
            </a:extLst>
          </p:cNvPr>
          <p:cNvSpPr/>
          <p:nvPr/>
        </p:nvSpPr>
        <p:spPr>
          <a:xfrm>
            <a:off x="11803671" y="6488668"/>
            <a:ext cx="319318" cy="369332"/>
          </a:xfrm>
          <a:prstGeom prst="rect">
            <a:avLst/>
          </a:prstGeom>
        </p:spPr>
        <p:txBody>
          <a:bodyPr wrap="none">
            <a:spAutoFit/>
          </a:bodyPr>
          <a:lstStyle/>
          <a:p>
            <a:fld id="{6D22F896-40B5-4ADD-8801-0D06FADFA095}" type="slidenum">
              <a:rPr lang="en-US" b="1"/>
              <a:pPr/>
              <a:t>12</a:t>
            </a:fld>
            <a:endParaRPr lang="en-US" b="1" dirty="0"/>
          </a:p>
        </p:txBody>
      </p:sp>
    </p:spTree>
    <p:extLst>
      <p:ext uri="{BB962C8B-B14F-4D97-AF65-F5344CB8AC3E}">
        <p14:creationId xmlns:p14="http://schemas.microsoft.com/office/powerpoint/2010/main" val="1859190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822A9-08F7-4830-A8FF-414C4E7F57F3}"/>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371F1B02-6968-4203-85A8-91DF5860F1E8}"/>
              </a:ext>
            </a:extLst>
          </p:cNvPr>
          <p:cNvSpPr>
            <a:spLocks noGrp="1"/>
          </p:cNvSpPr>
          <p:nvPr>
            <p:ph idx="1"/>
          </p:nvPr>
        </p:nvSpPr>
        <p:spPr>
          <a:xfrm>
            <a:off x="677334" y="1488613"/>
            <a:ext cx="8596668" cy="3880773"/>
          </a:xfrm>
        </p:spPr>
        <p:txBody>
          <a:bodyPr>
            <a:normAutofit lnSpcReduction="10000"/>
          </a:bodyPr>
          <a:lstStyle/>
          <a:p>
            <a:pPr marL="0" indent="0" algn="just">
              <a:lnSpc>
                <a:spcPct val="100000"/>
              </a:lnSpc>
              <a:spcBef>
                <a:spcPts val="420"/>
              </a:spcBef>
              <a:buNone/>
              <a:tabLst>
                <a:tab pos="424815" algn="l"/>
                <a:tab pos="425450" algn="l"/>
              </a:tabLst>
            </a:pPr>
            <a:endParaRPr lang="en-IN" dirty="0">
              <a:latin typeface="Yu Gothic UI Semilight"/>
              <a:cs typeface="Yu Gothic UI Semilight"/>
            </a:endParaRPr>
          </a:p>
          <a:p>
            <a:r>
              <a:rPr lang="en-US" dirty="0"/>
              <a:t>Jinja2 Template engine </a:t>
            </a:r>
          </a:p>
          <a:p>
            <a:pPr marL="0" indent="0">
              <a:buNone/>
            </a:pPr>
            <a:endParaRPr lang="en-US" dirty="0"/>
          </a:p>
          <a:p>
            <a:r>
              <a:rPr lang="en-US" dirty="0"/>
              <a:t>CSS Frameworks</a:t>
            </a:r>
          </a:p>
          <a:p>
            <a:endParaRPr lang="en-US" dirty="0"/>
          </a:p>
          <a:p>
            <a:r>
              <a:rPr lang="en-US" dirty="0"/>
              <a:t>Representational State Transfer</a:t>
            </a:r>
          </a:p>
          <a:p>
            <a:endParaRPr lang="en-US" dirty="0"/>
          </a:p>
          <a:p>
            <a:r>
              <a:rPr lang="en-US" dirty="0"/>
              <a:t>Fetch API</a:t>
            </a:r>
          </a:p>
          <a:p>
            <a:endParaRPr lang="en-US" dirty="0"/>
          </a:p>
          <a:p>
            <a:r>
              <a:rPr lang="en-US" dirty="0"/>
              <a:t>Model Architecture – Convolutional Neural Networks</a:t>
            </a:r>
          </a:p>
          <a:p>
            <a:endParaRPr lang="en-US" dirty="0"/>
          </a:p>
          <a:p>
            <a:pPr marL="0" indent="0">
              <a:buNone/>
            </a:pPr>
            <a:endParaRPr lang="en-US" dirty="0"/>
          </a:p>
          <a:p>
            <a:endParaRPr lang="en-US" dirty="0"/>
          </a:p>
          <a:p>
            <a:endParaRPr lang="en-US" dirty="0"/>
          </a:p>
          <a:p>
            <a:endParaRPr lang="en-US" dirty="0"/>
          </a:p>
        </p:txBody>
      </p:sp>
      <p:sp>
        <p:nvSpPr>
          <p:cNvPr id="6" name="Rectangle 5">
            <a:extLst>
              <a:ext uri="{FF2B5EF4-FFF2-40B4-BE49-F238E27FC236}">
                <a16:creationId xmlns:a16="http://schemas.microsoft.com/office/drawing/2014/main" id="{981CB589-A47F-42EE-A66E-F572624A78CE}"/>
              </a:ext>
            </a:extLst>
          </p:cNvPr>
          <p:cNvSpPr/>
          <p:nvPr/>
        </p:nvSpPr>
        <p:spPr>
          <a:xfrm>
            <a:off x="11803671" y="6488668"/>
            <a:ext cx="319318" cy="369332"/>
          </a:xfrm>
          <a:prstGeom prst="rect">
            <a:avLst/>
          </a:prstGeom>
        </p:spPr>
        <p:txBody>
          <a:bodyPr wrap="none">
            <a:spAutoFit/>
          </a:bodyPr>
          <a:lstStyle/>
          <a:p>
            <a:fld id="{6D22F896-40B5-4ADD-8801-0D06FADFA095}" type="slidenum">
              <a:rPr lang="en-US" b="1"/>
              <a:pPr/>
              <a:t>13</a:t>
            </a:fld>
            <a:endParaRPr lang="en-US" b="1" dirty="0"/>
          </a:p>
        </p:txBody>
      </p:sp>
    </p:spTree>
    <p:extLst>
      <p:ext uri="{BB962C8B-B14F-4D97-AF65-F5344CB8AC3E}">
        <p14:creationId xmlns:p14="http://schemas.microsoft.com/office/powerpoint/2010/main" val="2659127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E6B2-273B-49AF-949E-E34C0D800321}"/>
              </a:ext>
            </a:extLst>
          </p:cNvPr>
          <p:cNvSpPr>
            <a:spLocks noGrp="1"/>
          </p:cNvSpPr>
          <p:nvPr>
            <p:ph type="title"/>
          </p:nvPr>
        </p:nvSpPr>
        <p:spPr>
          <a:xfrm>
            <a:off x="241540" y="238664"/>
            <a:ext cx="8596668" cy="710242"/>
          </a:xfrm>
        </p:spPr>
        <p:txBody>
          <a:bodyPr/>
          <a:lstStyle/>
          <a:p>
            <a:r>
              <a:rPr lang="en-US" dirty="0"/>
              <a:t>Results</a:t>
            </a:r>
          </a:p>
        </p:txBody>
      </p:sp>
      <p:sp>
        <p:nvSpPr>
          <p:cNvPr id="6" name="Rectangle 5">
            <a:extLst>
              <a:ext uri="{FF2B5EF4-FFF2-40B4-BE49-F238E27FC236}">
                <a16:creationId xmlns:a16="http://schemas.microsoft.com/office/drawing/2014/main" id="{F8C84BBB-3ADD-437C-B12E-118A1544994E}"/>
              </a:ext>
            </a:extLst>
          </p:cNvPr>
          <p:cNvSpPr/>
          <p:nvPr/>
        </p:nvSpPr>
        <p:spPr>
          <a:xfrm>
            <a:off x="11795044" y="6488668"/>
            <a:ext cx="319318" cy="369332"/>
          </a:xfrm>
          <a:prstGeom prst="rect">
            <a:avLst/>
          </a:prstGeom>
        </p:spPr>
        <p:txBody>
          <a:bodyPr wrap="none">
            <a:spAutoFit/>
          </a:bodyPr>
          <a:lstStyle/>
          <a:p>
            <a:fld id="{6D22F896-40B5-4ADD-8801-0D06FADFA095}" type="slidenum">
              <a:rPr lang="en-US" b="1"/>
              <a:pPr/>
              <a:t>14</a:t>
            </a:fld>
            <a:endParaRPr lang="en-US" b="1" dirty="0"/>
          </a:p>
        </p:txBody>
      </p:sp>
      <p:pic>
        <p:nvPicPr>
          <p:cNvPr id="8" name="Picture 7">
            <a:extLst>
              <a:ext uri="{FF2B5EF4-FFF2-40B4-BE49-F238E27FC236}">
                <a16:creationId xmlns:a16="http://schemas.microsoft.com/office/drawing/2014/main" id="{D9B6DE6F-1D75-439C-96E5-F4F6B9A25398}"/>
              </a:ext>
            </a:extLst>
          </p:cNvPr>
          <p:cNvPicPr>
            <a:picLocks noChangeAspect="1"/>
          </p:cNvPicPr>
          <p:nvPr/>
        </p:nvPicPr>
        <p:blipFill rotWithShape="1">
          <a:blip r:embed="rId2"/>
          <a:srcRect l="-120" t="2395" r="866" b="26826"/>
          <a:stretch/>
        </p:blipFill>
        <p:spPr>
          <a:xfrm>
            <a:off x="241540" y="1233576"/>
            <a:ext cx="11387475" cy="4710024"/>
          </a:xfrm>
          <a:prstGeom prst="rect">
            <a:avLst/>
          </a:prstGeom>
        </p:spPr>
      </p:pic>
      <p:sp>
        <p:nvSpPr>
          <p:cNvPr id="9" name="TextBox 8">
            <a:extLst>
              <a:ext uri="{FF2B5EF4-FFF2-40B4-BE49-F238E27FC236}">
                <a16:creationId xmlns:a16="http://schemas.microsoft.com/office/drawing/2014/main" id="{F2A8A7C2-A86B-4E10-A7F8-A5A45D1AF5FE}"/>
              </a:ext>
            </a:extLst>
          </p:cNvPr>
          <p:cNvSpPr txBox="1"/>
          <p:nvPr/>
        </p:nvSpPr>
        <p:spPr>
          <a:xfrm>
            <a:off x="370936" y="6245522"/>
            <a:ext cx="462375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Snapshot-1</a:t>
            </a:r>
          </a:p>
        </p:txBody>
      </p:sp>
    </p:spTree>
    <p:extLst>
      <p:ext uri="{BB962C8B-B14F-4D97-AF65-F5344CB8AC3E}">
        <p14:creationId xmlns:p14="http://schemas.microsoft.com/office/powerpoint/2010/main" val="114917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66D8279-4899-44C3-A6C8-41B45971AC51}"/>
              </a:ext>
            </a:extLst>
          </p:cNvPr>
          <p:cNvSpPr/>
          <p:nvPr/>
        </p:nvSpPr>
        <p:spPr>
          <a:xfrm>
            <a:off x="11795044" y="6488668"/>
            <a:ext cx="319318" cy="369332"/>
          </a:xfrm>
          <a:prstGeom prst="rect">
            <a:avLst/>
          </a:prstGeom>
        </p:spPr>
        <p:txBody>
          <a:bodyPr wrap="none">
            <a:spAutoFit/>
          </a:bodyPr>
          <a:lstStyle/>
          <a:p>
            <a:fld id="{6D22F896-40B5-4ADD-8801-0D06FADFA095}" type="slidenum">
              <a:rPr lang="en-US" b="1"/>
              <a:pPr/>
              <a:t>15</a:t>
            </a:fld>
            <a:endParaRPr lang="en-US" b="1" dirty="0"/>
          </a:p>
        </p:txBody>
      </p:sp>
      <p:pic>
        <p:nvPicPr>
          <p:cNvPr id="8" name="Picture 7">
            <a:extLst>
              <a:ext uri="{FF2B5EF4-FFF2-40B4-BE49-F238E27FC236}">
                <a16:creationId xmlns:a16="http://schemas.microsoft.com/office/drawing/2014/main" id="{8A2EFA09-11CE-4C8F-B108-98C45DB63EAE}"/>
              </a:ext>
            </a:extLst>
          </p:cNvPr>
          <p:cNvPicPr>
            <a:picLocks noChangeAspect="1"/>
          </p:cNvPicPr>
          <p:nvPr/>
        </p:nvPicPr>
        <p:blipFill rotWithShape="1">
          <a:blip r:embed="rId2"/>
          <a:srcRect t="2768" b="3607"/>
          <a:stretch/>
        </p:blipFill>
        <p:spPr>
          <a:xfrm>
            <a:off x="135147" y="293299"/>
            <a:ext cx="11921706" cy="5995358"/>
          </a:xfrm>
          <a:prstGeom prst="rect">
            <a:avLst/>
          </a:prstGeom>
        </p:spPr>
      </p:pic>
      <p:sp>
        <p:nvSpPr>
          <p:cNvPr id="9" name="TextBox 8">
            <a:extLst>
              <a:ext uri="{FF2B5EF4-FFF2-40B4-BE49-F238E27FC236}">
                <a16:creationId xmlns:a16="http://schemas.microsoft.com/office/drawing/2014/main" id="{07013C3E-114B-40D4-A451-FD998DA3BA72}"/>
              </a:ext>
            </a:extLst>
          </p:cNvPr>
          <p:cNvSpPr txBox="1"/>
          <p:nvPr/>
        </p:nvSpPr>
        <p:spPr>
          <a:xfrm>
            <a:off x="135147" y="6380035"/>
            <a:ext cx="462375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Snapshot-2</a:t>
            </a:r>
          </a:p>
        </p:txBody>
      </p:sp>
    </p:spTree>
    <p:extLst>
      <p:ext uri="{BB962C8B-B14F-4D97-AF65-F5344CB8AC3E}">
        <p14:creationId xmlns:p14="http://schemas.microsoft.com/office/powerpoint/2010/main" val="536484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5C97E29-7415-49E9-86EE-C48794C61580}"/>
              </a:ext>
            </a:extLst>
          </p:cNvPr>
          <p:cNvSpPr>
            <a:spLocks noGrp="1"/>
          </p:cNvSpPr>
          <p:nvPr>
            <p:ph type="sldNum" sz="quarter" idx="12"/>
          </p:nvPr>
        </p:nvSpPr>
        <p:spPr/>
        <p:txBody>
          <a:bodyPr/>
          <a:lstStyle/>
          <a:p>
            <a:fld id="{6D22F896-40B5-4ADD-8801-0D06FADFA095}" type="slidenum">
              <a:rPr lang="en-US" smtClean="0"/>
              <a:pPr/>
              <a:t>16</a:t>
            </a:fld>
            <a:endParaRPr lang="en-US" dirty="0"/>
          </a:p>
        </p:txBody>
      </p:sp>
      <p:sp>
        <p:nvSpPr>
          <p:cNvPr id="6" name="Rectangle 5">
            <a:extLst>
              <a:ext uri="{FF2B5EF4-FFF2-40B4-BE49-F238E27FC236}">
                <a16:creationId xmlns:a16="http://schemas.microsoft.com/office/drawing/2014/main" id="{319D8DE1-2071-4ECE-8521-A41585B3B7EB}"/>
              </a:ext>
            </a:extLst>
          </p:cNvPr>
          <p:cNvSpPr/>
          <p:nvPr/>
        </p:nvSpPr>
        <p:spPr>
          <a:xfrm>
            <a:off x="11795044" y="6488668"/>
            <a:ext cx="319318" cy="369332"/>
          </a:xfrm>
          <a:prstGeom prst="rect">
            <a:avLst/>
          </a:prstGeom>
        </p:spPr>
        <p:txBody>
          <a:bodyPr wrap="none">
            <a:spAutoFit/>
          </a:bodyPr>
          <a:lstStyle/>
          <a:p>
            <a:fld id="{6D22F896-40B5-4ADD-8801-0D06FADFA095}" type="slidenum">
              <a:rPr lang="en-US" b="1"/>
              <a:pPr/>
              <a:t>16</a:t>
            </a:fld>
            <a:endParaRPr lang="en-US" b="1" dirty="0"/>
          </a:p>
        </p:txBody>
      </p:sp>
      <p:pic>
        <p:nvPicPr>
          <p:cNvPr id="8" name="Picture 7">
            <a:extLst>
              <a:ext uri="{FF2B5EF4-FFF2-40B4-BE49-F238E27FC236}">
                <a16:creationId xmlns:a16="http://schemas.microsoft.com/office/drawing/2014/main" id="{CE17DFAC-B621-426F-B22F-660EF53FF6E8}"/>
              </a:ext>
            </a:extLst>
          </p:cNvPr>
          <p:cNvPicPr>
            <a:picLocks noChangeAspect="1"/>
          </p:cNvPicPr>
          <p:nvPr/>
        </p:nvPicPr>
        <p:blipFill rotWithShape="1">
          <a:blip r:embed="rId2"/>
          <a:srcRect t="1972" b="4539"/>
          <a:stretch/>
        </p:blipFill>
        <p:spPr>
          <a:xfrm>
            <a:off x="179646" y="261732"/>
            <a:ext cx="11775057" cy="5863024"/>
          </a:xfrm>
          <a:prstGeom prst="rect">
            <a:avLst/>
          </a:prstGeom>
        </p:spPr>
      </p:pic>
      <p:sp>
        <p:nvSpPr>
          <p:cNvPr id="9" name="TextBox 8">
            <a:extLst>
              <a:ext uri="{FF2B5EF4-FFF2-40B4-BE49-F238E27FC236}">
                <a16:creationId xmlns:a16="http://schemas.microsoft.com/office/drawing/2014/main" id="{427BCE1E-B599-4619-AD38-D47F8AF12298}"/>
              </a:ext>
            </a:extLst>
          </p:cNvPr>
          <p:cNvSpPr txBox="1"/>
          <p:nvPr/>
        </p:nvSpPr>
        <p:spPr>
          <a:xfrm>
            <a:off x="258793" y="6316907"/>
            <a:ext cx="4623758" cy="369332"/>
          </a:xfrm>
          <a:prstGeom prst="rect">
            <a:avLst/>
          </a:prstGeom>
          <a:noFill/>
        </p:spPr>
        <p:txBody>
          <a:bodyPr wrap="square" rtlCol="0">
            <a:spAutoFit/>
          </a:bodyPr>
          <a:lstStyle/>
          <a:p>
            <a:r>
              <a:rPr lang="en-IN" b="1">
                <a:latin typeface="Times New Roman" panose="02020603050405020304" pitchFamily="18" charset="0"/>
                <a:cs typeface="Times New Roman" panose="02020603050405020304" pitchFamily="18" charset="0"/>
              </a:rPr>
              <a:t>Snapshot-3</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544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1815-1620-4853-BFA7-31D48C721F37}"/>
              </a:ext>
            </a:extLst>
          </p:cNvPr>
          <p:cNvSpPr>
            <a:spLocks noGrp="1"/>
          </p:cNvSpPr>
          <p:nvPr>
            <p:ph type="title"/>
          </p:nvPr>
        </p:nvSpPr>
        <p:spPr>
          <a:xfrm>
            <a:off x="677333" y="365295"/>
            <a:ext cx="8596668" cy="660400"/>
          </a:xfrm>
        </p:spPr>
        <p:txBody>
          <a:bodyPr/>
          <a:lstStyle/>
          <a:p>
            <a:r>
              <a:rPr lang="en-US" dirty="0">
                <a:cs typeface="Times New Roman" panose="02020603050405020304" pitchFamily="18" charset="0"/>
              </a:rPr>
              <a:t>Conclusion</a:t>
            </a:r>
            <a:endParaRPr lang="en-US" dirty="0"/>
          </a:p>
        </p:txBody>
      </p:sp>
      <p:sp>
        <p:nvSpPr>
          <p:cNvPr id="3" name="Content Placeholder 2">
            <a:extLst>
              <a:ext uri="{FF2B5EF4-FFF2-40B4-BE49-F238E27FC236}">
                <a16:creationId xmlns:a16="http://schemas.microsoft.com/office/drawing/2014/main" id="{B567C6C1-1F2E-4338-8F9A-A6FC9A0CDCD5}"/>
              </a:ext>
            </a:extLst>
          </p:cNvPr>
          <p:cNvSpPr>
            <a:spLocks noGrp="1"/>
          </p:cNvSpPr>
          <p:nvPr>
            <p:ph idx="1"/>
          </p:nvPr>
        </p:nvSpPr>
        <p:spPr>
          <a:xfrm>
            <a:off x="677333" y="1025695"/>
            <a:ext cx="9895971" cy="1855153"/>
          </a:xfrm>
        </p:spPr>
        <p:txBody>
          <a:bodyPr>
            <a:normAutofit/>
          </a:bodyPr>
          <a:lstStyle/>
          <a:p>
            <a:pPr marL="0" indent="0">
              <a:buNone/>
            </a:pPr>
            <a:endParaRPr lang="en-US" dirty="0"/>
          </a:p>
          <a:p>
            <a:pPr>
              <a:lnSpc>
                <a:spcPct val="150000"/>
              </a:lnSpc>
            </a:pPr>
            <a:r>
              <a:rPr lang="en-US" dirty="0">
                <a:latin typeface="Times New Roman" panose="02020603050405020304" pitchFamily="18" charset="0"/>
                <a:cs typeface="Times New Roman" panose="02020603050405020304" pitchFamily="18" charset="0"/>
              </a:rPr>
              <a:t>An online handwriting recognition system for English based characters has been developed. The system is writer-independent text recognizer developed based on convolutional neural network approach with text-to-speech conversion system.</a:t>
            </a:r>
          </a:p>
          <a:p>
            <a:endParaRPr lang="en-US" dirty="0"/>
          </a:p>
        </p:txBody>
      </p:sp>
      <p:sp>
        <p:nvSpPr>
          <p:cNvPr id="4" name="Rectangle 3">
            <a:extLst>
              <a:ext uri="{FF2B5EF4-FFF2-40B4-BE49-F238E27FC236}">
                <a16:creationId xmlns:a16="http://schemas.microsoft.com/office/drawing/2014/main" id="{FC91EA97-2207-448A-9CED-45CE8AA364C5}"/>
              </a:ext>
            </a:extLst>
          </p:cNvPr>
          <p:cNvSpPr/>
          <p:nvPr/>
        </p:nvSpPr>
        <p:spPr>
          <a:xfrm>
            <a:off x="599694" y="3642075"/>
            <a:ext cx="10700909" cy="2535566"/>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proposed work can be extended to work on degraded text or broken characters.</a:t>
            </a: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system could be designed to recognize the writer and thus can lead to achieve signature recognition which can be used in bank check processing.</a:t>
            </a: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Language translation system can be implemented to covert the language into another desired language.</a:t>
            </a:r>
          </a:p>
        </p:txBody>
      </p:sp>
      <p:sp>
        <p:nvSpPr>
          <p:cNvPr id="5" name="Title 1">
            <a:extLst>
              <a:ext uri="{FF2B5EF4-FFF2-40B4-BE49-F238E27FC236}">
                <a16:creationId xmlns:a16="http://schemas.microsoft.com/office/drawing/2014/main" id="{B6324B9F-4D6E-4FF2-9D54-2C34DDB59FE7}"/>
              </a:ext>
            </a:extLst>
          </p:cNvPr>
          <p:cNvSpPr txBox="1">
            <a:spLocks/>
          </p:cNvSpPr>
          <p:nvPr/>
        </p:nvSpPr>
        <p:spPr>
          <a:xfrm>
            <a:off x="677334" y="2880848"/>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cs typeface="Times New Roman" panose="02020603050405020304" pitchFamily="18" charset="0"/>
              </a:rPr>
              <a:t>Future work</a:t>
            </a:r>
            <a:endParaRPr lang="en-US" dirty="0"/>
          </a:p>
        </p:txBody>
      </p:sp>
      <p:sp>
        <p:nvSpPr>
          <p:cNvPr id="8" name="Rectangle 7">
            <a:extLst>
              <a:ext uri="{FF2B5EF4-FFF2-40B4-BE49-F238E27FC236}">
                <a16:creationId xmlns:a16="http://schemas.microsoft.com/office/drawing/2014/main" id="{13078BEF-2E35-45AC-96A3-EC6E87E90210}"/>
              </a:ext>
            </a:extLst>
          </p:cNvPr>
          <p:cNvSpPr/>
          <p:nvPr/>
        </p:nvSpPr>
        <p:spPr>
          <a:xfrm>
            <a:off x="11786418" y="6488668"/>
            <a:ext cx="319318" cy="369332"/>
          </a:xfrm>
          <a:prstGeom prst="rect">
            <a:avLst/>
          </a:prstGeom>
        </p:spPr>
        <p:txBody>
          <a:bodyPr wrap="none">
            <a:spAutoFit/>
          </a:bodyPr>
          <a:lstStyle/>
          <a:p>
            <a:fld id="{6D22F896-40B5-4ADD-8801-0D06FADFA095}" type="slidenum">
              <a:rPr lang="en-US" b="1"/>
              <a:pPr/>
              <a:t>17</a:t>
            </a:fld>
            <a:endParaRPr lang="en-US" b="1" dirty="0"/>
          </a:p>
        </p:txBody>
      </p:sp>
    </p:spTree>
    <p:extLst>
      <p:ext uri="{BB962C8B-B14F-4D97-AF65-F5344CB8AC3E}">
        <p14:creationId xmlns:p14="http://schemas.microsoft.com/office/powerpoint/2010/main" val="3810205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62EC-DA0E-4BAA-A415-22EB08389801}"/>
              </a:ext>
            </a:extLst>
          </p:cNvPr>
          <p:cNvSpPr>
            <a:spLocks noGrp="1"/>
          </p:cNvSpPr>
          <p:nvPr>
            <p:ph type="title"/>
          </p:nvPr>
        </p:nvSpPr>
        <p:spPr>
          <a:xfrm>
            <a:off x="677334" y="609600"/>
            <a:ext cx="8596668" cy="822036"/>
          </a:xfrm>
        </p:spPr>
        <p:txBody>
          <a:bodyPr>
            <a:noAutofit/>
          </a:bodyPr>
          <a:lstStyle/>
          <a:p>
            <a:r>
              <a:rPr lang="en-US" b="1" dirty="0">
                <a:effectLst/>
                <a:cs typeface="Times New Roman" panose="02020603050405020304" pitchFamily="18" charset="0"/>
              </a:rPr>
              <a:t>REFERENCES</a:t>
            </a:r>
            <a:r>
              <a:rPr lang="en-US" b="1" dirty="0">
                <a:cs typeface="Times New Roman" panose="02020603050405020304" pitchFamily="18" charset="0"/>
              </a:rPr>
              <a:t> </a:t>
            </a:r>
            <a:br>
              <a:rPr lang="en-US" b="1" dirty="0">
                <a:cs typeface="Times New Roman" panose="02020603050405020304" pitchFamily="18" charset="0"/>
              </a:rPr>
            </a:br>
            <a:endParaRPr lang="en-US" b="1"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90D3A3FB-DD4D-48D0-8BA0-AB2401D62C7A}"/>
              </a:ext>
            </a:extLst>
          </p:cNvPr>
          <p:cNvSpPr>
            <a:spLocks noGrp="1"/>
          </p:cNvSpPr>
          <p:nvPr>
            <p:ph idx="1"/>
          </p:nvPr>
        </p:nvSpPr>
        <p:spPr>
          <a:xfrm>
            <a:off x="517450" y="1593837"/>
            <a:ext cx="11155741" cy="5106447"/>
          </a:xfrm>
        </p:spPr>
        <p:txBody>
          <a:bodyPr>
            <a:noAutofit/>
          </a:bodyPr>
          <a:lstStyle/>
          <a:p>
            <a:r>
              <a:rPr lang="en-US" dirty="0"/>
              <a:t>Proceedings of the 2nd International Conference on Inventive Communication and Computational Technologies (ICICCT 2018),</a:t>
            </a:r>
            <a:br>
              <a:rPr lang="en-US" dirty="0"/>
            </a:br>
            <a:r>
              <a:rPr lang="en-US" dirty="0"/>
              <a:t>IEEE Xplore - Handwritten Character Recognition Using Deep-Learning.</a:t>
            </a:r>
          </a:p>
          <a:p>
            <a:r>
              <a:rPr lang="en-US" b="1" dirty="0"/>
              <a:t>International Journal of Management, Technology And Engineering</a:t>
            </a:r>
            <a:r>
              <a:rPr lang="en-US" dirty="0"/>
              <a:t> </a:t>
            </a:r>
            <a:r>
              <a:rPr lang="en-US" b="1" dirty="0"/>
              <a:t>Volume 8, Issue VII, JULY/2018 ISSN NO : 2249-7455.</a:t>
            </a:r>
          </a:p>
          <a:p>
            <a:r>
              <a:rPr lang="en-US" b="1" dirty="0"/>
              <a:t>NIST Handprinted Forms and Characters Database obtained by,</a:t>
            </a:r>
          </a:p>
          <a:p>
            <a:pPr marL="347663" indent="0">
              <a:buNone/>
            </a:pPr>
            <a:r>
              <a:rPr lang="en-US">
                <a:solidFill>
                  <a:srgbClr val="00B0F0"/>
                </a:solidFill>
              </a:rPr>
              <a:t>https</a:t>
            </a:r>
            <a:r>
              <a:rPr lang="en-US" dirty="0">
                <a:solidFill>
                  <a:srgbClr val="00B0F0"/>
                </a:solidFill>
              </a:rPr>
              <a:t>://www.kaggle.com/sachinpatel21/az-handwritten-alphabets-in-csv-format</a:t>
            </a:r>
          </a:p>
          <a:p>
            <a:r>
              <a:rPr lang="en-US" dirty="0">
                <a:hlinkClick r:id="rId2"/>
              </a:rPr>
              <a:t>https://medium.com/@himanshubeniwal/handwritten-digit-recognition-using-machine-learning-ad30562a9b64</a:t>
            </a:r>
            <a:endParaRPr lang="en-US" b="1" dirty="0">
              <a:solidFill>
                <a:srgbClr val="00B0F0"/>
              </a:solidFill>
              <a:cs typeface="Times New Roman" panose="02020603050405020304" pitchFamily="18" charset="0"/>
            </a:endParaRPr>
          </a:p>
          <a:p>
            <a:pPr marL="0" indent="0">
              <a:buNone/>
            </a:pPr>
            <a:endParaRPr lang="en-US" dirty="0">
              <a:solidFill>
                <a:srgbClr val="00B0F0"/>
              </a:solidFill>
            </a:endParaRPr>
          </a:p>
        </p:txBody>
      </p:sp>
      <p:sp>
        <p:nvSpPr>
          <p:cNvPr id="7" name="Rectangle 6">
            <a:extLst>
              <a:ext uri="{FF2B5EF4-FFF2-40B4-BE49-F238E27FC236}">
                <a16:creationId xmlns:a16="http://schemas.microsoft.com/office/drawing/2014/main" id="{650D7B8A-97FD-4D7C-95ED-F796ABAABBDF}"/>
              </a:ext>
            </a:extLst>
          </p:cNvPr>
          <p:cNvSpPr/>
          <p:nvPr/>
        </p:nvSpPr>
        <p:spPr>
          <a:xfrm>
            <a:off x="11812297" y="6515618"/>
            <a:ext cx="319318" cy="369332"/>
          </a:xfrm>
          <a:prstGeom prst="rect">
            <a:avLst/>
          </a:prstGeom>
        </p:spPr>
        <p:txBody>
          <a:bodyPr wrap="none">
            <a:spAutoFit/>
          </a:bodyPr>
          <a:lstStyle/>
          <a:p>
            <a:fld id="{6D22F896-40B5-4ADD-8801-0D06FADFA095}" type="slidenum">
              <a:rPr lang="en-US" b="1"/>
              <a:pPr/>
              <a:t>18</a:t>
            </a:fld>
            <a:endParaRPr lang="en-US" b="1" dirty="0"/>
          </a:p>
        </p:txBody>
      </p:sp>
    </p:spTree>
    <p:extLst>
      <p:ext uri="{BB962C8B-B14F-4D97-AF65-F5344CB8AC3E}">
        <p14:creationId xmlns:p14="http://schemas.microsoft.com/office/powerpoint/2010/main" val="327424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23F3E-9489-4DB9-90E3-62085B37B638}"/>
              </a:ext>
            </a:extLst>
          </p:cNvPr>
          <p:cNvSpPr>
            <a:spLocks noGrp="1"/>
          </p:cNvSpPr>
          <p:nvPr>
            <p:ph type="title"/>
          </p:nvPr>
        </p:nvSpPr>
        <p:spPr>
          <a:xfrm>
            <a:off x="138108" y="2032616"/>
            <a:ext cx="11109899" cy="3871034"/>
          </a:xfrm>
        </p:spPr>
        <p:txBody>
          <a:bodyPr>
            <a:normAutofit/>
          </a:bodyPr>
          <a:lstStyle/>
          <a:p>
            <a:pPr algn="ctr"/>
            <a:br>
              <a:rPr lang="en-US" sz="4400" b="1" dirty="0"/>
            </a:br>
            <a:r>
              <a:rPr lang="en-US" sz="4400" b="1" dirty="0"/>
              <a:t>THANK YOU</a:t>
            </a:r>
          </a:p>
        </p:txBody>
      </p:sp>
      <p:sp>
        <p:nvSpPr>
          <p:cNvPr id="5" name="Rectangle 4">
            <a:extLst>
              <a:ext uri="{FF2B5EF4-FFF2-40B4-BE49-F238E27FC236}">
                <a16:creationId xmlns:a16="http://schemas.microsoft.com/office/drawing/2014/main" id="{740451B6-B92F-44F4-B92E-FEADC8C5789E}"/>
              </a:ext>
            </a:extLst>
          </p:cNvPr>
          <p:cNvSpPr/>
          <p:nvPr/>
        </p:nvSpPr>
        <p:spPr>
          <a:xfrm>
            <a:off x="11786418" y="6488668"/>
            <a:ext cx="319318" cy="369332"/>
          </a:xfrm>
          <a:prstGeom prst="rect">
            <a:avLst/>
          </a:prstGeom>
        </p:spPr>
        <p:txBody>
          <a:bodyPr wrap="none">
            <a:spAutoFit/>
          </a:bodyPr>
          <a:lstStyle/>
          <a:p>
            <a:fld id="{6D22F896-40B5-4ADD-8801-0D06FADFA095}" type="slidenum">
              <a:rPr lang="en-US" b="1"/>
              <a:pPr/>
              <a:t>19</a:t>
            </a:fld>
            <a:endParaRPr lang="en-US" b="1" dirty="0"/>
          </a:p>
        </p:txBody>
      </p:sp>
    </p:spTree>
    <p:extLst>
      <p:ext uri="{BB962C8B-B14F-4D97-AF65-F5344CB8AC3E}">
        <p14:creationId xmlns:p14="http://schemas.microsoft.com/office/powerpoint/2010/main" val="314519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506EC-1D36-4A1B-8B3B-9EFC0CAF17EB}"/>
              </a:ext>
            </a:extLst>
          </p:cNvPr>
          <p:cNvSpPr>
            <a:spLocks noGrp="1"/>
          </p:cNvSpPr>
          <p:nvPr>
            <p:ph type="title"/>
          </p:nvPr>
        </p:nvSpPr>
        <p:spPr>
          <a:xfrm>
            <a:off x="459189" y="430183"/>
            <a:ext cx="10353761" cy="1326321"/>
          </a:xfrm>
        </p:spPr>
        <p:txBody>
          <a:bodyPr>
            <a:normAutofit/>
          </a:bodyPr>
          <a:lstStyle/>
          <a:p>
            <a:r>
              <a:rPr lang="en-US" b="1" dirty="0">
                <a:cs typeface="Times New Roman" panose="02020603050405020304" pitchFamily="18" charset="0"/>
              </a:rPr>
              <a:t>Introduction</a:t>
            </a:r>
          </a:p>
        </p:txBody>
      </p:sp>
      <p:sp>
        <p:nvSpPr>
          <p:cNvPr id="4" name="TextBox 3">
            <a:extLst>
              <a:ext uri="{FF2B5EF4-FFF2-40B4-BE49-F238E27FC236}">
                <a16:creationId xmlns:a16="http://schemas.microsoft.com/office/drawing/2014/main" id="{104387B4-BF76-4C9B-BC0B-C9EC92CB9743}"/>
              </a:ext>
            </a:extLst>
          </p:cNvPr>
          <p:cNvSpPr txBox="1"/>
          <p:nvPr/>
        </p:nvSpPr>
        <p:spPr>
          <a:xfrm>
            <a:off x="459189" y="1838987"/>
            <a:ext cx="10060850" cy="4572406"/>
          </a:xfrm>
          <a:prstGeom prst="rect">
            <a:avLst/>
          </a:prstGeom>
          <a:noFill/>
        </p:spPr>
        <p:txBody>
          <a:bodyPr wrap="square" rtlCol="0">
            <a:spAutoFit/>
          </a:bodyPr>
          <a:lstStyle/>
          <a:p>
            <a:pPr marL="512763" indent="-512763">
              <a:lnSpc>
                <a:spcPct val="150000"/>
              </a:lnSpc>
              <a:buClr>
                <a:srgbClr val="00B0F0"/>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Hand-written text pattern recognition is considered as one of the method to communicate between man and machine. </a:t>
            </a:r>
          </a:p>
          <a:p>
            <a:pPr marL="512763" indent="-512763">
              <a:lnSpc>
                <a:spcPct val="150000"/>
              </a:lnSpc>
              <a:buClr>
                <a:srgbClr val="00B0F0"/>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handwriting recognition (HWR) the device interprets the user's handwritten characters or words into a format that the computer understands.</a:t>
            </a:r>
          </a:p>
          <a:p>
            <a:pPr marL="512763" indent="-512763">
              <a:lnSpc>
                <a:spcPct val="150000"/>
              </a:lnSpc>
              <a:buClr>
                <a:srgbClr val="00B0F0"/>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Many methods or models are provided to recognize text with various accuracy.</a:t>
            </a:r>
          </a:p>
          <a:p>
            <a:pPr marL="512763" indent="-512763">
              <a:lnSpc>
                <a:spcPct val="150000"/>
              </a:lnSpc>
              <a:buClr>
                <a:srgbClr val="00B0F0"/>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Performance of the system is determined depending on attributes such as the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size of the text, the writing style, and the rate of recognition. </a:t>
            </a:r>
          </a:p>
          <a:p>
            <a:pPr marL="512763" indent="-512763">
              <a:lnSpc>
                <a:spcPct val="150000"/>
              </a:lnSpc>
              <a:buClr>
                <a:srgbClr val="00B0F0"/>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Web based application is used in our project that uses the text written image to display the results identified.</a:t>
            </a:r>
          </a:p>
          <a:p>
            <a:pPr>
              <a:lnSpc>
                <a:spcPct val="150000"/>
              </a:lnSpc>
              <a:buClr>
                <a:srgbClr val="00B0F0"/>
              </a:buClr>
            </a:pPr>
            <a:endParaRPr lang="en-US" sz="16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D25324F4-2700-48BA-8925-2937016739FD}"/>
              </a:ext>
            </a:extLst>
          </p:cNvPr>
          <p:cNvSpPr/>
          <p:nvPr/>
        </p:nvSpPr>
        <p:spPr>
          <a:xfrm>
            <a:off x="11872682" y="6488668"/>
            <a:ext cx="319318" cy="369332"/>
          </a:xfrm>
          <a:prstGeom prst="rect">
            <a:avLst/>
          </a:prstGeom>
        </p:spPr>
        <p:txBody>
          <a:bodyPr wrap="none">
            <a:spAutoFit/>
          </a:bodyPr>
          <a:lstStyle/>
          <a:p>
            <a:fld id="{6D22F896-40B5-4ADD-8801-0D06FADFA095}" type="slidenum">
              <a:rPr lang="en-US" b="1"/>
              <a:pPr/>
              <a:t>2</a:t>
            </a:fld>
            <a:endParaRPr lang="en-US" b="1" dirty="0"/>
          </a:p>
        </p:txBody>
      </p:sp>
    </p:spTree>
    <p:extLst>
      <p:ext uri="{BB962C8B-B14F-4D97-AF65-F5344CB8AC3E}">
        <p14:creationId xmlns:p14="http://schemas.microsoft.com/office/powerpoint/2010/main" val="1979658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7B629-8809-4418-BA13-0EB23666F5BB}"/>
              </a:ext>
            </a:extLst>
          </p:cNvPr>
          <p:cNvSpPr>
            <a:spLocks noGrp="1"/>
          </p:cNvSpPr>
          <p:nvPr>
            <p:ph type="title"/>
          </p:nvPr>
        </p:nvSpPr>
        <p:spPr/>
        <p:txBody>
          <a:bodyPr>
            <a:normAutofit/>
          </a:bodyPr>
          <a:lstStyle/>
          <a:p>
            <a:r>
              <a:rPr lang="en-US" b="1" dirty="0"/>
              <a:t>Aims</a:t>
            </a:r>
          </a:p>
        </p:txBody>
      </p:sp>
      <p:sp>
        <p:nvSpPr>
          <p:cNvPr id="3" name="Content Placeholder 2">
            <a:extLst>
              <a:ext uri="{FF2B5EF4-FFF2-40B4-BE49-F238E27FC236}">
                <a16:creationId xmlns:a16="http://schemas.microsoft.com/office/drawing/2014/main" id="{794A1C4B-2EBD-468C-9E35-A9419494B331}"/>
              </a:ext>
            </a:extLst>
          </p:cNvPr>
          <p:cNvSpPr>
            <a:spLocks noGrp="1"/>
          </p:cNvSpPr>
          <p:nvPr>
            <p:ph idx="1"/>
          </p:nvPr>
        </p:nvSpPr>
        <p:spPr>
          <a:xfrm>
            <a:off x="677334" y="2160589"/>
            <a:ext cx="10499652" cy="3880773"/>
          </a:xfrm>
        </p:spPr>
        <p:txBody>
          <a:bodyPr>
            <a:normAutofit/>
          </a:bodyPr>
          <a:lstStyle/>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main aim of this project is to build a hand-written text pattern recognition system. </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system accepts an image, recognizes the text written in the image and converts</a:t>
            </a:r>
          </a:p>
          <a:p>
            <a:pPr marL="0" indent="0" algn="just">
              <a:buNone/>
            </a:pPr>
            <a:r>
              <a:rPr lang="en-US" sz="2000" dirty="0">
                <a:latin typeface="Times New Roman" panose="02020603050405020304" pitchFamily="18" charset="0"/>
                <a:cs typeface="Times New Roman" panose="02020603050405020304" pitchFamily="18" charset="0"/>
              </a:rPr>
              <a:t>      it into a digital formatted text and gives it as an output.</a:t>
            </a:r>
          </a:p>
        </p:txBody>
      </p:sp>
      <p:sp>
        <p:nvSpPr>
          <p:cNvPr id="7" name="Rectangle 6">
            <a:extLst>
              <a:ext uri="{FF2B5EF4-FFF2-40B4-BE49-F238E27FC236}">
                <a16:creationId xmlns:a16="http://schemas.microsoft.com/office/drawing/2014/main" id="{E62B27C7-90CA-417D-BFAF-2E73708C8E15}"/>
              </a:ext>
            </a:extLst>
          </p:cNvPr>
          <p:cNvSpPr/>
          <p:nvPr/>
        </p:nvSpPr>
        <p:spPr>
          <a:xfrm>
            <a:off x="11872682" y="6488668"/>
            <a:ext cx="319318" cy="369332"/>
          </a:xfrm>
          <a:prstGeom prst="rect">
            <a:avLst/>
          </a:prstGeom>
        </p:spPr>
        <p:txBody>
          <a:bodyPr wrap="none">
            <a:spAutoFit/>
          </a:bodyPr>
          <a:lstStyle/>
          <a:p>
            <a:fld id="{6D22F896-40B5-4ADD-8801-0D06FADFA095}" type="slidenum">
              <a:rPr lang="en-US" b="1"/>
              <a:pPr/>
              <a:t>3</a:t>
            </a:fld>
            <a:endParaRPr lang="en-US" b="1" dirty="0"/>
          </a:p>
        </p:txBody>
      </p:sp>
    </p:spTree>
    <p:extLst>
      <p:ext uri="{BB962C8B-B14F-4D97-AF65-F5344CB8AC3E}">
        <p14:creationId xmlns:p14="http://schemas.microsoft.com/office/powerpoint/2010/main" val="3641954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B5F2A-A364-490E-9EE9-341B24C74A0B}"/>
              </a:ext>
            </a:extLst>
          </p:cNvPr>
          <p:cNvSpPr>
            <a:spLocks noGrp="1"/>
          </p:cNvSpPr>
          <p:nvPr>
            <p:ph type="title"/>
          </p:nvPr>
        </p:nvSpPr>
        <p:spPr/>
        <p:txBody>
          <a:bodyPr>
            <a:normAutofit/>
          </a:bodyPr>
          <a:lstStyle/>
          <a:p>
            <a:r>
              <a:rPr lang="en-US" b="1" dirty="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1B5D42BC-2E66-4898-B9C4-C88D36E7316E}"/>
              </a:ext>
            </a:extLst>
          </p:cNvPr>
          <p:cNvSpPr>
            <a:spLocks noGrp="1"/>
          </p:cNvSpPr>
          <p:nvPr>
            <p:ph idx="1"/>
          </p:nvPr>
        </p:nvSpPr>
        <p:spPr>
          <a:xfrm>
            <a:off x="677334" y="1619051"/>
            <a:ext cx="9807194" cy="3880773"/>
          </a:xfrm>
        </p:spPr>
        <p:txBody>
          <a:bodyPr>
            <a:normAutofit lnSpcReduction="10000"/>
          </a:bodyPr>
          <a:lstStyle/>
          <a:p>
            <a:pPr>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Implementing Convolutional neural network(CNN) model to have a system that can recognize the hand-written text patterns with a high recognition rate.</a:t>
            </a:r>
          </a:p>
          <a:p>
            <a:pPr>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Reduce the number of classification errors in transcribing these handwritten digits and reduce the time taken to complete this task.</a:t>
            </a:r>
          </a:p>
          <a:p>
            <a:pPr>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Handwritten text is converted into digital format to increase the readability of any written text. </a:t>
            </a:r>
          </a:p>
          <a:p>
            <a:pPr>
              <a:lnSpc>
                <a:spcPct val="20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2FBE6B4-2D9B-45F6-942D-83C7BFB11D86}"/>
              </a:ext>
            </a:extLst>
          </p:cNvPr>
          <p:cNvSpPr/>
          <p:nvPr/>
        </p:nvSpPr>
        <p:spPr>
          <a:xfrm>
            <a:off x="11872682" y="6488668"/>
            <a:ext cx="319318" cy="369332"/>
          </a:xfrm>
          <a:prstGeom prst="rect">
            <a:avLst/>
          </a:prstGeom>
        </p:spPr>
        <p:txBody>
          <a:bodyPr wrap="none">
            <a:spAutoFit/>
          </a:bodyPr>
          <a:lstStyle/>
          <a:p>
            <a:fld id="{6D22F896-40B5-4ADD-8801-0D06FADFA095}" type="slidenum">
              <a:rPr lang="en-US" b="1"/>
              <a:pPr/>
              <a:t>4</a:t>
            </a:fld>
            <a:endParaRPr lang="en-US" b="1" dirty="0"/>
          </a:p>
        </p:txBody>
      </p:sp>
    </p:spTree>
    <p:extLst>
      <p:ext uri="{BB962C8B-B14F-4D97-AF65-F5344CB8AC3E}">
        <p14:creationId xmlns:p14="http://schemas.microsoft.com/office/powerpoint/2010/main" val="783198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C643-368B-42D2-A44B-D085C0870A4B}"/>
              </a:ext>
            </a:extLst>
          </p:cNvPr>
          <p:cNvSpPr>
            <a:spLocks noGrp="1"/>
          </p:cNvSpPr>
          <p:nvPr>
            <p:ph type="title"/>
          </p:nvPr>
        </p:nvSpPr>
        <p:spPr>
          <a:xfrm>
            <a:off x="677334" y="609600"/>
            <a:ext cx="8596668" cy="729673"/>
          </a:xfrm>
        </p:spPr>
        <p:txBody>
          <a:bodyPr>
            <a:noAutofit/>
          </a:bodyPr>
          <a:lstStyle/>
          <a:p>
            <a:r>
              <a:rPr lang="en-US" b="1" dirty="0">
                <a:cs typeface="Times New Roman" panose="02020603050405020304" pitchFamily="18" charset="0"/>
              </a:rPr>
              <a:t>Literature Survey</a:t>
            </a:r>
            <a:br>
              <a:rPr lang="en-US" b="1" dirty="0">
                <a:cs typeface="Times New Roman" panose="02020603050405020304" pitchFamily="18" charset="0"/>
              </a:rPr>
            </a:br>
            <a:br>
              <a:rPr lang="en-US" b="1" dirty="0">
                <a:cs typeface="Times New Roman" panose="02020603050405020304" pitchFamily="18" charset="0"/>
              </a:rPr>
            </a:br>
            <a:endParaRPr lang="en-US" b="1"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ECBF482A-6722-4C9F-B660-58FCA035CDD4}"/>
              </a:ext>
            </a:extLst>
          </p:cNvPr>
          <p:cNvSpPr>
            <a:spLocks noGrp="1"/>
          </p:cNvSpPr>
          <p:nvPr>
            <p:ph idx="1"/>
          </p:nvPr>
        </p:nvSpPr>
        <p:spPr>
          <a:xfrm>
            <a:off x="206840" y="1467034"/>
            <a:ext cx="11438820" cy="5244317"/>
          </a:xfrm>
        </p:spPr>
        <p:txBody>
          <a:bodyPr>
            <a:normAutofit fontScale="92500"/>
          </a:bodyPr>
          <a:lstStyle/>
          <a:p>
            <a:pPr algn="just">
              <a:lnSpc>
                <a:spcPct val="16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 early notable attempt in the area of character recognition research is by Grimsdale in 1959. The origin of a great deal of research work in the early sixties was based on an approach known as analysis-by-synthesis method suggested by Eden in 1968. </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K. Gaurav and Bhatia P. K’s “Analytical Review of Preprocessing Techniques for Offline Handwritten Character Recognition”, this paper deals with the various pre-processing techniques involved in the character recognition with different kind of images ranges from a simple handwritten form based documents and documents containing colored and complex background and varied intensities. In this, different preprocessing techniques like skew detection and correction, image enhancement techniques of contrast stretching, binarization, noise removal techniques, normalization and segmentation, morphological processing techniques are discussed.</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8C5B3205-78D7-4437-887E-F8E73457392C}"/>
              </a:ext>
            </a:extLst>
          </p:cNvPr>
          <p:cNvSpPr/>
          <p:nvPr/>
        </p:nvSpPr>
        <p:spPr>
          <a:xfrm>
            <a:off x="11872682" y="6488668"/>
            <a:ext cx="319318" cy="369332"/>
          </a:xfrm>
          <a:prstGeom prst="rect">
            <a:avLst/>
          </a:prstGeom>
        </p:spPr>
        <p:txBody>
          <a:bodyPr wrap="none">
            <a:spAutoFit/>
          </a:bodyPr>
          <a:lstStyle/>
          <a:p>
            <a:fld id="{6D22F896-40B5-4ADD-8801-0D06FADFA095}" type="slidenum">
              <a:rPr lang="en-US" b="1"/>
              <a:pPr/>
              <a:t>5</a:t>
            </a:fld>
            <a:endParaRPr lang="en-US" b="1" dirty="0"/>
          </a:p>
        </p:txBody>
      </p:sp>
    </p:spTree>
    <p:extLst>
      <p:ext uri="{BB962C8B-B14F-4D97-AF65-F5344CB8AC3E}">
        <p14:creationId xmlns:p14="http://schemas.microsoft.com/office/powerpoint/2010/main" val="3836227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EDFCCF-F87C-4CAD-8CC3-B7F6C5D94F2B}"/>
              </a:ext>
            </a:extLst>
          </p:cNvPr>
          <p:cNvSpPr>
            <a:spLocks noGrp="1"/>
          </p:cNvSpPr>
          <p:nvPr>
            <p:ph idx="1"/>
          </p:nvPr>
        </p:nvSpPr>
        <p:spPr>
          <a:xfrm>
            <a:off x="677334" y="639193"/>
            <a:ext cx="10606184" cy="5402170"/>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Salvador España-Boquera, Maria J. C. B., Jorge G. M. and Francisco Z. M., “Improving Offline Handwritten Text Recognition with Hybrid HMM/ANN Models”, in this paper hybrid Hidden Markov Model (HMM) model is proposed for recognizing unconstrained offline handwritten texts yielding a 88.8% of accuracy for lexicon size 40,000. In this, the structural part of the optical model has been modelled with Markov chains, and a Multilayer Perceptron is used to estimate the emission probabilities.  In this paper, different techniques are applied to remove slope and slant from handwritten text and to normalize the size of text images with supervised learning methods. The key features of this recognition system were to develop a system having high accuracy in preprocessing and recognition, which are both based on ANNs.</a:t>
            </a:r>
          </a:p>
          <a:p>
            <a:endParaRPr lang="en-US" dirty="0"/>
          </a:p>
        </p:txBody>
      </p:sp>
      <p:sp>
        <p:nvSpPr>
          <p:cNvPr id="5" name="Rectangle 4">
            <a:extLst>
              <a:ext uri="{FF2B5EF4-FFF2-40B4-BE49-F238E27FC236}">
                <a16:creationId xmlns:a16="http://schemas.microsoft.com/office/drawing/2014/main" id="{85FB4BE4-54D4-41C4-85D0-28890F6CA50D}"/>
              </a:ext>
            </a:extLst>
          </p:cNvPr>
          <p:cNvSpPr/>
          <p:nvPr/>
        </p:nvSpPr>
        <p:spPr>
          <a:xfrm>
            <a:off x="11872682" y="6488668"/>
            <a:ext cx="319318" cy="369332"/>
          </a:xfrm>
          <a:prstGeom prst="rect">
            <a:avLst/>
          </a:prstGeom>
        </p:spPr>
        <p:txBody>
          <a:bodyPr wrap="none">
            <a:spAutoFit/>
          </a:bodyPr>
          <a:lstStyle/>
          <a:p>
            <a:fld id="{6D22F896-40B5-4ADD-8801-0D06FADFA095}" type="slidenum">
              <a:rPr lang="en-US" b="1"/>
              <a:pPr/>
              <a:t>6</a:t>
            </a:fld>
            <a:endParaRPr lang="en-US" b="1" dirty="0"/>
          </a:p>
        </p:txBody>
      </p:sp>
    </p:spTree>
    <p:extLst>
      <p:ext uri="{BB962C8B-B14F-4D97-AF65-F5344CB8AC3E}">
        <p14:creationId xmlns:p14="http://schemas.microsoft.com/office/powerpoint/2010/main" val="1480407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D0AC-BEE6-46E3-A596-5551DE8A9001}"/>
              </a:ext>
            </a:extLst>
          </p:cNvPr>
          <p:cNvSpPr>
            <a:spLocks noGrp="1"/>
          </p:cNvSpPr>
          <p:nvPr>
            <p:ph type="title"/>
          </p:nvPr>
        </p:nvSpPr>
        <p:spPr>
          <a:xfrm>
            <a:off x="677334" y="609600"/>
            <a:ext cx="8596668" cy="864093"/>
          </a:xfrm>
        </p:spPr>
        <p:txBody>
          <a:bodyPr/>
          <a:lstStyle/>
          <a:p>
            <a:r>
              <a:rPr lang="en-US" dirty="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EAE17B54-BA51-4D86-9C4C-842D5C01C5E3}"/>
              </a:ext>
            </a:extLst>
          </p:cNvPr>
          <p:cNvSpPr>
            <a:spLocks noGrp="1"/>
          </p:cNvSpPr>
          <p:nvPr>
            <p:ph idx="1"/>
          </p:nvPr>
        </p:nvSpPr>
        <p:spPr>
          <a:xfrm>
            <a:off x="677334" y="1645685"/>
            <a:ext cx="8866161" cy="4186944"/>
          </a:xfrm>
        </p:spPr>
        <p:txBody>
          <a:bodyPr/>
          <a:lstStyle/>
          <a:p>
            <a:pPr>
              <a:lnSpc>
                <a:spcPct val="150000"/>
              </a:lnSpc>
            </a:pPr>
            <a:r>
              <a:rPr lang="en-US" dirty="0"/>
              <a:t>The present system doesn’t use modern technology &amp; tools. and has low accuracy which makes the model not usable in real time.</a:t>
            </a:r>
          </a:p>
          <a:p>
            <a:pPr marL="0" indent="0">
              <a:lnSpc>
                <a:spcPct val="150000"/>
              </a:lnSpc>
              <a:buNone/>
            </a:pPr>
            <a:endParaRPr lang="en-US" dirty="0"/>
          </a:p>
          <a:p>
            <a:pPr>
              <a:lnSpc>
                <a:spcPct val="150000"/>
              </a:lnSpc>
            </a:pPr>
            <a:r>
              <a:rPr lang="en-US" dirty="0"/>
              <a:t>In existing system preprocessing of data is time consuming.</a:t>
            </a:r>
          </a:p>
          <a:p>
            <a:pPr marL="0" indent="0">
              <a:lnSpc>
                <a:spcPct val="150000"/>
              </a:lnSpc>
              <a:buNone/>
            </a:pPr>
            <a:endParaRPr lang="en-US" dirty="0"/>
          </a:p>
          <a:p>
            <a:pPr>
              <a:lnSpc>
                <a:spcPct val="150000"/>
              </a:lnSpc>
            </a:pPr>
            <a:r>
              <a:rPr lang="en-US" dirty="0"/>
              <a:t>The existing system has low accuracy which makes the model not usable in real time.</a:t>
            </a:r>
          </a:p>
        </p:txBody>
      </p:sp>
      <p:sp>
        <p:nvSpPr>
          <p:cNvPr id="6" name="Rectangle 5">
            <a:extLst>
              <a:ext uri="{FF2B5EF4-FFF2-40B4-BE49-F238E27FC236}">
                <a16:creationId xmlns:a16="http://schemas.microsoft.com/office/drawing/2014/main" id="{C5F5DD12-EB6E-45DA-A7F5-544F32D397A7}"/>
              </a:ext>
            </a:extLst>
          </p:cNvPr>
          <p:cNvSpPr/>
          <p:nvPr/>
        </p:nvSpPr>
        <p:spPr>
          <a:xfrm>
            <a:off x="11872682" y="6488668"/>
            <a:ext cx="319318" cy="369332"/>
          </a:xfrm>
          <a:prstGeom prst="rect">
            <a:avLst/>
          </a:prstGeom>
        </p:spPr>
        <p:txBody>
          <a:bodyPr wrap="none">
            <a:spAutoFit/>
          </a:bodyPr>
          <a:lstStyle/>
          <a:p>
            <a:fld id="{6D22F896-40B5-4ADD-8801-0D06FADFA095}" type="slidenum">
              <a:rPr lang="en-US" b="1"/>
              <a:pPr/>
              <a:t>7</a:t>
            </a:fld>
            <a:endParaRPr lang="en-US" b="1" dirty="0"/>
          </a:p>
        </p:txBody>
      </p:sp>
    </p:spTree>
    <p:extLst>
      <p:ext uri="{BB962C8B-B14F-4D97-AF65-F5344CB8AC3E}">
        <p14:creationId xmlns:p14="http://schemas.microsoft.com/office/powerpoint/2010/main" val="3419138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0D278-72DB-49DE-95E6-9C493A7DE5F0}"/>
              </a:ext>
            </a:extLst>
          </p:cNvPr>
          <p:cNvSpPr>
            <a:spLocks noGrp="1"/>
          </p:cNvSpPr>
          <p:nvPr>
            <p:ph type="title"/>
          </p:nvPr>
        </p:nvSpPr>
        <p:spPr>
          <a:xfrm>
            <a:off x="504806" y="370937"/>
            <a:ext cx="8596668" cy="727494"/>
          </a:xfrm>
        </p:spPr>
        <p:txBody>
          <a:bodyPr/>
          <a:lstStyle/>
          <a:p>
            <a:r>
              <a:rPr lang="en-US" dirty="0"/>
              <a:t>Proposed System</a:t>
            </a:r>
          </a:p>
        </p:txBody>
      </p:sp>
      <p:sp>
        <p:nvSpPr>
          <p:cNvPr id="4" name="Content Placeholder 2">
            <a:extLst>
              <a:ext uri="{FF2B5EF4-FFF2-40B4-BE49-F238E27FC236}">
                <a16:creationId xmlns:a16="http://schemas.microsoft.com/office/drawing/2014/main" id="{052DBB8B-B120-4D03-A7AE-8DB81D81A8F2}"/>
              </a:ext>
            </a:extLst>
          </p:cNvPr>
          <p:cNvSpPr>
            <a:spLocks noGrp="1"/>
          </p:cNvSpPr>
          <p:nvPr>
            <p:ph idx="1"/>
          </p:nvPr>
        </p:nvSpPr>
        <p:spPr>
          <a:xfrm>
            <a:off x="401289" y="1448256"/>
            <a:ext cx="11037338" cy="3961487"/>
          </a:xfrm>
        </p:spPr>
        <p:txBody>
          <a:bodyPr/>
          <a:lstStyle/>
          <a:p>
            <a:pPr>
              <a:lnSpc>
                <a:spcPct val="150000"/>
              </a:lnSpc>
            </a:pPr>
            <a:r>
              <a:rPr lang="en-US" dirty="0"/>
              <a:t>The proposed system identifies the text by the image which is selected and uploaded from the local storage.</a:t>
            </a:r>
          </a:p>
          <a:p>
            <a:pPr>
              <a:lnSpc>
                <a:spcPct val="150000"/>
              </a:lnSpc>
            </a:pPr>
            <a:r>
              <a:rPr lang="en-US" dirty="0"/>
              <a:t>The system recognizes the image and gives the output in a digitalized text format which can be further converted to human speech.</a:t>
            </a:r>
          </a:p>
          <a:p>
            <a:pPr>
              <a:lnSpc>
                <a:spcPct val="150000"/>
              </a:lnSpc>
            </a:pPr>
            <a:r>
              <a:rPr lang="en-US" dirty="0"/>
              <a:t>The time consumed for training the model has been reduced and accuracy has been increased.</a:t>
            </a:r>
          </a:p>
          <a:p>
            <a:pPr>
              <a:lnSpc>
                <a:spcPct val="150000"/>
              </a:lnSpc>
            </a:pPr>
            <a:r>
              <a:rPr lang="en-US" dirty="0"/>
              <a:t>Progressive Web App has been implemented for user interaction which reduces the scope of mobile ﬁrst approach.</a:t>
            </a:r>
          </a:p>
          <a:p>
            <a:pPr marL="0" indent="0">
              <a:buNone/>
            </a:pPr>
            <a:endParaRPr lang="en-US" dirty="0"/>
          </a:p>
        </p:txBody>
      </p:sp>
      <p:sp>
        <p:nvSpPr>
          <p:cNvPr id="6" name="Rectangle 5">
            <a:extLst>
              <a:ext uri="{FF2B5EF4-FFF2-40B4-BE49-F238E27FC236}">
                <a16:creationId xmlns:a16="http://schemas.microsoft.com/office/drawing/2014/main" id="{EC6F8AF6-14EC-46EC-AD5D-8ECF46C74402}"/>
              </a:ext>
            </a:extLst>
          </p:cNvPr>
          <p:cNvSpPr/>
          <p:nvPr/>
        </p:nvSpPr>
        <p:spPr>
          <a:xfrm>
            <a:off x="11872682" y="6488668"/>
            <a:ext cx="319318" cy="369332"/>
          </a:xfrm>
          <a:prstGeom prst="rect">
            <a:avLst/>
          </a:prstGeom>
        </p:spPr>
        <p:txBody>
          <a:bodyPr wrap="none">
            <a:spAutoFit/>
          </a:bodyPr>
          <a:lstStyle/>
          <a:p>
            <a:fld id="{6D22F896-40B5-4ADD-8801-0D06FADFA095}" type="slidenum">
              <a:rPr lang="en-US" b="1"/>
              <a:pPr/>
              <a:t>8</a:t>
            </a:fld>
            <a:endParaRPr lang="en-US" b="1" dirty="0"/>
          </a:p>
        </p:txBody>
      </p:sp>
    </p:spTree>
    <p:extLst>
      <p:ext uri="{BB962C8B-B14F-4D97-AF65-F5344CB8AC3E}">
        <p14:creationId xmlns:p14="http://schemas.microsoft.com/office/powerpoint/2010/main" val="3136307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9A4B-24BC-4889-AE47-20BDB6094831}"/>
              </a:ext>
            </a:extLst>
          </p:cNvPr>
          <p:cNvSpPr>
            <a:spLocks noGrp="1"/>
          </p:cNvSpPr>
          <p:nvPr>
            <p:ph type="title"/>
          </p:nvPr>
        </p:nvSpPr>
        <p:spPr>
          <a:xfrm>
            <a:off x="677334" y="609600"/>
            <a:ext cx="8596668" cy="491231"/>
          </a:xfrm>
        </p:spPr>
        <p:txBody>
          <a:bodyPr>
            <a:normAutofit fontScale="90000"/>
          </a:bodyPr>
          <a:lstStyle/>
          <a:p>
            <a:r>
              <a:rPr lang="en-US" dirty="0"/>
              <a:t>System Design</a:t>
            </a:r>
            <a:br>
              <a:rPr lang="en-US" dirty="0"/>
            </a:br>
            <a:endParaRPr lang="en-US" dirty="0"/>
          </a:p>
        </p:txBody>
      </p:sp>
      <p:pic>
        <p:nvPicPr>
          <p:cNvPr id="13" name="Content Placeholder 12">
            <a:extLst>
              <a:ext uri="{FF2B5EF4-FFF2-40B4-BE49-F238E27FC236}">
                <a16:creationId xmlns:a16="http://schemas.microsoft.com/office/drawing/2014/main" id="{B2BFC87A-C941-4C24-9581-444E32B2D133}"/>
              </a:ext>
            </a:extLst>
          </p:cNvPr>
          <p:cNvPicPr>
            <a:picLocks noGrp="1" noChangeAspect="1"/>
          </p:cNvPicPr>
          <p:nvPr>
            <p:ph idx="1"/>
          </p:nvPr>
        </p:nvPicPr>
        <p:blipFill>
          <a:blip r:embed="rId2"/>
          <a:stretch>
            <a:fillRect/>
          </a:stretch>
        </p:blipFill>
        <p:spPr>
          <a:xfrm>
            <a:off x="677334" y="1333307"/>
            <a:ext cx="7251230" cy="3881437"/>
          </a:xfrm>
        </p:spPr>
      </p:pic>
      <p:sp>
        <p:nvSpPr>
          <p:cNvPr id="14" name="Rectangle 13">
            <a:extLst>
              <a:ext uri="{FF2B5EF4-FFF2-40B4-BE49-F238E27FC236}">
                <a16:creationId xmlns:a16="http://schemas.microsoft.com/office/drawing/2014/main" id="{D3E3E1C0-47AA-4764-B717-08AFF4E192D3}"/>
              </a:ext>
            </a:extLst>
          </p:cNvPr>
          <p:cNvSpPr/>
          <p:nvPr/>
        </p:nvSpPr>
        <p:spPr>
          <a:xfrm>
            <a:off x="1210299" y="5340027"/>
            <a:ext cx="6718265" cy="369332"/>
          </a:xfrm>
          <a:prstGeom prst="rect">
            <a:avLst/>
          </a:prstGeom>
        </p:spPr>
        <p:txBody>
          <a:bodyPr wrap="square">
            <a:spAutoFit/>
          </a:bodyPr>
          <a:lstStyle/>
          <a:p>
            <a:r>
              <a:rPr lang="en-US" dirty="0"/>
              <a:t>Illustration of the image classification using CNN architecture</a:t>
            </a:r>
          </a:p>
        </p:txBody>
      </p:sp>
      <p:sp>
        <p:nvSpPr>
          <p:cNvPr id="7" name="Rectangle 6">
            <a:extLst>
              <a:ext uri="{FF2B5EF4-FFF2-40B4-BE49-F238E27FC236}">
                <a16:creationId xmlns:a16="http://schemas.microsoft.com/office/drawing/2014/main" id="{7FDECA65-8EBC-422B-B431-BCC9428FE6A4}"/>
              </a:ext>
            </a:extLst>
          </p:cNvPr>
          <p:cNvSpPr/>
          <p:nvPr/>
        </p:nvSpPr>
        <p:spPr>
          <a:xfrm>
            <a:off x="11872682" y="6488668"/>
            <a:ext cx="319318" cy="369332"/>
          </a:xfrm>
          <a:prstGeom prst="rect">
            <a:avLst/>
          </a:prstGeom>
        </p:spPr>
        <p:txBody>
          <a:bodyPr wrap="none">
            <a:spAutoFit/>
          </a:bodyPr>
          <a:lstStyle/>
          <a:p>
            <a:fld id="{6D22F896-40B5-4ADD-8801-0D06FADFA095}" type="slidenum">
              <a:rPr lang="en-US" b="1"/>
              <a:pPr/>
              <a:t>9</a:t>
            </a:fld>
            <a:endParaRPr lang="en-US" b="1" dirty="0"/>
          </a:p>
        </p:txBody>
      </p:sp>
    </p:spTree>
    <p:extLst>
      <p:ext uri="{BB962C8B-B14F-4D97-AF65-F5344CB8AC3E}">
        <p14:creationId xmlns:p14="http://schemas.microsoft.com/office/powerpoint/2010/main" val="33944048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5307</TotalTime>
  <Words>962</Words>
  <Application>Microsoft Office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Yu Gothic UI Semilight</vt:lpstr>
      <vt:lpstr>Arial</vt:lpstr>
      <vt:lpstr>Calibri</vt:lpstr>
      <vt:lpstr>Times New Roman</vt:lpstr>
      <vt:lpstr>Trebuchet MS</vt:lpstr>
      <vt:lpstr>Wingdings</vt:lpstr>
      <vt:lpstr>Wingdings 3</vt:lpstr>
      <vt:lpstr>Facet</vt:lpstr>
      <vt:lpstr>DON BOSCO INSTITUTE OF TECHNOLOGY Dept of Computer Science</vt:lpstr>
      <vt:lpstr>Introduction</vt:lpstr>
      <vt:lpstr>Aims</vt:lpstr>
      <vt:lpstr>Objectives</vt:lpstr>
      <vt:lpstr>Literature Survey  </vt:lpstr>
      <vt:lpstr>PowerPoint Presentation</vt:lpstr>
      <vt:lpstr>Existing System</vt:lpstr>
      <vt:lpstr>Proposed System</vt:lpstr>
      <vt:lpstr>System Design </vt:lpstr>
      <vt:lpstr>System Design</vt:lpstr>
      <vt:lpstr>System Design</vt:lpstr>
      <vt:lpstr>Implementation</vt:lpstr>
      <vt:lpstr>Modules</vt:lpstr>
      <vt:lpstr>Results</vt:lpstr>
      <vt:lpstr>PowerPoint Presentation</vt:lpstr>
      <vt:lpstr>PowerPoint Presentation</vt:lpstr>
      <vt:lpstr>Conclusion</vt:lpstr>
      <vt:lpstr>REFERENCES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S D</dc:creator>
  <cp:lastModifiedBy>DEEPAK S D</cp:lastModifiedBy>
  <cp:revision>187</cp:revision>
  <dcterms:created xsi:type="dcterms:W3CDTF">2019-09-24T18:47:50Z</dcterms:created>
  <dcterms:modified xsi:type="dcterms:W3CDTF">2020-06-14T13:01:27Z</dcterms:modified>
</cp:coreProperties>
</file>