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76" r:id="rId6"/>
    <p:sldId id="277" r:id="rId7"/>
    <p:sldId id="261" r:id="rId8"/>
    <p:sldId id="266" r:id="rId9"/>
    <p:sldId id="267" r:id="rId10"/>
    <p:sldId id="269" r:id="rId11"/>
    <p:sldId id="272" r:id="rId12"/>
    <p:sldId id="270" r:id="rId13"/>
    <p:sldId id="278" r:id="rId14"/>
    <p:sldId id="280" r:id="rId15"/>
    <p:sldId id="274" r:id="rId16"/>
    <p:sldId id="279" r:id="rId17"/>
    <p:sldId id="275" r:id="rId18"/>
    <p:sldId id="262" r:id="rId19"/>
    <p:sldId id="263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74" autoAdjust="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667E-56B9-4F37-B1AB-001C073FF5D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58-94B9-4525-B3ED-A8257C6B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667E-56B9-4F37-B1AB-001C073FF5D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58-94B9-4525-B3ED-A8257C6B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667E-56B9-4F37-B1AB-001C073FF5D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58-94B9-4525-B3ED-A8257C6B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7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667E-56B9-4F37-B1AB-001C073FF5D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58-94B9-4525-B3ED-A8257C6B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9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667E-56B9-4F37-B1AB-001C073FF5D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58-94B9-4525-B3ED-A8257C6B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667E-56B9-4F37-B1AB-001C073FF5D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58-94B9-4525-B3ED-A8257C6B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2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667E-56B9-4F37-B1AB-001C073FF5D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58-94B9-4525-B3ED-A8257C6B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4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667E-56B9-4F37-B1AB-001C073FF5D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58-94B9-4525-B3ED-A8257C6B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667E-56B9-4F37-B1AB-001C073FF5D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58-94B9-4525-B3ED-A8257C6B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667E-56B9-4F37-B1AB-001C073FF5D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58-94B9-4525-B3ED-A8257C6B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667E-56B9-4F37-B1AB-001C073FF5D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58-94B9-4525-B3ED-A8257C6B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0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667E-56B9-4F37-B1AB-001C073FF5D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5558-94B9-4525-B3ED-A8257C6B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1583194"/>
            <a:ext cx="12192000" cy="13659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Shree swami atmanand saraswati institute of technology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59" y="51517"/>
            <a:ext cx="1173270" cy="1237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51517"/>
            <a:ext cx="1724297" cy="12379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3509" y="3693629"/>
            <a:ext cx="10659291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Project on: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Aquaponics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Farm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Automation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(IDP)</a:t>
            </a:r>
            <a:endParaRPr lang="en-US" sz="4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39" y="695459"/>
            <a:ext cx="6748528" cy="6162541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LCD (16x2): -</a:t>
            </a:r>
          </a:p>
          <a:p>
            <a:pPr marL="0" indent="0">
              <a:buNone/>
            </a:pPr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N" sz="2000" dirty="0" smtClean="0">
                <a:latin typeface="Calibri" panose="020F0502020204030204" pitchFamily="34" charset="0"/>
              </a:rPr>
              <a:t>A</a:t>
            </a:r>
            <a:r>
              <a:rPr lang="en-IN" sz="2000" dirty="0">
                <a:latin typeface="Calibri" panose="020F0502020204030204" pitchFamily="34" charset="0"/>
              </a:rPr>
              <a:t> </a:t>
            </a:r>
            <a:r>
              <a:rPr lang="en-IN" sz="2000" b="1" dirty="0">
                <a:latin typeface="Calibri" panose="020F0502020204030204" pitchFamily="34" charset="0"/>
              </a:rPr>
              <a:t>16x2 LCD</a:t>
            </a:r>
            <a:r>
              <a:rPr lang="en-IN" sz="2000" dirty="0">
                <a:latin typeface="Calibri" panose="020F0502020204030204" pitchFamily="34" charset="0"/>
              </a:rPr>
              <a:t> means it can display 16 characters per line and there are 2 such lines. In this LCD each character is displayed in 5x7 pixel matrix. This LCD has two registers, namely, Command and Data</a:t>
            </a:r>
            <a:r>
              <a:rPr lang="en-IN" sz="2000" dirty="0" smtClean="0">
                <a:latin typeface="Calibri" panose="020F050202020403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IN" sz="2000" dirty="0">
                <a:latin typeface="Calibri" panose="020F0502020204030204" pitchFamily="34" charset="0"/>
              </a:rPr>
              <a:t>LCD (Liquid Crystal Display) screen is an electronic display module and find a wide range of applications. </a:t>
            </a:r>
            <a:endParaRPr lang="en-IN" sz="2000" dirty="0" smtClean="0"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N" sz="2000" dirty="0" smtClean="0">
                <a:latin typeface="Calibri" panose="020F0502020204030204" pitchFamily="34" charset="0"/>
              </a:rPr>
              <a:t>Input voltage:   </a:t>
            </a:r>
            <a:r>
              <a:rPr lang="en-IN" sz="2000" b="1" dirty="0" smtClean="0">
                <a:latin typeface="Calibri" panose="020F0502020204030204" pitchFamily="34" charset="0"/>
              </a:rPr>
              <a:t>4.7V to 5.3V</a:t>
            </a:r>
          </a:p>
          <a:p>
            <a:pPr>
              <a:buFontTx/>
              <a:buChar char="-"/>
            </a:pPr>
            <a:r>
              <a:rPr lang="en-IN" sz="2000" dirty="0" smtClean="0">
                <a:latin typeface="Calibri" panose="020F0502020204030204" pitchFamily="34" charset="0"/>
              </a:rPr>
              <a:t>Current limit: </a:t>
            </a:r>
            <a:r>
              <a:rPr lang="en-IN" sz="2000" b="1" dirty="0" smtClean="0">
                <a:latin typeface="Calibri" panose="020F0502020204030204" pitchFamily="34" charset="0"/>
              </a:rPr>
              <a:t>3mA (max.)</a:t>
            </a: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212167" y="165820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8764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761" y="708339"/>
            <a:ext cx="7147773" cy="61496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5.    I2c </a:t>
            </a:r>
            <a:r>
              <a:rPr lang="en-IN" sz="1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module: </a:t>
            </a:r>
            <a:r>
              <a:rPr lang="en-IN" sz="1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-</a:t>
            </a:r>
          </a:p>
          <a:p>
            <a:pPr marL="0" indent="0">
              <a:buNone/>
            </a:pPr>
            <a:endParaRPr lang="en-IN" sz="7200" dirty="0" smtClean="0"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N" sz="8000" dirty="0" smtClean="0">
                <a:latin typeface="Calibri" panose="020F0502020204030204" pitchFamily="34" charset="0"/>
              </a:rPr>
              <a:t>Serial </a:t>
            </a:r>
            <a:r>
              <a:rPr lang="en-IN" sz="8000" dirty="0">
                <a:latin typeface="Calibri" panose="020F0502020204030204" pitchFamily="34" charset="0"/>
              </a:rPr>
              <a:t>I2C LCD display adapter converts parallel based 16 x 2 character LCD display into a serial i2C LCD that can be controlled through just 2 </a:t>
            </a:r>
            <a:r>
              <a:rPr lang="en-IN" sz="8000" dirty="0" smtClean="0">
                <a:latin typeface="Calibri" panose="020F0502020204030204" pitchFamily="34" charset="0"/>
              </a:rPr>
              <a:t>wires.</a:t>
            </a:r>
          </a:p>
          <a:p>
            <a:pPr>
              <a:buFontTx/>
              <a:buChar char="-"/>
            </a:pPr>
            <a:r>
              <a:rPr lang="en-IN" sz="8000" dirty="0" smtClean="0">
                <a:latin typeface="Calibri" panose="020F0502020204030204" pitchFamily="34" charset="0"/>
              </a:rPr>
              <a:t>Adapter </a:t>
            </a:r>
            <a:r>
              <a:rPr lang="en-IN" sz="8000" dirty="0">
                <a:latin typeface="Calibri" panose="020F0502020204030204" pitchFamily="34" charset="0"/>
              </a:rPr>
              <a:t>uses PCF8574 chip that serves as I/O expander that communicates with Arduino or any other microcontroller </a:t>
            </a:r>
            <a:r>
              <a:rPr lang="en-IN" sz="8000" dirty="0" smtClean="0">
                <a:latin typeface="Calibri" panose="020F0502020204030204" pitchFamily="34" charset="0"/>
              </a:rPr>
              <a:t>by </a:t>
            </a:r>
            <a:r>
              <a:rPr lang="en-IN" sz="8000" dirty="0">
                <a:latin typeface="Calibri" panose="020F0502020204030204" pitchFamily="34" charset="0"/>
              </a:rPr>
              <a:t>using I2C </a:t>
            </a:r>
            <a:r>
              <a:rPr lang="en-IN" sz="8000" dirty="0" smtClean="0">
                <a:latin typeface="Calibri" panose="020F0502020204030204" pitchFamily="34" charset="0"/>
              </a:rPr>
              <a:t>protocol.</a:t>
            </a:r>
          </a:p>
          <a:p>
            <a:pPr>
              <a:buFontTx/>
              <a:buChar char="-"/>
            </a:pPr>
            <a:r>
              <a:rPr lang="en-IN" sz="8000" dirty="0" smtClean="0">
                <a:latin typeface="Calibri" panose="020F0502020204030204" pitchFamily="34" charset="0"/>
              </a:rPr>
              <a:t>SDA(serial data) and SCL(serial clock)</a:t>
            </a:r>
          </a:p>
          <a:p>
            <a:pPr marL="0" indent="0">
              <a:buNone/>
            </a:pPr>
            <a:endParaRPr lang="en-IN" sz="8000" dirty="0" smtClean="0"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N" sz="9600" b="1" dirty="0" smtClean="0">
                <a:latin typeface="Calibri" panose="020F0502020204030204" pitchFamily="34" charset="0"/>
              </a:rPr>
              <a:t>Features:</a:t>
            </a:r>
            <a:endParaRPr lang="en-IN" sz="9600" b="1" dirty="0">
              <a:latin typeface="Calibri" panose="020F0502020204030204" pitchFamily="34" charset="0"/>
            </a:endParaRPr>
          </a:p>
          <a:p>
            <a:r>
              <a:rPr lang="en-IN" sz="8000" dirty="0">
                <a:latin typeface="Calibri" panose="020F0502020204030204" pitchFamily="34" charset="0"/>
              </a:rPr>
              <a:t>16 x 2 Character LCD display is controlled via just two </a:t>
            </a:r>
            <a:r>
              <a:rPr lang="en-IN" sz="8000" dirty="0" smtClean="0">
                <a:latin typeface="Calibri" panose="020F0502020204030204" pitchFamily="34" charset="0"/>
              </a:rPr>
              <a:t>wires.</a:t>
            </a:r>
            <a:r>
              <a:rPr lang="en-IN" sz="8000" dirty="0">
                <a:latin typeface="Calibri" panose="020F0502020204030204" pitchFamily="34" charset="0"/>
              </a:rPr>
              <a:t> </a:t>
            </a:r>
          </a:p>
          <a:p>
            <a:r>
              <a:rPr lang="en-IN" sz="8000" dirty="0">
                <a:latin typeface="Calibri" panose="020F0502020204030204" pitchFamily="34" charset="0"/>
              </a:rPr>
              <a:t>Up to 8 LCD displays with adapters can be connected and controlled by the same two wire I2C bus </a:t>
            </a:r>
            <a:r>
              <a:rPr lang="en-IN" sz="8000" dirty="0" smtClean="0">
                <a:latin typeface="Calibri" panose="020F0502020204030204" pitchFamily="34" charset="0"/>
              </a:rPr>
              <a:t>.</a:t>
            </a:r>
            <a:endParaRPr lang="en-IN" sz="8000" dirty="0">
              <a:latin typeface="Calibri" panose="020F0502020204030204" pitchFamily="34" charset="0"/>
            </a:endParaRPr>
          </a:p>
          <a:p>
            <a:r>
              <a:rPr lang="en-IN" sz="8000" dirty="0">
                <a:latin typeface="Calibri" panose="020F0502020204030204" pitchFamily="34" charset="0"/>
              </a:rPr>
              <a:t>Easy to control using Arduino board </a:t>
            </a:r>
            <a:r>
              <a:rPr lang="en-IN" sz="8000" dirty="0" smtClean="0">
                <a:latin typeface="Calibri" panose="020F0502020204030204" pitchFamily="34" charset="0"/>
              </a:rPr>
              <a:t>.</a:t>
            </a:r>
            <a:endParaRPr lang="en-IN" sz="8000" dirty="0">
              <a:latin typeface="Calibri" panose="020F0502020204030204" pitchFamily="34" charset="0"/>
            </a:endParaRPr>
          </a:p>
          <a:p>
            <a:r>
              <a:rPr lang="en-IN" sz="8000" dirty="0">
                <a:latin typeface="Calibri" panose="020F0502020204030204" pitchFamily="34" charset="0"/>
              </a:rPr>
              <a:t>Adapter includes 16-PIN male header connector for soldering to LCD </a:t>
            </a:r>
            <a:r>
              <a:rPr lang="en-IN" sz="8000" dirty="0" smtClean="0">
                <a:latin typeface="Calibri" panose="020F0502020204030204" pitchFamily="34" charset="0"/>
              </a:rPr>
              <a:t>display.</a:t>
            </a:r>
            <a:endParaRPr lang="en-IN" sz="8000" dirty="0">
              <a:latin typeface="Calibri" panose="020F0502020204030204" pitchFamily="34" charset="0"/>
            </a:endParaRPr>
          </a:p>
          <a:p>
            <a:r>
              <a:rPr lang="en-IN" sz="8000" dirty="0">
                <a:latin typeface="Calibri" panose="020F0502020204030204" pitchFamily="34" charset="0"/>
              </a:rPr>
              <a:t>Contrast is adjusted via </a:t>
            </a:r>
            <a:r>
              <a:rPr lang="en-IN" sz="8000" dirty="0" smtClean="0">
                <a:latin typeface="Calibri" panose="020F0502020204030204" pitchFamily="34" charset="0"/>
              </a:rPr>
              <a:t>on-board potentiometer.</a:t>
            </a:r>
            <a:r>
              <a:rPr lang="en-IN" sz="8000" dirty="0">
                <a:latin typeface="Calibri" panose="020F0502020204030204" pitchFamily="34" charset="0"/>
              </a:rPr>
              <a:t> </a:t>
            </a:r>
          </a:p>
          <a:p>
            <a:r>
              <a:rPr lang="en-IN" sz="8000" dirty="0">
                <a:latin typeface="Calibri" panose="020F0502020204030204" pitchFamily="34" charset="0"/>
              </a:rPr>
              <a:t>Backlight may be turned on/off via </a:t>
            </a:r>
            <a:r>
              <a:rPr lang="en-IN" sz="8000" dirty="0" smtClean="0">
                <a:latin typeface="Calibri" panose="020F0502020204030204" pitchFamily="34" charset="0"/>
              </a:rPr>
              <a:t>jumper.</a:t>
            </a:r>
            <a:r>
              <a:rPr lang="en-IN" sz="8000" dirty="0">
                <a:latin typeface="Calibri" panose="020F0502020204030204" pitchFamily="34" charset="0"/>
              </a:rPr>
              <a:t> </a:t>
            </a:r>
          </a:p>
          <a:p>
            <a:r>
              <a:rPr lang="en-IN" sz="8000" dirty="0">
                <a:latin typeface="Calibri" panose="020F0502020204030204" pitchFamily="34" charset="0"/>
              </a:rPr>
              <a:t>Standard 5V voltage </a:t>
            </a:r>
            <a:r>
              <a:rPr lang="en-IN" sz="8000" dirty="0" smtClean="0">
                <a:latin typeface="Calibri" panose="020F0502020204030204" pitchFamily="34" charset="0"/>
              </a:rPr>
              <a:t>supply.</a:t>
            </a:r>
            <a:endParaRPr lang="en-IN" sz="8000" dirty="0"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IN" sz="1800" dirty="0" smtClean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t="6490" r="1134" b="3978"/>
          <a:stretch/>
        </p:blipFill>
        <p:spPr>
          <a:xfrm>
            <a:off x="7273088" y="2472558"/>
            <a:ext cx="4585083" cy="26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397" y="656823"/>
            <a:ext cx="7096259" cy="6201177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6"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USB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to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TTL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module: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-</a:t>
            </a:r>
          </a:p>
          <a:p>
            <a:pPr marL="0" indent="0">
              <a:buNone/>
            </a:pPr>
            <a:endParaRPr lang="en-I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N" sz="2000" dirty="0" smtClean="0">
                <a:latin typeface="Calibri" panose="020F0502020204030204" pitchFamily="34" charset="0"/>
              </a:rPr>
              <a:t>This </a:t>
            </a:r>
            <a:r>
              <a:rPr lang="en-IN" sz="2000" dirty="0">
                <a:latin typeface="Calibri" panose="020F0502020204030204" pitchFamily="34" charset="0"/>
              </a:rPr>
              <a:t>module can be used with Laptop's which don't have standard serial port</a:t>
            </a:r>
            <a:r>
              <a:rPr lang="en-IN" sz="2000" dirty="0" smtClean="0">
                <a:latin typeface="Calibri" panose="020F050202020403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IN" sz="2000" dirty="0" smtClean="0">
                <a:latin typeface="Calibri" panose="020F0502020204030204" pitchFamily="34" charset="0"/>
              </a:rPr>
              <a:t> </a:t>
            </a:r>
            <a:r>
              <a:rPr lang="en-IN" sz="2000" dirty="0">
                <a:latin typeface="Calibri" panose="020F0502020204030204" pitchFamily="34" charset="0"/>
              </a:rPr>
              <a:t>This module creates a virtual COM port using USB on your computer which can support various standard Baud Rates for serial communication. </a:t>
            </a:r>
            <a:endParaRPr lang="en-IN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N" sz="2400" b="1" dirty="0" smtClean="0">
                <a:latin typeface="Calibri" panose="020F0502020204030204" pitchFamily="34" charset="0"/>
              </a:rPr>
              <a:t>Features</a:t>
            </a:r>
            <a:r>
              <a:rPr lang="en-IN" sz="2400" b="1" dirty="0">
                <a:latin typeface="Calibri" panose="020F0502020204030204" pitchFamily="34" charset="0"/>
              </a:rPr>
              <a:t>:</a:t>
            </a:r>
            <a:endParaRPr lang="en-IN" sz="2400" dirty="0">
              <a:latin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</a:rPr>
              <a:t>Stable and reliable chipset CP2102.</a:t>
            </a:r>
          </a:p>
          <a:p>
            <a:r>
              <a:rPr lang="en-IN" sz="2000" dirty="0">
                <a:latin typeface="Calibri" panose="020F0502020204030204" pitchFamily="34" charset="0"/>
              </a:rPr>
              <a:t>USB specification 2.0 compliant with full-speed 12Mbps.</a:t>
            </a:r>
          </a:p>
          <a:p>
            <a:r>
              <a:rPr lang="en-IN" sz="2000" dirty="0">
                <a:latin typeface="Calibri" panose="020F0502020204030204" pitchFamily="34" charset="0"/>
              </a:rPr>
              <a:t>Standard USB </a:t>
            </a:r>
            <a:r>
              <a:rPr lang="en-IN" sz="2000" dirty="0" smtClean="0">
                <a:latin typeface="Calibri" panose="020F0502020204030204" pitchFamily="34" charset="0"/>
              </a:rPr>
              <a:t>type-A </a:t>
            </a:r>
            <a:r>
              <a:rPr lang="en-IN" sz="2000" dirty="0">
                <a:latin typeface="Calibri" panose="020F0502020204030204" pitchFamily="34" charset="0"/>
              </a:rPr>
              <a:t>male and TTL 6pin connector.</a:t>
            </a:r>
          </a:p>
          <a:p>
            <a:r>
              <a:rPr lang="en-IN" sz="2000" dirty="0">
                <a:latin typeface="Calibri" panose="020F0502020204030204" pitchFamily="34" charset="0"/>
              </a:rPr>
              <a:t>6pins for 3.3V, RST, TXD, RXD, GND &amp; 5V.</a:t>
            </a:r>
          </a:p>
          <a:p>
            <a:r>
              <a:rPr lang="en-IN" sz="2000" dirty="0">
                <a:latin typeface="Calibri" panose="020F0502020204030204" pitchFamily="34" charset="0"/>
              </a:rPr>
              <a:t>All handshaking and modem interface signals</a:t>
            </a:r>
          </a:p>
          <a:p>
            <a:pPr>
              <a:buFontTx/>
              <a:buChar char="-"/>
            </a:pPr>
            <a:endParaRPr lang="en-I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91" y="2189408"/>
            <a:ext cx="4138410" cy="32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515155"/>
            <a:ext cx="9981127" cy="656822"/>
          </a:xfrm>
        </p:spPr>
        <p:txBody>
          <a:bodyPr>
            <a:normAutofit/>
          </a:bodyPr>
          <a:lstStyle/>
          <a:p>
            <a:pPr marL="0" indent="0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7.   Relay Module(JQC-3FF-S-Z): -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275" y="1468192"/>
            <a:ext cx="6722773" cy="538980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sz="2000" dirty="0" smtClean="0"/>
              <a:t>The</a:t>
            </a:r>
            <a:r>
              <a:rPr lang="en-IN" sz="2000" dirty="0"/>
              <a:t> SRD-05VDC-SL-C relay has three high voltage terminals (NC, C, and NO) which connect to the device you want to control. The other side has three low voltage pins (Ground, </a:t>
            </a:r>
            <a:r>
              <a:rPr lang="en-IN" sz="2000" dirty="0" err="1"/>
              <a:t>Vcc</a:t>
            </a:r>
            <a:r>
              <a:rPr lang="en-IN" sz="2000" dirty="0"/>
              <a:t>, and Signal) which connect to the </a:t>
            </a:r>
            <a:r>
              <a:rPr lang="en-IN" sz="2000" dirty="0" smtClean="0"/>
              <a:t>controller.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>
              <a:buFontTx/>
              <a:buChar char="-"/>
            </a:pPr>
            <a:r>
              <a:rPr lang="en-IN" sz="2400" b="1" dirty="0" smtClean="0"/>
              <a:t>Features:</a:t>
            </a:r>
            <a:endParaRPr lang="en-IN" sz="2400" b="1" dirty="0"/>
          </a:p>
          <a:p>
            <a:r>
              <a:rPr lang="en-IN" sz="2000" dirty="0"/>
              <a:t>2 Channels of relay drive </a:t>
            </a:r>
            <a:endParaRPr lang="en-IN" sz="2000" dirty="0" smtClean="0"/>
          </a:p>
          <a:p>
            <a:r>
              <a:rPr lang="en-IN" sz="2000" dirty="0" err="1" smtClean="0"/>
              <a:t>Opto</a:t>
            </a:r>
            <a:r>
              <a:rPr lang="en-IN" sz="2000" dirty="0" smtClean="0"/>
              <a:t>-isolator </a:t>
            </a:r>
            <a:r>
              <a:rPr lang="en-IN" sz="2000" dirty="0"/>
              <a:t>driven relay </a:t>
            </a:r>
            <a:endParaRPr lang="en-IN" sz="2000" dirty="0" smtClean="0"/>
          </a:p>
          <a:p>
            <a:r>
              <a:rPr lang="en-IN" sz="2000" dirty="0" smtClean="0"/>
              <a:t>5V </a:t>
            </a:r>
            <a:r>
              <a:rPr lang="en-IN" sz="2000" dirty="0"/>
              <a:t>Operated </a:t>
            </a:r>
            <a:endParaRPr lang="en-IN" sz="2000" dirty="0" smtClean="0"/>
          </a:p>
          <a:p>
            <a:r>
              <a:rPr lang="en-IN" sz="2000" dirty="0" smtClean="0"/>
              <a:t>Built-in </a:t>
            </a:r>
            <a:r>
              <a:rPr lang="en-IN" sz="2000" dirty="0"/>
              <a:t>indicator LEDs for each channel </a:t>
            </a:r>
            <a:endParaRPr lang="en-IN" sz="2000" dirty="0" smtClean="0"/>
          </a:p>
          <a:p>
            <a:r>
              <a:rPr lang="en-IN" sz="2000" dirty="0" smtClean="0"/>
              <a:t>Equipped </a:t>
            </a:r>
            <a:r>
              <a:rPr lang="en-IN" sz="2000" dirty="0"/>
              <a:t>with 250V 10A relay </a:t>
            </a:r>
            <a:endParaRPr lang="en-IN" sz="2000" dirty="0" smtClean="0"/>
          </a:p>
          <a:p>
            <a:r>
              <a:rPr lang="en-IN" sz="2000" dirty="0" smtClean="0"/>
              <a:t>SPDT </a:t>
            </a:r>
            <a:r>
              <a:rPr lang="en-IN" sz="2000" dirty="0"/>
              <a:t>Configuration for all relay channels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15674" r="6539" b="12368"/>
          <a:stretch/>
        </p:blipFill>
        <p:spPr>
          <a:xfrm>
            <a:off x="8160328" y="418173"/>
            <a:ext cx="3726872" cy="3131127"/>
          </a:xfr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96" y="2774707"/>
            <a:ext cx="1993422" cy="2006891"/>
          </a:xfrm>
          <a:prstGeom prst="rect">
            <a:avLst/>
          </a:prstGeom>
        </p:spPr>
      </p:pic>
      <p:pic>
        <p:nvPicPr>
          <p:cNvPr id="1024" name="Picture 10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7" r="16076" b="5501"/>
          <a:stretch/>
        </p:blipFill>
        <p:spPr>
          <a:xfrm>
            <a:off x="7675418" y="4038397"/>
            <a:ext cx="437365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365125"/>
            <a:ext cx="11138647" cy="57616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</a:t>
            </a:r>
            <a:r>
              <a:rPr lang="en-IN" b="1" dirty="0" smtClean="0"/>
              <a:t>OM port selection: -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74" y="1151646"/>
            <a:ext cx="5083731" cy="5454940"/>
          </a:xfrm>
        </p:spPr>
      </p:pic>
    </p:spTree>
    <p:extLst>
      <p:ext uri="{BB962C8B-B14F-4D97-AF65-F5344CB8AC3E}">
        <p14:creationId xmlns:p14="http://schemas.microsoft.com/office/powerpoint/2010/main" val="29823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203" y="618518"/>
            <a:ext cx="10861024" cy="60497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-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438834"/>
            <a:ext cx="11600329" cy="3771795"/>
          </a:xfrm>
        </p:spPr>
      </p:pic>
    </p:spTree>
    <p:extLst>
      <p:ext uri="{BB962C8B-B14F-4D97-AF65-F5344CB8AC3E}">
        <p14:creationId xmlns:p14="http://schemas.microsoft.com/office/powerpoint/2010/main" val="33345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24" y="25754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base: -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" y="914219"/>
            <a:ext cx="10986247" cy="5811333"/>
          </a:xfrm>
        </p:spPr>
      </p:pic>
    </p:spTree>
    <p:extLst>
      <p:ext uri="{BB962C8B-B14F-4D97-AF65-F5344CB8AC3E}">
        <p14:creationId xmlns:p14="http://schemas.microsoft.com/office/powerpoint/2010/main" val="28410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54" y="290479"/>
            <a:ext cx="10364451" cy="6857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Hardware: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" b="14196"/>
          <a:stretch/>
        </p:blipFill>
        <p:spPr>
          <a:xfrm rot="5400000">
            <a:off x="5034420" y="829543"/>
            <a:ext cx="6521255" cy="5501183"/>
          </a:xfrm>
        </p:spPr>
      </p:pic>
    </p:spTree>
    <p:extLst>
      <p:ext uri="{BB962C8B-B14F-4D97-AF65-F5344CB8AC3E}">
        <p14:creationId xmlns:p14="http://schemas.microsoft.com/office/powerpoint/2010/main" val="21046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508" y="528978"/>
            <a:ext cx="10878980" cy="5571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Software: -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3773" y="1086118"/>
            <a:ext cx="10364451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 smtClean="0">
              <a:solidFill>
                <a:srgbClr val="3E3D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GUI: visual studio using C#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Arduino IDE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3E3D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rgbClr val="3E3D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REFERENCE: -</a:t>
            </a:r>
          </a:p>
          <a:p>
            <a:pPr algn="just"/>
            <a:endParaRPr lang="en-US" sz="2000" dirty="0" smtClean="0">
              <a:solidFill>
                <a:srgbClr val="3E3D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000" dirty="0" err="1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Roarbit</a:t>
            </a:r>
            <a:r>
              <a:rPr lang="en-US" altLang="zh-TW" sz="20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Technology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Datasheets</a:t>
            </a:r>
          </a:p>
          <a:p>
            <a:pPr algn="just"/>
            <a:endParaRPr lang="en-US" sz="20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dirty="0" smtClean="0">
              <a:solidFill>
                <a:srgbClr val="3E3D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D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3E3D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D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3E3D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D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3E3D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3E3D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909" y="2659652"/>
            <a:ext cx="288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830" y="2001673"/>
            <a:ext cx="10886340" cy="2412066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40905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US" dirty="0" smtClean="0">
              <a:solidFill>
                <a:srgbClr val="3E3D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E3D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062" y="1348800"/>
            <a:ext cx="11359165" cy="55092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Prepared by: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Smitesh</a:t>
            </a:r>
            <a:r>
              <a:rPr lang="en-IN" sz="32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Dhanani(150760111010)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Dhara</a:t>
            </a:r>
            <a:r>
              <a:rPr lang="en-IN" sz="32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Joshi(150760111026)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Krishna </a:t>
            </a:r>
            <a:r>
              <a:rPr lang="en-IN" sz="32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Lakhani(150760111036)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Deep </a:t>
            </a:r>
            <a:r>
              <a:rPr lang="en-IN" sz="32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Padmani</a:t>
            </a:r>
            <a:r>
              <a:rPr lang="en-IN" sz="32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(150760111045</a:t>
            </a:r>
            <a:r>
              <a:rPr lang="en-IN" sz="32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Kartik</a:t>
            </a:r>
            <a:r>
              <a:rPr lang="en-IN" sz="32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Sojitra</a:t>
            </a:r>
            <a:r>
              <a:rPr lang="en-IN" sz="32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(150760111053)</a:t>
            </a:r>
          </a:p>
          <a:p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</a:p>
          <a:p>
            <a:endParaRPr lang="en-US" altLang="zh-TW" sz="32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            -   Guided </a:t>
            </a: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by : -  Prof. </a:t>
            </a:r>
            <a:r>
              <a:rPr lang="en-US" altLang="zh-TW" sz="32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Himanshu</a:t>
            </a: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b="1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Rakholiya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           -   External </a:t>
            </a: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Guided by : -  </a:t>
            </a:r>
            <a:r>
              <a:rPr lang="en-US" altLang="zh-TW" sz="32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Rikhil</a:t>
            </a: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Shah(</a:t>
            </a:r>
            <a:r>
              <a:rPr lang="en-US" altLang="zh-TW" sz="3200" b="1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Rorbit</a:t>
            </a: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Technology)</a:t>
            </a:r>
            <a:endParaRPr lang="en-US" sz="32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IN" sz="32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96247" y="134437"/>
            <a:ext cx="6646999" cy="6614093"/>
            <a:chOff x="2664425" y="134437"/>
            <a:chExt cx="6470051" cy="9578523"/>
          </a:xfrm>
        </p:grpSpPr>
        <p:sp>
          <p:nvSpPr>
            <p:cNvPr id="5" name="Rounded Rectangle 5"/>
            <p:cNvSpPr>
              <a:spLocks noChangeArrowheads="1"/>
            </p:cNvSpPr>
            <p:nvPr/>
          </p:nvSpPr>
          <p:spPr bwMode="auto">
            <a:xfrm>
              <a:off x="4992687" y="134437"/>
              <a:ext cx="1793875" cy="33244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Start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" name="Diamond 10"/>
            <p:cNvSpPr>
              <a:spLocks noChangeArrowheads="1"/>
            </p:cNvSpPr>
            <p:nvPr/>
          </p:nvSpPr>
          <p:spPr bwMode="auto">
            <a:xfrm>
              <a:off x="5050948" y="869943"/>
              <a:ext cx="1531937" cy="10287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Com selection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4600575" y="1153190"/>
              <a:ext cx="450373" cy="26527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YES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6527787" y="1169937"/>
              <a:ext cx="392112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NO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3480520" y="3327876"/>
              <a:ext cx="785813" cy="6318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</a:t>
              </a:r>
              <a:endPara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A,B,C,D,E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0" name="Diamond 29"/>
            <p:cNvSpPr>
              <a:spLocks noChangeArrowheads="1"/>
            </p:cNvSpPr>
            <p:nvPr/>
          </p:nvSpPr>
          <p:spPr bwMode="auto">
            <a:xfrm>
              <a:off x="3284463" y="4472277"/>
              <a:ext cx="1177925" cy="5080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A</a:t>
              </a:r>
              <a:endParaRPr kumimoji="0" lang="gu-IN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1" name="Diamond 30"/>
            <p:cNvSpPr>
              <a:spLocks noChangeArrowheads="1"/>
            </p:cNvSpPr>
            <p:nvPr/>
          </p:nvSpPr>
          <p:spPr bwMode="auto">
            <a:xfrm>
              <a:off x="3284463" y="6056017"/>
              <a:ext cx="1177925" cy="5080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B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2" name="Diamond 31"/>
            <p:cNvSpPr>
              <a:spLocks noChangeArrowheads="1"/>
            </p:cNvSpPr>
            <p:nvPr/>
          </p:nvSpPr>
          <p:spPr bwMode="auto">
            <a:xfrm>
              <a:off x="3280799" y="6950322"/>
              <a:ext cx="1177925" cy="5080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C</a:t>
              </a:r>
              <a:endParaRPr kumimoji="0" lang="gu-IN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3" name="Diamond 32"/>
            <p:cNvSpPr>
              <a:spLocks noChangeArrowheads="1"/>
            </p:cNvSpPr>
            <p:nvPr/>
          </p:nvSpPr>
          <p:spPr bwMode="auto">
            <a:xfrm>
              <a:off x="3289959" y="8729138"/>
              <a:ext cx="1177925" cy="5080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E</a:t>
              </a:r>
              <a:endParaRPr kumimoji="0" lang="gu-IN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4" name="Diamond 33"/>
            <p:cNvSpPr>
              <a:spLocks noChangeArrowheads="1"/>
            </p:cNvSpPr>
            <p:nvPr/>
          </p:nvSpPr>
          <p:spPr bwMode="auto">
            <a:xfrm>
              <a:off x="3429001" y="7881660"/>
              <a:ext cx="887872" cy="42414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D</a:t>
              </a:r>
              <a:endParaRPr kumimoji="0" lang="gu-IN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5" name="Rectangle 40"/>
            <p:cNvSpPr>
              <a:spLocks noChangeArrowheads="1"/>
            </p:cNvSpPr>
            <p:nvPr/>
          </p:nvSpPr>
          <p:spPr bwMode="auto">
            <a:xfrm>
              <a:off x="5996809" y="4469102"/>
              <a:ext cx="1203325" cy="5143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Get tank level request to slave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6" name="Rectangle 46"/>
            <p:cNvSpPr>
              <a:spLocks noChangeArrowheads="1"/>
            </p:cNvSpPr>
            <p:nvPr/>
          </p:nvSpPr>
          <p:spPr bwMode="auto">
            <a:xfrm>
              <a:off x="6031230" y="8725963"/>
              <a:ext cx="1203325" cy="5143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Tank pump off request to slave</a:t>
              </a:r>
              <a:endPara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47"/>
            <p:cNvSpPr>
              <a:spLocks noChangeArrowheads="1"/>
            </p:cNvSpPr>
            <p:nvPr/>
          </p:nvSpPr>
          <p:spPr bwMode="auto">
            <a:xfrm>
              <a:off x="6031230" y="7835871"/>
              <a:ext cx="1203325" cy="5143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Tank pump on request to slave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8" name="Rectangle 48"/>
            <p:cNvSpPr>
              <a:spLocks noChangeArrowheads="1"/>
            </p:cNvSpPr>
            <p:nvPr/>
          </p:nvSpPr>
          <p:spPr bwMode="auto">
            <a:xfrm>
              <a:off x="6006334" y="6947147"/>
              <a:ext cx="1203325" cy="5143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Field pump off request to slave</a:t>
              </a:r>
              <a:endPara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49"/>
            <p:cNvSpPr>
              <a:spLocks noChangeArrowheads="1"/>
            </p:cNvSpPr>
            <p:nvPr/>
          </p:nvSpPr>
          <p:spPr bwMode="auto">
            <a:xfrm>
              <a:off x="5996809" y="6052842"/>
              <a:ext cx="1203325" cy="5143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Field pump on request to slave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0" name="Text Box 51"/>
            <p:cNvSpPr txBox="1">
              <a:spLocks noChangeArrowheads="1"/>
            </p:cNvSpPr>
            <p:nvPr/>
          </p:nvSpPr>
          <p:spPr bwMode="auto">
            <a:xfrm>
              <a:off x="3328423" y="5718252"/>
              <a:ext cx="554037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FALSE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3345091" y="6589079"/>
              <a:ext cx="554037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FALSE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2" name="Text Box 62"/>
            <p:cNvSpPr txBox="1">
              <a:spLocks noChangeArrowheads="1"/>
            </p:cNvSpPr>
            <p:nvPr/>
          </p:nvSpPr>
          <p:spPr bwMode="auto">
            <a:xfrm>
              <a:off x="3345091" y="9303558"/>
              <a:ext cx="678604" cy="28796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FALSE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3311912" y="8420213"/>
              <a:ext cx="554038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FALSE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4" name="Text Box 20608"/>
            <p:cNvSpPr txBox="1">
              <a:spLocks noChangeArrowheads="1"/>
            </p:cNvSpPr>
            <p:nvPr/>
          </p:nvSpPr>
          <p:spPr bwMode="auto">
            <a:xfrm>
              <a:off x="3345091" y="7485282"/>
              <a:ext cx="554037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FALSE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5" name="Rectangle 20623"/>
            <p:cNvSpPr>
              <a:spLocks noChangeArrowheads="1"/>
            </p:cNvSpPr>
            <p:nvPr/>
          </p:nvSpPr>
          <p:spPr bwMode="auto">
            <a:xfrm>
              <a:off x="7380029" y="5528820"/>
              <a:ext cx="1622304" cy="67017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Graphical</a:t>
              </a:r>
              <a:endPara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Tank level</a:t>
              </a:r>
              <a:r>
                <a:rPr kumimoji="0" lang="gu-IN" alt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 Display </a:t>
              </a:r>
              <a:r>
                <a:rPr lang="en-US" altLang="en-U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i</a:t>
              </a:r>
              <a:r>
                <a:rPr kumimoji="0" lang="en-US" alt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n </a:t>
              </a:r>
              <a:r>
                <a:rPr kumimoji="0" lang="gu-IN" alt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GUI</a:t>
              </a:r>
              <a:endParaRPr kumimoji="0" lang="gu-IN" altLang="en-US" sz="11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3899130" y="9706610"/>
              <a:ext cx="427763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2"/>
              <a:endCxn id="10" idx="0"/>
            </p:cNvCxnSpPr>
            <p:nvPr/>
          </p:nvCxnSpPr>
          <p:spPr>
            <a:xfrm flipH="1">
              <a:off x="3873426" y="3959701"/>
              <a:ext cx="1" cy="51257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2"/>
              <a:endCxn id="11" idx="0"/>
            </p:cNvCxnSpPr>
            <p:nvPr/>
          </p:nvCxnSpPr>
          <p:spPr>
            <a:xfrm>
              <a:off x="3873426" y="4980277"/>
              <a:ext cx="0" cy="107574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2" idx="0"/>
            </p:cNvCxnSpPr>
            <p:nvPr/>
          </p:nvCxnSpPr>
          <p:spPr>
            <a:xfrm>
              <a:off x="3865950" y="6562710"/>
              <a:ext cx="3812" cy="38761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872936" y="7452772"/>
              <a:ext cx="3812" cy="38761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6" idx="0"/>
            </p:cNvCxnSpPr>
            <p:nvPr/>
          </p:nvCxnSpPr>
          <p:spPr>
            <a:xfrm>
              <a:off x="5816917" y="474775"/>
              <a:ext cx="0" cy="39516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 rot="5400000">
              <a:off x="6221887" y="243572"/>
              <a:ext cx="753172" cy="1563114"/>
              <a:chOff x="3869761" y="1384293"/>
              <a:chExt cx="1181187" cy="686283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H="1">
                <a:off x="3869761" y="1384293"/>
                <a:ext cx="118118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>
                <a:off x="3873427" y="1384293"/>
                <a:ext cx="5494" cy="686283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>
              <a:endCxn id="6" idx="3"/>
            </p:cNvCxnSpPr>
            <p:nvPr/>
          </p:nvCxnSpPr>
          <p:spPr>
            <a:xfrm flipH="1">
              <a:off x="6582885" y="1384293"/>
              <a:ext cx="797144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872936" y="8350221"/>
              <a:ext cx="3812" cy="38761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3"/>
              <a:endCxn id="15" idx="1"/>
            </p:cNvCxnSpPr>
            <p:nvPr/>
          </p:nvCxnSpPr>
          <p:spPr>
            <a:xfrm>
              <a:off x="4462388" y="4726277"/>
              <a:ext cx="1534421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19" idx="1"/>
            </p:cNvCxnSpPr>
            <p:nvPr/>
          </p:nvCxnSpPr>
          <p:spPr>
            <a:xfrm flipV="1">
              <a:off x="4455561" y="6310017"/>
              <a:ext cx="1541248" cy="88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8" idx="1"/>
            </p:cNvCxnSpPr>
            <p:nvPr/>
          </p:nvCxnSpPr>
          <p:spPr>
            <a:xfrm flipV="1">
              <a:off x="4455560" y="7204322"/>
              <a:ext cx="1550774" cy="88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4" idx="3"/>
              <a:endCxn id="17" idx="1"/>
            </p:cNvCxnSpPr>
            <p:nvPr/>
          </p:nvCxnSpPr>
          <p:spPr>
            <a:xfrm flipV="1">
              <a:off x="4316873" y="8093046"/>
              <a:ext cx="1714357" cy="68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6" idx="1"/>
            </p:cNvCxnSpPr>
            <p:nvPr/>
          </p:nvCxnSpPr>
          <p:spPr>
            <a:xfrm flipV="1">
              <a:off x="4471913" y="8983138"/>
              <a:ext cx="1559317" cy="88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200134" y="4726276"/>
              <a:ext cx="1061292" cy="1270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8203543" y="5376531"/>
              <a:ext cx="818" cy="15229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5" idx="2"/>
            </p:cNvCxnSpPr>
            <p:nvPr/>
          </p:nvCxnSpPr>
          <p:spPr>
            <a:xfrm flipH="1">
              <a:off x="8165207" y="6198991"/>
              <a:ext cx="25974" cy="351168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3" idx="2"/>
            </p:cNvCxnSpPr>
            <p:nvPr/>
          </p:nvCxnSpPr>
          <p:spPr>
            <a:xfrm>
              <a:off x="3878922" y="9237138"/>
              <a:ext cx="3538" cy="47582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667000" y="9712960"/>
              <a:ext cx="1232128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664425" y="1384294"/>
              <a:ext cx="1" cy="832231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664425" y="1392190"/>
              <a:ext cx="1206130" cy="742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Diamond 10"/>
            <p:cNvSpPr>
              <a:spLocks noChangeArrowheads="1"/>
            </p:cNvSpPr>
            <p:nvPr/>
          </p:nvSpPr>
          <p:spPr bwMode="auto">
            <a:xfrm>
              <a:off x="3114722" y="1612749"/>
              <a:ext cx="1531937" cy="10287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Comport Is Open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cxnSp>
          <p:nvCxnSpPr>
            <p:cNvPr id="48" name="Straight Connector 47"/>
            <p:cNvCxnSpPr>
              <a:stCxn id="47" idx="3"/>
            </p:cNvCxnSpPr>
            <p:nvPr/>
          </p:nvCxnSpPr>
          <p:spPr>
            <a:xfrm flipV="1">
              <a:off x="4646659" y="2108201"/>
              <a:ext cx="2733370" cy="1889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7370503" y="1384293"/>
              <a:ext cx="9526" cy="71438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6" idx="1"/>
            </p:cNvCxnSpPr>
            <p:nvPr/>
          </p:nvCxnSpPr>
          <p:spPr>
            <a:xfrm flipH="1">
              <a:off x="3872936" y="1384293"/>
              <a:ext cx="117801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877699" y="1384293"/>
              <a:ext cx="7755" cy="22845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7" idx="2"/>
              <a:endCxn id="9" idx="0"/>
            </p:cNvCxnSpPr>
            <p:nvPr/>
          </p:nvCxnSpPr>
          <p:spPr>
            <a:xfrm flipH="1">
              <a:off x="3873427" y="2641449"/>
              <a:ext cx="7264" cy="68642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9" idx="3"/>
            </p:cNvCxnSpPr>
            <p:nvPr/>
          </p:nvCxnSpPr>
          <p:spPr>
            <a:xfrm>
              <a:off x="7200134" y="6310017"/>
              <a:ext cx="976628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8" idx="3"/>
            </p:cNvCxnSpPr>
            <p:nvPr/>
          </p:nvCxnSpPr>
          <p:spPr>
            <a:xfrm>
              <a:off x="7209659" y="7204322"/>
              <a:ext cx="967103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7" idx="3"/>
            </p:cNvCxnSpPr>
            <p:nvPr/>
          </p:nvCxnSpPr>
          <p:spPr>
            <a:xfrm>
              <a:off x="7234555" y="8093046"/>
              <a:ext cx="942207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3"/>
            </p:cNvCxnSpPr>
            <p:nvPr/>
          </p:nvCxnSpPr>
          <p:spPr>
            <a:xfrm>
              <a:off x="7234555" y="8983138"/>
              <a:ext cx="942207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 Box 23"/>
            <p:cNvSpPr txBox="1">
              <a:spLocks noChangeArrowheads="1"/>
            </p:cNvSpPr>
            <p:nvPr/>
          </p:nvSpPr>
          <p:spPr bwMode="auto">
            <a:xfrm>
              <a:off x="3475037" y="2622733"/>
              <a:ext cx="450373" cy="26527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YES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4600575" y="1836843"/>
              <a:ext cx="392112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NO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4455382" y="4436021"/>
              <a:ext cx="602974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TURE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4461942" y="6022958"/>
              <a:ext cx="602974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TURE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4445373" y="6958905"/>
              <a:ext cx="678169" cy="23111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TURE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4455382" y="7804355"/>
              <a:ext cx="602974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TURE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3" name="Text Box 24"/>
            <p:cNvSpPr txBox="1">
              <a:spLocks noChangeArrowheads="1"/>
            </p:cNvSpPr>
            <p:nvPr/>
          </p:nvSpPr>
          <p:spPr bwMode="auto">
            <a:xfrm>
              <a:off x="4559640" y="8764145"/>
              <a:ext cx="563902" cy="212644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TURE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4" name="Diamond 10"/>
            <p:cNvSpPr>
              <a:spLocks noChangeArrowheads="1"/>
            </p:cNvSpPr>
            <p:nvPr/>
          </p:nvSpPr>
          <p:spPr bwMode="auto">
            <a:xfrm>
              <a:off x="7683500" y="4841368"/>
              <a:ext cx="1051055" cy="528816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Get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Data </a:t>
              </a:r>
              <a:endParaRPr kumimoji="0" lang="gu-IN" altLang="en-US" sz="11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8209028" y="4762746"/>
              <a:ext cx="950" cy="9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7629553" y="5192575"/>
              <a:ext cx="450373" cy="26527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YES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7" name="Text Box 24"/>
            <p:cNvSpPr txBox="1">
              <a:spLocks noChangeArrowheads="1"/>
            </p:cNvSpPr>
            <p:nvPr/>
          </p:nvSpPr>
          <p:spPr bwMode="auto">
            <a:xfrm>
              <a:off x="8628124" y="4801112"/>
              <a:ext cx="392112" cy="23177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NO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cxnSp>
          <p:nvCxnSpPr>
            <p:cNvPr id="68" name="Straight Connector 67"/>
            <p:cNvCxnSpPr>
              <a:stCxn id="64" idx="3"/>
            </p:cNvCxnSpPr>
            <p:nvPr/>
          </p:nvCxnSpPr>
          <p:spPr>
            <a:xfrm>
              <a:off x="8734555" y="5105775"/>
              <a:ext cx="395157" cy="312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9129712" y="4726278"/>
              <a:ext cx="4764" cy="410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8240565" y="4738979"/>
              <a:ext cx="893911" cy="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52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13569"/>
            <a:ext cx="10364451" cy="857586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www.theaquaponicsource.com/wp-content/uploads/NEW.AQS-Cycle-Icon.cmyk_.C-300x25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8" y="2798125"/>
            <a:ext cx="4814968" cy="392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3774" y="1193765"/>
            <a:ext cx="103638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most simple definition of Aquaponics </a:t>
            </a:r>
            <a:r>
              <a:rPr lang="en-US" sz="2000" b="1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the combination of aquaculture (raising fish) and hydroponics (the soil-less growing of plants)</a:t>
            </a:r>
            <a:r>
              <a:rPr lang="en-US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that grows </a:t>
            </a:r>
            <a:r>
              <a:rPr lang="en-US" sz="2000" b="1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fish</a:t>
            </a:r>
            <a:r>
              <a:rPr lang="en-US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2000" b="1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plants</a:t>
            </a:r>
            <a:r>
              <a:rPr lang="en-US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together in one integrated system.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fish waste provides an organic food source for the plants, and the plants naturally filter the water for the fish.</a:t>
            </a:r>
          </a:p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Image result for aquapon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809" y="2798126"/>
            <a:ext cx="5500630" cy="392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6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3775" y="148968"/>
            <a:ext cx="8055413" cy="3737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255294" y="692726"/>
            <a:ext cx="8556376" cy="6088196"/>
            <a:chOff x="292435" y="522442"/>
            <a:chExt cx="8353403" cy="7021386"/>
          </a:xfrm>
        </p:grpSpPr>
        <p:sp>
          <p:nvSpPr>
            <p:cNvPr id="35" name="Rounded Rectangle 34"/>
            <p:cNvSpPr/>
            <p:nvPr/>
          </p:nvSpPr>
          <p:spPr>
            <a:xfrm>
              <a:off x="2995186" y="1885639"/>
              <a:ext cx="1720466" cy="1219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ATmega328p </a:t>
              </a:r>
              <a:endPara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92435" y="3838781"/>
              <a:ext cx="1178584" cy="9788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Water Supplier   </a:t>
              </a:r>
              <a:r>
                <a:rPr lang="en-US" sz="17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r>
                <a:rPr lang="en-US" sz="17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otor</a:t>
              </a:r>
              <a:endPara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729109" y="1888210"/>
              <a:ext cx="1573359" cy="9219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700" b="1" dirty="0">
                  <a:latin typeface="Calibri" panose="020F0502020204030204" pitchFamily="34" charset="0"/>
                </a:rPr>
                <a:t>WIR-1186 (Transceiver Module</a:t>
              </a:r>
              <a:r>
                <a:rPr lang="en-IN" sz="1700" b="1" dirty="0" smtClean="0">
                  <a:latin typeface="Calibri" panose="020F0502020204030204" pitchFamily="34" charset="0"/>
                </a:rPr>
                <a:t>)</a:t>
              </a:r>
              <a:endParaRPr lang="en-US" sz="17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lowchart: Alternate Process 38"/>
            <p:cNvSpPr/>
            <p:nvPr/>
          </p:nvSpPr>
          <p:spPr>
            <a:xfrm>
              <a:off x="1130014" y="6566245"/>
              <a:ext cx="1959220" cy="977583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latin typeface="Calibri" panose="020F0502020204030204" pitchFamily="34" charset="0"/>
                </a:rPr>
                <a:t>JSN-SR04T-2.0 (ultrasonic sensor</a:t>
              </a:r>
              <a:r>
                <a:rPr lang="en-IN" sz="2000" b="1" dirty="0" smtClean="0">
                  <a:latin typeface="Calibri" panose="020F0502020204030204" pitchFamily="34" charset="0"/>
                </a:rPr>
                <a:t>)</a:t>
              </a:r>
              <a:endParaRPr lang="en-US" sz="20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205748" y="6595733"/>
              <a:ext cx="1835469" cy="8697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16X2 LCD with I2C Module</a:t>
              </a:r>
              <a:endParaRPr lang="en-IN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Left-Right Arrow 43"/>
            <p:cNvSpPr/>
            <p:nvPr/>
          </p:nvSpPr>
          <p:spPr>
            <a:xfrm>
              <a:off x="4715652" y="2216877"/>
              <a:ext cx="997172" cy="30454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00" b="1">
                <a:latin typeface="Calibri" panose="020F050202020403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995186" y="553682"/>
              <a:ext cx="1720466" cy="7637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700" b="1" dirty="0" smtClean="0">
                  <a:latin typeface="Calibri" panose="020F0502020204030204" pitchFamily="34" charset="0"/>
                </a:rPr>
                <a:t>Power Supply +5V </a:t>
              </a:r>
              <a:endParaRPr lang="en-IN" sz="1700" b="1" dirty="0">
                <a:latin typeface="Calibri" panose="020F0502020204030204" pitchFamily="34" charset="0"/>
              </a:endParaRPr>
            </a:p>
          </p:txBody>
        </p:sp>
        <p:sp>
          <p:nvSpPr>
            <p:cNvPr id="46" name="Left-Right Arrow 45"/>
            <p:cNvSpPr/>
            <p:nvPr/>
          </p:nvSpPr>
          <p:spPr>
            <a:xfrm>
              <a:off x="1471019" y="2158359"/>
              <a:ext cx="1488941" cy="472686"/>
            </a:xfrm>
            <a:prstGeom prst="left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latin typeface="Calibri" panose="020F0502020204030204" pitchFamily="34" charset="0"/>
                </a:rPr>
                <a:t>USB to TTL</a:t>
              </a:r>
              <a:endParaRPr lang="en-IN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92436" y="2033565"/>
              <a:ext cx="1178583" cy="7766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700" b="1" dirty="0" smtClean="0">
                  <a:latin typeface="Calibri" panose="020F0502020204030204" pitchFamily="34" charset="0"/>
                </a:rPr>
                <a:t>Computer</a:t>
              </a:r>
            </a:p>
            <a:p>
              <a:pPr algn="ctr"/>
              <a:r>
                <a:rPr lang="en-IN" sz="1700" b="1" dirty="0" smtClean="0">
                  <a:latin typeface="Calibri" panose="020F0502020204030204" pitchFamily="34" charset="0"/>
                </a:rPr>
                <a:t>(GUI)</a:t>
              </a:r>
              <a:endParaRPr lang="en-IN" sz="1700" b="1" dirty="0">
                <a:latin typeface="Calibri" panose="020F0502020204030204" pitchFamily="34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242591" y="4951731"/>
              <a:ext cx="1741669" cy="10470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ATmega328p </a:t>
              </a:r>
              <a:endPara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159573" y="3838781"/>
              <a:ext cx="1834745" cy="544785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700" b="1" dirty="0" smtClean="0">
                  <a:latin typeface="Calibri" panose="020F0502020204030204" pitchFamily="34" charset="0"/>
                </a:rPr>
                <a:t>Power Supply +5V </a:t>
              </a:r>
              <a:endParaRPr lang="en-IN" sz="1700" b="1" dirty="0">
                <a:latin typeface="Calibri" panose="020F050202020403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964587" y="4975972"/>
              <a:ext cx="1589700" cy="9924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700" b="1" dirty="0">
                  <a:latin typeface="Calibri" panose="020F0502020204030204" pitchFamily="34" charset="0"/>
                </a:rPr>
                <a:t>WIR-1186 (Transceiver Module</a:t>
              </a:r>
              <a:r>
                <a:rPr lang="en-IN" sz="1700" b="1" dirty="0" smtClean="0">
                  <a:latin typeface="Calibri" panose="020F0502020204030204" pitchFamily="34" charset="0"/>
                </a:rPr>
                <a:t>)</a:t>
              </a:r>
              <a:endParaRPr lang="en-US" sz="17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eft-Right Arrow 50"/>
            <p:cNvSpPr/>
            <p:nvPr/>
          </p:nvSpPr>
          <p:spPr>
            <a:xfrm>
              <a:off x="4969977" y="5298915"/>
              <a:ext cx="994610" cy="35267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00" b="1">
                <a:latin typeface="Calibri" panose="020F050202020403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92435" y="5509306"/>
              <a:ext cx="1178584" cy="90095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700" b="1" dirty="0" smtClean="0">
                  <a:latin typeface="Calibri" panose="020F0502020204030204" pitchFamily="34" charset="0"/>
                </a:rPr>
                <a:t>Tank filler Motor</a:t>
              </a:r>
              <a:endParaRPr lang="en-IN" sz="1700" b="1" dirty="0">
                <a:latin typeface="Calibri" panose="020F0502020204030204" pitchFamily="34" charset="0"/>
              </a:endParaRPr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3966534" y="6017442"/>
              <a:ext cx="313898" cy="58116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0" b="1">
                <a:latin typeface="Calibri" panose="020F0502020204030204" pitchFamily="34" charset="0"/>
              </a:endParaRPr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3698469" y="1314123"/>
              <a:ext cx="313898" cy="58116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0" b="1">
                <a:latin typeface="Calibri" panose="020F0502020204030204" pitchFamily="34" charset="0"/>
              </a:endParaRPr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3956476" y="4383566"/>
              <a:ext cx="323956" cy="576438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0" b="1">
                <a:latin typeface="Calibri" panose="020F050202020403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857237" y="6705600"/>
              <a:ext cx="1697051" cy="76733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700" b="1" dirty="0" smtClean="0">
                  <a:latin typeface="Calibri" panose="020F0502020204030204" pitchFamily="34" charset="0"/>
                </a:rPr>
                <a:t>Power Supply +3.3V </a:t>
              </a:r>
              <a:endParaRPr lang="en-IN" sz="1700" b="1" dirty="0">
                <a:latin typeface="Calibri" panose="020F0502020204030204" pitchFamily="34" charset="0"/>
              </a:endParaRPr>
            </a:p>
          </p:txBody>
        </p:sp>
        <p:sp>
          <p:nvSpPr>
            <p:cNvPr id="57" name="Up Arrow 56"/>
            <p:cNvSpPr/>
            <p:nvPr/>
          </p:nvSpPr>
          <p:spPr>
            <a:xfrm>
              <a:off x="6474778" y="5968406"/>
              <a:ext cx="348695" cy="730769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0" b="1">
                <a:latin typeface="Calibri" panose="020F0502020204030204" pitchFamily="34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544595" y="4951731"/>
              <a:ext cx="1104460" cy="52355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700" b="1" dirty="0" smtClean="0">
                  <a:latin typeface="Calibri" panose="020F0502020204030204" pitchFamily="34" charset="0"/>
                </a:rPr>
                <a:t>Relay Module </a:t>
              </a:r>
              <a:endParaRPr lang="en-IN" sz="1700" b="1" dirty="0">
                <a:latin typeface="Calibri" panose="020F0502020204030204" pitchFamily="34" charset="0"/>
              </a:endParaRPr>
            </a:p>
          </p:txBody>
        </p:sp>
        <p:sp>
          <p:nvSpPr>
            <p:cNvPr id="59" name="Left-Right-Up Arrow 21"/>
            <p:cNvSpPr/>
            <p:nvPr/>
          </p:nvSpPr>
          <p:spPr>
            <a:xfrm rot="5400000">
              <a:off x="778272" y="4747953"/>
              <a:ext cx="664599" cy="858107"/>
            </a:xfrm>
            <a:custGeom>
              <a:avLst/>
              <a:gdLst>
                <a:gd name="connsiteX0" fmla="*/ 0 w 5287450"/>
                <a:gd name="connsiteY0" fmla="*/ 9559952 h 10881814"/>
                <a:gd name="connsiteX1" fmla="*/ 1321863 w 5287450"/>
                <a:gd name="connsiteY1" fmla="*/ 8238089 h 10881814"/>
                <a:gd name="connsiteX2" fmla="*/ 1321863 w 5287450"/>
                <a:gd name="connsiteY2" fmla="*/ 8899020 h 10881814"/>
                <a:gd name="connsiteX3" fmla="*/ 1982794 w 5287450"/>
                <a:gd name="connsiteY3" fmla="*/ 8899020 h 10881814"/>
                <a:gd name="connsiteX4" fmla="*/ 1982794 w 5287450"/>
                <a:gd name="connsiteY4" fmla="*/ 1321863 h 10881814"/>
                <a:gd name="connsiteX5" fmla="*/ 1321863 w 5287450"/>
                <a:gd name="connsiteY5" fmla="*/ 1321863 h 10881814"/>
                <a:gd name="connsiteX6" fmla="*/ 2643725 w 5287450"/>
                <a:gd name="connsiteY6" fmla="*/ 0 h 10881814"/>
                <a:gd name="connsiteX7" fmla="*/ 3965588 w 5287450"/>
                <a:gd name="connsiteY7" fmla="*/ 1321863 h 10881814"/>
                <a:gd name="connsiteX8" fmla="*/ 3304656 w 5287450"/>
                <a:gd name="connsiteY8" fmla="*/ 1321863 h 10881814"/>
                <a:gd name="connsiteX9" fmla="*/ 3304656 w 5287450"/>
                <a:gd name="connsiteY9" fmla="*/ 8899020 h 10881814"/>
                <a:gd name="connsiteX10" fmla="*/ 3965588 w 5287450"/>
                <a:gd name="connsiteY10" fmla="*/ 8899020 h 10881814"/>
                <a:gd name="connsiteX11" fmla="*/ 3965588 w 5287450"/>
                <a:gd name="connsiteY11" fmla="*/ 8238089 h 10881814"/>
                <a:gd name="connsiteX12" fmla="*/ 5287450 w 5287450"/>
                <a:gd name="connsiteY12" fmla="*/ 9559952 h 10881814"/>
                <a:gd name="connsiteX13" fmla="*/ 3965588 w 5287450"/>
                <a:gd name="connsiteY13" fmla="*/ 10881814 h 10881814"/>
                <a:gd name="connsiteX14" fmla="*/ 3965588 w 5287450"/>
                <a:gd name="connsiteY14" fmla="*/ 10220883 h 10881814"/>
                <a:gd name="connsiteX15" fmla="*/ 1321863 w 5287450"/>
                <a:gd name="connsiteY15" fmla="*/ 10220883 h 10881814"/>
                <a:gd name="connsiteX16" fmla="*/ 1321863 w 5287450"/>
                <a:gd name="connsiteY16" fmla="*/ 10881814 h 10881814"/>
                <a:gd name="connsiteX17" fmla="*/ 0 w 5287450"/>
                <a:gd name="connsiteY17" fmla="*/ 9559952 h 10881814"/>
                <a:gd name="connsiteX0" fmla="*/ 0 w 5287450"/>
                <a:gd name="connsiteY0" fmla="*/ 8238089 h 9559951"/>
                <a:gd name="connsiteX1" fmla="*/ 1321863 w 5287450"/>
                <a:gd name="connsiteY1" fmla="*/ 6916226 h 9559951"/>
                <a:gd name="connsiteX2" fmla="*/ 1321863 w 5287450"/>
                <a:gd name="connsiteY2" fmla="*/ 7577157 h 9559951"/>
                <a:gd name="connsiteX3" fmla="*/ 1982794 w 5287450"/>
                <a:gd name="connsiteY3" fmla="*/ 7577157 h 9559951"/>
                <a:gd name="connsiteX4" fmla="*/ 1982794 w 5287450"/>
                <a:gd name="connsiteY4" fmla="*/ 0 h 9559951"/>
                <a:gd name="connsiteX5" fmla="*/ 1321863 w 5287450"/>
                <a:gd name="connsiteY5" fmla="*/ 0 h 9559951"/>
                <a:gd name="connsiteX6" fmla="*/ 2684668 w 5287450"/>
                <a:gd name="connsiteY6" fmla="*/ 1970 h 9559951"/>
                <a:gd name="connsiteX7" fmla="*/ 3965588 w 5287450"/>
                <a:gd name="connsiteY7" fmla="*/ 0 h 9559951"/>
                <a:gd name="connsiteX8" fmla="*/ 3304656 w 5287450"/>
                <a:gd name="connsiteY8" fmla="*/ 0 h 9559951"/>
                <a:gd name="connsiteX9" fmla="*/ 3304656 w 5287450"/>
                <a:gd name="connsiteY9" fmla="*/ 7577157 h 9559951"/>
                <a:gd name="connsiteX10" fmla="*/ 3965588 w 5287450"/>
                <a:gd name="connsiteY10" fmla="*/ 7577157 h 9559951"/>
                <a:gd name="connsiteX11" fmla="*/ 3965588 w 5287450"/>
                <a:gd name="connsiteY11" fmla="*/ 6916226 h 9559951"/>
                <a:gd name="connsiteX12" fmla="*/ 5287450 w 5287450"/>
                <a:gd name="connsiteY12" fmla="*/ 8238089 h 9559951"/>
                <a:gd name="connsiteX13" fmla="*/ 3965588 w 5287450"/>
                <a:gd name="connsiteY13" fmla="*/ 9559951 h 9559951"/>
                <a:gd name="connsiteX14" fmla="*/ 3965588 w 5287450"/>
                <a:gd name="connsiteY14" fmla="*/ 8899020 h 9559951"/>
                <a:gd name="connsiteX15" fmla="*/ 1321863 w 5287450"/>
                <a:gd name="connsiteY15" fmla="*/ 8899020 h 9559951"/>
                <a:gd name="connsiteX16" fmla="*/ 1321863 w 5287450"/>
                <a:gd name="connsiteY16" fmla="*/ 9559951 h 9559951"/>
                <a:gd name="connsiteX17" fmla="*/ 0 w 5287450"/>
                <a:gd name="connsiteY17" fmla="*/ 8238089 h 9559951"/>
                <a:gd name="connsiteX0" fmla="*/ 0 w 5287450"/>
                <a:gd name="connsiteY0" fmla="*/ 8265388 h 9587250"/>
                <a:gd name="connsiteX1" fmla="*/ 1321863 w 5287450"/>
                <a:gd name="connsiteY1" fmla="*/ 6943525 h 9587250"/>
                <a:gd name="connsiteX2" fmla="*/ 1321863 w 5287450"/>
                <a:gd name="connsiteY2" fmla="*/ 7604456 h 9587250"/>
                <a:gd name="connsiteX3" fmla="*/ 1982794 w 5287450"/>
                <a:gd name="connsiteY3" fmla="*/ 7604456 h 9587250"/>
                <a:gd name="connsiteX4" fmla="*/ 1982794 w 5287450"/>
                <a:gd name="connsiteY4" fmla="*/ 27299 h 9587250"/>
                <a:gd name="connsiteX5" fmla="*/ 1321863 w 5287450"/>
                <a:gd name="connsiteY5" fmla="*/ 27299 h 9587250"/>
                <a:gd name="connsiteX6" fmla="*/ 2684668 w 5287450"/>
                <a:gd name="connsiteY6" fmla="*/ 29269 h 9587250"/>
                <a:gd name="connsiteX7" fmla="*/ 3310495 w 5287450"/>
                <a:gd name="connsiteY7" fmla="*/ 0 h 9587250"/>
                <a:gd name="connsiteX8" fmla="*/ 3304656 w 5287450"/>
                <a:gd name="connsiteY8" fmla="*/ 27299 h 9587250"/>
                <a:gd name="connsiteX9" fmla="*/ 3304656 w 5287450"/>
                <a:gd name="connsiteY9" fmla="*/ 7604456 h 9587250"/>
                <a:gd name="connsiteX10" fmla="*/ 3965588 w 5287450"/>
                <a:gd name="connsiteY10" fmla="*/ 7604456 h 9587250"/>
                <a:gd name="connsiteX11" fmla="*/ 3965588 w 5287450"/>
                <a:gd name="connsiteY11" fmla="*/ 6943525 h 9587250"/>
                <a:gd name="connsiteX12" fmla="*/ 5287450 w 5287450"/>
                <a:gd name="connsiteY12" fmla="*/ 8265388 h 9587250"/>
                <a:gd name="connsiteX13" fmla="*/ 3965588 w 5287450"/>
                <a:gd name="connsiteY13" fmla="*/ 9587250 h 9587250"/>
                <a:gd name="connsiteX14" fmla="*/ 3965588 w 5287450"/>
                <a:gd name="connsiteY14" fmla="*/ 8926319 h 9587250"/>
                <a:gd name="connsiteX15" fmla="*/ 1321863 w 5287450"/>
                <a:gd name="connsiteY15" fmla="*/ 8926319 h 9587250"/>
                <a:gd name="connsiteX16" fmla="*/ 1321863 w 5287450"/>
                <a:gd name="connsiteY16" fmla="*/ 9587250 h 9587250"/>
                <a:gd name="connsiteX17" fmla="*/ 0 w 5287450"/>
                <a:gd name="connsiteY17" fmla="*/ 8265388 h 9587250"/>
                <a:gd name="connsiteX0" fmla="*/ 0 w 5287450"/>
                <a:gd name="connsiteY0" fmla="*/ 8265388 h 9587250"/>
                <a:gd name="connsiteX1" fmla="*/ 1321863 w 5287450"/>
                <a:gd name="connsiteY1" fmla="*/ 6943525 h 9587250"/>
                <a:gd name="connsiteX2" fmla="*/ 1321863 w 5287450"/>
                <a:gd name="connsiteY2" fmla="*/ 7604456 h 9587250"/>
                <a:gd name="connsiteX3" fmla="*/ 1982794 w 5287450"/>
                <a:gd name="connsiteY3" fmla="*/ 7604456 h 9587250"/>
                <a:gd name="connsiteX4" fmla="*/ 1982794 w 5287450"/>
                <a:gd name="connsiteY4" fmla="*/ 27299 h 9587250"/>
                <a:gd name="connsiteX5" fmla="*/ 2058842 w 5287450"/>
                <a:gd name="connsiteY5" fmla="*/ 27299 h 9587250"/>
                <a:gd name="connsiteX6" fmla="*/ 2684668 w 5287450"/>
                <a:gd name="connsiteY6" fmla="*/ 29269 h 9587250"/>
                <a:gd name="connsiteX7" fmla="*/ 3310495 w 5287450"/>
                <a:gd name="connsiteY7" fmla="*/ 0 h 9587250"/>
                <a:gd name="connsiteX8" fmla="*/ 3304656 w 5287450"/>
                <a:gd name="connsiteY8" fmla="*/ 27299 h 9587250"/>
                <a:gd name="connsiteX9" fmla="*/ 3304656 w 5287450"/>
                <a:gd name="connsiteY9" fmla="*/ 7604456 h 9587250"/>
                <a:gd name="connsiteX10" fmla="*/ 3965588 w 5287450"/>
                <a:gd name="connsiteY10" fmla="*/ 7604456 h 9587250"/>
                <a:gd name="connsiteX11" fmla="*/ 3965588 w 5287450"/>
                <a:gd name="connsiteY11" fmla="*/ 6943525 h 9587250"/>
                <a:gd name="connsiteX12" fmla="*/ 5287450 w 5287450"/>
                <a:gd name="connsiteY12" fmla="*/ 8265388 h 9587250"/>
                <a:gd name="connsiteX13" fmla="*/ 3965588 w 5287450"/>
                <a:gd name="connsiteY13" fmla="*/ 9587250 h 9587250"/>
                <a:gd name="connsiteX14" fmla="*/ 3965588 w 5287450"/>
                <a:gd name="connsiteY14" fmla="*/ 8926319 h 9587250"/>
                <a:gd name="connsiteX15" fmla="*/ 1321863 w 5287450"/>
                <a:gd name="connsiteY15" fmla="*/ 8926319 h 9587250"/>
                <a:gd name="connsiteX16" fmla="*/ 1321863 w 5287450"/>
                <a:gd name="connsiteY16" fmla="*/ 9587250 h 9587250"/>
                <a:gd name="connsiteX17" fmla="*/ 0 w 5287450"/>
                <a:gd name="connsiteY17" fmla="*/ 8265388 h 958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87450" h="9587250">
                  <a:moveTo>
                    <a:pt x="0" y="8265388"/>
                  </a:moveTo>
                  <a:lnTo>
                    <a:pt x="1321863" y="6943525"/>
                  </a:lnTo>
                  <a:lnTo>
                    <a:pt x="1321863" y="7604456"/>
                  </a:lnTo>
                  <a:lnTo>
                    <a:pt x="1982794" y="7604456"/>
                  </a:lnTo>
                  <a:lnTo>
                    <a:pt x="1982794" y="27299"/>
                  </a:lnTo>
                  <a:lnTo>
                    <a:pt x="2058842" y="27299"/>
                  </a:lnTo>
                  <a:lnTo>
                    <a:pt x="2684668" y="29269"/>
                  </a:lnTo>
                  <a:lnTo>
                    <a:pt x="3310495" y="0"/>
                  </a:lnTo>
                  <a:lnTo>
                    <a:pt x="3304656" y="27299"/>
                  </a:lnTo>
                  <a:lnTo>
                    <a:pt x="3304656" y="7604456"/>
                  </a:lnTo>
                  <a:lnTo>
                    <a:pt x="3965588" y="7604456"/>
                  </a:lnTo>
                  <a:lnTo>
                    <a:pt x="3965588" y="6943525"/>
                  </a:lnTo>
                  <a:lnTo>
                    <a:pt x="5287450" y="8265388"/>
                  </a:lnTo>
                  <a:lnTo>
                    <a:pt x="3965588" y="9587250"/>
                  </a:lnTo>
                  <a:lnTo>
                    <a:pt x="3965588" y="8926319"/>
                  </a:lnTo>
                  <a:lnTo>
                    <a:pt x="1321863" y="8926319"/>
                  </a:lnTo>
                  <a:lnTo>
                    <a:pt x="1321863" y="9587250"/>
                  </a:lnTo>
                  <a:lnTo>
                    <a:pt x="0" y="8265388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0" b="1">
                <a:latin typeface="Calibri" panose="020F0502020204030204" pitchFamily="34" charset="0"/>
              </a:endParaRPr>
            </a:p>
          </p:txBody>
        </p:sp>
        <p:sp>
          <p:nvSpPr>
            <p:cNvPr id="60" name="Bent-Up Arrow 59"/>
            <p:cNvSpPr/>
            <p:nvPr/>
          </p:nvSpPr>
          <p:spPr>
            <a:xfrm rot="16200000" flipV="1">
              <a:off x="2343999" y="5670877"/>
              <a:ext cx="1084342" cy="706394"/>
            </a:xfrm>
            <a:prstGeom prst="bent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0" b="1">
                <a:latin typeface="Calibri" panose="020F050202020403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712826" y="522442"/>
              <a:ext cx="1710679" cy="76533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700" b="1" dirty="0" smtClean="0">
                  <a:latin typeface="Calibri" panose="020F0502020204030204" pitchFamily="34" charset="0"/>
                </a:rPr>
                <a:t>Power Supply +3.3V </a:t>
              </a:r>
              <a:endParaRPr lang="en-IN" sz="1700" b="1" dirty="0">
                <a:latin typeface="Calibri" panose="020F0502020204030204" pitchFamily="34" charset="0"/>
              </a:endParaRPr>
            </a:p>
          </p:txBody>
        </p:sp>
        <p:sp>
          <p:nvSpPr>
            <p:cNvPr id="62" name="Down Arrow 61"/>
            <p:cNvSpPr/>
            <p:nvPr/>
          </p:nvSpPr>
          <p:spPr>
            <a:xfrm>
              <a:off x="6347765" y="1290876"/>
              <a:ext cx="313898" cy="58116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0" b="1">
                <a:latin typeface="Calibri" panose="020F0502020204030204" pitchFamily="34" charset="0"/>
              </a:endParaRPr>
            </a:p>
          </p:txBody>
        </p:sp>
        <p:sp>
          <p:nvSpPr>
            <p:cNvPr id="63" name="Left Arrow 62"/>
            <p:cNvSpPr/>
            <p:nvPr/>
          </p:nvSpPr>
          <p:spPr>
            <a:xfrm>
              <a:off x="2649055" y="5042267"/>
              <a:ext cx="593536" cy="333571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0" b="1">
                <a:latin typeface="Calibri" panose="020F0502020204030204" pitchFamily="34" charset="0"/>
              </a:endParaRPr>
            </a:p>
          </p:txBody>
        </p:sp>
        <p:sp>
          <p:nvSpPr>
            <p:cNvPr id="64" name="Up-Down Arrow 63"/>
            <p:cNvSpPr/>
            <p:nvPr/>
          </p:nvSpPr>
          <p:spPr>
            <a:xfrm>
              <a:off x="6264010" y="2826361"/>
              <a:ext cx="626115" cy="2125371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0" b="1" dirty="0">
                <a:latin typeface="Calibri" panose="020F050202020403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31153" y="3591712"/>
              <a:ext cx="1814685" cy="1040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b="1" dirty="0">
                  <a:latin typeface="Calibri" panose="020F0502020204030204" pitchFamily="34" charset="0"/>
                  <a:cs typeface="Calibri" panose="020F0502020204030204" pitchFamily="34" charset="0"/>
                </a:rPr>
                <a:t>WIRELESS </a:t>
              </a:r>
              <a:endPara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7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COMMUNICATION</a:t>
              </a:r>
              <a:endParaRPr lang="en-US" sz="17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92435" y="686936"/>
              <a:ext cx="1247190" cy="7766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700" b="1" dirty="0" smtClean="0">
                  <a:latin typeface="Calibri" panose="020F0502020204030204" pitchFamily="34" charset="0"/>
                </a:rPr>
                <a:t>Ms Access Database</a:t>
              </a:r>
            </a:p>
          </p:txBody>
        </p:sp>
        <p:sp>
          <p:nvSpPr>
            <p:cNvPr id="67" name="Up Arrow 66"/>
            <p:cNvSpPr/>
            <p:nvPr/>
          </p:nvSpPr>
          <p:spPr>
            <a:xfrm>
              <a:off x="681517" y="1477098"/>
              <a:ext cx="339271" cy="556466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0" b="1">
                <a:latin typeface="Calibri" panose="020F0502020204030204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62515" y="1539530"/>
            <a:ext cx="1127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latin typeface="Calibri" panose="020F0502020204030204" pitchFamily="34" charset="0"/>
              </a:rPr>
              <a:t>M</a:t>
            </a:r>
            <a:r>
              <a:rPr lang="en-IN" sz="2200" b="1" u="sng" dirty="0" smtClean="0">
                <a:latin typeface="Calibri" panose="020F0502020204030204" pitchFamily="34" charset="0"/>
              </a:rPr>
              <a:t>aster</a:t>
            </a:r>
            <a:endParaRPr lang="en-IN" sz="2200" b="1" u="sng" dirty="0">
              <a:latin typeface="Calibri" panose="020F0502020204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5939" y="4652284"/>
            <a:ext cx="802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latin typeface="Calibri" panose="020F0502020204030204" pitchFamily="34" charset="0"/>
              </a:rPr>
              <a:t>S</a:t>
            </a:r>
            <a:r>
              <a:rPr lang="en-IN" sz="2200" b="1" u="sng" dirty="0" smtClean="0">
                <a:latin typeface="Calibri" panose="020F0502020204030204" pitchFamily="34" charset="0"/>
              </a:rPr>
              <a:t>lave</a:t>
            </a:r>
            <a:endParaRPr lang="en-IN" sz="2200" b="1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7" y="93697"/>
            <a:ext cx="3143109" cy="734395"/>
          </a:xfrm>
        </p:spPr>
        <p:txBody>
          <a:bodyPr>
            <a:norm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Flowchart: -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896247" y="134437"/>
            <a:ext cx="6646999" cy="6614093"/>
            <a:chOff x="2664425" y="134437"/>
            <a:chExt cx="6470051" cy="9578523"/>
          </a:xfrm>
        </p:grpSpPr>
        <p:sp>
          <p:nvSpPr>
            <p:cNvPr id="48" name="Rounded Rectangle 5"/>
            <p:cNvSpPr>
              <a:spLocks noChangeArrowheads="1"/>
            </p:cNvSpPr>
            <p:nvPr/>
          </p:nvSpPr>
          <p:spPr bwMode="auto">
            <a:xfrm>
              <a:off x="4992687" y="134437"/>
              <a:ext cx="1793875" cy="33244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Start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49" name="Diamond 10"/>
            <p:cNvSpPr>
              <a:spLocks noChangeArrowheads="1"/>
            </p:cNvSpPr>
            <p:nvPr/>
          </p:nvSpPr>
          <p:spPr bwMode="auto">
            <a:xfrm>
              <a:off x="5050948" y="869943"/>
              <a:ext cx="1531937" cy="10287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Com selection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0" name="Text Box 23"/>
            <p:cNvSpPr txBox="1">
              <a:spLocks noChangeArrowheads="1"/>
            </p:cNvSpPr>
            <p:nvPr/>
          </p:nvSpPr>
          <p:spPr bwMode="auto">
            <a:xfrm>
              <a:off x="4600575" y="1054446"/>
              <a:ext cx="450373" cy="26527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YES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1" name="Text Box 24"/>
            <p:cNvSpPr txBox="1">
              <a:spLocks noChangeArrowheads="1"/>
            </p:cNvSpPr>
            <p:nvPr/>
          </p:nvSpPr>
          <p:spPr bwMode="auto">
            <a:xfrm>
              <a:off x="6582885" y="1069645"/>
              <a:ext cx="392112" cy="23177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NO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2" name="Rectangle 25"/>
            <p:cNvSpPr>
              <a:spLocks noChangeArrowheads="1"/>
            </p:cNvSpPr>
            <p:nvPr/>
          </p:nvSpPr>
          <p:spPr bwMode="auto">
            <a:xfrm>
              <a:off x="3480520" y="3327876"/>
              <a:ext cx="785813" cy="6318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</a:t>
              </a:r>
              <a:endPara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A,B,C,D,E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3" name="Diamond 29"/>
            <p:cNvSpPr>
              <a:spLocks noChangeArrowheads="1"/>
            </p:cNvSpPr>
            <p:nvPr/>
          </p:nvSpPr>
          <p:spPr bwMode="auto">
            <a:xfrm>
              <a:off x="3284463" y="4472277"/>
              <a:ext cx="1177925" cy="5080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A</a:t>
              </a:r>
              <a:endParaRPr kumimoji="0" lang="gu-IN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4" name="Diamond 30"/>
            <p:cNvSpPr>
              <a:spLocks noChangeArrowheads="1"/>
            </p:cNvSpPr>
            <p:nvPr/>
          </p:nvSpPr>
          <p:spPr bwMode="auto">
            <a:xfrm>
              <a:off x="3284463" y="6056017"/>
              <a:ext cx="1177925" cy="5080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B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7" name="Diamond 31"/>
            <p:cNvSpPr>
              <a:spLocks noChangeArrowheads="1"/>
            </p:cNvSpPr>
            <p:nvPr/>
          </p:nvSpPr>
          <p:spPr bwMode="auto">
            <a:xfrm>
              <a:off x="3280799" y="6950322"/>
              <a:ext cx="1177925" cy="5080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C</a:t>
              </a:r>
              <a:endParaRPr kumimoji="0" lang="gu-IN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8" name="Diamond 32"/>
            <p:cNvSpPr>
              <a:spLocks noChangeArrowheads="1"/>
            </p:cNvSpPr>
            <p:nvPr/>
          </p:nvSpPr>
          <p:spPr bwMode="auto">
            <a:xfrm>
              <a:off x="3289959" y="8729138"/>
              <a:ext cx="1177925" cy="5080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E</a:t>
              </a:r>
              <a:endParaRPr kumimoji="0" lang="gu-IN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9" name="Diamond 33"/>
            <p:cNvSpPr>
              <a:spLocks noChangeArrowheads="1"/>
            </p:cNvSpPr>
            <p:nvPr/>
          </p:nvSpPr>
          <p:spPr bwMode="auto">
            <a:xfrm>
              <a:off x="3429001" y="7881660"/>
              <a:ext cx="887872" cy="42414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D</a:t>
              </a:r>
              <a:endParaRPr kumimoji="0" lang="gu-IN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5996809" y="4469102"/>
              <a:ext cx="1203325" cy="5143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Get tank level request to slave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1" name="Rectangle 46"/>
            <p:cNvSpPr>
              <a:spLocks noChangeArrowheads="1"/>
            </p:cNvSpPr>
            <p:nvPr/>
          </p:nvSpPr>
          <p:spPr bwMode="auto">
            <a:xfrm>
              <a:off x="6031230" y="8725963"/>
              <a:ext cx="1203325" cy="5143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Tank pump off request to slave</a:t>
              </a:r>
              <a:endPara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47"/>
            <p:cNvSpPr>
              <a:spLocks noChangeArrowheads="1"/>
            </p:cNvSpPr>
            <p:nvPr/>
          </p:nvSpPr>
          <p:spPr bwMode="auto">
            <a:xfrm>
              <a:off x="6031230" y="7835871"/>
              <a:ext cx="1203325" cy="5143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Tank pump on request to slave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3" name="Rectangle 48"/>
            <p:cNvSpPr>
              <a:spLocks noChangeArrowheads="1"/>
            </p:cNvSpPr>
            <p:nvPr/>
          </p:nvSpPr>
          <p:spPr bwMode="auto">
            <a:xfrm>
              <a:off x="6006334" y="6947147"/>
              <a:ext cx="1203325" cy="5143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Field pump off request to slave</a:t>
              </a:r>
              <a:endPara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5996809" y="6052842"/>
              <a:ext cx="1203325" cy="5143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Field pump on request to slave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5" name="Text Box 51"/>
            <p:cNvSpPr txBox="1">
              <a:spLocks noChangeArrowheads="1"/>
            </p:cNvSpPr>
            <p:nvPr/>
          </p:nvSpPr>
          <p:spPr bwMode="auto">
            <a:xfrm>
              <a:off x="3328423" y="5718252"/>
              <a:ext cx="554037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FALSE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3345091" y="6589079"/>
              <a:ext cx="554037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FALSE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7" name="Text Box 62"/>
            <p:cNvSpPr txBox="1">
              <a:spLocks noChangeArrowheads="1"/>
            </p:cNvSpPr>
            <p:nvPr/>
          </p:nvSpPr>
          <p:spPr bwMode="auto">
            <a:xfrm>
              <a:off x="3345091" y="9303558"/>
              <a:ext cx="678604" cy="28796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FALSE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9" name="Text Box 63"/>
            <p:cNvSpPr txBox="1">
              <a:spLocks noChangeArrowheads="1"/>
            </p:cNvSpPr>
            <p:nvPr/>
          </p:nvSpPr>
          <p:spPr bwMode="auto">
            <a:xfrm>
              <a:off x="3311912" y="8420213"/>
              <a:ext cx="554038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FALSE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73" name="Text Box 20608"/>
            <p:cNvSpPr txBox="1">
              <a:spLocks noChangeArrowheads="1"/>
            </p:cNvSpPr>
            <p:nvPr/>
          </p:nvSpPr>
          <p:spPr bwMode="auto">
            <a:xfrm>
              <a:off x="3345091" y="7485282"/>
              <a:ext cx="554037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FALSE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74" name="Rectangle 20623"/>
            <p:cNvSpPr>
              <a:spLocks noChangeArrowheads="1"/>
            </p:cNvSpPr>
            <p:nvPr/>
          </p:nvSpPr>
          <p:spPr bwMode="auto">
            <a:xfrm>
              <a:off x="7380029" y="5528820"/>
              <a:ext cx="1622304" cy="67017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Graphical</a:t>
              </a:r>
              <a:endPara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Tank level</a:t>
              </a:r>
              <a:r>
                <a:rPr kumimoji="0" lang="gu-IN" alt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 Display </a:t>
              </a:r>
              <a:r>
                <a:rPr lang="en-US" altLang="en-U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i</a:t>
              </a:r>
              <a:r>
                <a:rPr kumimoji="0" lang="en-US" alt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n </a:t>
              </a:r>
              <a:r>
                <a:rPr kumimoji="0" lang="gu-IN" alt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GUI</a:t>
              </a:r>
              <a:endParaRPr kumimoji="0" lang="gu-IN" altLang="en-US" sz="11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899130" y="9706610"/>
              <a:ext cx="427763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52" idx="2"/>
              <a:endCxn id="53" idx="0"/>
            </p:cNvCxnSpPr>
            <p:nvPr/>
          </p:nvCxnSpPr>
          <p:spPr>
            <a:xfrm flipH="1">
              <a:off x="3873426" y="3959701"/>
              <a:ext cx="1" cy="51257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53" idx="2"/>
              <a:endCxn id="54" idx="0"/>
            </p:cNvCxnSpPr>
            <p:nvPr/>
          </p:nvCxnSpPr>
          <p:spPr>
            <a:xfrm>
              <a:off x="3873426" y="4980277"/>
              <a:ext cx="0" cy="107574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57" idx="0"/>
            </p:cNvCxnSpPr>
            <p:nvPr/>
          </p:nvCxnSpPr>
          <p:spPr>
            <a:xfrm>
              <a:off x="3865950" y="6562710"/>
              <a:ext cx="3812" cy="38761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3872936" y="7452772"/>
              <a:ext cx="3812" cy="38761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49" idx="0"/>
            </p:cNvCxnSpPr>
            <p:nvPr/>
          </p:nvCxnSpPr>
          <p:spPr>
            <a:xfrm>
              <a:off x="5816917" y="474775"/>
              <a:ext cx="0" cy="39516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 rot="5400000">
              <a:off x="6221887" y="243572"/>
              <a:ext cx="753172" cy="1563114"/>
              <a:chOff x="3869761" y="1384293"/>
              <a:chExt cx="1181187" cy="686283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 flipH="1">
                <a:off x="3869761" y="1384293"/>
                <a:ext cx="118118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flipH="1">
                <a:off x="3873427" y="1384293"/>
                <a:ext cx="5494" cy="686283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/>
            <p:cNvCxnSpPr>
              <a:endCxn id="49" idx="3"/>
            </p:cNvCxnSpPr>
            <p:nvPr/>
          </p:nvCxnSpPr>
          <p:spPr>
            <a:xfrm flipH="1">
              <a:off x="6582885" y="1384293"/>
              <a:ext cx="797144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872936" y="8350221"/>
              <a:ext cx="3812" cy="38761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53" idx="3"/>
              <a:endCxn id="60" idx="1"/>
            </p:cNvCxnSpPr>
            <p:nvPr/>
          </p:nvCxnSpPr>
          <p:spPr>
            <a:xfrm>
              <a:off x="4462388" y="4726277"/>
              <a:ext cx="1534421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endCxn id="64" idx="1"/>
            </p:cNvCxnSpPr>
            <p:nvPr/>
          </p:nvCxnSpPr>
          <p:spPr>
            <a:xfrm flipV="1">
              <a:off x="4455561" y="6310017"/>
              <a:ext cx="1541248" cy="88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63" idx="1"/>
            </p:cNvCxnSpPr>
            <p:nvPr/>
          </p:nvCxnSpPr>
          <p:spPr>
            <a:xfrm flipV="1">
              <a:off x="4455560" y="7204322"/>
              <a:ext cx="1550774" cy="88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59" idx="3"/>
              <a:endCxn id="62" idx="1"/>
            </p:cNvCxnSpPr>
            <p:nvPr/>
          </p:nvCxnSpPr>
          <p:spPr>
            <a:xfrm flipV="1">
              <a:off x="4316873" y="8093046"/>
              <a:ext cx="1714357" cy="68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61" idx="1"/>
            </p:cNvCxnSpPr>
            <p:nvPr/>
          </p:nvCxnSpPr>
          <p:spPr>
            <a:xfrm flipV="1">
              <a:off x="4471913" y="8983138"/>
              <a:ext cx="1559317" cy="88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200134" y="4726276"/>
              <a:ext cx="1061292" cy="1270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8203543" y="5376531"/>
              <a:ext cx="818" cy="15229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74" idx="2"/>
            </p:cNvCxnSpPr>
            <p:nvPr/>
          </p:nvCxnSpPr>
          <p:spPr>
            <a:xfrm flipH="1">
              <a:off x="8165207" y="6198991"/>
              <a:ext cx="25974" cy="351168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58" idx="2"/>
            </p:cNvCxnSpPr>
            <p:nvPr/>
          </p:nvCxnSpPr>
          <p:spPr>
            <a:xfrm>
              <a:off x="3878922" y="9237138"/>
              <a:ext cx="3538" cy="47582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2667000" y="9712960"/>
              <a:ext cx="1232128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664425" y="1384294"/>
              <a:ext cx="1" cy="832231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2664425" y="1392190"/>
              <a:ext cx="1206130" cy="742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Diamond 10"/>
            <p:cNvSpPr>
              <a:spLocks noChangeArrowheads="1"/>
            </p:cNvSpPr>
            <p:nvPr/>
          </p:nvSpPr>
          <p:spPr bwMode="auto">
            <a:xfrm>
              <a:off x="3114722" y="1612749"/>
              <a:ext cx="1531937" cy="10287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Comport Is Open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cxnSp>
          <p:nvCxnSpPr>
            <p:cNvPr id="123" name="Straight Connector 122"/>
            <p:cNvCxnSpPr>
              <a:stCxn id="122" idx="3"/>
            </p:cNvCxnSpPr>
            <p:nvPr/>
          </p:nvCxnSpPr>
          <p:spPr>
            <a:xfrm flipV="1">
              <a:off x="4646659" y="2108201"/>
              <a:ext cx="2733370" cy="1889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7370503" y="1384293"/>
              <a:ext cx="9526" cy="71438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49" idx="1"/>
            </p:cNvCxnSpPr>
            <p:nvPr/>
          </p:nvCxnSpPr>
          <p:spPr>
            <a:xfrm flipH="1">
              <a:off x="3872936" y="1384293"/>
              <a:ext cx="117801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3877699" y="1384293"/>
              <a:ext cx="7755" cy="22845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2" idx="2"/>
              <a:endCxn id="52" idx="0"/>
            </p:cNvCxnSpPr>
            <p:nvPr/>
          </p:nvCxnSpPr>
          <p:spPr>
            <a:xfrm flipH="1">
              <a:off x="3873427" y="2641449"/>
              <a:ext cx="7264" cy="68642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64" idx="3"/>
            </p:cNvCxnSpPr>
            <p:nvPr/>
          </p:nvCxnSpPr>
          <p:spPr>
            <a:xfrm>
              <a:off x="7200134" y="6310017"/>
              <a:ext cx="976628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63" idx="3"/>
            </p:cNvCxnSpPr>
            <p:nvPr/>
          </p:nvCxnSpPr>
          <p:spPr>
            <a:xfrm>
              <a:off x="7209659" y="7204322"/>
              <a:ext cx="967103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62" idx="3"/>
            </p:cNvCxnSpPr>
            <p:nvPr/>
          </p:nvCxnSpPr>
          <p:spPr>
            <a:xfrm>
              <a:off x="7234555" y="8093046"/>
              <a:ext cx="942207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61" idx="3"/>
            </p:cNvCxnSpPr>
            <p:nvPr/>
          </p:nvCxnSpPr>
          <p:spPr>
            <a:xfrm>
              <a:off x="7234555" y="8983138"/>
              <a:ext cx="942207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 Box 23"/>
            <p:cNvSpPr txBox="1">
              <a:spLocks noChangeArrowheads="1"/>
            </p:cNvSpPr>
            <p:nvPr/>
          </p:nvSpPr>
          <p:spPr bwMode="auto">
            <a:xfrm>
              <a:off x="3475037" y="2622733"/>
              <a:ext cx="450373" cy="26527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YES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37" name="Text Box 24"/>
            <p:cNvSpPr txBox="1">
              <a:spLocks noChangeArrowheads="1"/>
            </p:cNvSpPr>
            <p:nvPr/>
          </p:nvSpPr>
          <p:spPr bwMode="auto">
            <a:xfrm>
              <a:off x="4588402" y="1789649"/>
              <a:ext cx="392112" cy="23177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NO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38" name="Text Box 24"/>
            <p:cNvSpPr txBox="1">
              <a:spLocks noChangeArrowheads="1"/>
            </p:cNvSpPr>
            <p:nvPr/>
          </p:nvSpPr>
          <p:spPr bwMode="auto">
            <a:xfrm>
              <a:off x="4455382" y="4406256"/>
              <a:ext cx="602974" cy="23177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TURE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39" name="Text Box 24"/>
            <p:cNvSpPr txBox="1">
              <a:spLocks noChangeArrowheads="1"/>
            </p:cNvSpPr>
            <p:nvPr/>
          </p:nvSpPr>
          <p:spPr bwMode="auto">
            <a:xfrm>
              <a:off x="4455382" y="5966256"/>
              <a:ext cx="602974" cy="23177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TURE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40" name="Text Box 24"/>
            <p:cNvSpPr txBox="1">
              <a:spLocks noChangeArrowheads="1"/>
            </p:cNvSpPr>
            <p:nvPr/>
          </p:nvSpPr>
          <p:spPr bwMode="auto">
            <a:xfrm>
              <a:off x="4451249" y="6882021"/>
              <a:ext cx="678169" cy="231109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TURE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41" name="Text Box 24"/>
            <p:cNvSpPr txBox="1">
              <a:spLocks noChangeArrowheads="1"/>
            </p:cNvSpPr>
            <p:nvPr/>
          </p:nvSpPr>
          <p:spPr bwMode="auto">
            <a:xfrm>
              <a:off x="4447973" y="7781771"/>
              <a:ext cx="602974" cy="23177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TURE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42" name="Text Box 24"/>
            <p:cNvSpPr txBox="1">
              <a:spLocks noChangeArrowheads="1"/>
            </p:cNvSpPr>
            <p:nvPr/>
          </p:nvSpPr>
          <p:spPr bwMode="auto">
            <a:xfrm>
              <a:off x="4510066" y="8607341"/>
              <a:ext cx="563902" cy="21264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TURE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43" name="Diamond 10"/>
            <p:cNvSpPr>
              <a:spLocks noChangeArrowheads="1"/>
            </p:cNvSpPr>
            <p:nvPr/>
          </p:nvSpPr>
          <p:spPr bwMode="auto">
            <a:xfrm>
              <a:off x="7683500" y="4841368"/>
              <a:ext cx="1051055" cy="528816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Get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Data </a:t>
              </a:r>
              <a:endParaRPr kumimoji="0" lang="gu-IN" altLang="en-US" sz="11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>
              <a:off x="8209028" y="4762746"/>
              <a:ext cx="950" cy="9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 Box 23"/>
            <p:cNvSpPr txBox="1">
              <a:spLocks noChangeArrowheads="1"/>
            </p:cNvSpPr>
            <p:nvPr/>
          </p:nvSpPr>
          <p:spPr bwMode="auto">
            <a:xfrm>
              <a:off x="7629553" y="5192575"/>
              <a:ext cx="450373" cy="26527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YES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46" name="Text Box 24"/>
            <p:cNvSpPr txBox="1">
              <a:spLocks noChangeArrowheads="1"/>
            </p:cNvSpPr>
            <p:nvPr/>
          </p:nvSpPr>
          <p:spPr bwMode="auto">
            <a:xfrm>
              <a:off x="8726615" y="4793972"/>
              <a:ext cx="392112" cy="23177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NO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cxnSp>
          <p:nvCxnSpPr>
            <p:cNvPr id="147" name="Straight Connector 146"/>
            <p:cNvCxnSpPr>
              <a:stCxn id="143" idx="3"/>
            </p:cNvCxnSpPr>
            <p:nvPr/>
          </p:nvCxnSpPr>
          <p:spPr>
            <a:xfrm>
              <a:off x="8734555" y="5105775"/>
              <a:ext cx="395157" cy="312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9129712" y="4726278"/>
              <a:ext cx="4764" cy="410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H="1">
              <a:off x="8240565" y="4738979"/>
              <a:ext cx="893911" cy="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97872" y="1944223"/>
            <a:ext cx="1712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u="sng" dirty="0" smtClean="0"/>
              <a:t>Master side </a:t>
            </a:r>
            <a:endParaRPr lang="en-IN" sz="2200" b="1" u="sng" dirty="0"/>
          </a:p>
        </p:txBody>
      </p:sp>
    </p:spTree>
    <p:extLst>
      <p:ext uri="{BB962C8B-B14F-4D97-AF65-F5344CB8AC3E}">
        <p14:creationId xmlns:p14="http://schemas.microsoft.com/office/powerpoint/2010/main" val="11610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8" y="210578"/>
            <a:ext cx="10515600" cy="729579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Flowchart: -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67682" y="2123139"/>
            <a:ext cx="135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u="sng" dirty="0"/>
              <a:t>S</a:t>
            </a:r>
            <a:r>
              <a:rPr lang="en-IN" sz="2200" b="1" u="sng" dirty="0" smtClean="0"/>
              <a:t>lave side</a:t>
            </a:r>
            <a:endParaRPr lang="en-IN" sz="2200" b="1" u="sng" dirty="0"/>
          </a:p>
        </p:txBody>
      </p:sp>
      <p:grpSp>
        <p:nvGrpSpPr>
          <p:cNvPr id="38" name="Group 37"/>
          <p:cNvGrpSpPr/>
          <p:nvPr/>
        </p:nvGrpSpPr>
        <p:grpSpPr>
          <a:xfrm>
            <a:off x="4007569" y="145741"/>
            <a:ext cx="6038763" cy="6626581"/>
            <a:chOff x="2664425" y="134437"/>
            <a:chExt cx="5512337" cy="9007025"/>
          </a:xfrm>
        </p:grpSpPr>
        <p:sp>
          <p:nvSpPr>
            <p:cNvPr id="39" name="Rounded Rectangle 5"/>
            <p:cNvSpPr>
              <a:spLocks noChangeArrowheads="1"/>
            </p:cNvSpPr>
            <p:nvPr/>
          </p:nvSpPr>
          <p:spPr bwMode="auto">
            <a:xfrm>
              <a:off x="4992687" y="134437"/>
              <a:ext cx="1793875" cy="33244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Start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40" name="Diamond 10"/>
            <p:cNvSpPr>
              <a:spLocks noChangeArrowheads="1"/>
            </p:cNvSpPr>
            <p:nvPr/>
          </p:nvSpPr>
          <p:spPr bwMode="auto">
            <a:xfrm>
              <a:off x="4939868" y="869943"/>
              <a:ext cx="1756207" cy="10287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Tank level greater turn  20cm</a:t>
              </a:r>
              <a:endPara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4480704" y="1047154"/>
              <a:ext cx="450373" cy="265269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YES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6676862" y="1057315"/>
              <a:ext cx="392112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NO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1" name="Rectangle 25"/>
            <p:cNvSpPr>
              <a:spLocks noChangeArrowheads="1"/>
            </p:cNvSpPr>
            <p:nvPr/>
          </p:nvSpPr>
          <p:spPr bwMode="auto">
            <a:xfrm>
              <a:off x="3480520" y="3588226"/>
              <a:ext cx="785813" cy="6318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</a:t>
              </a:r>
              <a:endPara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A,B,C,D,E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8" name="Diamond 29"/>
            <p:cNvSpPr>
              <a:spLocks noChangeArrowheads="1"/>
            </p:cNvSpPr>
            <p:nvPr/>
          </p:nvSpPr>
          <p:spPr bwMode="auto">
            <a:xfrm>
              <a:off x="3284463" y="4472277"/>
              <a:ext cx="1177925" cy="5080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A</a:t>
              </a:r>
              <a:endParaRPr kumimoji="0" lang="gu-IN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5" name="Diamond 30"/>
            <p:cNvSpPr>
              <a:spLocks noChangeArrowheads="1"/>
            </p:cNvSpPr>
            <p:nvPr/>
          </p:nvSpPr>
          <p:spPr bwMode="auto">
            <a:xfrm>
              <a:off x="3284463" y="5484517"/>
              <a:ext cx="1177925" cy="5080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B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6" name="Diamond 31"/>
            <p:cNvSpPr>
              <a:spLocks noChangeArrowheads="1"/>
            </p:cNvSpPr>
            <p:nvPr/>
          </p:nvSpPr>
          <p:spPr bwMode="auto">
            <a:xfrm>
              <a:off x="3280799" y="6378822"/>
              <a:ext cx="1177925" cy="5080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C</a:t>
              </a:r>
              <a:endParaRPr kumimoji="0" lang="gu-IN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7" name="Diamond 32"/>
            <p:cNvSpPr>
              <a:spLocks noChangeArrowheads="1"/>
            </p:cNvSpPr>
            <p:nvPr/>
          </p:nvSpPr>
          <p:spPr bwMode="auto">
            <a:xfrm>
              <a:off x="3289959" y="8157638"/>
              <a:ext cx="1177925" cy="5080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E</a:t>
              </a:r>
              <a:endParaRPr kumimoji="0" lang="gu-IN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8" name="Diamond 33"/>
            <p:cNvSpPr>
              <a:spLocks noChangeArrowheads="1"/>
            </p:cNvSpPr>
            <p:nvPr/>
          </p:nvSpPr>
          <p:spPr bwMode="auto">
            <a:xfrm>
              <a:off x="3280799" y="7268230"/>
              <a:ext cx="1184275" cy="508000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Case D</a:t>
              </a:r>
              <a:endParaRPr kumimoji="0" lang="gu-IN" altLang="en-US" sz="12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5996809" y="4469102"/>
              <a:ext cx="1203325" cy="5143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Send the tank level data</a:t>
              </a:r>
            </a:p>
          </p:txBody>
        </p:sp>
        <p:sp>
          <p:nvSpPr>
            <p:cNvPr id="70" name="Rectangle 46"/>
            <p:cNvSpPr>
              <a:spLocks noChangeArrowheads="1"/>
            </p:cNvSpPr>
            <p:nvPr/>
          </p:nvSpPr>
          <p:spPr bwMode="auto">
            <a:xfrm>
              <a:off x="6031230" y="8154463"/>
              <a:ext cx="1203325" cy="5143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Tank pump off </a:t>
              </a:r>
              <a:endPara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Rectangle 47"/>
            <p:cNvSpPr>
              <a:spLocks noChangeArrowheads="1"/>
            </p:cNvSpPr>
            <p:nvPr/>
          </p:nvSpPr>
          <p:spPr bwMode="auto">
            <a:xfrm>
              <a:off x="6031230" y="7264371"/>
              <a:ext cx="1203325" cy="5143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Tank pump on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72" name="Rectangle 48"/>
            <p:cNvSpPr>
              <a:spLocks noChangeArrowheads="1"/>
            </p:cNvSpPr>
            <p:nvPr/>
          </p:nvSpPr>
          <p:spPr bwMode="auto">
            <a:xfrm>
              <a:off x="6006334" y="6375647"/>
              <a:ext cx="1203325" cy="5143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Field pump off  </a:t>
              </a:r>
            </a:p>
          </p:txBody>
        </p:sp>
        <p:sp>
          <p:nvSpPr>
            <p:cNvPr id="73" name="Rectangle 49"/>
            <p:cNvSpPr>
              <a:spLocks noChangeArrowheads="1"/>
            </p:cNvSpPr>
            <p:nvPr/>
          </p:nvSpPr>
          <p:spPr bwMode="auto">
            <a:xfrm>
              <a:off x="5996809" y="5481342"/>
              <a:ext cx="1203325" cy="5143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Field pump </a:t>
              </a:r>
              <a:r>
                <a:rPr 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</a:t>
              </a:r>
              <a:endPara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 Box 51"/>
            <p:cNvSpPr txBox="1">
              <a:spLocks noChangeArrowheads="1"/>
            </p:cNvSpPr>
            <p:nvPr/>
          </p:nvSpPr>
          <p:spPr bwMode="auto">
            <a:xfrm>
              <a:off x="3328423" y="5146752"/>
              <a:ext cx="554037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FALSE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3345091" y="6017579"/>
              <a:ext cx="554037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FALSE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76" name="Text Box 62"/>
            <p:cNvSpPr txBox="1">
              <a:spLocks noChangeArrowheads="1"/>
            </p:cNvSpPr>
            <p:nvPr/>
          </p:nvSpPr>
          <p:spPr bwMode="auto">
            <a:xfrm>
              <a:off x="3345091" y="8698022"/>
              <a:ext cx="554037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FALSE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77" name="Text Box 63"/>
            <p:cNvSpPr txBox="1">
              <a:spLocks noChangeArrowheads="1"/>
            </p:cNvSpPr>
            <p:nvPr/>
          </p:nvSpPr>
          <p:spPr bwMode="auto">
            <a:xfrm>
              <a:off x="3311912" y="7848713"/>
              <a:ext cx="554038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FALSE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78" name="Text Box 20608"/>
            <p:cNvSpPr txBox="1">
              <a:spLocks noChangeArrowheads="1"/>
            </p:cNvSpPr>
            <p:nvPr/>
          </p:nvSpPr>
          <p:spPr bwMode="auto">
            <a:xfrm>
              <a:off x="3345091" y="6913782"/>
              <a:ext cx="554037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FALSE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865950" y="9135110"/>
              <a:ext cx="4310812" cy="635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51" idx="2"/>
              <a:endCxn id="58" idx="0"/>
            </p:cNvCxnSpPr>
            <p:nvPr/>
          </p:nvCxnSpPr>
          <p:spPr>
            <a:xfrm flipH="1">
              <a:off x="3873426" y="4220051"/>
              <a:ext cx="1" cy="25222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58" idx="2"/>
              <a:endCxn id="65" idx="0"/>
            </p:cNvCxnSpPr>
            <p:nvPr/>
          </p:nvCxnSpPr>
          <p:spPr>
            <a:xfrm>
              <a:off x="3873426" y="4980277"/>
              <a:ext cx="0" cy="50424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66" idx="0"/>
            </p:cNvCxnSpPr>
            <p:nvPr/>
          </p:nvCxnSpPr>
          <p:spPr>
            <a:xfrm>
              <a:off x="3865950" y="5991210"/>
              <a:ext cx="3812" cy="38761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3872936" y="6881272"/>
              <a:ext cx="3812" cy="38761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40" idx="0"/>
            </p:cNvCxnSpPr>
            <p:nvPr/>
          </p:nvCxnSpPr>
          <p:spPr>
            <a:xfrm>
              <a:off x="5816918" y="474775"/>
              <a:ext cx="1054" cy="39516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 rot="5400000">
              <a:off x="6221887" y="243572"/>
              <a:ext cx="753172" cy="1563114"/>
              <a:chOff x="3869761" y="1384293"/>
              <a:chExt cx="1181187" cy="686283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flipH="1">
                <a:off x="3869761" y="1384293"/>
                <a:ext cx="118118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3873427" y="1384293"/>
                <a:ext cx="5494" cy="686283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/>
            <p:cNvCxnSpPr/>
            <p:nvPr/>
          </p:nvCxnSpPr>
          <p:spPr>
            <a:xfrm flipH="1">
              <a:off x="6696075" y="1375662"/>
              <a:ext cx="683954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3872936" y="7778721"/>
              <a:ext cx="3812" cy="38761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58" idx="3"/>
              <a:endCxn id="69" idx="1"/>
            </p:cNvCxnSpPr>
            <p:nvPr/>
          </p:nvCxnSpPr>
          <p:spPr>
            <a:xfrm>
              <a:off x="4462388" y="4726277"/>
              <a:ext cx="1534421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73" idx="1"/>
            </p:cNvCxnSpPr>
            <p:nvPr/>
          </p:nvCxnSpPr>
          <p:spPr>
            <a:xfrm flipV="1">
              <a:off x="4455561" y="5738517"/>
              <a:ext cx="1541248" cy="88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72" idx="1"/>
            </p:cNvCxnSpPr>
            <p:nvPr/>
          </p:nvCxnSpPr>
          <p:spPr>
            <a:xfrm flipV="1">
              <a:off x="4455560" y="6632822"/>
              <a:ext cx="1550774" cy="88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71" idx="1"/>
            </p:cNvCxnSpPr>
            <p:nvPr/>
          </p:nvCxnSpPr>
          <p:spPr>
            <a:xfrm>
              <a:off x="4455559" y="7521546"/>
              <a:ext cx="1575671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endCxn id="70" idx="1"/>
            </p:cNvCxnSpPr>
            <p:nvPr/>
          </p:nvCxnSpPr>
          <p:spPr>
            <a:xfrm flipV="1">
              <a:off x="4471913" y="8411638"/>
              <a:ext cx="1559317" cy="88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69" idx="3"/>
            </p:cNvCxnSpPr>
            <p:nvPr/>
          </p:nvCxnSpPr>
          <p:spPr>
            <a:xfrm>
              <a:off x="7200134" y="4726277"/>
              <a:ext cx="976628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176762" y="4726277"/>
              <a:ext cx="0" cy="441518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7" idx="2"/>
            </p:cNvCxnSpPr>
            <p:nvPr/>
          </p:nvCxnSpPr>
          <p:spPr>
            <a:xfrm>
              <a:off x="3878922" y="8665638"/>
              <a:ext cx="3538" cy="47582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667000" y="9141460"/>
              <a:ext cx="1232128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2664425" y="1384293"/>
              <a:ext cx="2575" cy="775716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2664425" y="1392190"/>
              <a:ext cx="1206130" cy="742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Diamond 10"/>
            <p:cNvSpPr>
              <a:spLocks noChangeArrowheads="1"/>
            </p:cNvSpPr>
            <p:nvPr/>
          </p:nvSpPr>
          <p:spPr bwMode="auto">
            <a:xfrm>
              <a:off x="3146587" y="2497778"/>
              <a:ext cx="1466981" cy="878786"/>
            </a:xfrm>
            <a:prstGeom prst="diamond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Request from Master  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cxnSp>
          <p:nvCxnSpPr>
            <p:cNvPr id="100" name="Straight Connector 99"/>
            <p:cNvCxnSpPr>
              <a:stCxn id="99" idx="3"/>
            </p:cNvCxnSpPr>
            <p:nvPr/>
          </p:nvCxnSpPr>
          <p:spPr>
            <a:xfrm flipV="1">
              <a:off x="4613568" y="2891885"/>
              <a:ext cx="2766461" cy="4528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3872936" y="1375662"/>
              <a:ext cx="10669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3877699" y="1375662"/>
              <a:ext cx="3237" cy="39089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73" idx="3"/>
            </p:cNvCxnSpPr>
            <p:nvPr/>
          </p:nvCxnSpPr>
          <p:spPr>
            <a:xfrm>
              <a:off x="7200134" y="5738517"/>
              <a:ext cx="976628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72" idx="3"/>
            </p:cNvCxnSpPr>
            <p:nvPr/>
          </p:nvCxnSpPr>
          <p:spPr>
            <a:xfrm>
              <a:off x="7209659" y="6632822"/>
              <a:ext cx="967103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71" idx="3"/>
            </p:cNvCxnSpPr>
            <p:nvPr/>
          </p:nvCxnSpPr>
          <p:spPr>
            <a:xfrm>
              <a:off x="7234555" y="7521546"/>
              <a:ext cx="942207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70" idx="3"/>
            </p:cNvCxnSpPr>
            <p:nvPr/>
          </p:nvCxnSpPr>
          <p:spPr>
            <a:xfrm>
              <a:off x="7234555" y="8411638"/>
              <a:ext cx="942207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3461120" y="3240754"/>
              <a:ext cx="450373" cy="265269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YES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4509833" y="2570817"/>
              <a:ext cx="392112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gu-IN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/>
                </a:rPr>
                <a:t>NO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09" name="Text Box 24"/>
            <p:cNvSpPr txBox="1">
              <a:spLocks noChangeArrowheads="1"/>
            </p:cNvSpPr>
            <p:nvPr/>
          </p:nvSpPr>
          <p:spPr bwMode="auto">
            <a:xfrm>
              <a:off x="4455382" y="4436021"/>
              <a:ext cx="602974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TRUE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10" name="Text Box 24"/>
            <p:cNvSpPr txBox="1">
              <a:spLocks noChangeArrowheads="1"/>
            </p:cNvSpPr>
            <p:nvPr/>
          </p:nvSpPr>
          <p:spPr bwMode="auto">
            <a:xfrm>
              <a:off x="4461942" y="5451458"/>
              <a:ext cx="602974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TRUE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11" name="Text Box 24"/>
            <p:cNvSpPr txBox="1">
              <a:spLocks noChangeArrowheads="1"/>
            </p:cNvSpPr>
            <p:nvPr/>
          </p:nvSpPr>
          <p:spPr bwMode="auto">
            <a:xfrm>
              <a:off x="4458723" y="6316864"/>
              <a:ext cx="678169" cy="23111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TRUE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12" name="Text Box 24"/>
            <p:cNvSpPr txBox="1">
              <a:spLocks noChangeArrowheads="1"/>
            </p:cNvSpPr>
            <p:nvPr/>
          </p:nvSpPr>
          <p:spPr bwMode="auto">
            <a:xfrm>
              <a:off x="4455382" y="7232855"/>
              <a:ext cx="602974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TRUE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13" name="Text Box 24"/>
            <p:cNvSpPr txBox="1">
              <a:spLocks noChangeArrowheads="1"/>
            </p:cNvSpPr>
            <p:nvPr/>
          </p:nvSpPr>
          <p:spPr bwMode="auto">
            <a:xfrm>
              <a:off x="4490656" y="8102427"/>
              <a:ext cx="602974" cy="23177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TRUE</a:t>
              </a:r>
              <a:endParaRPr kumimoji="0" lang="gu-I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14" name="Rectangle 25"/>
            <p:cNvSpPr>
              <a:spLocks noChangeArrowheads="1"/>
            </p:cNvSpPr>
            <p:nvPr/>
          </p:nvSpPr>
          <p:spPr bwMode="auto">
            <a:xfrm>
              <a:off x="3289959" y="1775189"/>
              <a:ext cx="1181954" cy="57094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Tank filter off plant motor </a:t>
              </a:r>
              <a:r>
                <a:rPr 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off</a:t>
              </a:r>
              <a:endPara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5" name="Straight Arrow Connector 114"/>
            <p:cNvCxnSpPr>
              <a:stCxn id="114" idx="2"/>
              <a:endCxn id="99" idx="0"/>
            </p:cNvCxnSpPr>
            <p:nvPr/>
          </p:nvCxnSpPr>
          <p:spPr>
            <a:xfrm flipH="1">
              <a:off x="3880078" y="2346138"/>
              <a:ext cx="858" cy="15164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99" idx="2"/>
              <a:endCxn id="51" idx="0"/>
            </p:cNvCxnSpPr>
            <p:nvPr/>
          </p:nvCxnSpPr>
          <p:spPr>
            <a:xfrm flipH="1">
              <a:off x="3873427" y="3376564"/>
              <a:ext cx="6651" cy="21166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7380029" y="1384293"/>
              <a:ext cx="0" cy="1507591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18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4" y="255495"/>
            <a:ext cx="10516226" cy="81762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- :COMPONENT Description: -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425003" y="1761907"/>
            <a:ext cx="6452315" cy="637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ATmega328p: -</a:t>
            </a:r>
          </a:p>
          <a:p>
            <a:pPr algn="l"/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000" dirty="0" smtClean="0">
                <a:latin typeface="Calibri" panose="020F0502020204030204" pitchFamily="34" charset="0"/>
              </a:rPr>
              <a:t>ATmega328/P </a:t>
            </a:r>
            <a:r>
              <a:rPr lang="en-IN" sz="2000" dirty="0">
                <a:latin typeface="Calibri" panose="020F0502020204030204" pitchFamily="34" charset="0"/>
              </a:rPr>
              <a:t>is a low-power CMOS </a:t>
            </a:r>
            <a:r>
              <a:rPr lang="en-IN" sz="2000" dirty="0" smtClean="0">
                <a:latin typeface="Calibri" panose="020F0502020204030204" pitchFamily="34" charset="0"/>
              </a:rPr>
              <a:t>8-bit and 28-pin </a:t>
            </a:r>
            <a:r>
              <a:rPr lang="en-IN" sz="2000" dirty="0">
                <a:latin typeface="Calibri" panose="020F0502020204030204" pitchFamily="34" charset="0"/>
              </a:rPr>
              <a:t>microcontroller based on the </a:t>
            </a:r>
            <a:r>
              <a:rPr lang="en-IN" sz="2000" dirty="0" smtClean="0">
                <a:latin typeface="Calibri" panose="020F0502020204030204" pitchFamily="34" charset="0"/>
              </a:rPr>
              <a:t>AVR </a:t>
            </a:r>
            <a:r>
              <a:rPr lang="en-IN" sz="2000" dirty="0">
                <a:latin typeface="Calibri" panose="020F0502020204030204" pitchFamily="34" charset="0"/>
              </a:rPr>
              <a:t>enhanced RISC architecture</a:t>
            </a:r>
            <a:r>
              <a:rPr lang="en-IN" sz="2000" dirty="0" smtClean="0"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IN" sz="2000" dirty="0" smtClean="0">
                <a:latin typeface="Calibri" panose="020F0502020204030204" pitchFamily="34" charset="0"/>
              </a:rPr>
              <a:t>By </a:t>
            </a:r>
            <a:r>
              <a:rPr lang="en-IN" sz="2000" dirty="0">
                <a:latin typeface="Calibri" panose="020F0502020204030204" pitchFamily="34" charset="0"/>
              </a:rPr>
              <a:t>executing powerful instructions in a single clock cycle, the ATmega328/P achieves throughputs close to 1MIPS per </a:t>
            </a:r>
            <a:r>
              <a:rPr lang="en-IN" sz="2000" dirty="0" err="1">
                <a:latin typeface="Calibri" panose="020F0502020204030204" pitchFamily="34" charset="0"/>
              </a:rPr>
              <a:t>MHz.</a:t>
            </a:r>
            <a:r>
              <a:rPr lang="en-IN" sz="2000" dirty="0">
                <a:latin typeface="Calibri" panose="020F0502020204030204" pitchFamily="34" charset="0"/>
              </a:rPr>
              <a:t> This empowers system designer to optimize the device for power consumption versus processing speed.</a:t>
            </a:r>
          </a:p>
          <a:p>
            <a:pPr marL="342900" indent="-342900" algn="l">
              <a:buFontTx/>
              <a:buChar char="-"/>
            </a:pPr>
            <a:endParaRPr lang="en-IN" sz="2000" dirty="0">
              <a:latin typeface="Calibri" panose="020F0502020204030204" pitchFamily="34" charset="0"/>
            </a:endParaRPr>
          </a:p>
          <a:p>
            <a:pPr marL="342900" indent="-342900" algn="l">
              <a:buFontTx/>
              <a:buChar char="-"/>
            </a:pPr>
            <a:endParaRPr lang="en-IN" sz="2000" dirty="0" smtClean="0">
              <a:latin typeface="Calibri" panose="020F0502020204030204" pitchFamily="34" charset="0"/>
            </a:endParaRPr>
          </a:p>
          <a:p>
            <a:pPr marL="342900" indent="-342900" algn="l">
              <a:buFontTx/>
              <a:buChar char="-"/>
            </a:pPr>
            <a:endParaRPr lang="en-IN" sz="2000" dirty="0">
              <a:latin typeface="Calibri" panose="020F0502020204030204" pitchFamily="34" charset="0"/>
            </a:endParaRPr>
          </a:p>
          <a:p>
            <a:pPr marL="342900" indent="-342900" algn="l">
              <a:buFontTx/>
              <a:buChar char="-"/>
            </a:pPr>
            <a:endParaRPr lang="en-IN" sz="2000" dirty="0" smtClean="0">
              <a:latin typeface="Calibri" panose="020F0502020204030204" pitchFamily="34" charset="0"/>
            </a:endParaRPr>
          </a:p>
          <a:p>
            <a:pPr marL="342900" indent="-342900" algn="l">
              <a:buFontTx/>
              <a:buChar char="-"/>
            </a:pPr>
            <a:endParaRPr lang="en-IN" sz="2000" dirty="0">
              <a:latin typeface="Calibri" panose="020F0502020204030204" pitchFamily="34" charset="0"/>
            </a:endParaRPr>
          </a:p>
          <a:p>
            <a:pPr marL="342900" indent="-342900" algn="l">
              <a:buFontTx/>
              <a:buChar char="-"/>
            </a:pPr>
            <a:endParaRPr lang="en-IN" sz="2000" dirty="0" smtClean="0">
              <a:latin typeface="Calibri" panose="020F0502020204030204" pitchFamily="34" charset="0"/>
            </a:endParaRPr>
          </a:p>
          <a:p>
            <a:pPr algn="l"/>
            <a:endParaRPr lang="en-IN" sz="2000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845" y="2032364"/>
            <a:ext cx="4933078" cy="33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39" y="656822"/>
            <a:ext cx="7255367" cy="6201177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WIR-1186 (Transceiver Module): -</a:t>
            </a:r>
          </a:p>
          <a:p>
            <a:pPr marL="0" indent="0">
              <a:buNone/>
            </a:pPr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N" sz="2000" dirty="0" smtClean="0">
                <a:latin typeface="Calibri" panose="020F0502020204030204" pitchFamily="34" charset="0"/>
              </a:rPr>
              <a:t>The </a:t>
            </a:r>
            <a:r>
              <a:rPr lang="en-IN" sz="2000" b="1" dirty="0">
                <a:latin typeface="Calibri" panose="020F0502020204030204" pitchFamily="34" charset="0"/>
              </a:rPr>
              <a:t>WIR-1186</a:t>
            </a:r>
            <a:r>
              <a:rPr lang="en-IN" sz="2000" dirty="0">
                <a:latin typeface="Calibri" panose="020F0502020204030204" pitchFamily="34" charset="0"/>
              </a:rPr>
              <a:t> module is a </a:t>
            </a:r>
            <a:r>
              <a:rPr lang="en-IN" sz="2000" b="1" dirty="0" smtClean="0">
                <a:latin typeface="Calibri" panose="020F0502020204030204" pitchFamily="34" charset="0"/>
              </a:rPr>
              <a:t>low-power and half duplex, </a:t>
            </a:r>
            <a:r>
              <a:rPr lang="en-IN" sz="2000" b="1" dirty="0">
                <a:latin typeface="Calibri" panose="020F0502020204030204" pitchFamily="34" charset="0"/>
              </a:rPr>
              <a:t>wireless communication solution</a:t>
            </a:r>
            <a:r>
              <a:rPr lang="en-IN" sz="2000" dirty="0">
                <a:latin typeface="Calibri" panose="020F0502020204030204" pitchFamily="34" charset="0"/>
              </a:rPr>
              <a:t> that is ideal for Smart Grid, home automation, smart lighting, industrial sensor data acquisition and remote control </a:t>
            </a:r>
            <a:r>
              <a:rPr lang="en-IN" sz="2000" dirty="0" smtClean="0">
                <a:latin typeface="Calibri" panose="020F0502020204030204" pitchFamily="34" charset="0"/>
              </a:rPr>
              <a:t>applications.</a:t>
            </a:r>
          </a:p>
          <a:p>
            <a:pPr>
              <a:buFontTx/>
              <a:buChar char="-"/>
            </a:pPr>
            <a:r>
              <a:rPr lang="en-IN" sz="2000" dirty="0">
                <a:latin typeface="Calibri" panose="020F0502020204030204" pitchFamily="34" charset="0"/>
              </a:rPr>
              <a:t>VCC </a:t>
            </a:r>
            <a:r>
              <a:rPr lang="en-IN" sz="2000" dirty="0" smtClean="0">
                <a:latin typeface="Calibri" panose="020F0502020204030204" pitchFamily="34" charset="0"/>
              </a:rPr>
              <a:t>range:  </a:t>
            </a:r>
            <a:r>
              <a:rPr lang="en-IN" sz="2000" b="1" dirty="0" smtClean="0">
                <a:latin typeface="Calibri" panose="020F0502020204030204" pitchFamily="34" charset="0"/>
              </a:rPr>
              <a:t>3.2V </a:t>
            </a:r>
            <a:r>
              <a:rPr lang="en-IN" sz="2000" b="1" dirty="0">
                <a:latin typeface="Calibri" panose="020F0502020204030204" pitchFamily="34" charset="0"/>
              </a:rPr>
              <a:t>– 3.6V </a:t>
            </a:r>
            <a:r>
              <a:rPr lang="en-IN" sz="2000" dirty="0">
                <a:latin typeface="Calibri" panose="020F0502020204030204" pitchFamily="34" charset="0"/>
              </a:rPr>
              <a:t>supply voltage </a:t>
            </a:r>
            <a:endParaRPr lang="en-IN" sz="2000" dirty="0" smtClean="0"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N" sz="2000" dirty="0" smtClean="0">
                <a:latin typeface="Calibri" panose="020F0502020204030204" pitchFamily="34" charset="0"/>
              </a:rPr>
              <a:t>Range: - 2KM</a:t>
            </a:r>
          </a:p>
          <a:p>
            <a:pPr>
              <a:buFontTx/>
              <a:buChar char="-"/>
            </a:pPr>
            <a:r>
              <a:rPr lang="en-IN" sz="2000" dirty="0" smtClean="0">
                <a:latin typeface="Calibri" panose="020F0502020204030204" pitchFamily="34" charset="0"/>
              </a:rPr>
              <a:t>Frequency: - </a:t>
            </a:r>
            <a:r>
              <a:rPr lang="en-IN" sz="2000" dirty="0">
                <a:latin typeface="Calibri" panose="020F0502020204030204" pitchFamily="34" charset="0"/>
              </a:rPr>
              <a:t>865-869MHz Wireless serial </a:t>
            </a:r>
            <a:r>
              <a:rPr lang="en-IN" sz="2000" dirty="0" smtClean="0">
                <a:latin typeface="Calibri" panose="020F0502020204030204" pitchFamily="34" charset="0"/>
              </a:rPr>
              <a:t>link</a:t>
            </a:r>
          </a:p>
          <a:p>
            <a:pPr>
              <a:buFontTx/>
              <a:buChar char="-"/>
            </a:pPr>
            <a:r>
              <a:rPr lang="en-IN" sz="2000" dirty="0" smtClean="0">
                <a:latin typeface="Calibri" panose="020F0502020204030204" pitchFamily="34" charset="0"/>
              </a:rPr>
              <a:t>Standard UART interface with hardware flow-control (Clear-to-Send CTS) for long data packet handling</a:t>
            </a:r>
          </a:p>
          <a:p>
            <a:pPr>
              <a:buFontTx/>
              <a:buChar char="-"/>
            </a:pPr>
            <a:endParaRPr lang="en-IN" sz="2000" dirty="0" smtClean="0"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IN" sz="2000" dirty="0" smtClean="0"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N" sz="2000" dirty="0" smtClean="0">
                <a:latin typeface="Calibri" panose="020F0502020204030204" pitchFamily="34" charset="0"/>
              </a:rPr>
              <a:t>From: - https</a:t>
            </a:r>
            <a:r>
              <a:rPr lang="en-IN" sz="2000" dirty="0">
                <a:latin typeface="Calibri" panose="020F0502020204030204" pitchFamily="34" charset="0"/>
              </a:rPr>
              <a:t>://robokits.co.in/wireless-solutions/wireless-rf-serial-link-865-869mhz-2km-range</a:t>
            </a:r>
            <a:endParaRPr lang="en-IN" sz="2000" dirty="0" smtClean="0"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IN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89" y="2039066"/>
            <a:ext cx="3162300" cy="3340100"/>
          </a:xfrm>
        </p:spPr>
      </p:pic>
    </p:spTree>
    <p:extLst>
      <p:ext uri="{BB962C8B-B14F-4D97-AF65-F5344CB8AC3E}">
        <p14:creationId xmlns:p14="http://schemas.microsoft.com/office/powerpoint/2010/main" val="3377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518" y="695459"/>
            <a:ext cx="7263685" cy="6162541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JSN-SR04T-2.0 (ultrasonic sensor): -</a:t>
            </a:r>
          </a:p>
          <a:p>
            <a:pPr marL="0" indent="0">
              <a:buNone/>
            </a:pPr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N" sz="2000" dirty="0" smtClean="0">
                <a:latin typeface="Calibri" panose="020F0502020204030204" pitchFamily="34" charset="0"/>
              </a:rPr>
              <a:t>JSN-SR0T4-2.0 </a:t>
            </a:r>
            <a:r>
              <a:rPr lang="en-IN" sz="2000" b="1" dirty="0">
                <a:latin typeface="Calibri" panose="020F0502020204030204" pitchFamily="34" charset="0"/>
              </a:rPr>
              <a:t>ultrasonic distance measurement module </a:t>
            </a:r>
            <a:r>
              <a:rPr lang="en-IN" sz="2000" dirty="0">
                <a:latin typeface="Calibri" panose="020F0502020204030204" pitchFamily="34" charset="0"/>
              </a:rPr>
              <a:t>can provide 20cm-600cm non-contact distance sensing function, ranging accuracy up to 2mm; module includes the transceiver of an integrated ultrasonic sensor and control circuit</a:t>
            </a:r>
            <a:r>
              <a:rPr lang="en-IN" sz="2000" dirty="0" smtClean="0">
                <a:latin typeface="Calibri" panose="020F050202020403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IN" sz="2000" dirty="0">
                <a:latin typeface="Calibri" panose="020F0502020204030204" pitchFamily="34" charset="0"/>
              </a:rPr>
              <a:t>Operating </a:t>
            </a:r>
            <a:r>
              <a:rPr lang="en-IN" sz="2000" dirty="0" smtClean="0">
                <a:latin typeface="Calibri" panose="020F0502020204030204" pitchFamily="34" charset="0"/>
              </a:rPr>
              <a:t>Voltage:   </a:t>
            </a:r>
            <a:r>
              <a:rPr lang="en-IN" sz="2000" b="1" dirty="0">
                <a:latin typeface="Calibri" panose="020F0502020204030204" pitchFamily="34" charset="0"/>
              </a:rPr>
              <a:t>DC </a:t>
            </a:r>
            <a:r>
              <a:rPr lang="en-IN" sz="2000" b="1" dirty="0" smtClean="0">
                <a:latin typeface="Calibri" panose="020F0502020204030204" pitchFamily="34" charset="0"/>
              </a:rPr>
              <a:t>3.0-5.5V</a:t>
            </a:r>
          </a:p>
          <a:p>
            <a:pPr marL="0" indent="0">
              <a:buNone/>
            </a:pPr>
            <a:endParaRPr lang="en-IN" sz="2000" b="1" dirty="0" smtClean="0">
              <a:latin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IN" sz="2400" b="1" dirty="0">
                <a:latin typeface="Calibri" panose="020F0502020204030204" pitchFamily="34" charset="0"/>
              </a:rPr>
              <a:t>Features: </a:t>
            </a:r>
          </a:p>
          <a:p>
            <a:r>
              <a:rPr lang="en-IN" sz="2000" dirty="0" smtClean="0">
                <a:latin typeface="Calibri" panose="020F0502020204030204" pitchFamily="34" charset="0"/>
              </a:rPr>
              <a:t>small </a:t>
            </a:r>
            <a:r>
              <a:rPr lang="en-IN" sz="2000" dirty="0">
                <a:latin typeface="Calibri" panose="020F0502020204030204" pitchFamily="34" charset="0"/>
              </a:rPr>
              <a:t>size, easy to use; </a:t>
            </a:r>
            <a:endParaRPr lang="en-IN" sz="2000" dirty="0" smtClean="0">
              <a:latin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</a:rPr>
              <a:t>Water proof;</a:t>
            </a:r>
            <a:endParaRPr lang="en-IN" sz="2000" dirty="0">
              <a:latin typeface="Calibri" panose="020F0502020204030204" pitchFamily="34" charset="0"/>
            </a:endParaRPr>
          </a:p>
          <a:p>
            <a:r>
              <a:rPr lang="en-IN" sz="2000" dirty="0" smtClean="0">
                <a:latin typeface="Calibri" panose="020F0502020204030204" pitchFamily="34" charset="0"/>
              </a:rPr>
              <a:t>low </a:t>
            </a:r>
            <a:r>
              <a:rPr lang="en-IN" sz="2000" dirty="0">
                <a:latin typeface="Calibri" panose="020F0502020204030204" pitchFamily="34" charset="0"/>
              </a:rPr>
              <a:t>voltage, low power </a:t>
            </a:r>
            <a:r>
              <a:rPr lang="en-IN" sz="2000" dirty="0" smtClean="0">
                <a:latin typeface="Calibri" panose="020F0502020204030204" pitchFamily="34" charset="0"/>
              </a:rPr>
              <a:t>consumption;</a:t>
            </a:r>
          </a:p>
          <a:p>
            <a:r>
              <a:rPr lang="en-IN" sz="2000" dirty="0" smtClean="0">
                <a:latin typeface="Calibri" panose="020F0502020204030204" pitchFamily="34" charset="0"/>
              </a:rPr>
              <a:t>high </a:t>
            </a:r>
            <a:r>
              <a:rPr lang="en-IN" sz="2000" dirty="0">
                <a:latin typeface="Calibri" panose="020F0502020204030204" pitchFamily="34" charset="0"/>
              </a:rPr>
              <a:t>precision measurement; </a:t>
            </a:r>
          </a:p>
          <a:p>
            <a:r>
              <a:rPr lang="en-IN" sz="2000" dirty="0" smtClean="0">
                <a:latin typeface="Calibri" panose="020F0502020204030204" pitchFamily="34" charset="0"/>
              </a:rPr>
              <a:t>strong </a:t>
            </a:r>
            <a:r>
              <a:rPr lang="en-IN" sz="2000" dirty="0">
                <a:latin typeface="Calibri" panose="020F0502020204030204" pitchFamily="34" charset="0"/>
              </a:rPr>
              <a:t>anti-interference; </a:t>
            </a:r>
          </a:p>
          <a:p>
            <a:r>
              <a:rPr lang="en-IN" sz="2000" dirty="0" smtClean="0">
                <a:latin typeface="Calibri" panose="020F0502020204030204" pitchFamily="34" charset="0"/>
              </a:rPr>
              <a:t>integrated </a:t>
            </a:r>
            <a:r>
              <a:rPr lang="en-IN" sz="2000" dirty="0">
                <a:latin typeface="Calibri" panose="020F0502020204030204" pitchFamily="34" charset="0"/>
              </a:rPr>
              <a:t>closed waterproof cable probe, suitable for wet, bad measurement </a:t>
            </a:r>
            <a:r>
              <a:rPr lang="en-IN" sz="2000" dirty="0" smtClean="0">
                <a:latin typeface="Calibri" panose="020F0502020204030204" pitchFamily="34" charset="0"/>
              </a:rPr>
              <a:t>occasions.</a:t>
            </a:r>
            <a:endParaRPr lang="en-IN" sz="2000" dirty="0">
              <a:latin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" t="1961" b="7397"/>
          <a:stretch/>
        </p:blipFill>
        <p:spPr>
          <a:xfrm>
            <a:off x="8036416" y="1118510"/>
            <a:ext cx="4155583" cy="31038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1" t="26675" r="23046" b="26812"/>
          <a:stretch/>
        </p:blipFill>
        <p:spPr>
          <a:xfrm>
            <a:off x="8688946" y="4250028"/>
            <a:ext cx="3503053" cy="26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2810</TotalTime>
  <Words>735</Words>
  <Application>Microsoft Office PowerPoint</Application>
  <PresentationFormat>Widescreen</PresentationFormat>
  <Paragraphs>243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新細明體</vt:lpstr>
      <vt:lpstr>Shruti</vt:lpstr>
      <vt:lpstr>Office Theme</vt:lpstr>
      <vt:lpstr>PowerPoint Presentation</vt:lpstr>
      <vt:lpstr>PowerPoint Presentation</vt:lpstr>
      <vt:lpstr>Introduction</vt:lpstr>
      <vt:lpstr>Block Diagram</vt:lpstr>
      <vt:lpstr>Flowchart: -</vt:lpstr>
      <vt:lpstr>Flowchart: -</vt:lpstr>
      <vt:lpstr> - :COMPONENT Description: 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  Relay Module(JQC-3FF-S-Z): -</vt:lpstr>
      <vt:lpstr>COM port selection: -</vt:lpstr>
      <vt:lpstr>GUI: -</vt:lpstr>
      <vt:lpstr>Data base: -</vt:lpstr>
      <vt:lpstr>Hardware: </vt:lpstr>
      <vt:lpstr>Software: - 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</dc:creator>
  <cp:lastModifiedBy>DEEP</cp:lastModifiedBy>
  <cp:revision>127</cp:revision>
  <dcterms:created xsi:type="dcterms:W3CDTF">2018-08-24T10:39:34Z</dcterms:created>
  <dcterms:modified xsi:type="dcterms:W3CDTF">2019-04-29T05:54:21Z</dcterms:modified>
</cp:coreProperties>
</file>