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9" r:id="rId3"/>
    <p:sldId id="257" r:id="rId4"/>
    <p:sldId id="258" r:id="rId5"/>
    <p:sldId id="259" r:id="rId6"/>
    <p:sldId id="261" r:id="rId7"/>
    <p:sldId id="264" r:id="rId8"/>
    <p:sldId id="265" r:id="rId9"/>
    <p:sldId id="266" r:id="rId10"/>
    <p:sldId id="262" r:id="rId11"/>
    <p:sldId id="263"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9" d="100"/>
          <a:sy n="79"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E6AFF30-E68E-4CEF-B634-292EBE173A4D}" type="datetimeFigureOut">
              <a:rPr lang="en-IN" smtClean="0"/>
              <a:t>31-01-2021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003E8FB-20D7-4DF4-A586-6A12AF15E213}" type="slidenum">
              <a:rPr lang="en-IN" smtClean="0"/>
              <a:t>‹#›</a:t>
            </a:fld>
            <a:endParaRPr lang="en-IN"/>
          </a:p>
        </p:txBody>
      </p:sp>
    </p:spTree>
    <p:extLst>
      <p:ext uri="{BB962C8B-B14F-4D97-AF65-F5344CB8AC3E}">
        <p14:creationId xmlns:p14="http://schemas.microsoft.com/office/powerpoint/2010/main" val="268645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AFF30-E68E-4CEF-B634-292EBE173A4D}"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140818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AFF30-E68E-4CEF-B634-292EBE173A4D}"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210944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AFF30-E68E-4CEF-B634-292EBE173A4D}"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288396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AFF30-E68E-4CEF-B634-292EBE173A4D}"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383249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AFF30-E68E-4CEF-B634-292EBE173A4D}"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374412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AFF30-E68E-4CEF-B634-292EBE173A4D}" type="datetimeFigureOut">
              <a:rPr lang="en-IN" smtClean="0"/>
              <a:t>31-01-2021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66825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AFF30-E68E-4CEF-B634-292EBE173A4D}" type="datetimeFigureOut">
              <a:rPr lang="en-IN" smtClean="0"/>
              <a:t>31-01-2021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384643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AFF30-E68E-4CEF-B634-292EBE173A4D}" type="datetimeFigureOut">
              <a:rPr lang="en-IN" smtClean="0"/>
              <a:t>31-01-2021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03E8FB-20D7-4DF4-A586-6A12AF15E213}" type="slidenum">
              <a:rPr lang="en-IN" smtClean="0"/>
              <a:t>‹#›</a:t>
            </a:fld>
            <a:endParaRPr lang="en-IN"/>
          </a:p>
        </p:txBody>
      </p:sp>
    </p:spTree>
    <p:extLst>
      <p:ext uri="{BB962C8B-B14F-4D97-AF65-F5344CB8AC3E}">
        <p14:creationId xmlns:p14="http://schemas.microsoft.com/office/powerpoint/2010/main" val="454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E6AFF30-E68E-4CEF-B634-292EBE173A4D}"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003E8FB-20D7-4DF4-A586-6A12AF15E213}" type="slidenum">
              <a:rPr lang="en-IN" smtClean="0"/>
              <a:t>‹#›</a:t>
            </a:fld>
            <a:endParaRPr lang="en-IN"/>
          </a:p>
        </p:txBody>
      </p:sp>
    </p:spTree>
    <p:extLst>
      <p:ext uri="{BB962C8B-B14F-4D97-AF65-F5344CB8AC3E}">
        <p14:creationId xmlns:p14="http://schemas.microsoft.com/office/powerpoint/2010/main" val="175311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E6AFF30-E68E-4CEF-B634-292EBE173A4D}" type="datetimeFigureOut">
              <a:rPr lang="en-IN" smtClean="0"/>
              <a:t>31-01-2021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003E8FB-20D7-4DF4-A586-6A12AF15E213}" type="slidenum">
              <a:rPr lang="en-IN" smtClean="0"/>
              <a:t>‹#›</a:t>
            </a:fld>
            <a:endParaRPr lang="en-IN"/>
          </a:p>
        </p:txBody>
      </p:sp>
    </p:spTree>
    <p:extLst>
      <p:ext uri="{BB962C8B-B14F-4D97-AF65-F5344CB8AC3E}">
        <p14:creationId xmlns:p14="http://schemas.microsoft.com/office/powerpoint/2010/main" val="20743294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E6AFF30-E68E-4CEF-B634-292EBE173A4D}" type="datetimeFigureOut">
              <a:rPr lang="en-IN" smtClean="0"/>
              <a:t>31-01-2021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003E8FB-20D7-4DF4-A586-6A12AF15E213}" type="slidenum">
              <a:rPr lang="en-IN" smtClean="0"/>
              <a:t>‹#›</a:t>
            </a:fld>
            <a:endParaRPr lang="en-IN"/>
          </a:p>
        </p:txBody>
      </p:sp>
    </p:spTree>
    <p:extLst>
      <p:ext uri="{BB962C8B-B14F-4D97-AF65-F5344CB8AC3E}">
        <p14:creationId xmlns:p14="http://schemas.microsoft.com/office/powerpoint/2010/main" val="198732730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4861-10CE-4D87-B81F-679D3B3739DF}"/>
              </a:ext>
            </a:extLst>
          </p:cNvPr>
          <p:cNvSpPr>
            <a:spLocks noGrp="1"/>
          </p:cNvSpPr>
          <p:nvPr>
            <p:ph type="ctrTitle"/>
          </p:nvPr>
        </p:nvSpPr>
        <p:spPr>
          <a:xfrm>
            <a:off x="1595269" y="1035586"/>
            <a:ext cx="9001462" cy="2387600"/>
          </a:xfrm>
        </p:spPr>
        <p:txBody>
          <a:bodyPr/>
          <a:lstStyle/>
          <a:p>
            <a:r>
              <a:rPr lang="en-US" b="1" dirty="0">
                <a:solidFill>
                  <a:srgbClr val="FFE52C"/>
                </a:solidFill>
                <a:latin typeface="Roboto Slab" pitchFamily="2" charset="0"/>
                <a:ea typeface="Roboto Slab" pitchFamily="2" charset="0"/>
              </a:rPr>
              <a:t>SIGMA</a:t>
            </a:r>
            <a:endParaRPr lang="en-IN" b="1" dirty="0">
              <a:solidFill>
                <a:srgbClr val="FFE52C"/>
              </a:solidFill>
              <a:latin typeface="Roboto Slab" pitchFamily="2" charset="0"/>
              <a:ea typeface="Roboto Slab" pitchFamily="2" charset="0"/>
            </a:endParaRPr>
          </a:p>
        </p:txBody>
      </p:sp>
      <p:sp>
        <p:nvSpPr>
          <p:cNvPr id="3" name="Subtitle 2">
            <a:extLst>
              <a:ext uri="{FF2B5EF4-FFF2-40B4-BE49-F238E27FC236}">
                <a16:creationId xmlns:a16="http://schemas.microsoft.com/office/drawing/2014/main" id="{4DFEA66D-9662-46AB-98DC-3A05784E5836}"/>
              </a:ext>
            </a:extLst>
          </p:cNvPr>
          <p:cNvSpPr>
            <a:spLocks noGrp="1"/>
          </p:cNvSpPr>
          <p:nvPr>
            <p:ph type="subTitle" idx="1"/>
          </p:nvPr>
        </p:nvSpPr>
        <p:spPr>
          <a:xfrm>
            <a:off x="1595269" y="3710766"/>
            <a:ext cx="9228201" cy="1645920"/>
          </a:xfrm>
        </p:spPr>
        <p:txBody>
          <a:bodyPr/>
          <a:lstStyle/>
          <a:p>
            <a:r>
              <a:rPr lang="en-US" dirty="0">
                <a:latin typeface="Roboto" panose="02000000000000000000" pitchFamily="2" charset="0"/>
                <a:ea typeface="Roboto" panose="02000000000000000000" pitchFamily="2" charset="0"/>
              </a:rPr>
              <a:t>DEEP PANCHANI</a:t>
            </a:r>
          </a:p>
          <a:p>
            <a:r>
              <a:rPr lang="en-US" dirty="0">
                <a:latin typeface="Roboto" panose="02000000000000000000" pitchFamily="2" charset="0"/>
                <a:ea typeface="Roboto" panose="02000000000000000000" pitchFamily="2" charset="0"/>
              </a:rPr>
              <a:t>BHARTI VASWANI</a:t>
            </a:r>
          </a:p>
        </p:txBody>
      </p:sp>
      <p:sp>
        <p:nvSpPr>
          <p:cNvPr id="5" name="TextBox 4">
            <a:extLst>
              <a:ext uri="{FF2B5EF4-FFF2-40B4-BE49-F238E27FC236}">
                <a16:creationId xmlns:a16="http://schemas.microsoft.com/office/drawing/2014/main" id="{C3948490-01B4-44EC-9BBD-B1B13EA22A5F}"/>
              </a:ext>
            </a:extLst>
          </p:cNvPr>
          <p:cNvSpPr txBox="1"/>
          <p:nvPr/>
        </p:nvSpPr>
        <p:spPr>
          <a:xfrm>
            <a:off x="3048000" y="3244334"/>
            <a:ext cx="6096000" cy="369332"/>
          </a:xfrm>
          <a:prstGeom prst="rect">
            <a:avLst/>
          </a:prstGeom>
          <a:noFill/>
        </p:spPr>
        <p:txBody>
          <a:bodyPr wrap="square">
            <a:spAutoFit/>
          </a:bodyPr>
          <a:lstStyle/>
          <a:p>
            <a:r>
              <a:rPr lang="en-IN" b="0" dirty="0">
                <a:effectLst/>
              </a:rPr>
              <a:t> </a:t>
            </a:r>
            <a:endParaRPr lang="en-IN" dirty="0"/>
          </a:p>
        </p:txBody>
      </p:sp>
      <p:pic>
        <p:nvPicPr>
          <p:cNvPr id="4" name="Graphic 3">
            <a:extLst>
              <a:ext uri="{FF2B5EF4-FFF2-40B4-BE49-F238E27FC236}">
                <a16:creationId xmlns:a16="http://schemas.microsoft.com/office/drawing/2014/main" id="{4F36B928-0095-4508-8123-440A484E03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37265" y="2041230"/>
            <a:ext cx="3144871" cy="3144871"/>
          </a:xfrm>
          <a:prstGeom prst="rect">
            <a:avLst/>
          </a:prstGeom>
        </p:spPr>
      </p:pic>
    </p:spTree>
    <p:extLst>
      <p:ext uri="{BB962C8B-B14F-4D97-AF65-F5344CB8AC3E}">
        <p14:creationId xmlns:p14="http://schemas.microsoft.com/office/powerpoint/2010/main" val="219040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7A76-E963-41C5-9FA2-0A6CB9583EBC}"/>
              </a:ext>
            </a:extLst>
          </p:cNvPr>
          <p:cNvSpPr>
            <a:spLocks noGrp="1"/>
          </p:cNvSpPr>
          <p:nvPr>
            <p:ph type="title"/>
          </p:nvPr>
        </p:nvSpPr>
        <p:spPr/>
        <p:txBody>
          <a:bodyPr>
            <a:normAutofit/>
          </a:bodyPr>
          <a:lstStyle/>
          <a:p>
            <a:r>
              <a:rPr lang="en-US" sz="4400" dirty="0">
                <a:latin typeface="Roboto" panose="02000000000000000000" pitchFamily="2" charset="0"/>
                <a:ea typeface="Roboto" panose="02000000000000000000" pitchFamily="2" charset="0"/>
              </a:rPr>
              <a:t>Finances</a:t>
            </a:r>
            <a:endParaRPr lang="en-IN" sz="4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B9782B8A-DEE6-473A-A939-B997A63BF18F}"/>
              </a:ext>
            </a:extLst>
          </p:cNvPr>
          <p:cNvSpPr>
            <a:spLocks noGrp="1"/>
          </p:cNvSpPr>
          <p:nvPr>
            <p:ph idx="1"/>
          </p:nvPr>
        </p:nvSpPr>
        <p:spPr>
          <a:xfrm>
            <a:off x="676656" y="2011680"/>
            <a:ext cx="10753725" cy="4009741"/>
          </a:xfrm>
        </p:spPr>
        <p:txBody>
          <a:bodyPr>
            <a:normAutofit/>
          </a:bodyPr>
          <a:lstStyle/>
          <a:p>
            <a:pPr>
              <a:lnSpc>
                <a:spcPct val="107000"/>
              </a:lnSpc>
              <a:spcAft>
                <a:spcPts val="800"/>
              </a:spcAft>
            </a:pPr>
            <a:r>
              <a:rPr lang="en-US" sz="2400" dirty="0">
                <a:effectLst/>
                <a:latin typeface="Roboto" panose="02000000000000000000" pitchFamily="2" charset="0"/>
                <a:ea typeface="Roboto" panose="02000000000000000000" pitchFamily="2" charset="0"/>
                <a:cs typeface="Times New Roman" panose="02020603050405020304" pitchFamily="18" charset="0"/>
              </a:rPr>
              <a:t>Overall it is a non-profitable organization </a:t>
            </a:r>
            <a:r>
              <a:rPr lang="en-US" sz="2400" b="1" dirty="0">
                <a:effectLst/>
                <a:latin typeface="Roboto" panose="02000000000000000000" pitchFamily="2" charset="0"/>
                <a:ea typeface="Roboto" panose="02000000000000000000" pitchFamily="2" charset="0"/>
                <a:cs typeface="Times New Roman" panose="02020603050405020304" pitchFamily="18" charset="0"/>
              </a:rPr>
              <a:t>for freelancers by freelancers</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b="1" dirty="0">
                <a:effectLst/>
                <a:latin typeface="Roboto" panose="02000000000000000000" pitchFamily="2" charset="0"/>
                <a:ea typeface="Roboto" panose="02000000000000000000" pitchFamily="2" charset="0"/>
                <a:cs typeface="Times New Roman" panose="02020603050405020304" pitchFamily="18" charset="0"/>
              </a:rPr>
              <a:t>Investments</a:t>
            </a:r>
            <a:r>
              <a:rPr lang="en-US" sz="2400" dirty="0">
                <a:effectLst/>
                <a:latin typeface="Roboto" panose="02000000000000000000" pitchFamily="2" charset="0"/>
                <a:ea typeface="Roboto" panose="02000000000000000000" pitchFamily="2" charset="0"/>
                <a:cs typeface="Times New Roman" panose="02020603050405020304" pitchFamily="18" charset="0"/>
              </a:rPr>
              <a:t> are </a:t>
            </a:r>
            <a:r>
              <a:rPr lang="en-US" sz="2400" b="1" dirty="0">
                <a:effectLst/>
                <a:latin typeface="Roboto" panose="02000000000000000000" pitchFamily="2" charset="0"/>
                <a:ea typeface="Roboto" panose="02000000000000000000" pitchFamily="2" charset="0"/>
                <a:cs typeface="Times New Roman" panose="02020603050405020304" pitchFamily="18" charset="0"/>
              </a:rPr>
              <a:t>hiring specialized people</a:t>
            </a:r>
            <a:r>
              <a:rPr lang="en-US" sz="2400" dirty="0">
                <a:effectLst/>
                <a:latin typeface="Roboto" panose="02000000000000000000" pitchFamily="2" charset="0"/>
                <a:ea typeface="Roboto" panose="02000000000000000000" pitchFamily="2" charset="0"/>
                <a:cs typeface="Times New Roman" panose="02020603050405020304" pitchFamily="18" charset="0"/>
              </a:rPr>
              <a:t> of fields to whom people can connect and get help from them</a:t>
            </a:r>
            <a:r>
              <a:rPr lang="en-US" dirty="0">
                <a:latin typeface="Roboto" panose="02000000000000000000" pitchFamily="2" charset="0"/>
                <a:ea typeface="Roboto" panose="02000000000000000000" pitchFamily="2" charset="0"/>
                <a:cs typeface="Times New Roman" panose="02020603050405020304" pitchFamily="18" charset="0"/>
              </a:rPr>
              <a:t>, p</a:t>
            </a:r>
            <a:r>
              <a:rPr lang="en-US" sz="2400" dirty="0">
                <a:effectLst/>
                <a:latin typeface="Roboto" panose="02000000000000000000" pitchFamily="2" charset="0"/>
                <a:ea typeface="Roboto" panose="02000000000000000000" pitchFamily="2" charset="0"/>
                <a:cs typeface="Times New Roman" panose="02020603050405020304" pitchFamily="18" charset="0"/>
              </a:rPr>
              <a:t>eople who would be handling the queries and the community app. </a:t>
            </a:r>
          </a:p>
          <a:p>
            <a:pPr>
              <a:lnSpc>
                <a:spcPct val="107000"/>
              </a:lnSpc>
              <a:spcAft>
                <a:spcPts val="800"/>
              </a:spcAft>
            </a:pPr>
            <a:r>
              <a:rPr lang="en-US" sz="2400" b="1" dirty="0">
                <a:effectLst/>
                <a:latin typeface="Roboto" panose="02000000000000000000" pitchFamily="2" charset="0"/>
                <a:ea typeface="Roboto" panose="02000000000000000000" pitchFamily="2" charset="0"/>
                <a:cs typeface="Times New Roman" panose="02020603050405020304" pitchFamily="18" charset="0"/>
              </a:rPr>
              <a:t>Revenue generation</a:t>
            </a:r>
            <a:r>
              <a:rPr lang="en-US" sz="2400" dirty="0">
                <a:effectLst/>
                <a:latin typeface="Roboto" panose="02000000000000000000" pitchFamily="2" charset="0"/>
                <a:ea typeface="Roboto" panose="02000000000000000000" pitchFamily="2" charset="0"/>
                <a:cs typeface="Times New Roman" panose="02020603050405020304" pitchFamily="18" charset="0"/>
              </a:rPr>
              <a:t> through </a:t>
            </a:r>
            <a:r>
              <a:rPr lang="en-US" sz="2400" b="1" dirty="0">
                <a:effectLst/>
                <a:latin typeface="Roboto" panose="02000000000000000000" pitchFamily="2" charset="0"/>
                <a:ea typeface="Roboto" panose="02000000000000000000" pitchFamily="2" charset="0"/>
                <a:cs typeface="Times New Roman" panose="02020603050405020304" pitchFamily="18" charset="0"/>
              </a:rPr>
              <a:t>advertisement</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b="1" dirty="0">
                <a:effectLst/>
                <a:latin typeface="Roboto" panose="02000000000000000000" pitchFamily="2" charset="0"/>
                <a:ea typeface="Roboto" panose="02000000000000000000" pitchFamily="2" charset="0"/>
                <a:cs typeface="Times New Roman" panose="02020603050405020304" pitchFamily="18" charset="0"/>
              </a:rPr>
              <a:t>premium hosting plans</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b="1" dirty="0">
                <a:effectLst/>
                <a:latin typeface="Roboto" panose="02000000000000000000" pitchFamily="2" charset="0"/>
                <a:ea typeface="Roboto" panose="02000000000000000000" pitchFamily="2" charset="0"/>
                <a:cs typeface="Times New Roman" panose="02020603050405020304" pitchFamily="18" charset="0"/>
              </a:rPr>
              <a:t>certification charge</a:t>
            </a:r>
            <a:r>
              <a:rPr lang="en-US" sz="2400" dirty="0">
                <a:effectLst/>
                <a:latin typeface="Roboto" panose="02000000000000000000" pitchFamily="2" charset="0"/>
                <a:ea typeface="Roboto" panose="02000000000000000000" pitchFamily="2" charset="0"/>
                <a:cs typeface="Times New Roman" panose="02020603050405020304" pitchFamily="18" charset="0"/>
              </a:rPr>
              <a:t>, </a:t>
            </a:r>
            <a:r>
              <a:rPr lang="en-US" sz="2400" b="1" dirty="0">
                <a:effectLst/>
                <a:latin typeface="Roboto" panose="02000000000000000000" pitchFamily="2" charset="0"/>
                <a:ea typeface="Roboto" panose="02000000000000000000" pitchFamily="2" charset="0"/>
                <a:cs typeface="Times New Roman" panose="02020603050405020304" pitchFamily="18" charset="0"/>
              </a:rPr>
              <a:t>share the money earn through paid jobs</a:t>
            </a:r>
            <a:r>
              <a:rPr lang="en-US" sz="2400" dirty="0">
                <a:effectLst/>
                <a:latin typeface="Roboto" panose="02000000000000000000" pitchFamily="2" charset="0"/>
                <a:ea typeface="Roboto" panose="02000000000000000000" pitchFamily="2" charset="0"/>
                <a:cs typeface="Times New Roman" panose="02020603050405020304" pitchFamily="18" charset="0"/>
              </a:rPr>
              <a:t>.</a:t>
            </a:r>
            <a:endParaRPr lang="en-IN" sz="2400" dirty="0">
              <a:effectLst/>
              <a:latin typeface="Roboto" panose="02000000000000000000" pitchFamily="2" charset="0"/>
              <a:ea typeface="Roboto" panose="02000000000000000000" pitchFamily="2" charset="0"/>
              <a:cs typeface="Times New Roman" panose="02020603050405020304" pitchFamily="18" charset="0"/>
            </a:endParaRPr>
          </a:p>
          <a:p>
            <a:pPr>
              <a:lnSpc>
                <a:spcPct val="107000"/>
              </a:lnSpc>
              <a:spcAft>
                <a:spcPts val="800"/>
              </a:spcAft>
            </a:pPr>
            <a:r>
              <a:rPr lang="en-US" sz="2400" dirty="0">
                <a:effectLst/>
                <a:latin typeface="Roboto" panose="02000000000000000000" pitchFamily="2" charset="0"/>
                <a:ea typeface="Roboto" panose="02000000000000000000" pitchFamily="2" charset="0"/>
                <a:cs typeface="Times New Roman" panose="02020603050405020304" pitchFamily="18" charset="0"/>
              </a:rPr>
              <a:t>Burn rate as the </a:t>
            </a:r>
            <a:r>
              <a:rPr lang="en-US" sz="2400" b="1" dirty="0">
                <a:effectLst/>
                <a:latin typeface="Roboto" panose="02000000000000000000" pitchFamily="2" charset="0"/>
                <a:ea typeface="Roboto" panose="02000000000000000000" pitchFamily="2" charset="0"/>
                <a:cs typeface="Times New Roman" panose="02020603050405020304" pitchFamily="18" charset="0"/>
              </a:rPr>
              <a:t>investment is limited </a:t>
            </a:r>
            <a:r>
              <a:rPr lang="en-US" sz="2400" dirty="0">
                <a:effectLst/>
                <a:latin typeface="Roboto" panose="02000000000000000000" pitchFamily="2" charset="0"/>
                <a:ea typeface="Roboto" panose="02000000000000000000" pitchFamily="2" charset="0"/>
                <a:cs typeface="Times New Roman" panose="02020603050405020304" pitchFamily="18" charset="0"/>
              </a:rPr>
              <a:t>so whatever our organization get as profit will again be reused it for development of website.</a:t>
            </a:r>
            <a:endParaRPr lang="en-IN" sz="2400"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23956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B517-A338-4258-AA64-63427CB6AEE0}"/>
              </a:ext>
            </a:extLst>
          </p:cNvPr>
          <p:cNvSpPr>
            <a:spLocks noGrp="1"/>
          </p:cNvSpPr>
          <p:nvPr>
            <p:ph type="title"/>
          </p:nvPr>
        </p:nvSpPr>
        <p:spPr/>
        <p:txBody>
          <a:bodyPr>
            <a:normAutofit/>
          </a:bodyPr>
          <a:lstStyle/>
          <a:p>
            <a:r>
              <a:rPr lang="en-US" sz="4400" dirty="0">
                <a:latin typeface="Roboto" panose="02000000000000000000" pitchFamily="2" charset="0"/>
                <a:ea typeface="Roboto" panose="02000000000000000000" pitchFamily="2" charset="0"/>
              </a:rPr>
              <a:t>Tech Stack</a:t>
            </a:r>
            <a:endParaRPr lang="en-IN" sz="4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9481CC23-D399-476D-B223-FF940D8B6972}"/>
              </a:ext>
            </a:extLst>
          </p:cNvPr>
          <p:cNvSpPr>
            <a:spLocks noGrp="1"/>
          </p:cNvSpPr>
          <p:nvPr>
            <p:ph idx="1"/>
          </p:nvPr>
        </p:nvSpPr>
        <p:spPr>
          <a:xfrm>
            <a:off x="676274" y="2157731"/>
            <a:ext cx="10753725" cy="3766185"/>
          </a:xfrm>
        </p:spPr>
        <p:txBody>
          <a:bodyPr>
            <a:normAutofit/>
          </a:bodyPr>
          <a:lstStyle/>
          <a:p>
            <a:pPr marL="514350" indent="-514350">
              <a:buFont typeface="+mj-lt"/>
              <a:buAutoNum type="arabicPeriod"/>
            </a:pPr>
            <a:r>
              <a:rPr lang="en-US" sz="3300" b="1" dirty="0">
                <a:latin typeface="Roboto" panose="02000000000000000000" pitchFamily="2" charset="0"/>
                <a:ea typeface="Roboto" panose="02000000000000000000" pitchFamily="2" charset="0"/>
              </a:rPr>
              <a:t>Webhosting</a:t>
            </a:r>
            <a:r>
              <a:rPr lang="en-US" sz="3300" dirty="0">
                <a:latin typeface="Roboto" panose="02000000000000000000" pitchFamily="2" charset="0"/>
                <a:ea typeface="Roboto" panose="02000000000000000000" pitchFamily="2" charset="0"/>
              </a:rPr>
              <a:t>- For initial stages</a:t>
            </a:r>
          </a:p>
          <a:p>
            <a:pPr marL="514350" indent="-514350">
              <a:buFont typeface="+mj-lt"/>
              <a:buAutoNum type="arabicPeriod"/>
            </a:pPr>
            <a:r>
              <a:rPr lang="en-US" sz="3300" b="1" dirty="0">
                <a:latin typeface="Roboto" panose="02000000000000000000" pitchFamily="2" charset="0"/>
                <a:ea typeface="Roboto" panose="02000000000000000000" pitchFamily="2" charset="0"/>
              </a:rPr>
              <a:t>Internet connection</a:t>
            </a:r>
          </a:p>
          <a:p>
            <a:pPr marL="514350" indent="-514350">
              <a:buFont typeface="+mj-lt"/>
              <a:buAutoNum type="arabicPeriod"/>
            </a:pPr>
            <a:r>
              <a:rPr lang="en-US" sz="3300" b="1" dirty="0">
                <a:latin typeface="Roboto" panose="02000000000000000000" pitchFamily="2" charset="0"/>
                <a:ea typeface="Roboto" panose="02000000000000000000" pitchFamily="2" charset="0"/>
              </a:rPr>
              <a:t>AI</a:t>
            </a:r>
            <a:r>
              <a:rPr lang="en-US" sz="3300" dirty="0">
                <a:latin typeface="Roboto" panose="02000000000000000000" pitchFamily="2" charset="0"/>
                <a:ea typeface="Roboto" panose="02000000000000000000" pitchFamily="2" charset="0"/>
              </a:rPr>
              <a:t>- For research work</a:t>
            </a:r>
          </a:p>
          <a:p>
            <a:pPr marL="514350" indent="-514350">
              <a:buFont typeface="+mj-lt"/>
              <a:buAutoNum type="arabicPeriod"/>
            </a:pPr>
            <a:r>
              <a:rPr lang="en-US" sz="3300" b="1" dirty="0">
                <a:latin typeface="Roboto" panose="02000000000000000000" pitchFamily="2" charset="0"/>
                <a:ea typeface="Roboto" panose="02000000000000000000" pitchFamily="2" charset="0"/>
              </a:rPr>
              <a:t>Man power</a:t>
            </a:r>
          </a:p>
        </p:txBody>
      </p:sp>
    </p:spTree>
    <p:extLst>
      <p:ext uri="{BB962C8B-B14F-4D97-AF65-F5344CB8AC3E}">
        <p14:creationId xmlns:p14="http://schemas.microsoft.com/office/powerpoint/2010/main" val="122415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9E12-5D17-4F49-AB67-03A4E13A637B}"/>
              </a:ext>
            </a:extLst>
          </p:cNvPr>
          <p:cNvSpPr>
            <a:spLocks noGrp="1"/>
          </p:cNvSpPr>
          <p:nvPr>
            <p:ph type="title"/>
          </p:nvPr>
        </p:nvSpPr>
        <p:spPr/>
        <p:txBody>
          <a:bodyPr>
            <a:normAutofit/>
          </a:bodyPr>
          <a:lstStyle/>
          <a:p>
            <a:r>
              <a:rPr lang="en-US" sz="4800" dirty="0">
                <a:latin typeface="Roboto" panose="02000000000000000000" pitchFamily="2" charset="0"/>
                <a:ea typeface="Roboto" panose="02000000000000000000" pitchFamily="2" charset="0"/>
              </a:rPr>
              <a:t>Conclusion</a:t>
            </a:r>
            <a:endParaRPr lang="en-IN" sz="48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B5EC531F-8CE4-4CA7-8E18-B90C1974474C}"/>
              </a:ext>
            </a:extLst>
          </p:cNvPr>
          <p:cNvSpPr>
            <a:spLocks noGrp="1"/>
          </p:cNvSpPr>
          <p:nvPr>
            <p:ph idx="1"/>
          </p:nvPr>
        </p:nvSpPr>
        <p:spPr>
          <a:xfrm>
            <a:off x="657224" y="2157731"/>
            <a:ext cx="10753725" cy="3766185"/>
          </a:xfrm>
        </p:spPr>
        <p:txBody>
          <a:bodyPr>
            <a:normAutofit/>
          </a:bodyPr>
          <a:lstStyle/>
          <a:p>
            <a:r>
              <a:rPr lang="en-US" sz="2800" dirty="0">
                <a:latin typeface="Roboto" panose="02000000000000000000" pitchFamily="2" charset="0"/>
                <a:ea typeface="Roboto" panose="02000000000000000000" pitchFamily="2" charset="0"/>
              </a:rPr>
              <a:t>To conclude we would say that it will be a </a:t>
            </a:r>
            <a:r>
              <a:rPr lang="en-US" sz="2800" b="1" dirty="0">
                <a:latin typeface="Roboto" panose="02000000000000000000" pitchFamily="2" charset="0"/>
                <a:ea typeface="Roboto" panose="02000000000000000000" pitchFamily="2" charset="0"/>
              </a:rPr>
              <a:t>platform to help newcomers in the industry</a:t>
            </a:r>
            <a:r>
              <a:rPr lang="en-US" sz="2800" dirty="0">
                <a:latin typeface="Roboto" panose="02000000000000000000" pitchFamily="2" charset="0"/>
                <a:ea typeface="Roboto" panose="02000000000000000000" pitchFamily="2" charset="0"/>
              </a:rPr>
              <a:t>. It will help them </a:t>
            </a:r>
            <a:r>
              <a:rPr lang="en-US" sz="2800" b="1" dirty="0">
                <a:latin typeface="Roboto" panose="02000000000000000000" pitchFamily="2" charset="0"/>
                <a:ea typeface="Roboto" panose="02000000000000000000" pitchFamily="2" charset="0"/>
              </a:rPr>
              <a:t>gain technical skills along with soft skills</a:t>
            </a:r>
            <a:r>
              <a:rPr lang="en-US" sz="2800" dirty="0">
                <a:latin typeface="Roboto" panose="02000000000000000000" pitchFamily="2" charset="0"/>
                <a:ea typeface="Roboto" panose="02000000000000000000" pitchFamily="2" charset="0"/>
              </a:rPr>
              <a:t>. </a:t>
            </a:r>
          </a:p>
          <a:p>
            <a:r>
              <a:rPr lang="en-US" sz="2800" dirty="0">
                <a:latin typeface="Roboto" panose="02000000000000000000" pitchFamily="2" charset="0"/>
                <a:ea typeface="Roboto" panose="02000000000000000000" pitchFamily="2" charset="0"/>
              </a:rPr>
              <a:t>With a </a:t>
            </a:r>
            <a:r>
              <a:rPr lang="en-US" sz="2800" b="1" dirty="0">
                <a:latin typeface="Roboto" panose="02000000000000000000" pitchFamily="2" charset="0"/>
                <a:ea typeface="Roboto" panose="02000000000000000000" pitchFamily="2" charset="0"/>
              </a:rPr>
              <a:t>valid certification to showcase their knowledge and hard work</a:t>
            </a:r>
            <a:r>
              <a:rPr lang="en-US" sz="2800" dirty="0">
                <a:latin typeface="Roboto" panose="02000000000000000000" pitchFamily="2" charset="0"/>
                <a:ea typeface="Roboto" panose="02000000000000000000" pitchFamily="2" charset="0"/>
              </a:rPr>
              <a:t>. Plus doing </a:t>
            </a:r>
            <a:r>
              <a:rPr lang="en-US" sz="2800" b="1" dirty="0">
                <a:latin typeface="Roboto" panose="02000000000000000000" pitchFamily="2" charset="0"/>
                <a:ea typeface="Roboto" panose="02000000000000000000" pitchFamily="2" charset="0"/>
              </a:rPr>
              <a:t>projects will give them real life experience</a:t>
            </a:r>
            <a:r>
              <a:rPr lang="en-US" sz="2800" dirty="0">
                <a:latin typeface="Roboto" panose="02000000000000000000" pitchFamily="2" charset="0"/>
                <a:ea typeface="Roboto" panose="02000000000000000000" pitchFamily="2" charset="0"/>
              </a:rPr>
              <a:t> which will help them during freelancing.</a:t>
            </a:r>
          </a:p>
          <a:p>
            <a:r>
              <a:rPr lang="en-US" sz="2800" dirty="0">
                <a:latin typeface="Roboto" panose="02000000000000000000" pitchFamily="2" charset="0"/>
                <a:ea typeface="Roboto" panose="02000000000000000000" pitchFamily="2" charset="0"/>
              </a:rPr>
              <a:t>So that they </a:t>
            </a:r>
            <a:r>
              <a:rPr lang="en-US" sz="2800" b="1" dirty="0">
                <a:latin typeface="Roboto" panose="02000000000000000000" pitchFamily="2" charset="0"/>
                <a:ea typeface="Roboto" panose="02000000000000000000" pitchFamily="2" charset="0"/>
              </a:rPr>
              <a:t>get an easy breakthrough in the industry</a:t>
            </a:r>
            <a:r>
              <a:rPr lang="en-US" sz="2800" dirty="0">
                <a:latin typeface="Roboto" panose="02000000000000000000" pitchFamily="2" charset="0"/>
                <a:ea typeface="Roboto" panose="02000000000000000000" pitchFamily="2" charset="0"/>
              </a:rPr>
              <a:t>.</a:t>
            </a:r>
            <a:endParaRPr lang="en-IN"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63788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CBA9-F47B-47F1-97D5-61A5C67D4FEA}"/>
              </a:ext>
            </a:extLst>
          </p:cNvPr>
          <p:cNvSpPr>
            <a:spLocks noGrp="1"/>
          </p:cNvSpPr>
          <p:nvPr>
            <p:ph type="title"/>
          </p:nvPr>
        </p:nvSpPr>
        <p:spPr>
          <a:xfrm>
            <a:off x="919119" y="2765839"/>
            <a:ext cx="10353761" cy="1326321"/>
          </a:xfrm>
        </p:spPr>
        <p:txBody>
          <a:bodyPr>
            <a:normAutofit/>
          </a:bodyPr>
          <a:lstStyle/>
          <a:p>
            <a:r>
              <a:rPr lang="en-US" sz="6600" b="1" dirty="0">
                <a:latin typeface="Roboto" panose="02000000000000000000" pitchFamily="2" charset="0"/>
                <a:ea typeface="Roboto" panose="02000000000000000000" pitchFamily="2" charset="0"/>
              </a:rPr>
              <a:t>Thank you</a:t>
            </a:r>
            <a:endParaRPr lang="en-IN" sz="66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489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Best Memes About Engineering | NewEngineer.com">
            <a:extLst>
              <a:ext uri="{FF2B5EF4-FFF2-40B4-BE49-F238E27FC236}">
                <a16:creationId xmlns:a16="http://schemas.microsoft.com/office/drawing/2014/main" id="{785B895D-85B1-4FCA-A197-172DA369E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881063"/>
            <a:ext cx="76866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B225-877F-4C7B-A6EC-15DDB502A7BF}"/>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rPr>
              <a:t>Problem Statement</a:t>
            </a:r>
            <a:endParaRPr lang="en-IN"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90DA349C-52EC-4392-9290-E320F7A12C1A}"/>
              </a:ext>
            </a:extLst>
          </p:cNvPr>
          <p:cNvSpPr>
            <a:spLocks noGrp="1"/>
          </p:cNvSpPr>
          <p:nvPr>
            <p:ph idx="1"/>
          </p:nvPr>
        </p:nvSpPr>
        <p:spPr/>
        <p:txBody>
          <a:bodyPr>
            <a:normAutofit/>
          </a:bodyPr>
          <a:lstStyle/>
          <a:p>
            <a:pPr marL="0" indent="0">
              <a:buNone/>
            </a:pPr>
            <a:r>
              <a:rPr lang="en-US" sz="4000" dirty="0">
                <a:effectLst/>
                <a:latin typeface="Roboto" panose="02000000000000000000" pitchFamily="2" charset="0"/>
                <a:ea typeface="Roboto" panose="02000000000000000000" pitchFamily="2" charset="0"/>
              </a:rPr>
              <a:t>It’s </a:t>
            </a:r>
            <a:r>
              <a:rPr lang="en-US" sz="4000" b="1" dirty="0">
                <a:effectLst/>
                <a:latin typeface="Roboto" panose="02000000000000000000" pitchFamily="2" charset="0"/>
                <a:ea typeface="Roboto" panose="02000000000000000000" pitchFamily="2" charset="0"/>
              </a:rPr>
              <a:t>hard</a:t>
            </a:r>
            <a:r>
              <a:rPr lang="en-US" sz="4000" dirty="0">
                <a:effectLst/>
                <a:latin typeface="Roboto" panose="02000000000000000000" pitchFamily="2" charset="0"/>
                <a:ea typeface="Roboto" panose="02000000000000000000" pitchFamily="2" charset="0"/>
              </a:rPr>
              <a:t> to </a:t>
            </a:r>
            <a:r>
              <a:rPr lang="en-US" sz="4000" b="1" dirty="0">
                <a:effectLst/>
                <a:latin typeface="Roboto" panose="02000000000000000000" pitchFamily="2" charset="0"/>
                <a:ea typeface="Roboto" panose="02000000000000000000" pitchFamily="2" charset="0"/>
              </a:rPr>
              <a:t>start freelancing </a:t>
            </a:r>
            <a:r>
              <a:rPr lang="en-US" sz="4000" dirty="0">
                <a:effectLst/>
                <a:latin typeface="Roboto" panose="02000000000000000000" pitchFamily="2" charset="0"/>
                <a:ea typeface="Roboto" panose="02000000000000000000" pitchFamily="2" charset="0"/>
              </a:rPr>
              <a:t>and </a:t>
            </a:r>
            <a:r>
              <a:rPr lang="en-US" sz="4000" b="1" dirty="0">
                <a:effectLst/>
                <a:latin typeface="Roboto" panose="02000000000000000000" pitchFamily="2" charset="0"/>
                <a:ea typeface="Roboto" panose="02000000000000000000" pitchFamily="2" charset="0"/>
              </a:rPr>
              <a:t>getting experience </a:t>
            </a:r>
            <a:r>
              <a:rPr lang="en-US" sz="4000" dirty="0">
                <a:effectLst/>
                <a:latin typeface="Roboto" panose="02000000000000000000" pitchFamily="2" charset="0"/>
                <a:ea typeface="Roboto" panose="02000000000000000000" pitchFamily="2" charset="0"/>
              </a:rPr>
              <a:t>as a </a:t>
            </a:r>
            <a:r>
              <a:rPr lang="en-US" sz="4000" b="1" dirty="0">
                <a:effectLst/>
                <a:latin typeface="Roboto" panose="02000000000000000000" pitchFamily="2" charset="0"/>
                <a:ea typeface="Roboto" panose="02000000000000000000" pitchFamily="2" charset="0"/>
              </a:rPr>
              <a:t>beginner</a:t>
            </a:r>
            <a:r>
              <a:rPr lang="en-US" sz="4000" dirty="0">
                <a:effectLst/>
                <a:latin typeface="Roboto" panose="02000000000000000000" pitchFamily="2" charset="0"/>
                <a:ea typeface="Roboto" panose="02000000000000000000" pitchFamily="2" charset="0"/>
              </a:rPr>
              <a:t> as a result of which </a:t>
            </a:r>
            <a:r>
              <a:rPr lang="en-US" sz="4000" b="1" dirty="0">
                <a:effectLst/>
                <a:latin typeface="Roboto" panose="02000000000000000000" pitchFamily="2" charset="0"/>
                <a:ea typeface="Roboto" panose="02000000000000000000" pitchFamily="2" charset="0"/>
              </a:rPr>
              <a:t>people get confused</a:t>
            </a:r>
            <a:r>
              <a:rPr lang="en-US" sz="4000" dirty="0">
                <a:effectLst/>
                <a:latin typeface="Roboto" panose="02000000000000000000" pitchFamily="2" charset="0"/>
                <a:ea typeface="Roboto" panose="02000000000000000000" pitchFamily="2" charset="0"/>
              </a:rPr>
              <a:t>. </a:t>
            </a:r>
          </a:p>
          <a:p>
            <a:pPr marL="0" indent="0">
              <a:buNone/>
            </a:pPr>
            <a:r>
              <a:rPr lang="en-US" sz="4000" dirty="0">
                <a:effectLst/>
                <a:latin typeface="Roboto" panose="02000000000000000000" pitchFamily="2" charset="0"/>
                <a:ea typeface="Roboto" panose="02000000000000000000" pitchFamily="2" charset="0"/>
              </a:rPr>
              <a:t>So, wanted to help newbie to </a:t>
            </a:r>
            <a:r>
              <a:rPr lang="en-US" sz="4000" b="1" dirty="0">
                <a:effectLst/>
                <a:latin typeface="Roboto" panose="02000000000000000000" pitchFamily="2" charset="0"/>
                <a:ea typeface="Roboto" panose="02000000000000000000" pitchFamily="2" charset="0"/>
              </a:rPr>
              <a:t>get</a:t>
            </a:r>
            <a:r>
              <a:rPr lang="en-US" sz="4000" dirty="0">
                <a:effectLst/>
                <a:latin typeface="Roboto" panose="02000000000000000000" pitchFamily="2" charset="0"/>
                <a:ea typeface="Roboto" panose="02000000000000000000" pitchFamily="2" charset="0"/>
              </a:rPr>
              <a:t> </a:t>
            </a:r>
            <a:r>
              <a:rPr lang="en-US" sz="4000" b="1" dirty="0">
                <a:effectLst/>
                <a:latin typeface="Roboto" panose="02000000000000000000" pitchFamily="2" charset="0"/>
                <a:ea typeface="Roboto" panose="02000000000000000000" pitchFamily="2" charset="0"/>
              </a:rPr>
              <a:t>freelancing project</a:t>
            </a:r>
            <a:r>
              <a:rPr lang="en-US" sz="4000" dirty="0">
                <a:effectLst/>
                <a:latin typeface="Roboto" panose="02000000000000000000" pitchFamily="2" charset="0"/>
                <a:ea typeface="Roboto" panose="02000000000000000000" pitchFamily="2" charset="0"/>
              </a:rPr>
              <a:t> and </a:t>
            </a:r>
            <a:r>
              <a:rPr lang="en-US" sz="4000" b="1" dirty="0">
                <a:effectLst/>
                <a:latin typeface="Roboto" panose="02000000000000000000" pitchFamily="2" charset="0"/>
                <a:ea typeface="Roboto" panose="02000000000000000000" pitchFamily="2" charset="0"/>
              </a:rPr>
              <a:t>experience</a:t>
            </a:r>
            <a:r>
              <a:rPr lang="en-US" sz="4000" dirty="0">
                <a:effectLst/>
                <a:latin typeface="Roboto" panose="02000000000000000000" pitchFamily="2" charset="0"/>
                <a:ea typeface="Roboto" panose="02000000000000000000" pitchFamily="2" charset="0"/>
              </a:rPr>
              <a:t> at one platform.</a:t>
            </a:r>
            <a:endParaRPr lang="en-IN" sz="5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6466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9D91-76F0-4DBE-B6D8-4D67C75E456E}"/>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rPr>
              <a:t>Target audience</a:t>
            </a:r>
            <a:endParaRPr lang="en-IN"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7362FC5A-19A6-44B9-9B21-CFC843A4D9C1}"/>
              </a:ext>
            </a:extLst>
          </p:cNvPr>
          <p:cNvSpPr>
            <a:spLocks noGrp="1"/>
          </p:cNvSpPr>
          <p:nvPr>
            <p:ph idx="1"/>
          </p:nvPr>
        </p:nvSpPr>
        <p:spPr/>
        <p:txBody>
          <a:bodyPr>
            <a:normAutofit/>
          </a:bodyPr>
          <a:lstStyle/>
          <a:p>
            <a:pPr marL="0" indent="0">
              <a:buNone/>
            </a:pPr>
            <a:r>
              <a:rPr lang="en-US" sz="4000" dirty="0">
                <a:effectLst/>
                <a:latin typeface="Roboto" panose="02000000000000000000" pitchFamily="2" charset="0"/>
                <a:ea typeface="Roboto" panose="02000000000000000000" pitchFamily="2" charset="0"/>
              </a:rPr>
              <a:t>Mainly the </a:t>
            </a:r>
            <a:r>
              <a:rPr lang="en-US" sz="4000" b="1" dirty="0">
                <a:effectLst/>
                <a:latin typeface="Roboto" panose="02000000000000000000" pitchFamily="2" charset="0"/>
                <a:ea typeface="Roboto" panose="02000000000000000000" pitchFamily="2" charset="0"/>
              </a:rPr>
              <a:t>people</a:t>
            </a:r>
            <a:r>
              <a:rPr lang="en-US" sz="4000" dirty="0">
                <a:effectLst/>
                <a:latin typeface="Roboto" panose="02000000000000000000" pitchFamily="2" charset="0"/>
                <a:ea typeface="Roboto" panose="02000000000000000000" pitchFamily="2" charset="0"/>
              </a:rPr>
              <a:t> who are new to the field have skills but </a:t>
            </a:r>
            <a:r>
              <a:rPr lang="en-US" sz="4000" b="1" dirty="0">
                <a:effectLst/>
                <a:latin typeface="Roboto" panose="02000000000000000000" pitchFamily="2" charset="0"/>
                <a:ea typeface="Roboto" panose="02000000000000000000" pitchFamily="2" charset="0"/>
              </a:rPr>
              <a:t>lack in experience</a:t>
            </a:r>
            <a:r>
              <a:rPr lang="en-US" sz="4000" dirty="0">
                <a:effectLst/>
                <a:latin typeface="Roboto" panose="02000000000000000000" pitchFamily="2" charset="0"/>
                <a:ea typeface="Roboto" panose="02000000000000000000" pitchFamily="2" charset="0"/>
              </a:rPr>
              <a:t>. </a:t>
            </a:r>
          </a:p>
          <a:p>
            <a:pPr marL="0" indent="0">
              <a:buNone/>
            </a:pPr>
            <a:r>
              <a:rPr lang="en-US" sz="4000" dirty="0">
                <a:effectLst/>
                <a:latin typeface="Roboto" panose="02000000000000000000" pitchFamily="2" charset="0"/>
                <a:ea typeface="Roboto" panose="02000000000000000000" pitchFamily="2" charset="0"/>
              </a:rPr>
              <a:t>So, to get them specialized in there preference of domain by experience.</a:t>
            </a:r>
            <a:endParaRPr lang="en-IN" sz="4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1437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3584-FB6B-42F5-A114-862C5A859D0D}"/>
              </a:ext>
            </a:extLst>
          </p:cNvPr>
          <p:cNvSpPr>
            <a:spLocks noGrp="1"/>
          </p:cNvSpPr>
          <p:nvPr>
            <p:ph type="title"/>
          </p:nvPr>
        </p:nvSpPr>
        <p:spPr>
          <a:xfrm>
            <a:off x="709612" y="199785"/>
            <a:ext cx="10772775" cy="1658198"/>
          </a:xfrm>
        </p:spPr>
        <p:txBody>
          <a:bodyPr/>
          <a:lstStyle/>
          <a:p>
            <a:r>
              <a:rPr lang="en-US" dirty="0">
                <a:latin typeface="Roboto" panose="02000000000000000000" pitchFamily="2" charset="0"/>
                <a:ea typeface="Roboto" panose="02000000000000000000" pitchFamily="2" charset="0"/>
              </a:rPr>
              <a:t>Proposed solution</a:t>
            </a:r>
            <a:endParaRPr lang="en-IN"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F05D30D9-BEB7-489A-B802-E7C5A9A7C4BA}"/>
              </a:ext>
            </a:extLst>
          </p:cNvPr>
          <p:cNvSpPr>
            <a:spLocks noGrp="1"/>
          </p:cNvSpPr>
          <p:nvPr>
            <p:ph idx="1"/>
          </p:nvPr>
        </p:nvSpPr>
        <p:spPr>
          <a:xfrm>
            <a:off x="709612" y="1712068"/>
            <a:ext cx="10753725" cy="4795736"/>
          </a:xfrm>
        </p:spPr>
        <p:txBody>
          <a:bodyPr>
            <a:normAutofit/>
          </a:bodyPr>
          <a:lstStyle/>
          <a:p>
            <a:r>
              <a:rPr lang="en-US" dirty="0">
                <a:effectLst/>
                <a:latin typeface="Roboto" panose="02000000000000000000" pitchFamily="2" charset="0"/>
                <a:ea typeface="Roboto" panose="02000000000000000000" pitchFamily="2" charset="0"/>
              </a:rPr>
              <a:t>As we know it's a </a:t>
            </a:r>
            <a:r>
              <a:rPr lang="en-US" b="1" dirty="0">
                <a:effectLst/>
                <a:latin typeface="Roboto" panose="02000000000000000000" pitchFamily="2" charset="0"/>
                <a:ea typeface="Roboto" panose="02000000000000000000" pitchFamily="2" charset="0"/>
              </a:rPr>
              <a:t>fast-growing world </a:t>
            </a:r>
            <a:r>
              <a:rPr lang="en-US" dirty="0">
                <a:effectLst/>
                <a:latin typeface="Roboto" panose="02000000000000000000" pitchFamily="2" charset="0"/>
                <a:ea typeface="Roboto" panose="02000000000000000000" pitchFamily="2" charset="0"/>
              </a:rPr>
              <a:t>and </a:t>
            </a:r>
            <a:r>
              <a:rPr lang="en-US" b="1" dirty="0">
                <a:effectLst/>
                <a:latin typeface="Roboto" panose="02000000000000000000" pitchFamily="2" charset="0"/>
                <a:ea typeface="Roboto" panose="02000000000000000000" pitchFamily="2" charset="0"/>
              </a:rPr>
              <a:t>everyday their are new things to learn</a:t>
            </a:r>
            <a:r>
              <a:rPr lang="en-US" dirty="0">
                <a:effectLst/>
                <a:latin typeface="Roboto" panose="02000000000000000000" pitchFamily="2" charset="0"/>
                <a:ea typeface="Roboto" panose="02000000000000000000" pitchFamily="2" charset="0"/>
              </a:rPr>
              <a:t>. But in this competitive world the </a:t>
            </a:r>
            <a:r>
              <a:rPr lang="en-US" b="1" dirty="0">
                <a:effectLst/>
                <a:latin typeface="Roboto" panose="02000000000000000000" pitchFamily="2" charset="0"/>
                <a:ea typeface="Roboto" panose="02000000000000000000" pitchFamily="2" charset="0"/>
              </a:rPr>
              <a:t>people</a:t>
            </a:r>
            <a:r>
              <a:rPr lang="en-US" dirty="0">
                <a:effectLst/>
                <a:latin typeface="Roboto" panose="02000000000000000000" pitchFamily="2" charset="0"/>
                <a:ea typeface="Roboto" panose="02000000000000000000" pitchFamily="2" charset="0"/>
              </a:rPr>
              <a:t> who are </a:t>
            </a:r>
            <a:r>
              <a:rPr lang="en-US" b="1" dirty="0">
                <a:effectLst/>
                <a:latin typeface="Roboto" panose="02000000000000000000" pitchFamily="2" charset="0"/>
                <a:ea typeface="Roboto" panose="02000000000000000000" pitchFamily="2" charset="0"/>
              </a:rPr>
              <a:t>new in the field are suffering</a:t>
            </a:r>
            <a:r>
              <a:rPr lang="en-US" dirty="0">
                <a:effectLst/>
                <a:latin typeface="Roboto" panose="02000000000000000000" pitchFamily="2" charset="0"/>
                <a:ea typeface="Roboto" panose="02000000000000000000" pitchFamily="2" charset="0"/>
              </a:rPr>
              <a:t>. So, to overcome this we will create a platform where people with less experience can come and </a:t>
            </a:r>
            <a:r>
              <a:rPr lang="en-US" b="1" dirty="0">
                <a:effectLst/>
                <a:latin typeface="Roboto" panose="02000000000000000000" pitchFamily="2" charset="0"/>
                <a:ea typeface="Roboto" panose="02000000000000000000" pitchFamily="2" charset="0"/>
              </a:rPr>
              <a:t>get open-source projects </a:t>
            </a:r>
            <a:r>
              <a:rPr lang="en-US" dirty="0">
                <a:effectLst/>
                <a:latin typeface="Roboto" panose="02000000000000000000" pitchFamily="2" charset="0"/>
                <a:ea typeface="Roboto" panose="02000000000000000000" pitchFamily="2" charset="0"/>
              </a:rPr>
              <a:t>or can </a:t>
            </a:r>
            <a:r>
              <a:rPr lang="en-US" b="1" dirty="0">
                <a:effectLst/>
                <a:latin typeface="Roboto" panose="02000000000000000000" pitchFamily="2" charset="0"/>
                <a:ea typeface="Roboto" panose="02000000000000000000" pitchFamily="2" charset="0"/>
              </a:rPr>
              <a:t>collaborate with each other to make projects</a:t>
            </a:r>
            <a:r>
              <a:rPr lang="en-US" dirty="0">
                <a:effectLst/>
                <a:latin typeface="Roboto" panose="02000000000000000000" pitchFamily="2" charset="0"/>
                <a:ea typeface="Roboto" panose="02000000000000000000" pitchFamily="2" charset="0"/>
              </a:rPr>
              <a:t>.</a:t>
            </a:r>
          </a:p>
          <a:p>
            <a:endParaRPr lang="en-US" sz="800" dirty="0">
              <a:effectLst/>
              <a:latin typeface="Roboto" panose="02000000000000000000" pitchFamily="2" charset="0"/>
              <a:ea typeface="Roboto" panose="02000000000000000000" pitchFamily="2" charset="0"/>
            </a:endParaRPr>
          </a:p>
          <a:p>
            <a:r>
              <a:rPr lang="en-US" dirty="0">
                <a:effectLst/>
                <a:latin typeface="Roboto" panose="02000000000000000000" pitchFamily="2" charset="0"/>
                <a:ea typeface="Roboto" panose="02000000000000000000" pitchFamily="2" charset="0"/>
                <a:cs typeface="Times New Roman" panose="02020603050405020304" pitchFamily="18" charset="0"/>
              </a:rPr>
              <a:t>For e.g., if someone is making an app but doesn’t have knowledge of UI. Then they can find someone on the platform who wants to do UI work for their app.</a:t>
            </a:r>
          </a:p>
          <a:p>
            <a:endParaRPr lang="en-US" sz="800" dirty="0">
              <a:latin typeface="Roboto" panose="02000000000000000000" pitchFamily="2" charset="0"/>
              <a:ea typeface="Roboto" panose="02000000000000000000" pitchFamily="2" charset="0"/>
              <a:cs typeface="Times New Roman" panose="02020603050405020304" pitchFamily="18" charset="0"/>
            </a:endParaRPr>
          </a:p>
          <a:p>
            <a:r>
              <a:rPr lang="en-US" dirty="0">
                <a:effectLst/>
                <a:latin typeface="Roboto" panose="02000000000000000000" pitchFamily="2" charset="0"/>
                <a:ea typeface="Roboto" panose="02000000000000000000" pitchFamily="2" charset="0"/>
                <a:cs typeface="Times New Roman" panose="02020603050405020304" pitchFamily="18" charset="0"/>
              </a:rPr>
              <a:t>After they have made few projects and qualified quiz round they will be certified on the basis of their work. We will also have a place where people can contact each other and discuss their projects, collaborate or even ask doubts and do iterations on their work.</a:t>
            </a:r>
          </a:p>
          <a:p>
            <a:endParaRPr lang="en-US" dirty="0">
              <a:effectLst/>
              <a:latin typeface="Roboto" panose="02000000000000000000" pitchFamily="2" charset="0"/>
              <a:ea typeface="Roboto" panose="02000000000000000000" pitchFamily="2" charset="0"/>
              <a:cs typeface="Times New Roman" panose="02020603050405020304" pitchFamily="18" charset="0"/>
            </a:endParaRPr>
          </a:p>
          <a:p>
            <a:pPr marL="0" indent="0">
              <a:buNone/>
            </a:pPr>
            <a:endParaRPr lang="en-IN" dirty="0">
              <a:effectLst/>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25316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7785-98B4-4314-A294-44F752B2F7F0}"/>
              </a:ext>
            </a:extLst>
          </p:cNvPr>
          <p:cNvSpPr>
            <a:spLocks noGrp="1"/>
          </p:cNvSpPr>
          <p:nvPr>
            <p:ph type="title"/>
          </p:nvPr>
        </p:nvSpPr>
        <p:spPr/>
        <p:txBody>
          <a:bodyPr>
            <a:normAutofit/>
          </a:bodyPr>
          <a:lstStyle/>
          <a:p>
            <a:pPr rtl="0">
              <a:spcBef>
                <a:spcPts val="0"/>
              </a:spcBef>
              <a:spcAft>
                <a:spcPts val="0"/>
              </a:spcAft>
            </a:pPr>
            <a:r>
              <a:rPr lang="en-US" sz="4400" dirty="0">
                <a:latin typeface="Roboto" panose="02000000000000000000" pitchFamily="2" charset="0"/>
                <a:ea typeface="Roboto" panose="02000000000000000000" pitchFamily="2" charset="0"/>
              </a:rPr>
              <a:t>Competitor analysis</a:t>
            </a:r>
            <a:endParaRPr lang="en-IN" sz="4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E22FD3DB-371C-425C-B4F6-EBFA7FCCF20B}"/>
              </a:ext>
            </a:extLst>
          </p:cNvPr>
          <p:cNvSpPr>
            <a:spLocks noGrp="1"/>
          </p:cNvSpPr>
          <p:nvPr>
            <p:ph idx="1"/>
          </p:nvPr>
        </p:nvSpPr>
        <p:spPr>
          <a:xfrm>
            <a:off x="913795" y="2096064"/>
            <a:ext cx="10353762" cy="4081000"/>
          </a:xfrm>
        </p:spPr>
        <p:txBody>
          <a:bodyPr>
            <a:noAutofit/>
          </a:bodyPr>
          <a:lstStyle/>
          <a:p>
            <a:r>
              <a:rPr lang="en-US" sz="2400" dirty="0">
                <a:latin typeface="Roboto" panose="02000000000000000000" pitchFamily="2" charset="0"/>
                <a:ea typeface="Roboto" panose="02000000000000000000" pitchFamily="2" charset="0"/>
              </a:rPr>
              <a:t>The main competitor of this idea are </a:t>
            </a:r>
            <a:r>
              <a:rPr lang="en-US" sz="2400" b="1" dirty="0">
                <a:latin typeface="Roboto" panose="02000000000000000000" pitchFamily="2" charset="0"/>
                <a:ea typeface="Roboto" panose="02000000000000000000" pitchFamily="2" charset="0"/>
              </a:rPr>
              <a:t>pre existing freelancing sites</a:t>
            </a:r>
            <a:r>
              <a:rPr lang="en-US" sz="2400" dirty="0">
                <a:latin typeface="Roboto" panose="02000000000000000000" pitchFamily="2" charset="0"/>
                <a:ea typeface="Roboto" panose="02000000000000000000" pitchFamily="2" charset="0"/>
              </a:rPr>
              <a:t>, as they are well established in freelancing industry.</a:t>
            </a:r>
          </a:p>
          <a:p>
            <a:r>
              <a:rPr lang="en-US" sz="2400" dirty="0">
                <a:latin typeface="Roboto" panose="02000000000000000000" pitchFamily="2" charset="0"/>
                <a:ea typeface="Roboto" panose="02000000000000000000" pitchFamily="2" charset="0"/>
              </a:rPr>
              <a:t> And sites like </a:t>
            </a:r>
            <a:r>
              <a:rPr lang="en-US" sz="2400" b="1" dirty="0">
                <a:latin typeface="Roboto" panose="02000000000000000000" pitchFamily="2" charset="0"/>
                <a:ea typeface="Roboto" panose="02000000000000000000" pitchFamily="2" charset="0"/>
              </a:rPr>
              <a:t>edx.org</a:t>
            </a:r>
            <a:r>
              <a:rPr lang="en-US" sz="2400" dirty="0">
                <a:latin typeface="Roboto" panose="02000000000000000000" pitchFamily="2" charset="0"/>
                <a:ea typeface="Roboto" panose="02000000000000000000" pitchFamily="2" charset="0"/>
              </a:rPr>
              <a:t> and </a:t>
            </a:r>
            <a:r>
              <a:rPr lang="en-US" sz="2400" b="1" dirty="0">
                <a:latin typeface="Roboto" panose="02000000000000000000" pitchFamily="2" charset="0"/>
                <a:ea typeface="Roboto" panose="02000000000000000000" pitchFamily="2" charset="0"/>
              </a:rPr>
              <a:t>coursera</a:t>
            </a:r>
            <a:r>
              <a:rPr lang="en-US" sz="2400" dirty="0">
                <a:latin typeface="Roboto" panose="02000000000000000000" pitchFamily="2" charset="0"/>
                <a:ea typeface="Roboto" panose="02000000000000000000" pitchFamily="2" charset="0"/>
              </a:rPr>
              <a:t> which provide certification from highly reputed colleges and companies, but they lack in giving real life experience.</a:t>
            </a:r>
          </a:p>
          <a:p>
            <a:r>
              <a:rPr lang="en-US" b="1" dirty="0">
                <a:latin typeface="Roboto" panose="02000000000000000000" pitchFamily="2" charset="0"/>
                <a:ea typeface="Roboto" panose="02000000000000000000" pitchFamily="2" charset="0"/>
              </a:rPr>
              <a:t>Stack overflow </a:t>
            </a:r>
            <a:r>
              <a:rPr lang="en-US" dirty="0">
                <a:latin typeface="Roboto" panose="02000000000000000000" pitchFamily="2" charset="0"/>
                <a:ea typeface="Roboto" panose="02000000000000000000" pitchFamily="2" charset="0"/>
              </a:rPr>
              <a:t>and </a:t>
            </a:r>
            <a:r>
              <a:rPr lang="en-US" b="1" dirty="0">
                <a:latin typeface="Roboto" panose="02000000000000000000" pitchFamily="2" charset="0"/>
                <a:ea typeface="Roboto" panose="02000000000000000000" pitchFamily="2" charset="0"/>
              </a:rPr>
              <a:t>Quora</a:t>
            </a:r>
            <a:r>
              <a:rPr lang="en-US" dirty="0">
                <a:latin typeface="Roboto" panose="02000000000000000000" pitchFamily="2" charset="0"/>
                <a:ea typeface="Roboto" panose="02000000000000000000" pitchFamily="2" charset="0"/>
              </a:rPr>
              <a:t> will also become one of the main </a:t>
            </a:r>
            <a:r>
              <a:rPr lang="en-US" b="1" dirty="0">
                <a:latin typeface="Roboto" panose="02000000000000000000" pitchFamily="2" charset="0"/>
                <a:ea typeface="Roboto" panose="02000000000000000000" pitchFamily="2" charset="0"/>
              </a:rPr>
              <a:t>indirect competitor</a:t>
            </a:r>
            <a:r>
              <a:rPr lang="en-US" dirty="0">
                <a:latin typeface="Roboto" panose="02000000000000000000" pitchFamily="2" charset="0"/>
                <a:ea typeface="Roboto" panose="02000000000000000000" pitchFamily="2" charset="0"/>
              </a:rPr>
              <a:t> as it </a:t>
            </a:r>
            <a:r>
              <a:rPr lang="en-US" b="1" dirty="0">
                <a:latin typeface="Roboto" panose="02000000000000000000" pitchFamily="2" charset="0"/>
                <a:ea typeface="Roboto" panose="02000000000000000000" pitchFamily="2" charset="0"/>
              </a:rPr>
              <a:t>has a huge user base</a:t>
            </a:r>
            <a:r>
              <a:rPr lang="en-US" dirty="0">
                <a:latin typeface="Roboto" panose="02000000000000000000" pitchFamily="2" charset="0"/>
                <a:ea typeface="Roboto" panose="02000000000000000000" pitchFamily="2" charset="0"/>
              </a:rPr>
              <a:t>, but we have make sure our community app will give a better user experience.</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2249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551E-64CC-453A-9A4A-00DA3CCE4E13}"/>
              </a:ext>
            </a:extLst>
          </p:cNvPr>
          <p:cNvSpPr>
            <a:spLocks noGrp="1"/>
          </p:cNvSpPr>
          <p:nvPr>
            <p:ph type="title"/>
          </p:nvPr>
        </p:nvSpPr>
        <p:spPr/>
        <p:txBody>
          <a:bodyPr>
            <a:normAutofit/>
          </a:bodyPr>
          <a:lstStyle/>
          <a:p>
            <a:r>
              <a:rPr lang="en-US" sz="4400" dirty="0">
                <a:latin typeface="Roboto" panose="02000000000000000000" pitchFamily="2" charset="0"/>
                <a:ea typeface="Roboto" panose="02000000000000000000" pitchFamily="2" charset="0"/>
              </a:rPr>
              <a:t>USP</a:t>
            </a:r>
            <a:endParaRPr lang="en-IN" sz="4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451E0D1B-06D6-47A0-BBD2-5D53D2B02FBC}"/>
              </a:ext>
            </a:extLst>
          </p:cNvPr>
          <p:cNvSpPr>
            <a:spLocks noGrp="1"/>
          </p:cNvSpPr>
          <p:nvPr>
            <p:ph idx="1"/>
          </p:nvPr>
        </p:nvSpPr>
        <p:spPr>
          <a:xfrm>
            <a:off x="666748" y="2157731"/>
            <a:ext cx="10753725" cy="3766185"/>
          </a:xfrm>
        </p:spPr>
        <p:txBody>
          <a:bodyPr>
            <a:normAutofit/>
          </a:bodyPr>
          <a:lstStyle/>
          <a:p>
            <a:r>
              <a:rPr lang="en-US" sz="2400" dirty="0">
                <a:latin typeface="Roboto" panose="02000000000000000000" pitchFamily="2" charset="0"/>
                <a:ea typeface="Roboto" panose="02000000000000000000" pitchFamily="2" charset="0"/>
              </a:rPr>
              <a:t>Its open source.</a:t>
            </a:r>
          </a:p>
          <a:p>
            <a:r>
              <a:rPr lang="en-US" sz="2400" dirty="0">
                <a:latin typeface="Roboto" panose="02000000000000000000" pitchFamily="2" charset="0"/>
                <a:ea typeface="Roboto" panose="02000000000000000000" pitchFamily="2" charset="0"/>
              </a:rPr>
              <a:t>One of its kind.</a:t>
            </a:r>
          </a:p>
          <a:p>
            <a:r>
              <a:rPr lang="en-US" sz="2400" dirty="0">
                <a:latin typeface="Roboto" panose="02000000000000000000" pitchFamily="2" charset="0"/>
                <a:ea typeface="Roboto" panose="02000000000000000000" pitchFamily="2" charset="0"/>
              </a:rPr>
              <a:t>Its freeware and made user centric rather than profit making.</a:t>
            </a:r>
          </a:p>
          <a:p>
            <a:r>
              <a:rPr lang="en-US" sz="2400" dirty="0">
                <a:latin typeface="Roboto" panose="02000000000000000000" pitchFamily="2" charset="0"/>
                <a:ea typeface="Roboto" panose="02000000000000000000" pitchFamily="2" charset="0"/>
              </a:rPr>
              <a:t>Community App- where people can connect and work on their projects.</a:t>
            </a:r>
          </a:p>
          <a:p>
            <a:r>
              <a:rPr lang="en-US" sz="2400" dirty="0">
                <a:latin typeface="Roboto" panose="02000000000000000000" pitchFamily="2" charset="0"/>
                <a:ea typeface="Roboto" panose="02000000000000000000" pitchFamily="2" charset="0"/>
              </a:rPr>
              <a:t>We will give them practical knowledge before they even get in to market.</a:t>
            </a:r>
          </a:p>
          <a:p>
            <a:r>
              <a:rPr lang="en-US" sz="2400" dirty="0">
                <a:latin typeface="Roboto" panose="02000000000000000000" pitchFamily="2" charset="0"/>
                <a:ea typeface="Roboto" panose="02000000000000000000" pitchFamily="2" charset="0"/>
              </a:rPr>
              <a:t>Online certification.</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8125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4E21-5F3E-465E-B415-721FC81C704D}"/>
              </a:ext>
            </a:extLst>
          </p:cNvPr>
          <p:cNvSpPr>
            <a:spLocks noGrp="1"/>
          </p:cNvSpPr>
          <p:nvPr>
            <p:ph type="title"/>
          </p:nvPr>
        </p:nvSpPr>
        <p:spPr/>
        <p:txBody>
          <a:bodyPr>
            <a:normAutofit/>
          </a:bodyPr>
          <a:lstStyle/>
          <a:p>
            <a:r>
              <a:rPr lang="en-US" sz="4400" dirty="0">
                <a:latin typeface="Roboto" panose="02000000000000000000" pitchFamily="2" charset="0"/>
                <a:ea typeface="Roboto" panose="02000000000000000000" pitchFamily="2" charset="0"/>
              </a:rPr>
              <a:t>Working</a:t>
            </a:r>
            <a:endParaRPr lang="en-IN" sz="4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0C87A6F2-9003-4D6B-9F4A-6EFA123B85BF}"/>
              </a:ext>
            </a:extLst>
          </p:cNvPr>
          <p:cNvSpPr>
            <a:spLocks noGrp="1"/>
          </p:cNvSpPr>
          <p:nvPr>
            <p:ph idx="1"/>
          </p:nvPr>
        </p:nvSpPr>
        <p:spPr/>
        <p:txBody>
          <a:bodyPr>
            <a:normAutofit/>
          </a:bodyPr>
          <a:lstStyle/>
          <a:p>
            <a:r>
              <a:rPr lang="en-US" dirty="0">
                <a:latin typeface="Roboto" panose="02000000000000000000" pitchFamily="2" charset="0"/>
                <a:ea typeface="Roboto" panose="02000000000000000000" pitchFamily="2" charset="0"/>
              </a:rPr>
              <a:t>The </a:t>
            </a:r>
            <a:r>
              <a:rPr lang="en-US" b="1" dirty="0">
                <a:latin typeface="Roboto" panose="02000000000000000000" pitchFamily="2" charset="0"/>
                <a:ea typeface="Roboto" panose="02000000000000000000" pitchFamily="2" charset="0"/>
              </a:rPr>
              <a:t>user</a:t>
            </a:r>
            <a:r>
              <a:rPr lang="en-US" dirty="0">
                <a:latin typeface="Roboto" panose="02000000000000000000" pitchFamily="2" charset="0"/>
                <a:ea typeface="Roboto" panose="02000000000000000000" pitchFamily="2" charset="0"/>
              </a:rPr>
              <a:t> will </a:t>
            </a:r>
            <a:r>
              <a:rPr lang="en-US" b="1" dirty="0">
                <a:latin typeface="Roboto" panose="02000000000000000000" pitchFamily="2" charset="0"/>
                <a:ea typeface="Roboto" panose="02000000000000000000" pitchFamily="2" charset="0"/>
              </a:rPr>
              <a:t>visit to our site</a:t>
            </a:r>
            <a:r>
              <a:rPr lang="en-US" dirty="0">
                <a:latin typeface="Roboto" panose="02000000000000000000" pitchFamily="2" charset="0"/>
                <a:ea typeface="Roboto" panose="02000000000000000000" pitchFamily="2" charset="0"/>
              </a:rPr>
              <a:t> and </a:t>
            </a:r>
            <a:r>
              <a:rPr lang="en-US" b="1" dirty="0">
                <a:latin typeface="Roboto" panose="02000000000000000000" pitchFamily="2" charset="0"/>
                <a:ea typeface="Roboto" panose="02000000000000000000" pitchFamily="2" charset="0"/>
              </a:rPr>
              <a:t>learn from our free content</a:t>
            </a:r>
            <a:r>
              <a:rPr lang="en-US" dirty="0">
                <a:latin typeface="Roboto" panose="02000000000000000000" pitchFamily="2" charset="0"/>
                <a:ea typeface="Roboto" panose="02000000000000000000" pitchFamily="2" charset="0"/>
              </a:rPr>
              <a:t>. And </a:t>
            </a:r>
            <a:r>
              <a:rPr lang="en-US" b="1" dirty="0">
                <a:latin typeface="Roboto" panose="02000000000000000000" pitchFamily="2" charset="0"/>
                <a:ea typeface="Roboto" panose="02000000000000000000" pitchFamily="2" charset="0"/>
              </a:rPr>
              <a:t>get the free certification </a:t>
            </a:r>
            <a:r>
              <a:rPr lang="en-US" dirty="0">
                <a:latin typeface="Roboto" panose="02000000000000000000" pitchFamily="2" charset="0"/>
                <a:ea typeface="Roboto" panose="02000000000000000000" pitchFamily="2" charset="0"/>
              </a:rPr>
              <a:t>on basis of their ONLINE TEST. And we will also give a an option to get </a:t>
            </a:r>
            <a:r>
              <a:rPr lang="en-US" b="1" dirty="0">
                <a:latin typeface="Roboto" panose="02000000000000000000" pitchFamily="2" charset="0"/>
                <a:ea typeface="Roboto" panose="02000000000000000000" pitchFamily="2" charset="0"/>
              </a:rPr>
              <a:t>project review certification </a:t>
            </a:r>
            <a:r>
              <a:rPr lang="en-US" dirty="0">
                <a:latin typeface="Roboto" panose="02000000000000000000" pitchFamily="2" charset="0"/>
                <a:ea typeface="Roboto" panose="02000000000000000000" pitchFamily="2" charset="0"/>
              </a:rPr>
              <a:t>but it will be </a:t>
            </a:r>
            <a:r>
              <a:rPr lang="en-US" b="1" dirty="0">
                <a:latin typeface="Roboto" panose="02000000000000000000" pitchFamily="2" charset="0"/>
                <a:ea typeface="Roboto" panose="02000000000000000000" pitchFamily="2" charset="0"/>
              </a:rPr>
              <a:t>paid</a:t>
            </a:r>
            <a:r>
              <a:rPr lang="en-US" dirty="0">
                <a:latin typeface="Roboto" panose="02000000000000000000" pitchFamily="2" charset="0"/>
                <a:ea typeface="Roboto" panose="02000000000000000000" pitchFamily="2" charset="0"/>
              </a:rPr>
              <a:t> (with nominal charges).</a:t>
            </a:r>
          </a:p>
          <a:p>
            <a:r>
              <a:rPr lang="en-IN" dirty="0">
                <a:latin typeface="Roboto" panose="02000000000000000000" pitchFamily="2" charset="0"/>
                <a:ea typeface="Roboto" panose="02000000000000000000" pitchFamily="2" charset="0"/>
              </a:rPr>
              <a:t>We also have </a:t>
            </a:r>
            <a:r>
              <a:rPr lang="en-IN" b="1" dirty="0">
                <a:latin typeface="Roboto" panose="02000000000000000000" pitchFamily="2" charset="0"/>
                <a:ea typeface="Roboto" panose="02000000000000000000" pitchFamily="2" charset="0"/>
              </a:rPr>
              <a:t>community app </a:t>
            </a:r>
            <a:r>
              <a:rPr lang="en-IN" dirty="0">
                <a:latin typeface="Roboto" panose="02000000000000000000" pitchFamily="2" charset="0"/>
                <a:ea typeface="Roboto" panose="02000000000000000000" pitchFamily="2" charset="0"/>
              </a:rPr>
              <a:t>where they can </a:t>
            </a:r>
            <a:r>
              <a:rPr lang="en-IN" b="1" dirty="0">
                <a:latin typeface="Roboto" panose="02000000000000000000" pitchFamily="2" charset="0"/>
                <a:ea typeface="Roboto" panose="02000000000000000000" pitchFamily="2" charset="0"/>
              </a:rPr>
              <a:t>collaborate with people </a:t>
            </a:r>
            <a:r>
              <a:rPr lang="en-IN" dirty="0">
                <a:latin typeface="Roboto" panose="02000000000000000000" pitchFamily="2" charset="0"/>
                <a:ea typeface="Roboto" panose="02000000000000000000" pitchFamily="2" charset="0"/>
              </a:rPr>
              <a:t>round the world. And </a:t>
            </a:r>
            <a:r>
              <a:rPr lang="en-IN" b="1" dirty="0">
                <a:latin typeface="Roboto" panose="02000000000000000000" pitchFamily="2" charset="0"/>
                <a:ea typeface="Roboto" panose="02000000000000000000" pitchFamily="2" charset="0"/>
              </a:rPr>
              <a:t>make new projects</a:t>
            </a:r>
            <a:r>
              <a:rPr lang="en-IN" dirty="0">
                <a:latin typeface="Roboto" panose="02000000000000000000" pitchFamily="2" charset="0"/>
                <a:ea typeface="Roboto" panose="02000000000000000000" pitchFamily="2" charset="0"/>
              </a:rPr>
              <a:t> with them. Its interface will be just like any other messenger app.</a:t>
            </a:r>
          </a:p>
          <a:p>
            <a:r>
              <a:rPr lang="en-IN" dirty="0">
                <a:latin typeface="Roboto" panose="02000000000000000000" pitchFamily="2" charset="0"/>
                <a:ea typeface="Roboto" panose="02000000000000000000" pitchFamily="2" charset="0"/>
              </a:rPr>
              <a:t>We will give them </a:t>
            </a:r>
            <a:r>
              <a:rPr lang="en-IN" b="1" dirty="0">
                <a:latin typeface="Roboto" panose="02000000000000000000" pitchFamily="2" charset="0"/>
                <a:ea typeface="Roboto" panose="02000000000000000000" pitchFamily="2" charset="0"/>
              </a:rPr>
              <a:t>free hosting for portfolios</a:t>
            </a:r>
            <a:r>
              <a:rPr lang="en-IN" dirty="0">
                <a:latin typeface="Roboto" panose="02000000000000000000" pitchFamily="2" charset="0"/>
                <a:ea typeface="Roboto" panose="02000000000000000000" pitchFamily="2" charset="0"/>
              </a:rPr>
              <a:t>, their projects and resumes.</a:t>
            </a:r>
          </a:p>
          <a:p>
            <a:r>
              <a:rPr lang="en-IN" dirty="0">
                <a:latin typeface="Roboto" panose="02000000000000000000" pitchFamily="2" charset="0"/>
                <a:ea typeface="Roboto" panose="02000000000000000000" pitchFamily="2" charset="0"/>
              </a:rPr>
              <a:t>They can </a:t>
            </a:r>
            <a:r>
              <a:rPr lang="en-IN" b="1" dirty="0">
                <a:latin typeface="Roboto" panose="02000000000000000000" pitchFamily="2" charset="0"/>
                <a:ea typeface="Roboto" panose="02000000000000000000" pitchFamily="2" charset="0"/>
              </a:rPr>
              <a:t>search for jobs</a:t>
            </a:r>
            <a:r>
              <a:rPr lang="en-IN" dirty="0">
                <a:latin typeface="Roboto" panose="02000000000000000000" pitchFamily="2" charset="0"/>
                <a:ea typeface="Roboto" panose="02000000000000000000" pitchFamily="2" charset="0"/>
              </a:rPr>
              <a:t> on the </a:t>
            </a:r>
            <a:r>
              <a:rPr lang="en-IN" b="1" dirty="0">
                <a:latin typeface="Roboto" panose="02000000000000000000" pitchFamily="2" charset="0"/>
                <a:ea typeface="Roboto" panose="02000000000000000000" pitchFamily="2" charset="0"/>
              </a:rPr>
              <a:t>basis of their projects </a:t>
            </a:r>
            <a:r>
              <a:rPr lang="en-IN" dirty="0">
                <a:latin typeface="Roboto" panose="02000000000000000000" pitchFamily="2" charset="0"/>
                <a:ea typeface="Roboto" panose="02000000000000000000" pitchFamily="2" charset="0"/>
              </a:rPr>
              <a:t>and </a:t>
            </a:r>
            <a:r>
              <a:rPr lang="en-IN" b="1" dirty="0">
                <a:latin typeface="Roboto" panose="02000000000000000000" pitchFamily="2" charset="0"/>
                <a:ea typeface="Roboto" panose="02000000000000000000" pitchFamily="2" charset="0"/>
              </a:rPr>
              <a:t>knowledge</a:t>
            </a:r>
            <a:r>
              <a:rPr lang="en-IN"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94444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642D-D02E-4593-9779-675E22F09A2B}"/>
              </a:ext>
            </a:extLst>
          </p:cNvPr>
          <p:cNvSpPr>
            <a:spLocks noGrp="1"/>
          </p:cNvSpPr>
          <p:nvPr>
            <p:ph type="title"/>
          </p:nvPr>
        </p:nvSpPr>
        <p:spPr/>
        <p:txBody>
          <a:bodyPr>
            <a:normAutofit/>
          </a:bodyPr>
          <a:lstStyle/>
          <a:p>
            <a:r>
              <a:rPr lang="en-US" sz="4400" dirty="0">
                <a:latin typeface="Roboto" panose="02000000000000000000" pitchFamily="2" charset="0"/>
                <a:ea typeface="Roboto" panose="02000000000000000000" pitchFamily="2" charset="0"/>
              </a:rPr>
              <a:t>Application</a:t>
            </a:r>
            <a:endParaRPr lang="en-IN" sz="4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B384475A-7CB7-435D-BF58-7BF0C98D24C5}"/>
              </a:ext>
            </a:extLst>
          </p:cNvPr>
          <p:cNvSpPr>
            <a:spLocks noGrp="1"/>
          </p:cNvSpPr>
          <p:nvPr>
            <p:ph idx="1"/>
          </p:nvPr>
        </p:nvSpPr>
        <p:spPr>
          <a:xfrm>
            <a:off x="913795" y="2096063"/>
            <a:ext cx="10353762" cy="3983723"/>
          </a:xfrm>
        </p:spPr>
        <p:txBody>
          <a:bodyPr>
            <a:noAutofit/>
          </a:bodyPr>
          <a:lstStyle/>
          <a:p>
            <a:r>
              <a:rPr lang="en-US" dirty="0">
                <a:latin typeface="Roboto" panose="02000000000000000000" pitchFamily="2" charset="0"/>
                <a:ea typeface="Roboto" panose="02000000000000000000" pitchFamily="2" charset="0"/>
              </a:rPr>
              <a:t>The free </a:t>
            </a:r>
            <a:r>
              <a:rPr lang="en-US" b="1" dirty="0">
                <a:latin typeface="Roboto" panose="02000000000000000000" pitchFamily="2" charset="0"/>
                <a:ea typeface="Roboto" panose="02000000000000000000" pitchFamily="2" charset="0"/>
              </a:rPr>
              <a:t>content</a:t>
            </a:r>
            <a:r>
              <a:rPr lang="en-US" dirty="0">
                <a:latin typeface="Roboto" panose="02000000000000000000" pitchFamily="2" charset="0"/>
                <a:ea typeface="Roboto" panose="02000000000000000000" pitchFamily="2" charset="0"/>
              </a:rPr>
              <a:t> for certifications will be </a:t>
            </a:r>
            <a:r>
              <a:rPr lang="en-US" b="1" dirty="0">
                <a:latin typeface="Roboto" panose="02000000000000000000" pitchFamily="2" charset="0"/>
                <a:ea typeface="Roboto" panose="02000000000000000000" pitchFamily="2" charset="0"/>
              </a:rPr>
              <a:t>updated regularly </a:t>
            </a:r>
            <a:r>
              <a:rPr lang="en-US" dirty="0">
                <a:latin typeface="Roboto" panose="02000000000000000000" pitchFamily="2" charset="0"/>
                <a:ea typeface="Roboto" panose="02000000000000000000" pitchFamily="2" charset="0"/>
              </a:rPr>
              <a:t>to </a:t>
            </a:r>
            <a:r>
              <a:rPr lang="en-US" b="1" dirty="0">
                <a:latin typeface="Roboto" panose="02000000000000000000" pitchFamily="2" charset="0"/>
                <a:ea typeface="Roboto" panose="02000000000000000000" pitchFamily="2" charset="0"/>
              </a:rPr>
              <a:t>give the current market knowledge</a:t>
            </a:r>
            <a:r>
              <a:rPr lang="en-US" dirty="0">
                <a:latin typeface="Roboto" panose="02000000000000000000" pitchFamily="2" charset="0"/>
                <a:ea typeface="Roboto" panose="02000000000000000000" pitchFamily="2" charset="0"/>
              </a:rPr>
              <a:t> which others lack in. We will </a:t>
            </a:r>
            <a:r>
              <a:rPr lang="en-US" b="1" dirty="0">
                <a:latin typeface="Roboto" panose="02000000000000000000" pitchFamily="2" charset="0"/>
                <a:ea typeface="Roboto" panose="02000000000000000000" pitchFamily="2" charset="0"/>
              </a:rPr>
              <a:t>hire experts to rate their projects </a:t>
            </a:r>
            <a:r>
              <a:rPr lang="en-US" dirty="0">
                <a:latin typeface="Roboto" panose="02000000000000000000" pitchFamily="2" charset="0"/>
                <a:ea typeface="Roboto" panose="02000000000000000000" pitchFamily="2" charset="0"/>
              </a:rPr>
              <a:t>for certification and </a:t>
            </a:r>
            <a:r>
              <a:rPr lang="en-US" b="1" dirty="0">
                <a:latin typeface="Roboto" panose="02000000000000000000" pitchFamily="2" charset="0"/>
                <a:ea typeface="Roboto" panose="02000000000000000000" pitchFamily="2" charset="0"/>
              </a:rPr>
              <a:t>AI based model</a:t>
            </a:r>
            <a:r>
              <a:rPr lang="en-US" dirty="0">
                <a:latin typeface="Roboto" panose="02000000000000000000" pitchFamily="2" charset="0"/>
                <a:ea typeface="Roboto" panose="02000000000000000000" pitchFamily="2" charset="0"/>
              </a:rPr>
              <a:t> to </a:t>
            </a:r>
            <a:r>
              <a:rPr lang="en-US" b="1" dirty="0">
                <a:latin typeface="Roboto" panose="02000000000000000000" pitchFamily="2" charset="0"/>
                <a:ea typeface="Roboto" panose="02000000000000000000" pitchFamily="2" charset="0"/>
              </a:rPr>
              <a:t>make question paper</a:t>
            </a:r>
            <a:r>
              <a:rPr lang="en-US" dirty="0">
                <a:latin typeface="Roboto" panose="02000000000000000000" pitchFamily="2" charset="0"/>
                <a:ea typeface="Roboto" panose="02000000000000000000" pitchFamily="2" charset="0"/>
              </a:rPr>
              <a:t>.</a:t>
            </a:r>
          </a:p>
          <a:p>
            <a:r>
              <a:rPr lang="en-US" b="1" dirty="0">
                <a:latin typeface="Roboto" panose="02000000000000000000" pitchFamily="2" charset="0"/>
                <a:ea typeface="Roboto" panose="02000000000000000000" pitchFamily="2" charset="0"/>
              </a:rPr>
              <a:t>Community app </a:t>
            </a:r>
            <a:r>
              <a:rPr lang="en-US" dirty="0">
                <a:latin typeface="Roboto" panose="02000000000000000000" pitchFamily="2" charset="0"/>
                <a:ea typeface="Roboto" panose="02000000000000000000" pitchFamily="2" charset="0"/>
              </a:rPr>
              <a:t>will work like any other </a:t>
            </a:r>
            <a:r>
              <a:rPr lang="en-US" b="1" dirty="0">
                <a:latin typeface="Roboto" panose="02000000000000000000" pitchFamily="2" charset="0"/>
                <a:ea typeface="Roboto" panose="02000000000000000000" pitchFamily="2" charset="0"/>
              </a:rPr>
              <a:t>messenger app </a:t>
            </a:r>
            <a:r>
              <a:rPr lang="en-US" dirty="0">
                <a:latin typeface="Roboto" panose="02000000000000000000" pitchFamily="2" charset="0"/>
                <a:ea typeface="Roboto" panose="02000000000000000000" pitchFamily="2" charset="0"/>
              </a:rPr>
              <a:t>plus we will also have a </a:t>
            </a:r>
            <a:r>
              <a:rPr lang="en-US" b="1" dirty="0">
                <a:latin typeface="Roboto" panose="02000000000000000000" pitchFamily="2" charset="0"/>
                <a:ea typeface="Roboto" panose="02000000000000000000" pitchFamily="2" charset="0"/>
              </a:rPr>
              <a:t>web version </a:t>
            </a:r>
            <a:r>
              <a:rPr lang="en-US" dirty="0">
                <a:latin typeface="Roboto" panose="02000000000000000000" pitchFamily="2" charset="0"/>
                <a:ea typeface="Roboto" panose="02000000000000000000" pitchFamily="2" charset="0"/>
              </a:rPr>
              <a:t>for it so that </a:t>
            </a:r>
            <a:r>
              <a:rPr lang="en-US" b="1" dirty="0">
                <a:latin typeface="Roboto" panose="02000000000000000000" pitchFamily="2" charset="0"/>
                <a:ea typeface="Roboto" panose="02000000000000000000" pitchFamily="2" charset="0"/>
              </a:rPr>
              <a:t>people can access </a:t>
            </a:r>
            <a:r>
              <a:rPr lang="en-US" dirty="0">
                <a:latin typeface="Roboto" panose="02000000000000000000" pitchFamily="2" charset="0"/>
                <a:ea typeface="Roboto" panose="02000000000000000000" pitchFamily="2" charset="0"/>
              </a:rPr>
              <a:t>it from </a:t>
            </a:r>
            <a:r>
              <a:rPr lang="en-US" b="1" dirty="0">
                <a:latin typeface="Roboto" panose="02000000000000000000" pitchFamily="2" charset="0"/>
                <a:ea typeface="Roboto" panose="02000000000000000000" pitchFamily="2" charset="0"/>
              </a:rPr>
              <a:t>anywhere</a:t>
            </a:r>
            <a:r>
              <a:rPr lang="en-US" dirty="0">
                <a:latin typeface="Roboto" panose="02000000000000000000" pitchFamily="2" charset="0"/>
                <a:ea typeface="Roboto" panose="02000000000000000000" pitchFamily="2" charset="0"/>
              </a:rPr>
              <a:t>.</a:t>
            </a:r>
          </a:p>
          <a:p>
            <a:r>
              <a:rPr lang="en-IN" dirty="0">
                <a:latin typeface="Roboto" panose="02000000000000000000" pitchFamily="2" charset="0"/>
                <a:ea typeface="Roboto" panose="02000000000000000000" pitchFamily="2" charset="0"/>
              </a:rPr>
              <a:t>For </a:t>
            </a:r>
            <a:r>
              <a:rPr lang="en-IN" b="1" dirty="0">
                <a:latin typeface="Roboto" panose="02000000000000000000" pitchFamily="2" charset="0"/>
                <a:ea typeface="Roboto" panose="02000000000000000000" pitchFamily="2" charset="0"/>
              </a:rPr>
              <a:t>hosting space </a:t>
            </a:r>
            <a:r>
              <a:rPr lang="en-IN" dirty="0">
                <a:latin typeface="Roboto" panose="02000000000000000000" pitchFamily="2" charset="0"/>
                <a:ea typeface="Roboto" panose="02000000000000000000" pitchFamily="2" charset="0"/>
              </a:rPr>
              <a:t>we will require </a:t>
            </a:r>
            <a:r>
              <a:rPr lang="en-IN" b="1" dirty="0">
                <a:latin typeface="Roboto" panose="02000000000000000000" pitchFamily="2" charset="0"/>
                <a:ea typeface="Roboto" panose="02000000000000000000" pitchFamily="2" charset="0"/>
              </a:rPr>
              <a:t>servers </a:t>
            </a:r>
            <a:r>
              <a:rPr lang="en-IN" dirty="0">
                <a:latin typeface="Roboto" panose="02000000000000000000" pitchFamily="2" charset="0"/>
                <a:ea typeface="Roboto" panose="02000000000000000000" pitchFamily="2" charset="0"/>
              </a:rPr>
              <a:t>and </a:t>
            </a:r>
            <a:r>
              <a:rPr lang="en-IN" b="1" dirty="0">
                <a:latin typeface="Roboto" panose="02000000000000000000" pitchFamily="2" charset="0"/>
                <a:ea typeface="Roboto" panose="02000000000000000000" pitchFamily="2" charset="0"/>
              </a:rPr>
              <a:t>high speed internet connection</a:t>
            </a:r>
            <a:r>
              <a:rPr lang="en-IN" dirty="0">
                <a:latin typeface="Roboto" panose="02000000000000000000" pitchFamily="2" charset="0"/>
                <a:ea typeface="Roboto" panose="02000000000000000000" pitchFamily="2" charset="0"/>
              </a:rPr>
              <a:t>.</a:t>
            </a:r>
          </a:p>
          <a:p>
            <a:r>
              <a:rPr lang="en-IN" dirty="0">
                <a:latin typeface="Roboto" panose="02000000000000000000" pitchFamily="2" charset="0"/>
                <a:ea typeface="Roboto" panose="02000000000000000000" pitchFamily="2" charset="0"/>
              </a:rPr>
              <a:t>And at last an </a:t>
            </a:r>
            <a:r>
              <a:rPr lang="en-IN" b="1" dirty="0">
                <a:latin typeface="Roboto" panose="02000000000000000000" pitchFamily="2" charset="0"/>
                <a:ea typeface="Roboto" panose="02000000000000000000" pitchFamily="2" charset="0"/>
              </a:rPr>
              <a:t>AI based job suggestion software </a:t>
            </a:r>
            <a:r>
              <a:rPr lang="en-IN" dirty="0">
                <a:latin typeface="Roboto" panose="02000000000000000000" pitchFamily="2" charset="0"/>
                <a:ea typeface="Roboto" panose="02000000000000000000" pitchFamily="2" charset="0"/>
              </a:rPr>
              <a:t>to give the user best suitable job according to their knowledge and skill set.</a:t>
            </a:r>
          </a:p>
        </p:txBody>
      </p:sp>
    </p:spTree>
    <p:extLst>
      <p:ext uri="{BB962C8B-B14F-4D97-AF65-F5344CB8AC3E}">
        <p14:creationId xmlns:p14="http://schemas.microsoft.com/office/powerpoint/2010/main" val="3208554223"/>
      </p:ext>
    </p:extLst>
  </p:cSld>
  <p:clrMapOvr>
    <a:masterClrMapping/>
  </p:clrMapOvr>
</p:sld>
</file>

<file path=ppt/theme/theme1.xml><?xml version="1.0" encoding="utf-8"?>
<a:theme xmlns:a="http://schemas.openxmlformats.org/drawingml/2006/main" name="Metropolita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972</TotalTime>
  <Words>752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Roboto</vt:lpstr>
      <vt:lpstr>Roboto Slab</vt:lpstr>
      <vt:lpstr>Metropolitan</vt:lpstr>
      <vt:lpstr>SIGMA</vt:lpstr>
      <vt:lpstr>PowerPoint Presentation</vt:lpstr>
      <vt:lpstr>Problem Statement</vt:lpstr>
      <vt:lpstr>Target audience</vt:lpstr>
      <vt:lpstr>Proposed solution</vt:lpstr>
      <vt:lpstr>Competitor analysis</vt:lpstr>
      <vt:lpstr>USP</vt:lpstr>
      <vt:lpstr>Working</vt:lpstr>
      <vt:lpstr>Application</vt:lpstr>
      <vt:lpstr>Finances</vt:lpstr>
      <vt:lpstr>Tech Stack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SIGMA</dc:title>
  <dc:creator>Deep Panchani</dc:creator>
  <cp:lastModifiedBy>Deep Panchani</cp:lastModifiedBy>
  <cp:revision>29</cp:revision>
  <dcterms:created xsi:type="dcterms:W3CDTF">2021-01-23T13:25:36Z</dcterms:created>
  <dcterms:modified xsi:type="dcterms:W3CDTF">2021-01-31T14:53:37Z</dcterms:modified>
</cp:coreProperties>
</file>