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5"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65231120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451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1898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2120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6054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1787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18602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44177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05931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47006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4893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grpSp>
        <p:nvGrpSpPr>
          <p:cNvPr id="9" name="Shape 9"/>
          <p:cNvGrpSpPr/>
          <p:nvPr/>
        </p:nvGrpSpPr>
        <p:grpSpPr>
          <a:xfrm>
            <a:off x="6098378" y="4"/>
            <a:ext cx="3045625" cy="2030570"/>
            <a:chOff x="6098378" y="4"/>
            <a:chExt cx="3045625" cy="2030570"/>
          </a:xfrm>
        </p:grpSpPr>
        <p:sp>
          <p:nvSpPr>
            <p:cNvPr id="10" name="Shape 10"/>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12" name="Shape 12"/>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sp>
          <p:nvSpPr>
            <p:cNvPr id="13" name="Shape 13"/>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14" name="Shape 14"/>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grpSp>
      <p:sp>
        <p:nvSpPr>
          <p:cNvPr id="15" name="Shape 15"/>
          <p:cNvSpPr txBox="1">
            <a:spLocks noGrp="1"/>
          </p:cNvSpPr>
          <p:nvPr>
            <p:ph type="ctrTitle"/>
          </p:nvPr>
        </p:nvSpPr>
        <p:spPr>
          <a:xfrm>
            <a:off x="598100" y="1775222"/>
            <a:ext cx="8222100" cy="838799"/>
          </a:xfrm>
          <a:prstGeom prst="rect">
            <a:avLst/>
          </a:prstGeom>
        </p:spPr>
        <p:txBody>
          <a:bodyPr lIns="91425" tIns="91425" rIns="91425" bIns="91425" anchor="b" anchorCtr="0"/>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a:endParaRPr/>
          </a:p>
        </p:txBody>
      </p:sp>
      <p:sp>
        <p:nvSpPr>
          <p:cNvPr id="16" name="Shape 16"/>
          <p:cNvSpPr txBox="1">
            <a:spLocks noGrp="1"/>
          </p:cNvSpPr>
          <p:nvPr>
            <p:ph type="subTitle" idx="1"/>
          </p:nvPr>
        </p:nvSpPr>
        <p:spPr>
          <a:xfrm>
            <a:off x="598088" y="2715912"/>
            <a:ext cx="8222100" cy="432899"/>
          </a:xfrm>
          <a:prstGeom prst="rect">
            <a:avLst/>
          </a:prstGeom>
        </p:spPr>
        <p:txBody>
          <a:bodyPr lIns="91425" tIns="91425" rIns="91425" bIns="91425" anchor="t" anchorCtr="0"/>
          <a:lstStyle>
            <a:lvl1pPr>
              <a:lnSpc>
                <a:spcPct val="100000"/>
              </a:lnSpc>
              <a:spcBef>
                <a:spcPts val="0"/>
              </a:spcBef>
              <a:spcAft>
                <a:spcPts val="0"/>
              </a:spcAft>
              <a:buClr>
                <a:schemeClr val="lt1"/>
              </a:buClr>
              <a:buSzPct val="100000"/>
              <a:buNone/>
              <a:defRPr sz="2100">
                <a:solidFill>
                  <a:schemeClr val="lt1"/>
                </a:solidFill>
              </a:defRPr>
            </a:lvl1pPr>
            <a:lvl2pPr>
              <a:lnSpc>
                <a:spcPct val="100000"/>
              </a:lnSpc>
              <a:spcBef>
                <a:spcPts val="0"/>
              </a:spcBef>
              <a:spcAft>
                <a:spcPts val="0"/>
              </a:spcAft>
              <a:buClr>
                <a:schemeClr val="lt1"/>
              </a:buClr>
              <a:buSzPct val="100000"/>
              <a:buNone/>
              <a:defRPr sz="2100">
                <a:solidFill>
                  <a:schemeClr val="lt1"/>
                </a:solidFill>
              </a:defRPr>
            </a:lvl2pPr>
            <a:lvl3pPr>
              <a:lnSpc>
                <a:spcPct val="100000"/>
              </a:lnSpc>
              <a:spcBef>
                <a:spcPts val="0"/>
              </a:spcBef>
              <a:spcAft>
                <a:spcPts val="0"/>
              </a:spcAft>
              <a:buClr>
                <a:schemeClr val="lt1"/>
              </a:buClr>
              <a:buSzPct val="100000"/>
              <a:buNone/>
              <a:defRPr sz="2100">
                <a:solidFill>
                  <a:schemeClr val="lt1"/>
                </a:solidFill>
              </a:defRPr>
            </a:lvl3pPr>
            <a:lvl4pPr>
              <a:lnSpc>
                <a:spcPct val="100000"/>
              </a:lnSpc>
              <a:spcBef>
                <a:spcPts val="0"/>
              </a:spcBef>
              <a:spcAft>
                <a:spcPts val="0"/>
              </a:spcAft>
              <a:buClr>
                <a:schemeClr val="lt1"/>
              </a:buClr>
              <a:buSzPct val="100000"/>
              <a:buNone/>
              <a:defRPr sz="2100">
                <a:solidFill>
                  <a:schemeClr val="lt1"/>
                </a:solidFill>
              </a:defRPr>
            </a:lvl4pPr>
            <a:lvl5pPr>
              <a:lnSpc>
                <a:spcPct val="100000"/>
              </a:lnSpc>
              <a:spcBef>
                <a:spcPts val="0"/>
              </a:spcBef>
              <a:spcAft>
                <a:spcPts val="0"/>
              </a:spcAft>
              <a:buClr>
                <a:schemeClr val="lt1"/>
              </a:buClr>
              <a:buSzPct val="100000"/>
              <a:buNone/>
              <a:defRPr sz="2100">
                <a:solidFill>
                  <a:schemeClr val="lt1"/>
                </a:solidFill>
              </a:defRPr>
            </a:lvl5pPr>
            <a:lvl6pPr>
              <a:lnSpc>
                <a:spcPct val="100000"/>
              </a:lnSpc>
              <a:spcBef>
                <a:spcPts val="0"/>
              </a:spcBef>
              <a:spcAft>
                <a:spcPts val="0"/>
              </a:spcAft>
              <a:buClr>
                <a:schemeClr val="lt1"/>
              </a:buClr>
              <a:buSzPct val="100000"/>
              <a:buNone/>
              <a:defRPr sz="2100">
                <a:solidFill>
                  <a:schemeClr val="lt1"/>
                </a:solidFill>
              </a:defRPr>
            </a:lvl6pPr>
            <a:lvl7pPr>
              <a:lnSpc>
                <a:spcPct val="100000"/>
              </a:lnSpc>
              <a:spcBef>
                <a:spcPts val="0"/>
              </a:spcBef>
              <a:spcAft>
                <a:spcPts val="0"/>
              </a:spcAft>
              <a:buClr>
                <a:schemeClr val="lt1"/>
              </a:buClr>
              <a:buSzPct val="100000"/>
              <a:buNone/>
              <a:defRPr sz="2100">
                <a:solidFill>
                  <a:schemeClr val="lt1"/>
                </a:solidFill>
              </a:defRPr>
            </a:lvl7pPr>
            <a:lvl8pPr>
              <a:lnSpc>
                <a:spcPct val="100000"/>
              </a:lnSpc>
              <a:spcBef>
                <a:spcPts val="0"/>
              </a:spcBef>
              <a:spcAft>
                <a:spcPts val="0"/>
              </a:spcAft>
              <a:buClr>
                <a:schemeClr val="lt1"/>
              </a:buClr>
              <a:buSzPct val="100000"/>
              <a:buNone/>
              <a:defRPr sz="2100">
                <a:solidFill>
                  <a:schemeClr val="lt1"/>
                </a:solidFill>
              </a:defRPr>
            </a:lvl8pPr>
            <a:lvl9pPr>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7" name="Shape 1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8"/>
        <p:cNvGrpSpPr/>
        <p:nvPr/>
      </p:nvGrpSpPr>
      <p:grpSpPr>
        <a:xfrm>
          <a:off x="0" y="0"/>
          <a:ext cx="0" cy="0"/>
          <a:chOff x="0" y="0"/>
          <a:chExt cx="0" cy="0"/>
        </a:xfrm>
      </p:grpSpPr>
      <p:grpSp>
        <p:nvGrpSpPr>
          <p:cNvPr id="69" name="Shape 69"/>
          <p:cNvGrpSpPr/>
          <p:nvPr/>
        </p:nvGrpSpPr>
        <p:grpSpPr>
          <a:xfrm>
            <a:off x="6098378" y="4"/>
            <a:ext cx="3045625" cy="2030570"/>
            <a:chOff x="6098378" y="4"/>
            <a:chExt cx="3045625" cy="2030570"/>
          </a:xfrm>
        </p:grpSpPr>
        <p:sp>
          <p:nvSpPr>
            <p:cNvPr id="70" name="Shape 70"/>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71" name="Shape 71"/>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72" name="Shape 72"/>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sp>
          <p:nvSpPr>
            <p:cNvPr id="73" name="Shape 73"/>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74" name="Shape 74"/>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grpSp>
      <p:sp>
        <p:nvSpPr>
          <p:cNvPr id="75" name="Shape 75"/>
          <p:cNvSpPr txBox="1">
            <a:spLocks noGrp="1"/>
          </p:cNvSpPr>
          <p:nvPr>
            <p:ph type="title"/>
          </p:nvPr>
        </p:nvSpPr>
        <p:spPr>
          <a:xfrm>
            <a:off x="311700" y="1256050"/>
            <a:ext cx="8520599" cy="2030700"/>
          </a:xfrm>
          <a:prstGeom prst="rect">
            <a:avLst/>
          </a:prstGeom>
        </p:spPr>
        <p:txBody>
          <a:bodyPr lIns="91425" tIns="91425" rIns="91425" bIns="91425" anchor="b" anchorCtr="0"/>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a:endParaRPr/>
          </a:p>
        </p:txBody>
      </p:sp>
      <p:sp>
        <p:nvSpPr>
          <p:cNvPr id="76" name="Shape 76"/>
          <p:cNvSpPr txBox="1">
            <a:spLocks noGrp="1"/>
          </p:cNvSpPr>
          <p:nvPr>
            <p:ph type="body" idx="1"/>
          </p:nvPr>
        </p:nvSpPr>
        <p:spPr>
          <a:xfrm>
            <a:off x="311700" y="3369225"/>
            <a:ext cx="8520599" cy="1281900"/>
          </a:xfrm>
          <a:prstGeom prst="rect">
            <a:avLst/>
          </a:prstGeom>
        </p:spPr>
        <p:txBody>
          <a:bodyPr lIns="91425" tIns="91425" rIns="91425" bIns="91425" anchor="t" anchorCtr="0"/>
          <a:lstStyle>
            <a:lvl1pPr algn="ctr">
              <a:spcBef>
                <a:spcPts val="0"/>
              </a:spcBef>
              <a:buClr>
                <a:schemeClr val="lt1"/>
              </a:buClr>
              <a:defRPr>
                <a:solidFill>
                  <a:schemeClr val="lt1"/>
                </a:solidFill>
              </a:defRPr>
            </a:lvl1pPr>
            <a:lvl2pPr algn="ctr">
              <a:spcBef>
                <a:spcPts val="0"/>
              </a:spcBef>
              <a:buClr>
                <a:schemeClr val="lt1"/>
              </a:buClr>
              <a:defRPr>
                <a:solidFill>
                  <a:schemeClr val="lt1"/>
                </a:solidFill>
              </a:defRPr>
            </a:lvl2pPr>
            <a:lvl3pPr algn="ctr">
              <a:spcBef>
                <a:spcPts val="0"/>
              </a:spcBef>
              <a:buClr>
                <a:schemeClr val="lt1"/>
              </a:buClr>
              <a:defRPr>
                <a:solidFill>
                  <a:schemeClr val="lt1"/>
                </a:solidFill>
              </a:defRPr>
            </a:lvl3pPr>
            <a:lvl4pPr algn="ctr">
              <a:spcBef>
                <a:spcPts val="0"/>
              </a:spcBef>
              <a:buClr>
                <a:schemeClr val="lt1"/>
              </a:buClr>
              <a:defRPr>
                <a:solidFill>
                  <a:schemeClr val="lt1"/>
                </a:solidFill>
              </a:defRPr>
            </a:lvl4pPr>
            <a:lvl5pPr algn="ctr">
              <a:spcBef>
                <a:spcPts val="0"/>
              </a:spcBef>
              <a:buClr>
                <a:schemeClr val="lt1"/>
              </a:buClr>
              <a:defRPr>
                <a:solidFill>
                  <a:schemeClr val="lt1"/>
                </a:solidFill>
              </a:defRPr>
            </a:lvl5pPr>
            <a:lvl6pPr algn="ctr">
              <a:spcBef>
                <a:spcPts val="0"/>
              </a:spcBef>
              <a:buClr>
                <a:schemeClr val="lt1"/>
              </a:buClr>
              <a:defRPr>
                <a:solidFill>
                  <a:schemeClr val="lt1"/>
                </a:solidFill>
              </a:defRPr>
            </a:lvl6pPr>
            <a:lvl7pPr algn="ctr">
              <a:spcBef>
                <a:spcPts val="0"/>
              </a:spcBef>
              <a:buClr>
                <a:schemeClr val="lt1"/>
              </a:buClr>
              <a:defRPr>
                <a:solidFill>
                  <a:schemeClr val="lt1"/>
                </a:solidFill>
              </a:defRPr>
            </a:lvl7pPr>
            <a:lvl8pPr algn="ctr">
              <a:spcBef>
                <a:spcPts val="0"/>
              </a:spcBef>
              <a:buClr>
                <a:schemeClr val="lt1"/>
              </a:buClr>
              <a:defRPr>
                <a:solidFill>
                  <a:schemeClr val="lt1"/>
                </a:solidFill>
              </a:defRPr>
            </a:lvl8pPr>
            <a:lvl9pPr algn="ctr">
              <a:spcBef>
                <a:spcPts val="0"/>
              </a:spcBef>
              <a:buClr>
                <a:schemeClr val="lt1"/>
              </a:buClr>
              <a:defRPr>
                <a:solidFill>
                  <a:schemeClr val="lt1"/>
                </a:solidFill>
              </a:defRPr>
            </a:lvl9pPr>
          </a:lstStyle>
          <a:p>
            <a:endParaRPr/>
          </a:p>
        </p:txBody>
      </p:sp>
      <p:sp>
        <p:nvSpPr>
          <p:cNvPr id="77" name="Shape 7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8"/>
        <p:cNvGrpSpPr/>
        <p:nvPr/>
      </p:nvGrpSpPr>
      <p:grpSpPr>
        <a:xfrm>
          <a:off x="0" y="0"/>
          <a:ext cx="0" cy="0"/>
          <a:chOff x="0" y="0"/>
          <a:chExt cx="0" cy="0"/>
        </a:xfrm>
      </p:grpSpPr>
      <p:sp>
        <p:nvSpPr>
          <p:cNvPr id="79" name="Shape 79"/>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8"/>
        <p:cNvGrpSpPr/>
        <p:nvPr/>
      </p:nvGrpSpPr>
      <p:grpSpPr>
        <a:xfrm>
          <a:off x="0" y="0"/>
          <a:ext cx="0" cy="0"/>
          <a:chOff x="0" y="0"/>
          <a:chExt cx="0" cy="0"/>
        </a:xfrm>
      </p:grpSpPr>
      <p:grpSp>
        <p:nvGrpSpPr>
          <p:cNvPr id="19" name="Shape 19"/>
          <p:cNvGrpSpPr/>
          <p:nvPr/>
        </p:nvGrpSpPr>
        <p:grpSpPr>
          <a:xfrm>
            <a:off x="6098378" y="4"/>
            <a:ext cx="3045625" cy="2030570"/>
            <a:chOff x="6098378" y="4"/>
            <a:chExt cx="3045625" cy="2030570"/>
          </a:xfrm>
        </p:grpSpPr>
        <p:sp>
          <p:nvSpPr>
            <p:cNvPr id="20" name="Shape 20"/>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21" name="Shape 21"/>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22" name="Shape 22"/>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sp>
          <p:nvSpPr>
            <p:cNvPr id="23" name="Shape 23"/>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24" name="Shape 24"/>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grpSp>
      <p:sp>
        <p:nvSpPr>
          <p:cNvPr id="25" name="Shape 25"/>
          <p:cNvSpPr txBox="1">
            <a:spLocks noGrp="1"/>
          </p:cNvSpPr>
          <p:nvPr>
            <p:ph type="title"/>
          </p:nvPr>
        </p:nvSpPr>
        <p:spPr>
          <a:xfrm>
            <a:off x="598100" y="2152347"/>
            <a:ext cx="8222100" cy="838799"/>
          </a:xfrm>
          <a:prstGeom prst="rect">
            <a:avLst/>
          </a:prstGeom>
        </p:spPr>
        <p:txBody>
          <a:bodyPr lIns="91425" tIns="91425" rIns="91425" bIns="91425" anchor="ctr" anchorCtr="0"/>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a:endParaRPr/>
          </a:p>
        </p:txBody>
      </p:sp>
      <p:sp>
        <p:nvSpPr>
          <p:cNvPr id="26" name="Shape 26"/>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7"/>
        <p:cNvGrpSpPr/>
        <p:nvPr/>
      </p:nvGrpSpPr>
      <p:grpSpPr>
        <a:xfrm>
          <a:off x="0" y="0"/>
          <a:ext cx="0" cy="0"/>
          <a:chOff x="0" y="0"/>
          <a:chExt cx="0" cy="0"/>
        </a:xfrm>
      </p:grpSpPr>
      <p:grpSp>
        <p:nvGrpSpPr>
          <p:cNvPr id="28" name="Shape 28"/>
          <p:cNvGrpSpPr/>
          <p:nvPr/>
        </p:nvGrpSpPr>
        <p:grpSpPr>
          <a:xfrm>
            <a:off x="0" y="3903669"/>
            <a:ext cx="9144000" cy="1239924"/>
            <a:chOff x="0" y="3903669"/>
            <a:chExt cx="9144000" cy="1239924"/>
          </a:xfrm>
        </p:grpSpPr>
        <p:sp>
          <p:nvSpPr>
            <p:cNvPr id="29" name="Shape 29"/>
            <p:cNvSpPr/>
            <p:nvPr/>
          </p:nvSpPr>
          <p:spPr>
            <a:xfrm>
              <a:off x="8154895" y="3903669"/>
              <a:ext cx="989099" cy="987899"/>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30" name="Shape 30"/>
            <p:cNvSpPr/>
            <p:nvPr/>
          </p:nvSpPr>
          <p:spPr>
            <a:xfrm flipH="1">
              <a:off x="6181162" y="3903669"/>
              <a:ext cx="989099" cy="987899"/>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31" name="Shape 31"/>
            <p:cNvSpPr/>
            <p:nvPr/>
          </p:nvSpPr>
          <p:spPr>
            <a:xfrm>
              <a:off x="7170274" y="3903669"/>
              <a:ext cx="989099" cy="9878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rot="10800000">
              <a:off x="8154757" y="3903682"/>
              <a:ext cx="989099" cy="987899"/>
            </a:xfrm>
            <a:prstGeom prst="rtTriangle">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33" name="Shape 33"/>
            <p:cNvSpPr/>
            <p:nvPr/>
          </p:nvSpPr>
          <p:spPr>
            <a:xfrm>
              <a:off x="0" y="4891594"/>
              <a:ext cx="9144000" cy="2519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grpSp>
      <p:sp>
        <p:nvSpPr>
          <p:cNvPr id="34" name="Shape 34"/>
          <p:cNvSpPr txBox="1">
            <a:spLocks noGrp="1"/>
          </p:cNvSpPr>
          <p:nvPr>
            <p:ph type="title"/>
          </p:nvPr>
        </p:nvSpPr>
        <p:spPr>
          <a:xfrm>
            <a:off x="311700" y="410000"/>
            <a:ext cx="8520599" cy="6078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5" name="Shape 35"/>
          <p:cNvSpPr txBox="1">
            <a:spLocks noGrp="1"/>
          </p:cNvSpPr>
          <p:nvPr>
            <p:ph type="body" idx="1"/>
          </p:nvPr>
        </p:nvSpPr>
        <p:spPr>
          <a:xfrm>
            <a:off x="311700" y="1229875"/>
            <a:ext cx="8520599" cy="33390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6" name="Shape 36"/>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410000"/>
            <a:ext cx="8520599" cy="6078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body" idx="1"/>
          </p:nvPr>
        </p:nvSpPr>
        <p:spPr>
          <a:xfrm>
            <a:off x="311700" y="1229975"/>
            <a:ext cx="3999899" cy="33390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40" name="Shape 40"/>
          <p:cNvSpPr txBox="1">
            <a:spLocks noGrp="1"/>
          </p:cNvSpPr>
          <p:nvPr>
            <p:ph type="body" idx="2"/>
          </p:nvPr>
        </p:nvSpPr>
        <p:spPr>
          <a:xfrm>
            <a:off x="4832400" y="1229975"/>
            <a:ext cx="3999899" cy="33390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41" name="Shape 41"/>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11700" y="410000"/>
            <a:ext cx="8520599" cy="6078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4" name="Shape 44"/>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47" name="Shape 47"/>
          <p:cNvSpPr txBox="1">
            <a:spLocks noGrp="1"/>
          </p:cNvSpPr>
          <p:nvPr>
            <p:ph type="body" idx="1"/>
          </p:nvPr>
        </p:nvSpPr>
        <p:spPr>
          <a:xfrm>
            <a:off x="311700" y="1465804"/>
            <a:ext cx="2807999" cy="3103199"/>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48" name="Shape 4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6098378" y="4"/>
            <a:ext cx="3045625" cy="2030570"/>
            <a:chOff x="6098378" y="4"/>
            <a:chExt cx="3045625" cy="2030570"/>
          </a:xfrm>
        </p:grpSpPr>
        <p:sp>
          <p:nvSpPr>
            <p:cNvPr id="51" name="Shape 51"/>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grpSp>
      <p:sp>
        <p:nvSpPr>
          <p:cNvPr id="56" name="Shape 56"/>
          <p:cNvSpPr txBox="1">
            <a:spLocks noGrp="1"/>
          </p:cNvSpPr>
          <p:nvPr>
            <p:ph type="title"/>
          </p:nvPr>
        </p:nvSpPr>
        <p:spPr>
          <a:xfrm>
            <a:off x="490250" y="526350"/>
            <a:ext cx="5618700" cy="4090800"/>
          </a:xfrm>
          <a:prstGeom prst="rect">
            <a:avLst/>
          </a:prstGeom>
        </p:spPr>
        <p:txBody>
          <a:bodyPr lIns="91425" tIns="91425" rIns="91425" bIns="91425" anchor="ctr" anchorCtr="0"/>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a:endParaRPr/>
          </a:p>
        </p:txBody>
      </p:sp>
      <p:sp>
        <p:nvSpPr>
          <p:cNvPr id="57" name="Shape 5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8"/>
        <p:cNvGrpSpPr/>
        <p:nvPr/>
      </p:nvGrpSpPr>
      <p:grpSpPr>
        <a:xfrm>
          <a:off x="0" y="0"/>
          <a:ext cx="0" cy="0"/>
          <a:chOff x="0" y="0"/>
          <a:chExt cx="0" cy="0"/>
        </a:xfrm>
      </p:grpSpPr>
      <p:sp>
        <p:nvSpPr>
          <p:cNvPr id="59" name="Shape 59"/>
          <p:cNvSpPr/>
          <p:nvPr/>
        </p:nvSpPr>
        <p:spPr>
          <a:xfrm>
            <a:off x="4572000" y="-17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60" name="Shape 6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1" name="Shape 61"/>
          <p:cNvSpPr txBox="1">
            <a:spLocks noGrp="1"/>
          </p:cNvSpPr>
          <p:nvPr>
            <p:ph type="title"/>
          </p:nvPr>
        </p:nvSpPr>
        <p:spPr>
          <a:xfrm>
            <a:off x="265500" y="1151100"/>
            <a:ext cx="4045199" cy="1564499"/>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62" name="Shape 62"/>
          <p:cNvSpPr txBox="1">
            <a:spLocks noGrp="1"/>
          </p:cNvSpPr>
          <p:nvPr>
            <p:ph type="subTitle" idx="1"/>
          </p:nvPr>
        </p:nvSpPr>
        <p:spPr>
          <a:xfrm>
            <a:off x="265500" y="2769001"/>
            <a:ext cx="4045199" cy="1269299"/>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63" name="Shape 6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64" name="Shape 64"/>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67" name="Shape 6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10000"/>
            <a:ext cx="8520599" cy="607800"/>
          </a:xfrm>
          <a:prstGeom prst="rect">
            <a:avLst/>
          </a:prstGeom>
          <a:noFill/>
          <a:ln>
            <a:noFill/>
          </a:ln>
        </p:spPr>
        <p:txBody>
          <a:bodyPr lIns="91425" tIns="91425" rIns="91425" bIns="91425" anchor="t" anchorCtr="0"/>
          <a:lstStyle>
            <a:lvl1pPr>
              <a:spcBef>
                <a:spcPts val="0"/>
              </a:spcBef>
              <a:buClr>
                <a:schemeClr val="dk1"/>
              </a:buClr>
              <a:buSzPct val="100000"/>
              <a:buFont typeface="Roboto"/>
              <a:buNone/>
              <a:defRPr sz="3000">
                <a:solidFill>
                  <a:schemeClr val="dk1"/>
                </a:solidFill>
                <a:latin typeface="Roboto"/>
                <a:ea typeface="Roboto"/>
                <a:cs typeface="Roboto"/>
                <a:sym typeface="Roboto"/>
              </a:defRPr>
            </a:lvl1pPr>
            <a:lvl2pPr>
              <a:spcBef>
                <a:spcPts val="0"/>
              </a:spcBef>
              <a:buClr>
                <a:schemeClr val="dk1"/>
              </a:buClr>
              <a:buSzPct val="100000"/>
              <a:buFont typeface="Roboto"/>
              <a:buNone/>
              <a:defRPr sz="3000">
                <a:solidFill>
                  <a:schemeClr val="dk1"/>
                </a:solidFill>
                <a:latin typeface="Roboto"/>
                <a:ea typeface="Roboto"/>
                <a:cs typeface="Roboto"/>
                <a:sym typeface="Roboto"/>
              </a:defRPr>
            </a:lvl2pPr>
            <a:lvl3pPr>
              <a:spcBef>
                <a:spcPts val="0"/>
              </a:spcBef>
              <a:buClr>
                <a:schemeClr val="dk1"/>
              </a:buClr>
              <a:buSzPct val="100000"/>
              <a:buFont typeface="Roboto"/>
              <a:buNone/>
              <a:defRPr sz="3000">
                <a:solidFill>
                  <a:schemeClr val="dk1"/>
                </a:solidFill>
                <a:latin typeface="Roboto"/>
                <a:ea typeface="Roboto"/>
                <a:cs typeface="Roboto"/>
                <a:sym typeface="Roboto"/>
              </a:defRPr>
            </a:lvl3pPr>
            <a:lvl4pPr>
              <a:spcBef>
                <a:spcPts val="0"/>
              </a:spcBef>
              <a:buClr>
                <a:schemeClr val="dk1"/>
              </a:buClr>
              <a:buSzPct val="100000"/>
              <a:buFont typeface="Roboto"/>
              <a:buNone/>
              <a:defRPr sz="3000">
                <a:solidFill>
                  <a:schemeClr val="dk1"/>
                </a:solidFill>
                <a:latin typeface="Roboto"/>
                <a:ea typeface="Roboto"/>
                <a:cs typeface="Roboto"/>
                <a:sym typeface="Roboto"/>
              </a:defRPr>
            </a:lvl4pPr>
            <a:lvl5pPr>
              <a:spcBef>
                <a:spcPts val="0"/>
              </a:spcBef>
              <a:buClr>
                <a:schemeClr val="dk1"/>
              </a:buClr>
              <a:buSzPct val="100000"/>
              <a:buFont typeface="Roboto"/>
              <a:buNone/>
              <a:defRPr sz="3000">
                <a:solidFill>
                  <a:schemeClr val="dk1"/>
                </a:solidFill>
                <a:latin typeface="Roboto"/>
                <a:ea typeface="Roboto"/>
                <a:cs typeface="Roboto"/>
                <a:sym typeface="Roboto"/>
              </a:defRPr>
            </a:lvl5pPr>
            <a:lvl6pPr>
              <a:spcBef>
                <a:spcPts val="0"/>
              </a:spcBef>
              <a:buClr>
                <a:schemeClr val="dk1"/>
              </a:buClr>
              <a:buSzPct val="100000"/>
              <a:buFont typeface="Roboto"/>
              <a:buNone/>
              <a:defRPr sz="3000">
                <a:solidFill>
                  <a:schemeClr val="dk1"/>
                </a:solidFill>
                <a:latin typeface="Roboto"/>
                <a:ea typeface="Roboto"/>
                <a:cs typeface="Roboto"/>
                <a:sym typeface="Roboto"/>
              </a:defRPr>
            </a:lvl6pPr>
            <a:lvl7pPr>
              <a:spcBef>
                <a:spcPts val="0"/>
              </a:spcBef>
              <a:buClr>
                <a:schemeClr val="dk1"/>
              </a:buClr>
              <a:buSzPct val="100000"/>
              <a:buFont typeface="Roboto"/>
              <a:buNone/>
              <a:defRPr sz="3000">
                <a:solidFill>
                  <a:schemeClr val="dk1"/>
                </a:solidFill>
                <a:latin typeface="Roboto"/>
                <a:ea typeface="Roboto"/>
                <a:cs typeface="Roboto"/>
                <a:sym typeface="Roboto"/>
              </a:defRPr>
            </a:lvl7pPr>
            <a:lvl8pPr>
              <a:spcBef>
                <a:spcPts val="0"/>
              </a:spcBef>
              <a:buClr>
                <a:schemeClr val="dk1"/>
              </a:buClr>
              <a:buSzPct val="100000"/>
              <a:buFont typeface="Roboto"/>
              <a:buNone/>
              <a:defRPr sz="3000">
                <a:solidFill>
                  <a:schemeClr val="dk1"/>
                </a:solidFill>
                <a:latin typeface="Roboto"/>
                <a:ea typeface="Roboto"/>
                <a:cs typeface="Roboto"/>
                <a:sym typeface="Roboto"/>
              </a:defRPr>
            </a:lvl8pPr>
            <a:lvl9pPr>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6" name="Shape 6"/>
          <p:cNvSpPr txBox="1">
            <a:spLocks noGrp="1"/>
          </p:cNvSpPr>
          <p:nvPr>
            <p:ph type="body" idx="1"/>
          </p:nvPr>
        </p:nvSpPr>
        <p:spPr>
          <a:xfrm>
            <a:off x="311700" y="1229875"/>
            <a:ext cx="8520599" cy="33390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7" name="Shape 7"/>
          <p:cNvSpPr txBox="1">
            <a:spLocks noGrp="1"/>
          </p:cNvSpPr>
          <p:nvPr>
            <p:ph type="sldNum" idx="12"/>
          </p:nvPr>
        </p:nvSpPr>
        <p:spPr>
          <a:xfrm>
            <a:off x="8460431" y="4651190"/>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GB" sz="1000">
                <a:solidFill>
                  <a:schemeClr val="lt1"/>
                </a:solidFill>
                <a:latin typeface="Roboto"/>
                <a:ea typeface="Roboto"/>
                <a:cs typeface="Roboto"/>
                <a:sym typeface="Roboto"/>
              </a:rPr>
              <a:t>‹#›</a:t>
            </a:fld>
            <a:endParaRPr lang="en-GB"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eople.cs.uchicago.edu/~niyogi/papersps/Laplacianface.pdf"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en.wikipedia.org/wiki/Principal_component_analysis" TargetMode="External"/><Relationship Id="rId4" Type="http://schemas.openxmlformats.org/officeDocument/2006/relationships/hyperlink" Target="https://en.wikipedia.org/wiki/LD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598100" y="1775222"/>
            <a:ext cx="8222100" cy="838799"/>
          </a:xfrm>
          <a:prstGeom prst="rect">
            <a:avLst/>
          </a:prstGeom>
        </p:spPr>
        <p:txBody>
          <a:bodyPr lIns="91425" tIns="91425" rIns="91425" bIns="91425" anchor="b" anchorCtr="0">
            <a:noAutofit/>
          </a:bodyPr>
          <a:lstStyle/>
          <a:p>
            <a:pPr>
              <a:spcBef>
                <a:spcPts val="0"/>
              </a:spcBef>
              <a:buNone/>
            </a:pPr>
            <a:r>
              <a:rPr lang="en-GB"/>
              <a:t>COMP 6321: Machine Learning</a:t>
            </a:r>
          </a:p>
        </p:txBody>
      </p:sp>
      <p:sp>
        <p:nvSpPr>
          <p:cNvPr id="85" name="Shape 85"/>
          <p:cNvSpPr txBox="1">
            <a:spLocks noGrp="1"/>
          </p:cNvSpPr>
          <p:nvPr>
            <p:ph type="subTitle" idx="1"/>
          </p:nvPr>
        </p:nvSpPr>
        <p:spPr>
          <a:xfrm>
            <a:off x="598088" y="2715912"/>
            <a:ext cx="8222100" cy="432899"/>
          </a:xfrm>
          <a:prstGeom prst="rect">
            <a:avLst/>
          </a:prstGeom>
        </p:spPr>
        <p:txBody>
          <a:bodyPr lIns="91425" tIns="91425" rIns="91425" bIns="91425" anchor="t" anchorCtr="0">
            <a:noAutofit/>
          </a:bodyPr>
          <a:lstStyle/>
          <a:p>
            <a:pPr>
              <a:spcBef>
                <a:spcPts val="0"/>
              </a:spcBef>
              <a:buNone/>
            </a:pPr>
            <a:r>
              <a:rPr lang="en-GB"/>
              <a:t>Face Recognition using Laplacian faces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GB" dirty="0" smtClean="0"/>
              <a:t>References</a:t>
            </a:r>
            <a:endParaRPr lang="en-GB" dirty="0"/>
          </a:p>
        </p:txBody>
      </p:sp>
      <p:sp>
        <p:nvSpPr>
          <p:cNvPr id="130" name="Shape 130"/>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marL="285750" lvl="2" indent="-285750">
              <a:buFont typeface="Arial" panose="020B0604020202020204" pitchFamily="34" charset="0"/>
              <a:buChar char="•"/>
            </a:pPr>
            <a:r>
              <a:rPr lang="en-US" sz="2000" dirty="0">
                <a:latin typeface="Calibri" panose="020F0502020204030204" pitchFamily="34" charset="0"/>
                <a:hlinkClick r:id="rId3"/>
              </a:rPr>
              <a:t>http://people.cs.uchicago.edu/~</a:t>
            </a:r>
            <a:r>
              <a:rPr lang="en-US" sz="2000" dirty="0" smtClean="0">
                <a:latin typeface="Calibri" panose="020F0502020204030204" pitchFamily="34" charset="0"/>
                <a:hlinkClick r:id="rId3"/>
              </a:rPr>
              <a:t>niyogi/papersps/Laplacianface.pdf</a:t>
            </a:r>
            <a:endParaRPr lang="en-US" sz="2000" dirty="0" smtClean="0">
              <a:latin typeface="Calibri" panose="020F0502020204030204" pitchFamily="34" charset="0"/>
            </a:endParaRPr>
          </a:p>
          <a:p>
            <a:pPr marL="285750" lvl="2" indent="-285750">
              <a:buFont typeface="Arial" panose="020B0604020202020204" pitchFamily="34" charset="0"/>
              <a:buChar char="•"/>
            </a:pPr>
            <a:r>
              <a:rPr lang="en-US" sz="2000" dirty="0">
                <a:latin typeface="Calibri" panose="020F0502020204030204" pitchFamily="34" charset="0"/>
                <a:hlinkClick r:id="rId4"/>
              </a:rPr>
              <a:t>https://</a:t>
            </a:r>
            <a:r>
              <a:rPr lang="en-US" sz="2000" dirty="0" smtClean="0">
                <a:latin typeface="Calibri" panose="020F0502020204030204" pitchFamily="34" charset="0"/>
                <a:hlinkClick r:id="rId4"/>
              </a:rPr>
              <a:t>en.wikipedia.org/wiki/LDA</a:t>
            </a:r>
            <a:endParaRPr lang="en-US" sz="2000" dirty="0" smtClean="0">
              <a:latin typeface="Calibri" panose="020F0502020204030204" pitchFamily="34" charset="0"/>
            </a:endParaRPr>
          </a:p>
          <a:p>
            <a:pPr marL="285750" lvl="2" indent="-285750">
              <a:buFont typeface="Arial" panose="020B0604020202020204" pitchFamily="34" charset="0"/>
              <a:buChar char="•"/>
            </a:pPr>
            <a:r>
              <a:rPr lang="en-US" sz="2000" dirty="0">
                <a:latin typeface="Calibri" panose="020F0502020204030204" pitchFamily="34" charset="0"/>
                <a:hlinkClick r:id="rId5"/>
              </a:rPr>
              <a:t>https://</a:t>
            </a:r>
            <a:r>
              <a:rPr lang="en-US" sz="2000" dirty="0" smtClean="0">
                <a:latin typeface="Calibri" panose="020F0502020204030204" pitchFamily="34" charset="0"/>
                <a:hlinkClick r:id="rId5"/>
              </a:rPr>
              <a:t>en.wikipedia.org/wiki/Principal_component_analysis</a:t>
            </a:r>
            <a:endParaRPr lang="en-US" sz="2000" dirty="0" smtClean="0">
              <a:latin typeface="Calibri" panose="020F0502020204030204" pitchFamily="34" charset="0"/>
            </a:endParaRPr>
          </a:p>
          <a:p>
            <a:pPr marL="285750" lvl="2" indent="-285750">
              <a:buFont typeface="Arial" panose="020B0604020202020204" pitchFamily="34" charset="0"/>
              <a:buChar char="•"/>
            </a:pPr>
            <a:endParaRPr lang="en-US" sz="2000" dirty="0">
              <a:latin typeface="Calibri" panose="020F0502020204030204" pitchFamily="34" charset="0"/>
            </a:endParaRPr>
          </a:p>
          <a:p>
            <a:pPr marL="285750" lvl="2" indent="-285750">
              <a:buFont typeface="Arial" panose="020B0604020202020204" pitchFamily="34" charset="0"/>
              <a:buChar char="•"/>
            </a:pPr>
            <a:endParaRPr lang="en-US" sz="2000" dirty="0">
              <a:latin typeface="Calibri" panose="020F0502020204030204" pitchFamily="34" charset="0"/>
            </a:endParaRPr>
          </a:p>
          <a:p>
            <a:pPr marL="285750" lvl="2" indent="-285750">
              <a:buFont typeface="Arial" panose="020B0604020202020204" pitchFamily="34" charset="0"/>
              <a:buChar char="•"/>
            </a:pPr>
            <a:endParaRPr lang="en-US" sz="2000" dirty="0">
              <a:latin typeface="Calibri" panose="020F0502020204030204" pitchFamily="34" charset="0"/>
            </a:endParaRPr>
          </a:p>
          <a:p>
            <a:pPr marL="285750" lvl="2" indent="-285750">
              <a:buFont typeface="Arial" panose="020B0604020202020204" pitchFamily="34" charset="0"/>
              <a:buChar char="•"/>
            </a:pPr>
            <a:endParaRPr lang="en-US" sz="2000" dirty="0">
              <a:latin typeface="Calibri" panose="020F0502020204030204" pitchFamily="34" charset="0"/>
            </a:endParaRPr>
          </a:p>
          <a:p>
            <a:pPr marL="285750" lvl="2" indent="-285750">
              <a:buFont typeface="Arial" panose="020B0604020202020204" pitchFamily="34" charset="0"/>
              <a:buChar char="•"/>
            </a:pPr>
            <a:endParaRPr lang="en-US" sz="2000" dirty="0">
              <a:latin typeface="Calibri" panose="020F0502020204030204" pitchFamily="34" charset="0"/>
            </a:endParaRPr>
          </a:p>
          <a:p>
            <a:pPr rtl="0">
              <a:spcBef>
                <a:spcPts val="0"/>
              </a:spcBef>
              <a:buNone/>
            </a:pPr>
            <a:endParaRPr lang="en-GB" dirty="0"/>
          </a:p>
        </p:txBody>
      </p:sp>
    </p:spTree>
    <p:extLst>
      <p:ext uri="{BB962C8B-B14F-4D97-AF65-F5344CB8AC3E}">
        <p14:creationId xmlns:p14="http://schemas.microsoft.com/office/powerpoint/2010/main" val="2260903285"/>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2053248" y="410000"/>
            <a:ext cx="4214950" cy="4211923"/>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GB" dirty="0"/>
              <a:t>Introduction</a:t>
            </a:r>
          </a:p>
        </p:txBody>
      </p:sp>
      <p:sp>
        <p:nvSpPr>
          <p:cNvPr id="91" name="Shape 91"/>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rtl="0">
              <a:spcBef>
                <a:spcPts val="0"/>
              </a:spcBef>
              <a:buNone/>
            </a:pPr>
            <a:r>
              <a:rPr lang="en-GB" dirty="0"/>
              <a:t>A common way to achieve face recognition </a:t>
            </a:r>
            <a:r>
              <a:rPr lang="en-GB" dirty="0" smtClean="0"/>
              <a:t>is </a:t>
            </a:r>
            <a:r>
              <a:rPr lang="en-GB" dirty="0"/>
              <a:t>the appearance-based method.</a:t>
            </a:r>
          </a:p>
          <a:p>
            <a:pPr rtl="0">
              <a:spcBef>
                <a:spcPts val="0"/>
              </a:spcBef>
              <a:buNone/>
            </a:pPr>
            <a:r>
              <a:rPr lang="en-GB" dirty="0"/>
              <a:t>Two of the most popular techniques are Principal Component Analysis (PCA) and Linear Discriminant Analysis (LDA).</a:t>
            </a:r>
          </a:p>
          <a:p>
            <a:pPr rtl="0">
              <a:spcBef>
                <a:spcPts val="0"/>
              </a:spcBef>
              <a:buNone/>
            </a:pPr>
            <a:r>
              <a:rPr lang="en-GB" dirty="0"/>
              <a:t>PCA: </a:t>
            </a:r>
            <a:r>
              <a:rPr lang="en-GB" dirty="0" smtClean="0"/>
              <a:t>PCA </a:t>
            </a:r>
            <a:r>
              <a:rPr lang="en-GB" dirty="0"/>
              <a:t>is an eigenvector method designed to model linear variation in high-dimensional data. </a:t>
            </a:r>
          </a:p>
          <a:p>
            <a:pPr rtl="0">
              <a:spcBef>
                <a:spcPts val="0"/>
              </a:spcBef>
              <a:buNone/>
            </a:pPr>
            <a:r>
              <a:rPr lang="en-GB" dirty="0" smtClean="0"/>
              <a:t>The main </a:t>
            </a:r>
            <a:r>
              <a:rPr lang="en-GB" dirty="0"/>
              <a:t>goal </a:t>
            </a:r>
            <a:r>
              <a:rPr lang="en-GB" dirty="0" smtClean="0"/>
              <a:t>of PCA is </a:t>
            </a:r>
            <a:r>
              <a:rPr lang="en-GB" dirty="0"/>
              <a:t>to find a set of mutually orthogonal basis functions that capture the directions of maximum variance in the data and for which the coefficients are pairwise </a:t>
            </a:r>
            <a:r>
              <a:rPr lang="en-GB" dirty="0" err="1"/>
              <a:t>decorrelated</a:t>
            </a:r>
            <a:r>
              <a:rPr lang="en-GB" dirty="0"/>
              <a:t>. </a:t>
            </a:r>
          </a:p>
          <a:p>
            <a:pPr>
              <a:spcBef>
                <a:spcPts val="0"/>
              </a:spcBef>
              <a:buNone/>
            </a:pPr>
            <a:r>
              <a:rPr lang="en-GB" dirty="0"/>
              <a:t>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type="body" idx="1"/>
          </p:nvPr>
        </p:nvSpPr>
        <p:spPr>
          <a:xfrm>
            <a:off x="311700" y="685340"/>
            <a:ext cx="8520599" cy="3650354"/>
          </a:xfrm>
          <a:prstGeom prst="rect">
            <a:avLst/>
          </a:prstGeom>
        </p:spPr>
        <p:txBody>
          <a:bodyPr lIns="91425" tIns="91425" rIns="91425" bIns="91425" anchor="t" anchorCtr="0">
            <a:noAutofit/>
          </a:bodyPr>
          <a:lstStyle/>
          <a:p>
            <a:pPr rtl="0">
              <a:spcBef>
                <a:spcPts val="0"/>
              </a:spcBef>
              <a:buNone/>
            </a:pPr>
            <a:r>
              <a:rPr lang="en-GB" dirty="0"/>
              <a:t>LDA: LDA is a supervised learning algorithm.</a:t>
            </a:r>
          </a:p>
          <a:p>
            <a:pPr rtl="0">
              <a:spcBef>
                <a:spcPts val="0"/>
              </a:spcBef>
              <a:buNone/>
            </a:pPr>
            <a:r>
              <a:rPr lang="en-GB" dirty="0">
                <a:solidFill>
                  <a:srgbClr val="252525"/>
                </a:solidFill>
                <a:highlight>
                  <a:srgbClr val="FFFFFF"/>
                </a:highlight>
                <a:latin typeface="Arial"/>
                <a:ea typeface="Arial"/>
                <a:cs typeface="Arial"/>
                <a:sym typeface="Arial"/>
              </a:rPr>
              <a:t>LDA is primarily used </a:t>
            </a:r>
            <a:r>
              <a:rPr lang="en-GB" dirty="0" smtClean="0">
                <a:solidFill>
                  <a:srgbClr val="252525"/>
                </a:solidFill>
                <a:highlight>
                  <a:srgbClr val="FFFFFF"/>
                </a:highlight>
                <a:latin typeface="Arial"/>
                <a:ea typeface="Arial"/>
                <a:cs typeface="Arial"/>
                <a:sym typeface="Arial"/>
              </a:rPr>
              <a:t>to </a:t>
            </a:r>
            <a:r>
              <a:rPr lang="en-GB" dirty="0">
                <a:solidFill>
                  <a:srgbClr val="252525"/>
                </a:solidFill>
                <a:highlight>
                  <a:srgbClr val="FFFFFF"/>
                </a:highlight>
                <a:latin typeface="Arial"/>
                <a:ea typeface="Arial"/>
                <a:cs typeface="Arial"/>
                <a:sym typeface="Arial"/>
              </a:rPr>
              <a:t>reduce the number of features to a more manageable number before classification</a:t>
            </a:r>
            <a:r>
              <a:rPr lang="en-GB" dirty="0" smtClean="0">
                <a:solidFill>
                  <a:srgbClr val="252525"/>
                </a:solidFill>
                <a:highlight>
                  <a:srgbClr val="FFFFFF"/>
                </a:highlight>
                <a:latin typeface="Arial"/>
                <a:ea typeface="Arial"/>
                <a:cs typeface="Arial"/>
                <a:sym typeface="Arial"/>
              </a:rPr>
              <a:t>.</a:t>
            </a:r>
          </a:p>
          <a:p>
            <a:pPr rtl="0">
              <a:spcBef>
                <a:spcPts val="0"/>
              </a:spcBef>
              <a:buNone/>
            </a:pPr>
            <a:r>
              <a:rPr lang="en-GB" dirty="0" smtClean="0">
                <a:solidFill>
                  <a:srgbClr val="252525"/>
                </a:solidFill>
                <a:highlight>
                  <a:srgbClr val="FFFFFF"/>
                </a:highlight>
                <a:latin typeface="Arial"/>
                <a:ea typeface="Arial"/>
                <a:cs typeface="Arial"/>
                <a:sym typeface="Arial"/>
              </a:rPr>
              <a:t>LDA </a:t>
            </a:r>
            <a:r>
              <a:rPr lang="en-GB" dirty="0">
                <a:solidFill>
                  <a:srgbClr val="252525"/>
                </a:solidFill>
                <a:highlight>
                  <a:srgbClr val="FFFFFF"/>
                </a:highlight>
                <a:latin typeface="Arial"/>
                <a:ea typeface="Arial"/>
                <a:cs typeface="Arial"/>
                <a:sym typeface="Arial"/>
              </a:rPr>
              <a:t>searches for the project axes on which the data points of different classes are far from each other while requiring data points of the same class to be close to each other.</a:t>
            </a:r>
          </a:p>
          <a:p>
            <a:pPr rtl="0">
              <a:spcBef>
                <a:spcPts val="0"/>
              </a:spcBef>
              <a:buNone/>
            </a:pPr>
            <a:r>
              <a:rPr lang="en-GB" dirty="0">
                <a:solidFill>
                  <a:srgbClr val="252525"/>
                </a:solidFill>
                <a:highlight>
                  <a:srgbClr val="FFFFFF"/>
                </a:highlight>
                <a:latin typeface="Arial"/>
                <a:ea typeface="Arial"/>
                <a:cs typeface="Arial"/>
                <a:sym typeface="Arial"/>
              </a:rPr>
              <a:t>Both PCA and LDA effectively see only the Euclidean structure. They fail to discover the underlying structure, if the face images lie on a nonlinear </a:t>
            </a:r>
            <a:r>
              <a:rPr lang="en-GB" dirty="0" err="1">
                <a:solidFill>
                  <a:srgbClr val="252525"/>
                </a:solidFill>
                <a:highlight>
                  <a:srgbClr val="FFFFFF"/>
                </a:highlight>
                <a:latin typeface="Arial"/>
                <a:ea typeface="Arial"/>
                <a:cs typeface="Arial"/>
                <a:sym typeface="Arial"/>
              </a:rPr>
              <a:t>submanifold</a:t>
            </a:r>
            <a:r>
              <a:rPr lang="en-GB" dirty="0">
                <a:solidFill>
                  <a:srgbClr val="252525"/>
                </a:solidFill>
                <a:highlight>
                  <a:srgbClr val="FFFFFF"/>
                </a:highlight>
                <a:latin typeface="Arial"/>
                <a:ea typeface="Arial"/>
                <a:cs typeface="Arial"/>
                <a:sym typeface="Arial"/>
              </a:rPr>
              <a:t> hidden in the image space.</a:t>
            </a:r>
          </a:p>
          <a:p>
            <a:pPr>
              <a:spcBef>
                <a:spcPts val="0"/>
              </a:spcBef>
              <a:buNone/>
            </a:pPr>
            <a:endParaRPr dirty="0">
              <a:solidFill>
                <a:srgbClr val="252525"/>
              </a:solidFill>
              <a:highlight>
                <a:srgbClr val="FFFFFF"/>
              </a:highlight>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GB"/>
              <a:t>Laplacianfaces for face recognition</a:t>
            </a:r>
          </a:p>
        </p:txBody>
      </p:sp>
      <p:sp>
        <p:nvSpPr>
          <p:cNvPr id="103" name="Shape 103"/>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rtl="0">
              <a:spcBef>
                <a:spcPts val="0"/>
              </a:spcBef>
              <a:buNone/>
            </a:pPr>
            <a:r>
              <a:rPr lang="en-GB">
                <a:solidFill>
                  <a:srgbClr val="000000"/>
                </a:solidFill>
                <a:highlight>
                  <a:srgbClr val="FFFFFF"/>
                </a:highlight>
                <a:latin typeface="Georgia"/>
                <a:ea typeface="Georgia"/>
                <a:cs typeface="Georgia"/>
                <a:sym typeface="Georgia"/>
              </a:rPr>
              <a:t>Laplacianfaces</a:t>
            </a:r>
            <a:r>
              <a:rPr lang="en-GB" b="1">
                <a:solidFill>
                  <a:srgbClr val="000000"/>
                </a:solidFill>
                <a:highlight>
                  <a:srgbClr val="FFFFFF"/>
                </a:highlight>
                <a:latin typeface="Georgia"/>
                <a:ea typeface="Georgia"/>
                <a:cs typeface="Georgia"/>
                <a:sym typeface="Georgia"/>
              </a:rPr>
              <a:t> </a:t>
            </a:r>
            <a:r>
              <a:rPr lang="en-GB">
                <a:solidFill>
                  <a:srgbClr val="000000"/>
                </a:solidFill>
                <a:highlight>
                  <a:srgbClr val="FFFFFF"/>
                </a:highlight>
                <a:latin typeface="Georgia"/>
                <a:ea typeface="Georgia"/>
                <a:cs typeface="Georgia"/>
                <a:sym typeface="Georgia"/>
              </a:rPr>
              <a:t>refer to an appearance-based approach to human face representation and recognition. </a:t>
            </a:r>
          </a:p>
          <a:p>
            <a:pPr rtl="0">
              <a:spcBef>
                <a:spcPts val="0"/>
              </a:spcBef>
              <a:buNone/>
            </a:pPr>
            <a:r>
              <a:rPr lang="en-GB">
                <a:solidFill>
                  <a:srgbClr val="000000"/>
                </a:solidFill>
                <a:highlight>
                  <a:srgbClr val="FFFFFF"/>
                </a:highlight>
                <a:latin typeface="Georgia"/>
                <a:ea typeface="Georgia"/>
                <a:cs typeface="Georgia"/>
                <a:sym typeface="Georgia"/>
              </a:rPr>
              <a:t>The approach uses Locality Preserving Projection(LPP) to learn a locality preserving subspace which seeks to capture the intrinsic geometry of the data and the local structure.</a:t>
            </a:r>
          </a:p>
          <a:p>
            <a:pPr>
              <a:spcBef>
                <a:spcPts val="0"/>
              </a:spcBef>
              <a:buNone/>
            </a:pPr>
            <a:r>
              <a:rPr lang="en-GB">
                <a:solidFill>
                  <a:srgbClr val="000000"/>
                </a:solidFill>
                <a:highlight>
                  <a:srgbClr val="FFFFFF"/>
                </a:highlight>
                <a:latin typeface="Georgia"/>
                <a:ea typeface="Georgia"/>
                <a:cs typeface="Georgia"/>
                <a:sym typeface="Georgia"/>
              </a:rPr>
              <a:t>When the projection is obtained, each face image in the image space is mapped to the low-dimensional face subspace, which is characterized by a set of feature images, they are called </a:t>
            </a:r>
            <a:r>
              <a:rPr lang="en-GB" i="1">
                <a:solidFill>
                  <a:srgbClr val="000000"/>
                </a:solidFill>
                <a:highlight>
                  <a:srgbClr val="FFFFFF"/>
                </a:highlight>
                <a:latin typeface="Georgia"/>
                <a:ea typeface="Georgia"/>
                <a:cs typeface="Georgia"/>
                <a:sym typeface="Georgia"/>
              </a:rPr>
              <a:t>Laplacianfaces</a:t>
            </a:r>
            <a:r>
              <a:rPr lang="en-GB">
                <a:solidFill>
                  <a:srgbClr val="000000"/>
                </a:solidFill>
                <a:highlight>
                  <a:srgbClr val="FFFFFF"/>
                </a:highlight>
                <a:latin typeface="Georgia"/>
                <a:ea typeface="Georgia"/>
                <a:cs typeface="Georgia"/>
                <a:sym typeface="Georgia"/>
              </a:rPr>
              <a:t>. </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10" name="Shape 110"/>
          <p:cNvPicPr preferRelativeResize="0"/>
          <p:nvPr/>
        </p:nvPicPr>
        <p:blipFill rotWithShape="1">
          <a:blip r:embed="rId3">
            <a:alphaModFix/>
          </a:blip>
          <a:srcRect b="28800"/>
          <a:stretch/>
        </p:blipFill>
        <p:spPr>
          <a:xfrm>
            <a:off x="2585600" y="562348"/>
            <a:ext cx="3972800" cy="4168099"/>
          </a:xfrm>
          <a:prstGeom prst="rect">
            <a:avLst/>
          </a:prstGeom>
          <a:noFill/>
          <a:ln>
            <a:noFill/>
          </a:ln>
        </p:spPr>
      </p:pic>
      <p:sp>
        <p:nvSpPr>
          <p:cNvPr id="108" name="Shape 10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GB" dirty="0"/>
              <a:t>Flow Diagram</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91259" y="236466"/>
            <a:ext cx="5683535" cy="4593089"/>
          </a:xfrm>
          <a:prstGeom prst="rect">
            <a:avLst/>
          </a:prstGeom>
        </p:spPr>
      </p:pic>
    </p:spTree>
    <p:extLst>
      <p:ext uri="{BB962C8B-B14F-4D97-AF65-F5344CB8AC3E}">
        <p14:creationId xmlns:p14="http://schemas.microsoft.com/office/powerpoint/2010/main" val="346600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GB"/>
              <a:t>Error Rate of different face recognition methods.</a:t>
            </a:r>
          </a:p>
        </p:txBody>
      </p:sp>
      <p:sp>
        <p:nvSpPr>
          <p:cNvPr id="116" name="Shape 116"/>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rtl="0">
              <a:spcBef>
                <a:spcPts val="0"/>
              </a:spcBef>
              <a:buNone/>
            </a:pPr>
            <a:r>
              <a:rPr lang="en-GB"/>
              <a:t>The recognition results are shown below,</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a:spcBef>
                <a:spcPts val="0"/>
              </a:spcBef>
              <a:buNone/>
            </a:pPr>
            <a:r>
              <a:rPr lang="en-GB"/>
              <a:t>The recognition approaches the best results with 11, 66, 142 dimensions for Fisherfaces, Laplacianfaces, and Eigenfaces, respectively.</a:t>
            </a:r>
          </a:p>
        </p:txBody>
      </p:sp>
      <p:pic>
        <p:nvPicPr>
          <p:cNvPr id="117" name="Shape 117"/>
          <p:cNvPicPr preferRelativeResize="0"/>
          <p:nvPr/>
        </p:nvPicPr>
        <p:blipFill>
          <a:blip r:embed="rId3">
            <a:alphaModFix/>
          </a:blip>
          <a:stretch>
            <a:fillRect/>
          </a:stretch>
        </p:blipFill>
        <p:spPr>
          <a:xfrm>
            <a:off x="1952625" y="1666625"/>
            <a:ext cx="4069074" cy="20641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GB" dirty="0"/>
              <a:t>Implementation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231" y="1290458"/>
            <a:ext cx="7249537" cy="2562583"/>
          </a:xfrm>
          <a:prstGeom prst="rect">
            <a:avLst/>
          </a:prstGeom>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GB"/>
              <a:t>Conclusion</a:t>
            </a:r>
          </a:p>
        </p:txBody>
      </p:sp>
      <p:sp>
        <p:nvSpPr>
          <p:cNvPr id="130" name="Shape 130"/>
          <p:cNvSpPr txBox="1">
            <a:spLocks noGrp="1"/>
          </p:cNvSpPr>
          <p:nvPr>
            <p:ph type="body" idx="1"/>
          </p:nvPr>
        </p:nvSpPr>
        <p:spPr>
          <a:xfrm>
            <a:off x="311700" y="1039007"/>
            <a:ext cx="8520599" cy="3444867"/>
          </a:xfrm>
          <a:prstGeom prst="rect">
            <a:avLst/>
          </a:prstGeom>
        </p:spPr>
        <p:txBody>
          <a:bodyPr lIns="91425" tIns="91425" rIns="91425" bIns="91425" anchor="t" anchorCtr="0">
            <a:noAutofit/>
          </a:bodyPr>
          <a:lstStyle/>
          <a:p>
            <a:pPr marL="285750" indent="-285750" rtl="0">
              <a:spcBef>
                <a:spcPts val="0"/>
              </a:spcBef>
              <a:buFont typeface="Arial" panose="020B0604020202020204" pitchFamily="34" charset="0"/>
              <a:buChar char="•"/>
            </a:pPr>
            <a:r>
              <a:rPr lang="en-GB" dirty="0" err="1"/>
              <a:t>Laplacian</a:t>
            </a:r>
            <a:r>
              <a:rPr lang="en-GB" dirty="0"/>
              <a:t> faces outperforms Eigen faces and Fischer faces approaches</a:t>
            </a:r>
          </a:p>
          <a:p>
            <a:pPr marL="285750" indent="-285750" rtl="0">
              <a:spcBef>
                <a:spcPts val="0"/>
              </a:spcBef>
              <a:buFont typeface="Arial" panose="020B0604020202020204" pitchFamily="34" charset="0"/>
              <a:buChar char="•"/>
            </a:pPr>
            <a:r>
              <a:rPr lang="en-GB" dirty="0"/>
              <a:t>It is a linear transform that optimally preserves the nonlinear local manifold structure.</a:t>
            </a:r>
          </a:p>
          <a:p>
            <a:pPr rtl="0">
              <a:spcBef>
                <a:spcPts val="0"/>
              </a:spcBef>
              <a:buNone/>
            </a:pPr>
            <a:r>
              <a:rPr lang="en-GB" dirty="0"/>
              <a:t>Possible Extension of work</a:t>
            </a:r>
          </a:p>
          <a:p>
            <a:pPr rtl="0">
              <a:spcBef>
                <a:spcPts val="0"/>
              </a:spcBef>
              <a:buNone/>
            </a:pPr>
            <a:r>
              <a:rPr lang="en-GB" dirty="0"/>
              <a:t> – Use of sophisticated and better distance metrics like variance normalized distance may improve the recognition performance </a:t>
            </a:r>
          </a:p>
          <a:p>
            <a:pPr>
              <a:spcBef>
                <a:spcPts val="0"/>
              </a:spcBef>
              <a:buNone/>
            </a:pPr>
            <a:r>
              <a:rPr lang="en-GB" dirty="0"/>
              <a:t>– The present work is that of face analysis. Possibly this can be extended to </a:t>
            </a:r>
            <a:r>
              <a:rPr lang="en-GB" dirty="0" smtClean="0"/>
              <a:t>unlabelled classes.</a:t>
            </a:r>
            <a:endParaRPr lang="en-GB"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388</Words>
  <Application>Microsoft Office PowerPoint</Application>
  <PresentationFormat>On-screen Show (16:9)</PresentationFormat>
  <Paragraphs>39</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Georgia</vt:lpstr>
      <vt:lpstr>Roboto</vt:lpstr>
      <vt:lpstr>Arial</vt:lpstr>
      <vt:lpstr>geometric</vt:lpstr>
      <vt:lpstr>COMP 6321: Machine Learning</vt:lpstr>
      <vt:lpstr>Introduction</vt:lpstr>
      <vt:lpstr>PowerPoint Presentation</vt:lpstr>
      <vt:lpstr>Laplacianfaces for face recognition</vt:lpstr>
      <vt:lpstr>Flow Diagram</vt:lpstr>
      <vt:lpstr>PowerPoint Presentation</vt:lpstr>
      <vt:lpstr>Error Rate of different face recognition methods.</vt:lpstr>
      <vt:lpstr>Implementation</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6321: Machine Learning</dc:title>
  <dc:creator>Hardik</dc:creator>
  <cp:lastModifiedBy>Hardik Patel</cp:lastModifiedBy>
  <cp:revision>19</cp:revision>
  <dcterms:modified xsi:type="dcterms:W3CDTF">2015-12-04T03:23:56Z</dcterms:modified>
</cp:coreProperties>
</file>