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78" r:id="rId4"/>
    <p:sldId id="260" r:id="rId5"/>
    <p:sldId id="258" r:id="rId6"/>
    <p:sldId id="265" r:id="rId7"/>
    <p:sldId id="263" r:id="rId8"/>
    <p:sldId id="267" r:id="rId9"/>
    <p:sldId id="266" r:id="rId10"/>
    <p:sldId id="268" r:id="rId11"/>
    <p:sldId id="269" r:id="rId12"/>
    <p:sldId id="270" r:id="rId13"/>
    <p:sldId id="271" r:id="rId14"/>
    <p:sldId id="277" r:id="rId15"/>
    <p:sldId id="279" r:id="rId16"/>
    <p:sldId id="282" r:id="rId17"/>
    <p:sldId id="283" r:id="rId18"/>
    <p:sldId id="296" r:id="rId19"/>
    <p:sldId id="297" r:id="rId20"/>
    <p:sldId id="298" r:id="rId21"/>
    <p:sldId id="281" r:id="rId22"/>
    <p:sldId id="294" r:id="rId23"/>
    <p:sldId id="300" r:id="rId24"/>
    <p:sldId id="295" r:id="rId25"/>
    <p:sldId id="302" r:id="rId26"/>
    <p:sldId id="292" r:id="rId27"/>
    <p:sldId id="320" r:id="rId28"/>
    <p:sldId id="315" r:id="rId29"/>
    <p:sldId id="316" r:id="rId30"/>
    <p:sldId id="314" r:id="rId31"/>
    <p:sldId id="307" r:id="rId32"/>
    <p:sldId id="309" r:id="rId33"/>
    <p:sldId id="308" r:id="rId34"/>
    <p:sldId id="317" r:id="rId35"/>
    <p:sldId id="310" r:id="rId36"/>
    <p:sldId id="312" r:id="rId37"/>
    <p:sldId id="311" r:id="rId38"/>
    <p:sldId id="318" r:id="rId39"/>
    <p:sldId id="319" r:id="rId40"/>
    <p:sldId id="313" r:id="rId41"/>
    <p:sldId id="321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1" autoAdjust="0"/>
    <p:restoredTop sz="94660"/>
  </p:normalViewPr>
  <p:slideViewPr>
    <p:cSldViewPr snapToGrid="0">
      <p:cViewPr>
        <p:scale>
          <a:sx n="75" d="100"/>
          <a:sy n="75" d="100"/>
        </p:scale>
        <p:origin x="5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4637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B78BF-F0ED-447B-A49A-3F0DE6CEBE4C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6A0E1-5E46-4ECE-8D81-6F9CB0195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6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79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71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97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92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695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2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550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0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461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12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6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172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88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79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8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39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53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5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13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58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A0E1-5E46-4ECE-8D81-6F9CB0195F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0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7868-C1C3-4C59-A42C-9248ED965F37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6EF-F4CE-495A-9187-1B628DB9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7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7868-C1C3-4C59-A42C-9248ED965F37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6EF-F4CE-495A-9187-1B628DB9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8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7868-C1C3-4C59-A42C-9248ED965F37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6EF-F4CE-495A-9187-1B628DB9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08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ko-KR" altLang="en-US" dirty="0" smtClean="0"/>
              <a:t>마스터 제목 스타일 편집 </a:t>
            </a:r>
            <a:fld id="{B5A6C6EF-F4CE-495A-9187-1B628DB900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7868-C1C3-4C59-A42C-9248ED965F37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6EF-F4CE-495A-9187-1B628DB900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849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7868-C1C3-4C59-A42C-9248ED965F37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6EF-F4CE-495A-9187-1B628DB9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858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7868-C1C3-4C59-A42C-9248ED965F37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6EF-F4CE-495A-9187-1B628DB9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1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7868-C1C3-4C59-A42C-9248ED965F37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6EF-F4CE-495A-9187-1B628DB9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12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7868-C1C3-4C59-A42C-9248ED965F37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6EF-F4CE-495A-9187-1B628DB9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00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7868-C1C3-4C59-A42C-9248ED965F37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6EF-F4CE-495A-9187-1B628DB9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22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7868-C1C3-4C59-A42C-9248ED965F37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6EF-F4CE-495A-9187-1B628DB9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3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7868-C1C3-4C59-A42C-9248ED965F37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6EF-F4CE-495A-9187-1B628DB9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5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17868-C1C3-4C59-A42C-9248ED965F37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6C6EF-F4CE-495A-9187-1B628DB9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49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Memory Network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8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en-US" altLang="ko-KR" dirty="0" err="1" smtClean="0"/>
              <a:t>MemNN</a:t>
            </a:r>
            <a:r>
              <a:rPr lang="en-US" altLang="ko-KR" dirty="0" smtClean="0"/>
              <a:t> Implementation for text</a:t>
            </a:r>
            <a:br>
              <a:rPr lang="en-US" altLang="ko-KR" dirty="0" smtClean="0"/>
            </a:br>
            <a:r>
              <a:rPr lang="en-US" altLang="ko-KR" dirty="0" smtClean="0"/>
              <a:t>	3.1 BASIC </a:t>
            </a:r>
            <a:r>
              <a:rPr lang="en-US" altLang="ko-KR" dirty="0" smtClean="0"/>
              <a:t>MODEL(1/6)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시스템은 질문이 들어오면 답을 해야함</a:t>
            </a:r>
            <a:endParaRPr lang="en-US" altLang="ko-KR" dirty="0" smtClean="0"/>
          </a:p>
          <a:p>
            <a:r>
              <a:rPr lang="en-US" altLang="ko-KR" dirty="0" smtClean="0"/>
              <a:t>RAW data</a:t>
            </a:r>
            <a:r>
              <a:rPr lang="ko-KR" altLang="en-US" dirty="0" smtClean="0"/>
              <a:t>로는 사실 관계와 질문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original form</a:t>
            </a:r>
            <a:r>
              <a:rPr lang="ko-KR" altLang="en-US" dirty="0" smtClean="0"/>
              <a:t>으로 저장됨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388023" y="2533130"/>
            <a:ext cx="3821802" cy="11066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(input feature map)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551954" y="2386103"/>
            <a:ext cx="1701182" cy="126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Raw Data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8341789" y="2816543"/>
            <a:ext cx="930259" cy="539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356068" y="2386103"/>
            <a:ext cx="1701182" cy="126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Raw Data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325800" y="2813830"/>
            <a:ext cx="930259" cy="539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en-US" altLang="ko-KR" dirty="0" err="1" smtClean="0"/>
              <a:t>MemNN</a:t>
            </a:r>
            <a:r>
              <a:rPr lang="en-US" altLang="ko-KR" dirty="0" smtClean="0"/>
              <a:t> Implementation for text</a:t>
            </a:r>
            <a:br>
              <a:rPr lang="en-US" altLang="ko-KR" dirty="0" smtClean="0"/>
            </a:br>
            <a:r>
              <a:rPr lang="en-US" altLang="ko-KR" dirty="0" smtClean="0"/>
              <a:t>	3.1 BASIC </a:t>
            </a:r>
            <a:r>
              <a:rPr lang="en-US" altLang="ko-KR" dirty="0" smtClean="0"/>
              <a:t>MODEL(2/6)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G</a:t>
            </a:r>
            <a:r>
              <a:rPr lang="ko-KR" altLang="en-US" dirty="0" smtClean="0"/>
              <a:t>는 망각 없이 다음 공간</a:t>
            </a:r>
            <a:r>
              <a:rPr lang="en-US" altLang="ko-KR" dirty="0" smtClean="0"/>
              <a:t>( S(X) )</a:t>
            </a:r>
            <a:r>
              <a:rPr lang="ko-KR" altLang="en-US" dirty="0" smtClean="0"/>
              <a:t>에 계속 저장함</a:t>
            </a:r>
            <a:endParaRPr lang="en-US" altLang="ko-KR" dirty="0" smtClean="0"/>
          </a:p>
          <a:p>
            <a:r>
              <a:rPr lang="en-US" altLang="ko-KR" dirty="0" smtClean="0"/>
              <a:t>S(X)</a:t>
            </a:r>
            <a:r>
              <a:rPr lang="ko-KR" altLang="en-US" dirty="0" smtClean="0"/>
              <a:t>가 다음 공간을 알려줌</a:t>
            </a:r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2595346" y="2356170"/>
            <a:ext cx="7521300" cy="1364706"/>
            <a:chOff x="-837967" y="3020403"/>
            <a:chExt cx="7521300" cy="1364706"/>
          </a:xfrm>
        </p:grpSpPr>
        <p:sp>
          <p:nvSpPr>
            <p:cNvPr id="8" name="타원 7"/>
            <p:cNvSpPr/>
            <p:nvPr/>
          </p:nvSpPr>
          <p:spPr>
            <a:xfrm>
              <a:off x="-837967" y="3020403"/>
              <a:ext cx="1165771" cy="10883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5926" y="3071866"/>
              <a:ext cx="1875531" cy="94890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</a:t>
              </a:r>
            </a:p>
            <a:p>
              <a:pPr algn="ctr"/>
              <a:r>
                <a:rPr lang="en-US" altLang="ko-KR" dirty="0" smtClean="0"/>
                <a:t>(generalization)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086782" y="3135818"/>
              <a:ext cx="2596551" cy="1249291"/>
              <a:chOff x="4442603" y="5812755"/>
              <a:chExt cx="2596551" cy="124929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5512279" y="5891749"/>
                <a:ext cx="1526875" cy="728674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5400135" y="6050106"/>
                <a:ext cx="1526875" cy="728674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4442603" y="5812755"/>
                <a:ext cx="1526875" cy="728674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5227607" y="6333372"/>
                <a:ext cx="1526875" cy="728674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Memory</a:t>
                </a:r>
                <a:endParaRPr lang="ko-KR" altLang="en-US" dirty="0"/>
              </a:p>
            </p:txBody>
          </p:sp>
        </p:grpSp>
        <p:sp>
          <p:nvSpPr>
            <p:cNvPr id="17" name="아래쪽 화살표 16"/>
            <p:cNvSpPr/>
            <p:nvPr/>
          </p:nvSpPr>
          <p:spPr>
            <a:xfrm rot="16200000">
              <a:off x="531321" y="3285399"/>
              <a:ext cx="518366" cy="5583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아래쪽 화살표 17"/>
            <p:cNvSpPr/>
            <p:nvPr/>
          </p:nvSpPr>
          <p:spPr>
            <a:xfrm rot="16200000">
              <a:off x="3334247" y="3266446"/>
              <a:ext cx="518366" cy="6777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521" y="3579443"/>
            <a:ext cx="5019675" cy="571500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10004502" y="1578634"/>
            <a:ext cx="838902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S(X)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20" idx="1"/>
            <a:endCxn id="14" idx="0"/>
          </p:cNvCxnSpPr>
          <p:nvPr/>
        </p:nvCxnSpPr>
        <p:spPr>
          <a:xfrm flipH="1">
            <a:off x="8283533" y="1880559"/>
            <a:ext cx="1720969" cy="591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56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en-US" altLang="ko-KR" dirty="0" err="1" smtClean="0"/>
              <a:t>MemNN</a:t>
            </a:r>
            <a:r>
              <a:rPr lang="en-US" altLang="ko-KR" dirty="0" smtClean="0"/>
              <a:t> Implementation for text</a:t>
            </a:r>
            <a:br>
              <a:rPr lang="en-US" altLang="ko-KR" dirty="0" smtClean="0"/>
            </a:br>
            <a:r>
              <a:rPr lang="en-US" altLang="ko-KR" dirty="0" smtClean="0"/>
              <a:t>	3.1 BASIC </a:t>
            </a:r>
            <a:r>
              <a:rPr lang="en-US" altLang="ko-KR" dirty="0" smtClean="0"/>
              <a:t>MODEL(3/6)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143902" y="2252503"/>
            <a:ext cx="1250279" cy="1088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66544" y="3902654"/>
            <a:ext cx="1811547" cy="1170297"/>
            <a:chOff x="4658264" y="5603642"/>
            <a:chExt cx="1811547" cy="1170297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942936" y="5603642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830792" y="5761999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4744528" y="5903632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658264" y="6045265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Memory</a:t>
              </a:r>
              <a:endParaRPr lang="ko-KR" altLang="en-US" dirty="0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3215920" y="2455491"/>
            <a:ext cx="2434788" cy="8221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(Output feature map)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23" idx="6"/>
            <a:endCxn id="33" idx="1"/>
          </p:cNvCxnSpPr>
          <p:nvPr/>
        </p:nvCxnSpPr>
        <p:spPr>
          <a:xfrm>
            <a:off x="2394181" y="2796671"/>
            <a:ext cx="821739" cy="6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8" idx="0"/>
            <a:endCxn id="33" idx="2"/>
          </p:cNvCxnSpPr>
          <p:nvPr/>
        </p:nvCxnSpPr>
        <p:spPr>
          <a:xfrm flipV="1">
            <a:off x="1514654" y="3277599"/>
            <a:ext cx="2918660" cy="62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오른쪽 화살표 35"/>
          <p:cNvSpPr/>
          <p:nvPr/>
        </p:nvSpPr>
        <p:spPr>
          <a:xfrm>
            <a:off x="6096000" y="2714878"/>
            <a:ext cx="879894" cy="4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/>
              <p:cNvSpPr/>
              <p:nvPr/>
            </p:nvSpPr>
            <p:spPr>
              <a:xfrm>
                <a:off x="7294185" y="2412617"/>
                <a:ext cx="3275570" cy="10055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타원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185" y="2412617"/>
                <a:ext cx="3275570" cy="10055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835591" y="3612501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ko-KR" altLang="en-US" dirty="0" smtClean="0"/>
              <a:t>개 의 메모리를 찾음</a:t>
            </a:r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244" y="4701133"/>
            <a:ext cx="4171950" cy="8382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4419" y="5199412"/>
            <a:ext cx="4848225" cy="800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638155" y="4922413"/>
                <a:ext cx="4146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𝑆𝑜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 smtClean="0"/>
                  <a:t>x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m</a:t>
                </a:r>
                <a:r>
                  <a:rPr lang="ko-KR" altLang="en-US" dirty="0" smtClean="0"/>
                  <a:t>사이 매치에 대한 스코어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155" y="4922413"/>
                <a:ext cx="4146200" cy="276999"/>
              </a:xfrm>
              <a:prstGeom prst="rect">
                <a:avLst/>
              </a:prstGeom>
              <a:blipFill>
                <a:blip r:embed="rId6"/>
                <a:stretch>
                  <a:fillRect l="-2059" t="-28261" r="-264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459192" y="5999512"/>
                <a:ext cx="36203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The final output o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192" y="5999512"/>
                <a:ext cx="3620350" cy="369332"/>
              </a:xfrm>
              <a:prstGeom prst="rect">
                <a:avLst/>
              </a:prstGeom>
              <a:blipFill>
                <a:blip r:embed="rId7"/>
                <a:stretch>
                  <a:fillRect l="-134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8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en-US" altLang="ko-KR" dirty="0" err="1" smtClean="0"/>
              <a:t>MemNN</a:t>
            </a:r>
            <a:r>
              <a:rPr lang="en-US" altLang="ko-KR" dirty="0" smtClean="0"/>
              <a:t> Implementation for text</a:t>
            </a:r>
            <a:br>
              <a:rPr lang="en-US" altLang="ko-KR" dirty="0" smtClean="0"/>
            </a:br>
            <a:r>
              <a:rPr lang="en-US" altLang="ko-KR" dirty="0" smtClean="0"/>
              <a:t>	3.1 BASIC </a:t>
            </a:r>
            <a:r>
              <a:rPr lang="en-US" altLang="ko-KR" dirty="0" smtClean="0"/>
              <a:t>MODEL(4/6)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455172" y="1900321"/>
            <a:ext cx="1516509" cy="81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</a:t>
            </a:r>
          </a:p>
          <a:p>
            <a:pPr algn="ctr"/>
            <a:r>
              <a:rPr lang="en-US" altLang="ko-KR" dirty="0" smtClean="0"/>
              <a:t>feature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92992" y="3191033"/>
            <a:ext cx="1651119" cy="8653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Respose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 rot="5400000">
            <a:off x="955784" y="2773379"/>
            <a:ext cx="448314" cy="434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33479" y="4580697"/>
            <a:ext cx="2212906" cy="1036839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response format desired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 rot="5400000">
            <a:off x="936415" y="4109795"/>
            <a:ext cx="471633" cy="434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타원 25"/>
              <p:cNvSpPr/>
              <p:nvPr/>
            </p:nvSpPr>
            <p:spPr>
              <a:xfrm>
                <a:off x="3217299" y="1807296"/>
                <a:ext cx="2147977" cy="8154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타원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299" y="1807296"/>
                <a:ext cx="2147977" cy="8154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오른쪽 화살표 31"/>
          <p:cNvSpPr/>
          <p:nvPr/>
        </p:nvSpPr>
        <p:spPr>
          <a:xfrm rot="5400000">
            <a:off x="4138228" y="2715454"/>
            <a:ext cx="448314" cy="434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타원 37"/>
              <p:cNvSpPr/>
              <p:nvPr/>
            </p:nvSpPr>
            <p:spPr>
              <a:xfrm>
                <a:off x="3288396" y="4656989"/>
                <a:ext cx="2147977" cy="8154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타원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396" y="4656989"/>
                <a:ext cx="2147977" cy="8154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오른쪽 화살표 38"/>
          <p:cNvSpPr/>
          <p:nvPr/>
        </p:nvSpPr>
        <p:spPr>
          <a:xfrm rot="5400000">
            <a:off x="4126568" y="4105349"/>
            <a:ext cx="471633" cy="434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346385" y="3180197"/>
            <a:ext cx="4466081" cy="853311"/>
            <a:chOff x="3979179" y="3227505"/>
            <a:chExt cx="5429838" cy="865309"/>
          </a:xfrm>
        </p:grpSpPr>
        <p:sp>
          <p:nvSpPr>
            <p:cNvPr id="25" name="직사각형 24"/>
            <p:cNvSpPr/>
            <p:nvPr/>
          </p:nvSpPr>
          <p:spPr>
            <a:xfrm>
              <a:off x="3979179" y="3227505"/>
              <a:ext cx="5429838" cy="8653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5"/>
            <a:srcRect l="12254"/>
            <a:stretch/>
          </p:blipFill>
          <p:spPr>
            <a:xfrm>
              <a:off x="4054415" y="3354604"/>
              <a:ext cx="5279366" cy="651427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137" y="1965167"/>
            <a:ext cx="633412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6259699" y="2708338"/>
                <a:ext cx="5646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 smtClean="0"/>
                  <a:t>x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m</a:t>
                </a:r>
                <a:r>
                  <a:rPr lang="ko-KR" altLang="en-US" dirty="0" smtClean="0"/>
                  <a:t>사이 매치에 대한 스코어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699" y="2708338"/>
                <a:ext cx="564603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en-US" altLang="ko-KR" dirty="0" err="1" smtClean="0"/>
              <a:t>MemNN</a:t>
            </a:r>
            <a:r>
              <a:rPr lang="en-US" altLang="ko-KR" dirty="0" smtClean="0"/>
              <a:t> Implementation for text</a:t>
            </a:r>
            <a:br>
              <a:rPr lang="en-US" altLang="ko-KR" dirty="0" smtClean="0"/>
            </a:br>
            <a:r>
              <a:rPr lang="en-US" altLang="ko-KR" dirty="0" smtClean="0"/>
              <a:t>	3.1 BASIC MODEL(5/6)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51" y="2129358"/>
            <a:ext cx="6219825" cy="1085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12" y="3314265"/>
            <a:ext cx="4267200" cy="647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41" y="4465537"/>
            <a:ext cx="1123950" cy="704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066" y="5170387"/>
            <a:ext cx="1076325" cy="666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231548" y="4633296"/>
                <a:ext cx="74947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x </a:t>
                </a:r>
                <a:r>
                  <a:rPr lang="ko-KR" altLang="en-US" sz="2400" dirty="0" smtClean="0"/>
                  <a:t>또는 </a:t>
                </a:r>
                <a:r>
                  <a:rPr lang="en-US" altLang="ko-KR" sz="2400" dirty="0" smtClean="0"/>
                  <a:t>y</a:t>
                </a:r>
                <a:r>
                  <a:rPr lang="ko-KR" altLang="en-US" sz="2400" dirty="0" smtClean="0"/>
                  <a:t>를 </a:t>
                </a:r>
                <a:r>
                  <a:rPr lang="en-US" altLang="ko-KR" sz="2400" dirty="0" smtClean="0"/>
                  <a:t>D </a:t>
                </a:r>
                <a:r>
                  <a:rPr lang="ko-KR" altLang="en-US" sz="2400" dirty="0" smtClean="0"/>
                  <a:t>차원의 특징으로 </a:t>
                </a:r>
                <a:r>
                  <a:rPr lang="ko-KR" altLang="en-US" sz="2400" dirty="0" err="1" smtClean="0"/>
                  <a:t>임베딩</a:t>
                </a:r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bag of words, </a:t>
                </a:r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 </a:t>
                </a:r>
                <a:r>
                  <a:rPr lang="ko-KR" altLang="en-US" sz="2400" dirty="0" smtClean="0"/>
                  <a:t>차원에 맞춰서 </a:t>
                </a:r>
                <a:r>
                  <a:rPr lang="en-US" altLang="ko-KR" sz="2400" dirty="0" err="1" smtClean="0"/>
                  <a:t>3|</a:t>
                </a:r>
                <a:r>
                  <a:rPr lang="en-US" altLang="ko-KR" sz="2400" dirty="0" err="1"/>
                  <a:t>W</a:t>
                </a:r>
                <a:r>
                  <a:rPr lang="en-US" altLang="ko-KR" sz="2400" dirty="0" smtClean="0"/>
                  <a:t>|</a:t>
                </a:r>
                <a:r>
                  <a:rPr lang="ko-KR" altLang="en-US" sz="2400" dirty="0" smtClean="0"/>
                  <a:t>차원</a:t>
                </a:r>
                <a:r>
                  <a:rPr lang="en-US" altLang="ko-KR" sz="2400" dirty="0" smtClean="0"/>
                  <a:t> </a:t>
                </a:r>
                <a:r>
                  <a:rPr lang="ko-KR" altLang="en-US" sz="2400" dirty="0" smtClean="0"/>
                  <a:t>로 옮김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548" y="4633296"/>
                <a:ext cx="7494744" cy="830997"/>
              </a:xfrm>
              <a:prstGeom prst="rect">
                <a:avLst/>
              </a:prstGeom>
              <a:blipFill>
                <a:blip r:embed="rId7"/>
                <a:stretch>
                  <a:fillRect l="-1220" t="-5882" r="-325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296812" y="1764961"/>
                <a:ext cx="29666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sSub>
                                <m:sSubPr>
                                  <m:ctrlPr>
                                    <a:rPr lang="en-US" altLang="ko-KR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12" y="1764961"/>
                <a:ext cx="2966646" cy="461665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3259664" y="1746398"/>
                <a:ext cx="40371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𝑆𝑜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𝑆𝑜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664" y="1746398"/>
                <a:ext cx="4037131" cy="461665"/>
              </a:xfrm>
              <a:prstGeom prst="rect">
                <a:avLst/>
              </a:prstGeom>
              <a:blipFill>
                <a:blip r:embed="rId9"/>
                <a:stretch>
                  <a:fillRect l="-453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5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en-US" altLang="ko-KR" dirty="0" err="1" smtClean="0"/>
              <a:t>MemNN</a:t>
            </a:r>
            <a:r>
              <a:rPr lang="en-US" altLang="ko-KR" dirty="0" smtClean="0"/>
              <a:t> Implementation for text</a:t>
            </a:r>
            <a:br>
              <a:rPr lang="en-US" altLang="ko-KR" dirty="0" smtClean="0"/>
            </a:br>
            <a:r>
              <a:rPr lang="en-US" altLang="ko-KR" dirty="0" smtClean="0"/>
              <a:t>	3.1 BASIC MODEL(6/6)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4" y="2327817"/>
            <a:ext cx="11132994" cy="33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1080" cy="1325563"/>
          </a:xfrm>
        </p:spPr>
        <p:txBody>
          <a:bodyPr/>
          <a:lstStyle/>
          <a:p>
            <a:r>
              <a:rPr lang="en-US" altLang="ko-KR" dirty="0" smtClean="0"/>
              <a:t>3 </a:t>
            </a:r>
            <a:r>
              <a:rPr lang="en-US" altLang="ko-KR" dirty="0" err="1" smtClean="0"/>
              <a:t>MemNN</a:t>
            </a:r>
            <a:r>
              <a:rPr lang="en-US" altLang="ko-KR" dirty="0" smtClean="0"/>
              <a:t> Implementation for text</a:t>
            </a:r>
            <a:br>
              <a:rPr lang="en-US" altLang="ko-KR" dirty="0" smtClean="0"/>
            </a:br>
            <a:r>
              <a:rPr lang="en-US" altLang="ko-KR" dirty="0" smtClean="0"/>
              <a:t>	3.2 </a:t>
            </a:r>
            <a:r>
              <a:rPr lang="en-US" altLang="ko-KR" dirty="0"/>
              <a:t>WORD SEQUENCES AS </a:t>
            </a:r>
            <a:r>
              <a:rPr lang="en-US" altLang="ko-KR" dirty="0" smtClean="0"/>
              <a:t>INPUT(1/1)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질문을 구별 할 수 없는 형태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단어 스트림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이 오면 질문할 부분 구별하는 함수 필요</a:t>
            </a:r>
            <a:r>
              <a:rPr lang="en-US" altLang="ko-KR" dirty="0"/>
              <a:t>(a “segmentation” function)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40" y="2840379"/>
            <a:ext cx="5328457" cy="11065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4021"/>
          <a:stretch/>
        </p:blipFill>
        <p:spPr>
          <a:xfrm>
            <a:off x="1544498" y="4144981"/>
            <a:ext cx="2124678" cy="522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35632" y="4147461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 : </a:t>
            </a:r>
            <a:r>
              <a:rPr lang="ko-KR" altLang="en-US" sz="2800" dirty="0" smtClean="0"/>
              <a:t>질문에 답할 순간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651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9471" cy="1325563"/>
          </a:xfrm>
        </p:spPr>
        <p:txBody>
          <a:bodyPr/>
          <a:lstStyle/>
          <a:p>
            <a:r>
              <a:rPr lang="en-US" altLang="ko-KR" dirty="0" smtClean="0"/>
              <a:t>3 </a:t>
            </a:r>
            <a:r>
              <a:rPr lang="en-US" altLang="ko-KR" dirty="0" err="1" smtClean="0"/>
              <a:t>MemNN</a:t>
            </a:r>
            <a:r>
              <a:rPr lang="en-US" altLang="ko-KR" dirty="0" smtClean="0"/>
              <a:t> Implementation for text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/>
              <a:t>3.3 </a:t>
            </a:r>
            <a:r>
              <a:rPr lang="en-US" altLang="ko-KR" dirty="0" smtClean="0"/>
              <a:t>Efficient memory via hashing(1/3)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메모리가 매우 크면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계산에 시간 오래 걸림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hashing tricks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1) hashing words</a:t>
            </a:r>
          </a:p>
          <a:p>
            <a:r>
              <a:rPr lang="en-US" altLang="ko-KR" dirty="0" smtClean="0"/>
              <a:t>2</a:t>
            </a:r>
            <a:r>
              <a:rPr lang="en-US" altLang="ko-KR" dirty="0"/>
              <a:t>) clustering word </a:t>
            </a:r>
            <a:r>
              <a:rPr lang="en-US" altLang="ko-KR" dirty="0" err="1" smtClean="0"/>
              <a:t>embeddings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645" y="1825625"/>
            <a:ext cx="6635793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9471" cy="1325563"/>
          </a:xfrm>
        </p:spPr>
        <p:txBody>
          <a:bodyPr/>
          <a:lstStyle/>
          <a:p>
            <a:r>
              <a:rPr lang="en-US" altLang="ko-KR" dirty="0" smtClean="0"/>
              <a:t>3 </a:t>
            </a:r>
            <a:r>
              <a:rPr lang="en-US" altLang="ko-KR" dirty="0" err="1" smtClean="0"/>
              <a:t>MemNN</a:t>
            </a:r>
            <a:r>
              <a:rPr lang="en-US" altLang="ko-KR" dirty="0" smtClean="0"/>
              <a:t> Implementation for text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/>
              <a:t>3.3 </a:t>
            </a:r>
            <a:r>
              <a:rPr lang="en-US" altLang="ko-KR" dirty="0" smtClean="0"/>
              <a:t>Efficient memory via hashing(2/3)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Hashing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296365" y="3049015"/>
            <a:ext cx="3078865" cy="38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96365" y="3501342"/>
            <a:ext cx="3078865" cy="38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296365" y="3953669"/>
            <a:ext cx="3078865" cy="38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am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96365" y="5407246"/>
            <a:ext cx="3078865" cy="38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learn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96365" y="5859573"/>
            <a:ext cx="3078865" cy="38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deep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96365" y="6311900"/>
            <a:ext cx="3078865" cy="38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160392" y="2513929"/>
            <a:ext cx="36272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단어에 대해 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bucket </a:t>
            </a:r>
            <a:r>
              <a:rPr lang="ko-KR" alt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만듬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32397" y="4563512"/>
            <a:ext cx="104172" cy="8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28538" y="4727406"/>
            <a:ext cx="104172" cy="8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32397" y="4891300"/>
            <a:ext cx="104172" cy="8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079981" y="3676153"/>
            <a:ext cx="26186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learn deep learning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직선 화살표 연결선 20"/>
          <p:cNvCxnSpPr>
            <a:stCxn id="19" idx="1"/>
            <a:endCxn id="6" idx="3"/>
          </p:cNvCxnSpPr>
          <p:nvPr/>
        </p:nvCxnSpPr>
        <p:spPr>
          <a:xfrm flipH="1" flipV="1">
            <a:off x="4375230" y="3239998"/>
            <a:ext cx="2704751" cy="63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9" idx="1"/>
            <a:endCxn id="11" idx="3"/>
          </p:cNvCxnSpPr>
          <p:nvPr/>
        </p:nvCxnSpPr>
        <p:spPr>
          <a:xfrm flipH="1">
            <a:off x="4375230" y="3876208"/>
            <a:ext cx="2704751" cy="172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9" idx="1"/>
            <a:endCxn id="12" idx="3"/>
          </p:cNvCxnSpPr>
          <p:nvPr/>
        </p:nvCxnSpPr>
        <p:spPr>
          <a:xfrm flipH="1">
            <a:off x="4375230" y="3876208"/>
            <a:ext cx="2704751" cy="217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1"/>
            <a:endCxn id="13" idx="3"/>
          </p:cNvCxnSpPr>
          <p:nvPr/>
        </p:nvCxnSpPr>
        <p:spPr>
          <a:xfrm flipH="1">
            <a:off x="4375230" y="3876208"/>
            <a:ext cx="2704751" cy="262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9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9471" cy="1325563"/>
          </a:xfrm>
        </p:spPr>
        <p:txBody>
          <a:bodyPr/>
          <a:lstStyle/>
          <a:p>
            <a:r>
              <a:rPr lang="en-US" altLang="ko-KR" dirty="0" smtClean="0"/>
              <a:t>3 </a:t>
            </a:r>
            <a:r>
              <a:rPr lang="en-US" altLang="ko-KR" dirty="0" err="1" smtClean="0"/>
              <a:t>MemNN</a:t>
            </a:r>
            <a:r>
              <a:rPr lang="en-US" altLang="ko-KR" dirty="0" smtClean="0"/>
              <a:t> Implementation for text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/>
              <a:t>3.3 </a:t>
            </a:r>
            <a:r>
              <a:rPr lang="en-US" altLang="ko-KR" dirty="0" smtClean="0"/>
              <a:t>Efficient memory via hashing(3/3)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clustering word </a:t>
            </a:r>
            <a:r>
              <a:rPr lang="en-US" altLang="ko-KR" dirty="0" err="1" smtClean="0"/>
              <a:t>embeddings</a:t>
            </a:r>
            <a:endParaRPr lang="en-US" altLang="ko-KR" dirty="0"/>
          </a:p>
          <a:p>
            <a:r>
              <a:rPr lang="en-US" altLang="ko-KR" dirty="0" smtClean="0"/>
              <a:t>Matrix </a:t>
            </a:r>
            <a:r>
              <a:rPr lang="en-US" altLang="ko-KR" dirty="0" err="1" smtClean="0"/>
              <a:t>U</a:t>
            </a:r>
            <a:r>
              <a:rPr lang="en-US" altLang="ko-KR" sz="2000" dirty="0" err="1" smtClean="0"/>
              <a:t>o</a:t>
            </a:r>
            <a:r>
              <a:rPr lang="en-US" altLang="ko-KR" sz="2000" dirty="0" smtClean="0"/>
              <a:t> </a:t>
            </a:r>
            <a:r>
              <a:rPr lang="ko-KR" altLang="en-US" dirty="0" smtClean="0"/>
              <a:t>를 사용해서 단어를 </a:t>
            </a:r>
            <a:r>
              <a:rPr lang="en-US" altLang="ko-KR" dirty="0" smtClean="0"/>
              <a:t>K </a:t>
            </a:r>
            <a:r>
              <a:rPr lang="ko-KR" altLang="en-US" dirty="0" err="1" smtClean="0"/>
              <a:t>클러스터링</a:t>
            </a:r>
            <a:endParaRPr lang="en-US" altLang="ko-KR" dirty="0" smtClean="0"/>
          </a:p>
          <a:p>
            <a:r>
              <a:rPr lang="ko-KR" altLang="en-US" dirty="0" err="1" smtClean="0"/>
              <a:t>버켓</a:t>
            </a:r>
            <a:r>
              <a:rPr lang="ko-KR" altLang="en-US" dirty="0" smtClean="0"/>
              <a:t>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07085" y="3467999"/>
            <a:ext cx="3078865" cy="38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I,he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7085" y="3959767"/>
            <a:ext cx="3078865" cy="38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am,is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085" y="5088224"/>
            <a:ext cx="3078865" cy="38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deep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7085" y="5566158"/>
            <a:ext cx="3078865" cy="38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learning,</a:t>
            </a:r>
            <a:r>
              <a:rPr lang="en-US" altLang="ko-KR" dirty="0"/>
              <a:t> learn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377376" y="5986596"/>
            <a:ext cx="18927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 bucket </a:t>
            </a:r>
            <a:r>
              <a:rPr lang="ko-KR" alt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만듬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143117" y="4569610"/>
            <a:ext cx="104172" cy="8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139258" y="4733504"/>
            <a:ext cx="104172" cy="8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143117" y="4897398"/>
            <a:ext cx="104172" cy="8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260574" y="4210011"/>
            <a:ext cx="26186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learn deep learning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직선 화살표 연결선 9"/>
          <p:cNvCxnSpPr>
            <a:stCxn id="34" idx="1"/>
            <a:endCxn id="20" idx="3"/>
          </p:cNvCxnSpPr>
          <p:nvPr/>
        </p:nvCxnSpPr>
        <p:spPr>
          <a:xfrm flipH="1" flipV="1">
            <a:off x="3785950" y="3658982"/>
            <a:ext cx="2474624" cy="75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4" idx="1"/>
            <a:endCxn id="27" idx="3"/>
          </p:cNvCxnSpPr>
          <p:nvPr/>
        </p:nvCxnSpPr>
        <p:spPr>
          <a:xfrm flipH="1">
            <a:off x="3785950" y="4410066"/>
            <a:ext cx="2474624" cy="86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4" idx="1"/>
            <a:endCxn id="29" idx="3"/>
          </p:cNvCxnSpPr>
          <p:nvPr/>
        </p:nvCxnSpPr>
        <p:spPr>
          <a:xfrm flipH="1">
            <a:off x="3785950" y="4410066"/>
            <a:ext cx="2474624" cy="134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0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 (</a:t>
            </a:r>
            <a:r>
              <a:rPr lang="en-US" altLang="ko-KR" dirty="0" smtClean="0"/>
              <a:t>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72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대부분 </a:t>
            </a:r>
            <a:r>
              <a:rPr lang="ko-KR" altLang="en-US" sz="2000" dirty="0" err="1" smtClean="0"/>
              <a:t>머신러닝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</a:t>
            </a:r>
            <a:r>
              <a:rPr lang="ko-KR" altLang="en-US" sz="2000" dirty="0" smtClean="0">
                <a:solidFill>
                  <a:srgbClr val="FF0000"/>
                </a:solidFill>
              </a:rPr>
              <a:t> 읽고 쓰기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메모리 공간 활용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+ inference </a:t>
            </a:r>
            <a:r>
              <a:rPr lang="ko-KR" altLang="en-US" sz="2000" dirty="0" smtClean="0"/>
              <a:t>능력이 부족함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주어진 문장의 다음 단어 예측 문제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문제를 풀기 위해 과거를 기억하기에는 적은 메모리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--&gt;NLP </a:t>
            </a:r>
            <a:r>
              <a:rPr lang="ko-KR" altLang="en-US" sz="1800" dirty="0" smtClean="0"/>
              <a:t>뿐만 아니라 </a:t>
            </a:r>
            <a:r>
              <a:rPr lang="en-US" altLang="ko-KR" sz="1800" dirty="0" smtClean="0"/>
              <a:t>vision, audio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등에서도 비슷한 상황</a:t>
            </a:r>
            <a:endParaRPr lang="en-US" altLang="ko-KR" sz="18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Memory Network </a:t>
            </a:r>
            <a:r>
              <a:rPr lang="ko-KR" altLang="en-US" sz="2000" dirty="0" smtClean="0"/>
              <a:t>를 제안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Successful learning strategy + memory component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 smtClean="0"/>
              <a:t>논문 구조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section 2 : general framework</a:t>
            </a:r>
          </a:p>
          <a:p>
            <a:pPr lvl="1"/>
            <a:r>
              <a:rPr lang="en-US" altLang="ko-KR" sz="1600" dirty="0" smtClean="0"/>
              <a:t>section 3 : Specific implementation for text</a:t>
            </a:r>
          </a:p>
          <a:p>
            <a:pPr lvl="1"/>
            <a:r>
              <a:rPr lang="en-US" altLang="ko-KR" sz="1600" dirty="0" smtClean="0"/>
              <a:t>section 4 : related work</a:t>
            </a:r>
          </a:p>
          <a:p>
            <a:pPr lvl="1"/>
            <a:r>
              <a:rPr lang="en-US" altLang="ko-KR" sz="1600" dirty="0" smtClean="0"/>
              <a:t>section 5 : experiments</a:t>
            </a:r>
          </a:p>
          <a:p>
            <a:pPr lvl="1"/>
            <a:r>
              <a:rPr lang="en-US" altLang="ko-KR" sz="1600" dirty="0" smtClean="0"/>
              <a:t>section 5 : conclusion</a:t>
            </a:r>
          </a:p>
          <a:p>
            <a:pPr lvl="1"/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0792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en-US" altLang="ko-KR" dirty="0" err="1" smtClean="0"/>
              <a:t>MemNN</a:t>
            </a:r>
            <a:r>
              <a:rPr lang="en-US" altLang="ko-KR" dirty="0" smtClean="0"/>
              <a:t> Implementation for text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/>
              <a:t>3.4 MODELING WRITE </a:t>
            </a:r>
            <a:r>
              <a:rPr lang="en-US" altLang="ko-KR" dirty="0" smtClean="0"/>
              <a:t>TIME(1/4)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답이 불변이 아닐 수 있음</a:t>
            </a:r>
            <a:endParaRPr lang="en-US" altLang="ko-KR" sz="2400" dirty="0" smtClean="0"/>
          </a:p>
          <a:p>
            <a:r>
              <a:rPr lang="en-US" altLang="ko-KR" sz="2400" dirty="0" smtClean="0"/>
              <a:t>ex) </a:t>
            </a:r>
            <a:r>
              <a:rPr lang="ko-KR" altLang="en-US" sz="2400" dirty="0" smtClean="0"/>
              <a:t>시간이 흐름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답도 변함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오늘 아침 추웠음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저녁 따뜻함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393" y="2753069"/>
            <a:ext cx="10675920" cy="7921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70596"/>
          <a:stretch/>
        </p:blipFill>
        <p:spPr>
          <a:xfrm>
            <a:off x="2190827" y="3634715"/>
            <a:ext cx="1590015" cy="1086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63366"/>
          <a:stretch/>
        </p:blipFill>
        <p:spPr>
          <a:xfrm>
            <a:off x="970136" y="4500804"/>
            <a:ext cx="2198446" cy="9903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l="44155"/>
          <a:stretch/>
        </p:blipFill>
        <p:spPr>
          <a:xfrm>
            <a:off x="205859" y="5856436"/>
            <a:ext cx="3537307" cy="6858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984301" y="3900095"/>
            <a:ext cx="6862012" cy="287715"/>
            <a:chOff x="4849672" y="3565226"/>
            <a:chExt cx="7141946" cy="44475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849672" y="3565226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embedding x</a:t>
              </a:r>
              <a:endParaRPr lang="ko-KR" altLang="en-US" sz="1600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880604" y="3565226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zero padding</a:t>
              </a:r>
              <a:endParaRPr lang="ko-KR" altLang="en-US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8839478" y="3565226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zero padding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0899418" y="3566948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1305551" y="3565226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1711684" y="3565226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23280" t="1243" r="65966" b="-2567"/>
          <a:stretch/>
        </p:blipFill>
        <p:spPr>
          <a:xfrm>
            <a:off x="3579984" y="3716265"/>
            <a:ext cx="1148080" cy="80264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23280" t="1243" r="65966" b="-2567"/>
          <a:stretch/>
        </p:blipFill>
        <p:spPr>
          <a:xfrm>
            <a:off x="3411419" y="4534668"/>
            <a:ext cx="1148080" cy="80264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rcRect l="23280" t="1243" r="65966" b="-2567"/>
          <a:stretch/>
        </p:blipFill>
        <p:spPr>
          <a:xfrm>
            <a:off x="3777781" y="5806540"/>
            <a:ext cx="1148080" cy="80264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802336" y="4534170"/>
            <a:ext cx="7465875" cy="690563"/>
            <a:chOff x="4768392" y="4218467"/>
            <a:chExt cx="7141946" cy="858392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68392" y="4232653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embedding x</a:t>
              </a:r>
              <a:endParaRPr lang="ko-KR" altLang="en-US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799324" y="4232653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zero padding</a:t>
              </a:r>
              <a:endParaRPr lang="ko-KR" altLang="en-US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8758198" y="4232653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zero padding</a:t>
              </a:r>
              <a:endParaRPr lang="ko-KR" altLang="en-US" dirty="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0818138" y="4234375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226811" y="4218467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630404" y="4232653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4768392" y="4632105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zero padding</a:t>
              </a:r>
              <a:endParaRPr lang="ko-KR" altLang="en-US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799324" y="4632105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embedding </a:t>
              </a:r>
              <a:r>
                <a:rPr lang="en-US" altLang="ko-KR" dirty="0" err="1" smtClean="0"/>
                <a:t>m1</a:t>
              </a:r>
              <a:endParaRPr lang="ko-KR" altLang="en-US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8758198" y="4632105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zero padding</a:t>
              </a:r>
              <a:endParaRPr lang="ko-KR" altLang="en-US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0818138" y="4633827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1226811" y="4617919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1630404" y="4632105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849672" y="5624185"/>
            <a:ext cx="7189928" cy="1196497"/>
            <a:chOff x="4849672" y="5367237"/>
            <a:chExt cx="7178043" cy="1453445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4885769" y="5367237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embedding x</a:t>
              </a:r>
              <a:endParaRPr lang="ko-KR" altLang="en-US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916701" y="5367237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zero padding</a:t>
              </a:r>
              <a:endParaRPr lang="ko-KR" altLang="en-US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8875575" y="5367237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zero padding</a:t>
              </a:r>
              <a:endParaRPr lang="ko-KR" altLang="en-US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0935515" y="5368959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341648" y="5367237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1747781" y="5367237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4849672" y="5909096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zero padding</a:t>
              </a:r>
              <a:endParaRPr lang="ko-KR" altLang="en-US" dirty="0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6880604" y="5909096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embedding </a:t>
              </a:r>
              <a:r>
                <a:rPr lang="en-US" altLang="ko-KR" dirty="0" err="1" smtClean="0"/>
                <a:t>m1</a:t>
              </a:r>
              <a:endParaRPr lang="ko-KR" altLang="en-US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8839478" y="5909096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zero padding</a:t>
              </a:r>
              <a:endParaRPr lang="ko-KR" altLang="en-US" dirty="0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10899418" y="5910818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11305551" y="5909096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11711684" y="5909096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4849672" y="6375928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zero padding</a:t>
              </a:r>
              <a:endParaRPr lang="ko-KR" altLang="en-US" dirty="0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880604" y="6375928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zero padding</a:t>
              </a:r>
              <a:endParaRPr lang="ko-KR" altLang="en-US" dirty="0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8839478" y="6375928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embedding </a:t>
              </a:r>
              <a:r>
                <a:rPr lang="en-US" altLang="ko-KR" dirty="0" err="1" smtClean="0"/>
                <a:t>m2</a:t>
              </a:r>
              <a:endParaRPr lang="ko-KR" altLang="en-US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10899418" y="6377650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1305551" y="6375928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1711684" y="6375928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5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en-US" altLang="ko-KR" dirty="0" err="1" smtClean="0"/>
              <a:t>MemNN</a:t>
            </a:r>
            <a:r>
              <a:rPr lang="en-US" altLang="ko-KR" dirty="0" smtClean="0"/>
              <a:t> Implementation for text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/>
              <a:t>3.4 MODELING WRITE </a:t>
            </a:r>
            <a:r>
              <a:rPr lang="en-US" altLang="ko-KR" dirty="0" smtClean="0"/>
              <a:t>TIME(2/4)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y </a:t>
            </a:r>
            <a:r>
              <a:rPr lang="ko-KR" altLang="en-US" dirty="0" smtClean="0"/>
              <a:t>보다 빠른 시점인지</a:t>
            </a:r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y`</a:t>
            </a:r>
            <a:r>
              <a:rPr lang="ko-KR" altLang="en-US" dirty="0" smtClean="0"/>
              <a:t>보다 빠른 시점인지</a:t>
            </a:r>
            <a:endParaRPr lang="en-US" altLang="ko-KR" dirty="0" smtClean="0"/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y` </a:t>
            </a:r>
            <a:r>
              <a:rPr lang="ko-KR" altLang="en-US" dirty="0" smtClean="0"/>
              <a:t>보다 빠른 시점인지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70136" r="1"/>
          <a:stretch/>
        </p:blipFill>
        <p:spPr>
          <a:xfrm>
            <a:off x="1381760" y="3558477"/>
            <a:ext cx="1614859" cy="1086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62340"/>
          <a:stretch/>
        </p:blipFill>
        <p:spPr>
          <a:xfrm>
            <a:off x="1849120" y="4938754"/>
            <a:ext cx="2260007" cy="99035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849672" y="3880186"/>
            <a:ext cx="1889760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zero padding</a:t>
            </a:r>
            <a:endParaRPr lang="ko-KR" altLang="en-US" sz="16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80604" y="3880186"/>
            <a:ext cx="1889760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zero padding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839478" y="3880186"/>
            <a:ext cx="1889760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zero padding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899418" y="3881908"/>
            <a:ext cx="279934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305551" y="3880186"/>
            <a:ext cx="279934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711684" y="3880186"/>
            <a:ext cx="279934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/>
          <a:srcRect l="80095" t="-2605" r="2279" b="1280"/>
          <a:stretch/>
        </p:blipFill>
        <p:spPr>
          <a:xfrm>
            <a:off x="2792864" y="3616241"/>
            <a:ext cx="1881606" cy="80264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839512" y="5486081"/>
            <a:ext cx="1889760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zero padding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870444" y="5486081"/>
            <a:ext cx="1889760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zero padding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8829318" y="5486081"/>
            <a:ext cx="1889760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zero padding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889258" y="5487803"/>
            <a:ext cx="279934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297931" y="5471895"/>
            <a:ext cx="279934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701524" y="5486081"/>
            <a:ext cx="279934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/>
          <a:srcRect l="80095" t="-2605" r="2279" b="1280"/>
          <a:stretch/>
        </p:blipFill>
        <p:spPr>
          <a:xfrm>
            <a:off x="1994643" y="5580714"/>
            <a:ext cx="2003951" cy="85482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348265" y="3813334"/>
            <a:ext cx="436880" cy="375920"/>
          </a:xfrm>
          <a:prstGeom prst="roundRect">
            <a:avLst/>
          </a:prstGeom>
          <a:solidFill>
            <a:srgbClr val="C0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814001" y="3811588"/>
            <a:ext cx="436880" cy="375920"/>
          </a:xfrm>
          <a:prstGeom prst="roundRect">
            <a:avLst/>
          </a:prstGeom>
          <a:solidFill>
            <a:srgbClr val="C0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240500" y="3829601"/>
            <a:ext cx="436880" cy="37592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757470" y="3829601"/>
            <a:ext cx="436880" cy="37592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22638" y="5144904"/>
            <a:ext cx="1103865" cy="375920"/>
          </a:xfrm>
          <a:prstGeom prst="roundRect">
            <a:avLst/>
          </a:prstGeom>
          <a:solidFill>
            <a:srgbClr val="C0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20722" y="5771098"/>
            <a:ext cx="436880" cy="375920"/>
          </a:xfrm>
          <a:prstGeom prst="roundRect">
            <a:avLst/>
          </a:prstGeom>
          <a:solidFill>
            <a:srgbClr val="C0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95618" y="5174849"/>
            <a:ext cx="436880" cy="37592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35313" y="5816016"/>
            <a:ext cx="436880" cy="37592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en-US" altLang="ko-KR" dirty="0" err="1" smtClean="0"/>
              <a:t>MemNN</a:t>
            </a:r>
            <a:r>
              <a:rPr lang="en-US" altLang="ko-KR" dirty="0" smtClean="0"/>
              <a:t> Implementation for text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/>
              <a:t>3.5 </a:t>
            </a:r>
            <a:r>
              <a:rPr lang="en-US" altLang="ko-KR" dirty="0" err="1" smtClean="0"/>
              <a:t>U</a:t>
            </a:r>
            <a:r>
              <a:rPr lang="en-US" altLang="ko-KR" dirty="0" err="1"/>
              <a:t>MODELING</a:t>
            </a:r>
            <a:r>
              <a:rPr lang="en-US" altLang="ko-KR" dirty="0"/>
              <a:t> WRITE </a:t>
            </a:r>
            <a:r>
              <a:rPr lang="en-US" altLang="ko-KR" dirty="0" smtClean="0"/>
              <a:t>TIME(3/4)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960" y="2946400"/>
            <a:ext cx="4455328" cy="8166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0" y="1859597"/>
            <a:ext cx="10675920" cy="7921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680720" y="4041140"/>
            <a:ext cx="103052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y' 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대신 </a:t>
            </a: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쓰게 됨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8350" y="2946400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만약</a:t>
            </a:r>
            <a:endParaRPr lang="ko-KR" altLang="en-US" sz="5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146" y="2929890"/>
            <a:ext cx="4530542" cy="281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en-US" altLang="ko-KR" dirty="0" err="1" smtClean="0"/>
              <a:t>MemNN</a:t>
            </a:r>
            <a:r>
              <a:rPr lang="en-US" altLang="ko-KR" dirty="0" smtClean="0"/>
              <a:t> Implementation for text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/>
              <a:t>3.5 MODELING WRITE </a:t>
            </a:r>
            <a:r>
              <a:rPr lang="en-US" altLang="ko-KR" dirty="0" smtClean="0"/>
              <a:t>TIME(4/4)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589781"/>
            <a:ext cx="10725150" cy="2162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7" y="1690688"/>
            <a:ext cx="4174354" cy="28990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856" y="2115499"/>
            <a:ext cx="7033144" cy="2143024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>
            <a:off x="8534400" y="3979123"/>
            <a:ext cx="762000" cy="55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8840" cy="1325563"/>
          </a:xfrm>
        </p:spPr>
        <p:txBody>
          <a:bodyPr/>
          <a:lstStyle/>
          <a:p>
            <a:r>
              <a:rPr lang="en-US" altLang="ko-KR" dirty="0" smtClean="0"/>
              <a:t>3 </a:t>
            </a:r>
            <a:r>
              <a:rPr lang="en-US" altLang="ko-KR" dirty="0" err="1" smtClean="0"/>
              <a:t>MemNN</a:t>
            </a:r>
            <a:r>
              <a:rPr lang="en-US" altLang="ko-KR" dirty="0" smtClean="0"/>
              <a:t> Implementation for text</a:t>
            </a:r>
            <a:br>
              <a:rPr lang="en-US" altLang="ko-KR" dirty="0" smtClean="0"/>
            </a:br>
            <a:r>
              <a:rPr lang="en-US" altLang="ko-KR" dirty="0" smtClean="0"/>
              <a:t>3.6 Unseen words(1/1)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문맥 정보로 상황을 파악</a:t>
            </a:r>
            <a:endParaRPr lang="en-US" altLang="ko-K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학습시에는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d%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확률로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 out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처럼 원래 단어를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unseen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처리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ko-KR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778000" y="2915920"/>
            <a:ext cx="1879600" cy="802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11600" y="2875280"/>
            <a:ext cx="1656080" cy="843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is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821680" y="2829560"/>
            <a:ext cx="1859280" cy="9347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crttow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(???)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046720" y="2799953"/>
            <a:ext cx="1605280" cy="964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men</a:t>
            </a:r>
            <a:endParaRPr lang="ko-KR" altLang="en-US" dirty="0"/>
          </a:p>
        </p:txBody>
      </p:sp>
      <p:sp>
        <p:nvSpPr>
          <p:cNvPr id="9" name="위쪽 화살표 8"/>
          <p:cNvSpPr/>
          <p:nvPr/>
        </p:nvSpPr>
        <p:spPr>
          <a:xfrm>
            <a:off x="4460240" y="3850640"/>
            <a:ext cx="548640" cy="5283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쪽 화살표 9"/>
          <p:cNvSpPr/>
          <p:nvPr/>
        </p:nvSpPr>
        <p:spPr>
          <a:xfrm>
            <a:off x="8751848" y="3889354"/>
            <a:ext cx="548640" cy="4797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28558" y="4378960"/>
            <a:ext cx="897232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왼쪽 오른쪽 단어도 </a:t>
            </a:r>
            <a:r>
              <a:rPr lang="en-US" altLang="ko-KR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</a:t>
            </a:r>
            <a:r>
              <a:rPr lang="ko-KR" alt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사용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43539" y="6176963"/>
            <a:ext cx="1889760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embedding x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74471" y="6176963"/>
            <a:ext cx="1889760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zero padding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33345" y="6176963"/>
            <a:ext cx="1889760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zero padding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493285" y="6178685"/>
            <a:ext cx="279934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899418" y="6176963"/>
            <a:ext cx="279934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305551" y="6176963"/>
            <a:ext cx="279934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468689" y="6176963"/>
            <a:ext cx="1889760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left word men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8749" y="6186826"/>
            <a:ext cx="1889760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right word(is)</a:t>
            </a:r>
            <a:endParaRPr lang="ko-KR" altLang="en-US" sz="16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98509" y="5423871"/>
            <a:ext cx="1889760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embedding x</a:t>
            </a:r>
            <a:endParaRPr lang="ko-KR" altLang="en-US" sz="16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329441" y="5423871"/>
            <a:ext cx="1889760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zero padding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88315" y="5423871"/>
            <a:ext cx="1889760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zero padding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348255" y="5425593"/>
            <a:ext cx="279934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754388" y="5423871"/>
            <a:ext cx="279934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160521" y="5423871"/>
            <a:ext cx="279934" cy="44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7" name="꺾인 연결선 26"/>
          <p:cNvCxnSpPr/>
          <p:nvPr/>
        </p:nvCxnSpPr>
        <p:spPr>
          <a:xfrm>
            <a:off x="9770687" y="5556902"/>
            <a:ext cx="1408665" cy="464200"/>
          </a:xfrm>
          <a:prstGeom prst="bentConnector3">
            <a:avLst>
              <a:gd name="adj1" fmla="val 10048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4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8840" cy="1325563"/>
          </a:xfrm>
        </p:spPr>
        <p:txBody>
          <a:bodyPr/>
          <a:lstStyle/>
          <a:p>
            <a:r>
              <a:rPr lang="en-US" altLang="ko-KR" dirty="0" smtClean="0"/>
              <a:t>3 </a:t>
            </a:r>
            <a:r>
              <a:rPr lang="en-US" altLang="ko-KR" dirty="0" err="1" smtClean="0"/>
              <a:t>MemNN</a:t>
            </a:r>
            <a:r>
              <a:rPr lang="en-US" altLang="ko-KR" dirty="0" smtClean="0"/>
              <a:t> Implementation for text</a:t>
            </a:r>
            <a:br>
              <a:rPr lang="en-US" altLang="ko-KR" dirty="0" smtClean="0"/>
            </a:br>
            <a:r>
              <a:rPr lang="en-US" altLang="ko-KR" dirty="0" smtClean="0"/>
              <a:t>3.6 Exact matches and unseen words(1/1)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21156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문장이 서로 얼마나 </a:t>
            </a:r>
            <a:r>
              <a:rPr lang="ko-KR" alt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비슷한지도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matching score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사용함</a:t>
            </a:r>
            <a:endParaRPr lang="en-US" altLang="ko-K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방법 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</a:t>
            </a:r>
            <a:endParaRPr lang="en-US" altLang="ko-K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</a:t>
            </a:r>
          </a:p>
          <a:p>
            <a:pPr marL="0" indent="0">
              <a:buNone/>
            </a:pPr>
            <a:endParaRPr lang="en-US" altLang="ko-K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bag of words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정확히 일치하면 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설정한 벡터 추가 </a:t>
            </a:r>
            <a:endParaRPr lang="en-US" altLang="ko-K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8|W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차원이 됨</a:t>
            </a:r>
            <a:endParaRPr lang="en-US" altLang="ko-K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384" y="2686608"/>
            <a:ext cx="8076266" cy="726123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995867" y="4835315"/>
            <a:ext cx="10881173" cy="643951"/>
            <a:chOff x="-5521330" y="5019020"/>
            <a:chExt cx="17398370" cy="46275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4735094" y="5028883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embedding x</a:t>
              </a:r>
              <a:endParaRPr lang="ko-KR" altLang="en-US" sz="1600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766026" y="5028883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zero padding</a:t>
              </a:r>
              <a:endParaRPr lang="ko-KR" altLang="en-US" dirty="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724900" y="5028883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zero padding</a:t>
              </a:r>
              <a:endParaRPr lang="ko-KR" altLang="en-US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0784840" y="5030605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190973" y="5028883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597106" y="5028883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760244" y="5028883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left word men</a:t>
              </a:r>
              <a:endParaRPr lang="ko-KR" altLang="en-US" sz="1600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700304" y="5038746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right word(is)</a:t>
              </a:r>
              <a:endParaRPr lang="ko-KR" altLang="en-US" sz="1600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-1486539" y="5019020"/>
              <a:ext cx="1889760" cy="4430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zero padding</a:t>
              </a:r>
              <a:endParaRPr lang="ko-KR" altLang="en-US" sz="1600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-3461390" y="5019020"/>
              <a:ext cx="1889760" cy="4430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zero padding</a:t>
              </a:r>
              <a:endParaRPr lang="ko-KR" altLang="en-US" sz="1600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-5521330" y="5028883"/>
              <a:ext cx="1889760" cy="4430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embedding x</a:t>
              </a:r>
              <a:endParaRPr lang="ko-KR" altLang="en-US" sz="16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886960" y="5988560"/>
            <a:ext cx="6990080" cy="630226"/>
            <a:chOff x="700304" y="5028883"/>
            <a:chExt cx="11176736" cy="452895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735094" y="5028883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embedding x</a:t>
              </a:r>
              <a:endParaRPr lang="ko-KR" altLang="en-US" sz="1600" dirty="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766026" y="5028883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zero padding</a:t>
              </a:r>
              <a:endParaRPr lang="ko-KR" altLang="en-US" dirty="0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724900" y="5028883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zero padding</a:t>
              </a:r>
              <a:endParaRPr lang="ko-KR" altLang="en-US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0784840" y="5030605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1190973" y="5028883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1597106" y="5028883"/>
              <a:ext cx="279934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2760244" y="5028883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left word men</a:t>
              </a:r>
              <a:endParaRPr lang="ko-KR" altLang="en-US" sz="16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700304" y="5038746"/>
              <a:ext cx="1889760" cy="44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right word(is)</a:t>
              </a:r>
              <a:endParaRPr lang="ko-KR" altLang="en-US" sz="1600" dirty="0"/>
            </a:p>
          </p:txBody>
        </p:sp>
      </p:grpSp>
      <p:cxnSp>
        <p:nvCxnSpPr>
          <p:cNvPr id="58" name="직선 화살표 연결선 57"/>
          <p:cNvCxnSpPr>
            <a:stCxn id="29" idx="2"/>
            <a:endCxn id="44" idx="0"/>
          </p:cNvCxnSpPr>
          <p:nvPr/>
        </p:nvCxnSpPr>
        <p:spPr>
          <a:xfrm>
            <a:off x="8001313" y="5465541"/>
            <a:ext cx="0" cy="52301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9271484" y="5451816"/>
            <a:ext cx="0" cy="52301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10512314" y="5479266"/>
            <a:ext cx="0" cy="52301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endCxn id="41" idx="2"/>
          </p:cNvCxnSpPr>
          <p:nvPr/>
        </p:nvCxnSpPr>
        <p:spPr>
          <a:xfrm rot="10800000">
            <a:off x="2875122" y="5451816"/>
            <a:ext cx="7701826" cy="338522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0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Code 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559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7822"/>
          <a:stretch/>
        </p:blipFill>
        <p:spPr>
          <a:xfrm>
            <a:off x="965200" y="299427"/>
            <a:ext cx="5212080" cy="64629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9778"/>
          <a:stretch/>
        </p:blipFill>
        <p:spPr>
          <a:xfrm>
            <a:off x="6482080" y="34608"/>
            <a:ext cx="5636895" cy="672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14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22434" y="2101809"/>
            <a:ext cx="2344947" cy="8221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(input feature map)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03703" y="2064026"/>
            <a:ext cx="1043796" cy="940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Raw Data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149415" y="3328744"/>
            <a:ext cx="2448464" cy="1088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internal feature representation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3214058" y="3038877"/>
            <a:ext cx="319178" cy="189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57141" y="4875953"/>
            <a:ext cx="1875531" cy="9489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</a:p>
          <a:p>
            <a:pPr algn="ctr"/>
            <a:r>
              <a:rPr lang="en-US" altLang="ko-KR" dirty="0" smtClean="0"/>
              <a:t>(generalization)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3214058" y="4575437"/>
            <a:ext cx="319178" cy="189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613658" y="4730792"/>
            <a:ext cx="1811547" cy="1170297"/>
            <a:chOff x="4658264" y="5603642"/>
            <a:chExt cx="1811547" cy="117029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942936" y="5603642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830792" y="5761999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744528" y="5903632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658264" y="6045265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Memory</a:t>
              </a:r>
              <a:endParaRPr lang="ko-KR" altLang="en-US" dirty="0"/>
            </a:p>
          </p:txBody>
        </p:sp>
      </p:grpSp>
      <p:sp>
        <p:nvSpPr>
          <p:cNvPr id="15" name="위쪽/아래쪽 화살표 14"/>
          <p:cNvSpPr/>
          <p:nvPr/>
        </p:nvSpPr>
        <p:spPr>
          <a:xfrm rot="5400000">
            <a:off x="4801318" y="4947413"/>
            <a:ext cx="345057" cy="9158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65232" y="2101809"/>
            <a:ext cx="2434788" cy="8221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(Output feature map)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6" idx="7"/>
            <a:endCxn id="16" idx="1"/>
          </p:cNvCxnSpPr>
          <p:nvPr/>
        </p:nvCxnSpPr>
        <p:spPr>
          <a:xfrm flipV="1">
            <a:off x="4239310" y="2512863"/>
            <a:ext cx="1025922" cy="97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0"/>
            <a:endCxn id="16" idx="2"/>
          </p:cNvCxnSpPr>
          <p:nvPr/>
        </p:nvCxnSpPr>
        <p:spPr>
          <a:xfrm flipH="1" flipV="1">
            <a:off x="6482626" y="2923917"/>
            <a:ext cx="179142" cy="180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>
            <a:off x="7814207" y="2361196"/>
            <a:ext cx="879894" cy="4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159226" y="2226386"/>
            <a:ext cx="1401074" cy="67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</a:t>
            </a:r>
          </a:p>
          <a:p>
            <a:pPr algn="ctr"/>
            <a:r>
              <a:rPr lang="en-US" altLang="ko-KR" dirty="0" smtClean="0"/>
              <a:t>feature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97046" y="3517097"/>
            <a:ext cx="1525438" cy="7116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Respose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5400000">
            <a:off x="9683127" y="3076152"/>
            <a:ext cx="368691" cy="4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37532" y="4906761"/>
            <a:ext cx="2044462" cy="85269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response format desired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 rot="5400000">
            <a:off x="9665829" y="4410497"/>
            <a:ext cx="387869" cy="4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1524583" y="2352240"/>
            <a:ext cx="570780" cy="4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11160" y="1183656"/>
            <a:ext cx="4356200" cy="5562583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76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92640" cy="68761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24000" y="1920240"/>
            <a:ext cx="5588000" cy="123952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96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01" y="2737062"/>
            <a:ext cx="11585107" cy="25757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3001" y="1967621"/>
            <a:ext cx="46602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example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1751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22434" y="2101809"/>
            <a:ext cx="2344947" cy="8221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(input feature map)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03703" y="2064026"/>
            <a:ext cx="1043796" cy="940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Raw Data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149415" y="3328744"/>
            <a:ext cx="2448464" cy="1088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internal feature representation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3214058" y="3038877"/>
            <a:ext cx="319178" cy="189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57141" y="4875953"/>
            <a:ext cx="1875531" cy="9489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</a:p>
          <a:p>
            <a:pPr algn="ctr"/>
            <a:r>
              <a:rPr lang="en-US" altLang="ko-KR" dirty="0" smtClean="0"/>
              <a:t>(generalization)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3214058" y="4575437"/>
            <a:ext cx="319178" cy="189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613658" y="4730792"/>
            <a:ext cx="1811547" cy="1170297"/>
            <a:chOff x="4658264" y="5603642"/>
            <a:chExt cx="1811547" cy="117029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942936" y="5603642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830792" y="5761999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744528" y="5903632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658264" y="6045265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Memory</a:t>
              </a:r>
              <a:endParaRPr lang="ko-KR" altLang="en-US" dirty="0"/>
            </a:p>
          </p:txBody>
        </p:sp>
      </p:grpSp>
      <p:sp>
        <p:nvSpPr>
          <p:cNvPr id="15" name="위쪽/아래쪽 화살표 14"/>
          <p:cNvSpPr/>
          <p:nvPr/>
        </p:nvSpPr>
        <p:spPr>
          <a:xfrm rot="5400000">
            <a:off x="4801318" y="4947413"/>
            <a:ext cx="345057" cy="9158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65232" y="2101809"/>
            <a:ext cx="2434788" cy="8221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(Output feature map)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6" idx="7"/>
            <a:endCxn id="16" idx="1"/>
          </p:cNvCxnSpPr>
          <p:nvPr/>
        </p:nvCxnSpPr>
        <p:spPr>
          <a:xfrm flipV="1">
            <a:off x="4239310" y="2512863"/>
            <a:ext cx="1025922" cy="97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0"/>
            <a:endCxn id="16" idx="2"/>
          </p:cNvCxnSpPr>
          <p:nvPr/>
        </p:nvCxnSpPr>
        <p:spPr>
          <a:xfrm flipH="1" flipV="1">
            <a:off x="6482626" y="2923917"/>
            <a:ext cx="179142" cy="180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>
            <a:off x="7814207" y="2361196"/>
            <a:ext cx="879894" cy="4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159226" y="2226386"/>
            <a:ext cx="1401074" cy="67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</a:t>
            </a:r>
          </a:p>
          <a:p>
            <a:pPr algn="ctr"/>
            <a:r>
              <a:rPr lang="en-US" altLang="ko-KR" dirty="0" smtClean="0"/>
              <a:t>feature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97046" y="3517097"/>
            <a:ext cx="1525438" cy="7116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Respose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5400000">
            <a:off x="9683127" y="3076152"/>
            <a:ext cx="368691" cy="4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37532" y="4906761"/>
            <a:ext cx="2044462" cy="85269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response format desired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 rot="5400000">
            <a:off x="9665829" y="4410497"/>
            <a:ext cx="387869" cy="4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1524583" y="2352240"/>
            <a:ext cx="570780" cy="4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597879" y="1051576"/>
            <a:ext cx="4356200" cy="5562583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56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92640" cy="68761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12240" y="3139440"/>
            <a:ext cx="5588000" cy="81280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72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057" y="3870960"/>
            <a:ext cx="4200263" cy="29170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730" y="3078797"/>
            <a:ext cx="10675920" cy="7921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t="22293" b="4342"/>
          <a:stretch/>
        </p:blipFill>
        <p:spPr>
          <a:xfrm>
            <a:off x="1765617" y="161711"/>
            <a:ext cx="9003983" cy="227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5920"/>
            <a:ext cx="10687415" cy="39420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4775"/>
            <a:ext cx="7965440" cy="19103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46396" b="43704"/>
          <a:stretch/>
        </p:blipFill>
        <p:spPr>
          <a:xfrm>
            <a:off x="0" y="243840"/>
            <a:ext cx="9692640" cy="6807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63040" y="301975"/>
            <a:ext cx="5588000" cy="81280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09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22434" y="2101809"/>
            <a:ext cx="2344947" cy="8221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(input feature map)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03703" y="2064026"/>
            <a:ext cx="1043796" cy="940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Raw Data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149415" y="3328744"/>
            <a:ext cx="2448464" cy="1088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internal feature representation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3214058" y="3038877"/>
            <a:ext cx="319178" cy="189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57141" y="4875953"/>
            <a:ext cx="1875531" cy="9489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</a:p>
          <a:p>
            <a:pPr algn="ctr"/>
            <a:r>
              <a:rPr lang="en-US" altLang="ko-KR" dirty="0" smtClean="0"/>
              <a:t>(generalization)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3214058" y="4575437"/>
            <a:ext cx="319178" cy="189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613658" y="4730792"/>
            <a:ext cx="1811547" cy="1170297"/>
            <a:chOff x="4658264" y="5603642"/>
            <a:chExt cx="1811547" cy="117029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942936" y="5603642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830792" y="5761999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744528" y="5903632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658264" y="6045265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Memory</a:t>
              </a:r>
              <a:endParaRPr lang="ko-KR" altLang="en-US" dirty="0"/>
            </a:p>
          </p:txBody>
        </p:sp>
      </p:grpSp>
      <p:sp>
        <p:nvSpPr>
          <p:cNvPr id="15" name="위쪽/아래쪽 화살표 14"/>
          <p:cNvSpPr/>
          <p:nvPr/>
        </p:nvSpPr>
        <p:spPr>
          <a:xfrm rot="5400000">
            <a:off x="4801318" y="4947413"/>
            <a:ext cx="345057" cy="9158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65232" y="2101809"/>
            <a:ext cx="2434788" cy="8221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(Output feature map)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6" idx="7"/>
            <a:endCxn id="16" idx="1"/>
          </p:cNvCxnSpPr>
          <p:nvPr/>
        </p:nvCxnSpPr>
        <p:spPr>
          <a:xfrm flipV="1">
            <a:off x="4239310" y="2512863"/>
            <a:ext cx="1025922" cy="97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0"/>
            <a:endCxn id="16" idx="2"/>
          </p:cNvCxnSpPr>
          <p:nvPr/>
        </p:nvCxnSpPr>
        <p:spPr>
          <a:xfrm flipH="1" flipV="1">
            <a:off x="6482626" y="2923917"/>
            <a:ext cx="179142" cy="180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>
            <a:off x="7814207" y="2361196"/>
            <a:ext cx="879894" cy="4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159226" y="2226386"/>
            <a:ext cx="1401074" cy="67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</a:t>
            </a:r>
          </a:p>
          <a:p>
            <a:pPr algn="ctr"/>
            <a:r>
              <a:rPr lang="en-US" altLang="ko-KR" dirty="0" smtClean="0"/>
              <a:t>feature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97046" y="3517097"/>
            <a:ext cx="1525438" cy="7116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Respose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5400000">
            <a:off x="9683127" y="3076152"/>
            <a:ext cx="368691" cy="4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37532" y="4906761"/>
            <a:ext cx="2044462" cy="85269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response format desired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 rot="5400000">
            <a:off x="9665829" y="4410497"/>
            <a:ext cx="387869" cy="4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1524583" y="2352240"/>
            <a:ext cx="570780" cy="4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547269" y="1046062"/>
            <a:ext cx="4356200" cy="5562583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02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92640" cy="68761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79600" y="4866640"/>
            <a:ext cx="7345680" cy="31496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926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/>
              <p:cNvSpPr/>
              <p:nvPr/>
            </p:nvSpPr>
            <p:spPr>
              <a:xfrm>
                <a:off x="1551059" y="1309456"/>
                <a:ext cx="2147977" cy="8154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타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59" y="1309456"/>
                <a:ext cx="2147977" cy="8154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오른쪽 화살표 4"/>
          <p:cNvSpPr/>
          <p:nvPr/>
        </p:nvSpPr>
        <p:spPr>
          <a:xfrm rot="5400000">
            <a:off x="2471988" y="2217614"/>
            <a:ext cx="448314" cy="434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/>
              <p:cNvSpPr/>
              <p:nvPr/>
            </p:nvSpPr>
            <p:spPr>
              <a:xfrm>
                <a:off x="1622156" y="4159149"/>
                <a:ext cx="2147977" cy="8154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156" y="4159149"/>
                <a:ext cx="2147977" cy="8154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 6"/>
          <p:cNvSpPr/>
          <p:nvPr/>
        </p:nvSpPr>
        <p:spPr>
          <a:xfrm rot="5400000">
            <a:off x="2460328" y="3607509"/>
            <a:ext cx="471633" cy="434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80145" y="2682357"/>
            <a:ext cx="4466081" cy="853311"/>
            <a:chOff x="3979179" y="3227505"/>
            <a:chExt cx="5429838" cy="865309"/>
          </a:xfrm>
        </p:grpSpPr>
        <p:sp>
          <p:nvSpPr>
            <p:cNvPr id="9" name="직사각형 8"/>
            <p:cNvSpPr/>
            <p:nvPr/>
          </p:nvSpPr>
          <p:spPr>
            <a:xfrm>
              <a:off x="3979179" y="3227505"/>
              <a:ext cx="5429838" cy="8653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/>
            <a:srcRect l="12254"/>
            <a:stretch/>
          </p:blipFill>
          <p:spPr>
            <a:xfrm>
              <a:off x="4054415" y="3354604"/>
              <a:ext cx="5279366" cy="651427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031" y="2526737"/>
            <a:ext cx="62198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30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9694" b="24792"/>
          <a:stretch/>
        </p:blipFill>
        <p:spPr>
          <a:xfrm>
            <a:off x="-1442720" y="76123"/>
            <a:ext cx="9692640" cy="106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" y="4831714"/>
            <a:ext cx="11897795" cy="16402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55456"/>
            <a:ext cx="12252539" cy="23876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12869" y="881543"/>
            <a:ext cx="7345680" cy="31496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549" y="76123"/>
            <a:ext cx="4333451" cy="143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61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22434" y="2101809"/>
            <a:ext cx="2344947" cy="822108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(input feature map)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03703" y="2064026"/>
            <a:ext cx="1043796" cy="940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Raw Data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149415" y="3328744"/>
            <a:ext cx="2448464" cy="1088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internal feature representation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3214058" y="3038877"/>
            <a:ext cx="319178" cy="189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57141" y="4875953"/>
            <a:ext cx="1875531" cy="948906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</a:p>
          <a:p>
            <a:pPr algn="ctr"/>
            <a:r>
              <a:rPr lang="en-US" altLang="ko-KR" dirty="0" smtClean="0"/>
              <a:t>(generalization)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3214058" y="4575437"/>
            <a:ext cx="319178" cy="189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613658" y="4730792"/>
            <a:ext cx="1811547" cy="1170297"/>
            <a:chOff x="4658264" y="5603642"/>
            <a:chExt cx="1811547" cy="117029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942936" y="5603642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830792" y="5761999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744528" y="5903632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658264" y="6045265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Memory</a:t>
              </a:r>
              <a:endParaRPr lang="ko-KR" altLang="en-US" dirty="0"/>
            </a:p>
          </p:txBody>
        </p:sp>
      </p:grpSp>
      <p:sp>
        <p:nvSpPr>
          <p:cNvPr id="15" name="위쪽/아래쪽 화살표 14"/>
          <p:cNvSpPr/>
          <p:nvPr/>
        </p:nvSpPr>
        <p:spPr>
          <a:xfrm rot="5400000">
            <a:off x="4801318" y="4947413"/>
            <a:ext cx="345057" cy="9158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65232" y="2101809"/>
            <a:ext cx="2434788" cy="822108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(Output feature map)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6" idx="7"/>
            <a:endCxn id="16" idx="1"/>
          </p:cNvCxnSpPr>
          <p:nvPr/>
        </p:nvCxnSpPr>
        <p:spPr>
          <a:xfrm flipV="1">
            <a:off x="4239310" y="2512863"/>
            <a:ext cx="1025922" cy="97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0"/>
            <a:endCxn id="16" idx="2"/>
          </p:cNvCxnSpPr>
          <p:nvPr/>
        </p:nvCxnSpPr>
        <p:spPr>
          <a:xfrm flipH="1" flipV="1">
            <a:off x="6482626" y="2923917"/>
            <a:ext cx="179142" cy="180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>
            <a:off x="7814207" y="2361196"/>
            <a:ext cx="879894" cy="4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159226" y="2226386"/>
            <a:ext cx="1401074" cy="67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</a:t>
            </a:r>
          </a:p>
          <a:p>
            <a:pPr algn="ctr"/>
            <a:r>
              <a:rPr lang="en-US" altLang="ko-KR" dirty="0" smtClean="0"/>
              <a:t>feature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97046" y="3517097"/>
            <a:ext cx="1525438" cy="711629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Respose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5400000">
            <a:off x="9683127" y="3076152"/>
            <a:ext cx="368691" cy="4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37532" y="4906761"/>
            <a:ext cx="2044462" cy="85269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response format desired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 rot="5400000">
            <a:off x="9665829" y="4410497"/>
            <a:ext cx="387869" cy="4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1524583" y="2352240"/>
            <a:ext cx="570780" cy="4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위쪽 화살표 1"/>
          <p:cNvSpPr/>
          <p:nvPr/>
        </p:nvSpPr>
        <p:spPr>
          <a:xfrm>
            <a:off x="10881994" y="866272"/>
            <a:ext cx="843280" cy="530164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</a:p>
          <a:p>
            <a:pPr algn="ctr"/>
            <a:r>
              <a:rPr lang="en-US" altLang="ko-KR" dirty="0" smtClean="0"/>
              <a:t>R</a:t>
            </a:r>
          </a:p>
          <a:p>
            <a:pPr algn="ctr"/>
            <a:r>
              <a:rPr lang="en-US" altLang="ko-KR" dirty="0" smtClean="0"/>
              <a:t>A</a:t>
            </a:r>
          </a:p>
          <a:p>
            <a:pPr algn="ctr"/>
            <a:r>
              <a:rPr lang="en-US" altLang="ko-KR" dirty="0" smtClean="0"/>
              <a:t>I</a:t>
            </a:r>
          </a:p>
          <a:p>
            <a:pPr algn="ctr"/>
            <a:r>
              <a:rPr lang="en-US" altLang="ko-KR" dirty="0" smtClean="0"/>
              <a:t>N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w</a:t>
            </a:r>
          </a:p>
          <a:p>
            <a:pPr algn="ctr"/>
            <a:r>
              <a:rPr lang="en-US" altLang="ko-KR" dirty="0" err="1" smtClean="0"/>
              <a:t>i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t</a:t>
            </a:r>
          </a:p>
          <a:p>
            <a:pPr algn="ctr"/>
            <a:r>
              <a:rPr lang="en-US" altLang="ko-KR" dirty="0"/>
              <a:t>h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L</a:t>
            </a:r>
          </a:p>
          <a:p>
            <a:pPr algn="ctr"/>
            <a:r>
              <a:rPr lang="en-US" altLang="ko-KR" dirty="0" smtClean="0"/>
              <a:t>O</a:t>
            </a:r>
          </a:p>
          <a:p>
            <a:pPr algn="ctr"/>
            <a:r>
              <a:rPr lang="en-US" altLang="ko-KR" dirty="0" smtClean="0"/>
              <a:t>S</a:t>
            </a:r>
          </a:p>
          <a:p>
            <a:pPr algn="ctr"/>
            <a:r>
              <a:rPr lang="en-US" altLang="ko-KR" dirty="0"/>
              <a:t>S</a:t>
            </a:r>
            <a:endParaRPr lang="en-US" altLang="ko-KR" dirty="0" smtClean="0"/>
          </a:p>
        </p:txBody>
      </p:sp>
      <p:sp>
        <p:nvSpPr>
          <p:cNvPr id="3" name="왼쪽 화살표 2"/>
          <p:cNvSpPr/>
          <p:nvPr/>
        </p:nvSpPr>
        <p:spPr>
          <a:xfrm>
            <a:off x="5932506" y="999013"/>
            <a:ext cx="4949488" cy="9956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 with Loss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910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en-US" altLang="ko-KR" dirty="0" err="1" smtClean="0"/>
              <a:t>MemNN</a:t>
            </a:r>
            <a:r>
              <a:rPr lang="en-US" altLang="ko-KR" dirty="0" smtClean="0"/>
              <a:t> Implementation for text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/>
              <a:t>3.5 MODELING WRITE </a:t>
            </a:r>
            <a:r>
              <a:rPr lang="en-US" altLang="ko-KR" dirty="0" smtClean="0"/>
              <a:t>TIME(4/4)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589781"/>
            <a:ext cx="10725150" cy="2162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7" y="1690688"/>
            <a:ext cx="4174354" cy="28990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856" y="2115499"/>
            <a:ext cx="7033144" cy="2143024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>
            <a:off x="8534400" y="3979123"/>
            <a:ext cx="762000" cy="55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Memory Networks(1/6)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22434" y="2101809"/>
            <a:ext cx="2344947" cy="8221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(input feature map)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03703" y="2064026"/>
            <a:ext cx="1043796" cy="940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Raw Data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149415" y="3328744"/>
            <a:ext cx="2448464" cy="1088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internal feature representation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3214058" y="3038877"/>
            <a:ext cx="319178" cy="189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57141" y="4875953"/>
            <a:ext cx="1875531" cy="9489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</a:p>
          <a:p>
            <a:pPr algn="ctr"/>
            <a:r>
              <a:rPr lang="en-US" altLang="ko-KR" dirty="0" smtClean="0"/>
              <a:t>(generalization)</a:t>
            </a:r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>
            <a:off x="3214058" y="4575437"/>
            <a:ext cx="319178" cy="189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5613658" y="4730792"/>
            <a:ext cx="1811547" cy="1170297"/>
            <a:chOff x="4658264" y="5603642"/>
            <a:chExt cx="1811547" cy="1170297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4942936" y="5603642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830792" y="5761999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744528" y="5903632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658264" y="6045265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Memory</a:t>
              </a:r>
              <a:endParaRPr lang="ko-KR" altLang="en-US" dirty="0"/>
            </a:p>
          </p:txBody>
        </p:sp>
      </p:grpSp>
      <p:sp>
        <p:nvSpPr>
          <p:cNvPr id="16" name="위쪽/아래쪽 화살표 15"/>
          <p:cNvSpPr/>
          <p:nvPr/>
        </p:nvSpPr>
        <p:spPr>
          <a:xfrm rot="5400000">
            <a:off x="4801318" y="4947413"/>
            <a:ext cx="345057" cy="9158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65232" y="2101809"/>
            <a:ext cx="2434788" cy="8221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(Output feature map)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8" idx="7"/>
            <a:endCxn id="17" idx="1"/>
          </p:cNvCxnSpPr>
          <p:nvPr/>
        </p:nvCxnSpPr>
        <p:spPr>
          <a:xfrm flipV="1">
            <a:off x="4239310" y="2512863"/>
            <a:ext cx="1025922" cy="97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0"/>
            <a:endCxn id="17" idx="2"/>
          </p:cNvCxnSpPr>
          <p:nvPr/>
        </p:nvCxnSpPr>
        <p:spPr>
          <a:xfrm flipH="1" flipV="1">
            <a:off x="6482626" y="2923917"/>
            <a:ext cx="179142" cy="180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오른쪽 화살표 35"/>
          <p:cNvSpPr/>
          <p:nvPr/>
        </p:nvSpPr>
        <p:spPr>
          <a:xfrm>
            <a:off x="7814207" y="2361196"/>
            <a:ext cx="879894" cy="4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9159226" y="2226386"/>
            <a:ext cx="1401074" cy="67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</a:t>
            </a:r>
          </a:p>
          <a:p>
            <a:pPr algn="ctr"/>
            <a:r>
              <a:rPr lang="en-US" altLang="ko-KR" dirty="0" smtClean="0"/>
              <a:t>feature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9097046" y="3517097"/>
            <a:ext cx="1525438" cy="7116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Respose</a:t>
            </a:r>
            <a:endParaRPr lang="ko-KR" altLang="en-US" dirty="0"/>
          </a:p>
        </p:txBody>
      </p:sp>
      <p:sp>
        <p:nvSpPr>
          <p:cNvPr id="40" name="오른쪽 화살표 39"/>
          <p:cNvSpPr/>
          <p:nvPr/>
        </p:nvSpPr>
        <p:spPr>
          <a:xfrm rot="5400000">
            <a:off x="9683127" y="3076152"/>
            <a:ext cx="368691" cy="4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837532" y="4906761"/>
            <a:ext cx="2044462" cy="85269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response format desired</a:t>
            </a:r>
            <a:endParaRPr lang="ko-KR" altLang="en-US" dirty="0"/>
          </a:p>
        </p:txBody>
      </p:sp>
      <p:sp>
        <p:nvSpPr>
          <p:cNvPr id="42" name="오른쪽 화살표 41"/>
          <p:cNvSpPr/>
          <p:nvPr/>
        </p:nvSpPr>
        <p:spPr>
          <a:xfrm rot="5400000">
            <a:off x="9665829" y="4410497"/>
            <a:ext cx="387869" cy="4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>
            <a:off x="1524583" y="2352240"/>
            <a:ext cx="570780" cy="4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2361247"/>
            <a:ext cx="11998960" cy="41750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" y="199072"/>
            <a:ext cx="10725150" cy="2162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90320" y="294640"/>
            <a:ext cx="8564880" cy="67056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2800" y="2897504"/>
            <a:ext cx="10058400" cy="121316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12800" y="4110672"/>
            <a:ext cx="10058400" cy="1345248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3560" y="935673"/>
            <a:ext cx="10327640" cy="688973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5540" y="1624646"/>
            <a:ext cx="10327640" cy="641033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0380" y="5432978"/>
            <a:ext cx="11783060" cy="119888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922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53194"/>
            <a:ext cx="4182206" cy="670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1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Memory Networks(2/6)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01770" y="1690688"/>
                <a:ext cx="11559050" cy="488572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200" dirty="0" smtClean="0"/>
                  <a:t>m : </a:t>
                </a:r>
                <a:r>
                  <a:rPr lang="ko-KR" altLang="en-US" sz="2200" dirty="0" smtClean="0"/>
                  <a:t>메</a:t>
                </a:r>
                <a14:m>
                  <m:oMath xmlns:m="http://schemas.openxmlformats.org/officeDocument/2006/math">
                    <m:r>
                      <a:rPr lang="ko-KR" altLang="en-US" sz="2200" b="0" i="1">
                        <a:latin typeface="Cambria Math" panose="02040503050406030204" pitchFamily="18" charset="0"/>
                      </a:rPr>
                      <m:t>모</m:t>
                    </m:r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리</m:t>
                    </m:r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b="0" dirty="0" smtClean="0"/>
                  <a:t>: </a:t>
                </a:r>
                <a:r>
                  <a:rPr lang="en-US" altLang="ko-KR" sz="2200" b="0" dirty="0" smtClean="0"/>
                  <a:t> </a:t>
                </a:r>
                <a:r>
                  <a:rPr lang="ko-KR" altLang="en-US" sz="2200" b="0" dirty="0" smtClean="0"/>
                  <a:t>메모리의 </a:t>
                </a:r>
                <a:r>
                  <a:rPr lang="en-US" altLang="ko-KR" sz="2200" dirty="0" err="1" smtClean="0"/>
                  <a:t>i</a:t>
                </a:r>
                <a:r>
                  <a:rPr lang="ko-KR" altLang="en-US" sz="2200" dirty="0" smtClean="0"/>
                  <a:t>번째 저장 공간</a:t>
                </a:r>
                <a:endParaRPr lang="pt-BR" altLang="ko-KR" sz="2400" dirty="0" smtClean="0"/>
              </a:p>
              <a:p>
                <a:endParaRPr lang="pt-BR" altLang="ko-KR" sz="1800" dirty="0"/>
              </a:p>
              <a:p>
                <a:r>
                  <a:rPr lang="pt-BR" altLang="ko-KR" sz="2400" dirty="0" smtClean="0"/>
                  <a:t>I</a:t>
                </a:r>
                <a:r>
                  <a:rPr lang="en-US" altLang="ko-KR" sz="2400" dirty="0" smtClean="0"/>
                  <a:t>(input feature map) </a:t>
                </a:r>
                <a:r>
                  <a:rPr lang="en-US" altLang="ko-KR" sz="2400" dirty="0" smtClean="0"/>
                  <a:t>- input</a:t>
                </a:r>
                <a:r>
                  <a:rPr lang="ko-KR" altLang="en-US" sz="2400" dirty="0" smtClean="0"/>
                  <a:t>을 </a:t>
                </a:r>
                <a:r>
                  <a:rPr lang="en-US" altLang="ko-KR" sz="2400" dirty="0" smtClean="0"/>
                  <a:t>feature</a:t>
                </a:r>
                <a:r>
                  <a:rPr lang="ko-KR" altLang="en-US" sz="2400" dirty="0" smtClean="0"/>
                  <a:t>로 </a:t>
                </a:r>
                <a:r>
                  <a:rPr lang="ko-KR" altLang="en-US" sz="2400" dirty="0" err="1" smtClean="0"/>
                  <a:t>바꿔줌</a:t>
                </a:r>
                <a:endParaRPr lang="pt-BR" altLang="ko-KR" sz="2400" dirty="0" smtClean="0"/>
              </a:p>
              <a:p>
                <a:r>
                  <a:rPr lang="pt-BR" altLang="ko-KR" sz="2400" b="0" dirty="0" smtClean="0"/>
                  <a:t>G(</a:t>
                </a:r>
                <a:r>
                  <a:rPr lang="en-US" altLang="ko-KR" sz="2400" dirty="0" smtClean="0"/>
                  <a:t>generalization</a:t>
                </a:r>
                <a:r>
                  <a:rPr lang="pt-BR" altLang="ko-KR" sz="2400" b="0" dirty="0" smtClean="0"/>
                  <a:t>) </a:t>
                </a:r>
                <a:r>
                  <a:rPr lang="en-US" altLang="ko-KR" sz="2400" dirty="0" smtClean="0"/>
                  <a:t>– </a:t>
                </a:r>
                <a:r>
                  <a:rPr lang="ko-KR" altLang="en-US" sz="2400" dirty="0" smtClean="0"/>
                  <a:t>새로운 인풋에 대해 메모리 업데이트</a:t>
                </a:r>
                <a:endParaRPr lang="en-US" altLang="ko-KR" sz="2400" dirty="0" smtClean="0"/>
              </a:p>
              <a:p>
                <a:r>
                  <a:rPr lang="pt-BR" altLang="ko-KR" sz="2400" dirty="0" smtClean="0"/>
                  <a:t>O</a:t>
                </a:r>
                <a:r>
                  <a:rPr lang="en-US" altLang="ko-KR" sz="2400" dirty="0" smtClean="0"/>
                  <a:t>(output feature map) </a:t>
                </a:r>
                <a:r>
                  <a:rPr lang="en-US" altLang="ko-KR" sz="2400" dirty="0" smtClean="0"/>
                  <a:t>–</a:t>
                </a:r>
                <a:r>
                  <a:rPr lang="ko-KR" altLang="en-US" sz="2400" dirty="0" smtClean="0"/>
                  <a:t>메모리와 인풋을 사용 </a:t>
                </a:r>
                <a:r>
                  <a:rPr lang="en-US" altLang="ko-KR" sz="2400" dirty="0" smtClean="0"/>
                  <a:t>R</a:t>
                </a:r>
                <a:r>
                  <a:rPr lang="ko-KR" altLang="en-US" sz="2400" dirty="0" smtClean="0"/>
                  <a:t>에서 사용할 </a:t>
                </a:r>
                <a:r>
                  <a:rPr lang="en-US" altLang="ko-KR" sz="2400" dirty="0" smtClean="0"/>
                  <a:t>output feature </a:t>
                </a:r>
                <a:r>
                  <a:rPr lang="ko-KR" altLang="en-US" sz="2400" dirty="0" smtClean="0"/>
                  <a:t>줌</a:t>
                </a:r>
                <a:endParaRPr lang="en-US" altLang="ko-KR" sz="2400" dirty="0" smtClean="0"/>
              </a:p>
              <a:p>
                <a:r>
                  <a:rPr lang="pt-BR" altLang="ko-KR" sz="2400" b="0" dirty="0" smtClean="0"/>
                  <a:t>R</a:t>
                </a:r>
                <a:r>
                  <a:rPr lang="en-US" altLang="ko-KR" sz="2400" dirty="0" smtClean="0"/>
                  <a:t>(response) -</a:t>
                </a:r>
                <a:r>
                  <a:rPr lang="en-US" altLang="ko-KR" sz="2400" dirty="0" err="1" smtClean="0"/>
                  <a:t>ouput</a:t>
                </a:r>
                <a:r>
                  <a:rPr lang="ko-KR" altLang="en-US" sz="2400" dirty="0" smtClean="0"/>
                  <a:t>의 </a:t>
                </a:r>
                <a:r>
                  <a:rPr lang="en-US" altLang="ko-KR" sz="2400" dirty="0" smtClean="0"/>
                  <a:t>feature </a:t>
                </a:r>
                <a:r>
                  <a:rPr lang="ko-KR" altLang="en-US" sz="2400" dirty="0" smtClean="0"/>
                  <a:t>사용하여 원하는 형태의 </a:t>
                </a:r>
                <a:r>
                  <a:rPr lang="en-US" altLang="ko-KR" sz="2400" dirty="0" err="1" smtClean="0"/>
                  <a:t>reponse</a:t>
                </a:r>
                <a:endParaRPr lang="en-US" altLang="ko-KR" sz="18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770" y="1690688"/>
                <a:ext cx="11559050" cy="4885726"/>
              </a:xfrm>
              <a:blipFill>
                <a:blip r:embed="rId2"/>
                <a:stretch>
                  <a:fillRect l="-686" t="-13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0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Memory Networks(3/6)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Convert x to an internal feature representation </a:t>
            </a:r>
          </a:p>
          <a:p>
            <a:pPr lvl="1"/>
            <a:r>
              <a:rPr lang="en-US" altLang="ko-KR" dirty="0" smtClean="0"/>
              <a:t>I(x)</a:t>
            </a:r>
            <a:endParaRPr lang="en-US" altLang="ko-KR" dirty="0"/>
          </a:p>
          <a:p>
            <a:r>
              <a:rPr lang="en-US" altLang="ko-KR" dirty="0" smtClean="0"/>
              <a:t>Update memories mi given the new input: </a:t>
            </a:r>
          </a:p>
          <a:p>
            <a:pPr lvl="1"/>
            <a:r>
              <a:rPr lang="en-US" altLang="ko-KR" dirty="0" smtClean="0"/>
              <a:t>mi = G(mi , I(x), m)</a:t>
            </a:r>
            <a:endParaRPr lang="en-US" altLang="ko-KR" dirty="0"/>
          </a:p>
          <a:p>
            <a:r>
              <a:rPr lang="en-US" altLang="ko-KR" dirty="0" smtClean="0"/>
              <a:t>Compute output features o given the new input and the memory: </a:t>
            </a:r>
          </a:p>
          <a:p>
            <a:pPr lvl="1"/>
            <a:r>
              <a:rPr lang="en-US" altLang="ko-KR" dirty="0" smtClean="0"/>
              <a:t>o = O(I(x), m)</a:t>
            </a:r>
          </a:p>
          <a:p>
            <a:r>
              <a:rPr lang="en-US" altLang="ko-KR" dirty="0" smtClean="0"/>
              <a:t>Finally, decode output features o to give the final response: </a:t>
            </a:r>
          </a:p>
          <a:p>
            <a:pPr lvl="1"/>
            <a:r>
              <a:rPr lang="en-US" altLang="ko-KR" dirty="0" smtClean="0"/>
              <a:t>r = R(o)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0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Memory Networks(4/6)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252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I component : </a:t>
            </a:r>
            <a:r>
              <a:rPr lang="ko-KR" altLang="en-US" dirty="0" smtClean="0"/>
              <a:t>존재하는 </a:t>
            </a:r>
            <a:r>
              <a:rPr lang="en-US" altLang="ko-KR" dirty="0" smtClean="0"/>
              <a:t>pre-processing </a:t>
            </a:r>
            <a:r>
              <a:rPr lang="ko-KR" altLang="en-US" dirty="0" smtClean="0"/>
              <a:t>방법을 적용해 볼 수 있음</a:t>
            </a:r>
            <a:r>
              <a:rPr lang="en-US" altLang="ko-KR" dirty="0" smtClean="0"/>
              <a:t>(ex </a:t>
            </a:r>
            <a:r>
              <a:rPr lang="en-US" altLang="ko-KR" dirty="0" err="1" smtClean="0"/>
              <a:t>word2vec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 component : </a:t>
            </a:r>
            <a:r>
              <a:rPr lang="ko-KR" altLang="en-US" dirty="0" smtClean="0"/>
              <a:t>가장 간단한 형태는 그냥 </a:t>
            </a:r>
            <a:r>
              <a:rPr lang="en-US" altLang="ko-KR" dirty="0" smtClean="0"/>
              <a:t>slot</a:t>
            </a:r>
            <a:r>
              <a:rPr lang="ko-KR" altLang="en-US" dirty="0" smtClean="0"/>
              <a:t>을 정하고 업데이트 하는 것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       , H(x)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slot</a:t>
            </a:r>
            <a:r>
              <a:rPr lang="ko-KR" altLang="en-US" dirty="0" smtClean="0"/>
              <a:t>을 정하는 함수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메모리가 크다면 </a:t>
            </a:r>
            <a:r>
              <a:rPr lang="en-US" altLang="ko-KR" dirty="0" smtClean="0"/>
              <a:t>organize</a:t>
            </a:r>
            <a:r>
              <a:rPr lang="ko-KR" altLang="en-US" dirty="0" smtClean="0"/>
              <a:t>가 필요함 </a:t>
            </a:r>
            <a:r>
              <a:rPr lang="en-US" altLang="ko-KR" dirty="0" smtClean="0"/>
              <a:t>: H </a:t>
            </a:r>
            <a:r>
              <a:rPr lang="ko-KR" altLang="en-US" dirty="0" smtClean="0"/>
              <a:t>함수를 통해 성취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topic, </a:t>
            </a:r>
            <a:r>
              <a:rPr lang="en-US" altLang="ko-KR" dirty="0" err="1" smtClean="0"/>
              <a:t>entitiy</a:t>
            </a:r>
            <a:r>
              <a:rPr lang="ko-KR" altLang="en-US" dirty="0" smtClean="0"/>
              <a:t>에 따라 정리 하도록 학습됨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망각도 </a:t>
            </a:r>
            <a:r>
              <a:rPr lang="en-US" altLang="ko-KR" dirty="0" smtClean="0"/>
              <a:t>H</a:t>
            </a:r>
            <a:r>
              <a:rPr lang="ko-KR" altLang="en-US" dirty="0" smtClean="0"/>
              <a:t>를 통해 구현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22631" b="13075"/>
          <a:stretch/>
        </p:blipFill>
        <p:spPr>
          <a:xfrm>
            <a:off x="933989" y="4027175"/>
            <a:ext cx="3223943" cy="57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Memory Networks(5/6)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38200" y="3162005"/>
            <a:ext cx="2862532" cy="17002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</a:p>
          <a:p>
            <a:pPr algn="ctr"/>
            <a:r>
              <a:rPr lang="en-US" altLang="ko-KR" dirty="0" smtClean="0"/>
              <a:t>(generalization)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8074326" y="2808509"/>
            <a:ext cx="3071690" cy="2186185"/>
            <a:chOff x="4658264" y="5603642"/>
            <a:chExt cx="1811547" cy="1170297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4942936" y="5603642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830792" y="5761999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744528" y="5903632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658264" y="6045265"/>
              <a:ext cx="1526875" cy="7286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Memory</a:t>
              </a:r>
              <a:endParaRPr lang="ko-KR" altLang="en-US" dirty="0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3225901" y="4012112"/>
            <a:ext cx="1871932" cy="109662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H(X)</a:t>
            </a:r>
            <a:endParaRPr lang="ko-KR" altLang="en-US" sz="3200" dirty="0"/>
          </a:p>
        </p:txBody>
      </p:sp>
      <p:sp>
        <p:nvSpPr>
          <p:cNvPr id="26" name="위쪽/아래쪽 화살표 25"/>
          <p:cNvSpPr/>
          <p:nvPr/>
        </p:nvSpPr>
        <p:spPr>
          <a:xfrm rot="5400000">
            <a:off x="5951573" y="3070354"/>
            <a:ext cx="884800" cy="215300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105619" y="1679271"/>
            <a:ext cx="2448464" cy="1088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internal feature representation</a:t>
            </a:r>
            <a:endParaRPr lang="ko-KR" altLang="en-US" dirty="0"/>
          </a:p>
        </p:txBody>
      </p:sp>
      <p:sp>
        <p:nvSpPr>
          <p:cNvPr id="28" name="아래쪽 화살표 27"/>
          <p:cNvSpPr/>
          <p:nvPr/>
        </p:nvSpPr>
        <p:spPr>
          <a:xfrm>
            <a:off x="2170262" y="2925964"/>
            <a:ext cx="319178" cy="189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4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Memory Networks(6/6)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 component : </a:t>
            </a:r>
            <a:r>
              <a:rPr lang="ko-KR" altLang="en-US" dirty="0" smtClean="0"/>
              <a:t>메모리로 부터 무엇을 읽을지 등을 계산</a:t>
            </a:r>
            <a:r>
              <a:rPr lang="en-US" altLang="ko-KR" dirty="0" smtClean="0"/>
              <a:t>(ex text</a:t>
            </a:r>
            <a:r>
              <a:rPr lang="ko-KR" altLang="en-US" dirty="0" smtClean="0"/>
              <a:t>에서 질문과 연관됨 메모리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 component : O</a:t>
            </a:r>
            <a:r>
              <a:rPr lang="ko-KR" altLang="en-US" dirty="0" smtClean="0"/>
              <a:t>의 결과로 부터 마지막 결과를 냄 </a:t>
            </a:r>
            <a:r>
              <a:rPr lang="en-US" altLang="ko-KR" dirty="0" smtClean="0"/>
              <a:t>(ex text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RNN</a:t>
            </a:r>
            <a:r>
              <a:rPr lang="ko-KR" altLang="en-US" dirty="0" smtClean="0"/>
              <a:t>이 될 수 있음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877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996</Words>
  <Application>Microsoft Office PowerPoint</Application>
  <PresentationFormat>와이드스크린</PresentationFormat>
  <Paragraphs>349</Paragraphs>
  <Slides>41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Arial</vt:lpstr>
      <vt:lpstr>Cambria Math</vt:lpstr>
      <vt:lpstr>Office 테마</vt:lpstr>
      <vt:lpstr>Memory Network</vt:lpstr>
      <vt:lpstr>1. Introduction (1/2)</vt:lpstr>
      <vt:lpstr>1. Introduction (2/2)</vt:lpstr>
      <vt:lpstr>2. Memory Networks(1/6)</vt:lpstr>
      <vt:lpstr>2. Memory Networks(2/6)</vt:lpstr>
      <vt:lpstr>2. Memory Networks(3/6)</vt:lpstr>
      <vt:lpstr>2. Memory Networks(4/6)</vt:lpstr>
      <vt:lpstr>2. Memory Networks(5/6)</vt:lpstr>
      <vt:lpstr>2. Memory Networks(6/6)</vt:lpstr>
      <vt:lpstr>3 MemNN Implementation for text  3.1 BASIC MODEL(1/6)</vt:lpstr>
      <vt:lpstr>3 MemNN Implementation for text  3.1 BASIC MODEL(2/6)</vt:lpstr>
      <vt:lpstr>3 MemNN Implementation for text  3.1 BASIC MODEL(3/6)</vt:lpstr>
      <vt:lpstr>3 MemNN Implementation for text  3.1 BASIC MODEL(4/6)</vt:lpstr>
      <vt:lpstr>3 MemNN Implementation for text  3.1 BASIC MODEL(5/6)</vt:lpstr>
      <vt:lpstr>3 MemNN Implementation for text  3.1 BASIC MODEL(6/6)</vt:lpstr>
      <vt:lpstr>3 MemNN Implementation for text  3.2 WORD SEQUENCES AS INPUT(1/1)</vt:lpstr>
      <vt:lpstr>3 MemNN Implementation for text  3.3 Efficient memory via hashing(1/3)</vt:lpstr>
      <vt:lpstr>3 MemNN Implementation for text  3.3 Efficient memory via hashing(2/3)</vt:lpstr>
      <vt:lpstr>3 MemNN Implementation for text  3.3 Efficient memory via hashing(3/3)</vt:lpstr>
      <vt:lpstr>3 MemNN Implementation for text  3.4 MODELING WRITE TIME(1/4)</vt:lpstr>
      <vt:lpstr>3 MemNN Implementation for text  3.4 MODELING WRITE TIME(2/4)</vt:lpstr>
      <vt:lpstr>3 MemNN Implementation for text  3.5 UMODELING WRITE TIME(3/4)</vt:lpstr>
      <vt:lpstr>3 MemNN Implementation for text  3.5 MODELING WRITE TIME(4/4)</vt:lpstr>
      <vt:lpstr>3 MemNN Implementation for text 3.6 Unseen words(1/1)</vt:lpstr>
      <vt:lpstr>3 MemNN Implementation for text 3.6 Exact matches and unseen words(1/1)</vt:lpstr>
      <vt:lpstr>Code Intro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 MemNN Implementation for text  3.5 MODELING WRITE TIME(4/4)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Network</dc:title>
  <dc:creator>sejonhwan hong</dc:creator>
  <cp:lastModifiedBy>sejonhwan hong</cp:lastModifiedBy>
  <cp:revision>386</cp:revision>
  <dcterms:created xsi:type="dcterms:W3CDTF">2018-04-03T07:48:23Z</dcterms:created>
  <dcterms:modified xsi:type="dcterms:W3CDTF">2018-04-07T16:30:42Z</dcterms:modified>
</cp:coreProperties>
</file>