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4" r:id="rId8"/>
    <p:sldId id="263" r:id="rId9"/>
    <p:sldId id="272" r:id="rId10"/>
    <p:sldId id="265" r:id="rId11"/>
    <p:sldId id="266" r:id="rId12"/>
    <p:sldId id="267" r:id="rId13"/>
    <p:sldId id="269" r:id="rId14"/>
    <p:sldId id="273" r:id="rId15"/>
    <p:sldId id="279" r:id="rId16"/>
    <p:sldId id="280" r:id="rId17"/>
    <p:sldId id="284" r:id="rId18"/>
    <p:sldId id="261" r:id="rId19"/>
    <p:sldId id="274" r:id="rId20"/>
    <p:sldId id="262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24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2" y="19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Handwritten Digit Recognition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1600" dirty="0">
                <a:solidFill>
                  <a:schemeClr val="bg1"/>
                </a:solidFill>
                <a:ea typeface="+mj-lt"/>
                <a:cs typeface="+mj-lt"/>
              </a:rPr>
              <a:t>Made By </a:t>
            </a:r>
            <a:br>
              <a:rPr lang="en-US" sz="16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1600" dirty="0">
                <a:solidFill>
                  <a:schemeClr val="bg1"/>
                </a:solidFill>
                <a:ea typeface="+mj-lt"/>
                <a:cs typeface="+mj-lt"/>
              </a:rPr>
              <a:t>   Mantra </a:t>
            </a:r>
            <a:r>
              <a:rPr lang="en-US" sz="1600">
                <a:solidFill>
                  <a:schemeClr val="bg1"/>
                </a:solidFill>
                <a:ea typeface="+mj-lt"/>
                <a:cs typeface="+mj-lt"/>
              </a:rPr>
              <a:t>Joshi 170110116017</a:t>
            </a:r>
            <a:br>
              <a:rPr lang="en-US" sz="16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1600" dirty="0">
                <a:solidFill>
                  <a:schemeClr val="bg1"/>
                </a:solidFill>
                <a:ea typeface="+mj-lt"/>
                <a:cs typeface="+mj-lt"/>
              </a:rPr>
              <a:t>Kashyap Patel 170110116039</a:t>
            </a:r>
            <a:br>
              <a:rPr lang="en-US" sz="16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1600" dirty="0">
                <a:solidFill>
                  <a:schemeClr val="bg1"/>
                </a:solidFill>
                <a:ea typeface="+mj-lt"/>
                <a:cs typeface="+mj-lt"/>
              </a:rPr>
              <a:t>Deep Patel 170114116001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rgbClr val="FFC000"/>
                </a:solidFill>
                <a:cs typeface="Calibri"/>
              </a:rPr>
              <a:t>Sub-Project2</a:t>
            </a:r>
          </a:p>
          <a:p>
            <a:pPr algn="l"/>
            <a:r>
              <a:rPr lang="en-US" sz="2000" dirty="0">
                <a:solidFill>
                  <a:srgbClr val="FFC000"/>
                </a:solidFill>
                <a:ea typeface="+mn-lt"/>
                <a:cs typeface="+mn-lt"/>
              </a:rPr>
              <a:t>2181606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3456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CNN (Convolutional Neural Network)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2341418"/>
          </a:xfrm>
        </p:spPr>
        <p:txBody>
          <a:bodyPr>
            <a:normAutofit/>
          </a:bodyPr>
          <a:lstStyle/>
          <a:p>
            <a:r>
              <a:rPr lang="en-IN" dirty="0"/>
              <a:t>CNN is part of deep &amp; forward artificial neural networks.</a:t>
            </a:r>
          </a:p>
          <a:p>
            <a:r>
              <a:rPr lang="en-IN" dirty="0"/>
              <a:t> It can perform a variety of task with even better time and accuracy than other classifiers.</a:t>
            </a:r>
          </a:p>
          <a:p>
            <a:r>
              <a:rPr lang="en-IN" dirty="0"/>
              <a:t>Used in different applications of image and video recognition, and natural language processing.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66" y="3753694"/>
            <a:ext cx="7392267" cy="31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782" y="609600"/>
            <a:ext cx="10515600" cy="3241964"/>
          </a:xfrm>
        </p:spPr>
        <p:txBody>
          <a:bodyPr>
            <a:normAutofit/>
          </a:bodyPr>
          <a:lstStyle/>
          <a:p>
            <a:r>
              <a:rPr lang="en-IN" sz="2700" dirty="0"/>
              <a:t>Image classification or object recognition is a problem that passes an image as a parameter.</a:t>
            </a:r>
          </a:p>
          <a:p>
            <a:r>
              <a:rPr lang="en-IN" sz="2700" dirty="0"/>
              <a:t> System predicts whether a condition is satisfied or not (cat or not, dot or not) same as the below image. or the probability or most satisfying condition for an image.</a:t>
            </a:r>
          </a:p>
          <a:p>
            <a:r>
              <a:rPr lang="en-IN" sz="2700" dirty="0"/>
              <a:t> We are able to quickly recognize patterns, generalize from previous information and knowledge.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1" y="3726873"/>
            <a:ext cx="10266217" cy="28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8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27" y="545233"/>
            <a:ext cx="10515600" cy="74323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Inputs and output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351"/>
            <a:ext cx="10515600" cy="5475721"/>
          </a:xfrm>
        </p:spPr>
        <p:txBody>
          <a:bodyPr/>
          <a:lstStyle/>
          <a:p>
            <a:r>
              <a:rPr lang="en-IN" dirty="0"/>
              <a:t>System takes an image, it just sees as an array of pixel values.</a:t>
            </a:r>
          </a:p>
          <a:p>
            <a:r>
              <a:rPr lang="en-IN" dirty="0"/>
              <a:t>Suppose 480*480*3 where 480*480 is size, 3 refers to RGB values.</a:t>
            </a:r>
          </a:p>
          <a:p>
            <a:r>
              <a:rPr lang="en-IN" dirty="0"/>
              <a:t>Each of these numbers is assigned with a value of 0 to 255 as pixel intensities at that point. </a:t>
            </a:r>
          </a:p>
          <a:p>
            <a:r>
              <a:rPr lang="en-IN" dirty="0"/>
              <a:t>The key point is that based on taking the image as an input, computer system predicts and make an assumption as output for describing the probability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0910" y="3815503"/>
            <a:ext cx="8451272" cy="293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7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4" y="614507"/>
            <a:ext cx="10515600" cy="79865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Layers of Convolutional neural network</a:t>
            </a:r>
            <a:br>
              <a:rPr lang="en-IN" b="1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5225617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Input</a:t>
            </a:r>
            <a:r>
              <a:rPr lang="en-IN" sz="2400" dirty="0">
                <a:latin typeface="+mj-lt"/>
              </a:rPr>
              <a:t> - raw pixel values are provided as input.</a:t>
            </a:r>
          </a:p>
          <a:p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Convolutional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layer</a:t>
            </a:r>
            <a:r>
              <a:rPr lang="en-IN" sz="2400" dirty="0">
                <a:latin typeface="+mj-lt"/>
              </a:rPr>
              <a:t> - Input layers translates the results of neuron layer. There is need to specify the filter to be used. Each filter can only be a 5*5 window that slider over input data and get pixels with maximum intensities.</a:t>
            </a:r>
          </a:p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Rectified linear unit [</a:t>
            </a: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ReLU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] layer</a:t>
            </a:r>
            <a:r>
              <a:rPr lang="en-IN" sz="2400" dirty="0">
                <a:latin typeface="+mj-lt"/>
              </a:rPr>
              <a:t>: provided activation function on the data taken as an image. In the case of back propagation, </a:t>
            </a:r>
            <a:r>
              <a:rPr lang="en-IN" sz="2400" dirty="0" err="1">
                <a:latin typeface="+mj-lt"/>
              </a:rPr>
              <a:t>ReLU</a:t>
            </a:r>
            <a:r>
              <a:rPr lang="en-IN" sz="2400" dirty="0">
                <a:latin typeface="+mj-lt"/>
              </a:rPr>
              <a:t> function is used which prevents the values of pixels form changing.</a:t>
            </a:r>
          </a:p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Pooling layer</a:t>
            </a:r>
            <a:r>
              <a:rPr lang="en-IN" sz="2400" dirty="0">
                <a:latin typeface="+mj-lt"/>
              </a:rPr>
              <a:t>: Performs a down-sampling operation in volume along the dimensions (width, height).</a:t>
            </a:r>
          </a:p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Fully connected layer</a:t>
            </a:r>
            <a:r>
              <a:rPr lang="en-IN" sz="2400" dirty="0">
                <a:latin typeface="+mj-lt"/>
              </a:rPr>
              <a:t>: score class is focused, and a maximum score of the input digits is found.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 As we go deeper and deeper in the layers, the complexity is increased a lot. But it                           might worth going as accuracy will also increase.</a:t>
            </a: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857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AE8B-DFE6-448A-9C14-020EA54C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Approach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78EF-CDA4-44DE-81F7-214F48156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MNIST dataset and adding some of our dataset</a:t>
            </a:r>
          </a:p>
          <a:p>
            <a:r>
              <a:rPr lang="en-IN" dirty="0" err="1"/>
              <a:t>Preprocess</a:t>
            </a:r>
            <a:r>
              <a:rPr lang="en-IN" dirty="0"/>
              <a:t> the data to make it ready for the neural network</a:t>
            </a:r>
          </a:p>
          <a:p>
            <a:r>
              <a:rPr lang="en-IN" dirty="0"/>
              <a:t>CNN model creation</a:t>
            </a:r>
          </a:p>
          <a:p>
            <a:r>
              <a:rPr lang="en-IN" dirty="0"/>
              <a:t>Train the CNN model</a:t>
            </a:r>
          </a:p>
          <a:p>
            <a:r>
              <a:rPr lang="en-IN" dirty="0"/>
              <a:t>Check the model</a:t>
            </a:r>
          </a:p>
          <a:p>
            <a:r>
              <a:rPr lang="en-IN" dirty="0" err="1"/>
              <a:t>Implimenting</a:t>
            </a:r>
            <a:r>
              <a:rPr lang="en-IN" dirty="0"/>
              <a:t> GUI for communication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68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5F3C-5D82-4CB3-8294-30607449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91409" cy="56873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60FAC-6BC4-46CE-86BD-21DF182A2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050586"/>
            <a:ext cx="7915275" cy="523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F49FA-876C-415B-967E-43091265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58" y="865763"/>
            <a:ext cx="8491971" cy="51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5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11294A-F02E-4812-A60F-C2D3F5AC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2" y="379378"/>
            <a:ext cx="4841644" cy="5359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F80891-C83F-43C7-8ADF-44B7E918E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326" y="379378"/>
            <a:ext cx="4808848" cy="510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1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56FE-9072-4F15-B113-307236D4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FBD71-8558-4573-B155-6DE6726E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There are numerous ways in which humans can represent digits, so if our implementation is successful it would be easy to understand human handwritten digits</a:t>
            </a:r>
          </a:p>
          <a:p>
            <a:r>
              <a:rPr lang="en-US" dirty="0">
                <a:cs typeface="Calibri"/>
              </a:rPr>
              <a:t>Further we can create a system which can recognize alphabet &amp; number both that could be easy to understand human handwriting as well that’s our main </a:t>
            </a:r>
            <a:r>
              <a:rPr lang="en-US" dirty="0" err="1">
                <a:cs typeface="Calibri"/>
              </a:rPr>
              <a:t>moto</a:t>
            </a:r>
            <a:r>
              <a:rPr lang="en-US" dirty="0">
                <a:cs typeface="Calibri"/>
              </a:rPr>
              <a:t>. </a:t>
            </a:r>
          </a:p>
          <a:p>
            <a:pPr>
              <a:buNone/>
            </a:pPr>
            <a:r>
              <a:rPr lang="en-US" u="sng" dirty="0">
                <a:cs typeface="Calibri"/>
              </a:rPr>
              <a:t>Reference</a:t>
            </a:r>
            <a:r>
              <a:rPr lang="en-US" b="1" dirty="0">
                <a:cs typeface="Calibri"/>
              </a:rPr>
              <a:t>: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https://homes.cs.washington.edu/~dericp/assets/projects/digit-recognition/writeup.pdf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87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8361-87F0-4552-90F5-6F7BC7F0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378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REFERENCE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424B-F65F-4EEE-AC15-C36DBE9FB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73" y="2258291"/>
            <a:ext cx="10515600" cy="4599709"/>
          </a:xfrm>
        </p:spPr>
        <p:txBody>
          <a:bodyPr/>
          <a:lstStyle/>
          <a:p>
            <a:r>
              <a:rPr lang="en-IN" dirty="0"/>
              <a:t>https://en.wikipedia.org/wiki/Convolutional_neural_network</a:t>
            </a:r>
          </a:p>
          <a:p>
            <a:r>
              <a:rPr lang="en-IN" dirty="0"/>
              <a:t>https://medium.com/@himanshubeniwal/handwritten-digit-recognition-using-machine-learning-ad30562a9b64</a:t>
            </a:r>
          </a:p>
          <a:p>
            <a:r>
              <a:rPr lang="en-IN" dirty="0"/>
              <a:t>https://machinelearningmastery.com/how-to-develop-a-convolutional-neural-network-from-scratch-for-mnist-handwritten-digit-classification/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359760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2AC40-3D6D-4E7C-934E-56F99939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cs typeface="Calibri Light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3A1E-B173-4927-9B36-B78B26533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Introduction to definition</a:t>
            </a:r>
          </a:p>
          <a:p>
            <a:r>
              <a:rPr lang="en-US" sz="2400" dirty="0">
                <a:ea typeface="+mn-lt"/>
                <a:cs typeface="+mn-lt"/>
              </a:rPr>
              <a:t>Motivation to Select Definition / Problem Statement</a:t>
            </a:r>
          </a:p>
          <a:p>
            <a:r>
              <a:rPr lang="en-IN" sz="2400" dirty="0">
                <a:ea typeface="+mn-lt"/>
                <a:cs typeface="+mn-lt"/>
              </a:rPr>
              <a:t>Why this definition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Analysis</a:t>
            </a:r>
          </a:p>
          <a:p>
            <a:r>
              <a:rPr lang="en-US" sz="2400" dirty="0">
                <a:ea typeface="+mn-lt"/>
                <a:cs typeface="+mn-lt"/>
              </a:rPr>
              <a:t>Approach</a:t>
            </a:r>
          </a:p>
          <a:p>
            <a:r>
              <a:rPr lang="en-US" sz="2400" dirty="0">
                <a:ea typeface="+mn-lt"/>
                <a:cs typeface="+mn-lt"/>
              </a:rPr>
              <a:t>Conclusion and references</a:t>
            </a:r>
            <a:endParaRPr lang="en-US" sz="2400" dirty="0"/>
          </a:p>
          <a:p>
            <a:endParaRPr lang="en-US" sz="24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2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24347" y="2967334"/>
            <a:ext cx="396235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Thank You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A65BCDDA-BAE9-4919-9BC6-F3E72EAF65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76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E74F9BB9-2DB9-4E2D-A4D1-00006DBCC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48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DACE44CC-46FD-4343-9604-A83965E004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711B1-5164-4775-A0D6-9753D7CF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Calibri"/>
                <a:cs typeface="Calibri"/>
              </a:rPr>
              <a:t>Introduction to definition</a:t>
            </a:r>
            <a:endParaRPr lang="en-US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417E-6307-424E-9EC9-2C79F85C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43200"/>
            <a:ext cx="9941319" cy="3543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handwritten digit recognition is the ability of computers to recognize human handwritten digits.</a:t>
            </a:r>
          </a:p>
          <a:p>
            <a:r>
              <a:rPr lang="en-US" sz="2400" dirty="0">
                <a:ea typeface="+mn-lt"/>
                <a:cs typeface="+mn-lt"/>
              </a:rPr>
              <a:t> It is a hard task for the machine because handwritten digits are not perfect and can be made with many different flavors. </a:t>
            </a:r>
          </a:p>
          <a:p>
            <a:r>
              <a:rPr lang="en-US" sz="2400" dirty="0">
                <a:ea typeface="+mn-lt"/>
                <a:cs typeface="+mn-lt"/>
              </a:rPr>
              <a:t>The handwritten digit recognition is the solution to this problem which uses the image of a digit and recognizes the digit present in the image.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5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05B5A-F6BD-4527-85C9-29C7C240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2302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Calibri"/>
                <a:cs typeface="Calibri"/>
              </a:rPr>
              <a:t>Problem Statement</a:t>
            </a:r>
            <a:endParaRPr lang="en-US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A76-6BE3-4094-84BB-EB92489B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800350"/>
            <a:ext cx="9941319" cy="35242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The goal of this project is to create a model  that will be able to recognize and determine the handwritten digits from its image by using the concepts of Convolution Neural Network. </a:t>
            </a:r>
          </a:p>
          <a:p>
            <a:r>
              <a:rPr lang="en-US" sz="2200" dirty="0">
                <a:ea typeface="+mn-lt"/>
                <a:cs typeface="+mn-lt"/>
              </a:rPr>
              <a:t>It is easy for humans to identify the digits but machines cannot. For that we need to train our machines so that it can be identified by machine as well.</a:t>
            </a:r>
          </a:p>
          <a:p>
            <a:r>
              <a:rPr lang="en-US" sz="2200" dirty="0">
                <a:ea typeface="+mn-lt"/>
                <a:cs typeface="+mn-lt"/>
              </a:rPr>
              <a:t>Though the goal is to create a model which can recognize the digits, it can be extended to letters and an individual’s handwriting. </a:t>
            </a:r>
          </a:p>
          <a:p>
            <a:r>
              <a:rPr lang="en-US" sz="2200" dirty="0">
                <a:ea typeface="+mn-lt"/>
                <a:cs typeface="+mn-lt"/>
              </a:rPr>
              <a:t>The major goal of the proposed system is understanding </a:t>
            </a:r>
            <a:r>
              <a:rPr lang="en-US" sz="2200" dirty="0" err="1">
                <a:ea typeface="+mn-lt"/>
                <a:cs typeface="+mn-lt"/>
              </a:rPr>
              <a:t>Convolutional</a:t>
            </a:r>
            <a:r>
              <a:rPr lang="en-US" sz="2200" dirty="0">
                <a:ea typeface="+mn-lt"/>
                <a:cs typeface="+mn-lt"/>
              </a:rPr>
              <a:t> Neural Network and applying it to the handwritten recognition system.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15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+mn-lt"/>
                <a:ea typeface="+mn-lt"/>
                <a:cs typeface="+mn-lt"/>
              </a:rPr>
              <a:t>Why This Definition? </a:t>
            </a:r>
            <a:endParaRPr lang="en-US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Before Computers Existed All the information was stored in Written form.</a:t>
            </a:r>
          </a:p>
          <a:p>
            <a:r>
              <a:rPr lang="en-IN" dirty="0"/>
              <a:t>This is very Inefficient form of Storage as the paper Information cannot be stored for very long time and can get lost or be destroyed.</a:t>
            </a:r>
          </a:p>
          <a:p>
            <a:r>
              <a:rPr lang="en-IN" dirty="0"/>
              <a:t>On the Contrary Information on computer is stored for long time and multiple copies of same in formation can be made easily.</a:t>
            </a:r>
          </a:p>
          <a:p>
            <a:r>
              <a:rPr lang="en-IN" dirty="0"/>
              <a:t>Thus  after Inventing the computers lot of money was wasted in manually converting this paper information into digital information.</a:t>
            </a:r>
          </a:p>
          <a:p>
            <a:r>
              <a:rPr lang="en-IN" dirty="0"/>
              <a:t>Instead Machine learning and deep learning can be used to identify and convert this paper information into digital information without human intervention or manual </a:t>
            </a:r>
            <a:r>
              <a:rPr lang="en-IN" dirty="0" err="1"/>
              <a:t>labor</a:t>
            </a:r>
            <a:r>
              <a:rPr lang="en-IN" dirty="0"/>
              <a:t>.</a:t>
            </a:r>
          </a:p>
          <a:p>
            <a:r>
              <a:rPr lang="en-IN" dirty="0"/>
              <a:t>Our project is just an introduction to this approach.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ACCE-EFD4-4E5F-981E-DE762155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54491" cy="1768475"/>
          </a:xfrm>
        </p:spPr>
        <p:txBody>
          <a:bodyPr/>
          <a:lstStyle/>
          <a:p>
            <a:pPr algn="ctr"/>
            <a:br>
              <a:rPr lang="en-US" sz="4000" dirty="0">
                <a:latin typeface="Calibri"/>
                <a:cs typeface="Calibri"/>
              </a:rPr>
            </a:br>
            <a:r>
              <a:rPr lang="en-US" sz="4800" b="1" dirty="0">
                <a:solidFill>
                  <a:srgbClr val="0070C0"/>
                </a:solidFill>
                <a:latin typeface="Calibri"/>
                <a:cs typeface="Calibri"/>
              </a:rPr>
              <a:t> Analysis </a:t>
            </a:r>
            <a:endParaRPr lang="en-US" sz="4800" b="1" dirty="0">
              <a:solidFill>
                <a:srgbClr val="0070C0"/>
              </a:solidFill>
              <a:latin typeface="Calibri"/>
              <a:ea typeface="+mj-lt"/>
              <a:cs typeface="Calibri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FB10B-6AB7-4911-AEC3-553536F5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91" y="2299856"/>
            <a:ext cx="10515600" cy="3906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Dataset: MNIST database of handwritten digits is used as dataset. </a:t>
            </a:r>
          </a:p>
          <a:p>
            <a:r>
              <a:rPr lang="en-US" sz="2400" dirty="0">
                <a:ea typeface="+mn-lt"/>
                <a:cs typeface="+mn-lt"/>
              </a:rPr>
              <a:t>Consists of a training set of 60,000 examples, and a test set of 10,000 examples.</a:t>
            </a:r>
          </a:p>
          <a:p>
            <a:r>
              <a:rPr lang="en-US" sz="2400" dirty="0">
                <a:ea typeface="+mn-lt"/>
                <a:cs typeface="+mn-lt"/>
              </a:rPr>
              <a:t>Digits have been size-normalized to identify.</a:t>
            </a:r>
          </a:p>
          <a:p>
            <a:r>
              <a:rPr lang="en-US" sz="2400" dirty="0">
                <a:ea typeface="+mn-lt"/>
                <a:cs typeface="+mn-lt"/>
              </a:rPr>
              <a:t>Approach would be Centered in a fixed-size image of 28*28 pixels (784 pixels).</a:t>
            </a:r>
          </a:p>
          <a:p>
            <a:r>
              <a:rPr lang="en-US" sz="2400" dirty="0">
                <a:cs typeface="Calibri"/>
              </a:rPr>
              <a:t>We have done some analysis and we found that error rate is lower in CNN.</a:t>
            </a:r>
          </a:p>
          <a:p>
            <a:r>
              <a:rPr lang="en-US" sz="2400" dirty="0" err="1">
                <a:cs typeface="Calibri"/>
              </a:rPr>
              <a:t>Keras</a:t>
            </a:r>
            <a:r>
              <a:rPr lang="en-US" sz="2400" dirty="0">
                <a:cs typeface="Calibri"/>
              </a:rPr>
              <a:t> library and the </a:t>
            </a:r>
            <a:r>
              <a:rPr lang="en-US" sz="2400" dirty="0" err="1">
                <a:cs typeface="Calibri"/>
              </a:rPr>
              <a:t>Tkinter</a:t>
            </a:r>
            <a:r>
              <a:rPr lang="en-US" sz="2400" dirty="0">
                <a:cs typeface="Calibri"/>
              </a:rPr>
              <a:t> library for building GUI.</a:t>
            </a:r>
            <a:endParaRPr lang="en-US" sz="24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86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MNIST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Modified National Institute of Standards and Technology (MNIST) is a large set of computer vision dataset .</a:t>
            </a:r>
          </a:p>
          <a:p>
            <a:r>
              <a:rPr lang="en-IN" dirty="0"/>
              <a:t>Extensively used for training and testing different systems. </a:t>
            </a:r>
          </a:p>
          <a:p>
            <a:r>
              <a:rPr lang="en-IN" dirty="0"/>
              <a:t>It was created from the two special datasets of National Institute of Standards and Technology (NIST).</a:t>
            </a:r>
          </a:p>
          <a:p>
            <a:r>
              <a:rPr lang="en-IN" dirty="0"/>
              <a:t>Holds binary images of handwritten digits. </a:t>
            </a:r>
          </a:p>
          <a:p>
            <a:r>
              <a:rPr lang="en-IN" dirty="0"/>
              <a:t>The training set contains handwritten digits from around 200-250 people.</a:t>
            </a:r>
          </a:p>
          <a:p>
            <a:r>
              <a:rPr lang="en-IN" dirty="0"/>
              <a:t> MNIST is often attributed as the first datasets among other datasets to prove the effectiveness of the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229754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2792" y="258332"/>
            <a:ext cx="6104227" cy="36158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1" y="3915712"/>
            <a:ext cx="1112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700" dirty="0"/>
              <a:t> The database contains 60,000 images used for training.</a:t>
            </a:r>
          </a:p>
          <a:p>
            <a:pPr>
              <a:buFont typeface="Wingdings" pitchFamily="2" charset="2"/>
              <a:buChar char="Ø"/>
            </a:pPr>
            <a:r>
              <a:rPr lang="en-IN" sz="2700" dirty="0"/>
              <a:t> Few images can be used for cross-validation purposes. </a:t>
            </a:r>
          </a:p>
          <a:p>
            <a:pPr>
              <a:buFont typeface="Wingdings" pitchFamily="2" charset="2"/>
              <a:buChar char="Ø"/>
            </a:pPr>
            <a:r>
              <a:rPr lang="en-IN" sz="2700" dirty="0"/>
              <a:t>All the digits are grayscale and positioned in a fixed size.</a:t>
            </a:r>
          </a:p>
          <a:p>
            <a:pPr>
              <a:buFont typeface="Wingdings" pitchFamily="2" charset="2"/>
              <a:buChar char="Ø"/>
            </a:pPr>
            <a:r>
              <a:rPr lang="en-IN" sz="2700" dirty="0"/>
              <a:t> The intensity lies at the </a:t>
            </a:r>
            <a:r>
              <a:rPr lang="en-IN" sz="2700" dirty="0" err="1"/>
              <a:t>center</a:t>
            </a:r>
            <a:r>
              <a:rPr lang="en-IN" sz="2700" dirty="0"/>
              <a:t> of the image with 28×28 pixels. </a:t>
            </a:r>
          </a:p>
          <a:p>
            <a:pPr>
              <a:buFont typeface="Wingdings" pitchFamily="2" charset="2"/>
              <a:buChar char="Ø"/>
            </a:pPr>
            <a:r>
              <a:rPr lang="en-IN" sz="2700" dirty="0"/>
              <a:t>Since all the images are 28×28 pixels, it forms an array which can be           flattened into 28*28=784 dimensional vector.  </a:t>
            </a:r>
          </a:p>
        </p:txBody>
      </p:sp>
    </p:spTree>
    <p:extLst>
      <p:ext uri="{BB962C8B-B14F-4D97-AF65-F5344CB8AC3E}">
        <p14:creationId xmlns:p14="http://schemas.microsoft.com/office/powerpoint/2010/main" val="126127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8454" y="1704109"/>
            <a:ext cx="7423081" cy="25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Algorithms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07473" y="19780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Convolutional</a:t>
            </a:r>
            <a:r>
              <a:rPr lang="en-US" dirty="0"/>
              <a:t> Neural Network (CNN) is best among above machine learning and deep learning algorithms with an error rate of approximate 3-4%.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1116</Words>
  <Application>Microsoft Office PowerPoint</Application>
  <PresentationFormat>Widescreen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Handwritten Digit Recognition  Made By     Mantra Joshi 170110116017 Kashyap Patel 170110116039 Deep Patel 170114116001</vt:lpstr>
      <vt:lpstr>Content</vt:lpstr>
      <vt:lpstr>Introduction to definition</vt:lpstr>
      <vt:lpstr>Problem Statement</vt:lpstr>
      <vt:lpstr>Why This Definition? </vt:lpstr>
      <vt:lpstr>  Analysis  </vt:lpstr>
      <vt:lpstr>MNIST DATASET</vt:lpstr>
      <vt:lpstr>PowerPoint Presentation</vt:lpstr>
      <vt:lpstr>Algorithms</vt:lpstr>
      <vt:lpstr>CNN (Convolutional Neural Network)</vt:lpstr>
      <vt:lpstr>PowerPoint Presentation</vt:lpstr>
      <vt:lpstr>Inputs and output </vt:lpstr>
      <vt:lpstr>Layers of Convolutional neural network </vt:lpstr>
      <vt:lpstr>Approach </vt:lpstr>
      <vt:lpstr>Implementation</vt:lpstr>
      <vt:lpstr>PowerPoint Presentation</vt:lpstr>
      <vt:lpstr>PowerPoint Presentation</vt:lpstr>
      <vt:lpstr>Conclusion</vt:lpstr>
      <vt:lpstr>REFERENCE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</dc:creator>
  <cp:lastModifiedBy>Kashyap Patel</cp:lastModifiedBy>
  <cp:revision>154</cp:revision>
  <dcterms:created xsi:type="dcterms:W3CDTF">2020-07-07T13:37:00Z</dcterms:created>
  <dcterms:modified xsi:type="dcterms:W3CDTF">2021-05-12T05:45:10Z</dcterms:modified>
</cp:coreProperties>
</file>