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7.xml.rels" ContentType="application/vnd.openxmlformats-package.relationships+xml"/>
  <Override PartName="/ppt/slides/_rels/slide2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926498-0A2C-472E-A8F7-BF879DF2E6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525E5A-780E-4C7F-8852-0F580118E9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7112D9-A047-4D5F-A0D7-AFD16F7004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Click to edit the title text format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Click to edit the outline text format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DejaVu Sans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DejaVu Sans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DejaVu Sans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DejaVu Sans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C4F9E448-59D6-4AA4-B880-F2AA26B9AC07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800" strike="noStrike" u="none">
                <a:solidFill>
                  <a:srgbClr val="ff0000"/>
                </a:solidFill>
                <a:uFillTx/>
                <a:latin typeface="DejaVu Sans"/>
              </a:rPr>
              <a:t>Sphinx</a:t>
            </a:r>
            <a:endParaRPr b="0" lang="en-US" sz="4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indent="0" algn="ctr">
              <a:buNone/>
            </a:pPr>
            <a:r>
              <a:rPr b="1" lang="en-US" sz="4800" strike="noStrike" u="none">
                <a:solidFill>
                  <a:srgbClr val="ff0000"/>
                </a:solidFill>
                <a:uFillTx/>
                <a:latin typeface="DejaVu Sans"/>
              </a:rPr>
              <a:t>Documentation</a:t>
            </a:r>
            <a:endParaRPr b="0" lang="en-US" sz="4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indent="0" algn="ctr">
              <a:buNone/>
            </a:pPr>
            <a:r>
              <a:rPr b="1" lang="en-US" sz="4800" strike="noStrike" u="none">
                <a:solidFill>
                  <a:srgbClr val="ff0000"/>
                </a:solidFill>
                <a:uFillTx/>
                <a:latin typeface="DejaVu Sans"/>
              </a:rPr>
              <a:t>Tool</a:t>
            </a:r>
            <a:endParaRPr b="0" lang="en-US" sz="4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FB84B4-3AEC-473D-83E9-3683FB1E19CC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Build your first set of documents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233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cd docs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make html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make.bat html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make latexpdf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4650120" y="1648800"/>
            <a:ext cx="4493880" cy="1114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Build a small (starter) web site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←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(for Mac or Linux)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←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(for Windows)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4651560" y="3315960"/>
            <a:ext cx="501372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←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This creates a PDF file of your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  documentation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(if you have LaTex installed)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0F7467-9954-405F-A7B1-C086F10633D8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Check the Results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xdg-open build/html/index.html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xdg-open build/latex/&lt;project name&gt;.pdf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100" strike="noStrike" u="none">
                <a:solidFill>
                  <a:srgbClr val="000000"/>
                </a:solidFill>
                <a:uFillTx/>
                <a:latin typeface="DejaVu Sans"/>
              </a:rPr>
              <a:t>Mac</a:t>
            </a: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 – use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 open </a:t>
            </a: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instead of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 xdg-open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100" strike="noStrike" u="none">
                <a:solidFill>
                  <a:srgbClr val="000000"/>
                </a:solidFill>
                <a:uFillTx/>
                <a:latin typeface="DejaVu Sans"/>
              </a:rPr>
              <a:t>Windows</a:t>
            </a: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 – drill down to the files in File Explorer and double click on them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B2488C-0E4D-4085-9E44-38417A61FF0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Customize Home Page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Edit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docs/source/index.rst 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Regenerate the web site (and PDF)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Check the results again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For the web page, just refresh the browser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F37BB8-948D-4A2F-BFB7-8BD2458C14C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Add First Extension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Edit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docs/source/conf.py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Find the variable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extensions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the following extension: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extensions = [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'sphinx.ext.duration',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]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DejaVu Sans"/>
              </a:rPr>
              <a:t>Regenerate output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DejaVu Sans"/>
              </a:rPr>
              <a:t>Only change will be in sysout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25EA3F-482B-4D1D-AC5A-2E0B74782239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Add an Alternate Theme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9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Obtain theme.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pip install sphinx-rtd-theme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Change configuration to use new theme.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html_theme = 'sphinx_rtd_theme'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Note that there are many options for the RTD theme. They are specified using the 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html_theme_options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variable.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Regenerate output and check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Search and index now available in web site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21EEFD-E451-4271-9C5B-9C7A0C22EDD7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Add a Table of Contents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9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a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Summary.rst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 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to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docs/source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directory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Just type some ordinary text with your favorite editor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a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usage.rst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 to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docs/source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directory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We will talk more about restructured text later.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the following to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docs/source/index.rst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0">
              <a:spcAft>
                <a:spcPts val="848"/>
              </a:spcAft>
              <a:buNone/>
            </a:pP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.. toctree::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0">
              <a:spcAft>
                <a:spcPts val="848"/>
              </a:spcAft>
              <a:buNone/>
            </a:pP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0">
              <a:spcAft>
                <a:spcPts val="848"/>
              </a:spcAft>
              <a:buNone/>
            </a:pP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   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Summary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0">
              <a:spcAft>
                <a:spcPts val="848"/>
              </a:spcAft>
              <a:buNone/>
            </a:pP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   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Program Usage &lt;usage.rst&gt;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21810F-BCBD-4E2A-A8CE-C4EC46B472B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Comments about index entries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spcAft>
                <a:spcPts val="1060"/>
              </a:spcAft>
              <a:buNone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The file name is indented to align with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toctree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 title with imbedded spaces can be used.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All top level headings in a file will be used as the title(s). If a different title is desired, use the desired title followed by the actual filename in angle brackets ("&lt;...&gt;).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If not using the angle brackets, omit the file name suffix (i.e. “.rst”, etc.)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51B932-16F3-4E62-9688-002D3590A14F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Enable Markdown Documentation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Install extension: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pip install myst-parser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extension to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conf.py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extensions = [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0">
              <a:spcAft>
                <a:spcPts val="848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DejaVu Sans"/>
              </a:rPr>
              <a:t>...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0">
              <a:spcAft>
                <a:spcPts val="848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'myst_parser',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0">
              <a:spcAft>
                <a:spcPts val="848"/>
              </a:spcAft>
              <a:buNone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]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FF1A87-2C45-4939-9C1B-45221C91D9B3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Tell Sphinx to Allow Markdown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Modify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conf.py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source_suffix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variable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source_suffix = ['.rst', '.md']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one or more markdown (*.md) files to source directory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references to markdown files in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index.rst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Regenerate documentation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A626D-4655-4C4B-B94A-2F29246E9653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Automatically Documenting Code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Requires some preparation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Since Sphinx imports the modules to create the documentation, any code the runs on import must be protected with the line:</a:t>
            </a:r>
            <a:br>
              <a:rPr sz="2400"/>
            </a:b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2" marL="1296000" indent="0">
              <a:spcAft>
                <a:spcPts val="632"/>
              </a:spcAft>
              <a:buNone/>
            </a:pPr>
            <a:r>
              <a:rPr b="1" lang="en-US" sz="1800" strike="noStrike" u="none">
                <a:solidFill>
                  <a:srgbClr val="ff0000"/>
                </a:solidFill>
                <a:uFillTx/>
                <a:latin typeface="DejaVu Sans Mono"/>
              </a:rPr>
              <a:t>if __name__ == '__main__':</a:t>
            </a:r>
            <a:br>
              <a:rPr sz="1800"/>
            </a:b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0">
              <a:spcAft>
                <a:spcPts val="848"/>
              </a:spcAft>
              <a:buNone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at the bottom of each module with appropriate indentation above.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2CF1B5-957E-49FA-8DB7-200E3F276A10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Sphinx Overview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Sphinx – Python-based documentation library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Why use it?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Helps you build your own documentation easily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Uses easy-to-learn markup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Restructured text, markdown, etc.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Multiple output formats from single source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HTML, PDF, ePub, and many more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Can automatically document your source files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624B4D-BC2D-4C2A-8335-75B5708317E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Automatically Documenting Code (2)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Modify the search path in the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conf.py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 to include the code to be documented.  Enter the comments in this slide and the code in the next slide. </a:t>
            </a:r>
            <a:br>
              <a:rPr sz="2400"/>
            </a:b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# If extensions (or modules to document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# with autodoc) are in another directory,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# add these directories to sys.path here.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4D85A8-95CA-4D3C-96AD-38A9F2C6DDDD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Automatically Documenting Code (3)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from pathlib import Path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import sys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path_to_conf = Path(__file__)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path_to_project = path_to_conf.parents[2]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path_to_src = path_to_project / 'src'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sys.path.insert(0, path_to_src.as_posix())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990E03-36DB-4BC8-9F70-986DF6BC4F37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Automatically Documenting Code (4)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more extensions to the conf.py file.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extensions = [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...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'sphinx.ext.autodoc',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'sphinx.ext.autosummary',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]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0">
              <a:spcAft>
                <a:spcPts val="848"/>
              </a:spcAft>
              <a:buNone/>
            </a:pPr>
            <a:r>
              <a:rPr b="1" lang="en-US" sz="2100" strike="noStrike" u="none">
                <a:solidFill>
                  <a:srgbClr val="000000"/>
                </a:solidFill>
                <a:uFillTx/>
                <a:latin typeface="DejaVu Sans"/>
              </a:rPr>
              <a:t>Note</a:t>
            </a: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 - These extensions are included in the Sphinx package. They do not need to be installed separately.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673DB1-CD9A-4F00-9D90-C1CE66AA2DCE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Automatically Documenting Code (5)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a document that identifies the top of each component to be documented. The document name in this case is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api.rst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.  The (restructured) text in the document is shown in the next slide.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2A3F0D-22C2-46C3-80CD-4C9EEC5FF0DF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Automatically Documenting Code (6)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API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===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.. autosummary::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:toctree: generated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:recursive: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CleanIO 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C51E28-B91A-464E-99B5-A9ADCBB68B0F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Automatically Documenting Code (7)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1" lang="en-US" sz="2400" strike="noStrike" u="none">
                <a:solidFill>
                  <a:srgbClr val="050505"/>
                </a:solidFill>
                <a:uFillTx/>
                <a:latin typeface="DejaVu Sans"/>
              </a:rPr>
              <a:t>Note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- In this case "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CleanIO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" is the name of a module at the top level of the project. 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If code is in multiple modules name the 'top" or starting module. 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If the modules are in multiple directories (e. g. with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__init__.py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files), add the name of each top directory.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705FB5-3BD3-4D0C-8B29-A2B5A0C3F2F1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Automatically Documenting Code (8)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a line in the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index.rst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 that names the file from (6) so it is included in the documentation.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Regenerate the documentation and review.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1B52B3-8030-412A-9413-1CB674661FB2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Tailor Auto-Generated Output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the following to the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conf.py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autodoc_default_options = {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'members': True,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'undoc-members': True,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'member-order': 'bysource',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'special-members': '__init__',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}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710072-0C25-427A-B81C-103FA7B23AFB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Tailor Auto-Generated Output (2)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50505"/>
                </a:solidFill>
                <a:uFillTx/>
                <a:latin typeface="DejaVu Sans"/>
              </a:rPr>
              <a:t>Note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There are lots of options that can be included. See the Sphinx documentation for details. 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These options are the presenter's personal choice.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3C4889-D6C5-47E6-8291-C0297F1CBB36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Enable Viewing Source Code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Viewing the source code from the generated html output is already included—thanks to recent improvements in Sphinx.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132B78-5ABB-4A61-8854-0ADC85196009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Purpose of Demo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Show how to implement Sphinx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Take home a working example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Help you get over any “bumps”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5BE1F6-4414-488D-8576-F57ABBE5AD5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Enable Multiple Image Formats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Install the various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imagemagick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binaries with Homebrew or other sources.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convert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is part of the ImageMagick 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suite of tools located at  </a:t>
            </a:r>
            <a:r>
              <a:rPr b="1" lang="en-US" sz="2400" strike="noStrike" u="none">
                <a:solidFill>
                  <a:srgbClr val="050505"/>
                </a:solidFill>
                <a:uFillTx/>
                <a:latin typeface="DejaVu Sans"/>
              </a:rPr>
              <a:t>https://imagemagick.org/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8AB44A-F90B-4BD3-BDBD-55366BC7AB57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Enable Multiple Image Formats (2)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an extension to activate automatic image conversion.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extensions = [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...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'sphinx.ext.imgconverter',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]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"/>
            </a:pPr>
            <a:r>
              <a:rPr b="1" lang="en-US" sz="2400" strike="noStrike" u="none">
                <a:solidFill>
                  <a:srgbClr val="050505"/>
                </a:solidFill>
                <a:uFillTx/>
                <a:latin typeface="DejaVu Sans"/>
              </a:rPr>
              <a:t>Note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- This extension is also included in the Sphinx package.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1939EE-DCC7-406A-AFD8-62BCCCE99A87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Enable Multiple Image Formats (3)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the following to the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conf.py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# path to possible processing tool to</a:t>
            </a:r>
            <a:br>
              <a:rPr sz="2400"/>
            </a:b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# convert images from one format to</a:t>
            </a:r>
            <a:br>
              <a:rPr sz="2400"/>
            </a:b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# another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image_converter = '/usr/bin/convert'</a:t>
            </a:r>
            <a:br>
              <a:rPr sz="2400"/>
            </a:b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 Mono"/>
              </a:rPr>
              <a:t>Note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DejaVu Sans"/>
              </a:rPr>
              <a:t>- Modify the path to convert as needed.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F3E5A6-A6BF-49BE-9755-8FBD219C07FF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Add Type Hint Support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Install extension: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pip install sphinx-autodoc-typehints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extension to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conf.py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extensions = [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DejaVu Sans"/>
              </a:rPr>
              <a:t>...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    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'sphinx_autodoc_typehints',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]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 Mono"/>
              </a:rPr>
              <a:t>Adding this extension will automatically add the type hints (see PEP 484) for function arguments and return documentation.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31492F-A5E4-4A46-9C8A-82CA1CADC75F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Additional Support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Additional libraries and tools that are supported include: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Graphviz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PlantUML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LaTeX customization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HTML customization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Numerous themes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5492A9-C356-458B-B257-2A3F555FBA7C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Tell Sphinx to Allow Markdown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Modify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conf.py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source_suffix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variable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source_suffix = ['.rst', '.md']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one or more markdown (*.md) files to source directory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references to markdown files in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index.rst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Regenerate documentation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D05793-390B-401B-B4C1-2A6578A621F3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Tell Sphinx to Allow Markdown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Modify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conf.py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source_suffix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variable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source_suffix = ['.rst', '.md']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one or more markdown (*.md) files to source directory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references to markdown files in </a:t>
            </a:r>
            <a:r>
              <a:rPr b="1" lang="en-US" sz="2400" strike="noStrike" u="none">
                <a:solidFill>
                  <a:srgbClr val="ff0000"/>
                </a:solidFill>
                <a:uFillTx/>
                <a:latin typeface="DejaVu Sans"/>
              </a:rPr>
              <a:t>index.rst</a:t>
            </a: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 file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Regenerate documentation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6D76F2-0F30-4FBC-80CF-817D2AFA78F8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Additional Support (2)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Generating github html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Conditional documentation generation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Generating output in HTML, PDF, LaTeX, ePub, Apple Help, manual pages, QtHelp, XML, Windows HTML Help,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Support for various languages including Python, C, C++, etc.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377EA7-CF21-406C-8948-9F789E17BFE5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Add .gitignore File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Recommended directories to exclude: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,venv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.docs/build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.docs/source/generated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work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5C0504-BA4A-4674-911C-0DD5946E7139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Works With Any Project Tool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Some project tools: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Poetry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Hatch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Uv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Cookiecutter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Etc.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0234BC-593F-4B5D-BFC2-504BACE41AE3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Directory Structure of Project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752840" y="1416960"/>
            <a:ext cx="3962160" cy="503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trike="noStrike" u="none">
                <a:solidFill>
                  <a:srgbClr val="000000"/>
                </a:solidFill>
                <a:uFillTx/>
                <a:latin typeface="DejaVu Sans Mono"/>
              </a:rPr>
              <a:t>Project Directory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904400" y="2028600"/>
            <a:ext cx="0" cy="1036440"/>
          </a:xfrm>
          <a:prstGeom prst="line">
            <a:avLst/>
          </a:prstGeom>
          <a:ln w="7632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 flipH="1">
            <a:off x="1904400" y="2316600"/>
            <a:ext cx="909000" cy="0"/>
          </a:xfrm>
          <a:prstGeom prst="line">
            <a:avLst/>
          </a:prstGeom>
          <a:ln w="7632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3003840" y="2095920"/>
            <a:ext cx="1218960" cy="430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.venv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 flipH="1">
            <a:off x="1891800" y="2709360"/>
            <a:ext cx="909000" cy="0"/>
          </a:xfrm>
          <a:prstGeom prst="line">
            <a:avLst/>
          </a:prstGeom>
          <a:ln w="7632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 flipH="1">
            <a:off x="1862640" y="3018240"/>
            <a:ext cx="914400" cy="0"/>
          </a:xfrm>
          <a:prstGeom prst="line">
            <a:avLst/>
          </a:prstGeom>
          <a:ln w="7632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003840" y="2442240"/>
            <a:ext cx="1904760" cy="430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src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3003840" y="2824560"/>
            <a:ext cx="990360" cy="430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docs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5100480" y="2140560"/>
            <a:ext cx="2837520" cy="385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←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Virtual environment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5100480" y="2526120"/>
            <a:ext cx="219456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←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Source Code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5100480" y="2908440"/>
            <a:ext cx="30661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←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Sphinx documentation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 flipH="1">
            <a:off x="2589480" y="3476160"/>
            <a:ext cx="909000" cy="0"/>
          </a:xfrm>
          <a:prstGeom prst="line">
            <a:avLst/>
          </a:prstGeom>
          <a:ln w="7632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 flipH="1">
            <a:off x="2586240" y="4042080"/>
            <a:ext cx="909000" cy="0"/>
          </a:xfrm>
          <a:prstGeom prst="line">
            <a:avLst/>
          </a:prstGeom>
          <a:ln w="7632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V="1">
            <a:off x="2552400" y="3064320"/>
            <a:ext cx="0" cy="2194200"/>
          </a:xfrm>
          <a:prstGeom prst="line">
            <a:avLst/>
          </a:prstGeom>
          <a:ln w="7632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2895840" y="4334040"/>
            <a:ext cx="1904760" cy="790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Make.bat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makefile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3681000" y="3242880"/>
            <a:ext cx="1348200" cy="430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source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3707280" y="3805200"/>
            <a:ext cx="1093320" cy="430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build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819760" y="3266280"/>
            <a:ext cx="3489840" cy="4867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←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Your documentation home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5819760" y="3832920"/>
            <a:ext cx="234468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←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Sphinx output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1E1B9C-8C33-4677-9929-B4F8BDC01D3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Final Comments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Avoiding “Gotchas”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Sphinx extensions are usually named with dashes.  However, the extension name in the conf.py file replaces the dashes with underscores.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Delete the subdirectories under the build directory to avoid strange error messages when making significant changes to the documentation structure.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9C1A25-26CE-4005-A1A6-7A32D4A6AB59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Preliminary Installation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To create PDF documentation install: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texlive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texlive-latexextra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(or equivalent)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691002-6A7F-44C1-9B68-838F2C0A878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Create Project Directory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If directory already exists 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Activate the virtual environment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If not, do the following (Linux or Mac)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mkdir &lt;project directory&gt;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cd &lt;project directory&gt;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python3 -m venv .venv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source .venv/bin/activate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EAC020-D48B-4A65-AB46-9A3AFE19276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Add More Directories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Add more directories as a convenience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100" strike="noStrike" u="none">
                <a:solidFill>
                  <a:srgbClr val="ff0000"/>
                </a:solidFill>
                <a:uFillTx/>
                <a:latin typeface="DejaVu Sans Mono"/>
              </a:rPr>
              <a:t>mkdir src tests work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E8E00D-E270-47BB-8CDD-6751DCE02AC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Add Sphinx to the project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pip install Sphinx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FB6002-D750-4567-9E1A-96F17942EB6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uFillTx/>
                <a:latin typeface="DejaVu Serif"/>
              </a:rPr>
              <a:t>Run tool to initialize Sphinx</a:t>
            </a:r>
            <a:endParaRPr b="0" lang="en-US" sz="3300" strike="noStrike" u="none">
              <a:solidFill>
                <a:srgbClr val="050505"/>
              </a:solidFill>
              <a:uFillTx/>
              <a:latin typeface="DejaVu Serif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ff0000"/>
                </a:solidFill>
                <a:uFillTx/>
                <a:latin typeface="DejaVu Sans Mono"/>
              </a:rPr>
              <a:t>sphinx-quickstart docs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DejaVu Sans"/>
              </a:rPr>
              <a:t>docs is directory holding Sphinx scaffolding (by personal choice)</a:t>
            </a:r>
            <a:endParaRPr b="0" lang="en-US" sz="21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uFillTx/>
                <a:latin typeface="DejaVu Sans"/>
              </a:rPr>
              <a:t>Choose a separate directory for the build files.</a:t>
            </a:r>
            <a:endParaRPr b="0" lang="en-US" sz="2400" strike="noStrike" u="none">
              <a:solidFill>
                <a:srgbClr val="050505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71E9AB-DCCA-42C0-BB4D-FF1E76BB6B0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dc:language>en-US</dc:language>
  <dc:subject/>
  <dc:title>DNA</dc:title>
</cp:coreProperties>
</file>