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751" r:id="rId2"/>
  </p:sldMasterIdLst>
  <p:notesMasterIdLst>
    <p:notesMasterId r:id="rId14"/>
  </p:notesMasterIdLst>
  <p:sldIdLst>
    <p:sldId id="349" r:id="rId3"/>
    <p:sldId id="457" r:id="rId4"/>
    <p:sldId id="454" r:id="rId5"/>
    <p:sldId id="452" r:id="rId6"/>
    <p:sldId id="465" r:id="rId7"/>
    <p:sldId id="463" r:id="rId8"/>
    <p:sldId id="464" r:id="rId9"/>
    <p:sldId id="460" r:id="rId10"/>
    <p:sldId id="461" r:id="rId11"/>
    <p:sldId id="462" r:id="rId12"/>
    <p:sldId id="447" r:id="rId13"/>
  </p:sldIdLst>
  <p:sldSz cx="9144000" cy="5143500" type="screen16x9"/>
  <p:notesSz cx="6858000" cy="9144000"/>
  <p:defaultTextStyle>
    <a:defPPr>
      <a:defRPr lang="en-US"/>
    </a:defPPr>
    <a:lvl1pPr marL="0" algn="l" defTabSz="913394" rtl="0" eaLnBrk="1" latinLnBrk="0" hangingPunct="1">
      <a:defRPr sz="1800" kern="1200">
        <a:solidFill>
          <a:schemeClr val="tx1"/>
        </a:solidFill>
        <a:latin typeface="+mn-lt"/>
        <a:ea typeface="+mn-ea"/>
        <a:cs typeface="+mn-cs"/>
      </a:defRPr>
    </a:lvl1pPr>
    <a:lvl2pPr marL="456697" algn="l" defTabSz="913394" rtl="0" eaLnBrk="1" latinLnBrk="0" hangingPunct="1">
      <a:defRPr sz="1800" kern="1200">
        <a:solidFill>
          <a:schemeClr val="tx1"/>
        </a:solidFill>
        <a:latin typeface="+mn-lt"/>
        <a:ea typeface="+mn-ea"/>
        <a:cs typeface="+mn-cs"/>
      </a:defRPr>
    </a:lvl2pPr>
    <a:lvl3pPr marL="913394" algn="l" defTabSz="913394" rtl="0" eaLnBrk="1" latinLnBrk="0" hangingPunct="1">
      <a:defRPr sz="1800" kern="1200">
        <a:solidFill>
          <a:schemeClr val="tx1"/>
        </a:solidFill>
        <a:latin typeface="+mn-lt"/>
        <a:ea typeface="+mn-ea"/>
        <a:cs typeface="+mn-cs"/>
      </a:defRPr>
    </a:lvl3pPr>
    <a:lvl4pPr marL="1370094" algn="l" defTabSz="913394" rtl="0" eaLnBrk="1" latinLnBrk="0" hangingPunct="1">
      <a:defRPr sz="1800" kern="1200">
        <a:solidFill>
          <a:schemeClr val="tx1"/>
        </a:solidFill>
        <a:latin typeface="+mn-lt"/>
        <a:ea typeface="+mn-ea"/>
        <a:cs typeface="+mn-cs"/>
      </a:defRPr>
    </a:lvl4pPr>
    <a:lvl5pPr marL="1826787" algn="l" defTabSz="913394" rtl="0" eaLnBrk="1" latinLnBrk="0" hangingPunct="1">
      <a:defRPr sz="1800" kern="1200">
        <a:solidFill>
          <a:schemeClr val="tx1"/>
        </a:solidFill>
        <a:latin typeface="+mn-lt"/>
        <a:ea typeface="+mn-ea"/>
        <a:cs typeface="+mn-cs"/>
      </a:defRPr>
    </a:lvl5pPr>
    <a:lvl6pPr marL="2283480" algn="l" defTabSz="913394" rtl="0" eaLnBrk="1" latinLnBrk="0" hangingPunct="1">
      <a:defRPr sz="1800" kern="1200">
        <a:solidFill>
          <a:schemeClr val="tx1"/>
        </a:solidFill>
        <a:latin typeface="+mn-lt"/>
        <a:ea typeface="+mn-ea"/>
        <a:cs typeface="+mn-cs"/>
      </a:defRPr>
    </a:lvl6pPr>
    <a:lvl7pPr marL="2740182" algn="l" defTabSz="913394" rtl="0" eaLnBrk="1" latinLnBrk="0" hangingPunct="1">
      <a:defRPr sz="1800" kern="1200">
        <a:solidFill>
          <a:schemeClr val="tx1"/>
        </a:solidFill>
        <a:latin typeface="+mn-lt"/>
        <a:ea typeface="+mn-ea"/>
        <a:cs typeface="+mn-cs"/>
      </a:defRPr>
    </a:lvl7pPr>
    <a:lvl8pPr marL="3196876" algn="l" defTabSz="913394" rtl="0" eaLnBrk="1" latinLnBrk="0" hangingPunct="1">
      <a:defRPr sz="1800" kern="1200">
        <a:solidFill>
          <a:schemeClr val="tx1"/>
        </a:solidFill>
        <a:latin typeface="+mn-lt"/>
        <a:ea typeface="+mn-ea"/>
        <a:cs typeface="+mn-cs"/>
      </a:defRPr>
    </a:lvl8pPr>
    <a:lvl9pPr marL="3653571" algn="l" defTabSz="91339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BD1A8D"/>
    <a:srgbClr val="FFFF00"/>
    <a:srgbClr val="9C5BCD"/>
    <a:srgbClr val="92D050"/>
    <a:srgbClr val="00B0F0"/>
    <a:srgbClr val="A5DC39"/>
    <a:srgbClr val="404040"/>
    <a:srgbClr val="F68920"/>
    <a:srgbClr val="F796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66" autoAdjust="0"/>
    <p:restoredTop sz="81508" autoAdjust="0"/>
  </p:normalViewPr>
  <p:slideViewPr>
    <p:cSldViewPr>
      <p:cViewPr varScale="1">
        <p:scale>
          <a:sx n="183" d="100"/>
          <a:sy n="183" d="100"/>
        </p:scale>
        <p:origin x="-1408" y="-112"/>
      </p:cViewPr>
      <p:guideLst>
        <p:guide orient="horz" pos="1620"/>
        <p:guide pos="2880"/>
      </p:guideLst>
    </p:cSldViewPr>
  </p:slideViewPr>
  <p:notesTextViewPr>
    <p:cViewPr>
      <p:scale>
        <a:sx n="1" d="1"/>
        <a:sy n="1" d="1"/>
      </p:scale>
      <p:origin x="0" y="0"/>
    </p:cViewPr>
  </p:notesTextViewPr>
  <p:sorterViewPr>
    <p:cViewPr>
      <p:scale>
        <a:sx n="150" d="100"/>
        <a:sy n="150" d="100"/>
      </p:scale>
      <p:origin x="0" y="0"/>
    </p:cViewPr>
  </p:sorterViewPr>
  <p:gridSpacing cx="38405" cy="38405"/>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21D877-F7B8-4E46-B5FD-5C0004D657FE}" type="datetimeFigureOut">
              <a:rPr lang="en-US" smtClean="0"/>
              <a:t>4/24/14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7C9F45-6BF4-425C-B6BC-17048751ADD4}" type="slidenum">
              <a:rPr lang="en-US" smtClean="0"/>
              <a:t>‹#›</a:t>
            </a:fld>
            <a:endParaRPr lang="en-US" dirty="0"/>
          </a:p>
        </p:txBody>
      </p:sp>
    </p:spTree>
    <p:extLst>
      <p:ext uri="{BB962C8B-B14F-4D97-AF65-F5344CB8AC3E}">
        <p14:creationId xmlns:p14="http://schemas.microsoft.com/office/powerpoint/2010/main" val="3336558516"/>
      </p:ext>
    </p:extLst>
  </p:cSld>
  <p:clrMap bg1="lt1" tx1="dk1" bg2="lt2" tx2="dk2" accent1="accent1" accent2="accent2" accent3="accent3" accent4="accent4" accent5="accent5" accent6="accent6" hlink="hlink" folHlink="folHlink"/>
  <p:notesStyle>
    <a:lvl1pPr marL="0" algn="l" defTabSz="913394" rtl="0" eaLnBrk="1" latinLnBrk="0" hangingPunct="1">
      <a:defRPr sz="1200" kern="1200">
        <a:solidFill>
          <a:schemeClr val="tx1"/>
        </a:solidFill>
        <a:latin typeface="+mn-lt"/>
        <a:ea typeface="+mn-ea"/>
        <a:cs typeface="+mn-cs"/>
      </a:defRPr>
    </a:lvl1pPr>
    <a:lvl2pPr marL="456697" algn="l" defTabSz="913394" rtl="0" eaLnBrk="1" latinLnBrk="0" hangingPunct="1">
      <a:defRPr sz="1200" kern="1200">
        <a:solidFill>
          <a:schemeClr val="tx1"/>
        </a:solidFill>
        <a:latin typeface="+mn-lt"/>
        <a:ea typeface="+mn-ea"/>
        <a:cs typeface="+mn-cs"/>
      </a:defRPr>
    </a:lvl2pPr>
    <a:lvl3pPr marL="913394" algn="l" defTabSz="913394" rtl="0" eaLnBrk="1" latinLnBrk="0" hangingPunct="1">
      <a:defRPr sz="1200" kern="1200">
        <a:solidFill>
          <a:schemeClr val="tx1"/>
        </a:solidFill>
        <a:latin typeface="+mn-lt"/>
        <a:ea typeface="+mn-ea"/>
        <a:cs typeface="+mn-cs"/>
      </a:defRPr>
    </a:lvl3pPr>
    <a:lvl4pPr marL="1370094" algn="l" defTabSz="913394" rtl="0" eaLnBrk="1" latinLnBrk="0" hangingPunct="1">
      <a:defRPr sz="1200" kern="1200">
        <a:solidFill>
          <a:schemeClr val="tx1"/>
        </a:solidFill>
        <a:latin typeface="+mn-lt"/>
        <a:ea typeface="+mn-ea"/>
        <a:cs typeface="+mn-cs"/>
      </a:defRPr>
    </a:lvl4pPr>
    <a:lvl5pPr marL="1826787" algn="l" defTabSz="913394" rtl="0" eaLnBrk="1" latinLnBrk="0" hangingPunct="1">
      <a:defRPr sz="1200" kern="1200">
        <a:solidFill>
          <a:schemeClr val="tx1"/>
        </a:solidFill>
        <a:latin typeface="+mn-lt"/>
        <a:ea typeface="+mn-ea"/>
        <a:cs typeface="+mn-cs"/>
      </a:defRPr>
    </a:lvl5pPr>
    <a:lvl6pPr marL="2283480" algn="l" defTabSz="913394" rtl="0" eaLnBrk="1" latinLnBrk="0" hangingPunct="1">
      <a:defRPr sz="1200" kern="1200">
        <a:solidFill>
          <a:schemeClr val="tx1"/>
        </a:solidFill>
        <a:latin typeface="+mn-lt"/>
        <a:ea typeface="+mn-ea"/>
        <a:cs typeface="+mn-cs"/>
      </a:defRPr>
    </a:lvl6pPr>
    <a:lvl7pPr marL="2740182" algn="l" defTabSz="913394" rtl="0" eaLnBrk="1" latinLnBrk="0" hangingPunct="1">
      <a:defRPr sz="1200" kern="1200">
        <a:solidFill>
          <a:schemeClr val="tx1"/>
        </a:solidFill>
        <a:latin typeface="+mn-lt"/>
        <a:ea typeface="+mn-ea"/>
        <a:cs typeface="+mn-cs"/>
      </a:defRPr>
    </a:lvl7pPr>
    <a:lvl8pPr marL="3196876" algn="l" defTabSz="913394" rtl="0" eaLnBrk="1" latinLnBrk="0" hangingPunct="1">
      <a:defRPr sz="1200" kern="1200">
        <a:solidFill>
          <a:schemeClr val="tx1"/>
        </a:solidFill>
        <a:latin typeface="+mn-lt"/>
        <a:ea typeface="+mn-ea"/>
        <a:cs typeface="+mn-cs"/>
      </a:defRPr>
    </a:lvl8pPr>
    <a:lvl9pPr marL="3653571" algn="l" defTabSz="91339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A704A7F-08D4-4F14-9C49-DEA8124FE50B}" type="datetime1">
              <a:rPr lang="en-US" smtClean="0"/>
              <a:t>4/24/14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717830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A704A7F-08D4-4F14-9C49-DEA8124FE50B}" type="datetime1">
              <a:rPr lang="en-US" smtClean="0"/>
              <a:t>4/24/14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287427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7C9F45-6BF4-425C-B6BC-17048751ADD4}" type="slidenum">
              <a:rPr lang="en-US" smtClean="0"/>
              <a:t>4</a:t>
            </a:fld>
            <a:endParaRPr lang="en-US"/>
          </a:p>
        </p:txBody>
      </p:sp>
    </p:spTree>
    <p:extLst>
      <p:ext uri="{BB962C8B-B14F-4D97-AF65-F5344CB8AC3E}">
        <p14:creationId xmlns:p14="http://schemas.microsoft.com/office/powerpoint/2010/main" val="4198033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A704A7F-08D4-4F14-9C49-DEA8124FE50B}" type="datetime1">
              <a:rPr lang="en-US" smtClean="0"/>
              <a:t>4/24/14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287427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whit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b="0">
                <a:solidFill>
                  <a:srgbClr val="ED1C24"/>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lgn="l">
              <a:defRPr sz="1600">
                <a:solidFill>
                  <a:schemeClr val="tx1"/>
                </a:solidFill>
                <a:latin typeface="Segoe UI" pitchFamily="34" charset="0"/>
                <a:ea typeface="Segoe UI" pitchFamily="34" charset="0"/>
                <a:cs typeface="Segoe UI" pitchFamily="34" charset="0"/>
              </a:defRPr>
            </a:lvl1pPr>
            <a:lvl2pPr algn="l">
              <a:defRPr sz="1600">
                <a:solidFill>
                  <a:srgbClr val="00A1DA"/>
                </a:solidFill>
                <a:latin typeface="Segoe UI" pitchFamily="34" charset="0"/>
                <a:ea typeface="Segoe UI" pitchFamily="34" charset="0"/>
                <a:cs typeface="Segoe UI" pitchFamily="34" charset="0"/>
              </a:defRPr>
            </a:lvl2pPr>
            <a:lvl3pPr algn="l">
              <a:defRPr sz="1600">
                <a:solidFill>
                  <a:srgbClr val="FF0066"/>
                </a:solidFill>
                <a:latin typeface="Segoe UI" pitchFamily="34" charset="0"/>
                <a:ea typeface="Segoe UI" pitchFamily="34" charset="0"/>
                <a:cs typeface="Segoe UI" pitchFamily="34" charset="0"/>
              </a:defRPr>
            </a:lvl3pPr>
            <a:lvl4pPr algn="l">
              <a:defRPr sz="1600">
                <a:solidFill>
                  <a:schemeClr val="tx1">
                    <a:lumMod val="85000"/>
                    <a:lumOff val="15000"/>
                  </a:schemeClr>
                </a:solidFill>
                <a:latin typeface="Segoe UI" pitchFamily="34" charset="0"/>
                <a:ea typeface="Segoe UI" pitchFamily="34" charset="0"/>
                <a:cs typeface="Segoe UI" pitchFamily="34" charset="0"/>
              </a:defRPr>
            </a:lvl4pPr>
            <a:lvl5pPr algn="l">
              <a:defRPr sz="1600">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4"/>
          </p:nvPr>
        </p:nvSpPr>
        <p:spPr>
          <a:xfrm>
            <a:off x="4305300" y="4892505"/>
            <a:ext cx="533400" cy="273844"/>
          </a:xfrm>
          <a:prstGeom prst="rect">
            <a:avLst/>
          </a:prstGeom>
        </p:spPr>
        <p:txBody>
          <a:bodyPr/>
          <a:lstStyle>
            <a:lvl1pPr>
              <a:defRPr sz="1100">
                <a:latin typeface="Segoe UI" pitchFamily="34" charset="0"/>
                <a:ea typeface="Segoe UI" pitchFamily="34" charset="0"/>
                <a:cs typeface="Segoe UI" pitchFamily="34" charset="0"/>
              </a:defRPr>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40278098"/>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9" name="Picture 8" descr="Aditi_Corp_Icon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8281" y="3277229"/>
            <a:ext cx="3159125" cy="352430"/>
          </a:xfrm>
          <a:prstGeom prst="rect">
            <a:avLst/>
          </a:prstGeom>
        </p:spPr>
      </p:pic>
      <p:pic>
        <p:nvPicPr>
          <p:cNvPr id="102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4195893"/>
            <a:ext cx="8077200" cy="5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3"/>
          <p:cNvGrpSpPr/>
          <p:nvPr userDrawn="1"/>
        </p:nvGrpSpPr>
        <p:grpSpPr>
          <a:xfrm>
            <a:off x="1755470" y="371918"/>
            <a:ext cx="5048978" cy="2514600"/>
            <a:chOff x="907686" y="1854631"/>
            <a:chExt cx="5048978" cy="2514600"/>
          </a:xfrm>
        </p:grpSpPr>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7686" y="1854631"/>
              <a:ext cx="5048978"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a:off x="3200400" y="259080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1539240" y="2758440"/>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2341456" y="2667641"/>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2005483" y="2638205"/>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4404360" y="326136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4953000" y="3413760"/>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1395431" y="2565451"/>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891124" y="2892460"/>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Oval 14"/>
          <p:cNvSpPr/>
          <p:nvPr userDrawn="1"/>
        </p:nvSpPr>
        <p:spPr>
          <a:xfrm>
            <a:off x="3100911" y="1287224"/>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userDrawn="1"/>
        </p:nvSpPr>
        <p:spPr>
          <a:xfrm>
            <a:off x="4237604" y="1210383"/>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userDrawn="1"/>
        </p:nvSpPr>
        <p:spPr>
          <a:xfrm>
            <a:off x="4315691" y="919508"/>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userDrawn="1"/>
        </p:nvSpPr>
        <p:spPr>
          <a:xfrm>
            <a:off x="5709344" y="1448896"/>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userDrawn="1"/>
        </p:nvSpPr>
        <p:spPr>
          <a:xfrm>
            <a:off x="4710036" y="1063388"/>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userDrawn="1"/>
        </p:nvSpPr>
        <p:spPr>
          <a:xfrm>
            <a:off x="5160704" y="1587631"/>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userDrawn="1"/>
        </p:nvSpPr>
        <p:spPr>
          <a:xfrm>
            <a:off x="3343040" y="2226105"/>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userDrawn="1"/>
        </p:nvSpPr>
        <p:spPr>
          <a:xfrm>
            <a:off x="5992985" y="1537778"/>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userDrawn="1"/>
        </p:nvSpPr>
        <p:spPr>
          <a:xfrm>
            <a:off x="6044296" y="1293032"/>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userDrawn="1"/>
        </p:nvSpPr>
        <p:spPr>
          <a:xfrm>
            <a:off x="4492072" y="1256103"/>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userDrawn="1"/>
        </p:nvSpPr>
        <p:spPr>
          <a:xfrm>
            <a:off x="4492072" y="1062367"/>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75792100"/>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Slide 2">
    <p:spTree>
      <p:nvGrpSpPr>
        <p:cNvPr id="1" name=""/>
        <p:cNvGrpSpPr/>
        <p:nvPr/>
      </p:nvGrpSpPr>
      <p:grpSpPr>
        <a:xfrm>
          <a:off x="0" y="0"/>
          <a:ext cx="0" cy="0"/>
          <a:chOff x="0" y="0"/>
          <a:chExt cx="0" cy="0"/>
        </a:xfrm>
      </p:grpSpPr>
      <p:sp>
        <p:nvSpPr>
          <p:cNvPr id="3" name="Rectangle 2"/>
          <p:cNvSpPr/>
          <p:nvPr userDrawn="1"/>
        </p:nvSpPr>
        <p:spPr bwMode="ltGray">
          <a:xfrm>
            <a:off x="201929" y="1226269"/>
            <a:ext cx="6723186" cy="2689656"/>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50" tIns="107480" rIns="134350" bIns="107480" numCol="1" spcCol="0" rtlCol="0" fromWordArt="0" anchor="t" anchorCtr="0" forceAA="0" compatLnSpc="1">
            <a:prstTxWarp prst="textNoShape">
              <a:avLst/>
            </a:prstTxWarp>
            <a:noAutofit/>
          </a:bodyPr>
          <a:lstStyle/>
          <a:p>
            <a:pPr algn="ctr" defTabSz="685026"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01977" y="2162005"/>
            <a:ext cx="6723139" cy="1344818"/>
          </a:xfrm>
          <a:noFill/>
        </p:spPr>
        <p:txBody>
          <a:bodyPr lIns="107480" tIns="67177" rIns="107480" bIns="67177" anchor="t" anchorCtr="0"/>
          <a:lstStyle>
            <a:lvl1pPr>
              <a:defRPr sz="4400" spc="-74" baseline="0">
                <a:solidFill>
                  <a:schemeClr val="tx1"/>
                </a:solidFill>
              </a:defRPr>
            </a:lvl1pPr>
          </a:lstStyle>
          <a:p>
            <a:r>
              <a:rPr lang="en-US" dirty="0" smtClean="0"/>
              <a:t>Presentation title</a:t>
            </a:r>
            <a:endParaRPr lang="en-US" dirty="0"/>
          </a:p>
        </p:txBody>
      </p:sp>
      <p:pic>
        <p:nvPicPr>
          <p:cNvPr id="13" name="Picture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58880" r="27364"/>
          <a:stretch/>
        </p:blipFill>
        <p:spPr>
          <a:xfrm>
            <a:off x="8838695" y="1619627"/>
            <a:ext cx="610130" cy="488853"/>
          </a:xfrm>
          <a:prstGeom prst="rect">
            <a:avLst/>
          </a:prstGeom>
          <a:noFill/>
          <a:ln>
            <a:noFill/>
          </a:ln>
        </p:spPr>
      </p:pic>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73500" r="13598"/>
          <a:stretch/>
        </p:blipFill>
        <p:spPr>
          <a:xfrm>
            <a:off x="8867277" y="2358391"/>
            <a:ext cx="572255" cy="488853"/>
          </a:xfrm>
          <a:prstGeom prst="rect">
            <a:avLst/>
          </a:prstGeom>
          <a:noFill/>
          <a:ln>
            <a:noFill/>
          </a:ln>
        </p:spPr>
      </p:pic>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88453"/>
          <a:stretch/>
        </p:blipFill>
        <p:spPr>
          <a:xfrm>
            <a:off x="8887685" y="3067054"/>
            <a:ext cx="512155" cy="488853"/>
          </a:xfrm>
          <a:prstGeom prst="rect">
            <a:avLst/>
          </a:prstGeom>
        </p:spPr>
      </p:pic>
    </p:spTree>
    <p:extLst>
      <p:ext uri="{BB962C8B-B14F-4D97-AF65-F5344CB8AC3E}">
        <p14:creationId xmlns:p14="http://schemas.microsoft.com/office/powerpoint/2010/main" val="37513080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30" y="1893813"/>
            <a:ext cx="4599100" cy="1345996"/>
          </a:xfrm>
          <a:solidFill>
            <a:schemeClr val="tx1">
              <a:lumMod val="85000"/>
              <a:lumOff val="15000"/>
            </a:schemeClr>
          </a:solidFill>
        </p:spPr>
        <p:txBody>
          <a:bodyPr lIns="107480" tIns="80607" rIns="107480" bIns="80607" anchor="ctr">
            <a:noAutofit/>
          </a:bodyPr>
          <a:lstStyle>
            <a:lvl1pPr marL="0" indent="0">
              <a:spcBef>
                <a:spcPts val="0"/>
              </a:spcBef>
              <a:buNone/>
              <a:defRPr sz="2800" spc="0" baseline="0">
                <a:solidFill>
                  <a:schemeClr val="bg1"/>
                </a:solidFill>
                <a:latin typeface="Segoe UI Light" pitchFamily="34" charset="0"/>
              </a:defRPr>
            </a:lvl1pPr>
          </a:lstStyle>
          <a:p>
            <a:pPr lvl="0"/>
            <a:r>
              <a:rPr lang="en-US" dirty="0" smtClean="0"/>
              <a:t>Closing notes</a:t>
            </a:r>
          </a:p>
        </p:txBody>
      </p:sp>
      <p:pic>
        <p:nvPicPr>
          <p:cNvPr id="43" name="Picture 42"/>
          <p:cNvPicPr>
            <a:picLocks noChangeAspect="1"/>
          </p:cNvPicPr>
          <p:nvPr userDrawn="1"/>
        </p:nvPicPr>
        <p:blipFill rotWithShape="1">
          <a:blip r:embed="rId2" cstate="print">
            <a:extLst>
              <a:ext uri="{28A0092B-C50C-407E-A947-70E740481C1C}">
                <a14:useLocalDpi xmlns:a14="http://schemas.microsoft.com/office/drawing/2010/main" val="0"/>
              </a:ext>
            </a:extLst>
          </a:blip>
          <a:srcRect l="58880" r="27364"/>
          <a:stretch/>
        </p:blipFill>
        <p:spPr>
          <a:xfrm>
            <a:off x="8838695" y="1619627"/>
            <a:ext cx="610130" cy="488853"/>
          </a:xfrm>
          <a:prstGeom prst="rect">
            <a:avLst/>
          </a:prstGeom>
          <a:noFill/>
          <a:ln>
            <a:noFill/>
          </a:ln>
        </p:spPr>
      </p:pic>
      <p:pic>
        <p:nvPicPr>
          <p:cNvPr id="44" name="Picture 43"/>
          <p:cNvPicPr>
            <a:picLocks noChangeAspect="1"/>
          </p:cNvPicPr>
          <p:nvPr userDrawn="1"/>
        </p:nvPicPr>
        <p:blipFill rotWithShape="1">
          <a:blip r:embed="rId2" cstate="print">
            <a:extLst>
              <a:ext uri="{28A0092B-C50C-407E-A947-70E740481C1C}">
                <a14:useLocalDpi xmlns:a14="http://schemas.microsoft.com/office/drawing/2010/main" val="0"/>
              </a:ext>
            </a:extLst>
          </a:blip>
          <a:srcRect l="73500" r="13598"/>
          <a:stretch/>
        </p:blipFill>
        <p:spPr>
          <a:xfrm>
            <a:off x="8867277" y="2358391"/>
            <a:ext cx="572255" cy="488853"/>
          </a:xfrm>
          <a:prstGeom prst="rect">
            <a:avLst/>
          </a:prstGeom>
          <a:noFill/>
          <a:ln>
            <a:noFill/>
          </a:ln>
        </p:spPr>
      </p:pic>
      <p:pic>
        <p:nvPicPr>
          <p:cNvPr id="45" name="Picture 44"/>
          <p:cNvPicPr>
            <a:picLocks noChangeAspect="1"/>
          </p:cNvPicPr>
          <p:nvPr userDrawn="1"/>
        </p:nvPicPr>
        <p:blipFill rotWithShape="1">
          <a:blip r:embed="rId2" cstate="print">
            <a:extLst>
              <a:ext uri="{28A0092B-C50C-407E-A947-70E740481C1C}">
                <a14:useLocalDpi xmlns:a14="http://schemas.microsoft.com/office/drawing/2010/main" val="0"/>
              </a:ext>
            </a:extLst>
          </a:blip>
          <a:srcRect l="88453"/>
          <a:stretch/>
        </p:blipFill>
        <p:spPr>
          <a:xfrm>
            <a:off x="8887685" y="3067054"/>
            <a:ext cx="512155" cy="488853"/>
          </a:xfrm>
          <a:prstGeom prst="rect">
            <a:avLst/>
          </a:prstGeom>
        </p:spPr>
      </p:pic>
    </p:spTree>
    <p:extLst>
      <p:ext uri="{BB962C8B-B14F-4D97-AF65-F5344CB8AC3E}">
        <p14:creationId xmlns:p14="http://schemas.microsoft.com/office/powerpoint/2010/main" val="18055312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2544758"/>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cxnSp>
        <p:nvCxnSpPr>
          <p:cNvPr id="3" name="Straight Connector 2"/>
          <p:cNvCxnSpPr/>
          <p:nvPr userDrawn="1"/>
        </p:nvCxnSpPr>
        <p:spPr>
          <a:xfrm>
            <a:off x="0" y="784385"/>
            <a:ext cx="9144000" cy="0"/>
          </a:xfrm>
          <a:prstGeom prst="line">
            <a:avLst/>
          </a:prstGeom>
          <a:ln>
            <a:solidFill>
              <a:srgbClr val="E90000"/>
            </a:solidFill>
          </a:ln>
        </p:spPr>
        <p:style>
          <a:lnRef idx="1">
            <a:schemeClr val="accent1"/>
          </a:lnRef>
          <a:fillRef idx="0">
            <a:schemeClr val="accent1"/>
          </a:fillRef>
          <a:effectRef idx="0">
            <a:schemeClr val="accent1"/>
          </a:effectRef>
          <a:fontRef idx="minor">
            <a:schemeClr val="tx1"/>
          </a:fontRef>
        </p:style>
      </p:cxnSp>
      <p:sp>
        <p:nvSpPr>
          <p:cNvPr id="5" name="Chevron 4"/>
          <p:cNvSpPr/>
          <p:nvPr userDrawn="1"/>
        </p:nvSpPr>
        <p:spPr>
          <a:xfrm>
            <a:off x="8305800" y="681306"/>
            <a:ext cx="205028" cy="205028"/>
          </a:xfrm>
          <a:prstGeom prst="chevron">
            <a:avLst/>
          </a:prstGeom>
          <a:solidFill>
            <a:srgbClr val="E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userDrawn="1"/>
        </p:nvSpPr>
        <p:spPr>
          <a:xfrm>
            <a:off x="259422" y="72667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diti_Corp_Icon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5714" y="259906"/>
            <a:ext cx="1463486" cy="163266"/>
          </a:xfrm>
          <a:prstGeom prst="rect">
            <a:avLst/>
          </a:prstGeom>
        </p:spPr>
      </p:pic>
      <p:sp>
        <p:nvSpPr>
          <p:cNvPr id="10" name="Title 9"/>
          <p:cNvSpPr>
            <a:spLocks noGrp="1"/>
          </p:cNvSpPr>
          <p:nvPr>
            <p:ph type="title"/>
          </p:nvPr>
        </p:nvSpPr>
        <p:spPr>
          <a:xfrm>
            <a:off x="228600" y="205979"/>
            <a:ext cx="6629400" cy="384571"/>
          </a:xfrm>
        </p:spPr>
        <p:txBody>
          <a:bodyPr>
            <a:noAutofit/>
          </a:bodyPr>
          <a:lstStyle>
            <a:lvl1pPr algn="l">
              <a:defRPr sz="2400">
                <a:solidFill>
                  <a:srgbClr val="E90000"/>
                </a:solidFill>
                <a:latin typeface="Segoe UI" panose="020B0502040204020203" pitchFamily="34" charset="0"/>
                <a:cs typeface="Segoe UI" panose="020B0502040204020203"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234199799"/>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5800" y="344260"/>
            <a:ext cx="8229600" cy="857250"/>
          </a:xfrm>
          <a:prstGeom prst="rect">
            <a:avLst/>
          </a:prstGeom>
        </p:spPr>
        <p:txBody>
          <a:bodyPr>
            <a:normAutofit/>
          </a:bodyPr>
          <a:lstStyle>
            <a:lvl1pPr>
              <a:defRPr sz="2800"/>
            </a:lvl1pPr>
          </a:lstStyle>
          <a:p>
            <a:r>
              <a:rPr lang="en-US" dirty="0" smtClean="0"/>
              <a:t>Click to Edit Master Title Style</a:t>
            </a:r>
            <a:endParaRPr lang="en-US" dirty="0"/>
          </a:p>
        </p:txBody>
      </p:sp>
      <p:sp>
        <p:nvSpPr>
          <p:cNvPr id="6"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
        <p:nvSpPr>
          <p:cNvPr id="4" name="Text Placeholder 3"/>
          <p:cNvSpPr>
            <a:spLocks noGrp="1"/>
          </p:cNvSpPr>
          <p:nvPr>
            <p:ph type="body" sz="quarter" idx="10"/>
          </p:nvPr>
        </p:nvSpPr>
        <p:spPr>
          <a:xfrm>
            <a:off x="155425" y="1226450"/>
            <a:ext cx="7872687" cy="3457575"/>
          </a:xfrm>
          <a:prstGeom prst="rect">
            <a:avLst/>
          </a:prstGeom>
        </p:spPr>
        <p:txBody>
          <a:bodyPr/>
          <a:lstStyle>
            <a:lvl1pPr>
              <a:defRPr>
                <a:latin typeface="Museo Sans 100"/>
                <a:cs typeface="Museo Sans 100"/>
              </a:defRPr>
            </a:lvl1pPr>
          </a:lstStyle>
          <a:p>
            <a:pPr lvl="0"/>
            <a:r>
              <a:rPr lang="en-US" dirty="0" smtClean="0"/>
              <a:t>Click to edit Master text styles</a:t>
            </a:r>
          </a:p>
        </p:txBody>
      </p:sp>
    </p:spTree>
    <p:extLst>
      <p:ext uri="{BB962C8B-B14F-4D97-AF65-F5344CB8AC3E}">
        <p14:creationId xmlns:p14="http://schemas.microsoft.com/office/powerpoint/2010/main" val="1130209272"/>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140266"/>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9739056"/>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61213"/>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gre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b="0">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lgn="l">
              <a:defRPr sz="1600">
                <a:solidFill>
                  <a:schemeClr val="bg1"/>
                </a:solidFill>
                <a:latin typeface="Segoe UI" pitchFamily="34" charset="0"/>
                <a:ea typeface="Segoe UI" pitchFamily="34" charset="0"/>
                <a:cs typeface="Segoe UI" pitchFamily="34" charset="0"/>
              </a:defRPr>
            </a:lvl1pPr>
            <a:lvl2pPr algn="l">
              <a:defRPr sz="1600">
                <a:solidFill>
                  <a:srgbClr val="FF0066"/>
                </a:solidFill>
                <a:latin typeface="Segoe UI" pitchFamily="34" charset="0"/>
                <a:ea typeface="Segoe UI" pitchFamily="34" charset="0"/>
                <a:cs typeface="Segoe UI" pitchFamily="34" charset="0"/>
              </a:defRPr>
            </a:lvl2pPr>
            <a:lvl3pPr algn="l">
              <a:defRPr sz="1600">
                <a:solidFill>
                  <a:srgbClr val="0072C6"/>
                </a:solidFill>
                <a:latin typeface="Segoe UI" pitchFamily="34" charset="0"/>
                <a:ea typeface="Segoe UI" pitchFamily="34" charset="0"/>
                <a:cs typeface="Segoe UI" pitchFamily="34" charset="0"/>
              </a:defRPr>
            </a:lvl3pPr>
            <a:lvl4pPr algn="l">
              <a:defRPr sz="1600">
                <a:solidFill>
                  <a:schemeClr val="bg1"/>
                </a:solidFill>
                <a:latin typeface="Segoe UI" pitchFamily="34" charset="0"/>
                <a:ea typeface="Segoe UI" pitchFamily="34" charset="0"/>
                <a:cs typeface="Segoe UI" pitchFamily="34" charset="0"/>
              </a:defRPr>
            </a:lvl4pPr>
            <a:lvl5pPr algn="l">
              <a:defRPr sz="1600">
                <a:solidFill>
                  <a:schemeClr val="bg1"/>
                </a:soli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5"/>
          <p:cNvSpPr>
            <a:spLocks noGrp="1"/>
          </p:cNvSpPr>
          <p:nvPr>
            <p:ph type="sldNum" sz="quarter" idx="4"/>
          </p:nvPr>
        </p:nvSpPr>
        <p:spPr>
          <a:xfrm>
            <a:off x="4305300" y="4892505"/>
            <a:ext cx="533400" cy="273844"/>
          </a:xfrm>
          <a:prstGeom prst="rect">
            <a:avLst/>
          </a:prstGeom>
        </p:spPr>
        <p:txBody>
          <a:bodyPr/>
          <a:lstStyle>
            <a:lvl1pPr>
              <a:defRPr sz="1100">
                <a:latin typeface="Segoe UI" pitchFamily="34" charset="0"/>
                <a:ea typeface="Segoe UI" pitchFamily="34" charset="0"/>
                <a:cs typeface="Segoe UI" pitchFamily="34" charset="0"/>
              </a:defRPr>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4939519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5" y="3305176"/>
            <a:ext cx="7772400" cy="1021556"/>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5" y="2180039"/>
            <a:ext cx="7772400" cy="1125140"/>
          </a:xfrm>
        </p:spPr>
        <p:txBody>
          <a:bodyPr anchor="b"/>
          <a:lstStyle>
            <a:lvl1pPr marL="0" indent="0">
              <a:buNone/>
              <a:defRPr sz="2000">
                <a:solidFill>
                  <a:schemeClr val="tx1">
                    <a:tint val="75000"/>
                  </a:schemeClr>
                </a:solidFill>
              </a:defRPr>
            </a:lvl1pPr>
            <a:lvl2pPr marL="456697" indent="0">
              <a:buNone/>
              <a:defRPr sz="1800">
                <a:solidFill>
                  <a:schemeClr val="tx1">
                    <a:tint val="75000"/>
                  </a:schemeClr>
                </a:solidFill>
              </a:defRPr>
            </a:lvl2pPr>
            <a:lvl3pPr marL="913394" indent="0">
              <a:buNone/>
              <a:defRPr sz="1600">
                <a:solidFill>
                  <a:schemeClr val="tx1">
                    <a:tint val="75000"/>
                  </a:schemeClr>
                </a:solidFill>
              </a:defRPr>
            </a:lvl3pPr>
            <a:lvl4pPr marL="1370094" indent="0">
              <a:buNone/>
              <a:defRPr sz="1400">
                <a:solidFill>
                  <a:schemeClr val="tx1">
                    <a:tint val="75000"/>
                  </a:schemeClr>
                </a:solidFill>
              </a:defRPr>
            </a:lvl4pPr>
            <a:lvl5pPr marL="1826787" indent="0">
              <a:buNone/>
              <a:defRPr sz="1400">
                <a:solidFill>
                  <a:schemeClr val="tx1">
                    <a:tint val="75000"/>
                  </a:schemeClr>
                </a:solidFill>
              </a:defRPr>
            </a:lvl5pPr>
            <a:lvl6pPr marL="2283480" indent="0">
              <a:buNone/>
              <a:defRPr sz="1400">
                <a:solidFill>
                  <a:schemeClr val="tx1">
                    <a:tint val="75000"/>
                  </a:schemeClr>
                </a:solidFill>
              </a:defRPr>
            </a:lvl6pPr>
            <a:lvl7pPr marL="2740182" indent="0">
              <a:buNone/>
              <a:defRPr sz="1400">
                <a:solidFill>
                  <a:schemeClr val="tx1">
                    <a:tint val="75000"/>
                  </a:schemeClr>
                </a:solidFill>
              </a:defRPr>
            </a:lvl7pPr>
            <a:lvl8pPr marL="3196876" indent="0">
              <a:buNone/>
              <a:defRPr sz="1400">
                <a:solidFill>
                  <a:schemeClr val="tx1">
                    <a:tint val="75000"/>
                  </a:schemeClr>
                </a:solidFill>
              </a:defRPr>
            </a:lvl8pPr>
            <a:lvl9pPr marL="3653571" indent="0">
              <a:buNone/>
              <a:defRPr sz="1400">
                <a:solidFill>
                  <a:schemeClr val="tx1">
                    <a:tint val="75000"/>
                  </a:schemeClr>
                </a:solidFill>
              </a:defRPr>
            </a:lvl9pPr>
          </a:lstStyle>
          <a:p>
            <a:pPr lvl="0"/>
            <a:r>
              <a:rPr lang="en-US" smtClean="0"/>
              <a:t>Click to edit Master text styles</a:t>
            </a:r>
          </a:p>
        </p:txBody>
      </p:sp>
      <p:sp>
        <p:nvSpPr>
          <p:cNvPr id="7" name="Slide Number Placeholder 5"/>
          <p:cNvSpPr>
            <a:spLocks noGrp="1"/>
          </p:cNvSpPr>
          <p:nvPr>
            <p:ph type="sldNum" sz="quarter" idx="4"/>
          </p:nvPr>
        </p:nvSpPr>
        <p:spPr>
          <a:xfrm>
            <a:off x="4305300" y="4892505"/>
            <a:ext cx="533400" cy="273844"/>
          </a:xfrm>
          <a:prstGeom prst="rect">
            <a:avLst/>
          </a:prstGeom>
        </p:spPr>
        <p:txBody>
          <a:bodyPr/>
          <a:lstStyle>
            <a:lvl1pPr>
              <a:defRPr sz="1100">
                <a:latin typeface="Segoe UI" pitchFamily="34" charset="0"/>
                <a:ea typeface="Segoe UI" pitchFamily="34" charset="0"/>
                <a:cs typeface="Segoe UI" pitchFamily="34" charset="0"/>
              </a:defRPr>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54526137"/>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6"/>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6"/>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09609210"/>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6697" indent="0">
              <a:buNone/>
              <a:defRPr sz="2000" b="1"/>
            </a:lvl2pPr>
            <a:lvl3pPr marL="913394" indent="0">
              <a:buNone/>
              <a:defRPr sz="1800" b="1"/>
            </a:lvl3pPr>
            <a:lvl4pPr marL="1370094" indent="0">
              <a:buNone/>
              <a:defRPr sz="1600" b="1"/>
            </a:lvl4pPr>
            <a:lvl5pPr marL="1826787" indent="0">
              <a:buNone/>
              <a:defRPr sz="1600" b="1"/>
            </a:lvl5pPr>
            <a:lvl6pPr marL="2283480" indent="0">
              <a:buNone/>
              <a:defRPr sz="1600" b="1"/>
            </a:lvl6pPr>
            <a:lvl7pPr marL="2740182" indent="0">
              <a:buNone/>
              <a:defRPr sz="1600" b="1"/>
            </a:lvl7pPr>
            <a:lvl8pPr marL="3196876" indent="0">
              <a:buNone/>
              <a:defRPr sz="1600" b="1"/>
            </a:lvl8pPr>
            <a:lvl9pPr marL="365357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151335"/>
            <a:ext cx="4041774" cy="479822"/>
          </a:xfrm>
        </p:spPr>
        <p:txBody>
          <a:bodyPr anchor="b"/>
          <a:lstStyle>
            <a:lvl1pPr marL="0" indent="0">
              <a:buNone/>
              <a:defRPr sz="2400" b="1"/>
            </a:lvl1pPr>
            <a:lvl2pPr marL="456697" indent="0">
              <a:buNone/>
              <a:defRPr sz="2000" b="1"/>
            </a:lvl2pPr>
            <a:lvl3pPr marL="913394" indent="0">
              <a:buNone/>
              <a:defRPr sz="1800" b="1"/>
            </a:lvl3pPr>
            <a:lvl4pPr marL="1370094" indent="0">
              <a:buNone/>
              <a:defRPr sz="1600" b="1"/>
            </a:lvl4pPr>
            <a:lvl5pPr marL="1826787" indent="0">
              <a:buNone/>
              <a:defRPr sz="1600" b="1"/>
            </a:lvl5pPr>
            <a:lvl6pPr marL="2283480" indent="0">
              <a:buNone/>
              <a:defRPr sz="1600" b="1"/>
            </a:lvl6pPr>
            <a:lvl7pPr marL="2740182" indent="0">
              <a:buNone/>
              <a:defRPr sz="1600" b="1"/>
            </a:lvl7pPr>
            <a:lvl8pPr marL="3196876" indent="0">
              <a:buNone/>
              <a:defRPr sz="1600" b="1"/>
            </a:lvl8pPr>
            <a:lvl9pPr marL="365357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Slide Number Placeholder 5"/>
          <p:cNvSpPr>
            <a:spLocks noGrp="1"/>
          </p:cNvSpPr>
          <p:nvPr>
            <p:ph type="sldNum" sz="quarter" idx="10"/>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5432976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261297"/>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51501551"/>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2"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72" y="204819"/>
            <a:ext cx="5111751"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30"/>
            <a:ext cx="3008312" cy="3518297"/>
          </a:xfrm>
        </p:spPr>
        <p:txBody>
          <a:bodyPr/>
          <a:lstStyle>
            <a:lvl1pPr marL="0" indent="0">
              <a:buNone/>
              <a:defRPr sz="1400"/>
            </a:lvl1pPr>
            <a:lvl2pPr marL="456697" indent="0">
              <a:buNone/>
              <a:defRPr sz="1200"/>
            </a:lvl2pPr>
            <a:lvl3pPr marL="913394" indent="0">
              <a:buNone/>
              <a:defRPr sz="1000"/>
            </a:lvl3pPr>
            <a:lvl4pPr marL="1370094" indent="0">
              <a:buNone/>
              <a:defRPr sz="900"/>
            </a:lvl4pPr>
            <a:lvl5pPr marL="1826787" indent="0">
              <a:buNone/>
              <a:defRPr sz="900"/>
            </a:lvl5pPr>
            <a:lvl6pPr marL="2283480" indent="0">
              <a:buNone/>
              <a:defRPr sz="900"/>
            </a:lvl6pPr>
            <a:lvl7pPr marL="2740182" indent="0">
              <a:buNone/>
              <a:defRPr sz="900"/>
            </a:lvl7pPr>
            <a:lvl8pPr marL="3196876" indent="0">
              <a:buNone/>
              <a:defRPr sz="900"/>
            </a:lvl8pPr>
            <a:lvl9pPr marL="3653571" indent="0">
              <a:buNone/>
              <a:defRPr sz="900"/>
            </a:lvl9pPr>
          </a:lstStyle>
          <a:p>
            <a:pPr lvl="0"/>
            <a:r>
              <a:rPr lang="en-US" smtClean="0"/>
              <a:t>Click to edit Master text styles</a:t>
            </a:r>
          </a:p>
        </p:txBody>
      </p:sp>
      <p:sp>
        <p:nvSpPr>
          <p:cNvPr id="8"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70560791"/>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6697" indent="0">
              <a:buNone/>
              <a:defRPr sz="2800"/>
            </a:lvl2pPr>
            <a:lvl3pPr marL="913394" indent="0">
              <a:buNone/>
              <a:defRPr sz="2400"/>
            </a:lvl3pPr>
            <a:lvl4pPr marL="1370094" indent="0">
              <a:buNone/>
              <a:defRPr sz="2000"/>
            </a:lvl4pPr>
            <a:lvl5pPr marL="1826787" indent="0">
              <a:buNone/>
              <a:defRPr sz="2000"/>
            </a:lvl5pPr>
            <a:lvl6pPr marL="2283480" indent="0">
              <a:buNone/>
              <a:defRPr sz="2000"/>
            </a:lvl6pPr>
            <a:lvl7pPr marL="2740182" indent="0">
              <a:buNone/>
              <a:defRPr sz="2000"/>
            </a:lvl7pPr>
            <a:lvl8pPr marL="3196876" indent="0">
              <a:buNone/>
              <a:defRPr sz="2000"/>
            </a:lvl8pPr>
            <a:lvl9pPr marL="3653571" indent="0">
              <a:buNone/>
              <a:defRPr sz="2000"/>
            </a:lvl9pPr>
          </a:lstStyle>
          <a:p>
            <a:r>
              <a:rPr lang="en-US" dirty="0" smtClean="0"/>
              <a:t>Click icon to add picture</a:t>
            </a:r>
            <a:endParaRPr lang="en-US" dirty="0"/>
          </a:p>
        </p:txBody>
      </p:sp>
      <p:sp>
        <p:nvSpPr>
          <p:cNvPr id="8"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75903772"/>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8"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theme" Target="../theme/theme2.xml"/><Relationship Id="rId5" Type="http://schemas.openxmlformats.org/officeDocument/2006/relationships/image" Target="../media/image2.png"/><Relationship Id="rId6" Type="http://schemas.openxmlformats.org/officeDocument/2006/relationships/image" Target="../media/image8.png"/><Relationship Id="rId7" Type="http://schemas.openxmlformats.org/officeDocument/2006/relationships/image" Target="../media/image1.png"/><Relationship Id="rId1" Type="http://schemas.openxmlformats.org/officeDocument/2006/relationships/slideLayout" Target="../slideLayouts/slideLayout16.xml"/><Relationship Id="rId2"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4892507"/>
            <a:ext cx="9144000" cy="25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rtlCol="0" anchor="ctr"/>
          <a:lstStyle/>
          <a:p>
            <a:pPr lvl="1" algn="l"/>
            <a:r>
              <a:rPr lang="en-US" sz="1000" dirty="0" smtClean="0">
                <a:solidFill>
                  <a:schemeClr val="bg1"/>
                </a:solidFill>
                <a:latin typeface="Segoe UI" pitchFamily="34" charset="0"/>
                <a:ea typeface="Segoe UI" pitchFamily="34" charset="0"/>
                <a:cs typeface="Segoe UI" pitchFamily="34" charset="0"/>
              </a:rPr>
              <a:t>www.aditi.com</a:t>
            </a:r>
            <a:endParaRPr lang="en-US" sz="1000" dirty="0">
              <a:solidFill>
                <a:schemeClr val="bg1"/>
              </a:solidFill>
              <a:latin typeface="Segoe UI" pitchFamily="34" charset="0"/>
              <a:ea typeface="Segoe UI" pitchFamily="34" charset="0"/>
              <a:cs typeface="Segoe UI" pitchFamily="34" charset="0"/>
            </a:endParaRPr>
          </a:p>
        </p:txBody>
      </p:sp>
      <p:sp>
        <p:nvSpPr>
          <p:cNvPr id="2" name="Title Placeholder 1"/>
          <p:cNvSpPr>
            <a:spLocks noGrp="1"/>
          </p:cNvSpPr>
          <p:nvPr>
            <p:ph type="title"/>
          </p:nvPr>
        </p:nvSpPr>
        <p:spPr>
          <a:xfrm>
            <a:off x="457200" y="205979"/>
            <a:ext cx="8229600" cy="857250"/>
          </a:xfrm>
          <a:prstGeom prst="rect">
            <a:avLst/>
          </a:prstGeom>
        </p:spPr>
        <p:txBody>
          <a:bodyPr vert="horz" lIns="91341" tIns="45668" rIns="91341" bIns="45668"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6"/>
            <a:ext cx="8229600" cy="3394472"/>
          </a:xfrm>
          <a:prstGeom prst="rect">
            <a:avLst/>
          </a:prstGeom>
        </p:spPr>
        <p:txBody>
          <a:bodyPr vert="horz" lIns="91341" tIns="45668" rIns="91341" bIns="45668"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descr="D:\Office Laptop Hard Drive\Old Hard Disk c\Desktop\New folder\DESK JUNKYARD\Desk\Brand\Corporate\Corporate\Web\Aditi_Corp_Icons_Reversed.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7515234" y="4943890"/>
            <a:ext cx="1229804" cy="13716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973696" y="0"/>
            <a:ext cx="170304" cy="171450"/>
          </a:xfrm>
          <a:prstGeom prst="rect">
            <a:avLst/>
          </a:prstGeom>
          <a:solidFill>
            <a:srgbClr val="FF41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15" tIns="34259" rIns="68515" bIns="34259" rtlCol="0" anchor="ctr"/>
          <a:lstStyle/>
          <a:p>
            <a:pPr algn="ctr"/>
            <a:endParaRPr lang="en-US" dirty="0">
              <a:solidFill>
                <a:prstClr val="white"/>
              </a:solidFill>
            </a:endParaRPr>
          </a:p>
        </p:txBody>
      </p:sp>
      <p:pic>
        <p:nvPicPr>
          <p:cNvPr id="9" name="Picture 8" descr="D:\Office Laptop Hard Drive\Old Hard Disk c\Desktop\New folder\DESK JUNKYARD\Desk\Brand\Corporate\Corporate\Web\Aditi_Corp_Icons_Reversed.png"/>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r="90144"/>
          <a:stretch/>
        </p:blipFill>
        <p:spPr bwMode="auto">
          <a:xfrm>
            <a:off x="9002256" y="13517"/>
            <a:ext cx="121211" cy="137160"/>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5"/>
          <p:cNvSpPr>
            <a:spLocks noGrp="1"/>
          </p:cNvSpPr>
          <p:nvPr>
            <p:ph type="sldNum" sz="quarter" idx="4"/>
          </p:nvPr>
        </p:nvSpPr>
        <p:spPr>
          <a:xfrm>
            <a:off x="4305300" y="4892505"/>
            <a:ext cx="533400" cy="273844"/>
          </a:xfrm>
          <a:prstGeom prst="rect">
            <a:avLst/>
          </a:prstGeom>
        </p:spPr>
        <p:txBody>
          <a:bodyPr lIns="91368" tIns="45684" rIns="91368" bIns="45684"/>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2584554"/>
      </p:ext>
    </p:extLst>
  </p:cSld>
  <p:clrMap bg1="lt1" tx1="dk1" bg2="lt2" tx2="dk2" accent1="accent1" accent2="accent2" accent3="accent3" accent4="accent4" accent5="accent5" accent6="accent6" hlink="hlink" folHlink="folHlink"/>
  <p:sldLayoutIdLst>
    <p:sldLayoutId id="2147483662" r:id="rId1"/>
    <p:sldLayoutId id="2147483722" r:id="rId2"/>
    <p:sldLayoutId id="2147483663" r:id="rId3"/>
    <p:sldLayoutId id="2147483664" r:id="rId4"/>
    <p:sldLayoutId id="2147483665" r:id="rId5"/>
    <p:sldLayoutId id="2147483666" r:id="rId6"/>
    <p:sldLayoutId id="2147483667" r:id="rId7"/>
    <p:sldLayoutId id="2147483668" r:id="rId8"/>
    <p:sldLayoutId id="2147483669" r:id="rId9"/>
    <p:sldLayoutId id="2147483738" r:id="rId10"/>
    <p:sldLayoutId id="2147483755" r:id="rId11"/>
    <p:sldLayoutId id="2147483752" r:id="rId12"/>
    <p:sldLayoutId id="2147483809" r:id="rId13"/>
    <p:sldLayoutId id="2147483813" r:id="rId14"/>
    <p:sldLayoutId id="2147483814" r:id="rId15"/>
  </p:sldLayoutIdLst>
  <p:timing>
    <p:tnLst>
      <p:par>
        <p:cTn xmlns:p14="http://schemas.microsoft.com/office/powerpoint/2010/main" id="1" dur="indefinite" restart="never" nodeType="tmRoot"/>
      </p:par>
    </p:tnLst>
  </p:timing>
  <p:hf hdr="0" ftr="0" dt="0"/>
  <p:txStyles>
    <p:titleStyle>
      <a:lvl1pPr algn="l" defTabSz="913394"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p:titleStyle>
    <p:bodyStyle>
      <a:lvl1pPr marL="342517" indent="-342517" algn="l" defTabSz="913394"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132" indent="-285436" algn="l" defTabSz="913394" rtl="0" eaLnBrk="1" latinLnBrk="0" hangingPunct="1">
        <a:spcBef>
          <a:spcPct val="20000"/>
        </a:spcBef>
        <a:buFont typeface="Arial" pitchFamily="34" charset="0"/>
        <a:buChar char="–"/>
        <a:defRPr sz="2800" kern="1200">
          <a:solidFill>
            <a:srgbClr val="0072C6"/>
          </a:solidFill>
          <a:latin typeface="+mn-lt"/>
          <a:ea typeface="+mn-ea"/>
          <a:cs typeface="+mn-cs"/>
        </a:defRPr>
      </a:lvl2pPr>
      <a:lvl3pPr marL="1141740" indent="-228354" algn="l" defTabSz="91339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8443"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5134"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1829"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8528"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5223"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1921"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394" rtl="0" eaLnBrk="1" latinLnBrk="0" hangingPunct="1">
        <a:defRPr sz="1800" kern="1200">
          <a:solidFill>
            <a:schemeClr val="tx1"/>
          </a:solidFill>
          <a:latin typeface="+mn-lt"/>
          <a:ea typeface="+mn-ea"/>
          <a:cs typeface="+mn-cs"/>
        </a:defRPr>
      </a:lvl1pPr>
      <a:lvl2pPr marL="456697" algn="l" defTabSz="913394" rtl="0" eaLnBrk="1" latinLnBrk="0" hangingPunct="1">
        <a:defRPr sz="1800" kern="1200">
          <a:solidFill>
            <a:schemeClr val="tx1"/>
          </a:solidFill>
          <a:latin typeface="+mn-lt"/>
          <a:ea typeface="+mn-ea"/>
          <a:cs typeface="+mn-cs"/>
        </a:defRPr>
      </a:lvl2pPr>
      <a:lvl3pPr marL="913394" algn="l" defTabSz="913394" rtl="0" eaLnBrk="1" latinLnBrk="0" hangingPunct="1">
        <a:defRPr sz="1800" kern="1200">
          <a:solidFill>
            <a:schemeClr val="tx1"/>
          </a:solidFill>
          <a:latin typeface="+mn-lt"/>
          <a:ea typeface="+mn-ea"/>
          <a:cs typeface="+mn-cs"/>
        </a:defRPr>
      </a:lvl3pPr>
      <a:lvl4pPr marL="1370094" algn="l" defTabSz="913394" rtl="0" eaLnBrk="1" latinLnBrk="0" hangingPunct="1">
        <a:defRPr sz="1800" kern="1200">
          <a:solidFill>
            <a:schemeClr val="tx1"/>
          </a:solidFill>
          <a:latin typeface="+mn-lt"/>
          <a:ea typeface="+mn-ea"/>
          <a:cs typeface="+mn-cs"/>
        </a:defRPr>
      </a:lvl4pPr>
      <a:lvl5pPr marL="1826787" algn="l" defTabSz="913394" rtl="0" eaLnBrk="1" latinLnBrk="0" hangingPunct="1">
        <a:defRPr sz="1800" kern="1200">
          <a:solidFill>
            <a:schemeClr val="tx1"/>
          </a:solidFill>
          <a:latin typeface="+mn-lt"/>
          <a:ea typeface="+mn-ea"/>
          <a:cs typeface="+mn-cs"/>
        </a:defRPr>
      </a:lvl5pPr>
      <a:lvl6pPr marL="2283480" algn="l" defTabSz="913394" rtl="0" eaLnBrk="1" latinLnBrk="0" hangingPunct="1">
        <a:defRPr sz="1800" kern="1200">
          <a:solidFill>
            <a:schemeClr val="tx1"/>
          </a:solidFill>
          <a:latin typeface="+mn-lt"/>
          <a:ea typeface="+mn-ea"/>
          <a:cs typeface="+mn-cs"/>
        </a:defRPr>
      </a:lvl6pPr>
      <a:lvl7pPr marL="2740182" algn="l" defTabSz="913394" rtl="0" eaLnBrk="1" latinLnBrk="0" hangingPunct="1">
        <a:defRPr sz="1800" kern="1200">
          <a:solidFill>
            <a:schemeClr val="tx1"/>
          </a:solidFill>
          <a:latin typeface="+mn-lt"/>
          <a:ea typeface="+mn-ea"/>
          <a:cs typeface="+mn-cs"/>
        </a:defRPr>
      </a:lvl7pPr>
      <a:lvl8pPr marL="3196876" algn="l" defTabSz="913394" rtl="0" eaLnBrk="1" latinLnBrk="0" hangingPunct="1">
        <a:defRPr sz="1800" kern="1200">
          <a:solidFill>
            <a:schemeClr val="tx1"/>
          </a:solidFill>
          <a:latin typeface="+mn-lt"/>
          <a:ea typeface="+mn-ea"/>
          <a:cs typeface="+mn-cs"/>
        </a:defRPr>
      </a:lvl8pPr>
      <a:lvl9pPr marL="3653571" algn="l" defTabSz="91339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9"/>
            <a:ext cx="8741880" cy="674749"/>
          </a:xfrm>
          <a:prstGeom prst="rect">
            <a:avLst/>
          </a:prstGeom>
        </p:spPr>
        <p:txBody>
          <a:bodyPr vert="horz" wrap="square" lIns="107480" tIns="67177" rIns="107480" bIns="67177"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1" y="891890"/>
            <a:ext cx="8740140" cy="1539023"/>
          </a:xfrm>
          <a:prstGeom prst="rect">
            <a:avLst/>
          </a:prstGeom>
        </p:spPr>
        <p:txBody>
          <a:bodyPr vert="horz" wrap="square" lIns="107480" tIns="67177" rIns="107480" bIns="67177"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9" name="Picture 18" descr="D:\Office Laptop Hard Drive\Old Hard Disk c\Desktop\New folder\DESK JUNKYARD\Desk\Brand\Corporate\Corporate\Web\Aditi_Corp_Icons_Reversed.pn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90144"/>
          <a:stretch/>
        </p:blipFill>
        <p:spPr bwMode="auto">
          <a:xfrm>
            <a:off x="9002256" y="13517"/>
            <a:ext cx="121211" cy="137160"/>
          </a:xfrm>
          <a:prstGeom prst="rect">
            <a:avLst/>
          </a:prstGeom>
          <a:noFill/>
          <a:extLst>
            <a:ext uri="{909E8E84-426E-40dd-AFC4-6F175D3DCCD1}">
              <a14:hiddenFill xmlns:a14="http://schemas.microsoft.com/office/drawing/2010/main">
                <a:solidFill>
                  <a:srgbClr val="FFFFFF"/>
                </a:solidFill>
              </a14:hiddenFill>
            </a:ext>
          </a:extLst>
        </p:spPr>
      </p:pic>
      <p:pic>
        <p:nvPicPr>
          <p:cNvPr id="38915" name="Picture 3"/>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972550" y="-3628"/>
            <a:ext cx="17145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28"/>
          <p:cNvSpPr/>
          <p:nvPr userDrawn="1"/>
        </p:nvSpPr>
        <p:spPr>
          <a:xfrm>
            <a:off x="0" y="4892507"/>
            <a:ext cx="9144000" cy="250995"/>
          </a:xfrm>
          <a:prstGeom prst="rect">
            <a:avLst/>
          </a:prstGeom>
          <a:solidFill>
            <a:sysClr val="windowText" lastClr="000000">
              <a:lumMod val="75000"/>
              <a:lumOff val="25000"/>
            </a:sysClr>
          </a:solidFill>
          <a:ln w="25400" cap="flat" cmpd="sng" algn="ctr">
            <a:noFill/>
            <a:prstDash val="solid"/>
          </a:ln>
          <a:effectLst/>
        </p:spPr>
        <p:txBody>
          <a:bodyPr lIns="91368" tIns="45684" rIns="91368" bIns="45684" rtlCol="0" anchor="ctr"/>
          <a:lstStyle/>
          <a:p>
            <a:pPr marL="0" marR="0" lvl="1" indent="0" algn="l"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solidFill>
                <a:effectLst/>
                <a:uLnTx/>
                <a:uFillTx/>
                <a:latin typeface="Segoe UI" pitchFamily="34" charset="0"/>
                <a:ea typeface="Segoe UI" pitchFamily="34" charset="0"/>
                <a:cs typeface="Segoe UI" pitchFamily="34" charset="0"/>
              </a:rPr>
              <a:t>      ww.aditi.com</a:t>
            </a:r>
            <a:endParaRPr kumimoji="0" lang="en-US" sz="1000" b="0" i="0" u="none" strike="noStrike" kern="0" cap="none" spc="0" normalizeH="0" baseline="0" noProof="0" dirty="0">
              <a:ln>
                <a:noFill/>
              </a:ln>
              <a:solidFill>
                <a:sysClr val="window" lastClr="FFFFFF"/>
              </a:solidFill>
              <a:effectLst/>
              <a:uLnTx/>
              <a:uFillTx/>
              <a:latin typeface="Segoe UI" pitchFamily="34" charset="0"/>
              <a:ea typeface="Segoe UI" pitchFamily="34" charset="0"/>
              <a:cs typeface="Segoe UI" pitchFamily="34" charset="0"/>
            </a:endParaRPr>
          </a:p>
        </p:txBody>
      </p:sp>
      <p:pic>
        <p:nvPicPr>
          <p:cNvPr id="30" name="Picture 29" descr="D:\Office Laptop Hard Drive\Old Hard Disk c\Desktop\New folder\DESK JUNKYARD\Desk\Brand\Corporate\Corporate\Web\Aditi_Corp_Icons_Reversed.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515234" y="4943890"/>
            <a:ext cx="1229804" cy="137160"/>
          </a:xfrm>
          <a:prstGeom prst="rect">
            <a:avLst/>
          </a:prstGeom>
          <a:noFill/>
          <a:extLst>
            <a:ext uri="{909E8E84-426E-40dd-AFC4-6F175D3DCCD1}">
              <a14:hiddenFill xmlns:a14="http://schemas.microsoft.com/office/drawing/2010/main">
                <a:solidFill>
                  <a:srgbClr val="FFFFFF"/>
                </a:solidFill>
              </a14:hiddenFill>
            </a:ext>
          </a:extLst>
        </p:spPr>
      </p:pic>
      <p:sp>
        <p:nvSpPr>
          <p:cNvPr id="31" name="Slide Number Placeholder 5"/>
          <p:cNvSpPr>
            <a:spLocks noGrp="1"/>
          </p:cNvSpPr>
          <p:nvPr>
            <p:ph type="sldNum" sz="quarter" idx="4"/>
          </p:nvPr>
        </p:nvSpPr>
        <p:spPr>
          <a:xfrm>
            <a:off x="4305300" y="4892505"/>
            <a:ext cx="533400" cy="273844"/>
          </a:xfrm>
          <a:prstGeom prst="rect">
            <a:avLst/>
          </a:prstGeom>
        </p:spPr>
        <p:txBody>
          <a:bodyPr lIns="91368" tIns="45684" rIns="91368" bIns="45684"/>
          <a:lstStyle>
            <a:lvl1pPr>
              <a:defRPr sz="1100"/>
            </a:lvl1pPr>
          </a:lstStyle>
          <a:p>
            <a:pPr marL="0" marR="0" lvl="0" indent="0" defTabSz="914400" eaLnBrk="1" fontAlgn="auto" latinLnBrk="0" hangingPunct="1">
              <a:lnSpc>
                <a:spcPct val="100000"/>
              </a:lnSpc>
              <a:spcBef>
                <a:spcPts val="0"/>
              </a:spcBef>
              <a:spcAft>
                <a:spcPts val="0"/>
              </a:spcAft>
              <a:buClrTx/>
              <a:buSzTx/>
              <a:buFontTx/>
              <a:buNone/>
              <a:tabLst/>
              <a:defRPr/>
            </a:pPr>
            <a:fld id="{C7C739E9-B401-45D2-B2D3-CE79AE1ADEC1}" type="slidenum">
              <a:rPr kumimoji="0" lang="en-US" sz="1100" b="0" i="0" u="none" strike="noStrike" kern="0" cap="none" spc="0" normalizeH="0" baseline="0" noProof="0" smtClean="0">
                <a:ln>
                  <a:noFill/>
                </a:ln>
                <a:solidFill>
                  <a:prstClr val="black">
                    <a:tint val="75000"/>
                  </a:prst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1100" b="0" i="0" u="none" strike="noStrike" kern="0" cap="none" spc="0" normalizeH="0" baseline="0" noProof="0" dirty="0">
              <a:ln>
                <a:noFill/>
              </a:ln>
              <a:solidFill>
                <a:prstClr val="black">
                  <a:tint val="75000"/>
                </a:prstClr>
              </a:solidFill>
              <a:effectLst/>
              <a:uLnTx/>
              <a:uFillTx/>
            </a:endParaRPr>
          </a:p>
        </p:txBody>
      </p:sp>
    </p:spTree>
    <p:extLst>
      <p:ext uri="{BB962C8B-B14F-4D97-AF65-F5344CB8AC3E}">
        <p14:creationId xmlns:p14="http://schemas.microsoft.com/office/powerpoint/2010/main" val="402300566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685224" rtl="0" eaLnBrk="1" latinLnBrk="0" hangingPunct="1">
        <a:lnSpc>
          <a:spcPct val="90000"/>
        </a:lnSpc>
        <a:spcBef>
          <a:spcPct val="0"/>
        </a:spcBef>
        <a:buNone/>
        <a:defRPr lang="en-US" sz="400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7" marR="0" indent="-251907" algn="l" defTabSz="685224" rtl="0" eaLnBrk="1" fontAlgn="auto" latinLnBrk="0" hangingPunct="1">
        <a:lnSpc>
          <a:spcPct val="90000"/>
        </a:lnSpc>
        <a:spcBef>
          <a:spcPct val="20000"/>
        </a:spcBef>
        <a:spcAft>
          <a:spcPts val="0"/>
        </a:spcAft>
        <a:buClrTx/>
        <a:buSzPct val="90000"/>
        <a:buFont typeface="Arial" pitchFamily="34" charset="0"/>
        <a:buChar char="•"/>
        <a:tabLst/>
        <a:defRPr sz="2900" kern="1200" spc="0" baseline="0">
          <a:gradFill>
            <a:gsLst>
              <a:gs pos="1250">
                <a:schemeClr val="tx1"/>
              </a:gs>
              <a:gs pos="100000">
                <a:schemeClr val="tx1"/>
              </a:gs>
            </a:gsLst>
            <a:lin ang="5400000" scaled="0"/>
          </a:gradFill>
          <a:latin typeface="+mj-lt"/>
          <a:ea typeface="+mn-ea"/>
          <a:cs typeface="+mn-cs"/>
        </a:defRPr>
      </a:lvl1pPr>
      <a:lvl2pPr marL="429174" marR="0" indent="-177268" algn="l" defTabSz="68522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87784" marR="0" indent="-167936" algn="l" defTabSz="685224"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3pPr>
      <a:lvl4pPr marL="755718" marR="0" indent="-167936" algn="l" defTabSz="685224"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4pPr>
      <a:lvl5pPr marL="923659" marR="0" indent="-167936" algn="l" defTabSz="685224"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5pPr>
      <a:lvl6pPr marL="1884368" indent="-171306" algn="l" defTabSz="68522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6984" indent="-171306" algn="l" defTabSz="68522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596" indent="-171306" algn="l" defTabSz="68522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10" indent="-171306" algn="l" defTabSz="68522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24" rtl="0" eaLnBrk="1" latinLnBrk="0" hangingPunct="1">
        <a:defRPr sz="1300" kern="1200">
          <a:solidFill>
            <a:schemeClr val="tx1"/>
          </a:solidFill>
          <a:latin typeface="+mn-lt"/>
          <a:ea typeface="+mn-ea"/>
          <a:cs typeface="+mn-cs"/>
        </a:defRPr>
      </a:lvl1pPr>
      <a:lvl2pPr marL="342612" algn="l" defTabSz="685224" rtl="0" eaLnBrk="1" latinLnBrk="0" hangingPunct="1">
        <a:defRPr sz="1300" kern="1200">
          <a:solidFill>
            <a:schemeClr val="tx1"/>
          </a:solidFill>
          <a:latin typeface="+mn-lt"/>
          <a:ea typeface="+mn-ea"/>
          <a:cs typeface="+mn-cs"/>
        </a:defRPr>
      </a:lvl2pPr>
      <a:lvl3pPr marL="685224" algn="l" defTabSz="685224" rtl="0" eaLnBrk="1" latinLnBrk="0" hangingPunct="1">
        <a:defRPr sz="1300" kern="1200">
          <a:solidFill>
            <a:schemeClr val="tx1"/>
          </a:solidFill>
          <a:latin typeface="+mn-lt"/>
          <a:ea typeface="+mn-ea"/>
          <a:cs typeface="+mn-cs"/>
        </a:defRPr>
      </a:lvl3pPr>
      <a:lvl4pPr marL="1027838" algn="l" defTabSz="685224" rtl="0" eaLnBrk="1" latinLnBrk="0" hangingPunct="1">
        <a:defRPr sz="1300" kern="1200">
          <a:solidFill>
            <a:schemeClr val="tx1"/>
          </a:solidFill>
          <a:latin typeface="+mn-lt"/>
          <a:ea typeface="+mn-ea"/>
          <a:cs typeface="+mn-cs"/>
        </a:defRPr>
      </a:lvl4pPr>
      <a:lvl5pPr marL="1370452" algn="l" defTabSz="685224" rtl="0" eaLnBrk="1" latinLnBrk="0" hangingPunct="1">
        <a:defRPr sz="1300" kern="1200">
          <a:solidFill>
            <a:schemeClr val="tx1"/>
          </a:solidFill>
          <a:latin typeface="+mn-lt"/>
          <a:ea typeface="+mn-ea"/>
          <a:cs typeface="+mn-cs"/>
        </a:defRPr>
      </a:lvl5pPr>
      <a:lvl6pPr marL="1713065" algn="l" defTabSz="685224" rtl="0" eaLnBrk="1" latinLnBrk="0" hangingPunct="1">
        <a:defRPr sz="1300" kern="1200">
          <a:solidFill>
            <a:schemeClr val="tx1"/>
          </a:solidFill>
          <a:latin typeface="+mn-lt"/>
          <a:ea typeface="+mn-ea"/>
          <a:cs typeface="+mn-cs"/>
        </a:defRPr>
      </a:lvl6pPr>
      <a:lvl7pPr marL="2055675" algn="l" defTabSz="685224" rtl="0" eaLnBrk="1" latinLnBrk="0" hangingPunct="1">
        <a:defRPr sz="1300" kern="1200">
          <a:solidFill>
            <a:schemeClr val="tx1"/>
          </a:solidFill>
          <a:latin typeface="+mn-lt"/>
          <a:ea typeface="+mn-ea"/>
          <a:cs typeface="+mn-cs"/>
        </a:defRPr>
      </a:lvl7pPr>
      <a:lvl8pPr marL="2398290" algn="l" defTabSz="685224" rtl="0" eaLnBrk="1" latinLnBrk="0" hangingPunct="1">
        <a:defRPr sz="1300" kern="1200">
          <a:solidFill>
            <a:schemeClr val="tx1"/>
          </a:solidFill>
          <a:latin typeface="+mn-lt"/>
          <a:ea typeface="+mn-ea"/>
          <a:cs typeface="+mn-cs"/>
        </a:defRPr>
      </a:lvl8pPr>
      <a:lvl9pPr marL="2740902" algn="l" defTabSz="685224"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6.png"/><Relationship Id="rId5" Type="http://schemas.openxmlformats.org/officeDocument/2006/relationships/image" Target="../media/image9.png"/><Relationship Id="rId1" Type="http://schemas.openxmlformats.org/officeDocument/2006/relationships/themeOverride" Target="../theme/themeOverride1.xml"/><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3" Type="http://schemas.openxmlformats.org/officeDocument/2006/relationships/hyperlink" Target="blog.aditi.com" TargetMode="External"/><Relationship Id="rId4" Type="http://schemas.openxmlformats.org/officeDocument/2006/relationships/hyperlink" Target="https://www.facebook.com/AditiTechnologies" TargetMode="External"/><Relationship Id="rId5" Type="http://schemas.openxmlformats.org/officeDocument/2006/relationships/hyperlink" Target="https://twitter.com/WeAreAditi" TargetMode="External"/><Relationship Id="rId6" Type="http://schemas.openxmlformats.org/officeDocument/2006/relationships/hyperlink" Target="http://www.linkedin.com/company/aditi-technologies" TargetMode="External"/><Relationship Id="rId1" Type="http://schemas.openxmlformats.org/officeDocument/2006/relationships/slideLayout" Target="../slideLayouts/slideLayout10.xml"/><Relationship Id="rId2" Type="http://schemas.openxmlformats.org/officeDocument/2006/relationships/hyperlink" Target="http://www.aditi.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4" Type="http://schemas.openxmlformats.org/officeDocument/2006/relationships/image" Target="../media/image16.jpg"/><Relationship Id="rId5" Type="http://schemas.openxmlformats.org/officeDocument/2006/relationships/image" Target="../media/image17.jpg"/><Relationship Id="rId6" Type="http://schemas.openxmlformats.org/officeDocument/2006/relationships/image" Target="../media/image18.jpg"/><Relationship Id="rId1" Type="http://schemas.openxmlformats.org/officeDocument/2006/relationships/slideLayout" Target="../slideLayouts/slideLayout14.xml"/><Relationship Id="rId2" Type="http://schemas.openxmlformats.org/officeDocument/2006/relationships/image" Target="../media/image1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lowchart: Process 7"/>
          <p:cNvSpPr/>
          <p:nvPr/>
        </p:nvSpPr>
        <p:spPr>
          <a:xfrm>
            <a:off x="0" y="1885951"/>
            <a:ext cx="2286000" cy="1488163"/>
          </a:xfrm>
          <a:prstGeom prst="flowChartProcess">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spcCol="0" rtlCol="0" anchor="ctr"/>
          <a:lstStyle/>
          <a:p>
            <a:pPr algn="ctr"/>
            <a:endParaRPr lang="en-US" dirty="0"/>
          </a:p>
        </p:txBody>
      </p:sp>
      <p:sp>
        <p:nvSpPr>
          <p:cNvPr id="168" name="Flowchart: Process 167"/>
          <p:cNvSpPr/>
          <p:nvPr/>
        </p:nvSpPr>
        <p:spPr>
          <a:xfrm>
            <a:off x="2415258" y="1885950"/>
            <a:ext cx="1490472" cy="1488163"/>
          </a:xfrm>
          <a:prstGeom prst="flowChartProcess">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spcCol="0" rtlCol="0" anchor="ctr"/>
          <a:lstStyle/>
          <a:p>
            <a:pPr algn="ctr"/>
            <a:endParaRPr lang="en-US" dirty="0"/>
          </a:p>
        </p:txBody>
      </p:sp>
      <p:sp>
        <p:nvSpPr>
          <p:cNvPr id="169" name="Flowchart: Process 168"/>
          <p:cNvSpPr/>
          <p:nvPr/>
        </p:nvSpPr>
        <p:spPr>
          <a:xfrm>
            <a:off x="4038600" y="1885951"/>
            <a:ext cx="5105400" cy="1488163"/>
          </a:xfrm>
          <a:prstGeom prst="flowChartProcess">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spcCol="0" rtlCol="0" anchor="ctr"/>
          <a:lstStyle/>
          <a:p>
            <a:pPr algn="ctr"/>
            <a:endParaRPr lang="en-US" dirty="0"/>
          </a:p>
        </p:txBody>
      </p:sp>
      <p:sp>
        <p:nvSpPr>
          <p:cNvPr id="11" name="TextBox 10"/>
          <p:cNvSpPr txBox="1"/>
          <p:nvPr/>
        </p:nvSpPr>
        <p:spPr>
          <a:xfrm>
            <a:off x="4418380" y="1995675"/>
            <a:ext cx="4573220" cy="1754254"/>
          </a:xfrm>
          <a:prstGeom prst="rect">
            <a:avLst/>
          </a:prstGeom>
          <a:noFill/>
        </p:spPr>
        <p:txBody>
          <a:bodyPr wrap="square" lIns="91368" tIns="45684" rIns="91368" bIns="45684" rtlCol="0">
            <a:spAutoFit/>
          </a:bodyPr>
          <a:lstStyle/>
          <a:p>
            <a:r>
              <a:rPr lang="en-US" sz="2400" kern="0" dirty="0" smtClean="0">
                <a:solidFill>
                  <a:schemeClr val="bg1">
                    <a:alpha val="99000"/>
                  </a:schemeClr>
                </a:solidFill>
                <a:latin typeface="Helvetica"/>
                <a:cs typeface="Helvetica"/>
              </a:rPr>
              <a:t>Initial Observations Toward Enabling Key Objectives for NFP</a:t>
            </a:r>
          </a:p>
          <a:p>
            <a:endParaRPr lang="en-US" kern="0" dirty="0" smtClean="0">
              <a:solidFill>
                <a:schemeClr val="bg1">
                  <a:alpha val="99000"/>
                </a:schemeClr>
              </a:solidFill>
              <a:latin typeface="Helvetica"/>
              <a:cs typeface="Helvetica"/>
            </a:endParaRPr>
          </a:p>
          <a:p>
            <a:r>
              <a:rPr lang="en-US" kern="0" dirty="0" smtClean="0">
                <a:solidFill>
                  <a:schemeClr val="bg1">
                    <a:alpha val="99000"/>
                  </a:schemeClr>
                </a:solidFill>
                <a:latin typeface="Helvetica"/>
                <a:cs typeface="Helvetica"/>
              </a:rPr>
              <a:t>April 30, 2014</a:t>
            </a:r>
            <a:endParaRPr lang="en-US" kern="0" dirty="0">
              <a:solidFill>
                <a:schemeClr val="bg1">
                  <a:alpha val="99000"/>
                </a:schemeClr>
              </a:solidFill>
              <a:latin typeface="Helvetica"/>
              <a:cs typeface="Helvetica"/>
            </a:endParaRPr>
          </a:p>
        </p:txBody>
      </p:sp>
      <p:pic>
        <p:nvPicPr>
          <p:cNvPr id="171" name="Picture 170"/>
          <p:cNvPicPr>
            <a:picLocks noChangeAspect="1"/>
          </p:cNvPicPr>
          <p:nvPr/>
        </p:nvPicPr>
        <p:blipFill rotWithShape="1">
          <a:blip r:embed="rId4" cstate="print">
            <a:extLst>
              <a:ext uri="{28A0092B-C50C-407E-A947-70E740481C1C}">
                <a14:useLocalDpi xmlns:a14="http://schemas.microsoft.com/office/drawing/2010/main" val="0"/>
              </a:ext>
            </a:extLst>
          </a:blip>
          <a:srcRect r="48288"/>
          <a:stretch/>
        </p:blipFill>
        <p:spPr>
          <a:xfrm>
            <a:off x="366933" y="2262690"/>
            <a:ext cx="1552135" cy="330813"/>
          </a:xfrm>
          <a:prstGeom prst="rect">
            <a:avLst/>
          </a:prstGeom>
        </p:spPr>
      </p:pic>
      <p:pic>
        <p:nvPicPr>
          <p:cNvPr id="172" name="Picture 171"/>
          <p:cNvPicPr>
            <a:picLocks noChangeAspect="1"/>
          </p:cNvPicPr>
          <p:nvPr/>
        </p:nvPicPr>
        <p:blipFill rotWithShape="1">
          <a:blip r:embed="rId4" cstate="print">
            <a:extLst>
              <a:ext uri="{28A0092B-C50C-407E-A947-70E740481C1C}">
                <a14:useLocalDpi xmlns:a14="http://schemas.microsoft.com/office/drawing/2010/main" val="0"/>
              </a:ext>
            </a:extLst>
          </a:blip>
          <a:srcRect l="59751"/>
          <a:stretch/>
        </p:blipFill>
        <p:spPr>
          <a:xfrm>
            <a:off x="502304" y="2713871"/>
            <a:ext cx="1281393" cy="350888"/>
          </a:xfrm>
          <a:prstGeom prst="rect">
            <a:avLst/>
          </a:prstGeom>
        </p:spPr>
      </p:pic>
      <p:sp>
        <p:nvSpPr>
          <p:cNvPr id="173" name="TextBox 172"/>
          <p:cNvSpPr txBox="1"/>
          <p:nvPr/>
        </p:nvSpPr>
        <p:spPr>
          <a:xfrm>
            <a:off x="4187950" y="3800710"/>
            <a:ext cx="4454980" cy="523147"/>
          </a:xfrm>
          <a:prstGeom prst="rect">
            <a:avLst/>
          </a:prstGeom>
          <a:noFill/>
        </p:spPr>
        <p:txBody>
          <a:bodyPr wrap="square" lIns="91368" tIns="45684" rIns="91368" bIns="45684" rtlCol="0">
            <a:spAutoFit/>
          </a:bodyPr>
          <a:lstStyle/>
          <a:p>
            <a:r>
              <a:rPr lang="en-US" sz="1400" cap="all" dirty="0" smtClean="0">
                <a:solidFill>
                  <a:srgbClr val="595959"/>
                </a:solidFill>
                <a:latin typeface="Segoe UI Light"/>
                <a:ea typeface="+mj-ea"/>
                <a:cs typeface="+mj-cs"/>
              </a:rPr>
              <a:t>Brian </a:t>
            </a:r>
            <a:r>
              <a:rPr lang="en-US" sz="1400" cap="all" dirty="0" err="1" smtClean="0">
                <a:solidFill>
                  <a:srgbClr val="595959"/>
                </a:solidFill>
                <a:latin typeface="Segoe UI Light"/>
                <a:ea typeface="+mj-ea"/>
                <a:cs typeface="+mj-cs"/>
              </a:rPr>
              <a:t>clift</a:t>
            </a:r>
            <a:r>
              <a:rPr lang="en-US" sz="1400" cap="all" dirty="0" smtClean="0">
                <a:solidFill>
                  <a:srgbClr val="595959"/>
                </a:solidFill>
                <a:latin typeface="Segoe UI Light"/>
                <a:ea typeface="+mj-ea"/>
                <a:cs typeface="+mj-cs"/>
              </a:rPr>
              <a:t>, SFDC Senior technical consultant</a:t>
            </a:r>
          </a:p>
          <a:p>
            <a:r>
              <a:rPr lang="en-US" sz="1400" cap="all" dirty="0" smtClean="0">
                <a:solidFill>
                  <a:srgbClr val="595959"/>
                </a:solidFill>
                <a:latin typeface="Segoe UI Light"/>
              </a:rPr>
              <a:t>Jonathan </a:t>
            </a:r>
            <a:r>
              <a:rPr lang="en-US" sz="1400" cap="all" dirty="0" err="1" smtClean="0">
                <a:solidFill>
                  <a:srgbClr val="595959"/>
                </a:solidFill>
                <a:latin typeface="Segoe UI Light"/>
              </a:rPr>
              <a:t>weinstein</a:t>
            </a:r>
            <a:r>
              <a:rPr lang="en-US" sz="1400" cap="all" dirty="0" smtClean="0">
                <a:solidFill>
                  <a:srgbClr val="595959"/>
                </a:solidFill>
                <a:latin typeface="Segoe UI Light"/>
              </a:rPr>
              <a:t>, business Consultant</a:t>
            </a:r>
          </a:p>
        </p:txBody>
      </p:sp>
      <p:sp>
        <p:nvSpPr>
          <p:cNvPr id="19" name="Flowchart: Process 18"/>
          <p:cNvSpPr/>
          <p:nvPr/>
        </p:nvSpPr>
        <p:spPr>
          <a:xfrm>
            <a:off x="2415258" y="1885951"/>
            <a:ext cx="1490472" cy="1488162"/>
          </a:xfrm>
          <a:prstGeom prst="flowChartProcess">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p:nvPicPr>
        <p:blipFill>
          <a:blip r:embed="rId5"/>
          <a:stretch>
            <a:fillRect/>
          </a:stretch>
        </p:blipFill>
        <p:spPr>
          <a:xfrm>
            <a:off x="193830" y="958740"/>
            <a:ext cx="1881845" cy="773470"/>
          </a:xfrm>
          <a:prstGeom prst="rect">
            <a:avLst/>
          </a:prstGeom>
        </p:spPr>
      </p:pic>
    </p:spTree>
    <p:extLst>
      <p:ext uri="{BB962C8B-B14F-4D97-AF65-F5344CB8AC3E}">
        <p14:creationId xmlns:p14="http://schemas.microsoft.com/office/powerpoint/2010/main" val="10037171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248603" y="-6568"/>
            <a:ext cx="8229600" cy="857250"/>
          </a:xfrm>
          <a:prstGeom prst="rect">
            <a:avLst/>
          </a:prstGeom>
        </p:spPr>
        <p:txBody>
          <a:bodyPr vert="horz" lIns="91341" tIns="45668" rIns="91341" bIns="45668" rtlCol="0" anchor="ctr">
            <a:norm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2000" cap="all" dirty="0" smtClean="0">
                <a:solidFill>
                  <a:srgbClr val="595959"/>
                </a:solidFill>
                <a:latin typeface="Helvetica"/>
                <a:ea typeface="+mj-ea"/>
                <a:cs typeface="Helvetica"/>
              </a:rPr>
              <a:t>Discussion and next steps</a:t>
            </a:r>
            <a:endParaRPr lang="en-US" sz="2000" cap="all" dirty="0">
              <a:solidFill>
                <a:srgbClr val="595959"/>
              </a:solidFill>
              <a:latin typeface="Helvetica"/>
              <a:ea typeface="+mj-ea"/>
              <a:cs typeface="Helvetica"/>
            </a:endParaRPr>
          </a:p>
        </p:txBody>
      </p:sp>
      <p:sp>
        <p:nvSpPr>
          <p:cNvPr id="15" name="Flowchart: Process 14"/>
          <p:cNvSpPr/>
          <p:nvPr/>
        </p:nvSpPr>
        <p:spPr>
          <a:xfrm>
            <a:off x="8845780" y="1578316"/>
            <a:ext cx="298220" cy="2018327"/>
          </a:xfrm>
          <a:prstGeom prst="flowChartProcess">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spcCol="0" rtlCol="0" anchor="ctr"/>
          <a:lstStyle/>
          <a:p>
            <a:pPr algn="ctr"/>
            <a:r>
              <a:rPr lang="en-US" dirty="0" smtClean="0"/>
              <a:t>.</a:t>
            </a:r>
            <a:endParaRPr lang="en-US" dirty="0"/>
          </a:p>
        </p:txBody>
      </p:sp>
      <p:sp>
        <p:nvSpPr>
          <p:cNvPr id="4" name="Slide Number Placeholder 3"/>
          <p:cNvSpPr>
            <a:spLocks noGrp="1"/>
          </p:cNvSpPr>
          <p:nvPr>
            <p:ph type="sldNum" sz="quarter" idx="4"/>
          </p:nvPr>
        </p:nvSpPr>
        <p:spPr/>
        <p:txBody>
          <a:bodyPr/>
          <a:lstStyle/>
          <a:p>
            <a:fld id="{C7C739E9-B401-45D2-B2D3-CE79AE1ADEC1}" type="slidenum">
              <a:rPr lang="en-US" smtClean="0">
                <a:solidFill>
                  <a:prstClr val="black">
                    <a:tint val="75000"/>
                  </a:prstClr>
                </a:solidFill>
              </a:rPr>
              <a:pPr/>
              <a:t>10</a:t>
            </a:fld>
            <a:endParaRPr lang="en-US" dirty="0">
              <a:solidFill>
                <a:prstClr val="black">
                  <a:tint val="75000"/>
                </a:prstClr>
              </a:solidFill>
            </a:endParaRPr>
          </a:p>
        </p:txBody>
      </p:sp>
      <p:sp>
        <p:nvSpPr>
          <p:cNvPr id="6" name="TextBox 5"/>
          <p:cNvSpPr txBox="1"/>
          <p:nvPr/>
        </p:nvSpPr>
        <p:spPr>
          <a:xfrm>
            <a:off x="923525" y="1073955"/>
            <a:ext cx="3865161" cy="1913344"/>
          </a:xfrm>
          <a:prstGeom prst="rect">
            <a:avLst/>
          </a:prstGeom>
          <a:noFill/>
        </p:spPr>
        <p:txBody>
          <a:bodyPr wrap="none" rtlCol="0">
            <a:spAutoFit/>
          </a:bodyPr>
          <a:lstStyle/>
          <a:p>
            <a:pPr marL="457200" indent="-457200">
              <a:lnSpc>
                <a:spcPct val="150000"/>
              </a:lnSpc>
              <a:buFont typeface="Arial"/>
              <a:buChar char="•"/>
            </a:pPr>
            <a:r>
              <a:rPr lang="en-US" sz="2000" dirty="0" smtClean="0"/>
              <a:t>Feedback on NFP 360 priorities</a:t>
            </a:r>
          </a:p>
          <a:p>
            <a:pPr marL="457200" indent="-457200">
              <a:lnSpc>
                <a:spcPct val="150000"/>
              </a:lnSpc>
              <a:buFont typeface="Arial"/>
              <a:buChar char="•"/>
            </a:pPr>
            <a:r>
              <a:rPr lang="en-US" sz="2000" dirty="0" smtClean="0"/>
              <a:t>NFP 360 team input</a:t>
            </a:r>
          </a:p>
          <a:p>
            <a:pPr marL="457200" indent="-457200">
              <a:lnSpc>
                <a:spcPct val="150000"/>
              </a:lnSpc>
              <a:buFont typeface="Arial"/>
              <a:buChar char="•"/>
            </a:pPr>
            <a:r>
              <a:rPr lang="en-US" sz="2000" dirty="0" smtClean="0"/>
              <a:t>Firm discovery (rapid)</a:t>
            </a:r>
            <a:endParaRPr lang="en-US" sz="2000" dirty="0" smtClean="0"/>
          </a:p>
          <a:p>
            <a:pPr marL="457200" indent="-457200">
              <a:lnSpc>
                <a:spcPct val="150000"/>
              </a:lnSpc>
              <a:buFont typeface="Arial"/>
              <a:buChar char="•"/>
            </a:pPr>
            <a:r>
              <a:rPr lang="en-US" sz="2000" dirty="0" smtClean="0"/>
              <a:t>Other</a:t>
            </a:r>
            <a:endParaRPr lang="en-US" sz="2000" dirty="0"/>
          </a:p>
        </p:txBody>
      </p:sp>
    </p:spTree>
    <p:extLst>
      <p:ext uri="{BB962C8B-B14F-4D97-AF65-F5344CB8AC3E}">
        <p14:creationId xmlns:p14="http://schemas.microsoft.com/office/powerpoint/2010/main" val="1863695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3747037"/>
            <a:ext cx="2876428" cy="265397"/>
          </a:xfrm>
          <a:prstGeom prst="rect">
            <a:avLst/>
          </a:prstGeom>
          <a:noFill/>
        </p:spPr>
        <p:txBody>
          <a:bodyPr wrap="none" lIns="91321" tIns="45660" rIns="91321" bIns="45660" rtlCol="0">
            <a:spAutoFit/>
          </a:bodyPr>
          <a:lstStyle/>
          <a:p>
            <a:r>
              <a:rPr lang="en-US" sz="1100" dirty="0">
                <a:solidFill>
                  <a:schemeClr val="tx1">
                    <a:lumMod val="85000"/>
                    <a:lumOff val="15000"/>
                  </a:schemeClr>
                </a:solidFill>
                <a:latin typeface="Segoe Light"/>
                <a:hlinkClick r:id="rId2"/>
              </a:rPr>
              <a:t>Web</a:t>
            </a:r>
            <a:r>
              <a:rPr lang="en-US" sz="1100" dirty="0">
                <a:solidFill>
                  <a:schemeClr val="tx1">
                    <a:lumMod val="85000"/>
                    <a:lumOff val="15000"/>
                  </a:schemeClr>
                </a:solidFill>
                <a:latin typeface="Segoe Light"/>
              </a:rPr>
              <a:t> | </a:t>
            </a:r>
            <a:r>
              <a:rPr lang="en-US" sz="1100" dirty="0">
                <a:solidFill>
                  <a:schemeClr val="tx1">
                    <a:lumMod val="85000"/>
                    <a:lumOff val="15000"/>
                  </a:schemeClr>
                </a:solidFill>
                <a:latin typeface="Segoe Light"/>
                <a:hlinkClick r:id="rId3"/>
              </a:rPr>
              <a:t>Blog</a:t>
            </a:r>
            <a:r>
              <a:rPr lang="en-US" sz="1100" dirty="0">
                <a:solidFill>
                  <a:schemeClr val="tx1">
                    <a:lumMod val="85000"/>
                    <a:lumOff val="15000"/>
                  </a:schemeClr>
                </a:solidFill>
                <a:latin typeface="Segoe Light"/>
              </a:rPr>
              <a:t> | </a:t>
            </a:r>
            <a:r>
              <a:rPr lang="en-US" sz="1100" dirty="0">
                <a:solidFill>
                  <a:schemeClr val="tx1">
                    <a:lumMod val="85000"/>
                    <a:lumOff val="15000"/>
                  </a:schemeClr>
                </a:solidFill>
                <a:latin typeface="Segoe Light"/>
                <a:hlinkClick r:id="rId4"/>
              </a:rPr>
              <a:t>Facebook</a:t>
            </a:r>
            <a:r>
              <a:rPr lang="en-US" sz="1100" dirty="0">
                <a:solidFill>
                  <a:schemeClr val="tx1">
                    <a:lumMod val="85000"/>
                    <a:lumOff val="15000"/>
                  </a:schemeClr>
                </a:solidFill>
                <a:latin typeface="Segoe Light"/>
              </a:rPr>
              <a:t> | </a:t>
            </a:r>
            <a:r>
              <a:rPr lang="en-US" sz="1100" dirty="0">
                <a:solidFill>
                  <a:schemeClr val="tx1">
                    <a:lumMod val="85000"/>
                    <a:lumOff val="15000"/>
                  </a:schemeClr>
                </a:solidFill>
                <a:latin typeface="Segoe Light"/>
                <a:hlinkClick r:id="rId5"/>
              </a:rPr>
              <a:t>Twitter</a:t>
            </a:r>
            <a:r>
              <a:rPr lang="en-US" sz="1100" dirty="0">
                <a:solidFill>
                  <a:schemeClr val="tx1">
                    <a:lumMod val="85000"/>
                    <a:lumOff val="15000"/>
                  </a:schemeClr>
                </a:solidFill>
                <a:latin typeface="Segoe Light"/>
              </a:rPr>
              <a:t> | </a:t>
            </a:r>
            <a:r>
              <a:rPr lang="en-US" sz="1100" dirty="0">
                <a:solidFill>
                  <a:schemeClr val="tx1">
                    <a:lumMod val="85000"/>
                    <a:lumOff val="15000"/>
                  </a:schemeClr>
                </a:solidFill>
                <a:latin typeface="Segoe Light"/>
                <a:hlinkClick r:id="rId6"/>
              </a:rPr>
              <a:t>LinkedIn</a:t>
            </a:r>
            <a:r>
              <a:rPr lang="en-US" sz="1100" dirty="0">
                <a:solidFill>
                  <a:schemeClr val="tx1">
                    <a:lumMod val="85000"/>
                    <a:lumOff val="15000"/>
                  </a:schemeClr>
                </a:solidFill>
                <a:latin typeface="Segoe Light"/>
              </a:rPr>
              <a:t> </a:t>
            </a:r>
          </a:p>
        </p:txBody>
      </p:sp>
      <p:sp>
        <p:nvSpPr>
          <p:cNvPr id="3" name="Oval 2"/>
          <p:cNvSpPr/>
          <p:nvPr/>
        </p:nvSpPr>
        <p:spPr>
          <a:xfrm>
            <a:off x="2114080" y="1995675"/>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508275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248603" y="-6568"/>
            <a:ext cx="8229600" cy="857250"/>
          </a:xfrm>
          <a:prstGeom prst="rect">
            <a:avLst/>
          </a:prstGeom>
        </p:spPr>
        <p:txBody>
          <a:bodyPr vert="horz" lIns="91341" tIns="45668" rIns="91341" bIns="45668" rtlCol="0" anchor="ctr">
            <a:norm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2000" cap="all" dirty="0" smtClean="0">
                <a:solidFill>
                  <a:srgbClr val="595959"/>
                </a:solidFill>
                <a:latin typeface="Helvetica"/>
                <a:ea typeface="+mj-ea"/>
                <a:cs typeface="Helvetica"/>
              </a:rPr>
              <a:t>AGENDA</a:t>
            </a:r>
            <a:endParaRPr lang="en-US" sz="2000" cap="all" dirty="0">
              <a:solidFill>
                <a:srgbClr val="595959"/>
              </a:solidFill>
              <a:latin typeface="Helvetica"/>
              <a:ea typeface="+mj-ea"/>
              <a:cs typeface="Helvetica"/>
            </a:endParaRPr>
          </a:p>
        </p:txBody>
      </p:sp>
      <p:sp>
        <p:nvSpPr>
          <p:cNvPr id="15" name="Flowchart: Process 14"/>
          <p:cNvSpPr/>
          <p:nvPr/>
        </p:nvSpPr>
        <p:spPr>
          <a:xfrm>
            <a:off x="8845780" y="1578316"/>
            <a:ext cx="298220" cy="2018327"/>
          </a:xfrm>
          <a:prstGeom prst="flowChartProcess">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spcCol="0" rtlCol="0" anchor="ctr"/>
          <a:lstStyle/>
          <a:p>
            <a:pPr algn="ctr"/>
            <a:r>
              <a:rPr lang="en-US" dirty="0" smtClean="0"/>
              <a:t>.</a:t>
            </a:r>
            <a:endParaRPr lang="en-US" dirty="0"/>
          </a:p>
        </p:txBody>
      </p:sp>
      <p:sp>
        <p:nvSpPr>
          <p:cNvPr id="4" name="Slide Number Placeholder 3"/>
          <p:cNvSpPr>
            <a:spLocks noGrp="1"/>
          </p:cNvSpPr>
          <p:nvPr>
            <p:ph type="sldNum" sz="quarter" idx="4"/>
          </p:nvPr>
        </p:nvSpPr>
        <p:spPr/>
        <p:txBody>
          <a:bodyPr/>
          <a:lstStyle/>
          <a:p>
            <a:fld id="{C7C739E9-B401-45D2-B2D3-CE79AE1ADEC1}" type="slidenum">
              <a:rPr lang="en-US" smtClean="0">
                <a:solidFill>
                  <a:prstClr val="black">
                    <a:tint val="75000"/>
                  </a:prstClr>
                </a:solidFill>
              </a:rPr>
              <a:pPr/>
              <a:t>2</a:t>
            </a:fld>
            <a:endParaRPr lang="en-US" dirty="0">
              <a:solidFill>
                <a:prstClr val="black">
                  <a:tint val="75000"/>
                </a:prstClr>
              </a:solidFill>
            </a:endParaRPr>
          </a:p>
        </p:txBody>
      </p:sp>
      <p:sp>
        <p:nvSpPr>
          <p:cNvPr id="2" name="TextBox 1"/>
          <p:cNvSpPr txBox="1"/>
          <p:nvPr/>
        </p:nvSpPr>
        <p:spPr>
          <a:xfrm>
            <a:off x="923525" y="1073955"/>
            <a:ext cx="5750292" cy="2375009"/>
          </a:xfrm>
          <a:prstGeom prst="rect">
            <a:avLst/>
          </a:prstGeom>
          <a:noFill/>
        </p:spPr>
        <p:txBody>
          <a:bodyPr wrap="none" rtlCol="0">
            <a:spAutoFit/>
          </a:bodyPr>
          <a:lstStyle/>
          <a:p>
            <a:pPr marL="457200" indent="-457200">
              <a:lnSpc>
                <a:spcPct val="150000"/>
              </a:lnSpc>
              <a:buFont typeface="+mj-lt"/>
              <a:buAutoNum type="arabicPeriod"/>
            </a:pPr>
            <a:r>
              <a:rPr lang="en-US" sz="2000" dirty="0" smtClean="0"/>
              <a:t>An Enhanced Aditi and “Systems of Engagement”</a:t>
            </a:r>
          </a:p>
          <a:p>
            <a:pPr marL="457200" indent="-457200">
              <a:lnSpc>
                <a:spcPct val="150000"/>
              </a:lnSpc>
              <a:buFont typeface="+mj-lt"/>
              <a:buAutoNum type="arabicPeriod"/>
            </a:pPr>
            <a:r>
              <a:rPr lang="en-US" sz="2000" dirty="0" smtClean="0"/>
              <a:t>NFP 360: Our Top Level Understanding</a:t>
            </a:r>
          </a:p>
          <a:p>
            <a:pPr marL="457200" indent="-457200">
              <a:lnSpc>
                <a:spcPct val="150000"/>
              </a:lnSpc>
              <a:buFont typeface="+mj-lt"/>
              <a:buAutoNum type="arabicPeriod"/>
            </a:pPr>
            <a:r>
              <a:rPr lang="en-US" sz="2000" dirty="0" smtClean="0"/>
              <a:t>Enabling Key Objectives</a:t>
            </a:r>
          </a:p>
          <a:p>
            <a:pPr marL="457200" indent="-457200">
              <a:lnSpc>
                <a:spcPct val="150000"/>
              </a:lnSpc>
              <a:buFont typeface="+mj-lt"/>
              <a:buAutoNum type="arabicPeriod"/>
            </a:pPr>
            <a:r>
              <a:rPr lang="en-US" sz="2000" dirty="0" smtClean="0"/>
              <a:t>Team</a:t>
            </a:r>
          </a:p>
          <a:p>
            <a:pPr marL="457200" indent="-457200">
              <a:lnSpc>
                <a:spcPct val="150000"/>
              </a:lnSpc>
              <a:buFont typeface="+mj-lt"/>
              <a:buAutoNum type="arabicPeriod"/>
            </a:pPr>
            <a:r>
              <a:rPr lang="en-US" sz="2000" dirty="0" smtClean="0"/>
              <a:t>Discussion, Next Steps</a:t>
            </a:r>
            <a:endParaRPr lang="en-US" sz="2000" dirty="0"/>
          </a:p>
        </p:txBody>
      </p:sp>
    </p:spTree>
    <p:extLst>
      <p:ext uri="{BB962C8B-B14F-4D97-AF65-F5344CB8AC3E}">
        <p14:creationId xmlns:p14="http://schemas.microsoft.com/office/powerpoint/2010/main" val="3548855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7C739E9-B401-45D2-B2D3-CE79AE1ADEC1}" type="slidenum">
              <a:rPr lang="en-US" smtClean="0">
                <a:solidFill>
                  <a:prstClr val="black">
                    <a:tint val="75000"/>
                  </a:prstClr>
                </a:solidFill>
              </a:rPr>
              <a:pPr/>
              <a:t>3</a:t>
            </a:fld>
            <a:endParaRPr lang="en-US" dirty="0">
              <a:solidFill>
                <a:prstClr val="black">
                  <a:tint val="75000"/>
                </a:prstClr>
              </a:solidFill>
            </a:endParaRPr>
          </a:p>
        </p:txBody>
      </p:sp>
      <p:pic>
        <p:nvPicPr>
          <p:cNvPr id="3" name="Picture 2"/>
          <p:cNvPicPr>
            <a:picLocks noChangeAspect="1"/>
          </p:cNvPicPr>
          <p:nvPr/>
        </p:nvPicPr>
        <p:blipFill>
          <a:blip r:embed="rId2"/>
          <a:stretch>
            <a:fillRect/>
          </a:stretch>
        </p:blipFill>
        <p:spPr>
          <a:xfrm>
            <a:off x="0" y="805120"/>
            <a:ext cx="9146619" cy="2771483"/>
          </a:xfrm>
          <a:prstGeom prst="rect">
            <a:avLst/>
          </a:prstGeom>
        </p:spPr>
      </p:pic>
      <p:sp>
        <p:nvSpPr>
          <p:cNvPr id="4" name="Subtitle 2"/>
          <p:cNvSpPr txBox="1">
            <a:spLocks/>
          </p:cNvSpPr>
          <p:nvPr/>
        </p:nvSpPr>
        <p:spPr bwMode="auto">
          <a:xfrm>
            <a:off x="232235" y="3684988"/>
            <a:ext cx="1617662" cy="2535237"/>
          </a:xfrm>
          <a:prstGeom prst="rect">
            <a:avLst/>
          </a:prstGeom>
          <a:noFill/>
          <a:ln w="9525">
            <a:noFill/>
            <a:miter lim="800000"/>
            <a:headEnd/>
            <a:tailEnd/>
          </a:ln>
        </p:spPr>
        <p:txBody>
          <a:bodyPr/>
          <a:lstStyle/>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Buenos Aires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Boston</a:t>
            </a:r>
            <a:br>
              <a:rPr lang="en-US" sz="1000" dirty="0" smtClean="0">
                <a:solidFill>
                  <a:schemeClr val="tx1">
                    <a:lumMod val="85000"/>
                    <a:lumOff val="15000"/>
                  </a:schemeClr>
                </a:solidFill>
                <a:latin typeface="Segoe UI" panose="020B0502040204020203" pitchFamily="34" charset="0"/>
                <a:cs typeface="Segoe UI" panose="020B0502040204020203" pitchFamily="34" charset="0"/>
              </a:rPr>
            </a:b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Burlington</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Chicago</a:t>
            </a:r>
            <a:br>
              <a:rPr lang="en-US" sz="1000" dirty="0" smtClean="0">
                <a:solidFill>
                  <a:schemeClr val="tx1">
                    <a:lumMod val="85000"/>
                    <a:lumOff val="15000"/>
                  </a:schemeClr>
                </a:solidFill>
                <a:latin typeface="Segoe UI" panose="020B0502040204020203" pitchFamily="34" charset="0"/>
                <a:cs typeface="Segoe UI" panose="020B0502040204020203" pitchFamily="34" charset="0"/>
              </a:rPr>
            </a:b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Detroit</a:t>
            </a:r>
          </a:p>
          <a:p>
            <a:pPr>
              <a:defRPr/>
            </a:pPr>
            <a:r>
              <a:rPr lang="en-US" sz="1000" dirty="0">
                <a:solidFill>
                  <a:schemeClr val="tx1">
                    <a:lumMod val="85000"/>
                    <a:lumOff val="15000"/>
                  </a:schemeClr>
                </a:solidFill>
                <a:latin typeface="Segoe UI" panose="020B0502040204020203" pitchFamily="34" charset="0"/>
                <a:cs typeface="Segoe UI" panose="020B0502040204020203" pitchFamily="34" charset="0"/>
              </a:rPr>
              <a:t>Mountain View (HQ)</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Nashville (DC)</a:t>
            </a:r>
          </a:p>
          <a:p>
            <a:pPr>
              <a:defRPr/>
            </a:pPr>
            <a:endParaRPr lang="en-US" sz="10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5" name="Subtitle 2"/>
          <p:cNvSpPr txBox="1">
            <a:spLocks/>
          </p:cNvSpPr>
          <p:nvPr/>
        </p:nvSpPr>
        <p:spPr bwMode="auto">
          <a:xfrm>
            <a:off x="1672162" y="3684988"/>
            <a:ext cx="1617662" cy="1208846"/>
          </a:xfrm>
          <a:prstGeom prst="rect">
            <a:avLst/>
          </a:prstGeom>
          <a:noFill/>
          <a:ln w="9525">
            <a:noFill/>
            <a:miter lim="800000"/>
            <a:headEnd/>
            <a:tailEnd/>
          </a:ln>
        </p:spPr>
        <p:txBody>
          <a:bodyPr/>
          <a:lstStyle/>
          <a:p>
            <a:pPr>
              <a:defRPr/>
            </a:pPr>
            <a:r>
              <a:rPr lang="en-US" sz="1000" dirty="0">
                <a:solidFill>
                  <a:schemeClr val="tx1">
                    <a:lumMod val="85000"/>
                    <a:lumOff val="15000"/>
                  </a:schemeClr>
                </a:solidFill>
                <a:latin typeface="Segoe UI" panose="020B0502040204020203" pitchFamily="34" charset="0"/>
                <a:cs typeface="Segoe UI" panose="020B0502040204020203" pitchFamily="34" charset="0"/>
              </a:rPr>
              <a:t>New Jersey </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New York</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Plano</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Seattle </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San Diego</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Westford, MA</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Providence, RI</a:t>
            </a:r>
            <a:endParaRPr lang="en-US" sz="10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 name="Subtitle 2"/>
          <p:cNvSpPr txBox="1">
            <a:spLocks/>
          </p:cNvSpPr>
          <p:nvPr/>
        </p:nvSpPr>
        <p:spPr bwMode="auto">
          <a:xfrm>
            <a:off x="3112089" y="3684988"/>
            <a:ext cx="1617663" cy="1222814"/>
          </a:xfrm>
          <a:prstGeom prst="rect">
            <a:avLst/>
          </a:prstGeom>
          <a:noFill/>
          <a:ln w="9525">
            <a:noFill/>
            <a:miter lim="800000"/>
            <a:headEnd/>
            <a:tailEnd/>
          </a:ln>
        </p:spPr>
        <p:txBody>
          <a:bodyPr/>
          <a:lstStyle/>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Berlin</a:t>
            </a:r>
            <a:br>
              <a:rPr lang="en-US" sz="1000" dirty="0" smtClean="0">
                <a:solidFill>
                  <a:schemeClr val="tx1">
                    <a:lumMod val="85000"/>
                    <a:lumOff val="15000"/>
                  </a:schemeClr>
                </a:solidFill>
                <a:latin typeface="Segoe UI" panose="020B0502040204020203" pitchFamily="34" charset="0"/>
                <a:cs typeface="Segoe UI" panose="020B0502040204020203" pitchFamily="34" charset="0"/>
              </a:rPr>
            </a:b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Lodz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London</a:t>
            </a:r>
            <a:br>
              <a:rPr lang="en-US" sz="1000" dirty="0" smtClean="0">
                <a:solidFill>
                  <a:schemeClr val="tx1">
                    <a:lumMod val="85000"/>
                    <a:lumOff val="15000"/>
                  </a:schemeClr>
                </a:solidFill>
                <a:latin typeface="Segoe UI" panose="020B0502040204020203" pitchFamily="34" charset="0"/>
                <a:cs typeface="Segoe UI" panose="020B0502040204020203" pitchFamily="34" charset="0"/>
              </a:rPr>
            </a:b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Malmo</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Nizhy Novgorod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Nuremberg</a:t>
            </a:r>
          </a:p>
        </p:txBody>
      </p:sp>
      <p:sp>
        <p:nvSpPr>
          <p:cNvPr id="7" name="Subtitle 2"/>
          <p:cNvSpPr txBox="1">
            <a:spLocks/>
          </p:cNvSpPr>
          <p:nvPr/>
        </p:nvSpPr>
        <p:spPr bwMode="auto">
          <a:xfrm>
            <a:off x="4552017" y="3684988"/>
            <a:ext cx="1617663" cy="1359847"/>
          </a:xfrm>
          <a:prstGeom prst="rect">
            <a:avLst/>
          </a:prstGeom>
          <a:noFill/>
          <a:ln w="9525">
            <a:noFill/>
            <a:miter lim="800000"/>
            <a:headEnd/>
            <a:tailEnd/>
          </a:ln>
        </p:spPr>
        <p:txBody>
          <a:bodyPr/>
          <a:lstStyle/>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Nuremberg</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Oulu</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Reading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Richmond</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Rodionova</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Tampere</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Winchester</a:t>
            </a:r>
            <a:endParaRPr lang="en-US" sz="10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8" name="Subtitle 2"/>
          <p:cNvSpPr txBox="1">
            <a:spLocks/>
          </p:cNvSpPr>
          <p:nvPr/>
        </p:nvSpPr>
        <p:spPr bwMode="auto">
          <a:xfrm>
            <a:off x="5991945" y="3684988"/>
            <a:ext cx="1619250" cy="2535237"/>
          </a:xfrm>
          <a:prstGeom prst="rect">
            <a:avLst/>
          </a:prstGeom>
          <a:noFill/>
          <a:ln w="9525">
            <a:noFill/>
            <a:miter lim="800000"/>
            <a:headEnd/>
            <a:tailEnd/>
          </a:ln>
        </p:spPr>
        <p:txBody>
          <a:bodyPr/>
          <a:lstStyle/>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Bangalore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Beijing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Chengdu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Chennai (DC)</a:t>
            </a:r>
            <a:br>
              <a:rPr lang="en-US" sz="1000" dirty="0" smtClean="0">
                <a:solidFill>
                  <a:schemeClr val="tx1">
                    <a:lumMod val="85000"/>
                    <a:lumOff val="15000"/>
                  </a:schemeClr>
                </a:solidFill>
                <a:latin typeface="Segoe UI" panose="020B0502040204020203" pitchFamily="34" charset="0"/>
                <a:cs typeface="Segoe UI" panose="020B0502040204020203" pitchFamily="34" charset="0"/>
              </a:rPr>
            </a:b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Coimbatore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Gurgaon (DC)</a:t>
            </a:r>
          </a:p>
        </p:txBody>
      </p:sp>
      <p:sp>
        <p:nvSpPr>
          <p:cNvPr id="9" name="Subtitle 2"/>
          <p:cNvSpPr txBox="1">
            <a:spLocks/>
          </p:cNvSpPr>
          <p:nvPr/>
        </p:nvSpPr>
        <p:spPr bwMode="auto">
          <a:xfrm>
            <a:off x="7433460" y="3684988"/>
            <a:ext cx="1619250" cy="2535237"/>
          </a:xfrm>
          <a:prstGeom prst="rect">
            <a:avLst/>
          </a:prstGeom>
          <a:noFill/>
          <a:ln w="9525">
            <a:noFill/>
            <a:miter lim="800000"/>
            <a:headEnd/>
            <a:tailEnd/>
          </a:ln>
        </p:spPr>
        <p:txBody>
          <a:bodyPr/>
          <a:lstStyle/>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Geyongi-do</a:t>
            </a:r>
            <a:br>
              <a:rPr lang="en-US" sz="1000" dirty="0" smtClean="0">
                <a:solidFill>
                  <a:schemeClr val="tx1">
                    <a:lumMod val="85000"/>
                    <a:lumOff val="15000"/>
                  </a:schemeClr>
                </a:solidFill>
                <a:latin typeface="Segoe UI" panose="020B0502040204020203" pitchFamily="34" charset="0"/>
                <a:cs typeface="Segoe UI" panose="020B0502040204020203" pitchFamily="34" charset="0"/>
              </a:rPr>
            </a:b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Hyderabad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Mumbai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Pune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Seoul</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Tokyo</a:t>
            </a:r>
            <a:endParaRPr lang="en-US" sz="10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0" name="Title 1"/>
          <p:cNvSpPr txBox="1">
            <a:spLocks/>
          </p:cNvSpPr>
          <p:nvPr/>
        </p:nvSpPr>
        <p:spPr>
          <a:xfrm>
            <a:off x="248602" y="-6568"/>
            <a:ext cx="8726357" cy="857250"/>
          </a:xfrm>
          <a:prstGeom prst="rect">
            <a:avLst/>
          </a:prstGeom>
        </p:spPr>
        <p:txBody>
          <a:bodyPr vert="horz" lIns="91341" tIns="45668" rIns="91341" bIns="45668" rtlCol="0" anchor="ctr">
            <a:normAutofit/>
          </a:bodyPr>
          <a:lstStyle>
            <a:lvl1pPr algn="l" defTabSz="913394"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2000" cap="all" dirty="0" smtClean="0">
                <a:solidFill>
                  <a:srgbClr val="595959"/>
                </a:solidFill>
                <a:latin typeface="Helvetica"/>
                <a:ea typeface="+mj-ea"/>
                <a:cs typeface="Helvetica"/>
              </a:rPr>
              <a:t>An enhanced ADITI + Symphony Teleca:</a:t>
            </a:r>
          </a:p>
          <a:p>
            <a:r>
              <a:rPr lang="en-US" sz="2000" cap="all" dirty="0" smtClean="0">
                <a:solidFill>
                  <a:srgbClr val="595959"/>
                </a:solidFill>
                <a:latin typeface="Helvetica"/>
                <a:ea typeface="+mj-ea"/>
                <a:cs typeface="Helvetica"/>
              </a:rPr>
              <a:t>EXPANDED ACCESS TO Global talent</a:t>
            </a:r>
            <a:endParaRPr lang="en-US" sz="2000" cap="all" dirty="0">
              <a:solidFill>
                <a:srgbClr val="595959"/>
              </a:solidFill>
              <a:latin typeface="Helvetica"/>
              <a:ea typeface="+mj-ea"/>
              <a:cs typeface="Helvetica"/>
            </a:endParaRPr>
          </a:p>
        </p:txBody>
      </p:sp>
    </p:spTree>
    <p:extLst>
      <p:ext uri="{BB962C8B-B14F-4D97-AF65-F5344CB8AC3E}">
        <p14:creationId xmlns:p14="http://schemas.microsoft.com/office/powerpoint/2010/main" val="178569097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7C739E9-B401-45D2-B2D3-CE79AE1ADEC1}" type="slidenum">
              <a:rPr lang="en-US" smtClean="0">
                <a:solidFill>
                  <a:prstClr val="black">
                    <a:tint val="75000"/>
                  </a:prstClr>
                </a:solidFill>
              </a:rPr>
              <a:pPr/>
              <a:t>4</a:t>
            </a:fld>
            <a:endParaRPr lang="en-US" dirty="0">
              <a:solidFill>
                <a:prstClr val="black">
                  <a:tint val="75000"/>
                </a:prstClr>
              </a:solidFill>
            </a:endParaRPr>
          </a:p>
        </p:txBody>
      </p:sp>
      <p:sp>
        <p:nvSpPr>
          <p:cNvPr id="3" name="Rectangle 2"/>
          <p:cNvSpPr/>
          <p:nvPr/>
        </p:nvSpPr>
        <p:spPr>
          <a:xfrm>
            <a:off x="6277772" y="805120"/>
            <a:ext cx="2765160" cy="2638204"/>
          </a:xfrm>
          <a:prstGeom prst="rect">
            <a:avLst/>
          </a:prstGeom>
          <a:solidFill>
            <a:srgbClr val="7030A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3394" rtl="0" eaLnBrk="1" latinLnBrk="0" hangingPunct="1">
              <a:defRPr sz="1800" kern="1200">
                <a:solidFill>
                  <a:schemeClr val="lt1"/>
                </a:solidFill>
                <a:latin typeface="+mn-lt"/>
                <a:ea typeface="+mn-ea"/>
                <a:cs typeface="+mn-cs"/>
              </a:defRPr>
            </a:lvl1pPr>
            <a:lvl2pPr marL="456697" algn="l" defTabSz="913394" rtl="0" eaLnBrk="1" latinLnBrk="0" hangingPunct="1">
              <a:defRPr sz="1800" kern="1200">
                <a:solidFill>
                  <a:schemeClr val="lt1"/>
                </a:solidFill>
                <a:latin typeface="+mn-lt"/>
                <a:ea typeface="+mn-ea"/>
                <a:cs typeface="+mn-cs"/>
              </a:defRPr>
            </a:lvl2pPr>
            <a:lvl3pPr marL="913394" algn="l" defTabSz="913394" rtl="0" eaLnBrk="1" latinLnBrk="0" hangingPunct="1">
              <a:defRPr sz="1800" kern="1200">
                <a:solidFill>
                  <a:schemeClr val="lt1"/>
                </a:solidFill>
                <a:latin typeface="+mn-lt"/>
                <a:ea typeface="+mn-ea"/>
                <a:cs typeface="+mn-cs"/>
              </a:defRPr>
            </a:lvl3pPr>
            <a:lvl4pPr marL="1370094" algn="l" defTabSz="913394" rtl="0" eaLnBrk="1" latinLnBrk="0" hangingPunct="1">
              <a:defRPr sz="1800" kern="1200">
                <a:solidFill>
                  <a:schemeClr val="lt1"/>
                </a:solidFill>
                <a:latin typeface="+mn-lt"/>
                <a:ea typeface="+mn-ea"/>
                <a:cs typeface="+mn-cs"/>
              </a:defRPr>
            </a:lvl4pPr>
            <a:lvl5pPr marL="1826787" algn="l" defTabSz="913394" rtl="0" eaLnBrk="1" latinLnBrk="0" hangingPunct="1">
              <a:defRPr sz="1800" kern="1200">
                <a:solidFill>
                  <a:schemeClr val="lt1"/>
                </a:solidFill>
                <a:latin typeface="+mn-lt"/>
                <a:ea typeface="+mn-ea"/>
                <a:cs typeface="+mn-cs"/>
              </a:defRPr>
            </a:lvl5pPr>
            <a:lvl6pPr marL="2283480" algn="l" defTabSz="913394" rtl="0" eaLnBrk="1" latinLnBrk="0" hangingPunct="1">
              <a:defRPr sz="1800" kern="1200">
                <a:solidFill>
                  <a:schemeClr val="lt1"/>
                </a:solidFill>
                <a:latin typeface="+mn-lt"/>
                <a:ea typeface="+mn-ea"/>
                <a:cs typeface="+mn-cs"/>
              </a:defRPr>
            </a:lvl6pPr>
            <a:lvl7pPr marL="2740182" algn="l" defTabSz="913394" rtl="0" eaLnBrk="1" latinLnBrk="0" hangingPunct="1">
              <a:defRPr sz="1800" kern="1200">
                <a:solidFill>
                  <a:schemeClr val="lt1"/>
                </a:solidFill>
                <a:latin typeface="+mn-lt"/>
                <a:ea typeface="+mn-ea"/>
                <a:cs typeface="+mn-cs"/>
              </a:defRPr>
            </a:lvl7pPr>
            <a:lvl8pPr marL="3196876" algn="l" defTabSz="913394" rtl="0" eaLnBrk="1" latinLnBrk="0" hangingPunct="1">
              <a:defRPr sz="1800" kern="1200">
                <a:solidFill>
                  <a:schemeClr val="lt1"/>
                </a:solidFill>
                <a:latin typeface="+mn-lt"/>
                <a:ea typeface="+mn-ea"/>
                <a:cs typeface="+mn-cs"/>
              </a:defRPr>
            </a:lvl8pPr>
            <a:lvl9pPr marL="3653571" algn="l" defTabSz="913394" rtl="0" eaLnBrk="1" latinLnBrk="0" hangingPunct="1">
              <a:defRPr sz="1800" kern="1200">
                <a:solidFill>
                  <a:schemeClr val="lt1"/>
                </a:solidFill>
                <a:latin typeface="+mn-lt"/>
                <a:ea typeface="+mn-ea"/>
                <a:cs typeface="+mn-cs"/>
              </a:defRPr>
            </a:lvl9pPr>
          </a:lstStyle>
          <a:p>
            <a:pPr algn="ctr"/>
            <a:r>
              <a:rPr lang="en-US" dirty="0" smtClean="0"/>
              <a:t>z</a:t>
            </a:r>
            <a:endParaRPr lang="en-US" dirty="0"/>
          </a:p>
        </p:txBody>
      </p:sp>
      <p:sp>
        <p:nvSpPr>
          <p:cNvPr id="4" name="Rectangle 3"/>
          <p:cNvSpPr/>
          <p:nvPr/>
        </p:nvSpPr>
        <p:spPr>
          <a:xfrm>
            <a:off x="385855" y="805120"/>
            <a:ext cx="2765160" cy="2651067"/>
          </a:xfrm>
          <a:prstGeom prst="rect">
            <a:avLst/>
          </a:prstGeom>
          <a:solidFill>
            <a:srgbClr val="A5DC3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385856" y="3585938"/>
            <a:ext cx="3917309" cy="1174898"/>
          </a:xfrm>
          <a:prstGeom prst="rect">
            <a:avLst/>
          </a:prstGeom>
          <a:solidFill>
            <a:srgbClr val="FFC00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04635" y="805120"/>
            <a:ext cx="2765160" cy="2651069"/>
          </a:xfrm>
          <a:prstGeom prst="rect">
            <a:avLst/>
          </a:prstGeom>
          <a:solidFill>
            <a:srgbClr val="00B0F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2458" y="1566452"/>
            <a:ext cx="410998" cy="655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6598539" y="842989"/>
            <a:ext cx="2019916" cy="523220"/>
          </a:xfrm>
          <a:prstGeom prst="rect">
            <a:avLst/>
          </a:prstGeom>
          <a:noFill/>
        </p:spPr>
        <p:txBody>
          <a:bodyPr wrap="none" rtlCol="0">
            <a:spAutoFit/>
          </a:bodyPr>
          <a:lstStyle/>
          <a:p>
            <a:pPr algn="ctr"/>
            <a:r>
              <a:rPr lang="en-US" sz="1400" b="1" dirty="0" smtClean="0">
                <a:solidFill>
                  <a:schemeClr val="bg1"/>
                </a:solidFill>
                <a:latin typeface="Calibri"/>
                <a:ea typeface="Segoe UI" panose="020B0502040204020203" pitchFamily="34" charset="0"/>
                <a:cs typeface="Calibri"/>
              </a:rPr>
              <a:t>PERSONALIZATION</a:t>
            </a:r>
          </a:p>
          <a:p>
            <a:pPr algn="ctr"/>
            <a:r>
              <a:rPr lang="en-US" sz="1400" dirty="0" smtClean="0">
                <a:solidFill>
                  <a:schemeClr val="bg1"/>
                </a:solidFill>
                <a:latin typeface="Calibri"/>
                <a:ea typeface="Segoe UI" panose="020B0502040204020203" pitchFamily="34" charset="0"/>
                <a:cs typeface="Calibri"/>
              </a:rPr>
              <a:t>Connect to the Customer</a:t>
            </a:r>
            <a:endParaRPr lang="en-US" sz="1400" dirty="0">
              <a:solidFill>
                <a:schemeClr val="bg1"/>
              </a:solidFill>
              <a:latin typeface="Calibri"/>
              <a:ea typeface="Segoe UI" panose="020B0502040204020203" pitchFamily="34" charset="0"/>
              <a:cs typeface="Calibri"/>
            </a:endParaRPr>
          </a:p>
        </p:txBody>
      </p:sp>
      <p:sp>
        <p:nvSpPr>
          <p:cNvPr id="9" name="TextBox 8"/>
          <p:cNvSpPr txBox="1"/>
          <p:nvPr/>
        </p:nvSpPr>
        <p:spPr>
          <a:xfrm>
            <a:off x="913428" y="842989"/>
            <a:ext cx="1779541" cy="523220"/>
          </a:xfrm>
          <a:prstGeom prst="rect">
            <a:avLst/>
          </a:prstGeom>
          <a:noFill/>
        </p:spPr>
        <p:txBody>
          <a:bodyPr wrap="none" rtlCol="0">
            <a:spAutoFit/>
          </a:bodyPr>
          <a:lstStyle/>
          <a:p>
            <a:pPr algn="ctr"/>
            <a:r>
              <a:rPr lang="en-US" sz="1400" b="1" dirty="0" smtClean="0">
                <a:solidFill>
                  <a:schemeClr val="bg1"/>
                </a:solidFill>
                <a:latin typeface="Calibri"/>
                <a:ea typeface="Segoe UI" panose="020B0502040204020203" pitchFamily="34" charset="0"/>
                <a:cs typeface="Calibri"/>
              </a:rPr>
              <a:t>OMNI-CHANNEL</a:t>
            </a:r>
          </a:p>
          <a:p>
            <a:pPr algn="ctr"/>
            <a:r>
              <a:rPr lang="en-US" sz="1400" dirty="0" smtClean="0">
                <a:solidFill>
                  <a:schemeClr val="bg1"/>
                </a:solidFill>
                <a:latin typeface="Calibri"/>
                <a:ea typeface="Segoe UI" panose="020B0502040204020203" pitchFamily="34" charset="0"/>
                <a:cs typeface="Calibri"/>
              </a:rPr>
              <a:t>Connect the Channels</a:t>
            </a:r>
            <a:endParaRPr lang="en-US" sz="1400" dirty="0">
              <a:solidFill>
                <a:schemeClr val="bg1"/>
              </a:solidFill>
              <a:latin typeface="Calibri"/>
              <a:ea typeface="Segoe UI" panose="020B0502040204020203" pitchFamily="34" charset="0"/>
              <a:cs typeface="Calibri"/>
            </a:endParaRPr>
          </a:p>
        </p:txBody>
      </p:sp>
      <p:sp>
        <p:nvSpPr>
          <p:cNvPr id="10" name="TextBox 9"/>
          <p:cNvSpPr txBox="1"/>
          <p:nvPr/>
        </p:nvSpPr>
        <p:spPr>
          <a:xfrm>
            <a:off x="3531897" y="842989"/>
            <a:ext cx="2296409" cy="523220"/>
          </a:xfrm>
          <a:prstGeom prst="rect">
            <a:avLst/>
          </a:prstGeom>
          <a:noFill/>
        </p:spPr>
        <p:txBody>
          <a:bodyPr wrap="none" rtlCol="0">
            <a:spAutoFit/>
          </a:bodyPr>
          <a:lstStyle/>
          <a:p>
            <a:pPr algn="ctr"/>
            <a:r>
              <a:rPr lang="en-US" sz="1400" b="1" dirty="0" smtClean="0">
                <a:solidFill>
                  <a:schemeClr val="bg1"/>
                </a:solidFill>
                <a:latin typeface="Calibri"/>
                <a:ea typeface="Segoe UI" panose="020B0502040204020203" pitchFamily="34" charset="0"/>
                <a:cs typeface="Calibri"/>
              </a:rPr>
              <a:t>SINGLE VIEW OF CUSTOMER</a:t>
            </a:r>
          </a:p>
          <a:p>
            <a:pPr algn="ctr"/>
            <a:r>
              <a:rPr lang="en-US" sz="1400" dirty="0" smtClean="0">
                <a:solidFill>
                  <a:schemeClr val="bg1"/>
                </a:solidFill>
                <a:latin typeface="Calibri"/>
                <a:ea typeface="Segoe UI" panose="020B0502040204020203" pitchFamily="34" charset="0"/>
                <a:cs typeface="Calibri"/>
              </a:rPr>
              <a:t>Connect the Context</a:t>
            </a:r>
            <a:endParaRPr lang="en-US" sz="1400" dirty="0">
              <a:solidFill>
                <a:schemeClr val="bg1"/>
              </a:solidFill>
              <a:latin typeface="Calibri"/>
              <a:ea typeface="Segoe UI" panose="020B0502040204020203" pitchFamily="34" charset="0"/>
              <a:cs typeface="Calibri"/>
            </a:endParaRPr>
          </a:p>
        </p:txBody>
      </p:sp>
      <p:sp>
        <p:nvSpPr>
          <p:cNvPr id="11" name="Freeform 84"/>
          <p:cNvSpPr>
            <a:spLocks noEditPoints="1"/>
          </p:cNvSpPr>
          <p:nvPr/>
        </p:nvSpPr>
        <p:spPr bwMode="black">
          <a:xfrm>
            <a:off x="501070" y="3992736"/>
            <a:ext cx="585213" cy="576075"/>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2" name="TextBox 11"/>
          <p:cNvSpPr txBox="1"/>
          <p:nvPr/>
        </p:nvSpPr>
        <p:spPr>
          <a:xfrm>
            <a:off x="1183157" y="3657837"/>
            <a:ext cx="2195859" cy="307777"/>
          </a:xfrm>
          <a:prstGeom prst="rect">
            <a:avLst/>
          </a:prstGeom>
          <a:noFill/>
        </p:spPr>
        <p:txBody>
          <a:bodyPr wrap="none" rtlCol="0">
            <a:spAutoFit/>
          </a:bodyPr>
          <a:lstStyle/>
          <a:p>
            <a:r>
              <a:rPr lang="en-US" sz="1400" b="1" dirty="0" smtClean="0">
                <a:solidFill>
                  <a:schemeClr val="bg1"/>
                </a:solidFill>
                <a:latin typeface="Calibri"/>
                <a:ea typeface="Segoe UI" panose="020B0502040204020203" pitchFamily="34" charset="0"/>
                <a:cs typeface="Calibri"/>
              </a:rPr>
              <a:t>CONNECT THE PLATFORMS</a:t>
            </a:r>
            <a:endParaRPr lang="en-US" sz="1400" b="1" dirty="0">
              <a:solidFill>
                <a:schemeClr val="bg1"/>
              </a:solidFill>
              <a:latin typeface="Calibri"/>
              <a:ea typeface="Segoe UI" panose="020B0502040204020203" pitchFamily="34" charset="0"/>
              <a:cs typeface="Calibri"/>
            </a:endParaRPr>
          </a:p>
        </p:txBody>
      </p:sp>
      <p:sp>
        <p:nvSpPr>
          <p:cNvPr id="13" name="Freeform 21"/>
          <p:cNvSpPr>
            <a:spLocks noEditPoints="1"/>
          </p:cNvSpPr>
          <p:nvPr/>
        </p:nvSpPr>
        <p:spPr bwMode="black">
          <a:xfrm>
            <a:off x="1499600" y="1534816"/>
            <a:ext cx="548782" cy="548639"/>
          </a:xfrm>
          <a:custGeom>
            <a:avLst/>
            <a:gdLst>
              <a:gd name="T0" fmla="*/ 75 w 300"/>
              <a:gd name="T1" fmla="*/ 60 h 300"/>
              <a:gd name="T2" fmla="*/ 37 w 300"/>
              <a:gd name="T3" fmla="*/ 52 h 300"/>
              <a:gd name="T4" fmla="*/ 0 w 300"/>
              <a:gd name="T5" fmla="*/ 60 h 300"/>
              <a:gd name="T6" fmla="*/ 0 w 300"/>
              <a:gd name="T7" fmla="*/ 15 h 300"/>
              <a:gd name="T8" fmla="*/ 37 w 300"/>
              <a:gd name="T9" fmla="*/ 22 h 300"/>
              <a:gd name="T10" fmla="*/ 75 w 300"/>
              <a:gd name="T11" fmla="*/ 15 h 300"/>
              <a:gd name="T12" fmla="*/ 300 w 300"/>
              <a:gd name="T13" fmla="*/ 15 h 300"/>
              <a:gd name="T14" fmla="*/ 262 w 300"/>
              <a:gd name="T15" fmla="*/ 22 h 300"/>
              <a:gd name="T16" fmla="*/ 225 w 300"/>
              <a:gd name="T17" fmla="*/ 15 h 300"/>
              <a:gd name="T18" fmla="*/ 225 w 300"/>
              <a:gd name="T19" fmla="*/ 60 h 300"/>
              <a:gd name="T20" fmla="*/ 262 w 300"/>
              <a:gd name="T21" fmla="*/ 52 h 300"/>
              <a:gd name="T22" fmla="*/ 300 w 300"/>
              <a:gd name="T23" fmla="*/ 60 h 300"/>
              <a:gd name="T24" fmla="*/ 300 w 300"/>
              <a:gd name="T25" fmla="*/ 15 h 300"/>
              <a:gd name="T26" fmla="*/ 173 w 300"/>
              <a:gd name="T27" fmla="*/ 0 h 300"/>
              <a:gd name="T28" fmla="*/ 128 w 300"/>
              <a:gd name="T29" fmla="*/ 0 h 300"/>
              <a:gd name="T30" fmla="*/ 135 w 300"/>
              <a:gd name="T31" fmla="*/ 37 h 300"/>
              <a:gd name="T32" fmla="*/ 128 w 300"/>
              <a:gd name="T33" fmla="*/ 75 h 300"/>
              <a:gd name="T34" fmla="*/ 173 w 300"/>
              <a:gd name="T35" fmla="*/ 75 h 300"/>
              <a:gd name="T36" fmla="*/ 165 w 300"/>
              <a:gd name="T37" fmla="*/ 37 h 300"/>
              <a:gd name="T38" fmla="*/ 38 w 300"/>
              <a:gd name="T39" fmla="*/ 225 h 300"/>
              <a:gd name="T40" fmla="*/ 38 w 300"/>
              <a:gd name="T41" fmla="*/ 300 h 300"/>
              <a:gd name="T42" fmla="*/ 38 w 300"/>
              <a:gd name="T43" fmla="*/ 225 h 300"/>
              <a:gd name="T44" fmla="*/ 38 w 300"/>
              <a:gd name="T45" fmla="*/ 277 h 300"/>
              <a:gd name="T46" fmla="*/ 38 w 300"/>
              <a:gd name="T47" fmla="*/ 247 h 300"/>
              <a:gd name="T48" fmla="*/ 150 w 300"/>
              <a:gd name="T49" fmla="*/ 225 h 300"/>
              <a:gd name="T50" fmla="*/ 150 w 300"/>
              <a:gd name="T51" fmla="*/ 300 h 300"/>
              <a:gd name="T52" fmla="*/ 150 w 300"/>
              <a:gd name="T53" fmla="*/ 225 h 300"/>
              <a:gd name="T54" fmla="*/ 150 w 300"/>
              <a:gd name="T55" fmla="*/ 277 h 300"/>
              <a:gd name="T56" fmla="*/ 150 w 300"/>
              <a:gd name="T57" fmla="*/ 247 h 300"/>
              <a:gd name="T58" fmla="*/ 263 w 300"/>
              <a:gd name="T59" fmla="*/ 225 h 300"/>
              <a:gd name="T60" fmla="*/ 263 w 300"/>
              <a:gd name="T61" fmla="*/ 300 h 300"/>
              <a:gd name="T62" fmla="*/ 263 w 300"/>
              <a:gd name="T63" fmla="*/ 225 h 300"/>
              <a:gd name="T64" fmla="*/ 263 w 300"/>
              <a:gd name="T65" fmla="*/ 277 h 300"/>
              <a:gd name="T66" fmla="*/ 263 w 300"/>
              <a:gd name="T67" fmla="*/ 247 h 300"/>
              <a:gd name="T68" fmla="*/ 162 w 300"/>
              <a:gd name="T69" fmla="*/ 162 h 300"/>
              <a:gd name="T70" fmla="*/ 257 w 300"/>
              <a:gd name="T71" fmla="*/ 174 h 300"/>
              <a:gd name="T72" fmla="*/ 269 w 300"/>
              <a:gd name="T73" fmla="*/ 207 h 300"/>
              <a:gd name="T74" fmla="*/ 162 w 300"/>
              <a:gd name="T75" fmla="*/ 162 h 300"/>
              <a:gd name="T76" fmla="*/ 60 w 300"/>
              <a:gd name="T77" fmla="*/ 166 h 300"/>
              <a:gd name="T78" fmla="*/ 138 w 300"/>
              <a:gd name="T79" fmla="*/ 174 h 300"/>
              <a:gd name="T80" fmla="*/ 65 w 300"/>
              <a:gd name="T81" fmla="*/ 162 h 300"/>
              <a:gd name="T82" fmla="*/ 9 w 300"/>
              <a:gd name="T83" fmla="*/ 105 h 300"/>
              <a:gd name="T84" fmla="*/ 32 w 300"/>
              <a:gd name="T85" fmla="*/ 167 h 300"/>
              <a:gd name="T86" fmla="*/ 44 w 300"/>
              <a:gd name="T87" fmla="*/ 148 h 300"/>
              <a:gd name="T88" fmla="*/ 66 w 300"/>
              <a:gd name="T89" fmla="*/ 105 h 300"/>
              <a:gd name="T90" fmla="*/ 215 w 300"/>
              <a:gd name="T91" fmla="*/ 85 h 300"/>
              <a:gd name="T92" fmla="*/ 231 w 300"/>
              <a:gd name="T93" fmla="*/ 101 h 300"/>
              <a:gd name="T94" fmla="*/ 162 w 300"/>
              <a:gd name="T95" fmla="*/ 149 h 300"/>
              <a:gd name="T96" fmla="*/ 255 w 300"/>
              <a:gd name="T97" fmla="*/ 125 h 300"/>
              <a:gd name="T98" fmla="*/ 215 w 300"/>
              <a:gd name="T99" fmla="*/ 85 h 300"/>
              <a:gd name="T100" fmla="*/ 47 w 300"/>
              <a:gd name="T101" fmla="*/ 153 h 300"/>
              <a:gd name="T102" fmla="*/ 35 w 300"/>
              <a:gd name="T103" fmla="*/ 174 h 300"/>
              <a:gd name="T104" fmla="*/ 44 w 300"/>
              <a:gd name="T105" fmla="*/ 207 h 300"/>
              <a:gd name="T106" fmla="*/ 55 w 300"/>
              <a:gd name="T107" fmla="*/ 162 h 300"/>
              <a:gd name="T108" fmla="*/ 110 w 300"/>
              <a:gd name="T109" fmla="*/ 151 h 300"/>
              <a:gd name="T110" fmla="*/ 138 w 300"/>
              <a:gd name="T111" fmla="*/ 139 h 300"/>
              <a:gd name="T112" fmla="*/ 179 w 300"/>
              <a:gd name="T113" fmla="*/ 105 h 300"/>
              <a:gd name="T114" fmla="*/ 122 w 300"/>
              <a:gd name="T115" fmla="*/ 105 h 300"/>
              <a:gd name="T116" fmla="*/ 144 w 300"/>
              <a:gd name="T117" fmla="*/ 207 h 300"/>
              <a:gd name="T118" fmla="*/ 156 w 300"/>
              <a:gd name="T119" fmla="*/ 10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300">
                <a:moveTo>
                  <a:pt x="52" y="37"/>
                </a:moveTo>
                <a:cubicBezTo>
                  <a:pt x="75" y="60"/>
                  <a:pt x="75" y="60"/>
                  <a:pt x="75" y="60"/>
                </a:cubicBezTo>
                <a:cubicBezTo>
                  <a:pt x="60" y="75"/>
                  <a:pt x="60" y="75"/>
                  <a:pt x="60" y="75"/>
                </a:cubicBezTo>
                <a:cubicBezTo>
                  <a:pt x="37" y="52"/>
                  <a:pt x="37" y="52"/>
                  <a:pt x="37" y="52"/>
                </a:cubicBezTo>
                <a:cubicBezTo>
                  <a:pt x="15" y="75"/>
                  <a:pt x="15" y="75"/>
                  <a:pt x="15" y="75"/>
                </a:cubicBezTo>
                <a:cubicBezTo>
                  <a:pt x="0" y="60"/>
                  <a:pt x="0" y="60"/>
                  <a:pt x="0" y="60"/>
                </a:cubicBezTo>
                <a:cubicBezTo>
                  <a:pt x="23" y="37"/>
                  <a:pt x="23" y="37"/>
                  <a:pt x="23" y="37"/>
                </a:cubicBezTo>
                <a:cubicBezTo>
                  <a:pt x="0" y="15"/>
                  <a:pt x="0" y="15"/>
                  <a:pt x="0" y="15"/>
                </a:cubicBezTo>
                <a:cubicBezTo>
                  <a:pt x="15" y="0"/>
                  <a:pt x="15" y="0"/>
                  <a:pt x="15" y="0"/>
                </a:cubicBezTo>
                <a:cubicBezTo>
                  <a:pt x="37" y="22"/>
                  <a:pt x="37" y="22"/>
                  <a:pt x="37" y="22"/>
                </a:cubicBezTo>
                <a:cubicBezTo>
                  <a:pt x="60" y="0"/>
                  <a:pt x="60" y="0"/>
                  <a:pt x="60" y="0"/>
                </a:cubicBezTo>
                <a:cubicBezTo>
                  <a:pt x="75" y="15"/>
                  <a:pt x="75" y="15"/>
                  <a:pt x="75" y="15"/>
                </a:cubicBezTo>
                <a:lnTo>
                  <a:pt x="52" y="37"/>
                </a:lnTo>
                <a:close/>
                <a:moveTo>
                  <a:pt x="300" y="15"/>
                </a:moveTo>
                <a:cubicBezTo>
                  <a:pt x="285" y="0"/>
                  <a:pt x="285" y="0"/>
                  <a:pt x="285" y="0"/>
                </a:cubicBezTo>
                <a:cubicBezTo>
                  <a:pt x="262" y="22"/>
                  <a:pt x="262" y="22"/>
                  <a:pt x="262" y="22"/>
                </a:cubicBezTo>
                <a:cubicBezTo>
                  <a:pt x="240" y="0"/>
                  <a:pt x="240" y="0"/>
                  <a:pt x="240" y="0"/>
                </a:cubicBezTo>
                <a:cubicBezTo>
                  <a:pt x="225" y="15"/>
                  <a:pt x="225" y="15"/>
                  <a:pt x="225" y="15"/>
                </a:cubicBezTo>
                <a:cubicBezTo>
                  <a:pt x="248" y="37"/>
                  <a:pt x="248" y="37"/>
                  <a:pt x="248" y="37"/>
                </a:cubicBezTo>
                <a:cubicBezTo>
                  <a:pt x="225" y="60"/>
                  <a:pt x="225" y="60"/>
                  <a:pt x="225" y="60"/>
                </a:cubicBezTo>
                <a:cubicBezTo>
                  <a:pt x="240" y="75"/>
                  <a:pt x="240" y="75"/>
                  <a:pt x="240" y="75"/>
                </a:cubicBezTo>
                <a:cubicBezTo>
                  <a:pt x="262" y="52"/>
                  <a:pt x="262" y="52"/>
                  <a:pt x="262" y="52"/>
                </a:cubicBezTo>
                <a:cubicBezTo>
                  <a:pt x="285" y="75"/>
                  <a:pt x="285" y="75"/>
                  <a:pt x="285" y="75"/>
                </a:cubicBezTo>
                <a:cubicBezTo>
                  <a:pt x="300" y="60"/>
                  <a:pt x="300" y="60"/>
                  <a:pt x="300" y="60"/>
                </a:cubicBezTo>
                <a:cubicBezTo>
                  <a:pt x="277" y="37"/>
                  <a:pt x="277" y="37"/>
                  <a:pt x="277" y="37"/>
                </a:cubicBezTo>
                <a:lnTo>
                  <a:pt x="300" y="15"/>
                </a:lnTo>
                <a:close/>
                <a:moveTo>
                  <a:pt x="188" y="15"/>
                </a:moveTo>
                <a:cubicBezTo>
                  <a:pt x="173" y="0"/>
                  <a:pt x="173" y="0"/>
                  <a:pt x="173" y="0"/>
                </a:cubicBezTo>
                <a:cubicBezTo>
                  <a:pt x="150" y="22"/>
                  <a:pt x="150" y="22"/>
                  <a:pt x="150" y="22"/>
                </a:cubicBezTo>
                <a:cubicBezTo>
                  <a:pt x="128" y="0"/>
                  <a:pt x="128" y="0"/>
                  <a:pt x="128" y="0"/>
                </a:cubicBezTo>
                <a:cubicBezTo>
                  <a:pt x="113" y="15"/>
                  <a:pt x="113" y="15"/>
                  <a:pt x="113" y="15"/>
                </a:cubicBezTo>
                <a:cubicBezTo>
                  <a:pt x="135" y="37"/>
                  <a:pt x="135" y="37"/>
                  <a:pt x="135" y="37"/>
                </a:cubicBezTo>
                <a:cubicBezTo>
                  <a:pt x="113" y="60"/>
                  <a:pt x="113" y="60"/>
                  <a:pt x="113" y="60"/>
                </a:cubicBezTo>
                <a:cubicBezTo>
                  <a:pt x="128" y="75"/>
                  <a:pt x="128" y="75"/>
                  <a:pt x="128" y="75"/>
                </a:cubicBezTo>
                <a:cubicBezTo>
                  <a:pt x="150" y="52"/>
                  <a:pt x="150" y="52"/>
                  <a:pt x="150" y="52"/>
                </a:cubicBezTo>
                <a:cubicBezTo>
                  <a:pt x="173" y="75"/>
                  <a:pt x="173" y="75"/>
                  <a:pt x="173" y="75"/>
                </a:cubicBezTo>
                <a:cubicBezTo>
                  <a:pt x="188" y="60"/>
                  <a:pt x="188" y="60"/>
                  <a:pt x="188" y="60"/>
                </a:cubicBezTo>
                <a:cubicBezTo>
                  <a:pt x="165" y="37"/>
                  <a:pt x="165" y="37"/>
                  <a:pt x="165" y="37"/>
                </a:cubicBezTo>
                <a:lnTo>
                  <a:pt x="188" y="15"/>
                </a:lnTo>
                <a:close/>
                <a:moveTo>
                  <a:pt x="38" y="225"/>
                </a:moveTo>
                <a:cubicBezTo>
                  <a:pt x="17" y="225"/>
                  <a:pt x="0" y="242"/>
                  <a:pt x="0" y="262"/>
                </a:cubicBezTo>
                <a:cubicBezTo>
                  <a:pt x="0" y="283"/>
                  <a:pt x="17" y="300"/>
                  <a:pt x="38" y="300"/>
                </a:cubicBezTo>
                <a:cubicBezTo>
                  <a:pt x="58" y="300"/>
                  <a:pt x="75" y="283"/>
                  <a:pt x="75" y="262"/>
                </a:cubicBezTo>
                <a:cubicBezTo>
                  <a:pt x="75" y="242"/>
                  <a:pt x="58" y="225"/>
                  <a:pt x="38" y="225"/>
                </a:cubicBezTo>
                <a:close/>
                <a:moveTo>
                  <a:pt x="53" y="262"/>
                </a:moveTo>
                <a:cubicBezTo>
                  <a:pt x="53" y="271"/>
                  <a:pt x="46" y="277"/>
                  <a:pt x="38" y="277"/>
                </a:cubicBezTo>
                <a:cubicBezTo>
                  <a:pt x="29" y="277"/>
                  <a:pt x="23" y="271"/>
                  <a:pt x="23" y="262"/>
                </a:cubicBezTo>
                <a:cubicBezTo>
                  <a:pt x="23" y="254"/>
                  <a:pt x="29" y="247"/>
                  <a:pt x="38" y="247"/>
                </a:cubicBezTo>
                <a:cubicBezTo>
                  <a:pt x="46" y="247"/>
                  <a:pt x="53" y="254"/>
                  <a:pt x="53" y="262"/>
                </a:cubicBezTo>
                <a:close/>
                <a:moveTo>
                  <a:pt x="150" y="225"/>
                </a:moveTo>
                <a:cubicBezTo>
                  <a:pt x="129" y="225"/>
                  <a:pt x="113" y="242"/>
                  <a:pt x="113" y="262"/>
                </a:cubicBezTo>
                <a:cubicBezTo>
                  <a:pt x="113" y="283"/>
                  <a:pt x="129" y="300"/>
                  <a:pt x="150" y="300"/>
                </a:cubicBezTo>
                <a:cubicBezTo>
                  <a:pt x="171" y="300"/>
                  <a:pt x="188" y="283"/>
                  <a:pt x="188" y="262"/>
                </a:cubicBezTo>
                <a:cubicBezTo>
                  <a:pt x="188" y="242"/>
                  <a:pt x="171" y="225"/>
                  <a:pt x="150" y="225"/>
                </a:cubicBezTo>
                <a:close/>
                <a:moveTo>
                  <a:pt x="165" y="262"/>
                </a:moveTo>
                <a:cubicBezTo>
                  <a:pt x="165" y="271"/>
                  <a:pt x="158" y="277"/>
                  <a:pt x="150" y="277"/>
                </a:cubicBezTo>
                <a:cubicBezTo>
                  <a:pt x="142" y="277"/>
                  <a:pt x="135" y="271"/>
                  <a:pt x="135" y="262"/>
                </a:cubicBezTo>
                <a:cubicBezTo>
                  <a:pt x="135" y="254"/>
                  <a:pt x="142" y="247"/>
                  <a:pt x="150" y="247"/>
                </a:cubicBezTo>
                <a:cubicBezTo>
                  <a:pt x="158" y="247"/>
                  <a:pt x="165" y="254"/>
                  <a:pt x="165" y="262"/>
                </a:cubicBezTo>
                <a:close/>
                <a:moveTo>
                  <a:pt x="263" y="225"/>
                </a:moveTo>
                <a:cubicBezTo>
                  <a:pt x="242" y="225"/>
                  <a:pt x="225" y="242"/>
                  <a:pt x="225" y="262"/>
                </a:cubicBezTo>
                <a:cubicBezTo>
                  <a:pt x="225" y="283"/>
                  <a:pt x="242" y="300"/>
                  <a:pt x="263" y="300"/>
                </a:cubicBezTo>
                <a:cubicBezTo>
                  <a:pt x="283" y="300"/>
                  <a:pt x="300" y="283"/>
                  <a:pt x="300" y="262"/>
                </a:cubicBezTo>
                <a:cubicBezTo>
                  <a:pt x="300" y="242"/>
                  <a:pt x="283" y="225"/>
                  <a:pt x="263" y="225"/>
                </a:cubicBezTo>
                <a:close/>
                <a:moveTo>
                  <a:pt x="278" y="262"/>
                </a:moveTo>
                <a:cubicBezTo>
                  <a:pt x="278" y="271"/>
                  <a:pt x="271" y="277"/>
                  <a:pt x="263" y="277"/>
                </a:cubicBezTo>
                <a:cubicBezTo>
                  <a:pt x="254" y="277"/>
                  <a:pt x="248" y="271"/>
                  <a:pt x="248" y="262"/>
                </a:cubicBezTo>
                <a:cubicBezTo>
                  <a:pt x="248" y="254"/>
                  <a:pt x="254" y="247"/>
                  <a:pt x="263" y="247"/>
                </a:cubicBezTo>
                <a:cubicBezTo>
                  <a:pt x="271" y="247"/>
                  <a:pt x="278" y="254"/>
                  <a:pt x="278" y="262"/>
                </a:cubicBezTo>
                <a:close/>
                <a:moveTo>
                  <a:pt x="162" y="162"/>
                </a:moveTo>
                <a:cubicBezTo>
                  <a:pt x="162" y="174"/>
                  <a:pt x="162" y="174"/>
                  <a:pt x="162" y="174"/>
                </a:cubicBezTo>
                <a:cubicBezTo>
                  <a:pt x="257" y="174"/>
                  <a:pt x="257" y="174"/>
                  <a:pt x="257" y="174"/>
                </a:cubicBezTo>
                <a:cubicBezTo>
                  <a:pt x="257" y="207"/>
                  <a:pt x="257" y="207"/>
                  <a:pt x="257" y="207"/>
                </a:cubicBezTo>
                <a:cubicBezTo>
                  <a:pt x="269" y="207"/>
                  <a:pt x="269" y="207"/>
                  <a:pt x="269" y="207"/>
                </a:cubicBezTo>
                <a:cubicBezTo>
                  <a:pt x="269" y="162"/>
                  <a:pt x="269" y="162"/>
                  <a:pt x="269" y="162"/>
                </a:cubicBezTo>
                <a:lnTo>
                  <a:pt x="162" y="162"/>
                </a:lnTo>
                <a:close/>
                <a:moveTo>
                  <a:pt x="65" y="162"/>
                </a:moveTo>
                <a:cubicBezTo>
                  <a:pt x="63" y="163"/>
                  <a:pt x="62" y="164"/>
                  <a:pt x="60" y="166"/>
                </a:cubicBezTo>
                <a:cubicBezTo>
                  <a:pt x="58" y="168"/>
                  <a:pt x="56" y="171"/>
                  <a:pt x="55" y="174"/>
                </a:cubicBezTo>
                <a:cubicBezTo>
                  <a:pt x="138" y="174"/>
                  <a:pt x="138" y="174"/>
                  <a:pt x="138" y="174"/>
                </a:cubicBezTo>
                <a:cubicBezTo>
                  <a:pt x="138" y="162"/>
                  <a:pt x="138" y="162"/>
                  <a:pt x="138" y="162"/>
                </a:cubicBezTo>
                <a:lnTo>
                  <a:pt x="65" y="162"/>
                </a:lnTo>
                <a:close/>
                <a:moveTo>
                  <a:pt x="38" y="76"/>
                </a:moveTo>
                <a:cubicBezTo>
                  <a:pt x="9" y="105"/>
                  <a:pt x="9" y="105"/>
                  <a:pt x="9" y="105"/>
                </a:cubicBezTo>
                <a:cubicBezTo>
                  <a:pt x="32" y="105"/>
                  <a:pt x="32" y="105"/>
                  <a:pt x="32" y="105"/>
                </a:cubicBezTo>
                <a:cubicBezTo>
                  <a:pt x="32" y="167"/>
                  <a:pt x="32" y="167"/>
                  <a:pt x="32" y="167"/>
                </a:cubicBezTo>
                <a:cubicBezTo>
                  <a:pt x="34" y="160"/>
                  <a:pt x="38" y="154"/>
                  <a:pt x="43" y="149"/>
                </a:cubicBezTo>
                <a:cubicBezTo>
                  <a:pt x="43" y="149"/>
                  <a:pt x="43" y="148"/>
                  <a:pt x="44" y="148"/>
                </a:cubicBezTo>
                <a:cubicBezTo>
                  <a:pt x="44" y="105"/>
                  <a:pt x="44" y="105"/>
                  <a:pt x="44" y="105"/>
                </a:cubicBezTo>
                <a:cubicBezTo>
                  <a:pt x="66" y="105"/>
                  <a:pt x="66" y="105"/>
                  <a:pt x="66" y="105"/>
                </a:cubicBezTo>
                <a:lnTo>
                  <a:pt x="38" y="76"/>
                </a:lnTo>
                <a:close/>
                <a:moveTo>
                  <a:pt x="215" y="85"/>
                </a:moveTo>
                <a:cubicBezTo>
                  <a:pt x="235" y="105"/>
                  <a:pt x="235" y="105"/>
                  <a:pt x="235" y="105"/>
                </a:cubicBezTo>
                <a:cubicBezTo>
                  <a:pt x="231" y="101"/>
                  <a:pt x="231" y="101"/>
                  <a:pt x="231" y="101"/>
                </a:cubicBezTo>
                <a:cubicBezTo>
                  <a:pt x="208" y="123"/>
                  <a:pt x="185" y="133"/>
                  <a:pt x="162" y="137"/>
                </a:cubicBezTo>
                <a:cubicBezTo>
                  <a:pt x="162" y="149"/>
                  <a:pt x="162" y="149"/>
                  <a:pt x="162" y="149"/>
                </a:cubicBezTo>
                <a:cubicBezTo>
                  <a:pt x="187" y="145"/>
                  <a:pt x="214" y="135"/>
                  <a:pt x="239" y="109"/>
                </a:cubicBezTo>
                <a:cubicBezTo>
                  <a:pt x="255" y="125"/>
                  <a:pt x="255" y="125"/>
                  <a:pt x="255" y="125"/>
                </a:cubicBezTo>
                <a:cubicBezTo>
                  <a:pt x="255" y="85"/>
                  <a:pt x="255" y="85"/>
                  <a:pt x="255" y="85"/>
                </a:cubicBezTo>
                <a:lnTo>
                  <a:pt x="215" y="85"/>
                </a:lnTo>
                <a:close/>
                <a:moveTo>
                  <a:pt x="111" y="139"/>
                </a:moveTo>
                <a:cubicBezTo>
                  <a:pt x="85" y="139"/>
                  <a:pt x="62" y="138"/>
                  <a:pt x="47" y="153"/>
                </a:cubicBezTo>
                <a:cubicBezTo>
                  <a:pt x="46" y="154"/>
                  <a:pt x="45" y="156"/>
                  <a:pt x="44" y="157"/>
                </a:cubicBezTo>
                <a:cubicBezTo>
                  <a:pt x="40" y="162"/>
                  <a:pt x="37" y="167"/>
                  <a:pt x="35" y="174"/>
                </a:cubicBezTo>
                <a:cubicBezTo>
                  <a:pt x="33" y="183"/>
                  <a:pt x="32" y="194"/>
                  <a:pt x="32" y="207"/>
                </a:cubicBezTo>
                <a:cubicBezTo>
                  <a:pt x="44" y="207"/>
                  <a:pt x="44" y="207"/>
                  <a:pt x="44" y="207"/>
                </a:cubicBezTo>
                <a:cubicBezTo>
                  <a:pt x="44" y="193"/>
                  <a:pt x="45" y="182"/>
                  <a:pt x="48" y="174"/>
                </a:cubicBezTo>
                <a:cubicBezTo>
                  <a:pt x="50" y="169"/>
                  <a:pt x="52" y="165"/>
                  <a:pt x="55" y="162"/>
                </a:cubicBezTo>
                <a:cubicBezTo>
                  <a:pt x="56" y="162"/>
                  <a:pt x="56" y="162"/>
                  <a:pt x="56" y="161"/>
                </a:cubicBezTo>
                <a:cubicBezTo>
                  <a:pt x="67" y="150"/>
                  <a:pt x="86" y="151"/>
                  <a:pt x="110" y="151"/>
                </a:cubicBezTo>
                <a:cubicBezTo>
                  <a:pt x="119" y="151"/>
                  <a:pt x="128" y="152"/>
                  <a:pt x="138" y="151"/>
                </a:cubicBezTo>
                <a:cubicBezTo>
                  <a:pt x="138" y="139"/>
                  <a:pt x="138" y="139"/>
                  <a:pt x="138" y="139"/>
                </a:cubicBezTo>
                <a:cubicBezTo>
                  <a:pt x="128" y="140"/>
                  <a:pt x="119" y="139"/>
                  <a:pt x="111" y="139"/>
                </a:cubicBezTo>
                <a:close/>
                <a:moveTo>
                  <a:pt x="179" y="105"/>
                </a:moveTo>
                <a:cubicBezTo>
                  <a:pt x="150" y="76"/>
                  <a:pt x="150" y="76"/>
                  <a:pt x="150" y="76"/>
                </a:cubicBezTo>
                <a:cubicBezTo>
                  <a:pt x="122" y="105"/>
                  <a:pt x="122" y="105"/>
                  <a:pt x="122" y="105"/>
                </a:cubicBezTo>
                <a:cubicBezTo>
                  <a:pt x="144" y="105"/>
                  <a:pt x="144" y="105"/>
                  <a:pt x="144" y="105"/>
                </a:cubicBezTo>
                <a:cubicBezTo>
                  <a:pt x="144" y="207"/>
                  <a:pt x="144" y="207"/>
                  <a:pt x="144" y="207"/>
                </a:cubicBezTo>
                <a:cubicBezTo>
                  <a:pt x="156" y="207"/>
                  <a:pt x="156" y="207"/>
                  <a:pt x="156" y="207"/>
                </a:cubicBezTo>
                <a:cubicBezTo>
                  <a:pt x="156" y="105"/>
                  <a:pt x="156" y="105"/>
                  <a:pt x="156" y="105"/>
                </a:cubicBezTo>
                <a:lnTo>
                  <a:pt x="179"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
        <p:nvSpPr>
          <p:cNvPr id="14" name="Flowchart: Process 13"/>
          <p:cNvSpPr/>
          <p:nvPr/>
        </p:nvSpPr>
        <p:spPr>
          <a:xfrm>
            <a:off x="501069" y="2284840"/>
            <a:ext cx="1247239"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SOCIAL MEDIA</a:t>
            </a:r>
            <a:endParaRPr lang="en-US" sz="1000" dirty="0">
              <a:solidFill>
                <a:schemeClr val="bg1"/>
              </a:solidFill>
              <a:latin typeface="Calibri"/>
              <a:ea typeface="Segoe UI" panose="020B0502040204020203" pitchFamily="34" charset="0"/>
              <a:cs typeface="Calibri"/>
            </a:endParaRPr>
          </a:p>
        </p:txBody>
      </p:sp>
      <p:sp>
        <p:nvSpPr>
          <p:cNvPr id="15" name="Flowchart: Process 14"/>
          <p:cNvSpPr/>
          <p:nvPr/>
        </p:nvSpPr>
        <p:spPr>
          <a:xfrm>
            <a:off x="1806841" y="2284840"/>
            <a:ext cx="1230774"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MOBILE</a:t>
            </a:r>
            <a:endParaRPr lang="en-US" sz="1000" dirty="0">
              <a:solidFill>
                <a:schemeClr val="bg1"/>
              </a:solidFill>
              <a:latin typeface="Calibri"/>
              <a:ea typeface="Segoe UI" panose="020B0502040204020203" pitchFamily="34" charset="0"/>
              <a:cs typeface="Calibri"/>
            </a:endParaRPr>
          </a:p>
        </p:txBody>
      </p:sp>
      <p:sp>
        <p:nvSpPr>
          <p:cNvPr id="16" name="Flowchart: Process 15"/>
          <p:cNvSpPr/>
          <p:nvPr/>
        </p:nvSpPr>
        <p:spPr>
          <a:xfrm>
            <a:off x="501070" y="2830400"/>
            <a:ext cx="1247239"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WEB/ E-COMMERCE</a:t>
            </a:r>
            <a:endParaRPr lang="en-US" sz="1000" dirty="0">
              <a:solidFill>
                <a:schemeClr val="bg1"/>
              </a:solidFill>
              <a:latin typeface="Calibri"/>
              <a:ea typeface="Segoe UI" panose="020B0502040204020203" pitchFamily="34" charset="0"/>
              <a:cs typeface="Calibri"/>
            </a:endParaRPr>
          </a:p>
        </p:txBody>
      </p:sp>
      <p:sp>
        <p:nvSpPr>
          <p:cNvPr id="17" name="Flowchart: Process 16"/>
          <p:cNvSpPr/>
          <p:nvPr/>
        </p:nvSpPr>
        <p:spPr>
          <a:xfrm>
            <a:off x="1823306" y="2830400"/>
            <a:ext cx="1230774"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KIOSKS</a:t>
            </a:r>
            <a:endParaRPr lang="en-US" sz="1000" dirty="0">
              <a:solidFill>
                <a:schemeClr val="bg1"/>
              </a:solidFill>
              <a:latin typeface="Calibri"/>
              <a:ea typeface="Segoe UI" panose="020B0502040204020203" pitchFamily="34" charset="0"/>
              <a:cs typeface="Calibri"/>
            </a:endParaRPr>
          </a:p>
        </p:txBody>
      </p:sp>
      <p:sp>
        <p:nvSpPr>
          <p:cNvPr id="18" name="Flowchart: Process 17"/>
          <p:cNvSpPr/>
          <p:nvPr/>
        </p:nvSpPr>
        <p:spPr>
          <a:xfrm>
            <a:off x="6397160" y="2284840"/>
            <a:ext cx="1244737"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MARKETING AUTOMATION</a:t>
            </a:r>
            <a:endParaRPr lang="en-US" sz="1000" dirty="0">
              <a:solidFill>
                <a:schemeClr val="bg1"/>
              </a:solidFill>
              <a:latin typeface="Calibri"/>
              <a:ea typeface="Segoe UI" panose="020B0502040204020203" pitchFamily="34" charset="0"/>
              <a:cs typeface="Calibri"/>
            </a:endParaRPr>
          </a:p>
        </p:txBody>
      </p:sp>
      <p:sp>
        <p:nvSpPr>
          <p:cNvPr id="19" name="Flowchart: Process 18"/>
          <p:cNvSpPr/>
          <p:nvPr/>
        </p:nvSpPr>
        <p:spPr>
          <a:xfrm>
            <a:off x="7719396" y="2284840"/>
            <a:ext cx="1230774"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MULTICHANNEL MARKETING</a:t>
            </a:r>
            <a:endParaRPr lang="en-US" sz="1000" dirty="0">
              <a:solidFill>
                <a:schemeClr val="bg1"/>
              </a:solidFill>
              <a:latin typeface="Calibri"/>
              <a:ea typeface="Segoe UI" panose="020B0502040204020203" pitchFamily="34" charset="0"/>
              <a:cs typeface="Calibri"/>
            </a:endParaRPr>
          </a:p>
        </p:txBody>
      </p:sp>
      <p:sp>
        <p:nvSpPr>
          <p:cNvPr id="20" name="Flowchart: Process 19"/>
          <p:cNvSpPr/>
          <p:nvPr/>
        </p:nvSpPr>
        <p:spPr>
          <a:xfrm>
            <a:off x="6413626" y="2830400"/>
            <a:ext cx="1230774"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SOCIAL/ MOBILE COMMERCE AND ENGAGEMENT</a:t>
            </a:r>
            <a:endParaRPr lang="en-US" sz="1000" dirty="0">
              <a:solidFill>
                <a:schemeClr val="bg1"/>
              </a:solidFill>
              <a:latin typeface="Calibri"/>
              <a:ea typeface="Segoe UI" panose="020B0502040204020203" pitchFamily="34" charset="0"/>
              <a:cs typeface="Calibri"/>
            </a:endParaRPr>
          </a:p>
        </p:txBody>
      </p:sp>
      <p:sp>
        <p:nvSpPr>
          <p:cNvPr id="21" name="Flowchart: Process 20"/>
          <p:cNvSpPr/>
          <p:nvPr/>
        </p:nvSpPr>
        <p:spPr>
          <a:xfrm>
            <a:off x="7719396" y="2830400"/>
            <a:ext cx="1230774"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PREDICTIVE ANALYTICS</a:t>
            </a:r>
            <a:endParaRPr lang="en-US" sz="1000" dirty="0">
              <a:solidFill>
                <a:schemeClr val="bg1"/>
              </a:solidFill>
              <a:latin typeface="Calibri"/>
              <a:ea typeface="Segoe UI" panose="020B0502040204020203" pitchFamily="34" charset="0"/>
              <a:cs typeface="Calibri"/>
            </a:endParaRPr>
          </a:p>
        </p:txBody>
      </p:sp>
      <p:sp>
        <p:nvSpPr>
          <p:cNvPr id="22" name="Flowchart: Process 21"/>
          <p:cNvSpPr/>
          <p:nvPr/>
        </p:nvSpPr>
        <p:spPr>
          <a:xfrm>
            <a:off x="3436316" y="2284840"/>
            <a:ext cx="1221960"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BIG DATA</a:t>
            </a:r>
            <a:endParaRPr lang="en-US" sz="1000" dirty="0">
              <a:solidFill>
                <a:schemeClr val="bg1"/>
              </a:solidFill>
              <a:latin typeface="Calibri"/>
              <a:ea typeface="Segoe UI" panose="020B0502040204020203" pitchFamily="34" charset="0"/>
              <a:cs typeface="Calibri"/>
            </a:endParaRPr>
          </a:p>
        </p:txBody>
      </p:sp>
      <p:sp>
        <p:nvSpPr>
          <p:cNvPr id="23" name="Flowchart: Process 22"/>
          <p:cNvSpPr/>
          <p:nvPr/>
        </p:nvSpPr>
        <p:spPr>
          <a:xfrm>
            <a:off x="4725621" y="2284840"/>
            <a:ext cx="1230774"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DATA QUALITY AND GOVERNANCE</a:t>
            </a:r>
            <a:endParaRPr lang="en-US" sz="1000" dirty="0">
              <a:solidFill>
                <a:schemeClr val="bg1"/>
              </a:solidFill>
              <a:latin typeface="Calibri"/>
              <a:ea typeface="Segoe UI" panose="020B0502040204020203" pitchFamily="34" charset="0"/>
              <a:cs typeface="Calibri"/>
            </a:endParaRPr>
          </a:p>
        </p:txBody>
      </p:sp>
      <p:sp>
        <p:nvSpPr>
          <p:cNvPr id="24" name="Flowchart: Process 23"/>
          <p:cNvSpPr/>
          <p:nvPr/>
        </p:nvSpPr>
        <p:spPr>
          <a:xfrm>
            <a:off x="3436316" y="2830400"/>
            <a:ext cx="1230774"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SOCIAL MEDIA ANALYTICS</a:t>
            </a:r>
            <a:endParaRPr lang="en-US" sz="1000" dirty="0">
              <a:solidFill>
                <a:schemeClr val="bg1"/>
              </a:solidFill>
              <a:latin typeface="Calibri"/>
              <a:ea typeface="Segoe UI" panose="020B0502040204020203" pitchFamily="34" charset="0"/>
              <a:cs typeface="Calibri"/>
            </a:endParaRPr>
          </a:p>
        </p:txBody>
      </p:sp>
      <p:sp>
        <p:nvSpPr>
          <p:cNvPr id="25" name="Flowchart: Process 24"/>
          <p:cNvSpPr/>
          <p:nvPr/>
        </p:nvSpPr>
        <p:spPr>
          <a:xfrm>
            <a:off x="4742086" y="2830400"/>
            <a:ext cx="1214310"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PRODUCT/  PRICING ANALYTICS</a:t>
            </a:r>
            <a:endParaRPr lang="en-US" sz="1000" dirty="0">
              <a:solidFill>
                <a:schemeClr val="bg1"/>
              </a:solidFill>
              <a:latin typeface="Calibri"/>
              <a:ea typeface="Segoe UI" panose="020B0502040204020203" pitchFamily="34" charset="0"/>
              <a:cs typeface="Calibri"/>
            </a:endParaRPr>
          </a:p>
        </p:txBody>
      </p:sp>
      <p:sp>
        <p:nvSpPr>
          <p:cNvPr id="26" name="Isosceles Triangle 25"/>
          <p:cNvSpPr/>
          <p:nvPr/>
        </p:nvSpPr>
        <p:spPr>
          <a:xfrm rot="5400000" flipH="1">
            <a:off x="5883180" y="1020161"/>
            <a:ext cx="575400" cy="298940"/>
          </a:xfrm>
          <a:prstGeom prst="triangl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p:cNvSpPr/>
          <p:nvPr/>
        </p:nvSpPr>
        <p:spPr>
          <a:xfrm rot="5400000" flipH="1">
            <a:off x="2974380" y="1020161"/>
            <a:ext cx="575400" cy="298940"/>
          </a:xfrm>
          <a:prstGeom prst="triangl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Process 27"/>
          <p:cNvSpPr/>
          <p:nvPr/>
        </p:nvSpPr>
        <p:spPr>
          <a:xfrm>
            <a:off x="1384384" y="4069546"/>
            <a:ext cx="960126" cy="46086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CLOUD</a:t>
            </a:r>
            <a:endParaRPr lang="en-US" sz="1000" dirty="0">
              <a:solidFill>
                <a:schemeClr val="bg1"/>
              </a:solidFill>
              <a:latin typeface="Calibri"/>
              <a:ea typeface="Segoe UI" panose="020B0502040204020203" pitchFamily="34" charset="0"/>
              <a:cs typeface="Calibri"/>
            </a:endParaRPr>
          </a:p>
        </p:txBody>
      </p:sp>
      <p:sp>
        <p:nvSpPr>
          <p:cNvPr id="29" name="Flowchart: Process 28"/>
          <p:cNvSpPr/>
          <p:nvPr/>
        </p:nvSpPr>
        <p:spPr>
          <a:xfrm>
            <a:off x="2843774" y="4069546"/>
            <a:ext cx="960126" cy="46086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API</a:t>
            </a:r>
            <a:endParaRPr lang="en-US" sz="1000" dirty="0">
              <a:solidFill>
                <a:schemeClr val="bg1"/>
              </a:solidFill>
              <a:latin typeface="Calibri"/>
              <a:ea typeface="Segoe UI" panose="020B0502040204020203" pitchFamily="34" charset="0"/>
              <a:cs typeface="Calibri"/>
            </a:endParaRPr>
          </a:p>
        </p:txBody>
      </p:sp>
      <p:pic>
        <p:nvPicPr>
          <p:cNvPr id="30" name="Picture 3"/>
          <p:cNvPicPr>
            <a:picLocks noChangeAspect="1" noChangeArrowheads="1"/>
          </p:cNvPicPr>
          <p:nvPr/>
        </p:nvPicPr>
        <p:blipFill rotWithShape="1">
          <a:blip r:embed="rId4">
            <a:duotone>
              <a:prstClr val="black"/>
              <a:schemeClr val="accent5">
                <a:tint val="45000"/>
                <a:satMod val="400000"/>
              </a:schemeClr>
            </a:duotone>
            <a:extLst>
              <a:ext uri="{28A0092B-C50C-407E-A947-70E740481C1C}">
                <a14:useLocalDpi xmlns:a14="http://schemas.microsoft.com/office/drawing/2010/main" val="0"/>
              </a:ext>
            </a:extLst>
          </a:blip>
          <a:srcRect l="19584" t="24072" r="16866" b="27283"/>
          <a:stretch/>
        </p:blipFill>
        <p:spPr bwMode="auto">
          <a:xfrm>
            <a:off x="4303165" y="1573221"/>
            <a:ext cx="729696" cy="5585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Rectangle 31"/>
          <p:cNvSpPr/>
          <p:nvPr/>
        </p:nvSpPr>
        <p:spPr>
          <a:xfrm>
            <a:off x="4456785" y="3585938"/>
            <a:ext cx="4570195" cy="1174898"/>
          </a:xfrm>
          <a:prstGeom prst="rect">
            <a:avLst/>
          </a:prstGeom>
          <a:solidFill>
            <a:srgbClr val="FF0066">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5679777" y="3657837"/>
            <a:ext cx="2271863" cy="307777"/>
          </a:xfrm>
          <a:prstGeom prst="rect">
            <a:avLst/>
          </a:prstGeom>
          <a:noFill/>
        </p:spPr>
        <p:txBody>
          <a:bodyPr wrap="none" rtlCol="0">
            <a:spAutoFit/>
          </a:bodyPr>
          <a:lstStyle/>
          <a:p>
            <a:r>
              <a:rPr lang="en-US" sz="1400" b="1" dirty="0">
                <a:solidFill>
                  <a:schemeClr val="bg1"/>
                </a:solidFill>
                <a:latin typeface="Calibri"/>
                <a:ea typeface="Segoe UI" panose="020B0502040204020203" pitchFamily="34" charset="0"/>
                <a:cs typeface="Calibri"/>
              </a:rPr>
              <a:t>CONNECT THE </a:t>
            </a:r>
            <a:r>
              <a:rPr lang="en-US" sz="1400" b="1" dirty="0" smtClean="0">
                <a:solidFill>
                  <a:schemeClr val="bg1"/>
                </a:solidFill>
                <a:latin typeface="Calibri"/>
                <a:ea typeface="Segoe UI" panose="020B0502040204020203" pitchFamily="34" charset="0"/>
                <a:cs typeface="Calibri"/>
              </a:rPr>
              <a:t>EXPERIENCES</a:t>
            </a:r>
            <a:endParaRPr lang="en-US" sz="1400" b="1" dirty="0">
              <a:solidFill>
                <a:schemeClr val="bg1"/>
              </a:solidFill>
              <a:latin typeface="Calibri"/>
              <a:ea typeface="Segoe UI" panose="020B0502040204020203" pitchFamily="34" charset="0"/>
              <a:cs typeface="Calibri"/>
            </a:endParaRPr>
          </a:p>
        </p:txBody>
      </p:sp>
      <p:sp>
        <p:nvSpPr>
          <p:cNvPr id="34" name="Flowchart: Process 33"/>
          <p:cNvSpPr/>
          <p:nvPr/>
        </p:nvSpPr>
        <p:spPr>
          <a:xfrm>
            <a:off x="4610405" y="4069546"/>
            <a:ext cx="1291543" cy="46086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CUSTOMER EXPERIENCE RESEARCH</a:t>
            </a:r>
            <a:endParaRPr lang="en-US" sz="1000" dirty="0">
              <a:solidFill>
                <a:schemeClr val="bg1"/>
              </a:solidFill>
              <a:latin typeface="Calibri"/>
              <a:ea typeface="Segoe UI" panose="020B0502040204020203" pitchFamily="34" charset="0"/>
              <a:cs typeface="Calibri"/>
            </a:endParaRPr>
          </a:p>
        </p:txBody>
      </p:sp>
      <p:sp>
        <p:nvSpPr>
          <p:cNvPr id="35" name="Flowchart: Process 34"/>
          <p:cNvSpPr/>
          <p:nvPr/>
        </p:nvSpPr>
        <p:spPr>
          <a:xfrm>
            <a:off x="6031390" y="4069546"/>
            <a:ext cx="921720" cy="46086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INTERACTION DESIGN</a:t>
            </a:r>
          </a:p>
        </p:txBody>
      </p:sp>
      <p:sp>
        <p:nvSpPr>
          <p:cNvPr id="36" name="Flowchart: Process 35"/>
          <p:cNvSpPr/>
          <p:nvPr/>
        </p:nvSpPr>
        <p:spPr>
          <a:xfrm>
            <a:off x="7106730" y="4069546"/>
            <a:ext cx="691290" cy="46086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VISUAL DESIGN</a:t>
            </a:r>
            <a:endParaRPr lang="en-US" sz="1000" dirty="0">
              <a:solidFill>
                <a:schemeClr val="bg1"/>
              </a:solidFill>
              <a:latin typeface="Calibri"/>
              <a:ea typeface="Segoe UI" panose="020B0502040204020203" pitchFamily="34" charset="0"/>
              <a:cs typeface="Calibri"/>
            </a:endParaRPr>
          </a:p>
        </p:txBody>
      </p:sp>
      <p:sp>
        <p:nvSpPr>
          <p:cNvPr id="37" name="Flowchart: Process 36"/>
          <p:cNvSpPr/>
          <p:nvPr/>
        </p:nvSpPr>
        <p:spPr>
          <a:xfrm>
            <a:off x="7913235" y="4069546"/>
            <a:ext cx="998530" cy="46086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INFORMATION ARCHITECTURE</a:t>
            </a:r>
            <a:endParaRPr lang="en-US" sz="1000" dirty="0">
              <a:solidFill>
                <a:schemeClr val="bg1"/>
              </a:solidFill>
              <a:latin typeface="Calibri"/>
              <a:ea typeface="Segoe UI" panose="020B0502040204020203" pitchFamily="34" charset="0"/>
              <a:cs typeface="Calibri"/>
            </a:endParaRPr>
          </a:p>
        </p:txBody>
      </p:sp>
      <p:sp>
        <p:nvSpPr>
          <p:cNvPr id="38" name="Title 1"/>
          <p:cNvSpPr txBox="1">
            <a:spLocks/>
          </p:cNvSpPr>
          <p:nvPr/>
        </p:nvSpPr>
        <p:spPr>
          <a:xfrm>
            <a:off x="259460" y="217255"/>
            <a:ext cx="8613900" cy="313936"/>
          </a:xfrm>
          <a:prstGeom prst="rect">
            <a:avLst/>
          </a:prstGeom>
        </p:spPr>
        <p:txBody>
          <a:bodyPr vert="horz" lIns="91341" tIns="45668" rIns="91341" bIns="45668" rtlCol="0" anchor="ctr">
            <a:no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2000" cap="all" dirty="0" smtClean="0">
                <a:solidFill>
                  <a:srgbClr val="595959"/>
                </a:solidFill>
                <a:latin typeface="Helvetica"/>
                <a:cs typeface="Helvetica"/>
              </a:rPr>
              <a:t>Our focus is Systems </a:t>
            </a:r>
            <a:r>
              <a:rPr lang="en-US" sz="2000" cap="all" dirty="0">
                <a:solidFill>
                  <a:srgbClr val="595959"/>
                </a:solidFill>
                <a:latin typeface="Helvetica"/>
                <a:cs typeface="Helvetica"/>
              </a:rPr>
              <a:t>of </a:t>
            </a:r>
            <a:r>
              <a:rPr lang="en-US" sz="2000" cap="all" dirty="0" smtClean="0">
                <a:solidFill>
                  <a:srgbClr val="595959"/>
                </a:solidFill>
                <a:latin typeface="Helvetica"/>
                <a:cs typeface="Helvetica"/>
              </a:rPr>
              <a:t>engagement; CRM Is the glue</a:t>
            </a:r>
            <a:endParaRPr lang="en-US" sz="2000" cap="all" dirty="0">
              <a:solidFill>
                <a:srgbClr val="595959"/>
              </a:solidFill>
              <a:latin typeface="Helvetica"/>
              <a:cs typeface="Helvetica"/>
            </a:endParaRPr>
          </a:p>
        </p:txBody>
      </p:sp>
      <p:pic>
        <p:nvPicPr>
          <p:cNvPr id="31" name="Picture 30" descr="sf-logo.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88685" y="921720"/>
            <a:ext cx="2065916" cy="1995675"/>
          </a:xfrm>
          <a:prstGeom prst="rect">
            <a:avLst/>
          </a:prstGeom>
        </p:spPr>
      </p:pic>
    </p:spTree>
    <p:extLst>
      <p:ext uri="{BB962C8B-B14F-4D97-AF65-F5344CB8AC3E}">
        <p14:creationId xmlns:p14="http://schemas.microsoft.com/office/powerpoint/2010/main" val="40444522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379975" y="969214"/>
            <a:ext cx="4764024" cy="3072400"/>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145800" y="-39790"/>
            <a:ext cx="8229600" cy="857250"/>
          </a:xfrm>
        </p:spPr>
        <p:txBody>
          <a:bodyPr/>
          <a:lstStyle/>
          <a:p>
            <a:pPr lvl="0">
              <a:spcBef>
                <a:spcPts val="0"/>
              </a:spcBef>
            </a:pPr>
            <a:r>
              <a:rPr lang="en-US" sz="2000" cap="all" dirty="0">
                <a:solidFill>
                  <a:srgbClr val="595959"/>
                </a:solidFill>
                <a:latin typeface="Helvetica"/>
                <a:ea typeface="+mn-ea"/>
                <a:cs typeface="Helvetica"/>
              </a:rPr>
              <a:t>NFP 360: Our top level </a:t>
            </a:r>
            <a:r>
              <a:rPr lang="en-US" sz="2000" cap="all" dirty="0" smtClean="0">
                <a:solidFill>
                  <a:srgbClr val="595959"/>
                </a:solidFill>
                <a:latin typeface="Helvetica"/>
                <a:ea typeface="+mn-ea"/>
                <a:cs typeface="Helvetica"/>
              </a:rPr>
              <a:t>understanding*</a:t>
            </a:r>
            <a:endParaRPr lang="en-US" sz="2000" cap="all" dirty="0">
              <a:solidFill>
                <a:srgbClr val="595959"/>
              </a:solidFill>
              <a:latin typeface="Helvetica"/>
              <a:ea typeface="+mn-ea"/>
              <a:cs typeface="Helvetica"/>
            </a:endParaRPr>
          </a:p>
        </p:txBody>
      </p:sp>
      <p:sp>
        <p:nvSpPr>
          <p:cNvPr id="3" name="Slide Number Placeholder 2"/>
          <p:cNvSpPr>
            <a:spLocks noGrp="1"/>
          </p:cNvSpPr>
          <p:nvPr>
            <p:ph type="sldNum" sz="quarter" idx="4"/>
          </p:nvPr>
        </p:nvSpPr>
        <p:spPr/>
        <p:txBody>
          <a:bodyPr/>
          <a:lstStyle/>
          <a:p>
            <a:fld id="{C7C739E9-B401-45D2-B2D3-CE79AE1ADEC1}" type="slidenum">
              <a:rPr lang="en-US" smtClean="0">
                <a:solidFill>
                  <a:prstClr val="black">
                    <a:tint val="75000"/>
                  </a:prstClr>
                </a:solidFill>
              </a:rPr>
              <a:pPr/>
              <a:t>5</a:t>
            </a:fld>
            <a:endParaRPr lang="en-US" dirty="0">
              <a:solidFill>
                <a:prstClr val="black">
                  <a:tint val="75000"/>
                </a:prstClr>
              </a:solidFill>
            </a:endParaRPr>
          </a:p>
        </p:txBody>
      </p:sp>
      <p:sp>
        <p:nvSpPr>
          <p:cNvPr id="4" name="Text Placeholder 3"/>
          <p:cNvSpPr>
            <a:spLocks noGrp="1"/>
          </p:cNvSpPr>
          <p:nvPr>
            <p:ph type="body" sz="quarter" idx="10"/>
          </p:nvPr>
        </p:nvSpPr>
        <p:spPr>
          <a:xfrm>
            <a:off x="155425" y="958740"/>
            <a:ext cx="4109335" cy="2996715"/>
          </a:xfrm>
        </p:spPr>
        <p:txBody>
          <a:bodyPr>
            <a:noAutofit/>
          </a:bodyPr>
          <a:lstStyle/>
          <a:p>
            <a:pPr marL="0" indent="0">
              <a:spcAft>
                <a:spcPts val="1000"/>
              </a:spcAft>
              <a:buNone/>
            </a:pPr>
            <a:r>
              <a:rPr lang="en-US" sz="1800" dirty="0" smtClean="0">
                <a:solidFill>
                  <a:schemeClr val="accent1"/>
                </a:solidFill>
                <a:latin typeface="Calibri"/>
                <a:cs typeface="Calibri"/>
              </a:rPr>
              <a:t>CHALLENGES</a:t>
            </a:r>
          </a:p>
          <a:p>
            <a:pPr marL="284163" indent="-284163">
              <a:spcAft>
                <a:spcPts val="1000"/>
              </a:spcAft>
              <a:buClr>
                <a:schemeClr val="accent1"/>
              </a:buClr>
            </a:pPr>
            <a:r>
              <a:rPr lang="en-US" sz="1300" dirty="0" smtClean="0">
                <a:solidFill>
                  <a:schemeClr val="tx1">
                    <a:lumMod val="75000"/>
                    <a:lumOff val="25000"/>
                  </a:schemeClr>
                </a:solidFill>
                <a:latin typeface="Calibri"/>
                <a:cs typeface="Calibri"/>
              </a:rPr>
              <a:t>Establish consistent Firm and end-client data within and across lines of business</a:t>
            </a:r>
          </a:p>
          <a:p>
            <a:pPr marL="285750" indent="-285750">
              <a:buClr>
                <a:schemeClr val="accent1"/>
              </a:buClr>
              <a:buFont typeface="Arial" panose="020B0604020202020204" pitchFamily="34" charset="0"/>
              <a:buChar char="•"/>
            </a:pPr>
            <a:r>
              <a:rPr lang="en-US" sz="1300" dirty="0" smtClean="0">
                <a:solidFill>
                  <a:schemeClr val="tx1">
                    <a:lumMod val="75000"/>
                    <a:lumOff val="25000"/>
                  </a:schemeClr>
                </a:solidFill>
                <a:latin typeface="Calibri"/>
                <a:cs typeface="Calibri"/>
              </a:rPr>
              <a:t>Scale on-boarding of Firms cost-effectively</a:t>
            </a:r>
          </a:p>
          <a:p>
            <a:pPr marL="685365" lvl="1" indent="-285750">
              <a:spcAft>
                <a:spcPts val="300"/>
              </a:spcAft>
              <a:buClr>
                <a:schemeClr val="accent1"/>
              </a:buClr>
            </a:pPr>
            <a:r>
              <a:rPr lang="en-US" sz="1100" dirty="0" smtClean="0">
                <a:solidFill>
                  <a:schemeClr val="tx1">
                    <a:lumMod val="75000"/>
                    <a:lumOff val="25000"/>
                  </a:schemeClr>
                </a:solidFill>
                <a:latin typeface="Calibri"/>
                <a:cs typeface="Calibri"/>
              </a:rPr>
              <a:t>Increase port run-rate</a:t>
            </a:r>
          </a:p>
          <a:p>
            <a:pPr marL="685365" lvl="1" indent="-285750">
              <a:spcAft>
                <a:spcPts val="300"/>
              </a:spcAft>
              <a:buClr>
                <a:schemeClr val="accent1"/>
              </a:buClr>
            </a:pPr>
            <a:r>
              <a:rPr lang="en-US" sz="1100" dirty="0" smtClean="0">
                <a:solidFill>
                  <a:schemeClr val="tx1">
                    <a:lumMod val="75000"/>
                    <a:lumOff val="25000"/>
                  </a:schemeClr>
                </a:solidFill>
                <a:latin typeface="Calibri"/>
                <a:cs typeface="Calibri"/>
              </a:rPr>
              <a:t>Better </a:t>
            </a:r>
            <a:r>
              <a:rPr lang="en-US" sz="1100" dirty="0">
                <a:solidFill>
                  <a:schemeClr val="tx1">
                    <a:lumMod val="75000"/>
                    <a:lumOff val="25000"/>
                  </a:schemeClr>
                </a:solidFill>
                <a:latin typeface="Calibri"/>
                <a:cs typeface="Calibri"/>
              </a:rPr>
              <a:t>manage </a:t>
            </a:r>
            <a:r>
              <a:rPr lang="en-US" sz="1100" dirty="0" smtClean="0">
                <a:solidFill>
                  <a:schemeClr val="tx1">
                    <a:lumMod val="75000"/>
                    <a:lumOff val="25000"/>
                  </a:schemeClr>
                </a:solidFill>
                <a:latin typeface="Calibri"/>
                <a:cs typeface="Calibri"/>
              </a:rPr>
              <a:t>Firm customizations</a:t>
            </a:r>
            <a:endParaRPr lang="en-US" sz="1100" dirty="0">
              <a:solidFill>
                <a:schemeClr val="tx1">
                  <a:lumMod val="75000"/>
                  <a:lumOff val="25000"/>
                </a:schemeClr>
              </a:solidFill>
              <a:latin typeface="Calibri"/>
              <a:cs typeface="Calibri"/>
            </a:endParaRPr>
          </a:p>
          <a:p>
            <a:pPr marL="685365" lvl="1" indent="-285750">
              <a:spcAft>
                <a:spcPts val="1000"/>
              </a:spcAft>
              <a:buClr>
                <a:schemeClr val="accent1"/>
              </a:buClr>
            </a:pPr>
            <a:r>
              <a:rPr lang="en-US" sz="1100" dirty="0" smtClean="0">
                <a:solidFill>
                  <a:schemeClr val="tx1">
                    <a:lumMod val="75000"/>
                    <a:lumOff val="25000"/>
                  </a:schemeClr>
                </a:solidFill>
                <a:latin typeface="Calibri"/>
                <a:cs typeface="Calibri"/>
              </a:rPr>
              <a:t>Improve usability of end user experience</a:t>
            </a:r>
            <a:endParaRPr lang="en-US" sz="1100" dirty="0">
              <a:solidFill>
                <a:schemeClr val="tx1">
                  <a:lumMod val="75000"/>
                  <a:lumOff val="25000"/>
                </a:schemeClr>
              </a:solidFill>
              <a:latin typeface="Calibri"/>
              <a:cs typeface="Calibri"/>
            </a:endParaRPr>
          </a:p>
          <a:p>
            <a:pPr marL="285750" indent="-285750">
              <a:spcAft>
                <a:spcPts val="1000"/>
              </a:spcAft>
              <a:buClr>
                <a:schemeClr val="accent1"/>
              </a:buClr>
              <a:buFont typeface="Arial" panose="020B0604020202020204" pitchFamily="34" charset="0"/>
              <a:buChar char="•"/>
            </a:pPr>
            <a:r>
              <a:rPr lang="en-US" sz="1300" dirty="0" smtClean="0">
                <a:solidFill>
                  <a:schemeClr val="tx1">
                    <a:lumMod val="75000"/>
                    <a:lumOff val="25000"/>
                  </a:schemeClr>
                </a:solidFill>
                <a:latin typeface="Calibri"/>
                <a:cs typeface="Calibri"/>
              </a:rPr>
              <a:t>Establish </a:t>
            </a:r>
            <a:r>
              <a:rPr lang="en-US" sz="1300" dirty="0" smtClean="0">
                <a:solidFill>
                  <a:schemeClr val="tx1">
                    <a:lumMod val="75000"/>
                    <a:lumOff val="25000"/>
                  </a:schemeClr>
                </a:solidFill>
                <a:latin typeface="Calibri"/>
                <a:cs typeface="Calibri"/>
              </a:rPr>
              <a:t>best possible </a:t>
            </a:r>
            <a:r>
              <a:rPr lang="en-US" sz="1300" dirty="0" smtClean="0">
                <a:solidFill>
                  <a:schemeClr val="tx1">
                    <a:lumMod val="75000"/>
                    <a:lumOff val="25000"/>
                  </a:schemeClr>
                </a:solidFill>
                <a:latin typeface="Calibri"/>
                <a:cs typeface="Calibri"/>
              </a:rPr>
              <a:t>sequence for </a:t>
            </a:r>
            <a:r>
              <a:rPr lang="en-US" sz="1300" dirty="0" smtClean="0">
                <a:solidFill>
                  <a:schemeClr val="tx1">
                    <a:lumMod val="75000"/>
                    <a:lumOff val="25000"/>
                  </a:schemeClr>
                </a:solidFill>
                <a:latin typeface="Calibri"/>
                <a:cs typeface="Calibri"/>
              </a:rPr>
              <a:t>porting/re-working legacy </a:t>
            </a:r>
            <a:r>
              <a:rPr lang="en-US" sz="1300" dirty="0" smtClean="0">
                <a:solidFill>
                  <a:schemeClr val="tx1">
                    <a:lumMod val="75000"/>
                    <a:lumOff val="25000"/>
                  </a:schemeClr>
                </a:solidFill>
                <a:latin typeface="Calibri"/>
                <a:cs typeface="Calibri"/>
              </a:rPr>
              <a:t>functionality</a:t>
            </a:r>
          </a:p>
          <a:p>
            <a:pPr marL="285750" indent="-285750">
              <a:spcAft>
                <a:spcPts val="1000"/>
              </a:spcAft>
              <a:buClr>
                <a:schemeClr val="accent1"/>
              </a:buClr>
              <a:buFont typeface="Arial" panose="020B0604020202020204" pitchFamily="34" charset="0"/>
              <a:buChar char="•"/>
            </a:pPr>
            <a:r>
              <a:rPr lang="en-US" sz="1300" dirty="0" smtClean="0">
                <a:solidFill>
                  <a:schemeClr val="tx1">
                    <a:lumMod val="75000"/>
                    <a:lumOff val="25000"/>
                  </a:schemeClr>
                </a:solidFill>
                <a:latin typeface="Calibri"/>
                <a:cs typeface="Calibri"/>
              </a:rPr>
              <a:t>Create </a:t>
            </a:r>
            <a:r>
              <a:rPr lang="en-US" sz="1300" dirty="0" smtClean="0">
                <a:solidFill>
                  <a:schemeClr val="tx1">
                    <a:lumMod val="75000"/>
                    <a:lumOff val="25000"/>
                  </a:schemeClr>
                </a:solidFill>
                <a:latin typeface="Calibri"/>
                <a:cs typeface="Calibri"/>
              </a:rPr>
              <a:t>right architecture and establish </a:t>
            </a:r>
            <a:r>
              <a:rPr lang="en-US" sz="1300" dirty="0" smtClean="0">
                <a:solidFill>
                  <a:schemeClr val="tx1">
                    <a:lumMod val="75000"/>
                    <a:lumOff val="25000"/>
                  </a:schemeClr>
                </a:solidFill>
                <a:latin typeface="Calibri"/>
                <a:cs typeface="Calibri"/>
              </a:rPr>
              <a:t>governance</a:t>
            </a:r>
            <a:endParaRPr lang="en-US" sz="1300" dirty="0" smtClean="0">
              <a:solidFill>
                <a:schemeClr val="tx1">
                  <a:lumMod val="75000"/>
                  <a:lumOff val="25000"/>
                </a:schemeClr>
              </a:solidFill>
              <a:latin typeface="Calibri"/>
              <a:cs typeface="Calibri"/>
            </a:endParaRPr>
          </a:p>
        </p:txBody>
      </p:sp>
      <p:sp>
        <p:nvSpPr>
          <p:cNvPr id="6" name="Text Placeholder 3"/>
          <p:cNvSpPr txBox="1">
            <a:spLocks/>
          </p:cNvSpPr>
          <p:nvPr/>
        </p:nvSpPr>
        <p:spPr>
          <a:xfrm>
            <a:off x="4851617" y="968089"/>
            <a:ext cx="4109335" cy="3419170"/>
          </a:xfrm>
          <a:prstGeom prst="rect">
            <a:avLst/>
          </a:prstGeom>
        </p:spPr>
        <p:txBody>
          <a:bodyPr/>
          <a:lstStyle>
            <a:lvl1pPr marL="0" indent="0" algn="l" defTabSz="913394" rtl="0" eaLnBrk="1" latinLnBrk="0" hangingPunct="1">
              <a:spcBef>
                <a:spcPct val="20000"/>
              </a:spcBef>
              <a:buFont typeface="Arial" pitchFamily="34" charset="0"/>
              <a:buNone/>
              <a:defRPr sz="2200" kern="1200">
                <a:solidFill>
                  <a:schemeClr val="tx1"/>
                </a:solidFill>
                <a:latin typeface="Museo Sans 100"/>
                <a:ea typeface="+mn-ea"/>
                <a:cs typeface="Museo Sans 100"/>
              </a:defRPr>
            </a:lvl1pPr>
            <a:lvl2pPr marL="742132" indent="-285436" algn="l" defTabSz="913394" rtl="0" eaLnBrk="1" latinLnBrk="0" hangingPunct="1">
              <a:spcBef>
                <a:spcPct val="20000"/>
              </a:spcBef>
              <a:buFont typeface="Arial" pitchFamily="34" charset="0"/>
              <a:buChar char="•"/>
              <a:defRPr sz="1800" kern="1200" baseline="0">
                <a:solidFill>
                  <a:schemeClr val="accent6"/>
                </a:solidFill>
                <a:latin typeface="Segoe UI" pitchFamily="34" charset="0"/>
                <a:ea typeface="Segoe UI" pitchFamily="34" charset="0"/>
                <a:cs typeface="Segoe UI" pitchFamily="34" charset="0"/>
              </a:defRPr>
            </a:lvl2pPr>
            <a:lvl3pPr marL="913386" indent="0" algn="l" defTabSz="913394" rtl="0" eaLnBrk="1" latinLnBrk="0" hangingPunct="1">
              <a:spcBef>
                <a:spcPct val="20000"/>
              </a:spcBef>
              <a:buFont typeface="Arial" pitchFamily="34" charset="0"/>
              <a:buNone/>
              <a:defRPr sz="2400" kern="1200" baseline="0">
                <a:solidFill>
                  <a:schemeClr val="tx1"/>
                </a:solidFill>
                <a:latin typeface="+mn-lt"/>
                <a:ea typeface="+mn-ea"/>
                <a:cs typeface="+mn-cs"/>
              </a:defRPr>
            </a:lvl3pPr>
            <a:lvl4pPr marL="1598443" indent="-228354" algn="l" defTabSz="913394" rtl="0" eaLnBrk="1" latinLnBrk="0" hangingPunct="1">
              <a:spcBef>
                <a:spcPct val="20000"/>
              </a:spcBef>
              <a:buFont typeface="Arial" pitchFamily="34" charset="0"/>
              <a:buChar char="–"/>
              <a:defRPr sz="2000" kern="1200" baseline="0">
                <a:solidFill>
                  <a:schemeClr val="tx1"/>
                </a:solidFill>
                <a:latin typeface="+mn-lt"/>
                <a:ea typeface="+mn-ea"/>
                <a:cs typeface="+mn-cs"/>
              </a:defRPr>
            </a:lvl4pPr>
            <a:lvl5pPr marL="2055134"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1829"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8528"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5223"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1921"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1000"/>
              </a:spcAft>
            </a:pPr>
            <a:r>
              <a:rPr lang="en-US" sz="1800" dirty="0" smtClean="0">
                <a:solidFill>
                  <a:schemeClr val="accent1"/>
                </a:solidFill>
                <a:latin typeface="Calibri"/>
                <a:cs typeface="Calibri"/>
              </a:rPr>
              <a:t>DESIRED GOALS</a:t>
            </a:r>
          </a:p>
          <a:p>
            <a:pPr marL="285750" indent="-285750">
              <a:spcAft>
                <a:spcPts val="1000"/>
              </a:spcAft>
              <a:buClr>
                <a:schemeClr val="accent1"/>
              </a:buClr>
              <a:buFont typeface="Arial" panose="020B0604020202020204" pitchFamily="34" charset="0"/>
              <a:buChar char="•"/>
            </a:pPr>
            <a:r>
              <a:rPr lang="en-US" sz="1300" dirty="0">
                <a:solidFill>
                  <a:schemeClr val="tx1">
                    <a:lumMod val="75000"/>
                    <a:lumOff val="25000"/>
                  </a:schemeClr>
                </a:solidFill>
                <a:latin typeface="Calibri"/>
                <a:cs typeface="Calibri"/>
              </a:rPr>
              <a:t>Scalable off-shore on-boarding team and streamlined </a:t>
            </a:r>
            <a:r>
              <a:rPr lang="en-US" sz="1300" dirty="0" smtClean="0">
                <a:solidFill>
                  <a:schemeClr val="tx1">
                    <a:lumMod val="75000"/>
                    <a:lumOff val="25000"/>
                  </a:schemeClr>
                </a:solidFill>
                <a:latin typeface="Calibri"/>
                <a:cs typeface="Calibri"/>
              </a:rPr>
              <a:t>process</a:t>
            </a:r>
            <a:endParaRPr lang="en-US" sz="1300" dirty="0">
              <a:solidFill>
                <a:schemeClr val="tx1">
                  <a:lumMod val="75000"/>
                  <a:lumOff val="25000"/>
                </a:schemeClr>
              </a:solidFill>
              <a:latin typeface="Calibri"/>
              <a:cs typeface="Calibri"/>
            </a:endParaRPr>
          </a:p>
          <a:p>
            <a:pPr marL="285750" indent="-285750">
              <a:spcAft>
                <a:spcPts val="1000"/>
              </a:spcAft>
              <a:buClr>
                <a:schemeClr val="accent1"/>
              </a:buClr>
              <a:buFont typeface="Arial" panose="020B0604020202020204" pitchFamily="34" charset="0"/>
              <a:buChar char="•"/>
            </a:pPr>
            <a:r>
              <a:rPr lang="en-US" sz="1300" dirty="0" smtClean="0">
                <a:solidFill>
                  <a:schemeClr val="tx1">
                    <a:lumMod val="75000"/>
                    <a:lumOff val="25000"/>
                  </a:schemeClr>
                </a:solidFill>
                <a:latin typeface="Calibri"/>
                <a:cs typeface="Calibri"/>
              </a:rPr>
              <a:t>Data integrity across </a:t>
            </a:r>
            <a:r>
              <a:rPr lang="en-US" sz="1300" dirty="0" smtClean="0">
                <a:solidFill>
                  <a:schemeClr val="tx1">
                    <a:lumMod val="75000"/>
                    <a:lumOff val="25000"/>
                  </a:schemeClr>
                </a:solidFill>
                <a:latin typeface="Calibri"/>
                <a:cs typeface="Calibri"/>
              </a:rPr>
              <a:t>systems</a:t>
            </a:r>
          </a:p>
          <a:p>
            <a:pPr marL="285750" indent="-285750">
              <a:spcAft>
                <a:spcPts val="1000"/>
              </a:spcAft>
              <a:buClr>
                <a:schemeClr val="accent1"/>
              </a:buClr>
              <a:buFont typeface="Arial" panose="020B0604020202020204" pitchFamily="34" charset="0"/>
              <a:buChar char="•"/>
            </a:pPr>
            <a:r>
              <a:rPr lang="en-US" sz="1300" dirty="0" smtClean="0">
                <a:solidFill>
                  <a:schemeClr val="tx1">
                    <a:lumMod val="75000"/>
                    <a:lumOff val="25000"/>
                  </a:schemeClr>
                </a:solidFill>
                <a:latin typeface="Calibri"/>
                <a:cs typeface="Calibri"/>
              </a:rPr>
              <a:t>Roadmap </a:t>
            </a:r>
            <a:r>
              <a:rPr lang="en-US" sz="1300" dirty="0" smtClean="0">
                <a:solidFill>
                  <a:schemeClr val="tx1">
                    <a:lumMod val="75000"/>
                    <a:lumOff val="25000"/>
                  </a:schemeClr>
                </a:solidFill>
                <a:latin typeface="Calibri"/>
                <a:cs typeface="Calibri"/>
              </a:rPr>
              <a:t>and process for identifying and managing enhancements</a:t>
            </a:r>
          </a:p>
          <a:p>
            <a:pPr marL="285750" indent="-285750">
              <a:spcAft>
                <a:spcPts val="1000"/>
              </a:spcAft>
              <a:buClr>
                <a:schemeClr val="accent1"/>
              </a:buClr>
              <a:buFont typeface="Arial"/>
              <a:buChar char="•"/>
            </a:pPr>
            <a:r>
              <a:rPr lang="en-US" sz="1300" dirty="0" smtClean="0">
                <a:solidFill>
                  <a:schemeClr val="tx1">
                    <a:lumMod val="75000"/>
                    <a:lumOff val="25000"/>
                  </a:schemeClr>
                </a:solidFill>
                <a:latin typeface="Calibri"/>
                <a:cs typeface="Calibri"/>
              </a:rPr>
              <a:t>Manage toward an architecture and create governance team(s) to handle change management and related processes</a:t>
            </a:r>
            <a:endParaRPr lang="en-US" sz="1300" dirty="0" smtClean="0">
              <a:solidFill>
                <a:srgbClr val="7F7F7F"/>
              </a:solidFill>
              <a:latin typeface="Calibri"/>
              <a:cs typeface="Calibri"/>
            </a:endParaRPr>
          </a:p>
          <a:p>
            <a:endParaRPr lang="en-US" sz="1800" dirty="0">
              <a:latin typeface="Calibri"/>
              <a:cs typeface="Calibri"/>
            </a:endParaRPr>
          </a:p>
        </p:txBody>
      </p:sp>
      <p:sp>
        <p:nvSpPr>
          <p:cNvPr id="8" name="Right Arrow 7"/>
          <p:cNvSpPr/>
          <p:nvPr/>
        </p:nvSpPr>
        <p:spPr>
          <a:xfrm>
            <a:off x="4072735" y="2322118"/>
            <a:ext cx="614480" cy="1113745"/>
          </a:xfrm>
          <a:prstGeom prst="rightArrow">
            <a:avLst/>
          </a:prstGeom>
          <a:ln>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TextBox 9"/>
          <p:cNvSpPr txBox="1"/>
          <p:nvPr/>
        </p:nvSpPr>
        <p:spPr>
          <a:xfrm>
            <a:off x="347450" y="4376785"/>
            <a:ext cx="8487505" cy="461665"/>
          </a:xfrm>
          <a:prstGeom prst="rect">
            <a:avLst/>
          </a:prstGeom>
          <a:noFill/>
        </p:spPr>
        <p:txBody>
          <a:bodyPr wrap="square" rtlCol="0">
            <a:spAutoFit/>
          </a:bodyPr>
          <a:lstStyle/>
          <a:p>
            <a:pPr marL="111125" indent="-111125"/>
            <a:r>
              <a:rPr lang="en-US" sz="1200" dirty="0" smtClean="0"/>
              <a:t>*Based on limited discovery and input to date; would recommend additional discovery meeting with a limited set of NFP 360 team members to tighten this understanding</a:t>
            </a:r>
            <a:endParaRPr lang="en-US" sz="1200" dirty="0"/>
          </a:p>
        </p:txBody>
      </p:sp>
    </p:spTree>
    <p:extLst>
      <p:ext uri="{BB962C8B-B14F-4D97-AF65-F5344CB8AC3E}">
        <p14:creationId xmlns:p14="http://schemas.microsoft.com/office/powerpoint/2010/main" val="3539765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7C739E9-B401-45D2-B2D3-CE79AE1ADEC1}" type="slidenum">
              <a:rPr lang="en-US" smtClean="0">
                <a:solidFill>
                  <a:prstClr val="black">
                    <a:tint val="75000"/>
                  </a:prstClr>
                </a:solidFill>
              </a:rPr>
              <a:pPr/>
              <a:t>6</a:t>
            </a:fld>
            <a:endParaRPr lang="en-US" dirty="0">
              <a:solidFill>
                <a:prstClr val="black">
                  <a:tint val="75000"/>
                </a:prstClr>
              </a:solidFill>
            </a:endParaRPr>
          </a:p>
        </p:txBody>
      </p:sp>
      <p:sp>
        <p:nvSpPr>
          <p:cNvPr id="3" name="Title 1"/>
          <p:cNvSpPr txBox="1">
            <a:spLocks/>
          </p:cNvSpPr>
          <p:nvPr/>
        </p:nvSpPr>
        <p:spPr>
          <a:xfrm>
            <a:off x="248603" y="-6568"/>
            <a:ext cx="8229600" cy="857250"/>
          </a:xfrm>
          <a:prstGeom prst="rect">
            <a:avLst/>
          </a:prstGeom>
        </p:spPr>
        <p:txBody>
          <a:bodyPr vert="horz" lIns="91341" tIns="45668" rIns="91341" bIns="45668" rtlCol="0" anchor="ctr">
            <a:norm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pPr defTabSz="913394">
              <a:defRPr/>
            </a:pPr>
            <a:r>
              <a:rPr lang="en-US" sz="2000" cap="all" dirty="0">
                <a:solidFill>
                  <a:srgbClr val="595959"/>
                </a:solidFill>
                <a:latin typeface="Helvetica"/>
                <a:ea typeface="+mn-ea"/>
                <a:cs typeface="Helvetica"/>
              </a:rPr>
              <a:t>Enabling key objectives</a:t>
            </a:r>
          </a:p>
        </p:txBody>
      </p:sp>
      <p:sp>
        <p:nvSpPr>
          <p:cNvPr id="4" name="Rectangle 3"/>
          <p:cNvSpPr/>
          <p:nvPr/>
        </p:nvSpPr>
        <p:spPr bwMode="auto">
          <a:xfrm>
            <a:off x="2557355" y="2034082"/>
            <a:ext cx="2073870" cy="2150678"/>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marL="171450" indent="-171450" defTabSz="685574" fontAlgn="base">
              <a:spcBef>
                <a:spcPct val="0"/>
              </a:spcBef>
              <a:spcAft>
                <a:spcPts val="300"/>
              </a:spcAft>
              <a:buFont typeface="Arial"/>
              <a:buChar char="•"/>
              <a:defRPr/>
            </a:pPr>
            <a:r>
              <a:rPr lang="en-US" sz="1200" dirty="0" smtClean="0">
                <a:latin typeface="Calibri"/>
                <a:ea typeface="Segoe UI" panose="020B0502040204020203" pitchFamily="34" charset="0"/>
                <a:cs typeface="Calibri"/>
              </a:rPr>
              <a:t>Define, manage data flow within NFP 360</a:t>
            </a:r>
            <a:r>
              <a:rPr lang="en-US" sz="1200" dirty="0">
                <a:latin typeface="Calibri"/>
                <a:ea typeface="Segoe UI" panose="020B0502040204020203" pitchFamily="34" charset="0"/>
                <a:cs typeface="Calibri"/>
              </a:rPr>
              <a:t> </a:t>
            </a:r>
            <a:r>
              <a:rPr lang="en-US" sz="1200" dirty="0" smtClean="0">
                <a:latin typeface="Calibri"/>
                <a:ea typeface="Segoe UI" panose="020B0502040204020203" pitchFamily="34" charset="0"/>
                <a:cs typeface="Calibri"/>
              </a:rPr>
              <a:t>and between NFP 360 and existing systems (such as Smart Office)</a:t>
            </a:r>
          </a:p>
          <a:p>
            <a:pPr marL="171450" indent="-171450" defTabSz="685574" fontAlgn="base">
              <a:spcBef>
                <a:spcPct val="0"/>
              </a:spcBef>
              <a:spcAft>
                <a:spcPts val="300"/>
              </a:spcAft>
              <a:buFont typeface="Arial"/>
              <a:buChar char="•"/>
              <a:defRPr/>
            </a:pPr>
            <a:r>
              <a:rPr lang="en-US" sz="1200" dirty="0" smtClean="0">
                <a:latin typeface="Calibri"/>
                <a:ea typeface="Segoe UI" panose="020B0502040204020203" pitchFamily="34" charset="0"/>
                <a:cs typeface="Calibri"/>
              </a:rPr>
              <a:t>Manage, improve tools/processes for monitoring data quality</a:t>
            </a:r>
          </a:p>
          <a:p>
            <a:pPr marL="171450" indent="-171450" defTabSz="685574" fontAlgn="base">
              <a:spcBef>
                <a:spcPct val="0"/>
              </a:spcBef>
              <a:spcAft>
                <a:spcPts val="300"/>
              </a:spcAft>
              <a:buFont typeface="Arial"/>
              <a:buChar char="•"/>
              <a:defRPr/>
            </a:pPr>
            <a:r>
              <a:rPr lang="en-US" sz="1200" dirty="0" smtClean="0">
                <a:latin typeface="Calibri"/>
                <a:ea typeface="Segoe UI" panose="020B0502040204020203" pitchFamily="34" charset="0"/>
                <a:cs typeface="Calibri"/>
              </a:rPr>
              <a:t>Define future state of data architecture for NFP 360 </a:t>
            </a:r>
            <a:r>
              <a:rPr lang="en-US" sz="1200" dirty="0" smtClean="0">
                <a:latin typeface="Calibri"/>
                <a:ea typeface="Segoe UI" panose="020B0502040204020203" pitchFamily="34" charset="0"/>
                <a:cs typeface="Calibri"/>
              </a:rPr>
              <a:t>and master </a:t>
            </a:r>
            <a:r>
              <a:rPr lang="en-US" sz="1200" dirty="0">
                <a:latin typeface="Calibri"/>
                <a:ea typeface="Segoe UI" panose="020B0502040204020203" pitchFamily="34" charset="0"/>
                <a:cs typeface="Calibri"/>
              </a:rPr>
              <a:t>d</a:t>
            </a:r>
            <a:r>
              <a:rPr lang="en-US" sz="1200" dirty="0" smtClean="0">
                <a:latin typeface="Calibri"/>
                <a:ea typeface="Segoe UI" panose="020B0502040204020203" pitchFamily="34" charset="0"/>
                <a:cs typeface="Calibri"/>
              </a:rPr>
              <a:t>ata</a:t>
            </a:r>
            <a:endParaRPr lang="en-US" sz="1200" dirty="0">
              <a:latin typeface="Calibri"/>
              <a:ea typeface="Segoe UI" panose="020B0502040204020203" pitchFamily="34" charset="0"/>
              <a:cs typeface="Calibri"/>
            </a:endParaRPr>
          </a:p>
        </p:txBody>
      </p:sp>
      <p:sp>
        <p:nvSpPr>
          <p:cNvPr id="5" name="Rectangle 4"/>
          <p:cNvSpPr/>
          <p:nvPr/>
        </p:nvSpPr>
        <p:spPr bwMode="auto">
          <a:xfrm>
            <a:off x="2557355" y="773873"/>
            <a:ext cx="2082172" cy="1144993"/>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t" anchorCtr="0" compatLnSpc="1">
            <a:prstTxWarp prst="textNoShape">
              <a:avLst/>
            </a:prstTxWarp>
          </a:bodyPr>
          <a:lstStyle/>
          <a:p>
            <a:pPr defTabSz="914099" fontAlgn="base">
              <a:spcBef>
                <a:spcPct val="0"/>
              </a:spcBef>
              <a:spcAft>
                <a:spcPct val="0"/>
              </a:spcAft>
            </a:pPr>
            <a:r>
              <a:rPr lang="en-US" sz="2000" dirty="0">
                <a:gradFill>
                  <a:gsLst>
                    <a:gs pos="0">
                      <a:srgbClr val="FFFFFF"/>
                    </a:gs>
                    <a:gs pos="100000">
                      <a:srgbClr val="FFFFFF"/>
                    </a:gs>
                  </a:gsLst>
                  <a:lin ang="5400000" scaled="0"/>
                </a:gradFill>
              </a:rPr>
              <a:t>2</a:t>
            </a:r>
            <a:r>
              <a:rPr lang="en-US" sz="2000" dirty="0" smtClean="0">
                <a:gradFill>
                  <a:gsLst>
                    <a:gs pos="0">
                      <a:srgbClr val="FFFFFF"/>
                    </a:gs>
                    <a:gs pos="100000">
                      <a:srgbClr val="FFFFFF"/>
                    </a:gs>
                  </a:gsLst>
                  <a:lin ang="5400000" scaled="0"/>
                </a:gradFill>
              </a:rPr>
              <a:t> – Data Integrity Across Systems</a:t>
            </a:r>
            <a:endParaRPr lang="en-US" sz="2000" dirty="0" smtClean="0">
              <a:gradFill>
                <a:gsLst>
                  <a:gs pos="0">
                    <a:srgbClr val="FFFFFF"/>
                  </a:gs>
                  <a:gs pos="100000">
                    <a:srgbClr val="FFFFFF"/>
                  </a:gs>
                </a:gsLst>
                <a:lin ang="5400000" scaled="0"/>
              </a:gradFill>
            </a:endParaRPr>
          </a:p>
        </p:txBody>
      </p:sp>
      <p:sp>
        <p:nvSpPr>
          <p:cNvPr id="7" name="Rectangle 6"/>
          <p:cNvSpPr/>
          <p:nvPr/>
        </p:nvSpPr>
        <p:spPr bwMode="auto">
          <a:xfrm>
            <a:off x="361330" y="766715"/>
            <a:ext cx="2082172" cy="1144993"/>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t" anchorCtr="0" compatLnSpc="1">
            <a:prstTxWarp prst="textNoShape">
              <a:avLst/>
            </a:prstTxWarp>
          </a:bodyPr>
          <a:lstStyle/>
          <a:p>
            <a:pPr defTabSz="914099" fontAlgn="base">
              <a:spcBef>
                <a:spcPct val="0"/>
              </a:spcBef>
              <a:spcAft>
                <a:spcPct val="0"/>
              </a:spcAft>
            </a:pPr>
            <a:r>
              <a:rPr lang="en-US" sz="2000" dirty="0">
                <a:gradFill>
                  <a:gsLst>
                    <a:gs pos="0">
                      <a:srgbClr val="FFFFFF"/>
                    </a:gs>
                    <a:gs pos="100000">
                      <a:srgbClr val="FFFFFF"/>
                    </a:gs>
                  </a:gsLst>
                  <a:lin ang="5400000" scaled="0"/>
                </a:gradFill>
              </a:rPr>
              <a:t>1</a:t>
            </a:r>
            <a:r>
              <a:rPr lang="en-US" sz="2000" dirty="0" smtClean="0">
                <a:gradFill>
                  <a:gsLst>
                    <a:gs pos="0">
                      <a:srgbClr val="FFFFFF"/>
                    </a:gs>
                    <a:gs pos="100000">
                      <a:srgbClr val="FFFFFF"/>
                    </a:gs>
                  </a:gsLst>
                  <a:lin ang="5400000" scaled="0"/>
                </a:gradFill>
              </a:rPr>
              <a:t> </a:t>
            </a:r>
            <a:r>
              <a:rPr lang="en-US" sz="2000" dirty="0" smtClean="0">
                <a:gradFill>
                  <a:gsLst>
                    <a:gs pos="0">
                      <a:srgbClr val="FFFFFF"/>
                    </a:gs>
                    <a:gs pos="100000">
                      <a:srgbClr val="FFFFFF"/>
                    </a:gs>
                  </a:gsLst>
                  <a:lin ang="5400000" scaled="0"/>
                </a:gradFill>
              </a:rPr>
              <a:t>– Scalable</a:t>
            </a:r>
            <a:r>
              <a:rPr lang="en-US" sz="2000" dirty="0">
                <a:gradFill>
                  <a:gsLst>
                    <a:gs pos="0">
                      <a:srgbClr val="FFFFFF"/>
                    </a:gs>
                    <a:gs pos="100000">
                      <a:srgbClr val="FFFFFF"/>
                    </a:gs>
                  </a:gsLst>
                  <a:lin ang="5400000" scaled="0"/>
                </a:gradFill>
              </a:rPr>
              <a:t/>
            </a:r>
            <a:br>
              <a:rPr lang="en-US" sz="2000" dirty="0">
                <a:gradFill>
                  <a:gsLst>
                    <a:gs pos="0">
                      <a:srgbClr val="FFFFFF"/>
                    </a:gs>
                    <a:gs pos="100000">
                      <a:srgbClr val="FFFFFF"/>
                    </a:gs>
                  </a:gsLst>
                  <a:lin ang="5400000" scaled="0"/>
                </a:gradFill>
              </a:rPr>
            </a:br>
            <a:r>
              <a:rPr lang="en-US" sz="2000" dirty="0" smtClean="0">
                <a:gradFill>
                  <a:gsLst>
                    <a:gs pos="0">
                      <a:srgbClr val="FFFFFF"/>
                    </a:gs>
                    <a:gs pos="100000">
                      <a:srgbClr val="FFFFFF"/>
                    </a:gs>
                  </a:gsLst>
                  <a:lin ang="5400000" scaled="0"/>
                </a:gradFill>
              </a:rPr>
              <a:t>On-Boarding Solution</a:t>
            </a:r>
          </a:p>
        </p:txBody>
      </p:sp>
      <p:sp>
        <p:nvSpPr>
          <p:cNvPr id="8" name="Rectangle 7"/>
          <p:cNvSpPr/>
          <p:nvPr/>
        </p:nvSpPr>
        <p:spPr bwMode="auto">
          <a:xfrm>
            <a:off x="4731198" y="766716"/>
            <a:ext cx="2082172" cy="1144993"/>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t"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3 – Roadmap for System Enhancement</a:t>
            </a:r>
          </a:p>
        </p:txBody>
      </p:sp>
      <p:sp>
        <p:nvSpPr>
          <p:cNvPr id="9" name="Rectangle 8"/>
          <p:cNvSpPr/>
          <p:nvPr/>
        </p:nvSpPr>
        <p:spPr bwMode="auto">
          <a:xfrm>
            <a:off x="366056" y="2034082"/>
            <a:ext cx="2073870" cy="2150678"/>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marL="171450" indent="-171450" defTabSz="685574" fontAlgn="base">
              <a:spcBef>
                <a:spcPct val="0"/>
              </a:spcBef>
              <a:spcAft>
                <a:spcPts val="300"/>
              </a:spcAft>
              <a:buFont typeface="Arial"/>
              <a:buChar char="•"/>
              <a:defRPr/>
            </a:pPr>
            <a:r>
              <a:rPr lang="en-US" sz="1200" kern="0" spc="-38" dirty="0" smtClean="0">
                <a:latin typeface="Calibri"/>
                <a:ea typeface="Segoe UI" pitchFamily="34" charset="0"/>
                <a:cs typeface="Calibri"/>
              </a:rPr>
              <a:t>Data </a:t>
            </a:r>
            <a:r>
              <a:rPr lang="en-US" sz="1200" kern="0" spc="-38" dirty="0" smtClean="0">
                <a:latin typeface="Calibri"/>
                <a:ea typeface="Segoe UI" pitchFamily="34" charset="0"/>
                <a:cs typeface="Calibri"/>
              </a:rPr>
              <a:t>migration (ETL)</a:t>
            </a:r>
            <a:endParaRPr lang="en-US" sz="1200" kern="0" spc="-38" dirty="0" smtClean="0">
              <a:latin typeface="Calibri"/>
              <a:ea typeface="Segoe UI" pitchFamily="34" charset="0"/>
              <a:cs typeface="Calibri"/>
            </a:endParaRPr>
          </a:p>
          <a:p>
            <a:pPr marL="171450" indent="-171450" defTabSz="685574" fontAlgn="base">
              <a:spcBef>
                <a:spcPct val="0"/>
              </a:spcBef>
              <a:spcAft>
                <a:spcPts val="300"/>
              </a:spcAft>
              <a:buFont typeface="Arial"/>
              <a:buChar char="•"/>
              <a:defRPr/>
            </a:pPr>
            <a:r>
              <a:rPr lang="en-US" sz="1200" kern="0" spc="-38" dirty="0">
                <a:ea typeface="Segoe UI" pitchFamily="34" charset="0"/>
                <a:cs typeface="Calibri"/>
              </a:rPr>
              <a:t>Tool development and on-going enhancement</a:t>
            </a:r>
          </a:p>
          <a:p>
            <a:pPr marL="171450" indent="-171450" defTabSz="685574" fontAlgn="base">
              <a:spcBef>
                <a:spcPct val="0"/>
              </a:spcBef>
              <a:spcAft>
                <a:spcPts val="300"/>
              </a:spcAft>
              <a:buFont typeface="Arial"/>
              <a:buChar char="•"/>
              <a:defRPr/>
            </a:pPr>
            <a:r>
              <a:rPr lang="en-US" sz="1200" kern="0" spc="-38" dirty="0" smtClean="0">
                <a:latin typeface="Calibri"/>
                <a:ea typeface="Segoe UI" pitchFamily="34" charset="0"/>
                <a:cs typeface="Calibri"/>
              </a:rPr>
              <a:t>Porting of process (including workflow)</a:t>
            </a:r>
          </a:p>
          <a:p>
            <a:pPr marL="171450" indent="-171450" defTabSz="685574" fontAlgn="base">
              <a:spcBef>
                <a:spcPct val="0"/>
              </a:spcBef>
              <a:spcAft>
                <a:spcPts val="300"/>
              </a:spcAft>
              <a:buFont typeface="Arial"/>
              <a:buChar char="•"/>
              <a:defRPr/>
            </a:pPr>
            <a:r>
              <a:rPr lang="en-US" sz="1200" kern="0" spc="-38" dirty="0" smtClean="0">
                <a:latin typeface="Calibri"/>
                <a:ea typeface="Segoe UI" pitchFamily="34" charset="0"/>
                <a:cs typeface="Calibri"/>
              </a:rPr>
              <a:t>Support as needed for user education, training</a:t>
            </a:r>
          </a:p>
          <a:p>
            <a:pPr marL="171450" indent="-171450" defTabSz="685574" fontAlgn="base">
              <a:spcBef>
                <a:spcPct val="0"/>
              </a:spcBef>
              <a:spcAft>
                <a:spcPts val="300"/>
              </a:spcAft>
              <a:buFont typeface="Arial"/>
              <a:buChar char="•"/>
              <a:defRPr/>
            </a:pPr>
            <a:r>
              <a:rPr lang="en-US" sz="1200" kern="0" spc="-38" dirty="0" smtClean="0">
                <a:latin typeface="Calibri"/>
                <a:ea typeface="Segoe UI" pitchFamily="34" charset="0"/>
                <a:cs typeface="Calibri"/>
              </a:rPr>
              <a:t>QA </a:t>
            </a:r>
            <a:r>
              <a:rPr lang="en-US" sz="1200" kern="0" spc="-38" dirty="0" smtClean="0">
                <a:latin typeface="Calibri"/>
                <a:ea typeface="Segoe UI" pitchFamily="34" charset="0"/>
                <a:cs typeface="Calibri"/>
              </a:rPr>
              <a:t>process</a:t>
            </a:r>
          </a:p>
          <a:p>
            <a:pPr marL="171450" indent="-171450" defTabSz="685574" fontAlgn="base">
              <a:spcBef>
                <a:spcPct val="0"/>
              </a:spcBef>
              <a:spcAft>
                <a:spcPts val="300"/>
              </a:spcAft>
              <a:buFont typeface="Arial"/>
              <a:buChar char="•"/>
              <a:defRPr/>
            </a:pPr>
            <a:r>
              <a:rPr lang="en-US" sz="1200" kern="0" spc="-38" dirty="0" smtClean="0">
                <a:latin typeface="Calibri"/>
                <a:ea typeface="Segoe UI" pitchFamily="34" charset="0"/>
                <a:cs typeface="Calibri"/>
              </a:rPr>
              <a:t>Cost-effective (flexible pricing?)</a:t>
            </a:r>
          </a:p>
          <a:p>
            <a:pPr marL="171450" indent="-171450" defTabSz="685574" fontAlgn="base">
              <a:spcBef>
                <a:spcPct val="0"/>
              </a:spcBef>
              <a:spcAft>
                <a:spcPts val="300"/>
              </a:spcAft>
              <a:buFont typeface="Arial"/>
              <a:buChar char="•"/>
              <a:defRPr/>
            </a:pPr>
            <a:r>
              <a:rPr lang="en-US" sz="1200" kern="0" spc="-38" dirty="0" smtClean="0">
                <a:latin typeface="Calibri"/>
                <a:ea typeface="Segoe UI" pitchFamily="34" charset="0"/>
                <a:cs typeface="Calibri"/>
              </a:rPr>
              <a:t>USABILITY, BLUEPRINT</a:t>
            </a:r>
            <a:endParaRPr lang="en-US" sz="1200" kern="0" spc="-38" dirty="0" smtClean="0">
              <a:latin typeface="Calibri"/>
              <a:ea typeface="Segoe UI" pitchFamily="34" charset="0"/>
              <a:cs typeface="Calibri"/>
            </a:endParaRPr>
          </a:p>
        </p:txBody>
      </p:sp>
      <p:sp>
        <p:nvSpPr>
          <p:cNvPr id="10" name="Rectangle 9"/>
          <p:cNvSpPr/>
          <p:nvPr/>
        </p:nvSpPr>
        <p:spPr bwMode="auto">
          <a:xfrm>
            <a:off x="4731198" y="2034082"/>
            <a:ext cx="2073870" cy="2150678"/>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marL="171450" indent="-171450" defTabSz="685574" fontAlgn="base">
              <a:spcBef>
                <a:spcPct val="0"/>
              </a:spcBef>
              <a:spcAft>
                <a:spcPts val="300"/>
              </a:spcAft>
              <a:buFont typeface="Arial"/>
              <a:buChar char="•"/>
              <a:defRPr/>
            </a:pPr>
            <a:r>
              <a:rPr lang="en-US" sz="1200" kern="0" spc="-38" dirty="0" smtClean="0">
                <a:latin typeface="Calibri"/>
                <a:ea typeface="Segoe UI" pitchFamily="34" charset="0"/>
                <a:cs typeface="Calibri"/>
              </a:rPr>
              <a:t>Short-term enhancements including usability and visual force improvements</a:t>
            </a:r>
            <a:endParaRPr lang="en-US" sz="1200" kern="0" spc="-38" dirty="0">
              <a:latin typeface="Calibri"/>
              <a:ea typeface="Segoe UI" pitchFamily="34" charset="0"/>
              <a:cs typeface="Calibri"/>
            </a:endParaRPr>
          </a:p>
          <a:p>
            <a:pPr marL="171450" indent="-171450" defTabSz="685574" fontAlgn="base">
              <a:spcBef>
                <a:spcPct val="0"/>
              </a:spcBef>
              <a:spcAft>
                <a:spcPts val="300"/>
              </a:spcAft>
              <a:buFont typeface="Arial"/>
              <a:buChar char="•"/>
              <a:defRPr/>
            </a:pPr>
            <a:r>
              <a:rPr lang="en-US" sz="1200" kern="0" spc="-38" dirty="0" smtClean="0">
                <a:latin typeface="Calibri"/>
                <a:ea typeface="Segoe UI" pitchFamily="34" charset="0"/>
                <a:cs typeface="Calibri"/>
              </a:rPr>
              <a:t>Roadmap for </a:t>
            </a:r>
            <a:r>
              <a:rPr lang="en-US" sz="1200" kern="0" spc="-38" dirty="0" smtClean="0">
                <a:latin typeface="Calibri"/>
                <a:ea typeface="Segoe UI" pitchFamily="34" charset="0"/>
                <a:cs typeface="Calibri"/>
              </a:rPr>
              <a:t>sequencing porting of features </a:t>
            </a:r>
            <a:r>
              <a:rPr lang="en-US" sz="1200" kern="0" spc="-38" dirty="0" smtClean="0">
                <a:latin typeface="Calibri"/>
                <a:ea typeface="Segoe UI" pitchFamily="34" charset="0"/>
                <a:cs typeface="Calibri"/>
              </a:rPr>
              <a:t>from existing systems</a:t>
            </a:r>
          </a:p>
          <a:p>
            <a:pPr marL="171450" indent="-171450" defTabSz="685574" fontAlgn="base">
              <a:spcBef>
                <a:spcPct val="0"/>
              </a:spcBef>
              <a:spcAft>
                <a:spcPts val="300"/>
              </a:spcAft>
              <a:buFont typeface="Arial"/>
              <a:buChar char="•"/>
              <a:defRPr/>
            </a:pPr>
            <a:r>
              <a:rPr lang="en-US" sz="1200" kern="0" spc="-38" dirty="0" smtClean="0">
                <a:latin typeface="Calibri"/>
                <a:ea typeface="Segoe UI" pitchFamily="34" charset="0"/>
                <a:cs typeface="Calibri"/>
              </a:rPr>
              <a:t>Architectural integration of NFP 360 into future state systems </a:t>
            </a:r>
            <a:r>
              <a:rPr lang="en-US" sz="1200" kern="0" spc="-38" dirty="0" smtClean="0">
                <a:latin typeface="Calibri"/>
                <a:ea typeface="Segoe UI" pitchFamily="34" charset="0"/>
                <a:cs typeface="Calibri"/>
              </a:rPr>
              <a:t>(</a:t>
            </a:r>
            <a:r>
              <a:rPr lang="en-US" sz="1200" kern="0" spc="-38" dirty="0" err="1" smtClean="0">
                <a:latin typeface="Calibri"/>
                <a:ea typeface="Segoe UI" pitchFamily="34" charset="0"/>
                <a:cs typeface="Calibri"/>
              </a:rPr>
              <a:t>eg</a:t>
            </a:r>
            <a:r>
              <a:rPr lang="en-US" sz="1200" kern="0" spc="-38" dirty="0" smtClean="0">
                <a:latin typeface="Calibri"/>
                <a:ea typeface="Segoe UI" pitchFamily="34" charset="0"/>
                <a:cs typeface="Calibri"/>
              </a:rPr>
              <a:t>. MDM</a:t>
            </a:r>
            <a:r>
              <a:rPr lang="en-US" sz="1200" kern="0" spc="-38" dirty="0" smtClean="0">
                <a:latin typeface="Calibri"/>
                <a:ea typeface="Segoe UI" pitchFamily="34" charset="0"/>
                <a:cs typeface="Calibri"/>
              </a:rPr>
              <a:t>)</a:t>
            </a:r>
            <a:endParaRPr lang="en-US" sz="1200" kern="0" spc="-38" dirty="0">
              <a:latin typeface="Calibri"/>
              <a:ea typeface="Segoe UI" pitchFamily="34" charset="0"/>
              <a:cs typeface="Calibri"/>
            </a:endParaRPr>
          </a:p>
        </p:txBody>
      </p:sp>
      <p:sp>
        <p:nvSpPr>
          <p:cNvPr id="11" name="Rectangle 10"/>
          <p:cNvSpPr/>
          <p:nvPr/>
        </p:nvSpPr>
        <p:spPr bwMode="auto">
          <a:xfrm>
            <a:off x="462663" y="4376785"/>
            <a:ext cx="8015539" cy="307240"/>
          </a:xfrm>
          <a:prstGeom prst="rect">
            <a:avLst/>
          </a:prstGeom>
          <a:solidFill>
            <a:srgbClr val="92D050"/>
          </a:solidFill>
          <a:ln w="9525" cap="flat" cmpd="sng" algn="ctr">
            <a:noFill/>
            <a:prstDash val="solid"/>
            <a:headEnd type="none" w="med" len="med"/>
            <a:tailEnd type="none" w="med" len="med"/>
          </a:ln>
          <a:effectLst/>
        </p:spPr>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defTabSz="685574" fontAlgn="base">
              <a:spcBef>
                <a:spcPct val="0"/>
              </a:spcBef>
              <a:spcAft>
                <a:spcPct val="0"/>
              </a:spcAft>
              <a:defRPr/>
            </a:pPr>
            <a:r>
              <a:rPr lang="en-US" sz="1200" kern="0" spc="-38" dirty="0" smtClean="0">
                <a:latin typeface="Segoe UI" pitchFamily="34" charset="0"/>
                <a:ea typeface="Segoe UI" pitchFamily="34" charset="0"/>
                <a:cs typeface="Segoe UI" pitchFamily="34" charset="0"/>
              </a:rPr>
              <a:t>Aditi proposes to focus initially on helping to build out </a:t>
            </a:r>
            <a:r>
              <a:rPr lang="en-US" sz="1200" kern="0" spc="-38" dirty="0">
                <a:latin typeface="Segoe UI" pitchFamily="34" charset="0"/>
                <a:ea typeface="Segoe UI" pitchFamily="34" charset="0"/>
                <a:cs typeface="Segoe UI" pitchFamily="34" charset="0"/>
              </a:rPr>
              <a:t>a streamlined and cost-</a:t>
            </a:r>
            <a:r>
              <a:rPr lang="en-US" sz="1200" kern="0" spc="-38" dirty="0" smtClean="0">
                <a:latin typeface="Segoe UI" pitchFamily="34" charset="0"/>
                <a:ea typeface="Segoe UI" pitchFamily="34" charset="0"/>
                <a:cs typeface="Segoe UI" pitchFamily="34" charset="0"/>
              </a:rPr>
              <a:t>effective off-shore on-boarding process.</a:t>
            </a:r>
            <a:endParaRPr lang="en-US" sz="1100" b="1" kern="0" spc="-38" dirty="0">
              <a:latin typeface="Segoe UI" pitchFamily="34" charset="0"/>
              <a:ea typeface="Segoe UI" pitchFamily="34" charset="0"/>
              <a:cs typeface="Segoe UI" pitchFamily="34" charset="0"/>
            </a:endParaRPr>
          </a:p>
        </p:txBody>
      </p:sp>
      <p:sp>
        <p:nvSpPr>
          <p:cNvPr id="12" name="Rectangle 11"/>
          <p:cNvSpPr/>
          <p:nvPr/>
        </p:nvSpPr>
        <p:spPr bwMode="auto">
          <a:xfrm>
            <a:off x="6914705" y="766716"/>
            <a:ext cx="2082172" cy="1144993"/>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t"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4 - Architectural Guidance and Governance</a:t>
            </a:r>
          </a:p>
        </p:txBody>
      </p:sp>
      <p:sp>
        <p:nvSpPr>
          <p:cNvPr id="13" name="Rectangle 12"/>
          <p:cNvSpPr/>
          <p:nvPr/>
        </p:nvSpPr>
        <p:spPr bwMode="auto">
          <a:xfrm>
            <a:off x="6914705" y="2034082"/>
            <a:ext cx="2073870" cy="2150678"/>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marL="171450" indent="-171450" defTabSz="685574" fontAlgn="base">
              <a:spcBef>
                <a:spcPct val="0"/>
              </a:spcBef>
              <a:spcAft>
                <a:spcPts val="300"/>
              </a:spcAft>
              <a:buFont typeface="Arial"/>
              <a:buChar char="•"/>
              <a:defRPr/>
            </a:pPr>
            <a:r>
              <a:rPr lang="en-US" sz="1200" kern="0" spc="-38" dirty="0" smtClean="0">
                <a:ea typeface="Segoe UI" pitchFamily="34" charset="0"/>
                <a:cs typeface="Calibri"/>
              </a:rPr>
              <a:t>Architecture advisory as needed</a:t>
            </a:r>
            <a:endParaRPr lang="en-US" sz="1200" kern="0" spc="-38" dirty="0">
              <a:ea typeface="Segoe UI" pitchFamily="34" charset="0"/>
              <a:cs typeface="Calibri"/>
            </a:endParaRPr>
          </a:p>
          <a:p>
            <a:pPr marL="171450" indent="-171450" defTabSz="685574" fontAlgn="base">
              <a:spcBef>
                <a:spcPct val="0"/>
              </a:spcBef>
              <a:buFont typeface="Arial"/>
              <a:buChar char="•"/>
              <a:defRPr/>
            </a:pPr>
            <a:r>
              <a:rPr lang="en-US" sz="1200" kern="0" spc="-38" dirty="0" smtClean="0">
                <a:ea typeface="Segoe UI" pitchFamily="34" charset="0"/>
                <a:cs typeface="Calibri"/>
              </a:rPr>
              <a:t>Establish right degree of governance, possibly to include:</a:t>
            </a:r>
          </a:p>
          <a:p>
            <a:pPr marL="339725" lvl="1" indent="-111125" defTabSz="685574" fontAlgn="base">
              <a:spcBef>
                <a:spcPct val="0"/>
              </a:spcBef>
              <a:buFont typeface="Arial"/>
              <a:buChar char="•"/>
              <a:defRPr/>
            </a:pPr>
            <a:r>
              <a:rPr lang="en-US" sz="1200" kern="0" spc="-38" dirty="0" smtClean="0">
                <a:ea typeface="Segoe UI" pitchFamily="34" charset="0"/>
                <a:cs typeface="Calibri"/>
              </a:rPr>
              <a:t>Steering committee</a:t>
            </a:r>
          </a:p>
          <a:p>
            <a:pPr marL="339725" lvl="1" indent="-111125" defTabSz="685574" fontAlgn="base">
              <a:spcBef>
                <a:spcPct val="0"/>
              </a:spcBef>
              <a:buFont typeface="Arial"/>
              <a:buChar char="•"/>
              <a:defRPr/>
            </a:pPr>
            <a:r>
              <a:rPr lang="en-US" sz="1200" kern="0" spc="-38" dirty="0" smtClean="0">
                <a:ea typeface="Segoe UI" pitchFamily="34" charset="0"/>
                <a:cs typeface="Calibri"/>
              </a:rPr>
              <a:t>Mgmt. of compliance (privacy)</a:t>
            </a:r>
          </a:p>
          <a:p>
            <a:pPr marL="339725" lvl="1" indent="-111125" defTabSz="685574" fontAlgn="base">
              <a:spcBef>
                <a:spcPct val="0"/>
              </a:spcBef>
              <a:buFont typeface="Arial"/>
              <a:buChar char="•"/>
              <a:defRPr/>
            </a:pPr>
            <a:r>
              <a:rPr lang="en-US" sz="1200" kern="0" spc="-38" dirty="0">
                <a:ea typeface="Segoe UI" pitchFamily="34" charset="0"/>
                <a:cs typeface="Calibri"/>
              </a:rPr>
              <a:t>Security processes</a:t>
            </a:r>
          </a:p>
          <a:p>
            <a:pPr marL="339725" lvl="1" indent="-111125" defTabSz="685574" fontAlgn="base">
              <a:spcBef>
                <a:spcPct val="0"/>
              </a:spcBef>
              <a:buFont typeface="Arial"/>
              <a:buChar char="•"/>
              <a:defRPr/>
            </a:pPr>
            <a:r>
              <a:rPr lang="en-US" sz="1200" kern="0" spc="-38" dirty="0" smtClean="0">
                <a:ea typeface="Segoe UI" pitchFamily="34" charset="0"/>
                <a:cs typeface="Calibri"/>
              </a:rPr>
              <a:t>Problem escalation</a:t>
            </a:r>
          </a:p>
          <a:p>
            <a:pPr marL="339725" lvl="1" indent="-111125" defTabSz="685574" fontAlgn="base">
              <a:spcBef>
                <a:spcPct val="0"/>
              </a:spcBef>
              <a:buFont typeface="Arial"/>
              <a:buChar char="•"/>
              <a:defRPr/>
            </a:pPr>
            <a:r>
              <a:rPr lang="en-US" sz="1200" kern="0" spc="-38" dirty="0" smtClean="0">
                <a:ea typeface="Segoe UI" pitchFamily="34" charset="0"/>
                <a:cs typeface="Calibri"/>
              </a:rPr>
              <a:t>Performance monitoring</a:t>
            </a:r>
          </a:p>
        </p:txBody>
      </p:sp>
      <p:sp>
        <p:nvSpPr>
          <p:cNvPr id="6" name="Rectangle 5"/>
          <p:cNvSpPr/>
          <p:nvPr/>
        </p:nvSpPr>
        <p:spPr>
          <a:xfrm>
            <a:off x="347450" y="766715"/>
            <a:ext cx="2112275" cy="3456450"/>
          </a:xfrm>
          <a:prstGeom prst="rect">
            <a:avLst/>
          </a:prstGeom>
          <a:noFill/>
          <a:ln w="38100">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94024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7C739E9-B401-45D2-B2D3-CE79AE1ADEC1}" type="slidenum">
              <a:rPr lang="en-US" smtClean="0">
                <a:solidFill>
                  <a:prstClr val="black">
                    <a:tint val="75000"/>
                  </a:prstClr>
                </a:solidFill>
              </a:rPr>
              <a:pPr/>
              <a:t>7</a:t>
            </a:fld>
            <a:endParaRPr lang="en-US" dirty="0">
              <a:solidFill>
                <a:prstClr val="black">
                  <a:tint val="75000"/>
                </a:prstClr>
              </a:solidFill>
            </a:endParaRPr>
          </a:p>
        </p:txBody>
      </p:sp>
      <p:sp>
        <p:nvSpPr>
          <p:cNvPr id="3" name="Title 1"/>
          <p:cNvSpPr txBox="1">
            <a:spLocks/>
          </p:cNvSpPr>
          <p:nvPr/>
        </p:nvSpPr>
        <p:spPr>
          <a:xfrm>
            <a:off x="248603" y="-6568"/>
            <a:ext cx="8229600" cy="857250"/>
          </a:xfrm>
          <a:prstGeom prst="rect">
            <a:avLst/>
          </a:prstGeom>
        </p:spPr>
        <p:txBody>
          <a:bodyPr vert="horz" lIns="91341" tIns="45668" rIns="91341" bIns="45668" rtlCol="0" anchor="ctr">
            <a:norm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pPr defTabSz="913394">
              <a:defRPr/>
            </a:pPr>
            <a:r>
              <a:rPr lang="en-US" sz="2000" cap="all" dirty="0" smtClean="0">
                <a:latin typeface="Segoe UI Light"/>
              </a:rPr>
              <a:t>Technology options for Scaling </a:t>
            </a:r>
            <a:r>
              <a:rPr lang="en-US" sz="2000" cap="all" dirty="0" smtClean="0">
                <a:latin typeface="Segoe UI Light"/>
              </a:rPr>
              <a:t>on-</a:t>
            </a:r>
            <a:r>
              <a:rPr lang="en-US" sz="2000" cap="all" dirty="0" smtClean="0">
                <a:latin typeface="Segoe UI Light"/>
              </a:rPr>
              <a:t>boarding</a:t>
            </a:r>
            <a:endParaRPr lang="en-US" sz="2000" cap="all" dirty="0">
              <a:latin typeface="Segoe UI Light"/>
            </a:endParaRPr>
          </a:p>
        </p:txBody>
      </p:sp>
      <p:sp>
        <p:nvSpPr>
          <p:cNvPr id="4" name="Rectangle 3"/>
          <p:cNvSpPr/>
          <p:nvPr/>
        </p:nvSpPr>
        <p:spPr bwMode="auto">
          <a:xfrm>
            <a:off x="270640" y="2034082"/>
            <a:ext cx="2073870" cy="2073870"/>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marL="171450" indent="-171450" defTabSz="685574" fontAlgn="base">
              <a:spcBef>
                <a:spcPct val="0"/>
              </a:spcBef>
              <a:spcAft>
                <a:spcPts val="300"/>
              </a:spcAft>
              <a:buFont typeface="Arial"/>
              <a:buChar char="•"/>
              <a:defRPr/>
            </a:pPr>
            <a:r>
              <a:rPr lang="en-US" sz="1100" dirty="0" smtClean="0">
                <a:latin typeface="Segoe UI" panose="020B0502040204020203" pitchFamily="34" charset="0"/>
                <a:ea typeface="Segoe UI" panose="020B0502040204020203" pitchFamily="34" charset="0"/>
                <a:cs typeface="Segoe UI" panose="020B0502040204020203" pitchFamily="34" charset="0"/>
              </a:rPr>
              <a:t>Define adaptive data contract for </a:t>
            </a:r>
            <a:r>
              <a:rPr lang="en-US" sz="1100" dirty="0" smtClean="0">
                <a:latin typeface="Segoe UI" panose="020B0502040204020203" pitchFamily="34" charset="0"/>
                <a:ea typeface="Segoe UI" panose="020B0502040204020203" pitchFamily="34" charset="0"/>
                <a:cs typeface="Segoe UI" panose="020B0502040204020203" pitchFamily="34" charset="0"/>
              </a:rPr>
              <a:t>onboarding</a:t>
            </a:r>
          </a:p>
          <a:p>
            <a:pPr marL="171450" indent="-171450" defTabSz="685574" fontAlgn="base">
              <a:spcBef>
                <a:spcPct val="0"/>
              </a:spcBef>
              <a:spcAft>
                <a:spcPct val="0"/>
              </a:spcAft>
              <a:buFont typeface="Arial"/>
              <a:buChar char="•"/>
              <a:defRPr/>
            </a:pPr>
            <a:r>
              <a:rPr lang="en-US" sz="1100" dirty="0" smtClean="0">
                <a:latin typeface="Segoe UI" panose="020B0502040204020203" pitchFamily="34" charset="0"/>
                <a:ea typeface="Segoe UI" panose="020B0502040204020203" pitchFamily="34" charset="0"/>
                <a:cs typeface="Segoe UI" panose="020B0502040204020203" pitchFamily="34" charset="0"/>
              </a:rPr>
              <a:t>Predefined </a:t>
            </a:r>
            <a:r>
              <a:rPr lang="en-US" sz="1100" dirty="0" smtClean="0">
                <a:latin typeface="Segoe UI" panose="020B0502040204020203" pitchFamily="34" charset="0"/>
                <a:ea typeface="Segoe UI" panose="020B0502040204020203" pitchFamily="34" charset="0"/>
                <a:cs typeface="Segoe UI" panose="020B0502040204020203" pitchFamily="34" charset="0"/>
              </a:rPr>
              <a:t>contract format (e.g. csv, webservice, RDBMS) with flexibility to define custom data </a:t>
            </a:r>
            <a:r>
              <a:rPr lang="en-US" sz="1100" dirty="0" smtClean="0">
                <a:latin typeface="Segoe UI" panose="020B0502040204020203" pitchFamily="34" charset="0"/>
                <a:ea typeface="Segoe UI" panose="020B0502040204020203" pitchFamily="34" charset="0"/>
                <a:cs typeface="Segoe UI" panose="020B0502040204020203" pitchFamily="34" charset="0"/>
              </a:rPr>
              <a:t>attributes</a:t>
            </a:r>
            <a:endParaRPr lang="en-US" sz="1100" dirty="0">
              <a:latin typeface="Segoe UI" panose="020B0502040204020203" pitchFamily="34" charset="0"/>
              <a:ea typeface="Segoe UI" panose="020B0502040204020203" pitchFamily="34" charset="0"/>
              <a:cs typeface="Segoe UI" panose="020B0502040204020203" pitchFamily="34" charset="0"/>
            </a:endParaRPr>
          </a:p>
        </p:txBody>
      </p:sp>
      <p:sp>
        <p:nvSpPr>
          <p:cNvPr id="5" name="Rectangle 4"/>
          <p:cNvSpPr/>
          <p:nvPr/>
        </p:nvSpPr>
        <p:spPr bwMode="auto">
          <a:xfrm>
            <a:off x="270640" y="773873"/>
            <a:ext cx="2082172" cy="1144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t"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1 - Onboarding </a:t>
            </a:r>
            <a:r>
              <a:rPr lang="en-US" sz="2000" dirty="0" smtClean="0">
                <a:gradFill>
                  <a:gsLst>
                    <a:gs pos="0">
                      <a:srgbClr val="FFFFFF"/>
                    </a:gs>
                    <a:gs pos="100000">
                      <a:srgbClr val="FFFFFF"/>
                    </a:gs>
                  </a:gsLst>
                  <a:lin ang="5400000" scaled="0"/>
                </a:gradFill>
              </a:rPr>
              <a:t>Data Contract</a:t>
            </a:r>
          </a:p>
        </p:txBody>
      </p:sp>
      <p:sp>
        <p:nvSpPr>
          <p:cNvPr id="7" name="Rectangle 6"/>
          <p:cNvSpPr/>
          <p:nvPr/>
        </p:nvSpPr>
        <p:spPr bwMode="auto">
          <a:xfrm>
            <a:off x="2459725" y="766715"/>
            <a:ext cx="2082172" cy="1144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t"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2 - Data </a:t>
            </a:r>
            <a:r>
              <a:rPr lang="en-US" sz="2000" dirty="0" smtClean="0">
                <a:gradFill>
                  <a:gsLst>
                    <a:gs pos="0">
                      <a:srgbClr val="FFFFFF"/>
                    </a:gs>
                    <a:gs pos="100000">
                      <a:srgbClr val="FFFFFF"/>
                    </a:gs>
                  </a:gsLst>
                  <a:lin ang="5400000" scaled="0"/>
                </a:gradFill>
              </a:rPr>
              <a:t>Validation and Compliance</a:t>
            </a:r>
          </a:p>
        </p:txBody>
      </p:sp>
      <p:sp>
        <p:nvSpPr>
          <p:cNvPr id="8" name="Rectangle 7"/>
          <p:cNvSpPr/>
          <p:nvPr/>
        </p:nvSpPr>
        <p:spPr bwMode="auto">
          <a:xfrm>
            <a:off x="4678913" y="766716"/>
            <a:ext cx="2082172" cy="1144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t"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3 - Intelligent </a:t>
            </a:r>
            <a:r>
              <a:rPr lang="en-US" sz="2000" dirty="0" smtClean="0">
                <a:gradFill>
                  <a:gsLst>
                    <a:gs pos="0">
                      <a:srgbClr val="FFFFFF"/>
                    </a:gs>
                    <a:gs pos="100000">
                      <a:srgbClr val="FFFFFF"/>
                    </a:gs>
                  </a:gsLst>
                  <a:lin ang="5400000" scaled="0"/>
                </a:gradFill>
              </a:rPr>
              <a:t>Data Mapping</a:t>
            </a:r>
          </a:p>
        </p:txBody>
      </p:sp>
      <p:sp>
        <p:nvSpPr>
          <p:cNvPr id="9" name="Rectangle 8"/>
          <p:cNvSpPr/>
          <p:nvPr/>
        </p:nvSpPr>
        <p:spPr bwMode="auto">
          <a:xfrm>
            <a:off x="2464451" y="2034082"/>
            <a:ext cx="2073870" cy="2073870"/>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marL="171450" indent="-171450" defTabSz="685574" fontAlgn="base">
              <a:spcBef>
                <a:spcPct val="0"/>
              </a:spcBef>
              <a:spcAft>
                <a:spcPts val="300"/>
              </a:spcAft>
              <a:buFont typeface="Arial"/>
              <a:buChar char="•"/>
              <a:defRPr/>
            </a:pPr>
            <a:r>
              <a:rPr lang="en-US" sz="1100" kern="0" spc="-38" dirty="0" smtClean="0">
                <a:latin typeface="Segoe UI" pitchFamily="34" charset="0"/>
                <a:ea typeface="Segoe UI" pitchFamily="34" charset="0"/>
                <a:cs typeface="Segoe UI" pitchFamily="34" charset="0"/>
              </a:rPr>
              <a:t>Destination validation (SFDC</a:t>
            </a:r>
            <a:r>
              <a:rPr lang="en-US" sz="1100" kern="0" spc="-38" dirty="0" smtClean="0">
                <a:latin typeface="Segoe UI" pitchFamily="34" charset="0"/>
                <a:ea typeface="Segoe UI" pitchFamily="34" charset="0"/>
                <a:cs typeface="Segoe UI" pitchFamily="34" charset="0"/>
              </a:rPr>
              <a:t>)</a:t>
            </a:r>
          </a:p>
          <a:p>
            <a:pPr marL="171450" indent="-171450" defTabSz="685574" fontAlgn="base">
              <a:spcBef>
                <a:spcPct val="0"/>
              </a:spcBef>
              <a:spcAft>
                <a:spcPts val="300"/>
              </a:spcAft>
              <a:buFont typeface="Arial"/>
              <a:buChar char="•"/>
              <a:defRPr/>
            </a:pPr>
            <a:r>
              <a:rPr lang="en-US" sz="1100" kern="0" spc="-38" dirty="0">
                <a:latin typeface="Segoe UI" pitchFamily="34" charset="0"/>
                <a:ea typeface="Segoe UI" pitchFamily="34" charset="0"/>
                <a:cs typeface="Segoe UI" pitchFamily="34" charset="0"/>
              </a:rPr>
              <a:t>P</a:t>
            </a:r>
            <a:r>
              <a:rPr lang="en-US" sz="1100" kern="0" spc="-38" dirty="0" smtClean="0">
                <a:latin typeface="Segoe UI" pitchFamily="34" charset="0"/>
                <a:ea typeface="Segoe UI" pitchFamily="34" charset="0"/>
                <a:cs typeface="Segoe UI" pitchFamily="34" charset="0"/>
              </a:rPr>
              <a:t>re</a:t>
            </a:r>
            <a:r>
              <a:rPr lang="en-US" sz="1100" kern="0" spc="-38" dirty="0" smtClean="0">
                <a:latin typeface="Segoe UI" pitchFamily="34" charset="0"/>
                <a:ea typeface="Segoe UI" pitchFamily="34" charset="0"/>
                <a:cs typeface="Segoe UI" pitchFamily="34" charset="0"/>
              </a:rPr>
              <a:t>-loading validation (e.g. SFDC onboarding web service with data pre-load validation, rollback and return load statistics). </a:t>
            </a:r>
          </a:p>
        </p:txBody>
      </p:sp>
      <p:sp>
        <p:nvSpPr>
          <p:cNvPr id="10" name="Rectangle 9"/>
          <p:cNvSpPr/>
          <p:nvPr/>
        </p:nvSpPr>
        <p:spPr bwMode="auto">
          <a:xfrm>
            <a:off x="4678913" y="2034082"/>
            <a:ext cx="2073870" cy="2073870"/>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marL="171450" indent="-171450" defTabSz="685574" fontAlgn="base">
              <a:spcBef>
                <a:spcPct val="0"/>
              </a:spcBef>
              <a:spcAft>
                <a:spcPct val="0"/>
              </a:spcAft>
              <a:buFont typeface="Arial"/>
              <a:buChar char="•"/>
            </a:pPr>
            <a:r>
              <a:rPr lang="en-US" sz="1100" kern="0" spc="-38" dirty="0" smtClean="0">
                <a:latin typeface="Segoe UI" pitchFamily="34" charset="0"/>
                <a:ea typeface="Segoe UI" pitchFamily="34" charset="0"/>
                <a:cs typeface="Segoe UI" pitchFamily="34" charset="0"/>
              </a:rPr>
              <a:t>As </a:t>
            </a:r>
            <a:r>
              <a:rPr lang="en-US" sz="1100" kern="0" spc="-38" dirty="0" smtClean="0">
                <a:latin typeface="Segoe UI" pitchFamily="34" charset="0"/>
                <a:ea typeface="Segoe UI" pitchFamily="34" charset="0"/>
                <a:cs typeface="Segoe UI" pitchFamily="34" charset="0"/>
              </a:rPr>
              <a:t>Firm </a:t>
            </a:r>
            <a:r>
              <a:rPr lang="en-US" sz="1100" kern="0" spc="-38" dirty="0" smtClean="0">
                <a:latin typeface="Segoe UI" pitchFamily="34" charset="0"/>
                <a:ea typeface="Segoe UI" pitchFamily="34" charset="0"/>
                <a:cs typeface="Segoe UI" pitchFamily="34" charset="0"/>
              </a:rPr>
              <a:t>data is populated in </a:t>
            </a:r>
            <a:r>
              <a:rPr lang="en-US" sz="1100" kern="0" spc="-38" dirty="0" smtClean="0">
                <a:latin typeface="Segoe UI" pitchFamily="34" charset="0"/>
                <a:ea typeface="Segoe UI" pitchFamily="34" charset="0"/>
                <a:cs typeface="Segoe UI" pitchFamily="34" charset="0"/>
              </a:rPr>
              <a:t>Salesforce</a:t>
            </a:r>
            <a:endParaRPr lang="en-US" sz="1100" kern="0" spc="-38" dirty="0">
              <a:latin typeface="Segoe UI" pitchFamily="34" charset="0"/>
              <a:ea typeface="Segoe UI" pitchFamily="34" charset="0"/>
              <a:cs typeface="Segoe UI" pitchFamily="34" charset="0"/>
            </a:endParaRPr>
          </a:p>
          <a:p>
            <a:pPr marL="284163" lvl="1" indent="-111125" defTabSz="685574" fontAlgn="base">
              <a:spcBef>
                <a:spcPct val="0"/>
              </a:spcBef>
              <a:spcAft>
                <a:spcPct val="0"/>
              </a:spcAft>
              <a:buFont typeface="Arial"/>
              <a:buChar char="•"/>
            </a:pPr>
            <a:r>
              <a:rPr lang="en-US" sz="1100" kern="0" spc="-38" dirty="0" smtClean="0">
                <a:latin typeface="Segoe UI" pitchFamily="34" charset="0"/>
                <a:ea typeface="Segoe UI" pitchFamily="34" charset="0"/>
                <a:cs typeface="Segoe UI" pitchFamily="34" charset="0"/>
              </a:rPr>
              <a:t>prevent </a:t>
            </a:r>
            <a:r>
              <a:rPr lang="en-US" sz="1100" kern="0" spc="-38" dirty="0" smtClean="0">
                <a:latin typeface="Segoe UI" pitchFamily="34" charset="0"/>
                <a:ea typeface="Segoe UI" pitchFamily="34" charset="0"/>
                <a:cs typeface="Segoe UI" pitchFamily="34" charset="0"/>
              </a:rPr>
              <a:t>duplication of existing </a:t>
            </a:r>
            <a:r>
              <a:rPr lang="en-US" sz="1100" kern="0" spc="-38" dirty="0" smtClean="0">
                <a:latin typeface="Segoe UI" pitchFamily="34" charset="0"/>
                <a:ea typeface="Segoe UI" pitchFamily="34" charset="0"/>
                <a:cs typeface="Segoe UI" pitchFamily="34" charset="0"/>
              </a:rPr>
              <a:t>data</a:t>
            </a:r>
            <a:endParaRPr lang="en-US" sz="1100" kern="0" spc="-38" dirty="0">
              <a:latin typeface="Segoe UI" pitchFamily="34" charset="0"/>
              <a:ea typeface="Segoe UI" pitchFamily="34" charset="0"/>
              <a:cs typeface="Segoe UI" pitchFamily="34" charset="0"/>
            </a:endParaRPr>
          </a:p>
          <a:p>
            <a:pPr marL="284163" lvl="1" indent="-111125" defTabSz="685574" fontAlgn="base">
              <a:spcBef>
                <a:spcPct val="0"/>
              </a:spcBef>
              <a:spcAft>
                <a:spcPct val="0"/>
              </a:spcAft>
              <a:buFont typeface="Arial"/>
              <a:buChar char="•"/>
            </a:pPr>
            <a:r>
              <a:rPr lang="en-US" sz="1100" kern="0" spc="-38" dirty="0" smtClean="0">
                <a:latin typeface="Segoe UI" pitchFamily="34" charset="0"/>
                <a:ea typeface="Segoe UI" pitchFamily="34" charset="0"/>
                <a:cs typeface="Segoe UI" pitchFamily="34" charset="0"/>
              </a:rPr>
              <a:t>call </a:t>
            </a:r>
            <a:r>
              <a:rPr lang="en-US" sz="1100" kern="0" spc="-38" dirty="0" smtClean="0">
                <a:latin typeface="Segoe UI" pitchFamily="34" charset="0"/>
                <a:ea typeface="Segoe UI" pitchFamily="34" charset="0"/>
                <a:cs typeface="Segoe UI" pitchFamily="34" charset="0"/>
              </a:rPr>
              <a:t>to necessary systems (e.g. </a:t>
            </a:r>
            <a:r>
              <a:rPr lang="en-US" sz="1100" kern="0" spc="-38" dirty="0" smtClean="0">
                <a:latin typeface="Segoe UI" pitchFamily="34" charset="0"/>
                <a:ea typeface="Segoe UI" pitchFamily="34" charset="0"/>
                <a:cs typeface="Segoe UI" pitchFamily="34" charset="0"/>
              </a:rPr>
              <a:t>IDM)</a:t>
            </a:r>
          </a:p>
          <a:p>
            <a:pPr marL="284163" lvl="1" indent="-111125" defTabSz="685574" fontAlgn="base">
              <a:spcBef>
                <a:spcPct val="0"/>
              </a:spcBef>
              <a:spcAft>
                <a:spcPct val="0"/>
              </a:spcAft>
              <a:buFont typeface="Arial"/>
              <a:buChar char="•"/>
            </a:pPr>
            <a:r>
              <a:rPr lang="en-US" sz="1100" kern="0" spc="-38" dirty="0" smtClean="0">
                <a:latin typeface="Segoe UI" pitchFamily="34" charset="0"/>
                <a:ea typeface="Segoe UI" pitchFamily="34" charset="0"/>
                <a:cs typeface="Segoe UI" pitchFamily="34" charset="0"/>
              </a:rPr>
              <a:t>build </a:t>
            </a:r>
            <a:r>
              <a:rPr lang="en-US" sz="1100" kern="0" spc="-38" dirty="0" smtClean="0">
                <a:latin typeface="Segoe UI" pitchFamily="34" charset="0"/>
                <a:ea typeface="Segoe UI" pitchFamily="34" charset="0"/>
                <a:cs typeface="Segoe UI" pitchFamily="34" charset="0"/>
              </a:rPr>
              <a:t>appropriate object relationships (Account, Contact, Opportunity, </a:t>
            </a:r>
            <a:r>
              <a:rPr lang="en-US" sz="1100" kern="0" spc="-38" dirty="0" err="1" smtClean="0">
                <a:latin typeface="Segoe UI" pitchFamily="34" charset="0"/>
                <a:ea typeface="Segoe UI" pitchFamily="34" charset="0"/>
                <a:cs typeface="Segoe UI" pitchFamily="34" charset="0"/>
              </a:rPr>
              <a:t>etc</a:t>
            </a:r>
            <a:r>
              <a:rPr lang="en-US" sz="1100" kern="0" spc="-38" dirty="0" smtClean="0">
                <a:latin typeface="Segoe UI" pitchFamily="34" charset="0"/>
                <a:ea typeface="Segoe UI" pitchFamily="34" charset="0"/>
                <a:cs typeface="Segoe UI" pitchFamily="34" charset="0"/>
              </a:rPr>
              <a:t>).</a:t>
            </a:r>
            <a:endParaRPr lang="en-US" sz="1100" kern="0" spc="-38" dirty="0">
              <a:latin typeface="Segoe UI" pitchFamily="34" charset="0"/>
              <a:ea typeface="Segoe UI" pitchFamily="34" charset="0"/>
              <a:cs typeface="Segoe UI" pitchFamily="34" charset="0"/>
            </a:endParaRPr>
          </a:p>
        </p:txBody>
      </p:sp>
      <p:sp>
        <p:nvSpPr>
          <p:cNvPr id="11" name="Rectangle 10"/>
          <p:cNvSpPr/>
          <p:nvPr/>
        </p:nvSpPr>
        <p:spPr bwMode="auto">
          <a:xfrm>
            <a:off x="462663" y="4338381"/>
            <a:ext cx="8015539" cy="307240"/>
          </a:xfrm>
          <a:prstGeom prst="rect">
            <a:avLst/>
          </a:prstGeom>
          <a:solidFill>
            <a:srgbClr val="92D050"/>
          </a:solidFill>
          <a:ln w="9525" cap="flat" cmpd="sng" algn="ctr">
            <a:noFill/>
            <a:prstDash val="solid"/>
            <a:headEnd type="none" w="med" len="med"/>
            <a:tailEnd type="none" w="med" len="med"/>
          </a:ln>
          <a:effectLst/>
        </p:spPr>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defTabSz="685574" fontAlgn="base">
              <a:spcBef>
                <a:spcPct val="0"/>
              </a:spcBef>
              <a:spcAft>
                <a:spcPct val="0"/>
              </a:spcAft>
            </a:pPr>
            <a:r>
              <a:rPr lang="en-US" sz="1200" kern="0" spc="-38" dirty="0">
                <a:latin typeface="Segoe UI" pitchFamily="34" charset="0"/>
                <a:ea typeface="Segoe UI" pitchFamily="34" charset="0"/>
                <a:cs typeface="Segoe UI" pitchFamily="34" charset="0"/>
              </a:rPr>
              <a:t>Reduce time and effort to onboard firms, ensure </a:t>
            </a:r>
            <a:r>
              <a:rPr lang="en-US" sz="1200" kern="0" spc="-38" dirty="0" smtClean="0">
                <a:latin typeface="Segoe UI" pitchFamily="34" charset="0"/>
                <a:ea typeface="Segoe UI" pitchFamily="34" charset="0"/>
                <a:cs typeface="Segoe UI" pitchFamily="34" charset="0"/>
              </a:rPr>
              <a:t>Firm </a:t>
            </a:r>
            <a:r>
              <a:rPr lang="en-US" sz="1200" kern="0" spc="-38" dirty="0">
                <a:latin typeface="Segoe UI" pitchFamily="34" charset="0"/>
                <a:ea typeface="Segoe UI" pitchFamily="34" charset="0"/>
                <a:cs typeface="Segoe UI" pitchFamily="34" charset="0"/>
              </a:rPr>
              <a:t>data compliance, support individual Firm business logic.</a:t>
            </a:r>
            <a:endParaRPr lang="en-US" sz="1200" kern="0" spc="-38" dirty="0">
              <a:latin typeface="Segoe UI" pitchFamily="34" charset="0"/>
              <a:ea typeface="Segoe UI" pitchFamily="34" charset="0"/>
              <a:cs typeface="Segoe UI" pitchFamily="34" charset="0"/>
            </a:endParaRPr>
          </a:p>
        </p:txBody>
      </p:sp>
      <p:sp>
        <p:nvSpPr>
          <p:cNvPr id="12" name="Rectangle 11"/>
          <p:cNvSpPr/>
          <p:nvPr/>
        </p:nvSpPr>
        <p:spPr bwMode="auto">
          <a:xfrm>
            <a:off x="6914705" y="766716"/>
            <a:ext cx="2082172" cy="1144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t"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4 - Adaptive </a:t>
            </a:r>
            <a:r>
              <a:rPr lang="en-US" sz="2000" dirty="0" smtClean="0">
                <a:gradFill>
                  <a:gsLst>
                    <a:gs pos="0">
                      <a:srgbClr val="FFFFFF"/>
                    </a:gs>
                    <a:gs pos="100000">
                      <a:srgbClr val="FFFFFF"/>
                    </a:gs>
                  </a:gsLst>
                  <a:lin ang="5400000" scaled="0"/>
                </a:gradFill>
              </a:rPr>
              <a:t>and Business Logic Compliant UI</a:t>
            </a:r>
          </a:p>
        </p:txBody>
      </p:sp>
      <p:sp>
        <p:nvSpPr>
          <p:cNvPr id="13" name="Rectangle 12"/>
          <p:cNvSpPr/>
          <p:nvPr/>
        </p:nvSpPr>
        <p:spPr bwMode="auto">
          <a:xfrm>
            <a:off x="6914705" y="2034082"/>
            <a:ext cx="2073870" cy="2073870"/>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marL="171450" indent="-171450" defTabSz="685574" fontAlgn="base">
              <a:spcBef>
                <a:spcPct val="0"/>
              </a:spcBef>
              <a:spcAft>
                <a:spcPct val="0"/>
              </a:spcAft>
              <a:buFont typeface="Arial"/>
              <a:buChar char="•"/>
            </a:pPr>
            <a:r>
              <a:rPr lang="en-US" sz="1100" kern="0" spc="-38" dirty="0" smtClean="0">
                <a:latin typeface="Segoe UI" pitchFamily="34" charset="0"/>
                <a:ea typeface="Segoe UI" pitchFamily="34" charset="0"/>
                <a:cs typeface="Segoe UI" pitchFamily="34" charset="0"/>
              </a:rPr>
              <a:t>Firms with specific business logic </a:t>
            </a:r>
            <a:r>
              <a:rPr lang="en-US" sz="1100" kern="0" spc="-38" dirty="0" smtClean="0">
                <a:latin typeface="Segoe UI" pitchFamily="34" charset="0"/>
                <a:ea typeface="Segoe UI" pitchFamily="34" charset="0"/>
                <a:cs typeface="Segoe UI" pitchFamily="34" charset="0"/>
              </a:rPr>
              <a:t>and/or look &amp; feel </a:t>
            </a:r>
            <a:r>
              <a:rPr lang="en-US" sz="1100" kern="0" spc="-38" dirty="0" smtClean="0">
                <a:latin typeface="Segoe UI" pitchFamily="34" charset="0"/>
                <a:ea typeface="Segoe UI" pitchFamily="34" charset="0"/>
                <a:cs typeface="Segoe UI" pitchFamily="34" charset="0"/>
              </a:rPr>
              <a:t>are able to better define UI layouts (conditional field logic), business logic.  Example, XML driven UI.</a:t>
            </a:r>
            <a:endParaRPr lang="en-US" sz="1100" kern="0" spc="-38"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682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599" y="205979"/>
            <a:ext cx="8145495" cy="384571"/>
          </a:xfrm>
        </p:spPr>
        <p:txBody>
          <a:bodyPr/>
          <a:lstStyle/>
          <a:p>
            <a:r>
              <a:rPr lang="en-US" sz="2000" cap="all" dirty="0" smtClean="0">
                <a:solidFill>
                  <a:srgbClr val="595959"/>
                </a:solidFill>
                <a:latin typeface="Helvetica"/>
                <a:cs typeface="Helvetica"/>
              </a:rPr>
              <a:t>Technology Team</a:t>
            </a:r>
            <a:endParaRPr lang="en-US" sz="2000" cap="all" dirty="0">
              <a:solidFill>
                <a:srgbClr val="595959"/>
              </a:solidFill>
              <a:latin typeface="Helvetica"/>
              <a:cs typeface="Helvetica"/>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676" y="1043284"/>
            <a:ext cx="1219200" cy="12192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6985" y="1112360"/>
            <a:ext cx="1269135" cy="10625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0969" y="3784337"/>
            <a:ext cx="1091713" cy="1091713"/>
          </a:xfrm>
          <a:prstGeom prst="rect">
            <a:avLst/>
          </a:prstGeom>
        </p:spPr>
      </p:pic>
      <p:sp>
        <p:nvSpPr>
          <p:cNvPr id="9" name="TextBox 8"/>
          <p:cNvSpPr txBox="1"/>
          <p:nvPr/>
        </p:nvSpPr>
        <p:spPr>
          <a:xfrm>
            <a:off x="2057400" y="1123950"/>
            <a:ext cx="2821840" cy="1077218"/>
          </a:xfrm>
          <a:prstGeom prst="rect">
            <a:avLst/>
          </a:prstGeom>
          <a:noFill/>
        </p:spPr>
        <p:txBody>
          <a:bodyPr wrap="square" rtlCol="0">
            <a:spAutoFit/>
          </a:bodyPr>
          <a:lstStyle/>
          <a:p>
            <a:r>
              <a:rPr lang="en-US" sz="1600" dirty="0" smtClean="0">
                <a:latin typeface="Calibri"/>
                <a:cs typeface="Calibri"/>
              </a:rPr>
              <a:t>Brian Clift,</a:t>
            </a:r>
          </a:p>
          <a:p>
            <a:r>
              <a:rPr lang="en-US" sz="1600" dirty="0" smtClean="0">
                <a:latin typeface="Calibri"/>
                <a:cs typeface="Calibri"/>
              </a:rPr>
              <a:t>Senior Salesforce</a:t>
            </a:r>
            <a:br>
              <a:rPr lang="en-US" sz="1600" dirty="0" smtClean="0">
                <a:latin typeface="Calibri"/>
                <a:cs typeface="Calibri"/>
              </a:rPr>
            </a:br>
            <a:r>
              <a:rPr lang="en-US" sz="1600" dirty="0" smtClean="0">
                <a:latin typeface="Calibri"/>
                <a:cs typeface="Calibri"/>
              </a:rPr>
              <a:t>Technical Consultant</a:t>
            </a:r>
          </a:p>
          <a:p>
            <a:r>
              <a:rPr lang="en-US" sz="1600" dirty="0" smtClean="0">
                <a:latin typeface="Calibri"/>
                <a:cs typeface="Calibri"/>
              </a:rPr>
              <a:t>(Team Lead)</a:t>
            </a:r>
            <a:endParaRPr lang="en-US" sz="1600" dirty="0">
              <a:latin typeface="Calibri"/>
              <a:cs typeface="Calibri"/>
            </a:endParaRPr>
          </a:p>
        </p:txBody>
      </p:sp>
      <p:sp>
        <p:nvSpPr>
          <p:cNvPr id="10" name="TextBox 9"/>
          <p:cNvSpPr txBox="1"/>
          <p:nvPr/>
        </p:nvSpPr>
        <p:spPr>
          <a:xfrm>
            <a:off x="2484209" y="2572948"/>
            <a:ext cx="2215814" cy="584776"/>
          </a:xfrm>
          <a:prstGeom prst="rect">
            <a:avLst/>
          </a:prstGeom>
          <a:noFill/>
        </p:spPr>
        <p:txBody>
          <a:bodyPr wrap="square" rtlCol="0">
            <a:spAutoFit/>
          </a:bodyPr>
          <a:lstStyle/>
          <a:p>
            <a:pPr algn="r"/>
            <a:r>
              <a:rPr lang="en-US" sz="1600" dirty="0" smtClean="0">
                <a:latin typeface="Calibri"/>
                <a:cs typeface="Calibri"/>
              </a:rPr>
              <a:t>Bangalore lead TBD (if we are able)</a:t>
            </a:r>
            <a:endParaRPr lang="en-US" sz="1600" dirty="0">
              <a:latin typeface="Calibri"/>
              <a:cs typeface="Calibri"/>
            </a:endParaRPr>
          </a:p>
        </p:txBody>
      </p:sp>
      <p:sp>
        <p:nvSpPr>
          <p:cNvPr id="11" name="TextBox 10"/>
          <p:cNvSpPr txBox="1"/>
          <p:nvPr/>
        </p:nvSpPr>
        <p:spPr>
          <a:xfrm>
            <a:off x="2956954" y="4184760"/>
            <a:ext cx="2502726" cy="584776"/>
          </a:xfrm>
          <a:prstGeom prst="rect">
            <a:avLst/>
          </a:prstGeom>
          <a:noFill/>
        </p:spPr>
        <p:txBody>
          <a:bodyPr wrap="square" rtlCol="0">
            <a:spAutoFit/>
          </a:bodyPr>
          <a:lstStyle/>
          <a:p>
            <a:r>
              <a:rPr lang="en-US" sz="1600" dirty="0" smtClean="0">
                <a:latin typeface="Calibri"/>
                <a:cs typeface="Calibri"/>
              </a:rPr>
              <a:t>Bangalore developer #2 TBD</a:t>
            </a:r>
            <a:endParaRPr lang="en-US" sz="1600" dirty="0">
              <a:latin typeface="Calibri"/>
              <a:cs typeface="Calibri"/>
            </a:endParaRPr>
          </a:p>
        </p:txBody>
      </p:sp>
      <p:sp>
        <p:nvSpPr>
          <p:cNvPr id="12" name="TextBox 11"/>
          <p:cNvSpPr txBox="1"/>
          <p:nvPr/>
        </p:nvSpPr>
        <p:spPr>
          <a:xfrm>
            <a:off x="3886200" y="3706895"/>
            <a:ext cx="2133600" cy="584776"/>
          </a:xfrm>
          <a:prstGeom prst="rect">
            <a:avLst/>
          </a:prstGeom>
          <a:noFill/>
        </p:spPr>
        <p:txBody>
          <a:bodyPr wrap="square" rtlCol="0">
            <a:spAutoFit/>
          </a:bodyPr>
          <a:lstStyle/>
          <a:p>
            <a:pPr algn="r"/>
            <a:r>
              <a:rPr lang="en-US" sz="1600" dirty="0" smtClean="0">
                <a:latin typeface="Calibri"/>
                <a:cs typeface="Calibri"/>
              </a:rPr>
              <a:t>Bangalore developer #1 TBD</a:t>
            </a:r>
            <a:endParaRPr lang="en-US" sz="1600" dirty="0">
              <a:latin typeface="Calibri"/>
              <a:cs typeface="Calibri"/>
            </a:endParaRPr>
          </a:p>
        </p:txBody>
      </p:sp>
      <p:sp>
        <p:nvSpPr>
          <p:cNvPr id="13" name="TextBox 12"/>
          <p:cNvSpPr txBox="1"/>
          <p:nvPr/>
        </p:nvSpPr>
        <p:spPr>
          <a:xfrm>
            <a:off x="3893052" y="1379938"/>
            <a:ext cx="3080163" cy="584776"/>
          </a:xfrm>
          <a:prstGeom prst="rect">
            <a:avLst/>
          </a:prstGeom>
          <a:noFill/>
        </p:spPr>
        <p:txBody>
          <a:bodyPr wrap="square" rtlCol="0">
            <a:spAutoFit/>
          </a:bodyPr>
          <a:lstStyle/>
          <a:p>
            <a:pPr algn="r"/>
            <a:r>
              <a:rPr lang="en-US" sz="1600" dirty="0" smtClean="0">
                <a:latin typeface="Calibri"/>
                <a:cs typeface="Calibri"/>
              </a:rPr>
              <a:t>Jonathan Weinstein,</a:t>
            </a:r>
          </a:p>
          <a:p>
            <a:pPr algn="r"/>
            <a:r>
              <a:rPr lang="en-US" sz="1600" dirty="0" smtClean="0">
                <a:latin typeface="Calibri"/>
                <a:cs typeface="Calibri"/>
              </a:rPr>
              <a:t>Business Consultant</a:t>
            </a:r>
            <a:endParaRPr lang="en-US" sz="1600" dirty="0">
              <a:latin typeface="Calibri"/>
              <a:cs typeface="Calibri"/>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68434" y="3608685"/>
            <a:ext cx="1099401" cy="1099401"/>
          </a:xfrm>
          <a:prstGeom prst="rect">
            <a:avLst/>
          </a:prstGeom>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15238" y="2456535"/>
            <a:ext cx="1216152" cy="1216152"/>
          </a:xfrm>
          <a:prstGeom prst="rect">
            <a:avLst/>
          </a:prstGeom>
        </p:spPr>
      </p:pic>
    </p:spTree>
    <p:extLst>
      <p:ext uri="{BB962C8B-B14F-4D97-AF65-F5344CB8AC3E}">
        <p14:creationId xmlns:p14="http://schemas.microsoft.com/office/powerpoint/2010/main" val="71103855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Team Background</a:t>
            </a:r>
            <a:endParaRPr lang="en-US" dirty="0"/>
          </a:p>
        </p:txBody>
      </p:sp>
      <p:sp>
        <p:nvSpPr>
          <p:cNvPr id="3" name="Rectangle 2"/>
          <p:cNvSpPr/>
          <p:nvPr/>
        </p:nvSpPr>
        <p:spPr>
          <a:xfrm>
            <a:off x="228600" y="969265"/>
            <a:ext cx="8458200" cy="3539430"/>
          </a:xfrm>
          <a:prstGeom prst="rect">
            <a:avLst/>
          </a:prstGeom>
        </p:spPr>
        <p:txBody>
          <a:bodyPr wrap="square">
            <a:spAutoFit/>
          </a:bodyPr>
          <a:lstStyle/>
          <a:p>
            <a:pPr>
              <a:lnSpc>
                <a:spcPct val="150000"/>
              </a:lnSpc>
            </a:pPr>
            <a:r>
              <a:rPr lang="en-US" sz="1400" b="1" dirty="0" smtClean="0">
                <a:solidFill>
                  <a:srgbClr val="E90000"/>
                </a:solidFill>
                <a:latin typeface="Calibri"/>
                <a:ea typeface="Segoe UI" pitchFamily="34" charset="0"/>
                <a:cs typeface="Calibri"/>
              </a:rPr>
              <a:t>Brian Clift, Senior Salesforce Technical Consultant</a:t>
            </a:r>
            <a:endParaRPr lang="en-US" sz="1400" dirty="0" smtClean="0">
              <a:solidFill>
                <a:srgbClr val="E90000"/>
              </a:solidFill>
              <a:latin typeface="Calibri"/>
              <a:ea typeface="Segoe UI" pitchFamily="34" charset="0"/>
              <a:cs typeface="Calibri"/>
            </a:endParaRPr>
          </a:p>
          <a:p>
            <a:pPr>
              <a:lnSpc>
                <a:spcPct val="150000"/>
              </a:lnSpc>
            </a:pPr>
            <a:r>
              <a:rPr lang="en-US" sz="1200" dirty="0" smtClean="0">
                <a:solidFill>
                  <a:schemeClr val="tx1">
                    <a:lumMod val="75000"/>
                    <a:lumOff val="25000"/>
                  </a:schemeClr>
                </a:solidFill>
                <a:ea typeface="Segoe UI" pitchFamily="34" charset="0"/>
                <a:cs typeface="Calibri"/>
              </a:rPr>
              <a:t>Brian </a:t>
            </a:r>
            <a:r>
              <a:rPr lang="en-US" sz="1200" dirty="0">
                <a:solidFill>
                  <a:schemeClr val="tx1">
                    <a:lumMod val="75000"/>
                    <a:lumOff val="25000"/>
                  </a:schemeClr>
                </a:solidFill>
                <a:ea typeface="Segoe UI" pitchFamily="34" charset="0"/>
                <a:cs typeface="Calibri"/>
              </a:rPr>
              <a:t>Clift has served over the past 20 years as a lead developer, independent consultant, project manager and architect.  In the most recent 7 years, Brian has served as a </a:t>
            </a:r>
            <a:r>
              <a:rPr lang="en-US" sz="1200" dirty="0" err="1">
                <a:solidFill>
                  <a:schemeClr val="tx1">
                    <a:lumMod val="75000"/>
                    <a:lumOff val="25000"/>
                  </a:schemeClr>
                </a:solidFill>
                <a:ea typeface="Segoe UI" pitchFamily="34" charset="0"/>
                <a:cs typeface="Calibri"/>
              </a:rPr>
              <a:t>Salesforce.com</a:t>
            </a:r>
            <a:r>
              <a:rPr lang="en-US" sz="1200" dirty="0">
                <a:solidFill>
                  <a:schemeClr val="tx1">
                    <a:lumMod val="75000"/>
                    <a:lumOff val="25000"/>
                  </a:schemeClr>
                </a:solidFill>
                <a:ea typeface="Segoe UI" pitchFamily="34" charset="0"/>
                <a:cs typeface="Calibri"/>
              </a:rPr>
              <a:t> lead developer, project manager and architect on large, complex and custom projects for companies such as Staples, Hewlett-Packard, Level 3 Communications, Motorola-Mobility, Qualcomm, Citrix and </a:t>
            </a:r>
            <a:r>
              <a:rPr lang="en-US" sz="1200" dirty="0" smtClean="0">
                <a:solidFill>
                  <a:schemeClr val="tx1">
                    <a:lumMod val="75000"/>
                    <a:lumOff val="25000"/>
                  </a:schemeClr>
                </a:solidFill>
                <a:ea typeface="Segoe UI" pitchFamily="34" charset="0"/>
                <a:cs typeface="Calibri"/>
              </a:rPr>
              <a:t>others.</a:t>
            </a:r>
          </a:p>
          <a:p>
            <a:pPr>
              <a:lnSpc>
                <a:spcPct val="150000"/>
              </a:lnSpc>
            </a:pPr>
            <a:r>
              <a:rPr lang="en-US" sz="1400" b="1" dirty="0" smtClean="0">
                <a:solidFill>
                  <a:srgbClr val="E90000"/>
                </a:solidFill>
                <a:latin typeface="Calibri"/>
                <a:ea typeface="Segoe UI" pitchFamily="34" charset="0"/>
                <a:cs typeface="Calibri"/>
              </a:rPr>
              <a:t>Jonathan </a:t>
            </a:r>
            <a:r>
              <a:rPr lang="en-US" sz="1400" b="1" dirty="0">
                <a:solidFill>
                  <a:srgbClr val="E90000"/>
                </a:solidFill>
                <a:latin typeface="Calibri"/>
                <a:ea typeface="Segoe UI" pitchFamily="34" charset="0"/>
                <a:cs typeface="Calibri"/>
              </a:rPr>
              <a:t>Weinstein</a:t>
            </a:r>
            <a:r>
              <a:rPr lang="en-US" sz="1400" dirty="0">
                <a:solidFill>
                  <a:srgbClr val="E90000"/>
                </a:solidFill>
                <a:latin typeface="Calibri"/>
                <a:ea typeface="Segoe UI" pitchFamily="34" charset="0"/>
                <a:cs typeface="Calibri"/>
              </a:rPr>
              <a:t>, </a:t>
            </a:r>
            <a:r>
              <a:rPr lang="en-US" sz="1400" dirty="0" smtClean="0">
                <a:solidFill>
                  <a:srgbClr val="E90000"/>
                </a:solidFill>
                <a:latin typeface="Calibri"/>
                <a:ea typeface="Segoe UI" pitchFamily="34" charset="0"/>
                <a:cs typeface="Calibri"/>
              </a:rPr>
              <a:t>Business Consultant</a:t>
            </a:r>
            <a:endParaRPr lang="en-US" sz="1400" dirty="0">
              <a:solidFill>
                <a:srgbClr val="E90000"/>
              </a:solidFill>
              <a:latin typeface="Calibri"/>
              <a:ea typeface="Segoe UI" pitchFamily="34" charset="0"/>
              <a:cs typeface="Calibri"/>
            </a:endParaRPr>
          </a:p>
          <a:p>
            <a:pPr>
              <a:lnSpc>
                <a:spcPct val="150000"/>
              </a:lnSpc>
            </a:pPr>
            <a:r>
              <a:rPr lang="en-US" sz="1200" dirty="0">
                <a:solidFill>
                  <a:schemeClr val="tx1">
                    <a:lumMod val="75000"/>
                    <a:lumOff val="25000"/>
                  </a:schemeClr>
                </a:solidFill>
                <a:latin typeface="Calibri"/>
                <a:ea typeface="Segoe UI" pitchFamily="34" charset="0"/>
                <a:cs typeface="Calibri"/>
              </a:rPr>
              <a:t>Jonathan has been engaged in technology marketing, product management, and business development for over 20 years and is expert in online services business. He was a Co-Founder VP at Jobster.com; Director at </a:t>
            </a:r>
            <a:r>
              <a:rPr lang="en-US" sz="1200" dirty="0" err="1">
                <a:solidFill>
                  <a:schemeClr val="tx1">
                    <a:lumMod val="75000"/>
                    <a:lumOff val="25000"/>
                  </a:schemeClr>
                </a:solidFill>
                <a:latin typeface="Calibri"/>
                <a:ea typeface="Segoe UI" pitchFamily="34" charset="0"/>
                <a:cs typeface="Calibri"/>
              </a:rPr>
              <a:t>eShop</a:t>
            </a:r>
            <a:r>
              <a:rPr lang="en-US" sz="1200" dirty="0">
                <a:solidFill>
                  <a:schemeClr val="tx1">
                    <a:lumMod val="75000"/>
                    <a:lumOff val="25000"/>
                  </a:schemeClr>
                </a:solidFill>
                <a:latin typeface="Calibri"/>
                <a:ea typeface="Segoe UI" pitchFamily="34" charset="0"/>
                <a:cs typeface="Calibri"/>
              </a:rPr>
              <a:t> (acquired by Microsoft in 1996</a:t>
            </a:r>
            <a:r>
              <a:rPr lang="en-US" sz="1200" dirty="0" smtClean="0">
                <a:solidFill>
                  <a:schemeClr val="tx1">
                    <a:lumMod val="75000"/>
                    <a:lumOff val="25000"/>
                  </a:schemeClr>
                </a:solidFill>
                <a:latin typeface="Calibri"/>
                <a:ea typeface="Segoe UI" pitchFamily="34" charset="0"/>
                <a:cs typeface="Calibri"/>
              </a:rPr>
              <a:t>), and </a:t>
            </a:r>
            <a:r>
              <a:rPr lang="en-US" sz="1200" dirty="0">
                <a:solidFill>
                  <a:schemeClr val="tx1">
                    <a:lumMod val="75000"/>
                    <a:lumOff val="25000"/>
                  </a:schemeClr>
                </a:solidFill>
                <a:latin typeface="Calibri"/>
                <a:ea typeface="Segoe UI" pitchFamily="34" charset="0"/>
                <a:cs typeface="Calibri"/>
              </a:rPr>
              <a:t>a Director of </a:t>
            </a:r>
            <a:r>
              <a:rPr lang="en-US" sz="1200" dirty="0" smtClean="0">
                <a:solidFill>
                  <a:schemeClr val="tx1">
                    <a:lumMod val="75000"/>
                    <a:lumOff val="25000"/>
                  </a:schemeClr>
                </a:solidFill>
                <a:latin typeface="Calibri"/>
                <a:ea typeface="Segoe UI" pitchFamily="34" charset="0"/>
                <a:cs typeface="Calibri"/>
              </a:rPr>
              <a:t>Product Management </a:t>
            </a:r>
            <a:r>
              <a:rPr lang="en-US" sz="1200" dirty="0">
                <a:solidFill>
                  <a:schemeClr val="tx1">
                    <a:lumMod val="75000"/>
                    <a:lumOff val="25000"/>
                  </a:schemeClr>
                </a:solidFill>
                <a:latin typeface="Calibri"/>
                <a:ea typeface="Segoe UI" pitchFamily="34" charset="0"/>
                <a:cs typeface="Calibri"/>
              </a:rPr>
              <a:t>for 8 years at </a:t>
            </a:r>
            <a:r>
              <a:rPr lang="en-US" sz="1200" dirty="0" smtClean="0">
                <a:solidFill>
                  <a:schemeClr val="tx1">
                    <a:lumMod val="75000"/>
                    <a:lumOff val="25000"/>
                  </a:schemeClr>
                </a:solidFill>
                <a:latin typeface="Calibri"/>
                <a:ea typeface="Segoe UI" pitchFamily="34" charset="0"/>
                <a:cs typeface="Calibri"/>
              </a:rPr>
              <a:t>Microsoft.</a:t>
            </a:r>
          </a:p>
          <a:p>
            <a:pPr>
              <a:lnSpc>
                <a:spcPct val="150000"/>
              </a:lnSpc>
            </a:pPr>
            <a:r>
              <a:rPr lang="en-US" sz="1400" b="1" dirty="0" err="1">
                <a:solidFill>
                  <a:srgbClr val="E90000"/>
                </a:solidFill>
                <a:ea typeface="Segoe UI" pitchFamily="34" charset="0"/>
                <a:cs typeface="Calibri"/>
              </a:rPr>
              <a:t>Sriram</a:t>
            </a:r>
            <a:r>
              <a:rPr lang="en-US" sz="1400" b="1" dirty="0">
                <a:solidFill>
                  <a:srgbClr val="E90000"/>
                </a:solidFill>
                <a:ea typeface="Segoe UI" pitchFamily="34" charset="0"/>
                <a:cs typeface="Calibri"/>
              </a:rPr>
              <a:t> </a:t>
            </a:r>
            <a:r>
              <a:rPr lang="en-US" sz="1400" b="1" dirty="0" err="1">
                <a:solidFill>
                  <a:srgbClr val="E90000"/>
                </a:solidFill>
                <a:ea typeface="Segoe UI" pitchFamily="34" charset="0"/>
                <a:cs typeface="Calibri"/>
              </a:rPr>
              <a:t>Jayaraman</a:t>
            </a:r>
            <a:r>
              <a:rPr lang="en-US" sz="1400" dirty="0">
                <a:solidFill>
                  <a:srgbClr val="E90000"/>
                </a:solidFill>
                <a:ea typeface="Segoe UI" pitchFamily="34" charset="0"/>
                <a:cs typeface="Calibri"/>
              </a:rPr>
              <a:t>, Director of Technology</a:t>
            </a:r>
          </a:p>
          <a:p>
            <a:pPr>
              <a:lnSpc>
                <a:spcPct val="150000"/>
              </a:lnSpc>
            </a:pPr>
            <a:r>
              <a:rPr lang="en-US" sz="1200" dirty="0" err="1">
                <a:solidFill>
                  <a:schemeClr val="tx1">
                    <a:lumMod val="75000"/>
                    <a:lumOff val="25000"/>
                  </a:schemeClr>
                </a:solidFill>
                <a:ea typeface="Segoe UI" pitchFamily="34" charset="0"/>
                <a:cs typeface="Calibri"/>
              </a:rPr>
              <a:t>Sriram</a:t>
            </a:r>
            <a:r>
              <a:rPr lang="en-US" sz="1200" dirty="0">
                <a:solidFill>
                  <a:schemeClr val="tx1">
                    <a:lumMod val="75000"/>
                    <a:lumOff val="25000"/>
                  </a:schemeClr>
                </a:solidFill>
                <a:ea typeface="Segoe UI" pitchFamily="34" charset="0"/>
                <a:cs typeface="Calibri"/>
              </a:rPr>
              <a:t> has 15 years of experience with professional software services organizations in various roles from software developer to enterprise architect to practice lead. </a:t>
            </a:r>
            <a:r>
              <a:rPr lang="en-US" sz="1200" dirty="0" err="1">
                <a:solidFill>
                  <a:schemeClr val="tx1">
                    <a:lumMod val="75000"/>
                    <a:lumOff val="25000"/>
                  </a:schemeClr>
                </a:solidFill>
                <a:ea typeface="Segoe UI" pitchFamily="34" charset="0"/>
                <a:cs typeface="Calibri"/>
              </a:rPr>
              <a:t>Sriram</a:t>
            </a:r>
            <a:r>
              <a:rPr lang="en-US" sz="1200" dirty="0">
                <a:solidFill>
                  <a:schemeClr val="tx1">
                    <a:lumMod val="75000"/>
                    <a:lumOff val="25000"/>
                  </a:schemeClr>
                </a:solidFill>
                <a:ea typeface="Segoe UI" pitchFamily="34" charset="0"/>
                <a:cs typeface="Calibri"/>
              </a:rPr>
              <a:t> has been instrumental in setting the strategic goals for technology in initiatives including product development and project delivery while building deep competencies in technology practices at ADITI</a:t>
            </a:r>
            <a:r>
              <a:rPr lang="en-US" sz="1200" dirty="0" smtClean="0">
                <a:solidFill>
                  <a:schemeClr val="tx1">
                    <a:lumMod val="75000"/>
                    <a:lumOff val="25000"/>
                  </a:schemeClr>
                </a:solidFill>
                <a:ea typeface="Segoe UI" pitchFamily="34" charset="0"/>
                <a:cs typeface="Calibri"/>
              </a:rPr>
              <a:t>.</a:t>
            </a:r>
            <a:endParaRPr lang="en-US" sz="1200" dirty="0">
              <a:solidFill>
                <a:schemeClr val="tx1">
                  <a:lumMod val="75000"/>
                  <a:lumOff val="25000"/>
                </a:schemeClr>
              </a:solidFill>
              <a:ea typeface="Segoe UI" pitchFamily="34" charset="0"/>
              <a:cs typeface="Calibri"/>
            </a:endParaRPr>
          </a:p>
        </p:txBody>
      </p:sp>
    </p:spTree>
    <p:extLst>
      <p:ext uri="{BB962C8B-B14F-4D97-AF65-F5344CB8AC3E}">
        <p14:creationId xmlns:p14="http://schemas.microsoft.com/office/powerpoint/2010/main" val="804531370"/>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SVID_Product_Brand_template_16-9_WHITE_Cyan-accent">
  <a:themeElements>
    <a:clrScheme name="Optimized palette light">
      <a:dk1>
        <a:srgbClr val="505050"/>
      </a:dk1>
      <a:lt1>
        <a:srgbClr val="FFFFFF"/>
      </a:lt1>
      <a:dk2>
        <a:srgbClr val="0072C6"/>
      </a:dk2>
      <a:lt2>
        <a:srgbClr val="F2F2F2"/>
      </a:lt2>
      <a:accent1>
        <a:srgbClr val="0072C6"/>
      </a:accent1>
      <a:accent2>
        <a:srgbClr val="7FBA00"/>
      </a:accent2>
      <a:accent3>
        <a:srgbClr val="EB3C00"/>
      </a:accent3>
      <a:accent4>
        <a:srgbClr val="FCD116"/>
      </a:accent4>
      <a:accent5>
        <a:srgbClr val="007233"/>
      </a:accent5>
      <a:accent6>
        <a:srgbClr val="00188F"/>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900" dirty="0" smtClean="0">
            <a:gradFill>
              <a:gsLst>
                <a:gs pos="0">
                  <a:srgbClr val="FFFFFF"/>
                </a:gs>
                <a:gs pos="100000">
                  <a:srgbClr val="FFFFFF"/>
                </a:gs>
              </a:gsLst>
              <a:lin ang="5400000" scaled="0"/>
            </a:gradFill>
            <a:latin typeface="+mj-lt"/>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Brand guidelines</Template>
  <TotalTime>46935</TotalTime>
  <Words>1164</Words>
  <Application>Microsoft Macintosh PowerPoint</Application>
  <PresentationFormat>On-screen Show (16:9)</PresentationFormat>
  <Paragraphs>174</Paragraphs>
  <Slides>11</Slides>
  <Notes>4</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1_Office Theme</vt:lpstr>
      <vt:lpstr>MSVID_Product_Brand_template_16-9_WHITE_Cyan-accent</vt:lpstr>
      <vt:lpstr>PowerPoint Presentation</vt:lpstr>
      <vt:lpstr>PowerPoint Presentation</vt:lpstr>
      <vt:lpstr>PowerPoint Presentation</vt:lpstr>
      <vt:lpstr>PowerPoint Presentation</vt:lpstr>
      <vt:lpstr>NFP 360: Our top level understanding*</vt:lpstr>
      <vt:lpstr>PowerPoint Presentation</vt:lpstr>
      <vt:lpstr>PowerPoint Presentation</vt:lpstr>
      <vt:lpstr>Technology Team</vt:lpstr>
      <vt:lpstr>Technology Team Background</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Guidelines</dc:title>
  <dc:creator>pc</dc:creator>
  <cp:lastModifiedBy>Jonathan Weinstein</cp:lastModifiedBy>
  <cp:revision>448</cp:revision>
  <dcterms:created xsi:type="dcterms:W3CDTF">2013-02-14T10:44:38Z</dcterms:created>
  <dcterms:modified xsi:type="dcterms:W3CDTF">2014-04-24T19:37:51Z</dcterms:modified>
</cp:coreProperties>
</file>