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751" r:id="rId2"/>
  </p:sldMasterIdLst>
  <p:notesMasterIdLst>
    <p:notesMasterId r:id="rId22"/>
  </p:notesMasterIdLst>
  <p:sldIdLst>
    <p:sldId id="349" r:id="rId3"/>
    <p:sldId id="467" r:id="rId4"/>
    <p:sldId id="454" r:id="rId5"/>
    <p:sldId id="452" r:id="rId6"/>
    <p:sldId id="465" r:id="rId7"/>
    <p:sldId id="463" r:id="rId8"/>
    <p:sldId id="466" r:id="rId9"/>
    <p:sldId id="464" r:id="rId10"/>
    <p:sldId id="460" r:id="rId11"/>
    <p:sldId id="468" r:id="rId12"/>
    <p:sldId id="469" r:id="rId13"/>
    <p:sldId id="470" r:id="rId14"/>
    <p:sldId id="471" r:id="rId15"/>
    <p:sldId id="472" r:id="rId16"/>
    <p:sldId id="474" r:id="rId17"/>
    <p:sldId id="476" r:id="rId18"/>
    <p:sldId id="475" r:id="rId19"/>
    <p:sldId id="462" r:id="rId20"/>
    <p:sldId id="447" r:id="rId21"/>
  </p:sldIdLst>
  <p:sldSz cx="9144000" cy="5143500" type="screen16x9"/>
  <p:notesSz cx="6858000" cy="9144000"/>
  <p:defaultTextStyle>
    <a:defPPr>
      <a:defRPr lang="en-US"/>
    </a:defPPr>
    <a:lvl1pPr marL="0" algn="l" defTabSz="913394" rtl="0" eaLnBrk="1" latinLnBrk="0" hangingPunct="1">
      <a:defRPr sz="1800" kern="1200">
        <a:solidFill>
          <a:schemeClr val="tx1"/>
        </a:solidFill>
        <a:latin typeface="+mn-lt"/>
        <a:ea typeface="+mn-ea"/>
        <a:cs typeface="+mn-cs"/>
      </a:defRPr>
    </a:lvl1pPr>
    <a:lvl2pPr marL="456697" algn="l" defTabSz="913394" rtl="0" eaLnBrk="1" latinLnBrk="0" hangingPunct="1">
      <a:defRPr sz="1800" kern="1200">
        <a:solidFill>
          <a:schemeClr val="tx1"/>
        </a:solidFill>
        <a:latin typeface="+mn-lt"/>
        <a:ea typeface="+mn-ea"/>
        <a:cs typeface="+mn-cs"/>
      </a:defRPr>
    </a:lvl2pPr>
    <a:lvl3pPr marL="913394" algn="l" defTabSz="913394" rtl="0" eaLnBrk="1" latinLnBrk="0" hangingPunct="1">
      <a:defRPr sz="1800" kern="1200">
        <a:solidFill>
          <a:schemeClr val="tx1"/>
        </a:solidFill>
        <a:latin typeface="+mn-lt"/>
        <a:ea typeface="+mn-ea"/>
        <a:cs typeface="+mn-cs"/>
      </a:defRPr>
    </a:lvl3pPr>
    <a:lvl4pPr marL="1370094" algn="l" defTabSz="913394" rtl="0" eaLnBrk="1" latinLnBrk="0" hangingPunct="1">
      <a:defRPr sz="1800" kern="1200">
        <a:solidFill>
          <a:schemeClr val="tx1"/>
        </a:solidFill>
        <a:latin typeface="+mn-lt"/>
        <a:ea typeface="+mn-ea"/>
        <a:cs typeface="+mn-cs"/>
      </a:defRPr>
    </a:lvl4pPr>
    <a:lvl5pPr marL="1826787" algn="l" defTabSz="913394" rtl="0" eaLnBrk="1" latinLnBrk="0" hangingPunct="1">
      <a:defRPr sz="1800" kern="1200">
        <a:solidFill>
          <a:schemeClr val="tx1"/>
        </a:solidFill>
        <a:latin typeface="+mn-lt"/>
        <a:ea typeface="+mn-ea"/>
        <a:cs typeface="+mn-cs"/>
      </a:defRPr>
    </a:lvl5pPr>
    <a:lvl6pPr marL="2283480" algn="l" defTabSz="913394" rtl="0" eaLnBrk="1" latinLnBrk="0" hangingPunct="1">
      <a:defRPr sz="1800" kern="1200">
        <a:solidFill>
          <a:schemeClr val="tx1"/>
        </a:solidFill>
        <a:latin typeface="+mn-lt"/>
        <a:ea typeface="+mn-ea"/>
        <a:cs typeface="+mn-cs"/>
      </a:defRPr>
    </a:lvl6pPr>
    <a:lvl7pPr marL="2740182" algn="l" defTabSz="913394" rtl="0" eaLnBrk="1" latinLnBrk="0" hangingPunct="1">
      <a:defRPr sz="1800" kern="1200">
        <a:solidFill>
          <a:schemeClr val="tx1"/>
        </a:solidFill>
        <a:latin typeface="+mn-lt"/>
        <a:ea typeface="+mn-ea"/>
        <a:cs typeface="+mn-cs"/>
      </a:defRPr>
    </a:lvl7pPr>
    <a:lvl8pPr marL="3196876" algn="l" defTabSz="913394" rtl="0" eaLnBrk="1" latinLnBrk="0" hangingPunct="1">
      <a:defRPr sz="1800" kern="1200">
        <a:solidFill>
          <a:schemeClr val="tx1"/>
        </a:solidFill>
        <a:latin typeface="+mn-lt"/>
        <a:ea typeface="+mn-ea"/>
        <a:cs typeface="+mn-cs"/>
      </a:defRPr>
    </a:lvl8pPr>
    <a:lvl9pPr marL="3653571" algn="l" defTabSz="91339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BD1A8D"/>
    <a:srgbClr val="FFFF00"/>
    <a:srgbClr val="9C5BCD"/>
    <a:srgbClr val="92D050"/>
    <a:srgbClr val="00B0F0"/>
    <a:srgbClr val="A5DC39"/>
    <a:srgbClr val="404040"/>
    <a:srgbClr val="F68920"/>
    <a:srgbClr val="F79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66" autoAdjust="0"/>
    <p:restoredTop sz="86272" autoAdjust="0"/>
  </p:normalViewPr>
  <p:slideViewPr>
    <p:cSldViewPr>
      <p:cViewPr varScale="1">
        <p:scale>
          <a:sx n="85" d="100"/>
          <a:sy n="85" d="100"/>
        </p:scale>
        <p:origin x="384" y="60"/>
      </p:cViewPr>
      <p:guideLst>
        <p:guide orient="horz" pos="1620"/>
        <p:guide pos="2880"/>
      </p:guideLst>
    </p:cSldViewPr>
  </p:slideViewPr>
  <p:notesTextViewPr>
    <p:cViewPr>
      <p:scale>
        <a:sx n="1" d="1"/>
        <a:sy n="1" d="1"/>
      </p:scale>
      <p:origin x="0" y="0"/>
    </p:cViewPr>
  </p:notesTextViewPr>
  <p:sorterViewPr>
    <p:cViewPr>
      <p:scale>
        <a:sx n="150" d="100"/>
        <a:sy n="150" d="100"/>
      </p:scale>
      <p:origin x="0" y="0"/>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13CC6A-C91A-487D-B1BA-9C0C74BDF5F4}"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A7A09716-8498-4D78-B79F-3A464E8F0A51}">
      <dgm:prSet phldrT="[Text]"/>
      <dgm:spPr/>
      <dgm:t>
        <a:bodyPr/>
        <a:lstStyle/>
        <a:p>
          <a:r>
            <a:rPr lang="en-US" dirty="0" smtClean="0"/>
            <a:t>MDM</a:t>
          </a:r>
          <a:endParaRPr lang="en-US" dirty="0"/>
        </a:p>
      </dgm:t>
    </dgm:pt>
    <dgm:pt modelId="{715D5D11-4421-4FBE-BCE6-DF8CD8653363}" type="parTrans" cxnId="{6890B90A-5C12-432D-AA48-5584C8D19045}">
      <dgm:prSet/>
      <dgm:spPr/>
      <dgm:t>
        <a:bodyPr/>
        <a:lstStyle/>
        <a:p>
          <a:endParaRPr lang="en-US"/>
        </a:p>
      </dgm:t>
    </dgm:pt>
    <dgm:pt modelId="{6A03D88D-EB8A-4C66-92B6-544E1F1BE7B0}" type="sibTrans" cxnId="{6890B90A-5C12-432D-AA48-5584C8D19045}">
      <dgm:prSet/>
      <dgm:spPr/>
      <dgm:t>
        <a:bodyPr/>
        <a:lstStyle/>
        <a:p>
          <a:endParaRPr lang="en-US"/>
        </a:p>
      </dgm:t>
    </dgm:pt>
    <dgm:pt modelId="{10CA5C1F-4102-4AA8-BFD8-6B77F6320461}">
      <dgm:prSet phldrT="[Text]"/>
      <dgm:spPr/>
      <dgm:t>
        <a:bodyPr/>
        <a:lstStyle/>
        <a:p>
          <a:r>
            <a:rPr lang="en-US" dirty="0" smtClean="0"/>
            <a:t>Data Quality</a:t>
          </a:r>
          <a:endParaRPr lang="en-US" dirty="0"/>
        </a:p>
      </dgm:t>
    </dgm:pt>
    <dgm:pt modelId="{C41801D9-50BD-4F17-A94A-6E72EF1158AD}" type="parTrans" cxnId="{05CB767D-2AE3-45E6-80D7-84E77EA2B9B1}">
      <dgm:prSet/>
      <dgm:spPr/>
      <dgm:t>
        <a:bodyPr/>
        <a:lstStyle/>
        <a:p>
          <a:endParaRPr lang="en-US"/>
        </a:p>
      </dgm:t>
    </dgm:pt>
    <dgm:pt modelId="{AF023EC2-B6F7-4C56-B685-2A3E335D6660}" type="sibTrans" cxnId="{05CB767D-2AE3-45E6-80D7-84E77EA2B9B1}">
      <dgm:prSet/>
      <dgm:spPr/>
      <dgm:t>
        <a:bodyPr/>
        <a:lstStyle/>
        <a:p>
          <a:endParaRPr lang="en-US"/>
        </a:p>
      </dgm:t>
    </dgm:pt>
    <dgm:pt modelId="{457F87A3-287F-472F-8067-2B17BE959DFC}">
      <dgm:prSet phldrT="[Text]"/>
      <dgm:spPr/>
      <dgm:t>
        <a:bodyPr/>
        <a:lstStyle/>
        <a:p>
          <a:r>
            <a:rPr lang="en-US" dirty="0" smtClean="0"/>
            <a:t>Compliance</a:t>
          </a:r>
          <a:endParaRPr lang="en-US" dirty="0"/>
        </a:p>
      </dgm:t>
    </dgm:pt>
    <dgm:pt modelId="{BA2DF0B8-B080-4B76-B62A-2ECB297FA5B5}" type="parTrans" cxnId="{3FB79EFD-5B7B-4409-8143-0BCA6F1A719C}">
      <dgm:prSet/>
      <dgm:spPr/>
      <dgm:t>
        <a:bodyPr/>
        <a:lstStyle/>
        <a:p>
          <a:endParaRPr lang="en-US"/>
        </a:p>
      </dgm:t>
    </dgm:pt>
    <dgm:pt modelId="{C39CCBEC-41CB-4CF1-9D7D-CF7A227CD9F5}" type="sibTrans" cxnId="{3FB79EFD-5B7B-4409-8143-0BCA6F1A719C}">
      <dgm:prSet/>
      <dgm:spPr/>
      <dgm:t>
        <a:bodyPr/>
        <a:lstStyle/>
        <a:p>
          <a:endParaRPr lang="en-US"/>
        </a:p>
      </dgm:t>
    </dgm:pt>
    <dgm:pt modelId="{EBA50FA8-B306-46DC-A749-531A9D3197C2}">
      <dgm:prSet phldrT="[Text]"/>
      <dgm:spPr/>
      <dgm:t>
        <a:bodyPr/>
        <a:lstStyle/>
        <a:p>
          <a:r>
            <a:rPr lang="en-US" dirty="0" smtClean="0"/>
            <a:t>Connect</a:t>
          </a:r>
          <a:endParaRPr lang="en-US" dirty="0"/>
        </a:p>
      </dgm:t>
    </dgm:pt>
    <dgm:pt modelId="{3458E628-EE62-4037-A28F-3A65FD37B3E5}" type="parTrans" cxnId="{0A116201-738E-4351-85E0-F10C148BF0DE}">
      <dgm:prSet/>
      <dgm:spPr/>
      <dgm:t>
        <a:bodyPr/>
        <a:lstStyle/>
        <a:p>
          <a:endParaRPr lang="en-US"/>
        </a:p>
      </dgm:t>
    </dgm:pt>
    <dgm:pt modelId="{9C4BBD7F-2B09-41D9-ACDC-2FEA04AF5AC4}" type="sibTrans" cxnId="{0A116201-738E-4351-85E0-F10C148BF0DE}">
      <dgm:prSet/>
      <dgm:spPr/>
      <dgm:t>
        <a:bodyPr/>
        <a:lstStyle/>
        <a:p>
          <a:endParaRPr lang="en-US"/>
        </a:p>
      </dgm:t>
    </dgm:pt>
    <dgm:pt modelId="{9EAEFCA0-38E6-493E-AB3A-82D19904E6C3}">
      <dgm:prSet phldrT="[Text]"/>
      <dgm:spPr/>
      <dgm:t>
        <a:bodyPr/>
        <a:lstStyle/>
        <a:p>
          <a:r>
            <a:rPr lang="en-US" dirty="0" smtClean="0"/>
            <a:t>Governance Policies</a:t>
          </a:r>
          <a:endParaRPr lang="en-US" dirty="0"/>
        </a:p>
      </dgm:t>
    </dgm:pt>
    <dgm:pt modelId="{3443E1B9-BF6C-4B92-A549-3A81D8E10B02}" type="parTrans" cxnId="{EC8A22B7-7496-4C30-9191-9A1C987FF62A}">
      <dgm:prSet/>
      <dgm:spPr/>
      <dgm:t>
        <a:bodyPr/>
        <a:lstStyle/>
        <a:p>
          <a:endParaRPr lang="en-US"/>
        </a:p>
      </dgm:t>
    </dgm:pt>
    <dgm:pt modelId="{D9D9F685-10FC-4F5E-8986-7E85A53B45AF}" type="sibTrans" cxnId="{EC8A22B7-7496-4C30-9191-9A1C987FF62A}">
      <dgm:prSet/>
      <dgm:spPr/>
      <dgm:t>
        <a:bodyPr/>
        <a:lstStyle/>
        <a:p>
          <a:endParaRPr lang="en-US"/>
        </a:p>
      </dgm:t>
    </dgm:pt>
    <dgm:pt modelId="{AC71E478-4B7C-4FF2-87E2-223AC7E0681A}" type="pres">
      <dgm:prSet presAssocID="{9B13CC6A-C91A-487D-B1BA-9C0C74BDF5F4}" presName="Name0" presStyleCnt="0">
        <dgm:presLayoutVars>
          <dgm:chMax val="1"/>
          <dgm:dir/>
          <dgm:animLvl val="ctr"/>
          <dgm:resizeHandles val="exact"/>
        </dgm:presLayoutVars>
      </dgm:prSet>
      <dgm:spPr/>
      <dgm:t>
        <a:bodyPr/>
        <a:lstStyle/>
        <a:p>
          <a:endParaRPr lang="en-US"/>
        </a:p>
      </dgm:t>
    </dgm:pt>
    <dgm:pt modelId="{358BB1CB-BCE9-4E8C-AA20-7A6A99C2207C}" type="pres">
      <dgm:prSet presAssocID="{A7A09716-8498-4D78-B79F-3A464E8F0A51}" presName="centerShape" presStyleLbl="node0" presStyleIdx="0" presStyleCnt="1"/>
      <dgm:spPr/>
      <dgm:t>
        <a:bodyPr/>
        <a:lstStyle/>
        <a:p>
          <a:endParaRPr lang="en-US"/>
        </a:p>
      </dgm:t>
    </dgm:pt>
    <dgm:pt modelId="{A1C316B5-85C2-4C79-93CE-575507270D72}" type="pres">
      <dgm:prSet presAssocID="{10CA5C1F-4102-4AA8-BFD8-6B77F6320461}" presName="node" presStyleLbl="node1" presStyleIdx="0" presStyleCnt="4">
        <dgm:presLayoutVars>
          <dgm:bulletEnabled val="1"/>
        </dgm:presLayoutVars>
      </dgm:prSet>
      <dgm:spPr/>
      <dgm:t>
        <a:bodyPr/>
        <a:lstStyle/>
        <a:p>
          <a:endParaRPr lang="en-US"/>
        </a:p>
      </dgm:t>
    </dgm:pt>
    <dgm:pt modelId="{D49B901F-487B-499E-86DB-8FB6C5F84DBC}" type="pres">
      <dgm:prSet presAssocID="{10CA5C1F-4102-4AA8-BFD8-6B77F6320461}" presName="dummy" presStyleCnt="0"/>
      <dgm:spPr/>
    </dgm:pt>
    <dgm:pt modelId="{7A6F725E-73D9-404D-BB5E-0A94EF701C54}" type="pres">
      <dgm:prSet presAssocID="{AF023EC2-B6F7-4C56-B685-2A3E335D6660}" presName="sibTrans" presStyleLbl="sibTrans2D1" presStyleIdx="0" presStyleCnt="4"/>
      <dgm:spPr/>
      <dgm:t>
        <a:bodyPr/>
        <a:lstStyle/>
        <a:p>
          <a:endParaRPr lang="en-US"/>
        </a:p>
      </dgm:t>
    </dgm:pt>
    <dgm:pt modelId="{4DE9D940-11E2-49C1-ACC4-A3AA4DDBB5E0}" type="pres">
      <dgm:prSet presAssocID="{457F87A3-287F-472F-8067-2B17BE959DFC}" presName="node" presStyleLbl="node1" presStyleIdx="1" presStyleCnt="4">
        <dgm:presLayoutVars>
          <dgm:bulletEnabled val="1"/>
        </dgm:presLayoutVars>
      </dgm:prSet>
      <dgm:spPr/>
      <dgm:t>
        <a:bodyPr/>
        <a:lstStyle/>
        <a:p>
          <a:endParaRPr lang="en-US"/>
        </a:p>
      </dgm:t>
    </dgm:pt>
    <dgm:pt modelId="{7C357A72-7A39-46B6-BE64-64D2B4F344E6}" type="pres">
      <dgm:prSet presAssocID="{457F87A3-287F-472F-8067-2B17BE959DFC}" presName="dummy" presStyleCnt="0"/>
      <dgm:spPr/>
    </dgm:pt>
    <dgm:pt modelId="{DB33EDA8-67A2-4F54-B667-7BD1770A0908}" type="pres">
      <dgm:prSet presAssocID="{C39CCBEC-41CB-4CF1-9D7D-CF7A227CD9F5}" presName="sibTrans" presStyleLbl="sibTrans2D1" presStyleIdx="1" presStyleCnt="4"/>
      <dgm:spPr/>
      <dgm:t>
        <a:bodyPr/>
        <a:lstStyle/>
        <a:p>
          <a:endParaRPr lang="en-US"/>
        </a:p>
      </dgm:t>
    </dgm:pt>
    <dgm:pt modelId="{F60FB935-0F4F-4D8E-910A-DEFFF2E6C53E}" type="pres">
      <dgm:prSet presAssocID="{EBA50FA8-B306-46DC-A749-531A9D3197C2}" presName="node" presStyleLbl="node1" presStyleIdx="2" presStyleCnt="4">
        <dgm:presLayoutVars>
          <dgm:bulletEnabled val="1"/>
        </dgm:presLayoutVars>
      </dgm:prSet>
      <dgm:spPr/>
      <dgm:t>
        <a:bodyPr/>
        <a:lstStyle/>
        <a:p>
          <a:endParaRPr lang="en-US"/>
        </a:p>
      </dgm:t>
    </dgm:pt>
    <dgm:pt modelId="{4055445B-1D30-4ED1-81DF-69458CC2DFCF}" type="pres">
      <dgm:prSet presAssocID="{EBA50FA8-B306-46DC-A749-531A9D3197C2}" presName="dummy" presStyleCnt="0"/>
      <dgm:spPr/>
    </dgm:pt>
    <dgm:pt modelId="{B56418C7-BDEB-4741-B07B-8B5ED01E8D15}" type="pres">
      <dgm:prSet presAssocID="{9C4BBD7F-2B09-41D9-ACDC-2FEA04AF5AC4}" presName="sibTrans" presStyleLbl="sibTrans2D1" presStyleIdx="2" presStyleCnt="4"/>
      <dgm:spPr/>
      <dgm:t>
        <a:bodyPr/>
        <a:lstStyle/>
        <a:p>
          <a:endParaRPr lang="en-US"/>
        </a:p>
      </dgm:t>
    </dgm:pt>
    <dgm:pt modelId="{1B57AE29-FE9A-459F-AF2E-331544D17C37}" type="pres">
      <dgm:prSet presAssocID="{9EAEFCA0-38E6-493E-AB3A-82D19904E6C3}" presName="node" presStyleLbl="node1" presStyleIdx="3" presStyleCnt="4">
        <dgm:presLayoutVars>
          <dgm:bulletEnabled val="1"/>
        </dgm:presLayoutVars>
      </dgm:prSet>
      <dgm:spPr/>
      <dgm:t>
        <a:bodyPr/>
        <a:lstStyle/>
        <a:p>
          <a:endParaRPr lang="en-US"/>
        </a:p>
      </dgm:t>
    </dgm:pt>
    <dgm:pt modelId="{96544054-F17A-45B4-B125-E504415CBC89}" type="pres">
      <dgm:prSet presAssocID="{9EAEFCA0-38E6-493E-AB3A-82D19904E6C3}" presName="dummy" presStyleCnt="0"/>
      <dgm:spPr/>
    </dgm:pt>
    <dgm:pt modelId="{C22FE87E-3E16-4E73-ACA8-1502113857BC}" type="pres">
      <dgm:prSet presAssocID="{D9D9F685-10FC-4F5E-8986-7E85A53B45AF}" presName="sibTrans" presStyleLbl="sibTrans2D1" presStyleIdx="3" presStyleCnt="4"/>
      <dgm:spPr/>
      <dgm:t>
        <a:bodyPr/>
        <a:lstStyle/>
        <a:p>
          <a:endParaRPr lang="en-US"/>
        </a:p>
      </dgm:t>
    </dgm:pt>
  </dgm:ptLst>
  <dgm:cxnLst>
    <dgm:cxn modelId="{A7B8058F-8F05-4177-BBA1-58B2C7836AA2}" type="presOf" srcId="{D9D9F685-10FC-4F5E-8986-7E85A53B45AF}" destId="{C22FE87E-3E16-4E73-ACA8-1502113857BC}" srcOrd="0" destOrd="0" presId="urn:microsoft.com/office/officeart/2005/8/layout/radial6"/>
    <dgm:cxn modelId="{3FB79EFD-5B7B-4409-8143-0BCA6F1A719C}" srcId="{A7A09716-8498-4D78-B79F-3A464E8F0A51}" destId="{457F87A3-287F-472F-8067-2B17BE959DFC}" srcOrd="1" destOrd="0" parTransId="{BA2DF0B8-B080-4B76-B62A-2ECB297FA5B5}" sibTransId="{C39CCBEC-41CB-4CF1-9D7D-CF7A227CD9F5}"/>
    <dgm:cxn modelId="{8E679DBC-F694-4FB5-9A1A-8F8F62D8FE89}" type="presOf" srcId="{AF023EC2-B6F7-4C56-B685-2A3E335D6660}" destId="{7A6F725E-73D9-404D-BB5E-0A94EF701C54}" srcOrd="0" destOrd="0" presId="urn:microsoft.com/office/officeart/2005/8/layout/radial6"/>
    <dgm:cxn modelId="{CD037D89-4872-4B39-977B-97D4889475B8}" type="presOf" srcId="{9C4BBD7F-2B09-41D9-ACDC-2FEA04AF5AC4}" destId="{B56418C7-BDEB-4741-B07B-8B5ED01E8D15}" srcOrd="0" destOrd="0" presId="urn:microsoft.com/office/officeart/2005/8/layout/radial6"/>
    <dgm:cxn modelId="{6890B90A-5C12-432D-AA48-5584C8D19045}" srcId="{9B13CC6A-C91A-487D-B1BA-9C0C74BDF5F4}" destId="{A7A09716-8498-4D78-B79F-3A464E8F0A51}" srcOrd="0" destOrd="0" parTransId="{715D5D11-4421-4FBE-BCE6-DF8CD8653363}" sibTransId="{6A03D88D-EB8A-4C66-92B6-544E1F1BE7B0}"/>
    <dgm:cxn modelId="{F3E81E7B-DDA0-4615-B48A-BA875ACB29E9}" type="presOf" srcId="{10CA5C1F-4102-4AA8-BFD8-6B77F6320461}" destId="{A1C316B5-85C2-4C79-93CE-575507270D72}" srcOrd="0" destOrd="0" presId="urn:microsoft.com/office/officeart/2005/8/layout/radial6"/>
    <dgm:cxn modelId="{EC8A22B7-7496-4C30-9191-9A1C987FF62A}" srcId="{A7A09716-8498-4D78-B79F-3A464E8F0A51}" destId="{9EAEFCA0-38E6-493E-AB3A-82D19904E6C3}" srcOrd="3" destOrd="0" parTransId="{3443E1B9-BF6C-4B92-A549-3A81D8E10B02}" sibTransId="{D9D9F685-10FC-4F5E-8986-7E85A53B45AF}"/>
    <dgm:cxn modelId="{CAFB2693-9A75-490E-A830-2B2C2E260B8E}" type="presOf" srcId="{457F87A3-287F-472F-8067-2B17BE959DFC}" destId="{4DE9D940-11E2-49C1-ACC4-A3AA4DDBB5E0}" srcOrd="0" destOrd="0" presId="urn:microsoft.com/office/officeart/2005/8/layout/radial6"/>
    <dgm:cxn modelId="{2B910A6E-AAE1-4559-B34A-29EC51160D4D}" type="presOf" srcId="{C39CCBEC-41CB-4CF1-9D7D-CF7A227CD9F5}" destId="{DB33EDA8-67A2-4F54-B667-7BD1770A0908}" srcOrd="0" destOrd="0" presId="urn:microsoft.com/office/officeart/2005/8/layout/radial6"/>
    <dgm:cxn modelId="{9B0481BA-D3E3-4856-8708-D8AEABC6C009}" type="presOf" srcId="{A7A09716-8498-4D78-B79F-3A464E8F0A51}" destId="{358BB1CB-BCE9-4E8C-AA20-7A6A99C2207C}" srcOrd="0" destOrd="0" presId="urn:microsoft.com/office/officeart/2005/8/layout/radial6"/>
    <dgm:cxn modelId="{A270C0EE-7F60-403F-86F7-A785ABCD73E9}" type="presOf" srcId="{EBA50FA8-B306-46DC-A749-531A9D3197C2}" destId="{F60FB935-0F4F-4D8E-910A-DEFFF2E6C53E}" srcOrd="0" destOrd="0" presId="urn:microsoft.com/office/officeart/2005/8/layout/radial6"/>
    <dgm:cxn modelId="{05CB767D-2AE3-45E6-80D7-84E77EA2B9B1}" srcId="{A7A09716-8498-4D78-B79F-3A464E8F0A51}" destId="{10CA5C1F-4102-4AA8-BFD8-6B77F6320461}" srcOrd="0" destOrd="0" parTransId="{C41801D9-50BD-4F17-A94A-6E72EF1158AD}" sibTransId="{AF023EC2-B6F7-4C56-B685-2A3E335D6660}"/>
    <dgm:cxn modelId="{0A116201-738E-4351-85E0-F10C148BF0DE}" srcId="{A7A09716-8498-4D78-B79F-3A464E8F0A51}" destId="{EBA50FA8-B306-46DC-A749-531A9D3197C2}" srcOrd="2" destOrd="0" parTransId="{3458E628-EE62-4037-A28F-3A65FD37B3E5}" sibTransId="{9C4BBD7F-2B09-41D9-ACDC-2FEA04AF5AC4}"/>
    <dgm:cxn modelId="{181539BC-7B93-4225-8740-9739FC108C90}" type="presOf" srcId="{9B13CC6A-C91A-487D-B1BA-9C0C74BDF5F4}" destId="{AC71E478-4B7C-4FF2-87E2-223AC7E0681A}" srcOrd="0" destOrd="0" presId="urn:microsoft.com/office/officeart/2005/8/layout/radial6"/>
    <dgm:cxn modelId="{7073DF21-0017-49CF-82F3-2887F315EB2B}" type="presOf" srcId="{9EAEFCA0-38E6-493E-AB3A-82D19904E6C3}" destId="{1B57AE29-FE9A-459F-AF2E-331544D17C37}" srcOrd="0" destOrd="0" presId="urn:microsoft.com/office/officeart/2005/8/layout/radial6"/>
    <dgm:cxn modelId="{42B9C33A-FFEF-4425-B5BC-87E6868C7AE3}" type="presParOf" srcId="{AC71E478-4B7C-4FF2-87E2-223AC7E0681A}" destId="{358BB1CB-BCE9-4E8C-AA20-7A6A99C2207C}" srcOrd="0" destOrd="0" presId="urn:microsoft.com/office/officeart/2005/8/layout/radial6"/>
    <dgm:cxn modelId="{503C511D-BFC8-49CE-9BF9-823518CCABFB}" type="presParOf" srcId="{AC71E478-4B7C-4FF2-87E2-223AC7E0681A}" destId="{A1C316B5-85C2-4C79-93CE-575507270D72}" srcOrd="1" destOrd="0" presId="urn:microsoft.com/office/officeart/2005/8/layout/radial6"/>
    <dgm:cxn modelId="{759C00CF-D928-450B-BB8B-A57121B3D01F}" type="presParOf" srcId="{AC71E478-4B7C-4FF2-87E2-223AC7E0681A}" destId="{D49B901F-487B-499E-86DB-8FB6C5F84DBC}" srcOrd="2" destOrd="0" presId="urn:microsoft.com/office/officeart/2005/8/layout/radial6"/>
    <dgm:cxn modelId="{87A1082F-6643-4196-A2F3-DC96820D3B42}" type="presParOf" srcId="{AC71E478-4B7C-4FF2-87E2-223AC7E0681A}" destId="{7A6F725E-73D9-404D-BB5E-0A94EF701C54}" srcOrd="3" destOrd="0" presId="urn:microsoft.com/office/officeart/2005/8/layout/radial6"/>
    <dgm:cxn modelId="{DE76DE29-3892-44E5-BAF1-71BCCEFF0878}" type="presParOf" srcId="{AC71E478-4B7C-4FF2-87E2-223AC7E0681A}" destId="{4DE9D940-11E2-49C1-ACC4-A3AA4DDBB5E0}" srcOrd="4" destOrd="0" presId="urn:microsoft.com/office/officeart/2005/8/layout/radial6"/>
    <dgm:cxn modelId="{928B54E3-A95B-4D85-A36F-74CC576CAFFF}" type="presParOf" srcId="{AC71E478-4B7C-4FF2-87E2-223AC7E0681A}" destId="{7C357A72-7A39-46B6-BE64-64D2B4F344E6}" srcOrd="5" destOrd="0" presId="urn:microsoft.com/office/officeart/2005/8/layout/radial6"/>
    <dgm:cxn modelId="{FC0339E5-4A28-4DDB-88BC-5B4B472CC4C1}" type="presParOf" srcId="{AC71E478-4B7C-4FF2-87E2-223AC7E0681A}" destId="{DB33EDA8-67A2-4F54-B667-7BD1770A0908}" srcOrd="6" destOrd="0" presId="urn:microsoft.com/office/officeart/2005/8/layout/radial6"/>
    <dgm:cxn modelId="{E626CD9C-13D3-4F2B-A0EB-CAB5D72C97DB}" type="presParOf" srcId="{AC71E478-4B7C-4FF2-87E2-223AC7E0681A}" destId="{F60FB935-0F4F-4D8E-910A-DEFFF2E6C53E}" srcOrd="7" destOrd="0" presId="urn:microsoft.com/office/officeart/2005/8/layout/radial6"/>
    <dgm:cxn modelId="{B190B532-7815-4BF8-81A0-3C31F750F157}" type="presParOf" srcId="{AC71E478-4B7C-4FF2-87E2-223AC7E0681A}" destId="{4055445B-1D30-4ED1-81DF-69458CC2DFCF}" srcOrd="8" destOrd="0" presId="urn:microsoft.com/office/officeart/2005/8/layout/radial6"/>
    <dgm:cxn modelId="{6A7B3F65-2F4B-4F2B-A5F7-C24B31BB740C}" type="presParOf" srcId="{AC71E478-4B7C-4FF2-87E2-223AC7E0681A}" destId="{B56418C7-BDEB-4741-B07B-8B5ED01E8D15}" srcOrd="9" destOrd="0" presId="urn:microsoft.com/office/officeart/2005/8/layout/radial6"/>
    <dgm:cxn modelId="{6DF2D98C-812C-434E-9C79-F3DC16DA93F4}" type="presParOf" srcId="{AC71E478-4B7C-4FF2-87E2-223AC7E0681A}" destId="{1B57AE29-FE9A-459F-AF2E-331544D17C37}" srcOrd="10" destOrd="0" presId="urn:microsoft.com/office/officeart/2005/8/layout/radial6"/>
    <dgm:cxn modelId="{8A934048-3C59-40D9-9634-66D1C715FB31}" type="presParOf" srcId="{AC71E478-4B7C-4FF2-87E2-223AC7E0681A}" destId="{96544054-F17A-45B4-B125-E504415CBC89}" srcOrd="11" destOrd="0" presId="urn:microsoft.com/office/officeart/2005/8/layout/radial6"/>
    <dgm:cxn modelId="{F7129BC6-BE57-40B1-ADA0-84B3933253AB}" type="presParOf" srcId="{AC71E478-4B7C-4FF2-87E2-223AC7E0681A}" destId="{C22FE87E-3E16-4E73-ACA8-1502113857BC}"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FE87E-3E16-4E73-ACA8-1502113857BC}">
      <dsp:nvSpPr>
        <dsp:cNvPr id="0" name=""/>
        <dsp:cNvSpPr/>
      </dsp:nvSpPr>
      <dsp:spPr>
        <a:xfrm>
          <a:off x="683992" y="283690"/>
          <a:ext cx="1896289" cy="1896289"/>
        </a:xfrm>
        <a:prstGeom prst="blockArc">
          <a:avLst>
            <a:gd name="adj1" fmla="val 10800000"/>
            <a:gd name="adj2" fmla="val 16200000"/>
            <a:gd name="adj3" fmla="val 46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56418C7-BDEB-4741-B07B-8B5ED01E8D15}">
      <dsp:nvSpPr>
        <dsp:cNvPr id="0" name=""/>
        <dsp:cNvSpPr/>
      </dsp:nvSpPr>
      <dsp:spPr>
        <a:xfrm>
          <a:off x="683992" y="283690"/>
          <a:ext cx="1896289" cy="1896289"/>
        </a:xfrm>
        <a:prstGeom prst="blockArc">
          <a:avLst>
            <a:gd name="adj1" fmla="val 5400000"/>
            <a:gd name="adj2" fmla="val 10800000"/>
            <a:gd name="adj3" fmla="val 46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B33EDA8-67A2-4F54-B667-7BD1770A0908}">
      <dsp:nvSpPr>
        <dsp:cNvPr id="0" name=""/>
        <dsp:cNvSpPr/>
      </dsp:nvSpPr>
      <dsp:spPr>
        <a:xfrm>
          <a:off x="683992" y="283690"/>
          <a:ext cx="1896289" cy="1896289"/>
        </a:xfrm>
        <a:prstGeom prst="blockArc">
          <a:avLst>
            <a:gd name="adj1" fmla="val 0"/>
            <a:gd name="adj2" fmla="val 5400000"/>
            <a:gd name="adj3" fmla="val 46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6F725E-73D9-404D-BB5E-0A94EF701C54}">
      <dsp:nvSpPr>
        <dsp:cNvPr id="0" name=""/>
        <dsp:cNvSpPr/>
      </dsp:nvSpPr>
      <dsp:spPr>
        <a:xfrm>
          <a:off x="683992" y="283690"/>
          <a:ext cx="1896289" cy="1896289"/>
        </a:xfrm>
        <a:prstGeom prst="blockArc">
          <a:avLst>
            <a:gd name="adj1" fmla="val 16200000"/>
            <a:gd name="adj2" fmla="val 0"/>
            <a:gd name="adj3" fmla="val 463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8BB1CB-BCE9-4E8C-AA20-7A6A99C2207C}">
      <dsp:nvSpPr>
        <dsp:cNvPr id="0" name=""/>
        <dsp:cNvSpPr/>
      </dsp:nvSpPr>
      <dsp:spPr>
        <a:xfrm>
          <a:off x="1196209" y="795907"/>
          <a:ext cx="871854" cy="8718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MDM</a:t>
          </a:r>
          <a:endParaRPr lang="en-US" sz="1900" kern="1200" dirty="0"/>
        </a:p>
      </dsp:txBody>
      <dsp:txXfrm>
        <a:off x="1323889" y="923587"/>
        <a:ext cx="616494" cy="616494"/>
      </dsp:txXfrm>
    </dsp:sp>
    <dsp:sp modelId="{A1C316B5-85C2-4C79-93CE-575507270D72}">
      <dsp:nvSpPr>
        <dsp:cNvPr id="0" name=""/>
        <dsp:cNvSpPr/>
      </dsp:nvSpPr>
      <dsp:spPr>
        <a:xfrm>
          <a:off x="1326987" y="511"/>
          <a:ext cx="610298" cy="61029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t>Data Quality</a:t>
          </a:r>
          <a:endParaRPr lang="en-US" sz="600" kern="1200" dirty="0"/>
        </a:p>
      </dsp:txBody>
      <dsp:txXfrm>
        <a:off x="1416363" y="89887"/>
        <a:ext cx="431546" cy="431546"/>
      </dsp:txXfrm>
    </dsp:sp>
    <dsp:sp modelId="{4DE9D940-11E2-49C1-ACC4-A3AA4DDBB5E0}">
      <dsp:nvSpPr>
        <dsp:cNvPr id="0" name=""/>
        <dsp:cNvSpPr/>
      </dsp:nvSpPr>
      <dsp:spPr>
        <a:xfrm>
          <a:off x="2253161" y="926685"/>
          <a:ext cx="610298" cy="61029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t>Compliance</a:t>
          </a:r>
          <a:endParaRPr lang="en-US" sz="600" kern="1200" dirty="0"/>
        </a:p>
      </dsp:txBody>
      <dsp:txXfrm>
        <a:off x="2342537" y="1016061"/>
        <a:ext cx="431546" cy="431546"/>
      </dsp:txXfrm>
    </dsp:sp>
    <dsp:sp modelId="{F60FB935-0F4F-4D8E-910A-DEFFF2E6C53E}">
      <dsp:nvSpPr>
        <dsp:cNvPr id="0" name=""/>
        <dsp:cNvSpPr/>
      </dsp:nvSpPr>
      <dsp:spPr>
        <a:xfrm>
          <a:off x="1326987" y="1852859"/>
          <a:ext cx="610298" cy="61029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t>Connect</a:t>
          </a:r>
          <a:endParaRPr lang="en-US" sz="600" kern="1200" dirty="0"/>
        </a:p>
      </dsp:txBody>
      <dsp:txXfrm>
        <a:off x="1416363" y="1942235"/>
        <a:ext cx="431546" cy="431546"/>
      </dsp:txXfrm>
    </dsp:sp>
    <dsp:sp modelId="{1B57AE29-FE9A-459F-AF2E-331544D17C37}">
      <dsp:nvSpPr>
        <dsp:cNvPr id="0" name=""/>
        <dsp:cNvSpPr/>
      </dsp:nvSpPr>
      <dsp:spPr>
        <a:xfrm>
          <a:off x="400813" y="926685"/>
          <a:ext cx="610298" cy="61029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266700">
            <a:lnSpc>
              <a:spcPct val="90000"/>
            </a:lnSpc>
            <a:spcBef>
              <a:spcPct val="0"/>
            </a:spcBef>
            <a:spcAft>
              <a:spcPct val="35000"/>
            </a:spcAft>
          </a:pPr>
          <a:r>
            <a:rPr lang="en-US" sz="600" kern="1200" dirty="0" smtClean="0"/>
            <a:t>Governance Policies</a:t>
          </a:r>
          <a:endParaRPr lang="en-US" sz="600" kern="1200" dirty="0"/>
        </a:p>
      </dsp:txBody>
      <dsp:txXfrm>
        <a:off x="490189" y="1016061"/>
        <a:ext cx="431546" cy="431546"/>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21D877-F7B8-4E46-B5FD-5C0004D657FE}" type="datetimeFigureOut">
              <a:rPr lang="en-US" smtClean="0"/>
              <a:t>4/30/2014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7C9F45-6BF4-425C-B6BC-17048751ADD4}" type="slidenum">
              <a:rPr lang="en-US" smtClean="0"/>
              <a:t>‹#›</a:t>
            </a:fld>
            <a:endParaRPr lang="en-US" dirty="0"/>
          </a:p>
        </p:txBody>
      </p:sp>
    </p:spTree>
    <p:extLst>
      <p:ext uri="{BB962C8B-B14F-4D97-AF65-F5344CB8AC3E}">
        <p14:creationId xmlns:p14="http://schemas.microsoft.com/office/powerpoint/2010/main" val="3336558516"/>
      </p:ext>
    </p:extLst>
  </p:cSld>
  <p:clrMap bg1="lt1" tx1="dk1" bg2="lt2" tx2="dk2" accent1="accent1" accent2="accent2" accent3="accent3" accent4="accent4" accent5="accent5" accent6="accent6" hlink="hlink" folHlink="folHlink"/>
  <p:notesStyle>
    <a:lvl1pPr marL="0" algn="l" defTabSz="913394" rtl="0" eaLnBrk="1" latinLnBrk="0" hangingPunct="1">
      <a:defRPr sz="1200" kern="1200">
        <a:solidFill>
          <a:schemeClr val="tx1"/>
        </a:solidFill>
        <a:latin typeface="+mn-lt"/>
        <a:ea typeface="+mn-ea"/>
        <a:cs typeface="+mn-cs"/>
      </a:defRPr>
    </a:lvl1pPr>
    <a:lvl2pPr marL="456697" algn="l" defTabSz="913394" rtl="0" eaLnBrk="1" latinLnBrk="0" hangingPunct="1">
      <a:defRPr sz="1200" kern="1200">
        <a:solidFill>
          <a:schemeClr val="tx1"/>
        </a:solidFill>
        <a:latin typeface="+mn-lt"/>
        <a:ea typeface="+mn-ea"/>
        <a:cs typeface="+mn-cs"/>
      </a:defRPr>
    </a:lvl2pPr>
    <a:lvl3pPr marL="913394" algn="l" defTabSz="913394" rtl="0" eaLnBrk="1" latinLnBrk="0" hangingPunct="1">
      <a:defRPr sz="1200" kern="1200">
        <a:solidFill>
          <a:schemeClr val="tx1"/>
        </a:solidFill>
        <a:latin typeface="+mn-lt"/>
        <a:ea typeface="+mn-ea"/>
        <a:cs typeface="+mn-cs"/>
      </a:defRPr>
    </a:lvl3pPr>
    <a:lvl4pPr marL="1370094" algn="l" defTabSz="913394" rtl="0" eaLnBrk="1" latinLnBrk="0" hangingPunct="1">
      <a:defRPr sz="1200" kern="1200">
        <a:solidFill>
          <a:schemeClr val="tx1"/>
        </a:solidFill>
        <a:latin typeface="+mn-lt"/>
        <a:ea typeface="+mn-ea"/>
        <a:cs typeface="+mn-cs"/>
      </a:defRPr>
    </a:lvl4pPr>
    <a:lvl5pPr marL="1826787" algn="l" defTabSz="913394" rtl="0" eaLnBrk="1" latinLnBrk="0" hangingPunct="1">
      <a:defRPr sz="1200" kern="1200">
        <a:solidFill>
          <a:schemeClr val="tx1"/>
        </a:solidFill>
        <a:latin typeface="+mn-lt"/>
        <a:ea typeface="+mn-ea"/>
        <a:cs typeface="+mn-cs"/>
      </a:defRPr>
    </a:lvl5pPr>
    <a:lvl6pPr marL="2283480" algn="l" defTabSz="913394" rtl="0" eaLnBrk="1" latinLnBrk="0" hangingPunct="1">
      <a:defRPr sz="1200" kern="1200">
        <a:solidFill>
          <a:schemeClr val="tx1"/>
        </a:solidFill>
        <a:latin typeface="+mn-lt"/>
        <a:ea typeface="+mn-ea"/>
        <a:cs typeface="+mn-cs"/>
      </a:defRPr>
    </a:lvl6pPr>
    <a:lvl7pPr marL="2740182" algn="l" defTabSz="913394" rtl="0" eaLnBrk="1" latinLnBrk="0" hangingPunct="1">
      <a:defRPr sz="1200" kern="1200">
        <a:solidFill>
          <a:schemeClr val="tx1"/>
        </a:solidFill>
        <a:latin typeface="+mn-lt"/>
        <a:ea typeface="+mn-ea"/>
        <a:cs typeface="+mn-cs"/>
      </a:defRPr>
    </a:lvl7pPr>
    <a:lvl8pPr marL="3196876" algn="l" defTabSz="913394" rtl="0" eaLnBrk="1" latinLnBrk="0" hangingPunct="1">
      <a:defRPr sz="1200" kern="1200">
        <a:solidFill>
          <a:schemeClr val="tx1"/>
        </a:solidFill>
        <a:latin typeface="+mn-lt"/>
        <a:ea typeface="+mn-ea"/>
        <a:cs typeface="+mn-cs"/>
      </a:defRPr>
    </a:lvl8pPr>
    <a:lvl9pPr marL="3653571" algn="l" defTabSz="91339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4/30/2014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717830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A09BFF-9304-4EE8-967B-56F816FBB8C1}" type="slidenum">
              <a:rPr lang="en-US" smtClean="0"/>
              <a:pPr/>
              <a:t>17</a:t>
            </a:fld>
            <a:endParaRPr lang="en-US"/>
          </a:p>
        </p:txBody>
      </p:sp>
    </p:spTree>
    <p:extLst>
      <p:ext uri="{BB962C8B-B14F-4D97-AF65-F5344CB8AC3E}">
        <p14:creationId xmlns:p14="http://schemas.microsoft.com/office/powerpoint/2010/main" val="1045602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A704A7F-08D4-4F14-9C49-DEA8124FE50B}" type="datetime1">
              <a:rPr lang="en-US" smtClean="0"/>
              <a:t>4/30/2014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87427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7C9F45-6BF4-425C-B6BC-17048751ADD4}" type="slidenum">
              <a:rPr lang="en-US" smtClean="0"/>
              <a:pPr/>
              <a:t>2</a:t>
            </a:fld>
            <a:endParaRPr lang="en-US"/>
          </a:p>
        </p:txBody>
      </p:sp>
    </p:spTree>
    <p:extLst>
      <p:ext uri="{BB962C8B-B14F-4D97-AF65-F5344CB8AC3E}">
        <p14:creationId xmlns:p14="http://schemas.microsoft.com/office/powerpoint/2010/main" val="3193459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C9F45-6BF4-425C-B6BC-17048751ADD4}" type="slidenum">
              <a:rPr lang="en-US" smtClean="0"/>
              <a:t>4</a:t>
            </a:fld>
            <a:endParaRPr lang="en-US"/>
          </a:p>
        </p:txBody>
      </p:sp>
    </p:spTree>
    <p:extLst>
      <p:ext uri="{BB962C8B-B14F-4D97-AF65-F5344CB8AC3E}">
        <p14:creationId xmlns:p14="http://schemas.microsoft.com/office/powerpoint/2010/main" val="419803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C9F45-6BF4-425C-B6BC-17048751ADD4}" type="slidenum">
              <a:rPr lang="en-US" smtClean="0"/>
              <a:t>6</a:t>
            </a:fld>
            <a:endParaRPr lang="en-US" dirty="0"/>
          </a:p>
        </p:txBody>
      </p:sp>
    </p:spTree>
    <p:extLst>
      <p:ext uri="{BB962C8B-B14F-4D97-AF65-F5344CB8AC3E}">
        <p14:creationId xmlns:p14="http://schemas.microsoft.com/office/powerpoint/2010/main" val="1933345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know if you want to say something Deepak </a:t>
            </a:r>
            <a:r>
              <a:rPr lang="en-US" dirty="0" smtClean="0">
                <a:sym typeface="Wingdings"/>
              </a:rPr>
              <a:t></a:t>
            </a:r>
          </a:p>
          <a:p>
            <a:endParaRPr lang="en-US" dirty="0"/>
          </a:p>
        </p:txBody>
      </p:sp>
      <p:sp>
        <p:nvSpPr>
          <p:cNvPr id="4" name="Slide Number Placeholder 3"/>
          <p:cNvSpPr>
            <a:spLocks noGrp="1"/>
          </p:cNvSpPr>
          <p:nvPr>
            <p:ph type="sldNum" sz="quarter" idx="10"/>
          </p:nvPr>
        </p:nvSpPr>
        <p:spPr/>
        <p:txBody>
          <a:bodyPr/>
          <a:lstStyle/>
          <a:p>
            <a:fld id="{DE7C9F45-6BF4-425C-B6BC-17048751ADD4}" type="slidenum">
              <a:rPr lang="en-US" smtClean="0"/>
              <a:t>7</a:t>
            </a:fld>
            <a:endParaRPr lang="en-US" dirty="0"/>
          </a:p>
        </p:txBody>
      </p:sp>
    </p:spTree>
    <p:extLst>
      <p:ext uri="{BB962C8B-B14F-4D97-AF65-F5344CB8AC3E}">
        <p14:creationId xmlns:p14="http://schemas.microsoft.com/office/powerpoint/2010/main" val="277288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b="0" dirty="0" smtClean="0">
                <a:latin typeface="Calibri" pitchFamily="34" charset="0"/>
              </a:rPr>
              <a:t>This PowerPoint</a:t>
            </a:r>
            <a:r>
              <a:rPr lang="en-US" b="0" baseline="0" dirty="0" smtClean="0">
                <a:latin typeface="Calibri" pitchFamily="34" charset="0"/>
              </a:rPr>
              <a:t> Template includes a series of slide masters with predefined layouts and color schemes for formatting slides</a:t>
            </a:r>
          </a:p>
          <a:p>
            <a:pPr algn="l">
              <a:buFont typeface="Arial" pitchFamily="34" charset="0"/>
              <a:buChar char="•"/>
            </a:pPr>
            <a:r>
              <a:rPr lang="en-US" b="0" baseline="0" dirty="0" smtClean="0">
                <a:latin typeface="Calibri" pitchFamily="34" charset="0"/>
              </a:rPr>
              <a:t> Slide Masters are displayed when you right click on a slide and select </a:t>
            </a:r>
            <a:r>
              <a:rPr lang="en-US" b="1" baseline="0" dirty="0" smtClean="0">
                <a:latin typeface="Calibri" pitchFamily="34" charset="0"/>
              </a:rPr>
              <a:t>Layout</a:t>
            </a:r>
            <a:r>
              <a:rPr lang="en-US" b="0" baseline="0" dirty="0" smtClean="0">
                <a:latin typeface="Calibri" pitchFamily="34" charset="0"/>
              </a:rPr>
              <a:t> from menu</a:t>
            </a:r>
          </a:p>
          <a:p>
            <a:endParaRPr lang="en-US" dirty="0"/>
          </a:p>
        </p:txBody>
      </p:sp>
      <p:sp>
        <p:nvSpPr>
          <p:cNvPr id="4" name="Slide Number Placeholder 3"/>
          <p:cNvSpPr>
            <a:spLocks noGrp="1"/>
          </p:cNvSpPr>
          <p:nvPr>
            <p:ph type="sldNum" sz="quarter" idx="10"/>
          </p:nvPr>
        </p:nvSpPr>
        <p:spPr/>
        <p:txBody>
          <a:bodyPr/>
          <a:lstStyle/>
          <a:p>
            <a:fld id="{3DA09BFF-9304-4EE8-967B-56F816FBB8C1}" type="slidenum">
              <a:rPr lang="en-US" smtClean="0"/>
              <a:pPr/>
              <a:t>10</a:t>
            </a:fld>
            <a:endParaRPr lang="en-US" dirty="0"/>
          </a:p>
        </p:txBody>
      </p:sp>
    </p:spTree>
    <p:extLst>
      <p:ext uri="{BB962C8B-B14F-4D97-AF65-F5344CB8AC3E}">
        <p14:creationId xmlns:p14="http://schemas.microsoft.com/office/powerpoint/2010/main" val="3127581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This slide needs</a:t>
            </a:r>
            <a:r>
              <a:rPr lang="en-US" baseline="0" dirty="0" smtClean="0"/>
              <a:t> to be made relevant to NFP’s business and benefits</a:t>
            </a:r>
            <a:endParaRPr lang="en-US" dirty="0"/>
          </a:p>
        </p:txBody>
      </p:sp>
      <p:sp>
        <p:nvSpPr>
          <p:cNvPr id="4" name="Slide Number Placeholder 3"/>
          <p:cNvSpPr>
            <a:spLocks noGrp="1"/>
          </p:cNvSpPr>
          <p:nvPr>
            <p:ph type="sldNum" sz="quarter" idx="10"/>
          </p:nvPr>
        </p:nvSpPr>
        <p:spPr/>
        <p:txBody>
          <a:bodyPr/>
          <a:lstStyle/>
          <a:p>
            <a:fld id="{3DA09BFF-9304-4EE8-967B-56F816FBB8C1}" type="slidenum">
              <a:rPr lang="en-US" smtClean="0"/>
              <a:pPr/>
              <a:t>14</a:t>
            </a:fld>
            <a:endParaRPr lang="en-US"/>
          </a:p>
        </p:txBody>
      </p:sp>
    </p:spTree>
    <p:extLst>
      <p:ext uri="{BB962C8B-B14F-4D97-AF65-F5344CB8AC3E}">
        <p14:creationId xmlns:p14="http://schemas.microsoft.com/office/powerpoint/2010/main" val="3161732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a:t>
            </a:r>
            <a:r>
              <a:rPr lang="en-US" baseline="0" dirty="0" smtClean="0"/>
              <a:t> update this slide to NFP’s needs, if possible.</a:t>
            </a:r>
            <a:endParaRPr lang="en-US" dirty="0"/>
          </a:p>
        </p:txBody>
      </p:sp>
      <p:sp>
        <p:nvSpPr>
          <p:cNvPr id="4" name="Slide Number Placeholder 3"/>
          <p:cNvSpPr>
            <a:spLocks noGrp="1"/>
          </p:cNvSpPr>
          <p:nvPr>
            <p:ph type="sldNum" sz="quarter" idx="10"/>
          </p:nvPr>
        </p:nvSpPr>
        <p:spPr/>
        <p:txBody>
          <a:bodyPr/>
          <a:lstStyle/>
          <a:p>
            <a:fld id="{3DA09BFF-9304-4EE8-967B-56F816FBB8C1}" type="slidenum">
              <a:rPr lang="en-US" smtClean="0"/>
              <a:pPr/>
              <a:t>15</a:t>
            </a:fld>
            <a:endParaRPr lang="en-US"/>
          </a:p>
        </p:txBody>
      </p:sp>
    </p:spTree>
    <p:extLst>
      <p:ext uri="{BB962C8B-B14F-4D97-AF65-F5344CB8AC3E}">
        <p14:creationId xmlns:p14="http://schemas.microsoft.com/office/powerpoint/2010/main" val="468345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A09BFF-9304-4EE8-967B-56F816FBB8C1}" type="slidenum">
              <a:rPr lang="en-US" smtClean="0"/>
              <a:pPr/>
              <a:t>16</a:t>
            </a:fld>
            <a:endParaRPr lang="en-US"/>
          </a:p>
        </p:txBody>
      </p:sp>
    </p:spTree>
    <p:extLst>
      <p:ext uri="{BB962C8B-B14F-4D97-AF65-F5344CB8AC3E}">
        <p14:creationId xmlns:p14="http://schemas.microsoft.com/office/powerpoint/2010/main" val="3937516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whit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b="0">
                <a:solidFill>
                  <a:srgbClr val="ED1C24"/>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1600">
                <a:solidFill>
                  <a:schemeClr val="tx1"/>
                </a:solidFill>
                <a:latin typeface="Segoe UI" pitchFamily="34" charset="0"/>
                <a:ea typeface="Segoe UI" pitchFamily="34" charset="0"/>
                <a:cs typeface="Segoe UI" pitchFamily="34" charset="0"/>
              </a:defRPr>
            </a:lvl1pPr>
            <a:lvl2pPr algn="l">
              <a:defRPr sz="1600">
                <a:solidFill>
                  <a:srgbClr val="00A1DA"/>
                </a:solidFill>
                <a:latin typeface="Segoe UI" pitchFamily="34" charset="0"/>
                <a:ea typeface="Segoe UI" pitchFamily="34" charset="0"/>
                <a:cs typeface="Segoe UI" pitchFamily="34" charset="0"/>
              </a:defRPr>
            </a:lvl2pPr>
            <a:lvl3pPr algn="l">
              <a:defRPr sz="1600">
                <a:solidFill>
                  <a:srgbClr val="FF0066"/>
                </a:solidFill>
                <a:latin typeface="Segoe UI" pitchFamily="34" charset="0"/>
                <a:ea typeface="Segoe UI" pitchFamily="34" charset="0"/>
                <a:cs typeface="Segoe UI" pitchFamily="34" charset="0"/>
              </a:defRPr>
            </a:lvl3pPr>
            <a:lvl4pPr algn="l">
              <a:defRPr sz="1600">
                <a:solidFill>
                  <a:schemeClr val="tx1">
                    <a:lumMod val="85000"/>
                    <a:lumOff val="15000"/>
                  </a:schemeClr>
                </a:solidFill>
                <a:latin typeface="Segoe UI" pitchFamily="34" charset="0"/>
                <a:ea typeface="Segoe UI" pitchFamily="34" charset="0"/>
                <a:cs typeface="Segoe UI" pitchFamily="34" charset="0"/>
              </a:defRPr>
            </a:lvl4pPr>
            <a:lvl5pPr algn="l">
              <a:defRPr sz="1600">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402780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9" name="Picture 8" descr="Aditi_Corp_Icon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8281" y="3277229"/>
            <a:ext cx="3159125" cy="352430"/>
          </a:xfrm>
          <a:prstGeom prst="rect">
            <a:avLst/>
          </a:prstGeom>
        </p:spPr>
      </p:pic>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4195893"/>
            <a:ext cx="8077200" cy="5628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4" name="Group 3"/>
          <p:cNvGrpSpPr/>
          <p:nvPr userDrawn="1"/>
        </p:nvGrpSpPr>
        <p:grpSpPr>
          <a:xfrm>
            <a:off x="1755470" y="371918"/>
            <a:ext cx="5048978" cy="2514600"/>
            <a:chOff x="907686" y="1854631"/>
            <a:chExt cx="5048978" cy="2514600"/>
          </a:xfrm>
        </p:grpSpPr>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7686" y="1854631"/>
              <a:ext cx="5048978" cy="251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Oval 5"/>
            <p:cNvSpPr/>
            <p:nvPr/>
          </p:nvSpPr>
          <p:spPr>
            <a:xfrm>
              <a:off x="3200400" y="259080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1539240" y="2758440"/>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2341456" y="266764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2005483" y="2638205"/>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4404360" y="3261360"/>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4953000" y="3413760"/>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395431" y="256545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891124" y="2892460"/>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Oval 14"/>
          <p:cNvSpPr/>
          <p:nvPr userDrawn="1"/>
        </p:nvSpPr>
        <p:spPr>
          <a:xfrm>
            <a:off x="3100911" y="1287224"/>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userDrawn="1"/>
        </p:nvSpPr>
        <p:spPr>
          <a:xfrm>
            <a:off x="4237604" y="1210383"/>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userDrawn="1"/>
        </p:nvSpPr>
        <p:spPr>
          <a:xfrm>
            <a:off x="4315691" y="919508"/>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userDrawn="1"/>
        </p:nvSpPr>
        <p:spPr>
          <a:xfrm>
            <a:off x="5709344" y="1448896"/>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userDrawn="1"/>
        </p:nvSpPr>
        <p:spPr>
          <a:xfrm>
            <a:off x="4710036" y="1063388"/>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userDrawn="1"/>
        </p:nvSpPr>
        <p:spPr>
          <a:xfrm>
            <a:off x="5160704" y="1587631"/>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userDrawn="1"/>
        </p:nvSpPr>
        <p:spPr>
          <a:xfrm>
            <a:off x="3343040" y="2226105"/>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userDrawn="1"/>
        </p:nvSpPr>
        <p:spPr>
          <a:xfrm>
            <a:off x="5992985" y="1537778"/>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userDrawn="1"/>
        </p:nvSpPr>
        <p:spPr>
          <a:xfrm>
            <a:off x="6044296" y="1293032"/>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userDrawn="1"/>
        </p:nvSpPr>
        <p:spPr>
          <a:xfrm>
            <a:off x="4492072" y="1256103"/>
            <a:ext cx="91440" cy="91440"/>
          </a:xfrm>
          <a:prstGeom prst="ellipse">
            <a:avLst/>
          </a:prstGeom>
          <a:solidFill>
            <a:srgbClr val="FF4100"/>
          </a:solidFill>
          <a:ln>
            <a:solidFill>
              <a:srgbClr val="FF4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userDrawn="1"/>
        </p:nvSpPr>
        <p:spPr>
          <a:xfrm>
            <a:off x="4492072" y="1062367"/>
            <a:ext cx="91440" cy="91440"/>
          </a:xfrm>
          <a:prstGeom prst="ellipse">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579210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Slide 2">
    <p:spTree>
      <p:nvGrpSpPr>
        <p:cNvPr id="1" name=""/>
        <p:cNvGrpSpPr/>
        <p:nvPr/>
      </p:nvGrpSpPr>
      <p:grpSpPr>
        <a:xfrm>
          <a:off x="0" y="0"/>
          <a:ext cx="0" cy="0"/>
          <a:chOff x="0" y="0"/>
          <a:chExt cx="0" cy="0"/>
        </a:xfrm>
      </p:grpSpPr>
      <p:sp>
        <p:nvSpPr>
          <p:cNvPr id="3" name="Rectangle 2"/>
          <p:cNvSpPr/>
          <p:nvPr userDrawn="1"/>
        </p:nvSpPr>
        <p:spPr bwMode="ltGray">
          <a:xfrm>
            <a:off x="201929" y="1226269"/>
            <a:ext cx="6723186" cy="2689656"/>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350" tIns="107480" rIns="134350" bIns="107480" numCol="1" spcCol="0" rtlCol="0" fromWordArt="0" anchor="t" anchorCtr="0" forceAA="0" compatLnSpc="1">
            <a:prstTxWarp prst="textNoShape">
              <a:avLst/>
            </a:prstTxWarp>
            <a:noAutofit/>
          </a:bodyPr>
          <a:lstStyle/>
          <a:p>
            <a:pPr algn="ctr" defTabSz="685026"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01977" y="2162005"/>
            <a:ext cx="6723139" cy="1344818"/>
          </a:xfrm>
          <a:noFill/>
        </p:spPr>
        <p:txBody>
          <a:bodyPr lIns="107480" tIns="67177" rIns="107480" bIns="67177" anchor="t" anchorCtr="0"/>
          <a:lstStyle>
            <a:lvl1pPr>
              <a:defRPr sz="4400" spc="-74" baseline="0">
                <a:solidFill>
                  <a:schemeClr val="tx1"/>
                </a:solidFill>
              </a:defRPr>
            </a:lvl1pPr>
          </a:lstStyle>
          <a:p>
            <a:r>
              <a:rPr lang="en-US" dirty="0" smtClean="0"/>
              <a:t>Presentation title</a:t>
            </a:r>
            <a:endParaRPr lang="en-US" dirty="0"/>
          </a:p>
        </p:txBody>
      </p:sp>
      <p:pic>
        <p:nvPicPr>
          <p:cNvPr id="13" name="Pictur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58880" r="27364"/>
          <a:stretch/>
        </p:blipFill>
        <p:spPr>
          <a:xfrm>
            <a:off x="8838695" y="1619627"/>
            <a:ext cx="610130" cy="488853"/>
          </a:xfrm>
          <a:prstGeom prst="rect">
            <a:avLst/>
          </a:prstGeom>
          <a:noFill/>
          <a:ln>
            <a:noFill/>
          </a:ln>
        </p:spPr>
      </p:pic>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73500" r="13598"/>
          <a:stretch/>
        </p:blipFill>
        <p:spPr>
          <a:xfrm>
            <a:off x="8867277" y="2358391"/>
            <a:ext cx="572255" cy="488853"/>
          </a:xfrm>
          <a:prstGeom prst="rect">
            <a:avLst/>
          </a:prstGeom>
          <a:noFill/>
          <a:ln>
            <a:noFill/>
          </a:ln>
        </p:spPr>
      </p:pic>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88453"/>
          <a:stretch/>
        </p:blipFill>
        <p:spPr>
          <a:xfrm>
            <a:off x="8887685" y="3067054"/>
            <a:ext cx="512155" cy="488853"/>
          </a:xfrm>
          <a:prstGeom prst="rect">
            <a:avLst/>
          </a:prstGeom>
        </p:spPr>
      </p:pic>
    </p:spTree>
    <p:extLst>
      <p:ext uri="{BB962C8B-B14F-4D97-AF65-F5344CB8AC3E}">
        <p14:creationId xmlns:p14="http://schemas.microsoft.com/office/powerpoint/2010/main" val="37513080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30" y="1893813"/>
            <a:ext cx="4599100" cy="1345996"/>
          </a:xfrm>
          <a:solidFill>
            <a:schemeClr val="tx1">
              <a:lumMod val="85000"/>
              <a:lumOff val="15000"/>
            </a:schemeClr>
          </a:solidFill>
        </p:spPr>
        <p:txBody>
          <a:bodyPr lIns="107480" tIns="80607" rIns="107480" bIns="80607" anchor="ctr">
            <a:noAutofit/>
          </a:bodyPr>
          <a:lstStyle>
            <a:lvl1pPr marL="0" indent="0">
              <a:spcBef>
                <a:spcPts val="0"/>
              </a:spcBef>
              <a:buNone/>
              <a:defRPr sz="2800" spc="0" baseline="0">
                <a:solidFill>
                  <a:schemeClr val="bg1"/>
                </a:solidFill>
                <a:latin typeface="Segoe UI Light" pitchFamily="34" charset="0"/>
              </a:defRPr>
            </a:lvl1pPr>
          </a:lstStyle>
          <a:p>
            <a:pPr lvl="0"/>
            <a:r>
              <a:rPr lang="en-US" dirty="0" smtClean="0"/>
              <a:t>Closing notes</a:t>
            </a:r>
          </a:p>
        </p:txBody>
      </p:sp>
      <p:pic>
        <p:nvPicPr>
          <p:cNvPr id="43" name="Picture 42"/>
          <p:cNvPicPr>
            <a:picLocks noChangeAspect="1"/>
          </p:cNvPicPr>
          <p:nvPr userDrawn="1"/>
        </p:nvPicPr>
        <p:blipFill rotWithShape="1">
          <a:blip r:embed="rId2" cstate="print">
            <a:extLst>
              <a:ext uri="{28A0092B-C50C-407E-A947-70E740481C1C}">
                <a14:useLocalDpi xmlns:a14="http://schemas.microsoft.com/office/drawing/2010/main" val="0"/>
              </a:ext>
            </a:extLst>
          </a:blip>
          <a:srcRect l="58880" r="27364"/>
          <a:stretch/>
        </p:blipFill>
        <p:spPr>
          <a:xfrm>
            <a:off x="8838695" y="1619627"/>
            <a:ext cx="610130" cy="488853"/>
          </a:xfrm>
          <a:prstGeom prst="rect">
            <a:avLst/>
          </a:prstGeom>
          <a:noFill/>
          <a:ln>
            <a:noFill/>
          </a:ln>
        </p:spPr>
      </p:pic>
      <p:pic>
        <p:nvPicPr>
          <p:cNvPr id="44" name="Picture 43"/>
          <p:cNvPicPr>
            <a:picLocks noChangeAspect="1"/>
          </p:cNvPicPr>
          <p:nvPr userDrawn="1"/>
        </p:nvPicPr>
        <p:blipFill rotWithShape="1">
          <a:blip r:embed="rId2" cstate="print">
            <a:extLst>
              <a:ext uri="{28A0092B-C50C-407E-A947-70E740481C1C}">
                <a14:useLocalDpi xmlns:a14="http://schemas.microsoft.com/office/drawing/2010/main" val="0"/>
              </a:ext>
            </a:extLst>
          </a:blip>
          <a:srcRect l="73500" r="13598"/>
          <a:stretch/>
        </p:blipFill>
        <p:spPr>
          <a:xfrm>
            <a:off x="8867277" y="2358391"/>
            <a:ext cx="572255" cy="488853"/>
          </a:xfrm>
          <a:prstGeom prst="rect">
            <a:avLst/>
          </a:prstGeom>
          <a:noFill/>
          <a:ln>
            <a:noFill/>
          </a:ln>
        </p:spPr>
      </p:pic>
      <p:pic>
        <p:nvPicPr>
          <p:cNvPr id="45" name="Picture 44"/>
          <p:cNvPicPr>
            <a:picLocks noChangeAspect="1"/>
          </p:cNvPicPr>
          <p:nvPr userDrawn="1"/>
        </p:nvPicPr>
        <p:blipFill rotWithShape="1">
          <a:blip r:embed="rId2" cstate="print">
            <a:extLst>
              <a:ext uri="{28A0092B-C50C-407E-A947-70E740481C1C}">
                <a14:useLocalDpi xmlns:a14="http://schemas.microsoft.com/office/drawing/2010/main" val="0"/>
              </a:ext>
            </a:extLst>
          </a:blip>
          <a:srcRect l="88453"/>
          <a:stretch/>
        </p:blipFill>
        <p:spPr>
          <a:xfrm>
            <a:off x="8887685" y="3067054"/>
            <a:ext cx="512155" cy="488853"/>
          </a:xfrm>
          <a:prstGeom prst="rect">
            <a:avLst/>
          </a:prstGeom>
        </p:spPr>
      </p:pic>
    </p:spTree>
    <p:extLst>
      <p:ext uri="{BB962C8B-B14F-4D97-AF65-F5344CB8AC3E}">
        <p14:creationId xmlns:p14="http://schemas.microsoft.com/office/powerpoint/2010/main" val="18055312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25447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84385"/>
            <a:ext cx="9144000" cy="0"/>
          </a:xfrm>
          <a:prstGeom prst="line">
            <a:avLst/>
          </a:prstGeom>
          <a:ln>
            <a:solidFill>
              <a:srgbClr val="E90000"/>
            </a:solidFill>
          </a:ln>
        </p:spPr>
        <p:style>
          <a:lnRef idx="1">
            <a:schemeClr val="accent1"/>
          </a:lnRef>
          <a:fillRef idx="0">
            <a:schemeClr val="accent1"/>
          </a:fillRef>
          <a:effectRef idx="0">
            <a:schemeClr val="accent1"/>
          </a:effectRef>
          <a:fontRef idx="minor">
            <a:schemeClr val="tx1"/>
          </a:fontRef>
        </p:style>
      </p:cxnSp>
      <p:sp>
        <p:nvSpPr>
          <p:cNvPr id="5" name="Chevron 4"/>
          <p:cNvSpPr/>
          <p:nvPr userDrawn="1"/>
        </p:nvSpPr>
        <p:spPr>
          <a:xfrm>
            <a:off x="8305800" y="681306"/>
            <a:ext cx="205028" cy="205028"/>
          </a:xfrm>
          <a:prstGeom prst="chevron">
            <a:avLst/>
          </a:prstGeom>
          <a:solidFill>
            <a:srgbClr val="E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p:cNvSpPr/>
          <p:nvPr userDrawn="1"/>
        </p:nvSpPr>
        <p:spPr>
          <a:xfrm>
            <a:off x="259422" y="72667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diti_Corp_Icon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5714" y="259906"/>
            <a:ext cx="1463486" cy="163266"/>
          </a:xfrm>
          <a:prstGeom prst="rect">
            <a:avLst/>
          </a:prstGeom>
        </p:spPr>
      </p:pic>
      <p:sp>
        <p:nvSpPr>
          <p:cNvPr id="10" name="Title 9"/>
          <p:cNvSpPr>
            <a:spLocks noGrp="1"/>
          </p:cNvSpPr>
          <p:nvPr>
            <p:ph type="title"/>
          </p:nvPr>
        </p:nvSpPr>
        <p:spPr>
          <a:xfrm>
            <a:off x="228600" y="205979"/>
            <a:ext cx="6629400" cy="384571"/>
          </a:xfrm>
        </p:spPr>
        <p:txBody>
          <a:bodyPr>
            <a:noAutofit/>
          </a:bodyPr>
          <a:lstStyle>
            <a:lvl1pPr algn="l">
              <a:defRPr sz="2400">
                <a:solidFill>
                  <a:srgbClr val="E90000"/>
                </a:solidFill>
                <a:latin typeface="Segoe UI" panose="020B0502040204020203" pitchFamily="34" charset="0"/>
                <a:cs typeface="Segoe UI" panose="020B0502040204020203"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341997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5800" y="344260"/>
            <a:ext cx="8229600" cy="857250"/>
          </a:xfrm>
          <a:prstGeom prst="rect">
            <a:avLst/>
          </a:prstGeom>
        </p:spPr>
        <p:txBody>
          <a:bodyPr>
            <a:normAutofit/>
          </a:bodyPr>
          <a:lstStyle>
            <a:lvl1pPr>
              <a:defRPr sz="2800"/>
            </a:lvl1p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
        <p:nvSpPr>
          <p:cNvPr id="4" name="Text Placeholder 3"/>
          <p:cNvSpPr>
            <a:spLocks noGrp="1"/>
          </p:cNvSpPr>
          <p:nvPr>
            <p:ph type="body" sz="quarter" idx="10"/>
          </p:nvPr>
        </p:nvSpPr>
        <p:spPr>
          <a:xfrm>
            <a:off x="155425" y="1226450"/>
            <a:ext cx="7872687" cy="3457575"/>
          </a:xfrm>
          <a:prstGeom prst="rect">
            <a:avLst/>
          </a:prstGeom>
        </p:spPr>
        <p:txBody>
          <a:bodyPr/>
          <a:lstStyle>
            <a:lvl1pPr>
              <a:defRPr>
                <a:latin typeface="Museo Sans 100"/>
                <a:cs typeface="Museo Sans 100"/>
              </a:defRPr>
            </a:lvl1pPr>
          </a:lstStyle>
          <a:p>
            <a:pPr lvl="0"/>
            <a:r>
              <a:rPr lang="en-US" dirty="0" smtClean="0"/>
              <a:t>Click to edit Master text styles</a:t>
            </a:r>
          </a:p>
        </p:txBody>
      </p:sp>
    </p:spTree>
    <p:extLst>
      <p:ext uri="{BB962C8B-B14F-4D97-AF65-F5344CB8AC3E}">
        <p14:creationId xmlns:p14="http://schemas.microsoft.com/office/powerpoint/2010/main" val="113020927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cSld name="Presentation_Title">
    <p:spTree>
      <p:nvGrpSpPr>
        <p:cNvPr id="1" name=""/>
        <p:cNvGrpSpPr/>
        <p:nvPr/>
      </p:nvGrpSpPr>
      <p:grpSpPr>
        <a:xfrm>
          <a:off x="0" y="0"/>
          <a:ext cx="0" cy="0"/>
          <a:chOff x="0" y="0"/>
          <a:chExt cx="0" cy="0"/>
        </a:xfrm>
      </p:grpSpPr>
      <p:pic>
        <p:nvPicPr>
          <p:cNvPr id="5" name="Picture 4" descr="15236-Riversand-COV2-FINAL -3.30.jpg"/>
          <p:cNvPicPr>
            <a:picLocks noChangeAspect="1"/>
          </p:cNvPicPr>
          <p:nvPr userDrawn="1"/>
        </p:nvPicPr>
        <p:blipFill>
          <a:blip r:embed="rId2"/>
          <a:stretch>
            <a:fillRect/>
          </a:stretch>
        </p:blipFill>
        <p:spPr>
          <a:xfrm>
            <a:off x="0" y="0"/>
            <a:ext cx="9144000" cy="5143500"/>
          </a:xfrm>
          <a:prstGeom prst="rect">
            <a:avLst/>
          </a:prstGeom>
        </p:spPr>
      </p:pic>
      <p:sp>
        <p:nvSpPr>
          <p:cNvPr id="7" name="TextBox 6"/>
          <p:cNvSpPr txBox="1"/>
          <p:nvPr userDrawn="1"/>
        </p:nvSpPr>
        <p:spPr bwMode="auto">
          <a:xfrm>
            <a:off x="4352793" y="3964781"/>
            <a:ext cx="4162425" cy="300082"/>
          </a:xfrm>
          <a:prstGeom prst="rect">
            <a:avLst/>
          </a:prstGeom>
          <a:noFill/>
          <a:ln w="12700" cap="sq" algn="ctr">
            <a:noFill/>
            <a:miter lim="800000"/>
            <a:headEnd/>
            <a:tailEnd/>
          </a:ln>
          <a:effectLst/>
        </p:spPr>
        <p:txBody>
          <a:bodyPr wrap="square" rtlCol="0">
            <a:spAutoFit/>
          </a:bodyPr>
          <a:lstStyle/>
          <a:p>
            <a:r>
              <a:rPr lang="en-US" sz="1350" b="1" dirty="0" smtClean="0">
                <a:solidFill>
                  <a:schemeClr val="tx2"/>
                </a:solidFill>
                <a:latin typeface="+mn-lt"/>
              </a:rPr>
              <a:t>Powering</a:t>
            </a:r>
            <a:r>
              <a:rPr lang="en-US" sz="1350" b="1" baseline="0" dirty="0" smtClean="0">
                <a:solidFill>
                  <a:schemeClr val="tx2"/>
                </a:solidFill>
                <a:latin typeface="+mn-lt"/>
              </a:rPr>
              <a:t> Accurate Master Data</a:t>
            </a:r>
            <a:endParaRPr lang="en-US" sz="1350" b="1" dirty="0" smtClean="0">
              <a:solidFill>
                <a:schemeClr val="tx2"/>
              </a:solidFill>
              <a:latin typeface="+mn-lt"/>
            </a:endParaRPr>
          </a:p>
        </p:txBody>
      </p:sp>
      <p:pic>
        <p:nvPicPr>
          <p:cNvPr id="9" name="Picture 8" descr="arrows.png"/>
          <p:cNvPicPr>
            <a:picLocks noChangeAspect="1"/>
          </p:cNvPicPr>
          <p:nvPr userDrawn="1"/>
        </p:nvPicPr>
        <p:blipFill>
          <a:blip r:embed="rId3" cstate="print"/>
          <a:srcRect l="31456" t="40971" b="22774"/>
          <a:stretch>
            <a:fillRect/>
          </a:stretch>
        </p:blipFill>
        <p:spPr>
          <a:xfrm>
            <a:off x="2876551" y="2107407"/>
            <a:ext cx="6266879" cy="1864519"/>
          </a:xfrm>
          <a:prstGeom prst="rect">
            <a:avLst/>
          </a:prstGeom>
        </p:spPr>
      </p:pic>
      <p:sp>
        <p:nvSpPr>
          <p:cNvPr id="555016" name="Rectangle 8"/>
          <p:cNvSpPr>
            <a:spLocks noGrp="1" noChangeArrowheads="1"/>
          </p:cNvSpPr>
          <p:nvPr>
            <p:ph type="ctrTitle" sz="quarter"/>
          </p:nvPr>
        </p:nvSpPr>
        <p:spPr bwMode="gray">
          <a:xfrm>
            <a:off x="466725" y="1081088"/>
            <a:ext cx="8002588" cy="680860"/>
          </a:xfrm>
        </p:spPr>
        <p:txBody>
          <a:bodyPr anchor="b" anchorCtr="0"/>
          <a:lstStyle>
            <a:lvl1pPr>
              <a:defRPr sz="2400" b="0">
                <a:solidFill>
                  <a:schemeClr val="tx2"/>
                </a:solidFill>
              </a:defRPr>
            </a:lvl1pPr>
          </a:lstStyle>
          <a:p>
            <a:r>
              <a:rPr lang="en-US" smtClean="0"/>
              <a:t>Click to edit Master title style</a:t>
            </a:r>
            <a:endParaRPr lang="en-US" dirty="0"/>
          </a:p>
        </p:txBody>
      </p:sp>
      <p:sp>
        <p:nvSpPr>
          <p:cNvPr id="555017" name="Rectangle 9"/>
          <p:cNvSpPr>
            <a:spLocks noGrp="1" noChangeArrowheads="1"/>
          </p:cNvSpPr>
          <p:nvPr>
            <p:ph type="subTitle" sz="quarter" idx="1" hasCustomPrompt="1"/>
          </p:nvPr>
        </p:nvSpPr>
        <p:spPr bwMode="gray">
          <a:xfrm>
            <a:off x="466725" y="1815472"/>
            <a:ext cx="8002588" cy="857250"/>
          </a:xfrm>
        </p:spPr>
        <p:txBody>
          <a:bodyPr/>
          <a:lstStyle>
            <a:lvl1pPr marL="0" indent="0">
              <a:spcBef>
                <a:spcPct val="25000"/>
              </a:spcBef>
              <a:buFontTx/>
              <a:buNone/>
              <a:defRPr sz="1350">
                <a:solidFill>
                  <a:schemeClr val="tx1">
                    <a:lumMod val="75000"/>
                    <a:lumOff val="25000"/>
                  </a:schemeClr>
                </a:solidFill>
              </a:defRPr>
            </a:lvl1pPr>
          </a:lstStyle>
          <a:p>
            <a:r>
              <a:rPr lang="en-US" dirty="0" smtClean="0"/>
              <a:t>Click to edit</a:t>
            </a:r>
            <a:br>
              <a:rPr lang="en-US" dirty="0" smtClean="0"/>
            </a:br>
            <a:r>
              <a:rPr lang="en-US" dirty="0" smtClean="0"/>
              <a:t>Master subtitle style</a:t>
            </a:r>
            <a:endParaRPr lang="en-US" dirty="0"/>
          </a:p>
        </p:txBody>
      </p:sp>
      <p:pic>
        <p:nvPicPr>
          <p:cNvPr id="8" name="Picture 7" descr="logo.png"/>
          <p:cNvPicPr>
            <a:picLocks noChangeAspect="1"/>
          </p:cNvPicPr>
          <p:nvPr userDrawn="1"/>
        </p:nvPicPr>
        <p:blipFill>
          <a:blip r:embed="rId4" cstate="print"/>
          <a:stretch>
            <a:fillRect/>
          </a:stretch>
        </p:blipFill>
        <p:spPr>
          <a:xfrm>
            <a:off x="595444" y="425087"/>
            <a:ext cx="2104762" cy="550000"/>
          </a:xfrm>
          <a:prstGeom prst="rect">
            <a:avLst/>
          </a:prstGeom>
        </p:spPr>
      </p:pic>
      <p:pic>
        <p:nvPicPr>
          <p:cNvPr id="17" name="Picture 16" descr="Picture1.jpg"/>
          <p:cNvPicPr>
            <a:picLocks noChangeAspect="1"/>
          </p:cNvPicPr>
          <p:nvPr userDrawn="1"/>
        </p:nvPicPr>
        <p:blipFill>
          <a:blip r:embed="rId5"/>
          <a:stretch>
            <a:fillRect/>
          </a:stretch>
        </p:blipFill>
        <p:spPr>
          <a:xfrm>
            <a:off x="3245477" y="2424448"/>
            <a:ext cx="1751527" cy="1265350"/>
          </a:xfrm>
          <a:prstGeom prst="ellipse">
            <a:avLst/>
          </a:prstGeom>
          <a:ln w="76200">
            <a:solidFill>
              <a:schemeClr val="accent4"/>
            </a:solidFill>
          </a:ln>
        </p:spPr>
      </p:pic>
      <p:pic>
        <p:nvPicPr>
          <p:cNvPr id="20" name="Picture 19" descr="112149670.jpg"/>
          <p:cNvPicPr>
            <a:picLocks noChangeAspect="1"/>
          </p:cNvPicPr>
          <p:nvPr userDrawn="1"/>
        </p:nvPicPr>
        <p:blipFill>
          <a:blip r:embed="rId6"/>
          <a:stretch>
            <a:fillRect/>
          </a:stretch>
        </p:blipFill>
        <p:spPr>
          <a:xfrm>
            <a:off x="5467351" y="2417397"/>
            <a:ext cx="1737359" cy="1301686"/>
          </a:xfrm>
          <a:prstGeom prst="ellipse">
            <a:avLst/>
          </a:prstGeom>
          <a:ln w="76200">
            <a:solidFill>
              <a:schemeClr val="accent5"/>
            </a:solidFill>
          </a:ln>
        </p:spPr>
      </p:pic>
      <p:pic>
        <p:nvPicPr>
          <p:cNvPr id="21" name="Picture 20" descr="78180630.jpg"/>
          <p:cNvPicPr>
            <a:picLocks noChangeAspect="1"/>
          </p:cNvPicPr>
          <p:nvPr userDrawn="1"/>
        </p:nvPicPr>
        <p:blipFill>
          <a:blip r:embed="rId7"/>
          <a:stretch>
            <a:fillRect/>
          </a:stretch>
        </p:blipFill>
        <p:spPr>
          <a:xfrm>
            <a:off x="7676021" y="2424448"/>
            <a:ext cx="1687134" cy="1265351"/>
          </a:xfrm>
          <a:prstGeom prst="ellipse">
            <a:avLst/>
          </a:prstGeom>
          <a:ln w="76200">
            <a:solidFill>
              <a:schemeClr val="accent6"/>
            </a:solidFill>
          </a:ln>
        </p:spPr>
      </p:pic>
      <p:sp>
        <p:nvSpPr>
          <p:cNvPr id="22" name="Text Box 12"/>
          <p:cNvSpPr txBox="1">
            <a:spLocks noChangeArrowheads="1"/>
          </p:cNvSpPr>
          <p:nvPr userDrawn="1"/>
        </p:nvSpPr>
        <p:spPr bwMode="gray">
          <a:xfrm>
            <a:off x="590550" y="4918473"/>
            <a:ext cx="5600700" cy="225028"/>
          </a:xfrm>
          <a:prstGeom prst="rect">
            <a:avLst/>
          </a:prstGeom>
          <a:noFill/>
          <a:ln w="9525" algn="ctr">
            <a:noFill/>
            <a:miter lim="800000"/>
            <a:headEnd/>
            <a:tailEnd/>
          </a:ln>
          <a:effectLst/>
        </p:spPr>
        <p:txBody>
          <a:bodyPr/>
          <a:lstStyle/>
          <a:p>
            <a:pPr algn="l" eaLnBrk="0" hangingPunct="0">
              <a:lnSpc>
                <a:spcPct val="100000"/>
              </a:lnSpc>
              <a:spcBef>
                <a:spcPct val="0"/>
              </a:spcBef>
            </a:pPr>
            <a:r>
              <a:rPr lang="en-US" sz="600" dirty="0" smtClean="0">
                <a:solidFill>
                  <a:schemeClr val="bg2"/>
                </a:solidFill>
                <a:cs typeface="Arial" charset="0"/>
              </a:rPr>
              <a:t>©2012  RIVERSAND TECHNOLOGIES, INC.  ALL RIGHTS RESERVED</a:t>
            </a:r>
          </a:p>
          <a:p>
            <a:pPr eaLnBrk="0" hangingPunct="0">
              <a:lnSpc>
                <a:spcPct val="100000"/>
              </a:lnSpc>
              <a:spcBef>
                <a:spcPct val="0"/>
              </a:spcBef>
            </a:pPr>
            <a:endParaRPr lang="en-US" sz="600" dirty="0">
              <a:solidFill>
                <a:schemeClr val="bg2"/>
              </a:solidFill>
              <a:cs typeface="Arial" charset="0"/>
            </a:endParaRPr>
          </a:p>
        </p:txBody>
      </p:sp>
    </p:spTree>
    <p:extLst>
      <p:ext uri="{BB962C8B-B14F-4D97-AF65-F5344CB8AC3E}">
        <p14:creationId xmlns:p14="http://schemas.microsoft.com/office/powerpoint/2010/main" val="3801692249"/>
      </p:ext>
    </p:extLst>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4026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7390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6121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gre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b="0">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lgn="l">
              <a:defRPr sz="1600">
                <a:solidFill>
                  <a:schemeClr val="bg1"/>
                </a:solidFill>
                <a:latin typeface="Segoe UI" pitchFamily="34" charset="0"/>
                <a:ea typeface="Segoe UI" pitchFamily="34" charset="0"/>
                <a:cs typeface="Segoe UI" pitchFamily="34" charset="0"/>
              </a:defRPr>
            </a:lvl1pPr>
            <a:lvl2pPr algn="l">
              <a:defRPr sz="1600">
                <a:solidFill>
                  <a:srgbClr val="FF0066"/>
                </a:solidFill>
                <a:latin typeface="Segoe UI" pitchFamily="34" charset="0"/>
                <a:ea typeface="Segoe UI" pitchFamily="34" charset="0"/>
                <a:cs typeface="Segoe UI" pitchFamily="34" charset="0"/>
              </a:defRPr>
            </a:lvl2pPr>
            <a:lvl3pPr algn="l">
              <a:defRPr sz="1600">
                <a:solidFill>
                  <a:srgbClr val="0072C6"/>
                </a:solidFill>
                <a:latin typeface="Segoe UI" pitchFamily="34" charset="0"/>
                <a:ea typeface="Segoe UI" pitchFamily="34" charset="0"/>
                <a:cs typeface="Segoe UI" pitchFamily="34" charset="0"/>
              </a:defRPr>
            </a:lvl3pPr>
            <a:lvl4pPr algn="l">
              <a:defRPr sz="1600">
                <a:solidFill>
                  <a:schemeClr val="bg1"/>
                </a:solidFill>
                <a:latin typeface="Segoe UI" pitchFamily="34" charset="0"/>
                <a:ea typeface="Segoe UI" pitchFamily="34" charset="0"/>
                <a:cs typeface="Segoe UI" pitchFamily="34" charset="0"/>
              </a:defRPr>
            </a:lvl4pPr>
            <a:lvl5pPr algn="l">
              <a:defRPr sz="1600">
                <a:solidFill>
                  <a:schemeClr val="bg1"/>
                </a:soli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493951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3305176"/>
            <a:ext cx="7772400" cy="1021556"/>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5" y="2180039"/>
            <a:ext cx="7772400" cy="1125140"/>
          </a:xfrm>
        </p:spPr>
        <p:txBody>
          <a:bodyPr anchor="b"/>
          <a:lstStyle>
            <a:lvl1pPr marL="0" indent="0">
              <a:buNone/>
              <a:defRPr sz="2000">
                <a:solidFill>
                  <a:schemeClr val="tx1">
                    <a:tint val="75000"/>
                  </a:schemeClr>
                </a:solidFill>
              </a:defRPr>
            </a:lvl1pPr>
            <a:lvl2pPr marL="456697" indent="0">
              <a:buNone/>
              <a:defRPr sz="1800">
                <a:solidFill>
                  <a:schemeClr val="tx1">
                    <a:tint val="75000"/>
                  </a:schemeClr>
                </a:solidFill>
              </a:defRPr>
            </a:lvl2pPr>
            <a:lvl3pPr marL="913394" indent="0">
              <a:buNone/>
              <a:defRPr sz="1600">
                <a:solidFill>
                  <a:schemeClr val="tx1">
                    <a:tint val="75000"/>
                  </a:schemeClr>
                </a:solidFill>
              </a:defRPr>
            </a:lvl3pPr>
            <a:lvl4pPr marL="1370094" indent="0">
              <a:buNone/>
              <a:defRPr sz="1400">
                <a:solidFill>
                  <a:schemeClr val="tx1">
                    <a:tint val="75000"/>
                  </a:schemeClr>
                </a:solidFill>
              </a:defRPr>
            </a:lvl4pPr>
            <a:lvl5pPr marL="1826787" indent="0">
              <a:buNone/>
              <a:defRPr sz="1400">
                <a:solidFill>
                  <a:schemeClr val="tx1">
                    <a:tint val="75000"/>
                  </a:schemeClr>
                </a:solidFill>
              </a:defRPr>
            </a:lvl5pPr>
            <a:lvl6pPr marL="2283480" indent="0">
              <a:buNone/>
              <a:defRPr sz="1400">
                <a:solidFill>
                  <a:schemeClr val="tx1">
                    <a:tint val="75000"/>
                  </a:schemeClr>
                </a:solidFill>
              </a:defRPr>
            </a:lvl6pPr>
            <a:lvl7pPr marL="2740182" indent="0">
              <a:buNone/>
              <a:defRPr sz="1400">
                <a:solidFill>
                  <a:schemeClr val="tx1">
                    <a:tint val="75000"/>
                  </a:schemeClr>
                </a:solidFill>
              </a:defRPr>
            </a:lvl7pPr>
            <a:lvl8pPr marL="3196876" indent="0">
              <a:buNone/>
              <a:defRPr sz="1400">
                <a:solidFill>
                  <a:schemeClr val="tx1">
                    <a:tint val="75000"/>
                  </a:schemeClr>
                </a:solidFill>
              </a:defRPr>
            </a:lvl8pPr>
            <a:lvl9pPr marL="3653571" indent="0">
              <a:buNone/>
              <a:defRPr sz="1400">
                <a:solidFill>
                  <a:schemeClr val="tx1">
                    <a:tint val="75000"/>
                  </a:schemeClr>
                </a:solidFill>
              </a:defRPr>
            </a:lvl9pPr>
          </a:lstStyle>
          <a:p>
            <a:pPr lvl="0"/>
            <a:r>
              <a:rPr lang="en-US" smtClean="0"/>
              <a:t>Click to edit Master text styles</a:t>
            </a:r>
          </a:p>
        </p:txBody>
      </p:sp>
      <p:sp>
        <p:nvSpPr>
          <p:cNvPr id="7" name="Slide Number Placeholder 5"/>
          <p:cNvSpPr>
            <a:spLocks noGrp="1"/>
          </p:cNvSpPr>
          <p:nvPr>
            <p:ph type="sldNum" sz="quarter" idx="4"/>
          </p:nvPr>
        </p:nvSpPr>
        <p:spPr>
          <a:xfrm>
            <a:off x="4305300" y="4892505"/>
            <a:ext cx="533400" cy="273844"/>
          </a:xfrm>
          <a:prstGeom prst="rect">
            <a:avLst/>
          </a:prstGeom>
        </p:spPr>
        <p:txBody>
          <a:bodyPr/>
          <a:lstStyle>
            <a:lvl1pPr>
              <a:defRPr sz="1100">
                <a:latin typeface="Segoe UI" pitchFamily="34" charset="0"/>
                <a:ea typeface="Segoe UI" pitchFamily="34" charset="0"/>
                <a:cs typeface="Segoe UI" pitchFamily="34" charset="0"/>
              </a:defRPr>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545261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6"/>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6"/>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096092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6697" indent="0">
              <a:buNone/>
              <a:defRPr sz="2000" b="1"/>
            </a:lvl2pPr>
            <a:lvl3pPr marL="913394" indent="0">
              <a:buNone/>
              <a:defRPr sz="1800" b="1"/>
            </a:lvl3pPr>
            <a:lvl4pPr marL="1370094" indent="0">
              <a:buNone/>
              <a:defRPr sz="1600" b="1"/>
            </a:lvl4pPr>
            <a:lvl5pPr marL="1826787" indent="0">
              <a:buNone/>
              <a:defRPr sz="1600" b="1"/>
            </a:lvl5pPr>
            <a:lvl6pPr marL="2283480" indent="0">
              <a:buNone/>
              <a:defRPr sz="1600" b="1"/>
            </a:lvl6pPr>
            <a:lvl7pPr marL="2740182" indent="0">
              <a:buNone/>
              <a:defRPr sz="1600" b="1"/>
            </a:lvl7pPr>
            <a:lvl8pPr marL="3196876" indent="0">
              <a:buNone/>
              <a:defRPr sz="1600" b="1"/>
            </a:lvl8pPr>
            <a:lvl9pPr marL="365357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151335"/>
            <a:ext cx="4041774" cy="479822"/>
          </a:xfrm>
        </p:spPr>
        <p:txBody>
          <a:bodyPr anchor="b"/>
          <a:lstStyle>
            <a:lvl1pPr marL="0" indent="0">
              <a:buNone/>
              <a:defRPr sz="2400" b="1"/>
            </a:lvl1pPr>
            <a:lvl2pPr marL="456697" indent="0">
              <a:buNone/>
              <a:defRPr sz="2000" b="1"/>
            </a:lvl2pPr>
            <a:lvl3pPr marL="913394" indent="0">
              <a:buNone/>
              <a:defRPr sz="1800" b="1"/>
            </a:lvl3pPr>
            <a:lvl4pPr marL="1370094" indent="0">
              <a:buNone/>
              <a:defRPr sz="1600" b="1"/>
            </a:lvl4pPr>
            <a:lvl5pPr marL="1826787" indent="0">
              <a:buNone/>
              <a:defRPr sz="1600" b="1"/>
            </a:lvl5pPr>
            <a:lvl6pPr marL="2283480" indent="0">
              <a:buNone/>
              <a:defRPr sz="1600" b="1"/>
            </a:lvl6pPr>
            <a:lvl7pPr marL="2740182" indent="0">
              <a:buNone/>
              <a:defRPr sz="1600" b="1"/>
            </a:lvl7pPr>
            <a:lvl8pPr marL="3196876" indent="0">
              <a:buNone/>
              <a:defRPr sz="1600" b="1"/>
            </a:lvl8pPr>
            <a:lvl9pPr marL="365357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5"/>
          <p:cNvSpPr>
            <a:spLocks noGrp="1"/>
          </p:cNvSpPr>
          <p:nvPr>
            <p:ph type="sldNum" sz="quarter" idx="10"/>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43297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6129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515015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2"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72" y="204819"/>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30"/>
            <a:ext cx="3008312" cy="3518297"/>
          </a:xfrm>
        </p:spPr>
        <p:txBody>
          <a:bodyPr/>
          <a:lstStyle>
            <a:lvl1pPr marL="0" indent="0">
              <a:buNone/>
              <a:defRPr sz="1400"/>
            </a:lvl1pPr>
            <a:lvl2pPr marL="456697" indent="0">
              <a:buNone/>
              <a:defRPr sz="1200"/>
            </a:lvl2pPr>
            <a:lvl3pPr marL="913394" indent="0">
              <a:buNone/>
              <a:defRPr sz="1000"/>
            </a:lvl3pPr>
            <a:lvl4pPr marL="1370094" indent="0">
              <a:buNone/>
              <a:defRPr sz="900"/>
            </a:lvl4pPr>
            <a:lvl5pPr marL="1826787" indent="0">
              <a:buNone/>
              <a:defRPr sz="900"/>
            </a:lvl5pPr>
            <a:lvl6pPr marL="2283480" indent="0">
              <a:buNone/>
              <a:defRPr sz="900"/>
            </a:lvl6pPr>
            <a:lvl7pPr marL="2740182" indent="0">
              <a:buNone/>
              <a:defRPr sz="900"/>
            </a:lvl7pPr>
            <a:lvl8pPr marL="3196876" indent="0">
              <a:buNone/>
              <a:defRPr sz="900"/>
            </a:lvl8pPr>
            <a:lvl9pPr marL="3653571" indent="0">
              <a:buNone/>
              <a:defRPr sz="900"/>
            </a:lvl9pPr>
          </a:lstStyle>
          <a:p>
            <a:pPr lvl="0"/>
            <a:r>
              <a:rPr lang="en-US" smtClean="0"/>
              <a:t>Click to edit Master text styles</a:t>
            </a:r>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705607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6697" indent="0">
              <a:buNone/>
              <a:defRPr sz="2800"/>
            </a:lvl2pPr>
            <a:lvl3pPr marL="913394" indent="0">
              <a:buNone/>
              <a:defRPr sz="2400"/>
            </a:lvl3pPr>
            <a:lvl4pPr marL="1370094" indent="0">
              <a:buNone/>
              <a:defRPr sz="2000"/>
            </a:lvl4pPr>
            <a:lvl5pPr marL="1826787" indent="0">
              <a:buNone/>
              <a:defRPr sz="2000"/>
            </a:lvl5pPr>
            <a:lvl6pPr marL="2283480" indent="0">
              <a:buNone/>
              <a:defRPr sz="2000"/>
            </a:lvl6pPr>
            <a:lvl7pPr marL="2740182" indent="0">
              <a:buNone/>
              <a:defRPr sz="2000"/>
            </a:lvl7pPr>
            <a:lvl8pPr marL="3196876" indent="0">
              <a:buNone/>
              <a:defRPr sz="2000"/>
            </a:lvl8pPr>
            <a:lvl9pPr marL="3653571" indent="0">
              <a:buNone/>
              <a:defRPr sz="2000"/>
            </a:lvl9pPr>
          </a:lstStyle>
          <a:p>
            <a:r>
              <a:rPr lang="en-US" dirty="0" smtClean="0"/>
              <a:t>Click icon to add picture</a:t>
            </a:r>
            <a:endParaRPr lang="en-US" dirty="0"/>
          </a:p>
        </p:txBody>
      </p:sp>
      <p:sp>
        <p:nvSpPr>
          <p:cNvPr id="8" name="Slide Number Placeholder 5"/>
          <p:cNvSpPr>
            <a:spLocks noGrp="1"/>
          </p:cNvSpPr>
          <p:nvPr>
            <p:ph type="sldNum" sz="quarter" idx="4"/>
          </p:nvPr>
        </p:nvSpPr>
        <p:spPr>
          <a:xfrm>
            <a:off x="4305300" y="4892505"/>
            <a:ext cx="533400" cy="273844"/>
          </a:xfrm>
          <a:prstGeom prst="rect">
            <a:avLst/>
          </a:prstGeom>
        </p:spPr>
        <p:txBody>
          <a:bodyPr/>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759037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1.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4892507"/>
            <a:ext cx="9144000" cy="2509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rtlCol="0" anchor="ctr"/>
          <a:lstStyle/>
          <a:p>
            <a:pPr lvl="1" algn="l"/>
            <a:r>
              <a:rPr lang="en-US" sz="1000" dirty="0" smtClean="0">
                <a:solidFill>
                  <a:schemeClr val="bg1"/>
                </a:solidFill>
                <a:latin typeface="Segoe UI" pitchFamily="34" charset="0"/>
                <a:ea typeface="Segoe UI" pitchFamily="34" charset="0"/>
                <a:cs typeface="Segoe UI" pitchFamily="34" charset="0"/>
              </a:rPr>
              <a:t>www.aditi.com</a:t>
            </a:r>
            <a:endParaRPr lang="en-US" sz="1000" dirty="0">
              <a:solidFill>
                <a:schemeClr val="bg1"/>
              </a:solidFill>
              <a:latin typeface="Segoe UI" pitchFamily="34" charset="0"/>
              <a:ea typeface="Segoe UI" pitchFamily="34" charset="0"/>
              <a:cs typeface="Segoe UI" pitchFamily="34" charset="0"/>
            </a:endParaRPr>
          </a:p>
        </p:txBody>
      </p:sp>
      <p:sp>
        <p:nvSpPr>
          <p:cNvPr id="2" name="Title Placeholder 1"/>
          <p:cNvSpPr>
            <a:spLocks noGrp="1"/>
          </p:cNvSpPr>
          <p:nvPr>
            <p:ph type="title"/>
          </p:nvPr>
        </p:nvSpPr>
        <p:spPr>
          <a:xfrm>
            <a:off x="457200" y="205979"/>
            <a:ext cx="8229600" cy="857250"/>
          </a:xfrm>
          <a:prstGeom prst="rect">
            <a:avLst/>
          </a:prstGeom>
        </p:spPr>
        <p:txBody>
          <a:bodyPr vert="horz" lIns="91341" tIns="45668" rIns="91341" bIns="45668"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6"/>
            <a:ext cx="8229600" cy="3394472"/>
          </a:xfrm>
          <a:prstGeom prst="rect">
            <a:avLst/>
          </a:prstGeom>
        </p:spPr>
        <p:txBody>
          <a:bodyPr vert="horz" lIns="91341" tIns="45668" rIns="91341" bIns="4566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D:\Office Laptop Hard Drive\Old Hard Disk c\Desktop\New folder\DESK JUNKYARD\Desk\Brand\Corporate\Corporate\Web\Aditi_Corp_Icons_Reversed.pn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p:nvPr userDrawn="1"/>
        </p:nvSpPr>
        <p:spPr>
          <a:xfrm>
            <a:off x="8973696" y="0"/>
            <a:ext cx="170304" cy="171450"/>
          </a:xfrm>
          <a:prstGeom prst="rect">
            <a:avLst/>
          </a:prstGeom>
          <a:solidFill>
            <a:srgbClr val="FF41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15" tIns="34259" rIns="68515" bIns="34259" rtlCol="0" anchor="ctr"/>
          <a:lstStyle/>
          <a:p>
            <a:pPr algn="ctr"/>
            <a:endParaRPr lang="en-US" dirty="0">
              <a:solidFill>
                <a:prstClr val="white"/>
              </a:solidFill>
            </a:endParaRPr>
          </a:p>
        </p:txBody>
      </p:sp>
      <p:pic>
        <p:nvPicPr>
          <p:cNvPr id="9" name="Picture 8" descr="D:\Office Laptop Hard Drive\Old Hard Disk c\Desktop\New folder\DESK JUNKYARD\Desk\Brand\Corporate\Corporate\Web\Aditi_Corp_Icons_Reversed.png"/>
          <p:cNvPicPr>
            <a:picLocks noChangeAspect="1" noChangeArrowheads="1"/>
          </p:cNvPicPr>
          <p:nvPr userDrawn="1"/>
        </p:nvPicPr>
        <p:blipFill rotWithShape="1">
          <a:blip r:embed="rId19" cstate="print">
            <a:extLst>
              <a:ext uri="{28A0092B-C50C-407E-A947-70E740481C1C}">
                <a14:useLocalDpi xmlns:a14="http://schemas.microsoft.com/office/drawing/2010/main" val="0"/>
              </a:ext>
            </a:extLst>
          </a:blip>
          <a:srcRect r="90144"/>
          <a:stretch/>
        </p:blipFill>
        <p:spPr bwMode="auto">
          <a:xfrm>
            <a:off x="9002256" y="13517"/>
            <a:ext cx="121211" cy="13716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Slide Number Placeholder 5"/>
          <p:cNvSpPr>
            <a:spLocks noGrp="1"/>
          </p:cNvSpPr>
          <p:nvPr>
            <p:ph type="sldNum" sz="quarter" idx="4"/>
          </p:nvPr>
        </p:nvSpPr>
        <p:spPr>
          <a:xfrm>
            <a:off x="4305300" y="4892505"/>
            <a:ext cx="533400" cy="273844"/>
          </a:xfrm>
          <a:prstGeom prst="rect">
            <a:avLst/>
          </a:prstGeom>
        </p:spPr>
        <p:txBody>
          <a:bodyPr lIns="91368" tIns="45684" rIns="91368" bIns="45684"/>
          <a:lstStyle>
            <a:lvl1pPr>
              <a:defRPr sz="1100"/>
            </a:lvl1pPr>
          </a:lstStyle>
          <a:p>
            <a:fld id="{C7C739E9-B401-45D2-B2D3-CE79AE1ADEC1}"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2584554"/>
      </p:ext>
    </p:extLst>
  </p:cSld>
  <p:clrMap bg1="lt1" tx1="dk1" bg2="lt2" tx2="dk2" accent1="accent1" accent2="accent2" accent3="accent3" accent4="accent4" accent5="accent5" accent6="accent6" hlink="hlink" folHlink="folHlink"/>
  <p:sldLayoutIdLst>
    <p:sldLayoutId id="2147483662" r:id="rId1"/>
    <p:sldLayoutId id="2147483722" r:id="rId2"/>
    <p:sldLayoutId id="2147483663" r:id="rId3"/>
    <p:sldLayoutId id="2147483664" r:id="rId4"/>
    <p:sldLayoutId id="2147483665" r:id="rId5"/>
    <p:sldLayoutId id="2147483666" r:id="rId6"/>
    <p:sldLayoutId id="2147483667" r:id="rId7"/>
    <p:sldLayoutId id="2147483668" r:id="rId8"/>
    <p:sldLayoutId id="2147483669" r:id="rId9"/>
    <p:sldLayoutId id="2147483738" r:id="rId10"/>
    <p:sldLayoutId id="2147483755" r:id="rId11"/>
    <p:sldLayoutId id="2147483752" r:id="rId12"/>
    <p:sldLayoutId id="2147483809" r:id="rId13"/>
    <p:sldLayoutId id="2147483813" r:id="rId14"/>
    <p:sldLayoutId id="2147483814" r:id="rId15"/>
    <p:sldLayoutId id="2147483815" r:id="rId16"/>
  </p:sldLayoutIdLst>
  <p:timing>
    <p:tnLst>
      <p:par>
        <p:cTn id="1" dur="indefinite" restart="never" nodeType="tmRoot"/>
      </p:par>
    </p:tnLst>
  </p:timing>
  <p:hf hdr="0" ftr="0" dt="0"/>
  <p:txStyles>
    <p:titleStyle>
      <a:lvl1pPr algn="l" defTabSz="913394"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p:titleStyle>
    <p:bodyStyle>
      <a:lvl1pPr marL="342517" indent="-342517" algn="l" defTabSz="91339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132" indent="-285436" algn="l" defTabSz="913394" rtl="0" eaLnBrk="1" latinLnBrk="0" hangingPunct="1">
        <a:spcBef>
          <a:spcPct val="20000"/>
        </a:spcBef>
        <a:buFont typeface="Arial" pitchFamily="34" charset="0"/>
        <a:buChar char="–"/>
        <a:defRPr sz="2800" kern="1200">
          <a:solidFill>
            <a:srgbClr val="0072C6"/>
          </a:solidFill>
          <a:latin typeface="+mn-lt"/>
          <a:ea typeface="+mn-ea"/>
          <a:cs typeface="+mn-cs"/>
        </a:defRPr>
      </a:lvl2pPr>
      <a:lvl3pPr marL="1141740" indent="-228354" algn="l" defTabSz="91339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8443"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5134"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1829"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528"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223"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921"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394" rtl="0" eaLnBrk="1" latinLnBrk="0" hangingPunct="1">
        <a:defRPr sz="1800" kern="1200">
          <a:solidFill>
            <a:schemeClr val="tx1"/>
          </a:solidFill>
          <a:latin typeface="+mn-lt"/>
          <a:ea typeface="+mn-ea"/>
          <a:cs typeface="+mn-cs"/>
        </a:defRPr>
      </a:lvl1pPr>
      <a:lvl2pPr marL="456697" algn="l" defTabSz="913394" rtl="0" eaLnBrk="1" latinLnBrk="0" hangingPunct="1">
        <a:defRPr sz="1800" kern="1200">
          <a:solidFill>
            <a:schemeClr val="tx1"/>
          </a:solidFill>
          <a:latin typeface="+mn-lt"/>
          <a:ea typeface="+mn-ea"/>
          <a:cs typeface="+mn-cs"/>
        </a:defRPr>
      </a:lvl2pPr>
      <a:lvl3pPr marL="913394" algn="l" defTabSz="913394" rtl="0" eaLnBrk="1" latinLnBrk="0" hangingPunct="1">
        <a:defRPr sz="1800" kern="1200">
          <a:solidFill>
            <a:schemeClr val="tx1"/>
          </a:solidFill>
          <a:latin typeface="+mn-lt"/>
          <a:ea typeface="+mn-ea"/>
          <a:cs typeface="+mn-cs"/>
        </a:defRPr>
      </a:lvl3pPr>
      <a:lvl4pPr marL="1370094" algn="l" defTabSz="913394" rtl="0" eaLnBrk="1" latinLnBrk="0" hangingPunct="1">
        <a:defRPr sz="1800" kern="1200">
          <a:solidFill>
            <a:schemeClr val="tx1"/>
          </a:solidFill>
          <a:latin typeface="+mn-lt"/>
          <a:ea typeface="+mn-ea"/>
          <a:cs typeface="+mn-cs"/>
        </a:defRPr>
      </a:lvl4pPr>
      <a:lvl5pPr marL="1826787" algn="l" defTabSz="913394" rtl="0" eaLnBrk="1" latinLnBrk="0" hangingPunct="1">
        <a:defRPr sz="1800" kern="1200">
          <a:solidFill>
            <a:schemeClr val="tx1"/>
          </a:solidFill>
          <a:latin typeface="+mn-lt"/>
          <a:ea typeface="+mn-ea"/>
          <a:cs typeface="+mn-cs"/>
        </a:defRPr>
      </a:lvl5pPr>
      <a:lvl6pPr marL="2283480" algn="l" defTabSz="913394" rtl="0" eaLnBrk="1" latinLnBrk="0" hangingPunct="1">
        <a:defRPr sz="1800" kern="1200">
          <a:solidFill>
            <a:schemeClr val="tx1"/>
          </a:solidFill>
          <a:latin typeface="+mn-lt"/>
          <a:ea typeface="+mn-ea"/>
          <a:cs typeface="+mn-cs"/>
        </a:defRPr>
      </a:lvl6pPr>
      <a:lvl7pPr marL="2740182" algn="l" defTabSz="913394" rtl="0" eaLnBrk="1" latinLnBrk="0" hangingPunct="1">
        <a:defRPr sz="1800" kern="1200">
          <a:solidFill>
            <a:schemeClr val="tx1"/>
          </a:solidFill>
          <a:latin typeface="+mn-lt"/>
          <a:ea typeface="+mn-ea"/>
          <a:cs typeface="+mn-cs"/>
        </a:defRPr>
      </a:lvl7pPr>
      <a:lvl8pPr marL="3196876" algn="l" defTabSz="913394" rtl="0" eaLnBrk="1" latinLnBrk="0" hangingPunct="1">
        <a:defRPr sz="1800" kern="1200">
          <a:solidFill>
            <a:schemeClr val="tx1"/>
          </a:solidFill>
          <a:latin typeface="+mn-lt"/>
          <a:ea typeface="+mn-ea"/>
          <a:cs typeface="+mn-cs"/>
        </a:defRPr>
      </a:lvl8pPr>
      <a:lvl9pPr marL="3653571" algn="l" defTabSz="91339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9"/>
            <a:ext cx="8741880" cy="674749"/>
          </a:xfrm>
          <a:prstGeom prst="rect">
            <a:avLst/>
          </a:prstGeom>
        </p:spPr>
        <p:txBody>
          <a:bodyPr vert="horz" wrap="square" lIns="107480" tIns="67177" rIns="107480" bIns="6717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90"/>
            <a:ext cx="8740140" cy="1539023"/>
          </a:xfrm>
          <a:prstGeom prst="rect">
            <a:avLst/>
          </a:prstGeom>
        </p:spPr>
        <p:txBody>
          <a:bodyPr vert="horz" wrap="square" lIns="107480" tIns="67177" rIns="107480" bIns="67177"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9" name="Picture 18" descr="D:\Office Laptop Hard Drive\Old Hard Disk c\Desktop\New folder\DESK JUNKYARD\Desk\Brand\Corporate\Corporate\Web\Aditi_Corp_Icons_Reversed.pn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r="90144"/>
          <a:stretch/>
        </p:blipFill>
        <p:spPr bwMode="auto">
          <a:xfrm>
            <a:off x="9002256" y="13517"/>
            <a:ext cx="121211" cy="137160"/>
          </a:xfrm>
          <a:prstGeom prst="rect">
            <a:avLst/>
          </a:prstGeom>
          <a:noFill/>
          <a:extLst>
            <a:ext uri="{909E8E84-426E-40dd-AFC4-6F175D3DCCD1}">
              <a14:hiddenFill xmlns:a14="http://schemas.microsoft.com/office/drawing/2010/main" xmlns="">
                <a:solidFill>
                  <a:srgbClr val="FFFFFF"/>
                </a:solidFill>
              </a14:hiddenFill>
            </a:ext>
          </a:extLst>
        </p:spPr>
      </p:pic>
      <p:pic>
        <p:nvPicPr>
          <p:cNvPr id="38915" name="Picture 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972550" y="-3628"/>
            <a:ext cx="171450" cy="171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9" name="Rectangle 28"/>
          <p:cNvSpPr/>
          <p:nvPr userDrawn="1"/>
        </p:nvSpPr>
        <p:spPr>
          <a:xfrm>
            <a:off x="0" y="4892507"/>
            <a:ext cx="9144000" cy="250995"/>
          </a:xfrm>
          <a:prstGeom prst="rect">
            <a:avLst/>
          </a:prstGeom>
          <a:solidFill>
            <a:sysClr val="windowText" lastClr="000000">
              <a:lumMod val="75000"/>
              <a:lumOff val="25000"/>
            </a:sysClr>
          </a:solidFill>
          <a:ln w="25400" cap="flat" cmpd="sng" algn="ctr">
            <a:noFill/>
            <a:prstDash val="solid"/>
          </a:ln>
          <a:effectLst/>
        </p:spPr>
        <p:txBody>
          <a:bodyPr lIns="91368" tIns="45684" rIns="91368" bIns="45684" rtlCol="0" anchor="ctr"/>
          <a:lstStyle/>
          <a:p>
            <a:pPr marL="0" marR="0" lvl="1" indent="0" algn="l"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ysClr val="window" lastClr="FFFFFF"/>
                </a:solidFill>
                <a:effectLst/>
                <a:uLnTx/>
                <a:uFillTx/>
                <a:latin typeface="Segoe UI" pitchFamily="34" charset="0"/>
                <a:ea typeface="Segoe UI" pitchFamily="34" charset="0"/>
                <a:cs typeface="Segoe UI" pitchFamily="34" charset="0"/>
              </a:rPr>
              <a:t>      ww.aditi.com</a:t>
            </a:r>
            <a:endParaRPr kumimoji="0" lang="en-US" sz="1000" b="0" i="0" u="none" strike="noStrike" kern="0" cap="none" spc="0" normalizeH="0" baseline="0" noProof="0" dirty="0">
              <a:ln>
                <a:noFill/>
              </a:ln>
              <a:solidFill>
                <a:sysClr val="window" lastClr="FFFFFF"/>
              </a:solidFill>
              <a:effectLst/>
              <a:uLnTx/>
              <a:uFillTx/>
              <a:latin typeface="Segoe UI" pitchFamily="34" charset="0"/>
              <a:ea typeface="Segoe UI" pitchFamily="34" charset="0"/>
              <a:cs typeface="Segoe UI" pitchFamily="34" charset="0"/>
            </a:endParaRPr>
          </a:p>
        </p:txBody>
      </p:sp>
      <p:pic>
        <p:nvPicPr>
          <p:cNvPr id="30" name="Picture 29" descr="D:\Office Laptop Hard Drive\Old Hard Disk c\Desktop\New folder\DESK JUNKYARD\Desk\Brand\Corporate\Corporate\Web\Aditi_Corp_Icons_Reversed.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515234" y="4943890"/>
            <a:ext cx="1229804" cy="137160"/>
          </a:xfrm>
          <a:prstGeom prst="rect">
            <a:avLst/>
          </a:prstGeom>
          <a:noFill/>
          <a:extLst>
            <a:ext uri="{909E8E84-426E-40dd-AFC4-6F175D3DCCD1}">
              <a14:hiddenFill xmlns:a14="http://schemas.microsoft.com/office/drawing/2010/main" xmlns="">
                <a:solidFill>
                  <a:srgbClr val="FFFFFF"/>
                </a:solidFill>
              </a14:hiddenFill>
            </a:ext>
          </a:extLst>
        </p:spPr>
      </p:pic>
      <p:sp>
        <p:nvSpPr>
          <p:cNvPr id="31" name="Slide Number Placeholder 5"/>
          <p:cNvSpPr>
            <a:spLocks noGrp="1"/>
          </p:cNvSpPr>
          <p:nvPr>
            <p:ph type="sldNum" sz="quarter" idx="4"/>
          </p:nvPr>
        </p:nvSpPr>
        <p:spPr>
          <a:xfrm>
            <a:off x="4305300" y="4892505"/>
            <a:ext cx="533400" cy="273844"/>
          </a:xfrm>
          <a:prstGeom prst="rect">
            <a:avLst/>
          </a:prstGeom>
        </p:spPr>
        <p:txBody>
          <a:bodyPr lIns="91368" tIns="45684" rIns="91368" bIns="45684"/>
          <a:lstStyle>
            <a:lvl1pPr>
              <a:defRPr sz="1100"/>
            </a:lvl1pPr>
          </a:lstStyle>
          <a:p>
            <a:pPr marL="0" marR="0" lvl="0" indent="0" defTabSz="914400" eaLnBrk="1" fontAlgn="auto" latinLnBrk="0" hangingPunct="1">
              <a:lnSpc>
                <a:spcPct val="100000"/>
              </a:lnSpc>
              <a:spcBef>
                <a:spcPts val="0"/>
              </a:spcBef>
              <a:spcAft>
                <a:spcPts val="0"/>
              </a:spcAft>
              <a:buClrTx/>
              <a:buSzTx/>
              <a:buFontTx/>
              <a:buNone/>
              <a:tabLst/>
              <a:defRPr/>
            </a:pPr>
            <a:fld id="{C7C739E9-B401-45D2-B2D3-CE79AE1ADEC1}" type="slidenum">
              <a:rPr kumimoji="0" lang="en-US" sz="1100" b="0" i="0" u="none" strike="noStrike" kern="0" cap="none" spc="0" normalizeH="0" baseline="0" noProof="0" smtClean="0">
                <a:ln>
                  <a:noFill/>
                </a:ln>
                <a:solidFill>
                  <a:prstClr val="black">
                    <a:tint val="75000"/>
                  </a:prst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1100" b="0" i="0" u="none" strike="noStrike" kern="0" cap="none" spc="0" normalizeH="0" baseline="0" noProof="0" dirty="0">
              <a:ln>
                <a:noFill/>
              </a:ln>
              <a:solidFill>
                <a:prstClr val="black">
                  <a:tint val="75000"/>
                </a:prstClr>
              </a:solidFill>
              <a:effectLst/>
              <a:uLnTx/>
              <a:uFillTx/>
            </a:endParaRPr>
          </a:p>
        </p:txBody>
      </p:sp>
    </p:spTree>
    <p:extLst>
      <p:ext uri="{BB962C8B-B14F-4D97-AF65-F5344CB8AC3E}">
        <p14:creationId xmlns:p14="http://schemas.microsoft.com/office/powerpoint/2010/main" val="402300566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Lst>
  <p:transition>
    <p:fade/>
  </p:transition>
  <p:timing>
    <p:tnLst>
      <p:par>
        <p:cTn id="1" dur="indefinite" restart="never" nodeType="tmRoot"/>
      </p:par>
    </p:tnLst>
  </p:timing>
  <p:txStyles>
    <p:titleStyle>
      <a:lvl1pPr algn="l" defTabSz="685224" rtl="0" eaLnBrk="1" latinLnBrk="0" hangingPunct="1">
        <a:lnSpc>
          <a:spcPct val="90000"/>
        </a:lnSpc>
        <a:spcBef>
          <a:spcPct val="0"/>
        </a:spcBef>
        <a:buNone/>
        <a:defRPr lang="en-US" sz="40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7" marR="0" indent="-251907" algn="l" defTabSz="685224" rtl="0" eaLnBrk="1" fontAlgn="auto" latinLnBrk="0" hangingPunct="1">
        <a:lnSpc>
          <a:spcPct val="90000"/>
        </a:lnSpc>
        <a:spcBef>
          <a:spcPct val="20000"/>
        </a:spcBef>
        <a:spcAft>
          <a:spcPts val="0"/>
        </a:spcAft>
        <a:buClrTx/>
        <a:buSzPct val="90000"/>
        <a:buFont typeface="Arial" pitchFamily="34" charset="0"/>
        <a:buChar char="•"/>
        <a:tabLst/>
        <a:defRPr sz="2900" kern="1200" spc="0" baseline="0">
          <a:gradFill>
            <a:gsLst>
              <a:gs pos="1250">
                <a:schemeClr val="tx1"/>
              </a:gs>
              <a:gs pos="100000">
                <a:schemeClr val="tx1"/>
              </a:gs>
            </a:gsLst>
            <a:lin ang="5400000" scaled="0"/>
          </a:gradFill>
          <a:latin typeface="+mj-lt"/>
          <a:ea typeface="+mn-ea"/>
          <a:cs typeface="+mn-cs"/>
        </a:defRPr>
      </a:lvl1pPr>
      <a:lvl2pPr marL="429174" marR="0" indent="-177268" algn="l" defTabSz="68522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7784" marR="0" indent="-167936" algn="l" defTabSz="685224"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3pPr>
      <a:lvl4pPr marL="755718" marR="0" indent="-167936" algn="l" defTabSz="685224"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3659" marR="0" indent="-167936" algn="l" defTabSz="685224"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4368"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6984"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596"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10" indent="-171306" algn="l" defTabSz="68522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24" rtl="0" eaLnBrk="1" latinLnBrk="0" hangingPunct="1">
        <a:defRPr sz="1300" kern="1200">
          <a:solidFill>
            <a:schemeClr val="tx1"/>
          </a:solidFill>
          <a:latin typeface="+mn-lt"/>
          <a:ea typeface="+mn-ea"/>
          <a:cs typeface="+mn-cs"/>
        </a:defRPr>
      </a:lvl1pPr>
      <a:lvl2pPr marL="342612" algn="l" defTabSz="685224" rtl="0" eaLnBrk="1" latinLnBrk="0" hangingPunct="1">
        <a:defRPr sz="1300" kern="1200">
          <a:solidFill>
            <a:schemeClr val="tx1"/>
          </a:solidFill>
          <a:latin typeface="+mn-lt"/>
          <a:ea typeface="+mn-ea"/>
          <a:cs typeface="+mn-cs"/>
        </a:defRPr>
      </a:lvl2pPr>
      <a:lvl3pPr marL="685224" algn="l" defTabSz="685224" rtl="0" eaLnBrk="1" latinLnBrk="0" hangingPunct="1">
        <a:defRPr sz="1300" kern="1200">
          <a:solidFill>
            <a:schemeClr val="tx1"/>
          </a:solidFill>
          <a:latin typeface="+mn-lt"/>
          <a:ea typeface="+mn-ea"/>
          <a:cs typeface="+mn-cs"/>
        </a:defRPr>
      </a:lvl3pPr>
      <a:lvl4pPr marL="1027838" algn="l" defTabSz="685224" rtl="0" eaLnBrk="1" latinLnBrk="0" hangingPunct="1">
        <a:defRPr sz="1300" kern="1200">
          <a:solidFill>
            <a:schemeClr val="tx1"/>
          </a:solidFill>
          <a:latin typeface="+mn-lt"/>
          <a:ea typeface="+mn-ea"/>
          <a:cs typeface="+mn-cs"/>
        </a:defRPr>
      </a:lvl4pPr>
      <a:lvl5pPr marL="1370452" algn="l" defTabSz="685224" rtl="0" eaLnBrk="1" latinLnBrk="0" hangingPunct="1">
        <a:defRPr sz="1300" kern="1200">
          <a:solidFill>
            <a:schemeClr val="tx1"/>
          </a:solidFill>
          <a:latin typeface="+mn-lt"/>
          <a:ea typeface="+mn-ea"/>
          <a:cs typeface="+mn-cs"/>
        </a:defRPr>
      </a:lvl5pPr>
      <a:lvl6pPr marL="1713065" algn="l" defTabSz="685224" rtl="0" eaLnBrk="1" latinLnBrk="0" hangingPunct="1">
        <a:defRPr sz="1300" kern="1200">
          <a:solidFill>
            <a:schemeClr val="tx1"/>
          </a:solidFill>
          <a:latin typeface="+mn-lt"/>
          <a:ea typeface="+mn-ea"/>
          <a:cs typeface="+mn-cs"/>
        </a:defRPr>
      </a:lvl6pPr>
      <a:lvl7pPr marL="2055675" algn="l" defTabSz="685224" rtl="0" eaLnBrk="1" latinLnBrk="0" hangingPunct="1">
        <a:defRPr sz="1300" kern="1200">
          <a:solidFill>
            <a:schemeClr val="tx1"/>
          </a:solidFill>
          <a:latin typeface="+mn-lt"/>
          <a:ea typeface="+mn-ea"/>
          <a:cs typeface="+mn-cs"/>
        </a:defRPr>
      </a:lvl7pPr>
      <a:lvl8pPr marL="2398290" algn="l" defTabSz="685224" rtl="0" eaLnBrk="1" latinLnBrk="0" hangingPunct="1">
        <a:defRPr sz="1300" kern="1200">
          <a:solidFill>
            <a:schemeClr val="tx1"/>
          </a:solidFill>
          <a:latin typeface="+mn-lt"/>
          <a:ea typeface="+mn-ea"/>
          <a:cs typeface="+mn-cs"/>
        </a:defRPr>
      </a:lvl8pPr>
      <a:lvl9pPr marL="2740902" algn="l" defTabSz="68522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15.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hyperlink" Target="http://www.nfp.com/home.html" TargetMode="External"/><Relationship Id="rId2" Type="http://schemas.openxmlformats.org/officeDocument/2006/relationships/notesSlide" Target="../notesSlides/notesSlide6.xml"/><Relationship Id="rId1" Type="http://schemas.openxmlformats.org/officeDocument/2006/relationships/slideLayout" Target="../slideLayouts/slideLayout16.xml"/><Relationship Id="rId5" Type="http://schemas.openxmlformats.org/officeDocument/2006/relationships/image" Target="../media/image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jpeg"/><Relationship Id="rId18" Type="http://schemas.openxmlformats.org/officeDocument/2006/relationships/image" Target="../media/image25.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hyperlink" Target="http://www.nfp.com/home.html" TargetMode="External"/><Relationship Id="rId2" Type="http://schemas.openxmlformats.org/officeDocument/2006/relationships/image" Target="../media/image26.png"/><Relationship Id="rId16"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jpeg"/><Relationship Id="rId5" Type="http://schemas.openxmlformats.org/officeDocument/2006/relationships/image" Target="../media/image29.png"/><Relationship Id="rId15" Type="http://schemas.openxmlformats.org/officeDocument/2006/relationships/image" Target="../media/image39.jpe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jpe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45.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52.png"/><Relationship Id="rId5" Type="http://schemas.openxmlformats.org/officeDocument/2006/relationships/image" Target="../media/image47.png"/><Relationship Id="rId10" Type="http://schemas.openxmlformats.org/officeDocument/2006/relationships/image" Target="../media/image51.png"/><Relationship Id="rId4" Type="http://schemas.openxmlformats.org/officeDocument/2006/relationships/image" Target="../media/image46.png"/><Relationship Id="rId9" Type="http://schemas.openxmlformats.org/officeDocument/2006/relationships/image" Target="../media/image50.png"/></Relationships>
</file>

<file path=ppt/slides/_rels/slide16.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58.jpeg"/><Relationship Id="rId5" Type="http://schemas.openxmlformats.org/officeDocument/2006/relationships/diagramQuickStyle" Target="../diagrams/quickStyle1.xml"/><Relationship Id="rId10" Type="http://schemas.openxmlformats.org/officeDocument/2006/relationships/image" Target="../media/image57.PNG"/><Relationship Id="rId4" Type="http://schemas.openxmlformats.org/officeDocument/2006/relationships/diagramLayout" Target="../diagrams/layout1.xml"/><Relationship Id="rId9" Type="http://schemas.openxmlformats.org/officeDocument/2006/relationships/image" Target="../media/image56.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61.jpe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blog.aditi.com" TargetMode="External"/><Relationship Id="rId2" Type="http://schemas.openxmlformats.org/officeDocument/2006/relationships/hyperlink" Target="http://www.aditi.com/" TargetMode="External"/><Relationship Id="rId1" Type="http://schemas.openxmlformats.org/officeDocument/2006/relationships/slideLayout" Target="../slideLayouts/slideLayout10.xml"/><Relationship Id="rId6" Type="http://schemas.openxmlformats.org/officeDocument/2006/relationships/hyperlink" Target="http://www.linkedin.com/company/aditi-technologies" TargetMode="External"/><Relationship Id="rId5" Type="http://schemas.openxmlformats.org/officeDocument/2006/relationships/hyperlink" Target="https://twitter.com/WeAreAditi" TargetMode="External"/><Relationship Id="rId4" Type="http://schemas.openxmlformats.org/officeDocument/2006/relationships/hyperlink" Target="https://www.facebook.com/AditiTechnologi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g"/><Relationship Id="rId1" Type="http://schemas.openxmlformats.org/officeDocument/2006/relationships/slideLayout" Target="../slideLayouts/slideLayout14.xml"/><Relationship Id="rId4" Type="http://schemas.openxmlformats.org/officeDocument/2006/relationships/image" Target="../media/image24.jp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lowchart: Process 7"/>
          <p:cNvSpPr/>
          <p:nvPr/>
        </p:nvSpPr>
        <p:spPr>
          <a:xfrm>
            <a:off x="0" y="1885951"/>
            <a:ext cx="22860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68" name="Flowchart: Process 167"/>
          <p:cNvSpPr/>
          <p:nvPr/>
        </p:nvSpPr>
        <p:spPr>
          <a:xfrm>
            <a:off x="2415258" y="1885950"/>
            <a:ext cx="1490472" cy="1488163"/>
          </a:xfrm>
          <a:prstGeom prst="flowChart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69" name="Flowchart: Process 168"/>
          <p:cNvSpPr/>
          <p:nvPr/>
        </p:nvSpPr>
        <p:spPr>
          <a:xfrm>
            <a:off x="4038600" y="1885951"/>
            <a:ext cx="5105400" cy="1488163"/>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sp>
        <p:nvSpPr>
          <p:cNvPr id="11" name="TextBox 10"/>
          <p:cNvSpPr txBox="1"/>
          <p:nvPr/>
        </p:nvSpPr>
        <p:spPr>
          <a:xfrm>
            <a:off x="4149545" y="1995675"/>
            <a:ext cx="4842055" cy="1384922"/>
          </a:xfrm>
          <a:prstGeom prst="rect">
            <a:avLst/>
          </a:prstGeom>
          <a:noFill/>
        </p:spPr>
        <p:txBody>
          <a:bodyPr wrap="square" lIns="91368" tIns="45684" rIns="91368" bIns="45684" rtlCol="0">
            <a:spAutoFit/>
          </a:bodyPr>
          <a:lstStyle/>
          <a:p>
            <a:r>
              <a:rPr lang="en-US" sz="2400" kern="0" dirty="0" smtClean="0">
                <a:solidFill>
                  <a:schemeClr val="bg1">
                    <a:alpha val="99000"/>
                  </a:schemeClr>
                </a:solidFill>
                <a:latin typeface="Helvetica"/>
                <a:cs typeface="Helvetica"/>
              </a:rPr>
              <a:t>Initial Observations Toward Enabling </a:t>
            </a:r>
            <a:r>
              <a:rPr lang="en-US" sz="2400" kern="0" dirty="0" smtClean="0">
                <a:solidFill>
                  <a:schemeClr val="bg1">
                    <a:alpha val="99000"/>
                  </a:schemeClr>
                </a:solidFill>
                <a:latin typeface="Helvetica"/>
                <a:cs typeface="Helvetica"/>
              </a:rPr>
              <a:t>Key Objectives for NFP</a:t>
            </a:r>
          </a:p>
          <a:p>
            <a:endParaRPr lang="en-US" kern="0" dirty="0" smtClean="0">
              <a:solidFill>
                <a:schemeClr val="bg1">
                  <a:alpha val="99000"/>
                </a:schemeClr>
              </a:solidFill>
              <a:latin typeface="Helvetica"/>
              <a:cs typeface="Helvetica"/>
            </a:endParaRPr>
          </a:p>
          <a:p>
            <a:r>
              <a:rPr lang="en-US" kern="0" dirty="0" smtClean="0">
                <a:solidFill>
                  <a:schemeClr val="bg1">
                    <a:alpha val="99000"/>
                  </a:schemeClr>
                </a:solidFill>
                <a:latin typeface="Helvetica"/>
                <a:cs typeface="Helvetica"/>
              </a:rPr>
              <a:t>April 30, 2014</a:t>
            </a:r>
            <a:endParaRPr lang="en-US" kern="0" dirty="0">
              <a:solidFill>
                <a:schemeClr val="bg1">
                  <a:alpha val="99000"/>
                </a:schemeClr>
              </a:solidFill>
              <a:latin typeface="Helvetica"/>
              <a:cs typeface="Helvetica"/>
            </a:endParaRPr>
          </a:p>
        </p:txBody>
      </p:sp>
      <p:pic>
        <p:nvPicPr>
          <p:cNvPr id="171" name="Picture 170"/>
          <p:cNvPicPr>
            <a:picLocks noChangeAspect="1"/>
          </p:cNvPicPr>
          <p:nvPr/>
        </p:nvPicPr>
        <p:blipFill rotWithShape="1">
          <a:blip r:embed="rId4" cstate="print">
            <a:extLst>
              <a:ext uri="{28A0092B-C50C-407E-A947-70E740481C1C}">
                <a14:useLocalDpi xmlns:a14="http://schemas.microsoft.com/office/drawing/2010/main" val="0"/>
              </a:ext>
            </a:extLst>
          </a:blip>
          <a:srcRect r="48288"/>
          <a:stretch/>
        </p:blipFill>
        <p:spPr>
          <a:xfrm>
            <a:off x="366933" y="2262690"/>
            <a:ext cx="1552135" cy="330813"/>
          </a:xfrm>
          <a:prstGeom prst="rect">
            <a:avLst/>
          </a:prstGeom>
        </p:spPr>
      </p:pic>
      <p:pic>
        <p:nvPicPr>
          <p:cNvPr id="172" name="Picture 171"/>
          <p:cNvPicPr>
            <a:picLocks noChangeAspect="1"/>
          </p:cNvPicPr>
          <p:nvPr/>
        </p:nvPicPr>
        <p:blipFill rotWithShape="1">
          <a:blip r:embed="rId4" cstate="print">
            <a:extLst>
              <a:ext uri="{28A0092B-C50C-407E-A947-70E740481C1C}">
                <a14:useLocalDpi xmlns:a14="http://schemas.microsoft.com/office/drawing/2010/main" val="0"/>
              </a:ext>
            </a:extLst>
          </a:blip>
          <a:srcRect l="59751"/>
          <a:stretch/>
        </p:blipFill>
        <p:spPr>
          <a:xfrm>
            <a:off x="502304" y="2713871"/>
            <a:ext cx="1281393" cy="350888"/>
          </a:xfrm>
          <a:prstGeom prst="rect">
            <a:avLst/>
          </a:prstGeom>
        </p:spPr>
      </p:pic>
      <p:sp>
        <p:nvSpPr>
          <p:cNvPr id="19" name="Flowchart: Process 18"/>
          <p:cNvSpPr/>
          <p:nvPr/>
        </p:nvSpPr>
        <p:spPr>
          <a:xfrm>
            <a:off x="2415258" y="1885951"/>
            <a:ext cx="1490472" cy="1488162"/>
          </a:xfrm>
          <a:prstGeom prst="flowChartProcess">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5"/>
          <a:stretch>
            <a:fillRect/>
          </a:stretch>
        </p:blipFill>
        <p:spPr>
          <a:xfrm>
            <a:off x="2415259" y="2206768"/>
            <a:ext cx="1490472" cy="773470"/>
          </a:xfrm>
          <a:prstGeom prst="rect">
            <a:avLst/>
          </a:prstGeom>
        </p:spPr>
      </p:pic>
    </p:spTree>
    <p:extLst>
      <p:ext uri="{BB962C8B-B14F-4D97-AF65-F5344CB8AC3E}">
        <p14:creationId xmlns:p14="http://schemas.microsoft.com/office/powerpoint/2010/main" val="10037171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p:txBody>
          <a:bodyPr/>
          <a:lstStyle/>
          <a:p>
            <a:r>
              <a:rPr lang="en-US" dirty="0" smtClean="0"/>
              <a:t>Managing your Corporate Master Data Assets </a:t>
            </a:r>
            <a:endParaRPr lang="en-US" dirty="0"/>
          </a:p>
        </p:txBody>
      </p:sp>
      <p:sp>
        <p:nvSpPr>
          <p:cNvPr id="6" name="Subtitle 5"/>
          <p:cNvSpPr>
            <a:spLocks noGrp="1"/>
          </p:cNvSpPr>
          <p:nvPr>
            <p:ph type="subTitle" sz="quarter" idx="1"/>
          </p:nvPr>
        </p:nvSpPr>
        <p:spPr/>
        <p:txBody>
          <a:bodyPr/>
          <a:lstStyle/>
          <a:p>
            <a:r>
              <a:rPr lang="en-US" dirty="0" smtClean="0"/>
              <a:t>The Benefits of Riversand Master Data Management Solutions </a:t>
            </a:r>
          </a:p>
        </p:txBody>
      </p:sp>
      <p:pic>
        <p:nvPicPr>
          <p:cNvPr id="6146" name="Picture 2" descr="http://www.nfp.com/images/default-album/nfp_logo5eee.png?sfvrsn=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1532" y="2101562"/>
            <a:ext cx="1785938" cy="307181"/>
          </a:xfrm>
          <a:prstGeom prst="rect">
            <a:avLst/>
          </a:prstGeom>
          <a:noFill/>
          <a:extLst>
            <a:ext uri="{909E8E84-426E-40DD-AFC4-6F175D3DCCD1}">
              <a14:hiddenFill xmlns:a14="http://schemas.microsoft.com/office/drawing/2010/main">
                <a:solidFill>
                  <a:srgbClr val="FFFFFF"/>
                </a:solidFill>
              </a14:hiddenFill>
            </a:ext>
          </a:extLst>
        </p:spPr>
      </p:pic>
      <p:sp>
        <p:nvSpPr>
          <p:cNvPr id="10" name="Flowchart: Process 9"/>
          <p:cNvSpPr/>
          <p:nvPr/>
        </p:nvSpPr>
        <p:spPr>
          <a:xfrm>
            <a:off x="6420814" y="229142"/>
            <a:ext cx="2286000" cy="1008061"/>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endParaRPr lang="en-US" dirty="0"/>
          </a:p>
        </p:txBody>
      </p:sp>
      <p:pic>
        <p:nvPicPr>
          <p:cNvPr id="11" name="Picture 10"/>
          <p:cNvPicPr>
            <a:picLocks noChangeAspect="1"/>
          </p:cNvPicPr>
          <p:nvPr/>
        </p:nvPicPr>
        <p:blipFill rotWithShape="1">
          <a:blip r:embed="rId5" cstate="print">
            <a:extLst>
              <a:ext uri="{28A0092B-C50C-407E-A947-70E740481C1C}">
                <a14:useLocalDpi xmlns:a14="http://schemas.microsoft.com/office/drawing/2010/main" val="0"/>
              </a:ext>
            </a:extLst>
          </a:blip>
          <a:srcRect r="48288"/>
          <a:stretch/>
        </p:blipFill>
        <p:spPr>
          <a:xfrm>
            <a:off x="6787747" y="327101"/>
            <a:ext cx="1552135" cy="330813"/>
          </a:xfrm>
          <a:prstGeom prst="rect">
            <a:avLst/>
          </a:prstGeom>
        </p:spPr>
      </p:pic>
      <p:pic>
        <p:nvPicPr>
          <p:cNvPr id="12" name="Picture 11"/>
          <p:cNvPicPr>
            <a:picLocks noChangeAspect="1"/>
          </p:cNvPicPr>
          <p:nvPr/>
        </p:nvPicPr>
        <p:blipFill rotWithShape="1">
          <a:blip r:embed="rId5" cstate="print">
            <a:extLst>
              <a:ext uri="{28A0092B-C50C-407E-A947-70E740481C1C}">
                <a14:useLocalDpi xmlns:a14="http://schemas.microsoft.com/office/drawing/2010/main" val="0"/>
              </a:ext>
            </a:extLst>
          </a:blip>
          <a:srcRect l="59751"/>
          <a:stretch/>
        </p:blipFill>
        <p:spPr>
          <a:xfrm>
            <a:off x="6923118" y="778282"/>
            <a:ext cx="1281393" cy="350888"/>
          </a:xfrm>
          <a:prstGeom prst="rect">
            <a:avLst/>
          </a:prstGeom>
        </p:spPr>
      </p:pic>
    </p:spTree>
    <p:extLst>
      <p:ext uri="{BB962C8B-B14F-4D97-AF65-F5344CB8AC3E}">
        <p14:creationId xmlns:p14="http://schemas.microsoft.com/office/powerpoint/2010/main" val="1175328374"/>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5489973" y="1164432"/>
            <a:ext cx="1910953" cy="1978819"/>
          </a:xfrm>
          <a:prstGeom prst="ellipse">
            <a:avLst/>
          </a:prstGeom>
          <a:solidFill>
            <a:schemeClr val="bg1">
              <a:lumMod val="75000"/>
              <a:alpha val="17000"/>
            </a:schemeClr>
          </a:solid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5" name="Oval 4"/>
          <p:cNvSpPr/>
          <p:nvPr/>
        </p:nvSpPr>
        <p:spPr bwMode="auto">
          <a:xfrm>
            <a:off x="5111354" y="2561035"/>
            <a:ext cx="1910953" cy="1978819"/>
          </a:xfrm>
          <a:prstGeom prst="ellipse">
            <a:avLst/>
          </a:prstGeom>
          <a:solidFill>
            <a:schemeClr val="bg1">
              <a:lumMod val="75000"/>
              <a:alpha val="17000"/>
            </a:schemeClr>
          </a:solid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6" name="Oval 5"/>
          <p:cNvSpPr/>
          <p:nvPr/>
        </p:nvSpPr>
        <p:spPr bwMode="auto">
          <a:xfrm>
            <a:off x="3617119" y="3164682"/>
            <a:ext cx="1910954" cy="1978819"/>
          </a:xfrm>
          <a:prstGeom prst="ellipse">
            <a:avLst/>
          </a:prstGeom>
          <a:solidFill>
            <a:schemeClr val="bg1">
              <a:lumMod val="75000"/>
              <a:alpha val="17000"/>
            </a:schemeClr>
          </a:solid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7" name="Oval 6"/>
          <p:cNvSpPr/>
          <p:nvPr/>
        </p:nvSpPr>
        <p:spPr bwMode="auto">
          <a:xfrm>
            <a:off x="2221706" y="2561035"/>
            <a:ext cx="1910954" cy="1978819"/>
          </a:xfrm>
          <a:prstGeom prst="ellipse">
            <a:avLst/>
          </a:prstGeom>
          <a:solidFill>
            <a:schemeClr val="bg1">
              <a:lumMod val="75000"/>
              <a:alpha val="17000"/>
            </a:schemeClr>
          </a:solid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8" name="Oval 7"/>
          <p:cNvSpPr/>
          <p:nvPr/>
        </p:nvSpPr>
        <p:spPr bwMode="auto">
          <a:xfrm>
            <a:off x="1660923" y="1164432"/>
            <a:ext cx="1910953" cy="1978819"/>
          </a:xfrm>
          <a:prstGeom prst="ellipse">
            <a:avLst/>
          </a:prstGeom>
          <a:solidFill>
            <a:schemeClr val="bg1">
              <a:lumMod val="75000"/>
              <a:alpha val="17000"/>
            </a:schemeClr>
          </a:solid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9" name="Title 1"/>
          <p:cNvSpPr txBox="1">
            <a:spLocks/>
          </p:cNvSpPr>
          <p:nvPr/>
        </p:nvSpPr>
        <p:spPr bwMode="gray">
          <a:xfrm>
            <a:off x="528639" y="233363"/>
            <a:ext cx="8459935" cy="702469"/>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noAutofit/>
          </a:bodyPr>
          <a:lstStyle>
            <a:lvl1pPr algn="l" rtl="0" eaLnBrk="1" fontAlgn="base" hangingPunct="1">
              <a:lnSpc>
                <a:spcPct val="90000"/>
              </a:lnSpc>
              <a:spcBef>
                <a:spcPct val="0"/>
              </a:spcBef>
              <a:spcAft>
                <a:spcPct val="0"/>
              </a:spcAft>
              <a:defRPr sz="3000" b="0">
                <a:solidFill>
                  <a:schemeClr val="tx2"/>
                </a:solidFill>
                <a:latin typeface="+mj-lt"/>
                <a:ea typeface="+mj-ea"/>
                <a:cs typeface="+mj-cs"/>
              </a:defRPr>
            </a:lvl1pPr>
            <a:lvl2pPr algn="l" rtl="0" eaLnBrk="1" fontAlgn="base" hangingPunct="1">
              <a:lnSpc>
                <a:spcPct val="90000"/>
              </a:lnSpc>
              <a:spcBef>
                <a:spcPct val="0"/>
              </a:spcBef>
              <a:spcAft>
                <a:spcPct val="0"/>
              </a:spcAft>
              <a:defRPr sz="3200" b="1">
                <a:solidFill>
                  <a:schemeClr val="tx2"/>
                </a:solidFill>
                <a:latin typeface="Arial" charset="0"/>
              </a:defRPr>
            </a:lvl2pPr>
            <a:lvl3pPr algn="l" rtl="0" eaLnBrk="1" fontAlgn="base" hangingPunct="1">
              <a:lnSpc>
                <a:spcPct val="90000"/>
              </a:lnSpc>
              <a:spcBef>
                <a:spcPct val="0"/>
              </a:spcBef>
              <a:spcAft>
                <a:spcPct val="0"/>
              </a:spcAft>
              <a:defRPr sz="3200" b="1">
                <a:solidFill>
                  <a:schemeClr val="tx2"/>
                </a:solidFill>
                <a:latin typeface="Arial" charset="0"/>
              </a:defRPr>
            </a:lvl3pPr>
            <a:lvl4pPr algn="l" rtl="0" eaLnBrk="1" fontAlgn="base" hangingPunct="1">
              <a:lnSpc>
                <a:spcPct val="90000"/>
              </a:lnSpc>
              <a:spcBef>
                <a:spcPct val="0"/>
              </a:spcBef>
              <a:spcAft>
                <a:spcPct val="0"/>
              </a:spcAft>
              <a:defRPr sz="3200" b="1">
                <a:solidFill>
                  <a:schemeClr val="tx2"/>
                </a:solidFill>
                <a:latin typeface="Arial" charset="0"/>
              </a:defRPr>
            </a:lvl4pPr>
            <a:lvl5pPr algn="l" rtl="0" eaLnBrk="1" fontAlgn="base" hangingPunct="1">
              <a:lnSpc>
                <a:spcPct val="90000"/>
              </a:lnSpc>
              <a:spcBef>
                <a:spcPct val="0"/>
              </a:spcBef>
              <a:spcAft>
                <a:spcPct val="0"/>
              </a:spcAft>
              <a:defRPr sz="3200" b="1">
                <a:solidFill>
                  <a:schemeClr val="tx2"/>
                </a:solidFill>
                <a:latin typeface="Arial" charset="0"/>
              </a:defRPr>
            </a:lvl5pPr>
            <a:lvl6pPr marL="457200" algn="l" rtl="0" eaLnBrk="1" fontAlgn="base" hangingPunct="1">
              <a:lnSpc>
                <a:spcPct val="90000"/>
              </a:lnSpc>
              <a:spcBef>
                <a:spcPct val="0"/>
              </a:spcBef>
              <a:spcAft>
                <a:spcPct val="0"/>
              </a:spcAft>
              <a:defRPr sz="3200" b="1">
                <a:solidFill>
                  <a:schemeClr val="tx2"/>
                </a:solidFill>
                <a:latin typeface="Arial" charset="0"/>
              </a:defRPr>
            </a:lvl6pPr>
            <a:lvl7pPr marL="914400" algn="l" rtl="0" eaLnBrk="1" fontAlgn="base" hangingPunct="1">
              <a:lnSpc>
                <a:spcPct val="90000"/>
              </a:lnSpc>
              <a:spcBef>
                <a:spcPct val="0"/>
              </a:spcBef>
              <a:spcAft>
                <a:spcPct val="0"/>
              </a:spcAft>
              <a:defRPr sz="3200" b="1">
                <a:solidFill>
                  <a:schemeClr val="tx2"/>
                </a:solidFill>
                <a:latin typeface="Arial" charset="0"/>
              </a:defRPr>
            </a:lvl7pPr>
            <a:lvl8pPr marL="1371600" algn="l" rtl="0" eaLnBrk="1" fontAlgn="base" hangingPunct="1">
              <a:lnSpc>
                <a:spcPct val="90000"/>
              </a:lnSpc>
              <a:spcBef>
                <a:spcPct val="0"/>
              </a:spcBef>
              <a:spcAft>
                <a:spcPct val="0"/>
              </a:spcAft>
              <a:defRPr sz="3200" b="1">
                <a:solidFill>
                  <a:schemeClr val="tx2"/>
                </a:solidFill>
                <a:latin typeface="Arial" charset="0"/>
              </a:defRPr>
            </a:lvl8pPr>
            <a:lvl9pPr marL="1828800" algn="l" rtl="0" eaLnBrk="1" fontAlgn="base" hangingPunct="1">
              <a:lnSpc>
                <a:spcPct val="90000"/>
              </a:lnSpc>
              <a:spcBef>
                <a:spcPct val="0"/>
              </a:spcBef>
              <a:spcAft>
                <a:spcPct val="0"/>
              </a:spcAft>
              <a:defRPr sz="3200" b="1">
                <a:solidFill>
                  <a:schemeClr val="tx2"/>
                </a:solidFill>
                <a:latin typeface="Arial" charset="0"/>
              </a:defRPr>
            </a:lvl9pPr>
          </a:lstStyle>
          <a:p>
            <a:pPr>
              <a:defRPr/>
            </a:pPr>
            <a:r>
              <a:rPr lang="en-US" sz="2000" cap="all" dirty="0">
                <a:solidFill>
                  <a:schemeClr val="tx1"/>
                </a:solidFill>
                <a:latin typeface="Segoe UI Light"/>
                <a:ea typeface="Segoe UI" pitchFamily="34" charset="0"/>
                <a:cs typeface="Segoe UI" pitchFamily="34" charset="0"/>
              </a:rPr>
              <a:t>Riversand’s Solution fully enables multi-domain MDM for NFP’s Lines of Business</a:t>
            </a:r>
            <a:br>
              <a:rPr lang="en-US" sz="2000" cap="all" dirty="0">
                <a:solidFill>
                  <a:schemeClr val="tx1"/>
                </a:solidFill>
                <a:latin typeface="Segoe UI Light"/>
                <a:ea typeface="Segoe UI" pitchFamily="34" charset="0"/>
                <a:cs typeface="Segoe UI" pitchFamily="34" charset="0"/>
              </a:rPr>
            </a:br>
            <a:endParaRPr lang="en-US" sz="2000" cap="all" dirty="0">
              <a:solidFill>
                <a:schemeClr val="tx1"/>
              </a:solidFill>
              <a:latin typeface="Segoe UI Light"/>
              <a:ea typeface="Segoe UI" pitchFamily="34" charset="0"/>
              <a:cs typeface="Segoe UI" pitchFamily="34" charset="0"/>
            </a:endParaRPr>
          </a:p>
        </p:txBody>
      </p:sp>
      <p:sp>
        <p:nvSpPr>
          <p:cNvPr id="10" name="Oval 9"/>
          <p:cNvSpPr/>
          <p:nvPr/>
        </p:nvSpPr>
        <p:spPr bwMode="auto">
          <a:xfrm>
            <a:off x="3001566" y="1017985"/>
            <a:ext cx="3140869" cy="2861072"/>
          </a:xfrm>
          <a:prstGeom prst="ellipse">
            <a:avLst/>
          </a:prstGeom>
          <a:solidFill>
            <a:schemeClr val="tx2">
              <a:lumMod val="10000"/>
              <a:lumOff val="90000"/>
            </a:schemeClr>
          </a:solid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11" name="Oval 10"/>
          <p:cNvSpPr/>
          <p:nvPr/>
        </p:nvSpPr>
        <p:spPr bwMode="auto">
          <a:xfrm>
            <a:off x="5689998" y="1478757"/>
            <a:ext cx="1325165" cy="1403747"/>
          </a:xfrm>
          <a:prstGeom prst="ellipse">
            <a:avLst/>
          </a:prstGeom>
          <a:gradFill flip="none" rotWithShape="1">
            <a:gsLst>
              <a:gs pos="0">
                <a:schemeClr val="bg1"/>
              </a:gs>
              <a:gs pos="50000">
                <a:schemeClr val="bg1">
                  <a:lumMod val="85000"/>
                  <a:alpha val="65000"/>
                </a:schemeClr>
              </a:gs>
              <a:gs pos="50000">
                <a:schemeClr val="accent1">
                  <a:tint val="23500"/>
                  <a:satMod val="160000"/>
                </a:schemeClr>
              </a:gs>
            </a:gsLst>
            <a:path path="shape">
              <a:fillToRect l="50000" t="50000" r="50000" b="50000"/>
            </a:path>
            <a:tileRect/>
          </a:gradFill>
          <a:ln w="12700" cap="sq" algn="ctr">
            <a:noFill/>
            <a:miter lim="800000"/>
            <a:headEnd/>
            <a:tailEnd/>
          </a:ln>
          <a:effectLst/>
        </p:spPr>
        <p:txBody>
          <a:bodyPr wrap="none" anchor="ctr"/>
          <a:lstStyle/>
          <a:p>
            <a:pPr algn="ctr">
              <a:defRPr/>
            </a:pPr>
            <a:r>
              <a:rPr lang="en-US" sz="1350" b="1" dirty="0">
                <a:solidFill>
                  <a:schemeClr val="tx1">
                    <a:lumMod val="50000"/>
                    <a:lumOff val="50000"/>
                  </a:schemeClr>
                </a:solidFill>
              </a:rPr>
              <a:t>REPS/AGENT</a:t>
            </a:r>
          </a:p>
          <a:p>
            <a:pPr algn="ctr">
              <a:defRPr/>
            </a:pPr>
            <a:endParaRPr lang="en-US" sz="1350" b="1" dirty="0">
              <a:solidFill>
                <a:schemeClr val="tx1">
                  <a:lumMod val="50000"/>
                  <a:lumOff val="50000"/>
                </a:schemeClr>
              </a:solidFill>
            </a:endParaRPr>
          </a:p>
          <a:p>
            <a:pPr algn="ctr">
              <a:defRPr/>
            </a:pPr>
            <a:r>
              <a:rPr lang="en-US" sz="1350" b="1" dirty="0">
                <a:solidFill>
                  <a:schemeClr val="tx1">
                    <a:lumMod val="50000"/>
                    <a:lumOff val="50000"/>
                  </a:schemeClr>
                </a:solidFill>
              </a:rPr>
              <a:t>HR REP</a:t>
            </a:r>
            <a:endParaRPr lang="en-US" sz="1350" b="1" dirty="0">
              <a:solidFill>
                <a:schemeClr val="tx1">
                  <a:lumMod val="50000"/>
                  <a:lumOff val="50000"/>
                </a:schemeClr>
              </a:solidFill>
            </a:endParaRPr>
          </a:p>
        </p:txBody>
      </p:sp>
      <p:sp>
        <p:nvSpPr>
          <p:cNvPr id="12" name="Oval 11"/>
          <p:cNvSpPr/>
          <p:nvPr/>
        </p:nvSpPr>
        <p:spPr bwMode="auto">
          <a:xfrm>
            <a:off x="5300663" y="2796778"/>
            <a:ext cx="1325166" cy="1403747"/>
          </a:xfrm>
          <a:prstGeom prst="ellipse">
            <a:avLst/>
          </a:prstGeom>
          <a:gradFill flip="none" rotWithShape="1">
            <a:gsLst>
              <a:gs pos="0">
                <a:schemeClr val="bg1"/>
              </a:gs>
              <a:gs pos="50000">
                <a:schemeClr val="bg1">
                  <a:lumMod val="85000"/>
                  <a:alpha val="65000"/>
                </a:schemeClr>
              </a:gs>
              <a:gs pos="50000">
                <a:schemeClr val="accent1">
                  <a:tint val="23500"/>
                  <a:satMod val="160000"/>
                </a:schemeClr>
              </a:gs>
            </a:gsLst>
            <a:path path="shape">
              <a:fillToRect l="50000" t="50000" r="50000" b="50000"/>
            </a:path>
            <a:tileRect/>
          </a:gradFill>
          <a:ln w="12700" cap="sq" algn="ctr">
            <a:noFill/>
            <a:miter lim="800000"/>
            <a:headEnd/>
            <a:tailEnd/>
          </a:ln>
          <a:effectLst/>
        </p:spPr>
        <p:txBody>
          <a:bodyPr wrap="none" anchor="ctr"/>
          <a:lstStyle/>
          <a:p>
            <a:pPr algn="ctr">
              <a:defRPr/>
            </a:pPr>
            <a:r>
              <a:rPr lang="en-US" sz="1350" b="1" dirty="0">
                <a:solidFill>
                  <a:schemeClr val="tx1">
                    <a:lumMod val="50000"/>
                    <a:lumOff val="50000"/>
                  </a:schemeClr>
                </a:solidFill>
              </a:rPr>
              <a:t>SPONSOR</a:t>
            </a:r>
          </a:p>
          <a:p>
            <a:pPr algn="ctr">
              <a:defRPr/>
            </a:pPr>
            <a:r>
              <a:rPr lang="en-US" sz="1350" b="1" dirty="0">
                <a:solidFill>
                  <a:schemeClr val="tx1">
                    <a:lumMod val="50000"/>
                    <a:lumOff val="50000"/>
                  </a:schemeClr>
                </a:solidFill>
              </a:rPr>
              <a:t>CUSTODIAN</a:t>
            </a:r>
            <a:endParaRPr lang="en-US" sz="1350" b="1" dirty="0">
              <a:solidFill>
                <a:schemeClr val="tx1">
                  <a:lumMod val="50000"/>
                  <a:lumOff val="50000"/>
                </a:schemeClr>
              </a:solidFill>
            </a:endParaRPr>
          </a:p>
        </p:txBody>
      </p:sp>
      <p:sp>
        <p:nvSpPr>
          <p:cNvPr id="13" name="Oval 12"/>
          <p:cNvSpPr/>
          <p:nvPr/>
        </p:nvSpPr>
        <p:spPr bwMode="auto">
          <a:xfrm>
            <a:off x="3910013" y="3207544"/>
            <a:ext cx="1325166" cy="1403747"/>
          </a:xfrm>
          <a:prstGeom prst="ellipse">
            <a:avLst/>
          </a:prstGeom>
          <a:gradFill flip="none" rotWithShape="1">
            <a:gsLst>
              <a:gs pos="0">
                <a:schemeClr val="bg1"/>
              </a:gs>
              <a:gs pos="50000">
                <a:schemeClr val="bg1">
                  <a:lumMod val="85000"/>
                  <a:alpha val="65000"/>
                </a:schemeClr>
              </a:gs>
              <a:gs pos="50000">
                <a:schemeClr val="accent1">
                  <a:tint val="23500"/>
                  <a:satMod val="160000"/>
                </a:schemeClr>
              </a:gs>
            </a:gsLst>
            <a:path path="shape">
              <a:fillToRect l="50000" t="50000" r="50000" b="50000"/>
            </a:path>
            <a:tileRect/>
          </a:gradFill>
          <a:ln w="12700" cap="sq" algn="ctr">
            <a:noFill/>
            <a:miter lim="800000"/>
            <a:headEnd/>
            <a:tailEnd/>
          </a:ln>
          <a:effectLst/>
        </p:spPr>
        <p:txBody>
          <a:bodyPr wrap="none" anchor="ctr"/>
          <a:lstStyle/>
          <a:p>
            <a:pPr algn="ctr">
              <a:defRPr/>
            </a:pPr>
            <a:r>
              <a:rPr lang="en-US" sz="1350" b="1" dirty="0">
                <a:solidFill>
                  <a:schemeClr val="tx1">
                    <a:lumMod val="50000"/>
                    <a:lumOff val="50000"/>
                  </a:schemeClr>
                </a:solidFill>
              </a:rPr>
              <a:t>FIRM</a:t>
            </a:r>
          </a:p>
          <a:p>
            <a:pPr algn="ctr">
              <a:defRPr/>
            </a:pPr>
            <a:r>
              <a:rPr lang="en-US" sz="1350" b="1" dirty="0">
                <a:solidFill>
                  <a:schemeClr val="tx1">
                    <a:lumMod val="50000"/>
                    <a:lumOff val="50000"/>
                  </a:schemeClr>
                </a:solidFill>
              </a:rPr>
              <a:t>BRANCH</a:t>
            </a:r>
            <a:endParaRPr lang="en-US" sz="1350" b="1" dirty="0">
              <a:solidFill>
                <a:schemeClr val="tx1">
                  <a:lumMod val="50000"/>
                  <a:lumOff val="50000"/>
                </a:schemeClr>
              </a:solidFill>
            </a:endParaRPr>
          </a:p>
        </p:txBody>
      </p:sp>
      <p:sp>
        <p:nvSpPr>
          <p:cNvPr id="14" name="Oval 13"/>
          <p:cNvSpPr/>
          <p:nvPr/>
        </p:nvSpPr>
        <p:spPr bwMode="auto">
          <a:xfrm>
            <a:off x="2565798" y="2796778"/>
            <a:ext cx="1325165" cy="1403747"/>
          </a:xfrm>
          <a:prstGeom prst="ellipse">
            <a:avLst/>
          </a:prstGeom>
          <a:gradFill flip="none" rotWithShape="1">
            <a:gsLst>
              <a:gs pos="0">
                <a:schemeClr val="bg1"/>
              </a:gs>
              <a:gs pos="50000">
                <a:schemeClr val="bg1">
                  <a:lumMod val="85000"/>
                  <a:alpha val="65000"/>
                </a:schemeClr>
              </a:gs>
              <a:gs pos="50000">
                <a:schemeClr val="accent1">
                  <a:tint val="23500"/>
                  <a:satMod val="160000"/>
                </a:schemeClr>
              </a:gs>
            </a:gsLst>
            <a:path path="shape">
              <a:fillToRect l="50000" t="50000" r="50000" b="50000"/>
            </a:path>
            <a:tileRect/>
          </a:gradFill>
          <a:ln w="12700" cap="sq" algn="ctr">
            <a:noFill/>
            <a:miter lim="800000"/>
            <a:headEnd/>
            <a:tailEnd/>
          </a:ln>
          <a:effectLst/>
        </p:spPr>
        <p:txBody>
          <a:bodyPr wrap="none" anchor="ctr"/>
          <a:lstStyle/>
          <a:p>
            <a:pPr algn="ctr">
              <a:defRPr/>
            </a:pPr>
            <a:r>
              <a:rPr lang="en-US" sz="1350" b="1" dirty="0">
                <a:solidFill>
                  <a:schemeClr val="tx1">
                    <a:lumMod val="50000"/>
                    <a:lumOff val="50000"/>
                  </a:schemeClr>
                </a:solidFill>
              </a:rPr>
              <a:t>CUSTOMER</a:t>
            </a:r>
          </a:p>
          <a:p>
            <a:pPr algn="ctr">
              <a:defRPr/>
            </a:pPr>
            <a:endParaRPr lang="en-US" sz="1350" b="1" dirty="0">
              <a:solidFill>
                <a:schemeClr val="tx1">
                  <a:lumMod val="50000"/>
                  <a:lumOff val="50000"/>
                </a:schemeClr>
              </a:solidFill>
            </a:endParaRPr>
          </a:p>
          <a:p>
            <a:pPr algn="ctr">
              <a:defRPr/>
            </a:pPr>
            <a:r>
              <a:rPr lang="en-US" sz="1350" b="1" dirty="0">
                <a:solidFill>
                  <a:schemeClr val="tx1">
                    <a:lumMod val="50000"/>
                    <a:lumOff val="50000"/>
                  </a:schemeClr>
                </a:solidFill>
              </a:rPr>
              <a:t> </a:t>
            </a:r>
            <a:r>
              <a:rPr lang="en-US" sz="1350" b="1" dirty="0">
                <a:solidFill>
                  <a:schemeClr val="tx1">
                    <a:lumMod val="50000"/>
                    <a:lumOff val="50000"/>
                  </a:schemeClr>
                </a:solidFill>
              </a:rPr>
              <a:t>           ACCOUNTS</a:t>
            </a:r>
            <a:endParaRPr lang="en-US" sz="1350" b="1" dirty="0">
              <a:solidFill>
                <a:schemeClr val="tx1">
                  <a:lumMod val="50000"/>
                  <a:lumOff val="50000"/>
                </a:schemeClr>
              </a:solidFill>
            </a:endParaRPr>
          </a:p>
        </p:txBody>
      </p:sp>
      <p:sp>
        <p:nvSpPr>
          <p:cNvPr id="15" name="Oval 14"/>
          <p:cNvSpPr/>
          <p:nvPr/>
        </p:nvSpPr>
        <p:spPr bwMode="auto">
          <a:xfrm>
            <a:off x="2169319" y="1478757"/>
            <a:ext cx="1325166" cy="1403747"/>
          </a:xfrm>
          <a:prstGeom prst="ellipse">
            <a:avLst/>
          </a:prstGeom>
          <a:gradFill flip="none" rotWithShape="1">
            <a:gsLst>
              <a:gs pos="0">
                <a:schemeClr val="bg1"/>
              </a:gs>
              <a:gs pos="50000">
                <a:schemeClr val="bg1">
                  <a:lumMod val="85000"/>
                  <a:alpha val="65000"/>
                </a:schemeClr>
              </a:gs>
              <a:gs pos="50000">
                <a:schemeClr val="accent1">
                  <a:tint val="23500"/>
                  <a:satMod val="160000"/>
                </a:schemeClr>
              </a:gs>
            </a:gsLst>
            <a:path path="shape">
              <a:fillToRect l="50000" t="50000" r="50000" b="50000"/>
            </a:path>
            <a:tileRect/>
          </a:gradFill>
          <a:ln w="12700" cap="sq" algn="ctr">
            <a:noFill/>
            <a:miter lim="800000"/>
            <a:headEnd/>
            <a:tailEnd/>
          </a:ln>
          <a:effectLst/>
        </p:spPr>
        <p:txBody>
          <a:bodyPr wrap="none" anchor="ctr"/>
          <a:lstStyle/>
          <a:p>
            <a:pPr algn="ctr">
              <a:defRPr/>
            </a:pPr>
            <a:r>
              <a:rPr lang="en-US" sz="1350" b="1" dirty="0">
                <a:solidFill>
                  <a:schemeClr val="tx1">
                    <a:lumMod val="50000"/>
                    <a:lumOff val="50000"/>
                  </a:schemeClr>
                </a:solidFill>
              </a:rPr>
              <a:t>PRODUCT</a:t>
            </a:r>
          </a:p>
          <a:p>
            <a:pPr algn="ctr">
              <a:defRPr/>
            </a:pPr>
            <a:endParaRPr lang="en-US" sz="1350" b="1" dirty="0">
              <a:solidFill>
                <a:schemeClr val="tx1">
                  <a:lumMod val="50000"/>
                  <a:lumOff val="50000"/>
                </a:schemeClr>
              </a:solidFill>
            </a:endParaRPr>
          </a:p>
          <a:p>
            <a:pPr algn="ctr">
              <a:defRPr/>
            </a:pPr>
            <a:r>
              <a:rPr lang="en-US" sz="1350" b="1" dirty="0">
                <a:solidFill>
                  <a:schemeClr val="tx1">
                    <a:lumMod val="50000"/>
                    <a:lumOff val="50000"/>
                  </a:schemeClr>
                </a:solidFill>
              </a:rPr>
              <a:t>PRODUCT TYPE</a:t>
            </a:r>
            <a:endParaRPr lang="en-US" sz="1350" b="1" dirty="0">
              <a:solidFill>
                <a:schemeClr val="tx1">
                  <a:lumMod val="50000"/>
                  <a:lumOff val="50000"/>
                </a:schemeClr>
              </a:solidFill>
            </a:endParaRPr>
          </a:p>
        </p:txBody>
      </p:sp>
      <p:sp>
        <p:nvSpPr>
          <p:cNvPr id="16" name="Right Arrow 15"/>
          <p:cNvSpPr/>
          <p:nvPr/>
        </p:nvSpPr>
        <p:spPr bwMode="auto">
          <a:xfrm rot="1767880">
            <a:off x="1557338" y="2867025"/>
            <a:ext cx="478631" cy="125016"/>
          </a:xfrm>
          <a:prstGeom prst="rightArrow">
            <a:avLst/>
          </a:prstGeom>
          <a:gradFill flip="none" rotWithShape="1">
            <a:gsLst>
              <a:gs pos="0">
                <a:schemeClr val="bg1"/>
              </a:gs>
              <a:gs pos="50000">
                <a:schemeClr val="tx2">
                  <a:lumMod val="25000"/>
                  <a:lumOff val="75000"/>
                </a:schemeClr>
              </a:gs>
              <a:gs pos="100000">
                <a:schemeClr val="tx2">
                  <a:lumMod val="50000"/>
                  <a:lumOff val="50000"/>
                  <a:alpha val="32000"/>
                </a:schemeClr>
              </a:gs>
            </a:gsLst>
            <a:lin ang="2700000" scaled="1"/>
            <a:tileRect/>
          </a:gradFill>
          <a:ln w="12700" cap="sq" algn="ctr">
            <a:noFill/>
            <a:miter lim="800000"/>
            <a:headEnd/>
            <a:tailEnd/>
          </a:ln>
          <a:effectLst/>
        </p:spPr>
        <p:txBody>
          <a:bodyPr wrap="none" anchor="ctr"/>
          <a:lstStyle/>
          <a:p>
            <a:pPr algn="ctr">
              <a:defRPr/>
            </a:pPr>
            <a:endParaRPr lang="en-US" sz="1350" b="1" dirty="0">
              <a:solidFill>
                <a:schemeClr val="bg1"/>
              </a:solidFill>
            </a:endParaRPr>
          </a:p>
        </p:txBody>
      </p:sp>
      <p:grpSp>
        <p:nvGrpSpPr>
          <p:cNvPr id="17" name="Group 26"/>
          <p:cNvGrpSpPr>
            <a:grpSpLocks/>
          </p:cNvGrpSpPr>
          <p:nvPr/>
        </p:nvGrpSpPr>
        <p:grpSpPr bwMode="auto">
          <a:xfrm>
            <a:off x="1308498" y="2387204"/>
            <a:ext cx="1120378" cy="850420"/>
            <a:chOff x="761961" y="4586517"/>
            <a:chExt cx="1709096" cy="1222663"/>
          </a:xfrm>
        </p:grpSpPr>
        <p:grpSp>
          <p:nvGrpSpPr>
            <p:cNvPr id="18" name="Group 22"/>
            <p:cNvGrpSpPr>
              <a:grpSpLocks/>
            </p:cNvGrpSpPr>
            <p:nvPr/>
          </p:nvGrpSpPr>
          <p:grpSpPr bwMode="auto">
            <a:xfrm>
              <a:off x="1160234" y="4586517"/>
              <a:ext cx="1310823" cy="1078590"/>
              <a:chOff x="768349" y="4325259"/>
              <a:chExt cx="1310823" cy="1078590"/>
            </a:xfrm>
          </p:grpSpPr>
          <p:pic>
            <p:nvPicPr>
              <p:cNvPr id="20" name="Picture 21" descr="j0431646.png"/>
              <p:cNvPicPr>
                <a:picLocks noChangeAspect="1"/>
              </p:cNvPicPr>
              <p:nvPr/>
            </p:nvPicPr>
            <p:blipFill>
              <a:blip r:embed="rId2"/>
              <a:srcRect/>
              <a:stretch>
                <a:fillRect/>
              </a:stretch>
            </p:blipFill>
            <p:spPr bwMode="auto">
              <a:xfrm>
                <a:off x="768349" y="4325259"/>
                <a:ext cx="614136" cy="614136"/>
              </a:xfrm>
              <a:prstGeom prst="rect">
                <a:avLst/>
              </a:prstGeom>
              <a:noFill/>
              <a:ln w="9525">
                <a:noFill/>
                <a:miter lim="800000"/>
                <a:headEnd/>
                <a:tailEnd/>
              </a:ln>
            </p:spPr>
          </p:pic>
          <p:pic>
            <p:nvPicPr>
              <p:cNvPr id="21" name="Picture 19" descr="j0433942.png"/>
              <p:cNvPicPr>
                <a:picLocks noChangeAspect="1"/>
              </p:cNvPicPr>
              <p:nvPr/>
            </p:nvPicPr>
            <p:blipFill>
              <a:blip r:embed="rId3"/>
              <a:srcRect/>
              <a:stretch>
                <a:fillRect/>
              </a:stretch>
            </p:blipFill>
            <p:spPr bwMode="auto">
              <a:xfrm>
                <a:off x="1044121" y="4542971"/>
                <a:ext cx="686707" cy="686707"/>
              </a:xfrm>
              <a:prstGeom prst="rect">
                <a:avLst/>
              </a:prstGeom>
              <a:noFill/>
              <a:ln w="9525">
                <a:noFill/>
                <a:miter lim="800000"/>
                <a:headEnd/>
                <a:tailEnd/>
              </a:ln>
            </p:spPr>
          </p:pic>
          <p:pic>
            <p:nvPicPr>
              <p:cNvPr id="22" name="Picture 20" descr="j0433943.png"/>
              <p:cNvPicPr>
                <a:picLocks noChangeAspect="1"/>
              </p:cNvPicPr>
              <p:nvPr/>
            </p:nvPicPr>
            <p:blipFill>
              <a:blip r:embed="rId4"/>
              <a:srcRect/>
              <a:stretch>
                <a:fillRect/>
              </a:stretch>
            </p:blipFill>
            <p:spPr bwMode="auto">
              <a:xfrm>
                <a:off x="1421493" y="4746170"/>
                <a:ext cx="657679" cy="657679"/>
              </a:xfrm>
              <a:prstGeom prst="rect">
                <a:avLst/>
              </a:prstGeom>
              <a:noFill/>
              <a:ln w="9525">
                <a:noFill/>
                <a:miter lim="800000"/>
                <a:headEnd/>
                <a:tailEnd/>
              </a:ln>
            </p:spPr>
          </p:pic>
        </p:grpSp>
        <p:sp>
          <p:nvSpPr>
            <p:cNvPr id="19" name="TextBox 18"/>
            <p:cNvSpPr txBox="1"/>
            <p:nvPr/>
          </p:nvSpPr>
          <p:spPr bwMode="auto">
            <a:xfrm>
              <a:off x="761961" y="5444121"/>
              <a:ext cx="1100884" cy="365059"/>
            </a:xfrm>
            <a:prstGeom prst="rect">
              <a:avLst/>
            </a:prstGeom>
            <a:noFill/>
            <a:ln w="12700" cap="sq" algn="ctr">
              <a:noFill/>
              <a:miter lim="800000"/>
              <a:headEnd/>
              <a:tailEnd/>
            </a:ln>
            <a:effectLst/>
          </p:spPr>
          <p:txBody>
            <a:bodyPr wrap="none">
              <a:spAutoFit/>
            </a:bodyPr>
            <a:lstStyle/>
            <a:p>
              <a:pPr>
                <a:defRPr/>
              </a:pPr>
              <a:r>
                <a:rPr lang="en-US" sz="1050" dirty="0">
                  <a:solidFill>
                    <a:schemeClr val="tx1">
                      <a:lumMod val="50000"/>
                      <a:lumOff val="50000"/>
                    </a:schemeClr>
                  </a:solidFill>
                </a:rPr>
                <a:t>Workflow</a:t>
              </a:r>
            </a:p>
          </p:txBody>
        </p:sp>
      </p:grpSp>
      <p:grpSp>
        <p:nvGrpSpPr>
          <p:cNvPr id="23" name="Group 53"/>
          <p:cNvGrpSpPr>
            <a:grpSpLocks/>
          </p:cNvGrpSpPr>
          <p:nvPr/>
        </p:nvGrpSpPr>
        <p:grpSpPr bwMode="auto">
          <a:xfrm>
            <a:off x="1175147" y="1378743"/>
            <a:ext cx="899605" cy="991761"/>
            <a:chOff x="42864" y="1837869"/>
            <a:chExt cx="1199950" cy="1322142"/>
          </a:xfrm>
        </p:grpSpPr>
        <p:pic>
          <p:nvPicPr>
            <p:cNvPr id="24" name="Picture 16" descr="j0431604.png"/>
            <p:cNvPicPr>
              <a:picLocks noChangeAspect="1"/>
            </p:cNvPicPr>
            <p:nvPr/>
          </p:nvPicPr>
          <p:blipFill>
            <a:blip r:embed="rId5"/>
            <a:srcRect/>
            <a:stretch>
              <a:fillRect/>
            </a:stretch>
          </p:blipFill>
          <p:spPr bwMode="auto">
            <a:xfrm>
              <a:off x="421255" y="1837869"/>
              <a:ext cx="750320" cy="750320"/>
            </a:xfrm>
            <a:prstGeom prst="rect">
              <a:avLst/>
            </a:prstGeom>
            <a:noFill/>
            <a:ln w="9525">
              <a:noFill/>
              <a:miter lim="800000"/>
              <a:headEnd/>
              <a:tailEnd/>
            </a:ln>
          </p:spPr>
        </p:pic>
        <p:sp>
          <p:nvSpPr>
            <p:cNvPr id="25" name="TextBox 24"/>
            <p:cNvSpPr txBox="1"/>
            <p:nvPr/>
          </p:nvSpPr>
          <p:spPr bwMode="auto">
            <a:xfrm>
              <a:off x="42864" y="2606100"/>
              <a:ext cx="1199950" cy="553911"/>
            </a:xfrm>
            <a:prstGeom prst="rect">
              <a:avLst/>
            </a:prstGeom>
            <a:noFill/>
            <a:ln w="12700" cap="sq" algn="ctr">
              <a:noFill/>
              <a:miter lim="800000"/>
              <a:headEnd/>
              <a:tailEnd/>
            </a:ln>
            <a:effectLst/>
          </p:spPr>
          <p:txBody>
            <a:bodyPr wrap="none">
              <a:spAutoFit/>
            </a:bodyPr>
            <a:lstStyle/>
            <a:p>
              <a:pPr>
                <a:defRPr/>
              </a:pPr>
              <a:r>
                <a:rPr lang="en-US" sz="1050" dirty="0">
                  <a:solidFill>
                    <a:schemeClr val="tx1">
                      <a:lumMod val="50000"/>
                      <a:lumOff val="50000"/>
                    </a:schemeClr>
                  </a:solidFill>
                </a:rPr>
                <a:t>Data </a:t>
              </a:r>
            </a:p>
            <a:p>
              <a:pPr>
                <a:defRPr/>
              </a:pPr>
              <a:r>
                <a:rPr lang="en-US" sz="1050" dirty="0">
                  <a:solidFill>
                    <a:schemeClr val="tx1">
                      <a:lumMod val="50000"/>
                      <a:lumOff val="50000"/>
                    </a:schemeClr>
                  </a:solidFill>
                </a:rPr>
                <a:t>Globalization</a:t>
              </a:r>
            </a:p>
          </p:txBody>
        </p:sp>
      </p:grpSp>
      <p:pic>
        <p:nvPicPr>
          <p:cNvPr id="26" name="Picture 29" descr="j0431576.png"/>
          <p:cNvPicPr>
            <a:picLocks noChangeAspect="1"/>
          </p:cNvPicPr>
          <p:nvPr/>
        </p:nvPicPr>
        <p:blipFill>
          <a:blip r:embed="rId6"/>
          <a:srcRect/>
          <a:stretch>
            <a:fillRect/>
          </a:stretch>
        </p:blipFill>
        <p:spPr bwMode="auto">
          <a:xfrm>
            <a:off x="1802606" y="3269456"/>
            <a:ext cx="787004" cy="801291"/>
          </a:xfrm>
          <a:prstGeom prst="rect">
            <a:avLst/>
          </a:prstGeom>
          <a:noFill/>
          <a:ln w="9525">
            <a:noFill/>
            <a:miter lim="800000"/>
            <a:headEnd/>
            <a:tailEnd/>
          </a:ln>
        </p:spPr>
      </p:pic>
      <p:sp>
        <p:nvSpPr>
          <p:cNvPr id="27" name="TextBox 26"/>
          <p:cNvSpPr txBox="1"/>
          <p:nvPr/>
        </p:nvSpPr>
        <p:spPr bwMode="auto">
          <a:xfrm>
            <a:off x="1719263" y="3954066"/>
            <a:ext cx="824265" cy="415498"/>
          </a:xfrm>
          <a:prstGeom prst="rect">
            <a:avLst/>
          </a:prstGeom>
          <a:noFill/>
          <a:ln w="12700" cap="sq" algn="ctr">
            <a:noFill/>
            <a:miter lim="800000"/>
            <a:headEnd/>
            <a:tailEnd/>
          </a:ln>
          <a:effectLst/>
        </p:spPr>
        <p:txBody>
          <a:bodyPr wrap="none">
            <a:spAutoFit/>
          </a:bodyPr>
          <a:lstStyle/>
          <a:p>
            <a:pPr>
              <a:defRPr/>
            </a:pPr>
            <a:r>
              <a:rPr lang="en-US" sz="1050" dirty="0">
                <a:solidFill>
                  <a:schemeClr val="tx1">
                    <a:lumMod val="50000"/>
                    <a:lumOff val="50000"/>
                  </a:schemeClr>
                </a:solidFill>
              </a:rPr>
              <a:t>Matching &amp;</a:t>
            </a:r>
          </a:p>
          <a:p>
            <a:pPr>
              <a:defRPr/>
            </a:pPr>
            <a:r>
              <a:rPr lang="en-US" sz="1050" dirty="0">
                <a:solidFill>
                  <a:schemeClr val="tx1">
                    <a:lumMod val="50000"/>
                    <a:lumOff val="50000"/>
                  </a:schemeClr>
                </a:solidFill>
              </a:rPr>
              <a:t>Merging</a:t>
            </a:r>
          </a:p>
        </p:txBody>
      </p:sp>
      <p:pic>
        <p:nvPicPr>
          <p:cNvPr id="28" name="Picture 2"/>
          <p:cNvPicPr>
            <a:picLocks noChangeAspect="1" noChangeArrowheads="1"/>
          </p:cNvPicPr>
          <p:nvPr/>
        </p:nvPicPr>
        <p:blipFill>
          <a:blip r:embed="rId7"/>
          <a:srcRect/>
          <a:stretch>
            <a:fillRect/>
          </a:stretch>
        </p:blipFill>
        <p:spPr bwMode="auto">
          <a:xfrm rot="430883">
            <a:off x="1931194" y="3527822"/>
            <a:ext cx="182166" cy="194072"/>
          </a:xfrm>
          <a:prstGeom prst="rect">
            <a:avLst/>
          </a:prstGeom>
          <a:noFill/>
          <a:ln w="9525">
            <a:noFill/>
            <a:miter lim="800000"/>
            <a:headEnd/>
            <a:tailEnd/>
          </a:ln>
        </p:spPr>
      </p:pic>
      <p:sp>
        <p:nvSpPr>
          <p:cNvPr id="29" name="Right Arrow 28"/>
          <p:cNvSpPr/>
          <p:nvPr/>
        </p:nvSpPr>
        <p:spPr bwMode="auto">
          <a:xfrm rot="772758">
            <a:off x="1899047" y="3567113"/>
            <a:ext cx="123825" cy="76200"/>
          </a:xfrm>
          <a:prstGeom prst="rightArrow">
            <a:avLst/>
          </a:prstGeom>
          <a:solidFill>
            <a:schemeClr val="accent2"/>
          </a:solid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30" name="Right Arrow 29"/>
          <p:cNvSpPr/>
          <p:nvPr/>
        </p:nvSpPr>
        <p:spPr bwMode="auto">
          <a:xfrm rot="11188904">
            <a:off x="2046685" y="3592116"/>
            <a:ext cx="123825" cy="76200"/>
          </a:xfrm>
          <a:prstGeom prst="rightArrow">
            <a:avLst/>
          </a:prstGeom>
          <a:solidFill>
            <a:schemeClr val="accent2"/>
          </a:solidFill>
          <a:ln w="12700" cap="sq" algn="ctr">
            <a:noFill/>
            <a:miter lim="800000"/>
            <a:headEnd/>
            <a:tailEnd/>
          </a:ln>
          <a:effectLst/>
        </p:spPr>
        <p:txBody>
          <a:bodyPr wrap="none" anchor="ctr"/>
          <a:lstStyle/>
          <a:p>
            <a:pPr algn="ctr">
              <a:defRPr/>
            </a:pPr>
            <a:endParaRPr lang="en-US" sz="1350" b="1" dirty="0">
              <a:solidFill>
                <a:schemeClr val="bg1"/>
              </a:solidFill>
            </a:endParaRPr>
          </a:p>
        </p:txBody>
      </p:sp>
      <p:grpSp>
        <p:nvGrpSpPr>
          <p:cNvPr id="31" name="Group 38"/>
          <p:cNvGrpSpPr>
            <a:grpSpLocks/>
          </p:cNvGrpSpPr>
          <p:nvPr/>
        </p:nvGrpSpPr>
        <p:grpSpPr bwMode="auto">
          <a:xfrm>
            <a:off x="2581276" y="3851671"/>
            <a:ext cx="845103" cy="1026288"/>
            <a:chOff x="2261066" y="5378415"/>
            <a:chExt cx="1127023" cy="1368415"/>
          </a:xfrm>
        </p:grpSpPr>
        <p:pic>
          <p:nvPicPr>
            <p:cNvPr id="32" name="Picture 17" descr="j0433941.png"/>
            <p:cNvPicPr>
              <a:picLocks noChangeAspect="1"/>
            </p:cNvPicPr>
            <p:nvPr/>
          </p:nvPicPr>
          <p:blipFill>
            <a:blip r:embed="rId8"/>
            <a:srcRect/>
            <a:stretch>
              <a:fillRect/>
            </a:stretch>
          </p:blipFill>
          <p:spPr bwMode="auto">
            <a:xfrm>
              <a:off x="2265779" y="5378415"/>
              <a:ext cx="850936" cy="850936"/>
            </a:xfrm>
            <a:prstGeom prst="rect">
              <a:avLst/>
            </a:prstGeom>
            <a:noFill/>
            <a:ln w="9525">
              <a:noFill/>
              <a:miter lim="800000"/>
              <a:headEnd/>
              <a:tailEnd/>
            </a:ln>
          </p:spPr>
        </p:pic>
        <p:sp>
          <p:nvSpPr>
            <p:cNvPr id="33" name="TextBox 32"/>
            <p:cNvSpPr txBox="1"/>
            <p:nvPr/>
          </p:nvSpPr>
          <p:spPr bwMode="auto">
            <a:xfrm>
              <a:off x="2261066" y="6192820"/>
              <a:ext cx="1127023" cy="554010"/>
            </a:xfrm>
            <a:prstGeom prst="rect">
              <a:avLst/>
            </a:prstGeom>
            <a:noFill/>
            <a:ln w="12700" cap="sq" algn="ctr">
              <a:noFill/>
              <a:miter lim="800000"/>
              <a:headEnd/>
              <a:tailEnd/>
            </a:ln>
            <a:effectLst/>
          </p:spPr>
          <p:txBody>
            <a:bodyPr wrap="none">
              <a:spAutoFit/>
            </a:bodyPr>
            <a:lstStyle/>
            <a:p>
              <a:pPr>
                <a:defRPr/>
              </a:pPr>
              <a:r>
                <a:rPr lang="en-US" sz="1050" dirty="0">
                  <a:solidFill>
                    <a:schemeClr val="tx1">
                      <a:lumMod val="50000"/>
                      <a:lumOff val="50000"/>
                    </a:schemeClr>
                  </a:solidFill>
                </a:rPr>
                <a:t>Data </a:t>
              </a:r>
            </a:p>
            <a:p>
              <a:pPr>
                <a:defRPr/>
              </a:pPr>
              <a:r>
                <a:rPr lang="en-US" sz="1050" dirty="0">
                  <a:solidFill>
                    <a:schemeClr val="tx1">
                      <a:lumMod val="50000"/>
                      <a:lumOff val="50000"/>
                    </a:schemeClr>
                  </a:solidFill>
                </a:rPr>
                <a:t>Governance</a:t>
              </a:r>
            </a:p>
          </p:txBody>
        </p:sp>
      </p:grpSp>
      <p:grpSp>
        <p:nvGrpSpPr>
          <p:cNvPr id="34" name="Group 97"/>
          <p:cNvGrpSpPr>
            <a:grpSpLocks/>
          </p:cNvGrpSpPr>
          <p:nvPr/>
        </p:nvGrpSpPr>
        <p:grpSpPr bwMode="auto">
          <a:xfrm>
            <a:off x="6712744" y="3269456"/>
            <a:ext cx="1178136" cy="1042958"/>
            <a:chOff x="7441074" y="4254953"/>
            <a:chExt cx="1570360" cy="1390127"/>
          </a:xfrm>
        </p:grpSpPr>
        <p:pic>
          <p:nvPicPr>
            <p:cNvPr id="35" name="Picture 18" descr="j0441335.png"/>
            <p:cNvPicPr>
              <a:picLocks noChangeAspect="1"/>
            </p:cNvPicPr>
            <p:nvPr/>
          </p:nvPicPr>
          <p:blipFill>
            <a:blip r:embed="rId9"/>
            <a:srcRect/>
            <a:stretch>
              <a:fillRect/>
            </a:stretch>
          </p:blipFill>
          <p:spPr bwMode="auto">
            <a:xfrm>
              <a:off x="7441074" y="4254953"/>
              <a:ext cx="829187" cy="842995"/>
            </a:xfrm>
            <a:prstGeom prst="rect">
              <a:avLst/>
            </a:prstGeom>
            <a:noFill/>
            <a:ln w="9525">
              <a:noFill/>
              <a:miter lim="800000"/>
              <a:headEnd/>
              <a:tailEnd/>
            </a:ln>
          </p:spPr>
        </p:pic>
        <p:sp>
          <p:nvSpPr>
            <p:cNvPr id="36" name="TextBox 35"/>
            <p:cNvSpPr txBox="1"/>
            <p:nvPr/>
          </p:nvSpPr>
          <p:spPr bwMode="auto">
            <a:xfrm>
              <a:off x="7658494" y="5091275"/>
              <a:ext cx="1352940" cy="553805"/>
            </a:xfrm>
            <a:prstGeom prst="rect">
              <a:avLst/>
            </a:prstGeom>
            <a:noFill/>
            <a:ln w="12700" cap="sq" algn="ctr">
              <a:noFill/>
              <a:miter lim="800000"/>
              <a:headEnd/>
              <a:tailEnd/>
            </a:ln>
            <a:effectLst/>
          </p:spPr>
          <p:txBody>
            <a:bodyPr wrap="none">
              <a:spAutoFit/>
            </a:bodyPr>
            <a:lstStyle/>
            <a:p>
              <a:pPr>
                <a:defRPr/>
              </a:pPr>
              <a:r>
                <a:rPr lang="en-US" sz="1050" dirty="0">
                  <a:solidFill>
                    <a:schemeClr val="tx1">
                      <a:lumMod val="50000"/>
                      <a:lumOff val="50000"/>
                    </a:schemeClr>
                  </a:solidFill>
                </a:rPr>
                <a:t>Performance &amp;</a:t>
              </a:r>
            </a:p>
            <a:p>
              <a:pPr>
                <a:defRPr/>
              </a:pPr>
              <a:r>
                <a:rPr lang="en-US" sz="1050" dirty="0">
                  <a:solidFill>
                    <a:schemeClr val="tx1">
                      <a:lumMod val="50000"/>
                      <a:lumOff val="50000"/>
                    </a:schemeClr>
                  </a:solidFill>
                </a:rPr>
                <a:t>Scalability</a:t>
              </a:r>
            </a:p>
          </p:txBody>
        </p:sp>
      </p:grpSp>
      <p:pic>
        <p:nvPicPr>
          <p:cNvPr id="37" name="Picture 3"/>
          <p:cNvPicPr>
            <a:picLocks noChangeAspect="1" noChangeArrowheads="1"/>
          </p:cNvPicPr>
          <p:nvPr/>
        </p:nvPicPr>
        <p:blipFill>
          <a:blip r:embed="rId10"/>
          <a:srcRect/>
          <a:stretch>
            <a:fillRect/>
          </a:stretch>
        </p:blipFill>
        <p:spPr bwMode="auto">
          <a:xfrm>
            <a:off x="4957763" y="4304110"/>
            <a:ext cx="616744" cy="325040"/>
          </a:xfrm>
          <a:prstGeom prst="rect">
            <a:avLst/>
          </a:prstGeom>
          <a:noFill/>
          <a:ln w="9525">
            <a:solidFill>
              <a:schemeClr val="tx1">
                <a:lumMod val="50000"/>
                <a:lumOff val="50000"/>
              </a:schemeClr>
            </a:solidFill>
            <a:miter lim="800000"/>
            <a:headEnd/>
            <a:tailEnd/>
          </a:ln>
        </p:spPr>
      </p:pic>
      <p:sp>
        <p:nvSpPr>
          <p:cNvPr id="38" name="TextBox 37"/>
          <p:cNvSpPr txBox="1"/>
          <p:nvPr/>
        </p:nvSpPr>
        <p:spPr bwMode="auto">
          <a:xfrm>
            <a:off x="4863704" y="4644628"/>
            <a:ext cx="856325" cy="415498"/>
          </a:xfrm>
          <a:prstGeom prst="rect">
            <a:avLst/>
          </a:prstGeom>
          <a:noFill/>
          <a:ln w="12700" cap="sq" algn="ctr">
            <a:noFill/>
            <a:miter lim="800000"/>
            <a:headEnd/>
            <a:tailEnd/>
          </a:ln>
          <a:effectLst/>
        </p:spPr>
        <p:txBody>
          <a:bodyPr wrap="none">
            <a:spAutoFit/>
          </a:bodyPr>
          <a:lstStyle/>
          <a:p>
            <a:pPr>
              <a:defRPr/>
            </a:pPr>
            <a:r>
              <a:rPr lang="en-US" sz="1050" dirty="0">
                <a:solidFill>
                  <a:schemeClr val="tx1">
                    <a:lumMod val="50000"/>
                    <a:lumOff val="50000"/>
                  </a:schemeClr>
                </a:solidFill>
              </a:rPr>
              <a:t>Flexible </a:t>
            </a:r>
          </a:p>
          <a:p>
            <a:pPr>
              <a:defRPr/>
            </a:pPr>
            <a:r>
              <a:rPr lang="en-US" sz="1050" dirty="0">
                <a:solidFill>
                  <a:schemeClr val="tx1">
                    <a:lumMod val="50000"/>
                    <a:lumOff val="50000"/>
                  </a:schemeClr>
                </a:solidFill>
              </a:rPr>
              <a:t>Data Model </a:t>
            </a:r>
          </a:p>
        </p:txBody>
      </p:sp>
      <p:grpSp>
        <p:nvGrpSpPr>
          <p:cNvPr id="39" name="Group 50"/>
          <p:cNvGrpSpPr>
            <a:grpSpLocks/>
          </p:cNvGrpSpPr>
          <p:nvPr/>
        </p:nvGrpSpPr>
        <p:grpSpPr bwMode="auto">
          <a:xfrm>
            <a:off x="7133037" y="1532335"/>
            <a:ext cx="738740" cy="897701"/>
            <a:chOff x="7900984" y="1928811"/>
            <a:chExt cx="985220" cy="1196244"/>
          </a:xfrm>
        </p:grpSpPr>
        <p:pic>
          <p:nvPicPr>
            <p:cNvPr id="40" name="Picture 11" descr="Fotolia_23444799_S.jpg"/>
            <p:cNvPicPr>
              <a:picLocks/>
            </p:cNvPicPr>
            <p:nvPr/>
          </p:nvPicPr>
          <p:blipFill>
            <a:blip r:embed="rId11"/>
            <a:srcRect l="33530" t="8163" r="44116" b="67509"/>
            <a:stretch>
              <a:fillRect/>
            </a:stretch>
          </p:blipFill>
          <p:spPr bwMode="auto">
            <a:xfrm>
              <a:off x="7900984" y="1928811"/>
              <a:ext cx="657224" cy="652463"/>
            </a:xfrm>
            <a:prstGeom prst="rect">
              <a:avLst/>
            </a:prstGeom>
            <a:noFill/>
            <a:ln w="9525">
              <a:noFill/>
              <a:miter lim="800000"/>
              <a:headEnd/>
              <a:tailEnd/>
            </a:ln>
          </p:spPr>
        </p:pic>
        <p:sp>
          <p:nvSpPr>
            <p:cNvPr id="41" name="TextBox 40"/>
            <p:cNvSpPr txBox="1"/>
            <p:nvPr/>
          </p:nvSpPr>
          <p:spPr bwMode="auto">
            <a:xfrm>
              <a:off x="8032777" y="2571377"/>
              <a:ext cx="853427" cy="553678"/>
            </a:xfrm>
            <a:prstGeom prst="rect">
              <a:avLst/>
            </a:prstGeom>
            <a:noFill/>
            <a:ln w="12700" cap="sq" algn="ctr">
              <a:noFill/>
              <a:miter lim="800000"/>
              <a:headEnd/>
              <a:tailEnd/>
            </a:ln>
            <a:effectLst/>
          </p:spPr>
          <p:txBody>
            <a:bodyPr wrap="none">
              <a:spAutoFit/>
            </a:bodyPr>
            <a:lstStyle/>
            <a:p>
              <a:pPr>
                <a:defRPr/>
              </a:pPr>
              <a:r>
                <a:rPr lang="en-US" sz="1050" dirty="0">
                  <a:solidFill>
                    <a:schemeClr val="tx1">
                      <a:lumMod val="50000"/>
                      <a:lumOff val="50000"/>
                    </a:schemeClr>
                  </a:solidFill>
                </a:rPr>
                <a:t>Entity</a:t>
              </a:r>
            </a:p>
            <a:p>
              <a:pPr>
                <a:defRPr/>
              </a:pPr>
              <a:r>
                <a:rPr lang="en-US" sz="1050" dirty="0">
                  <a:solidFill>
                    <a:schemeClr val="tx1">
                      <a:lumMod val="50000"/>
                      <a:lumOff val="50000"/>
                    </a:schemeClr>
                  </a:solidFill>
                </a:rPr>
                <a:t>Explorer</a:t>
              </a:r>
            </a:p>
          </p:txBody>
        </p:sp>
      </p:grpSp>
      <p:sp>
        <p:nvSpPr>
          <p:cNvPr id="42" name="TextBox 41"/>
          <p:cNvSpPr txBox="1"/>
          <p:nvPr/>
        </p:nvSpPr>
        <p:spPr bwMode="auto">
          <a:xfrm>
            <a:off x="6040041" y="4436269"/>
            <a:ext cx="792205" cy="415498"/>
          </a:xfrm>
          <a:prstGeom prst="rect">
            <a:avLst/>
          </a:prstGeom>
          <a:noFill/>
          <a:ln w="12700" cap="sq" algn="ctr">
            <a:noFill/>
            <a:miter lim="800000"/>
            <a:headEnd/>
            <a:tailEnd/>
          </a:ln>
          <a:effectLst/>
        </p:spPr>
        <p:txBody>
          <a:bodyPr wrap="none">
            <a:spAutoFit/>
          </a:bodyPr>
          <a:lstStyle/>
          <a:p>
            <a:pPr>
              <a:defRPr/>
            </a:pPr>
            <a:r>
              <a:rPr lang="en-US" sz="1050" dirty="0">
                <a:solidFill>
                  <a:schemeClr val="tx1">
                    <a:lumMod val="50000"/>
                    <a:lumOff val="50000"/>
                  </a:schemeClr>
                </a:solidFill>
              </a:rPr>
              <a:t>Data </a:t>
            </a:r>
          </a:p>
          <a:p>
            <a:pPr>
              <a:defRPr/>
            </a:pPr>
            <a:r>
              <a:rPr lang="en-US" sz="1050" dirty="0">
                <a:solidFill>
                  <a:schemeClr val="tx1">
                    <a:lumMod val="50000"/>
                    <a:lumOff val="50000"/>
                  </a:schemeClr>
                </a:solidFill>
              </a:rPr>
              <a:t>Integration</a:t>
            </a:r>
          </a:p>
        </p:txBody>
      </p:sp>
      <p:grpSp>
        <p:nvGrpSpPr>
          <p:cNvPr id="43" name="Group 49"/>
          <p:cNvGrpSpPr>
            <a:grpSpLocks/>
          </p:cNvGrpSpPr>
          <p:nvPr/>
        </p:nvGrpSpPr>
        <p:grpSpPr bwMode="auto">
          <a:xfrm>
            <a:off x="6943728" y="2507456"/>
            <a:ext cx="857010" cy="769115"/>
            <a:chOff x="7934330" y="3186112"/>
            <a:chExt cx="1142668" cy="1024787"/>
          </a:xfrm>
        </p:grpSpPr>
        <p:pic>
          <p:nvPicPr>
            <p:cNvPr id="44" name="Picture 63"/>
            <p:cNvPicPr>
              <a:picLocks noChangeArrowheads="1"/>
            </p:cNvPicPr>
            <p:nvPr/>
          </p:nvPicPr>
          <p:blipFill>
            <a:blip r:embed="rId12"/>
            <a:srcRect l="24353" t="19119" r="3555" b="4539"/>
            <a:stretch>
              <a:fillRect/>
            </a:stretch>
          </p:blipFill>
          <p:spPr bwMode="auto">
            <a:xfrm>
              <a:off x="7934330" y="3186112"/>
              <a:ext cx="852487" cy="423863"/>
            </a:xfrm>
            <a:prstGeom prst="rect">
              <a:avLst/>
            </a:prstGeom>
            <a:noFill/>
            <a:ln w="9525">
              <a:noFill/>
              <a:miter lim="800000"/>
              <a:headEnd/>
              <a:tailEnd/>
            </a:ln>
          </p:spPr>
        </p:pic>
        <p:sp>
          <p:nvSpPr>
            <p:cNvPr id="45" name="TextBox 44"/>
            <p:cNvSpPr txBox="1"/>
            <p:nvPr/>
          </p:nvSpPr>
          <p:spPr bwMode="auto">
            <a:xfrm>
              <a:off x="7950205" y="3657279"/>
              <a:ext cx="1126793" cy="553620"/>
            </a:xfrm>
            <a:prstGeom prst="rect">
              <a:avLst/>
            </a:prstGeom>
            <a:noFill/>
            <a:ln w="12700" cap="sq" algn="ctr">
              <a:noFill/>
              <a:miter lim="800000"/>
              <a:headEnd/>
              <a:tailEnd/>
            </a:ln>
            <a:effectLst/>
          </p:spPr>
          <p:txBody>
            <a:bodyPr wrap="none">
              <a:spAutoFit/>
            </a:bodyPr>
            <a:lstStyle/>
            <a:p>
              <a:pPr>
                <a:defRPr/>
              </a:pPr>
              <a:r>
                <a:rPr lang="en-US" sz="1050" dirty="0">
                  <a:solidFill>
                    <a:schemeClr val="tx1">
                      <a:lumMod val="50000"/>
                      <a:lumOff val="50000"/>
                    </a:schemeClr>
                  </a:solidFill>
                </a:rPr>
                <a:t>Reporting &amp;</a:t>
              </a:r>
            </a:p>
            <a:p>
              <a:pPr>
                <a:defRPr/>
              </a:pPr>
              <a:r>
                <a:rPr lang="en-US" sz="1050" dirty="0">
                  <a:solidFill>
                    <a:schemeClr val="tx1">
                      <a:lumMod val="50000"/>
                      <a:lumOff val="50000"/>
                    </a:schemeClr>
                  </a:solidFill>
                </a:rPr>
                <a:t>Analysis</a:t>
              </a:r>
            </a:p>
          </p:txBody>
        </p:sp>
      </p:grpSp>
      <p:pic>
        <p:nvPicPr>
          <p:cNvPr id="46" name="Picture 4" descr="syndication.jpg"/>
          <p:cNvPicPr>
            <a:picLocks/>
          </p:cNvPicPr>
          <p:nvPr/>
        </p:nvPicPr>
        <p:blipFill>
          <a:blip r:embed="rId13"/>
          <a:srcRect t="12500" b="17500"/>
          <a:stretch>
            <a:fillRect/>
          </a:stretch>
        </p:blipFill>
        <p:spPr bwMode="auto">
          <a:xfrm>
            <a:off x="5904310" y="3986213"/>
            <a:ext cx="735806" cy="450056"/>
          </a:xfrm>
          <a:prstGeom prst="rect">
            <a:avLst/>
          </a:prstGeom>
          <a:noFill/>
          <a:ln w="9525">
            <a:noFill/>
            <a:miter lim="800000"/>
            <a:headEnd/>
            <a:tailEnd/>
          </a:ln>
        </p:spPr>
      </p:pic>
      <p:sp>
        <p:nvSpPr>
          <p:cNvPr id="47" name="TextBox 46"/>
          <p:cNvSpPr txBox="1"/>
          <p:nvPr/>
        </p:nvSpPr>
        <p:spPr bwMode="auto">
          <a:xfrm>
            <a:off x="3488532" y="4633912"/>
            <a:ext cx="920445" cy="415498"/>
          </a:xfrm>
          <a:prstGeom prst="rect">
            <a:avLst/>
          </a:prstGeom>
          <a:noFill/>
          <a:ln w="12700" cap="sq" algn="ctr">
            <a:noFill/>
            <a:miter lim="800000"/>
            <a:headEnd/>
            <a:tailEnd/>
          </a:ln>
          <a:effectLst/>
        </p:spPr>
        <p:txBody>
          <a:bodyPr wrap="none">
            <a:spAutoFit/>
          </a:bodyPr>
          <a:lstStyle/>
          <a:p>
            <a:pPr>
              <a:defRPr/>
            </a:pPr>
            <a:r>
              <a:rPr lang="en-US" sz="1050" dirty="0">
                <a:solidFill>
                  <a:schemeClr val="tx1">
                    <a:lumMod val="50000"/>
                    <a:lumOff val="50000"/>
                  </a:schemeClr>
                </a:solidFill>
              </a:rPr>
              <a:t>Relationship </a:t>
            </a:r>
          </a:p>
          <a:p>
            <a:pPr>
              <a:defRPr/>
            </a:pPr>
            <a:r>
              <a:rPr lang="en-US" sz="1050" dirty="0">
                <a:solidFill>
                  <a:schemeClr val="tx1">
                    <a:lumMod val="50000"/>
                    <a:lumOff val="50000"/>
                  </a:schemeClr>
                </a:solidFill>
              </a:rPr>
              <a:t>Management</a:t>
            </a:r>
          </a:p>
        </p:txBody>
      </p:sp>
      <p:pic>
        <p:nvPicPr>
          <p:cNvPr id="48" name="Picture 8" descr="relationshipsbetter.jpg"/>
          <p:cNvPicPr>
            <a:picLocks/>
          </p:cNvPicPr>
          <p:nvPr/>
        </p:nvPicPr>
        <p:blipFill>
          <a:blip r:embed="rId14"/>
          <a:srcRect r="11147"/>
          <a:stretch>
            <a:fillRect/>
          </a:stretch>
        </p:blipFill>
        <p:spPr bwMode="auto">
          <a:xfrm>
            <a:off x="3600451" y="4243387"/>
            <a:ext cx="564356" cy="425054"/>
          </a:xfrm>
          <a:prstGeom prst="rect">
            <a:avLst/>
          </a:prstGeom>
          <a:noFill/>
          <a:ln w="9525">
            <a:noFill/>
            <a:miter lim="800000"/>
            <a:headEnd/>
            <a:tailEnd/>
          </a:ln>
        </p:spPr>
      </p:pic>
      <p:grpSp>
        <p:nvGrpSpPr>
          <p:cNvPr id="49" name="Group 65"/>
          <p:cNvGrpSpPr/>
          <p:nvPr/>
        </p:nvGrpSpPr>
        <p:grpSpPr>
          <a:xfrm>
            <a:off x="2732486" y="2314576"/>
            <a:ext cx="267849" cy="1064441"/>
            <a:chOff x="2119315" y="3086100"/>
            <a:chExt cx="357132" cy="1419255"/>
          </a:xfrm>
          <a:solidFill>
            <a:schemeClr val="accent2">
              <a:lumMod val="75000"/>
              <a:alpha val="82000"/>
            </a:schemeClr>
          </a:solidFill>
        </p:grpSpPr>
        <p:sp>
          <p:nvSpPr>
            <p:cNvPr id="50" name="Oval 49"/>
            <p:cNvSpPr/>
            <p:nvPr/>
          </p:nvSpPr>
          <p:spPr bwMode="auto">
            <a:xfrm>
              <a:off x="2119315" y="3086100"/>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51" name="Oval 50"/>
            <p:cNvSpPr/>
            <p:nvPr/>
          </p:nvSpPr>
          <p:spPr bwMode="auto">
            <a:xfrm>
              <a:off x="2124062" y="3548068"/>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52" name="Oval 51"/>
            <p:cNvSpPr/>
            <p:nvPr/>
          </p:nvSpPr>
          <p:spPr bwMode="auto">
            <a:xfrm>
              <a:off x="2209760" y="3995756"/>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53" name="Oval 52"/>
            <p:cNvSpPr/>
            <p:nvPr/>
          </p:nvSpPr>
          <p:spPr bwMode="auto">
            <a:xfrm>
              <a:off x="2390722" y="4405342"/>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grpSp>
      <p:grpSp>
        <p:nvGrpSpPr>
          <p:cNvPr id="54" name="Group 66"/>
          <p:cNvGrpSpPr/>
          <p:nvPr/>
        </p:nvGrpSpPr>
        <p:grpSpPr>
          <a:xfrm rot="17903717">
            <a:off x="3554022" y="3289695"/>
            <a:ext cx="267849" cy="1064441"/>
            <a:chOff x="2119315" y="3086100"/>
            <a:chExt cx="357132" cy="1419255"/>
          </a:xfrm>
          <a:solidFill>
            <a:schemeClr val="accent2">
              <a:lumMod val="75000"/>
              <a:alpha val="82000"/>
            </a:schemeClr>
          </a:solidFill>
        </p:grpSpPr>
        <p:sp>
          <p:nvSpPr>
            <p:cNvPr id="55" name="Oval 54"/>
            <p:cNvSpPr/>
            <p:nvPr/>
          </p:nvSpPr>
          <p:spPr bwMode="auto">
            <a:xfrm>
              <a:off x="2119315" y="3086100"/>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56" name="Oval 55"/>
            <p:cNvSpPr/>
            <p:nvPr/>
          </p:nvSpPr>
          <p:spPr bwMode="auto">
            <a:xfrm>
              <a:off x="2124062" y="3548068"/>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57" name="Oval 56"/>
            <p:cNvSpPr/>
            <p:nvPr/>
          </p:nvSpPr>
          <p:spPr bwMode="auto">
            <a:xfrm>
              <a:off x="2209760" y="3995756"/>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58" name="Oval 57"/>
            <p:cNvSpPr/>
            <p:nvPr/>
          </p:nvSpPr>
          <p:spPr bwMode="auto">
            <a:xfrm>
              <a:off x="2390722" y="4405342"/>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grpSp>
      <p:grpSp>
        <p:nvGrpSpPr>
          <p:cNvPr id="59" name="Group 76"/>
          <p:cNvGrpSpPr/>
          <p:nvPr/>
        </p:nvGrpSpPr>
        <p:grpSpPr>
          <a:xfrm rot="3696283" flipH="1">
            <a:off x="5361394" y="3289695"/>
            <a:ext cx="267849" cy="1064441"/>
            <a:chOff x="2119315" y="3086100"/>
            <a:chExt cx="357132" cy="1419255"/>
          </a:xfrm>
          <a:solidFill>
            <a:schemeClr val="accent2">
              <a:lumMod val="75000"/>
              <a:alpha val="82000"/>
            </a:schemeClr>
          </a:solidFill>
        </p:grpSpPr>
        <p:sp>
          <p:nvSpPr>
            <p:cNvPr id="60" name="Oval 59"/>
            <p:cNvSpPr/>
            <p:nvPr/>
          </p:nvSpPr>
          <p:spPr bwMode="auto">
            <a:xfrm>
              <a:off x="2119315" y="3086100"/>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61" name="Oval 60"/>
            <p:cNvSpPr/>
            <p:nvPr/>
          </p:nvSpPr>
          <p:spPr bwMode="auto">
            <a:xfrm>
              <a:off x="2124062" y="3548068"/>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62" name="Oval 61"/>
            <p:cNvSpPr/>
            <p:nvPr/>
          </p:nvSpPr>
          <p:spPr bwMode="auto">
            <a:xfrm>
              <a:off x="2209760" y="3995756"/>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63" name="Oval 62"/>
            <p:cNvSpPr/>
            <p:nvPr/>
          </p:nvSpPr>
          <p:spPr bwMode="auto">
            <a:xfrm>
              <a:off x="2390722" y="4405342"/>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grpSp>
      <p:grpSp>
        <p:nvGrpSpPr>
          <p:cNvPr id="64" name="Group 81"/>
          <p:cNvGrpSpPr/>
          <p:nvPr/>
        </p:nvGrpSpPr>
        <p:grpSpPr>
          <a:xfrm flipH="1">
            <a:off x="6265071" y="2321719"/>
            <a:ext cx="267849" cy="1064441"/>
            <a:chOff x="2119315" y="3086100"/>
            <a:chExt cx="357132" cy="1419255"/>
          </a:xfrm>
          <a:solidFill>
            <a:schemeClr val="accent2">
              <a:lumMod val="75000"/>
              <a:alpha val="82000"/>
            </a:schemeClr>
          </a:solidFill>
        </p:grpSpPr>
        <p:sp>
          <p:nvSpPr>
            <p:cNvPr id="65" name="Oval 64"/>
            <p:cNvSpPr/>
            <p:nvPr/>
          </p:nvSpPr>
          <p:spPr bwMode="auto">
            <a:xfrm>
              <a:off x="2119315" y="3086100"/>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66" name="Oval 65"/>
            <p:cNvSpPr/>
            <p:nvPr/>
          </p:nvSpPr>
          <p:spPr bwMode="auto">
            <a:xfrm>
              <a:off x="2124062" y="3548068"/>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67" name="Oval 66"/>
            <p:cNvSpPr/>
            <p:nvPr/>
          </p:nvSpPr>
          <p:spPr bwMode="auto">
            <a:xfrm>
              <a:off x="2209760" y="3995756"/>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68" name="Oval 67"/>
            <p:cNvSpPr/>
            <p:nvPr/>
          </p:nvSpPr>
          <p:spPr bwMode="auto">
            <a:xfrm>
              <a:off x="2390722" y="4405342"/>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grpSp>
      <p:grpSp>
        <p:nvGrpSpPr>
          <p:cNvPr id="69" name="Group 87"/>
          <p:cNvGrpSpPr/>
          <p:nvPr/>
        </p:nvGrpSpPr>
        <p:grpSpPr>
          <a:xfrm rot="2529413">
            <a:off x="2889650" y="1003690"/>
            <a:ext cx="267849" cy="1064441"/>
            <a:chOff x="2119315" y="3086100"/>
            <a:chExt cx="357132" cy="1419255"/>
          </a:xfrm>
          <a:solidFill>
            <a:schemeClr val="accent2">
              <a:lumMod val="75000"/>
              <a:alpha val="82000"/>
            </a:schemeClr>
          </a:solidFill>
        </p:grpSpPr>
        <p:sp>
          <p:nvSpPr>
            <p:cNvPr id="70" name="Oval 69"/>
            <p:cNvSpPr/>
            <p:nvPr/>
          </p:nvSpPr>
          <p:spPr bwMode="auto">
            <a:xfrm>
              <a:off x="2119315" y="3086100"/>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71" name="Oval 70"/>
            <p:cNvSpPr/>
            <p:nvPr/>
          </p:nvSpPr>
          <p:spPr bwMode="auto">
            <a:xfrm>
              <a:off x="2124062" y="3548068"/>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72" name="Oval 71"/>
            <p:cNvSpPr/>
            <p:nvPr/>
          </p:nvSpPr>
          <p:spPr bwMode="auto">
            <a:xfrm>
              <a:off x="2209760" y="3995756"/>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73" name="Oval 72"/>
            <p:cNvSpPr/>
            <p:nvPr/>
          </p:nvSpPr>
          <p:spPr bwMode="auto">
            <a:xfrm>
              <a:off x="2390722" y="4405342"/>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grpSp>
      <p:grpSp>
        <p:nvGrpSpPr>
          <p:cNvPr id="74" name="Group 92"/>
          <p:cNvGrpSpPr/>
          <p:nvPr/>
        </p:nvGrpSpPr>
        <p:grpSpPr>
          <a:xfrm rot="19070587" flipH="1">
            <a:off x="6047294" y="1010830"/>
            <a:ext cx="267849" cy="1064441"/>
            <a:chOff x="2119315" y="3086100"/>
            <a:chExt cx="357132" cy="1419255"/>
          </a:xfrm>
          <a:solidFill>
            <a:schemeClr val="accent2">
              <a:lumMod val="75000"/>
              <a:alpha val="82000"/>
            </a:schemeClr>
          </a:solidFill>
        </p:grpSpPr>
        <p:sp>
          <p:nvSpPr>
            <p:cNvPr id="75" name="Oval 74"/>
            <p:cNvSpPr/>
            <p:nvPr/>
          </p:nvSpPr>
          <p:spPr bwMode="auto">
            <a:xfrm>
              <a:off x="2119315" y="3086100"/>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76" name="Oval 75"/>
            <p:cNvSpPr/>
            <p:nvPr/>
          </p:nvSpPr>
          <p:spPr bwMode="auto">
            <a:xfrm>
              <a:off x="2124062" y="3548068"/>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77" name="Oval 76"/>
            <p:cNvSpPr/>
            <p:nvPr/>
          </p:nvSpPr>
          <p:spPr bwMode="auto">
            <a:xfrm>
              <a:off x="2209760" y="3995756"/>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sp>
          <p:nvSpPr>
            <p:cNvPr id="78" name="Oval 77"/>
            <p:cNvSpPr/>
            <p:nvPr/>
          </p:nvSpPr>
          <p:spPr bwMode="auto">
            <a:xfrm>
              <a:off x="2390722" y="4405342"/>
              <a:ext cx="85725" cy="100013"/>
            </a:xfrm>
            <a:prstGeom prst="ellipse">
              <a:avLst/>
            </a:prstGeom>
            <a:grpFill/>
            <a:ln w="12700" cap="sq" algn="ctr">
              <a:noFill/>
              <a:miter lim="800000"/>
              <a:headEnd/>
              <a:tailEnd/>
            </a:ln>
            <a:effectLst/>
          </p:spPr>
          <p:txBody>
            <a:bodyPr wrap="none" anchor="ctr"/>
            <a:lstStyle/>
            <a:p>
              <a:pPr algn="ctr">
                <a:defRPr/>
              </a:pPr>
              <a:endParaRPr lang="en-US" sz="1350" b="1" dirty="0">
                <a:solidFill>
                  <a:schemeClr val="bg1"/>
                </a:solidFill>
              </a:endParaRPr>
            </a:p>
          </p:txBody>
        </p:sp>
      </p:grpSp>
      <p:pic>
        <p:nvPicPr>
          <p:cNvPr id="79" name="Picture 86" descr="15236-Riversand-MDM-circle-4.3.jpg"/>
          <p:cNvPicPr>
            <a:picLocks noChangeAspect="1"/>
          </p:cNvPicPr>
          <p:nvPr/>
        </p:nvPicPr>
        <p:blipFill>
          <a:blip r:embed="rId15"/>
          <a:srcRect l="14337" t="6024" r="13976" b="9036"/>
          <a:stretch>
            <a:fillRect/>
          </a:stretch>
        </p:blipFill>
        <p:spPr bwMode="auto">
          <a:xfrm>
            <a:off x="3677841" y="1156098"/>
            <a:ext cx="1788319" cy="1801415"/>
          </a:xfrm>
          <a:prstGeom prst="rect">
            <a:avLst/>
          </a:prstGeom>
          <a:noFill/>
          <a:ln w="9525">
            <a:noFill/>
            <a:miter lim="800000"/>
            <a:headEnd/>
            <a:tailEnd/>
          </a:ln>
        </p:spPr>
      </p:pic>
      <p:pic>
        <p:nvPicPr>
          <p:cNvPr id="80" name="Picture 3"/>
          <p:cNvPicPr>
            <a:picLocks noChangeAspect="1" noChangeArrowheads="1"/>
          </p:cNvPicPr>
          <p:nvPr/>
        </p:nvPicPr>
        <p:blipFill>
          <a:blip r:embed="rId16"/>
          <a:srcRect/>
          <a:stretch>
            <a:fillRect/>
          </a:stretch>
        </p:blipFill>
        <p:spPr bwMode="auto">
          <a:xfrm rot="18900000" flipH="1">
            <a:off x="3657006" y="2589015"/>
            <a:ext cx="258365" cy="602456"/>
          </a:xfrm>
          <a:prstGeom prst="rect">
            <a:avLst/>
          </a:prstGeom>
          <a:noFill/>
          <a:ln w="9525">
            <a:noFill/>
            <a:miter lim="800000"/>
            <a:headEnd/>
            <a:tailEnd/>
          </a:ln>
        </p:spPr>
      </p:pic>
      <p:pic>
        <p:nvPicPr>
          <p:cNvPr id="81" name="Picture 3"/>
          <p:cNvPicPr>
            <a:picLocks noChangeAspect="1" noChangeArrowheads="1"/>
          </p:cNvPicPr>
          <p:nvPr/>
        </p:nvPicPr>
        <p:blipFill>
          <a:blip r:embed="rId16"/>
          <a:srcRect/>
          <a:stretch>
            <a:fillRect/>
          </a:stretch>
        </p:blipFill>
        <p:spPr bwMode="auto">
          <a:xfrm rot="2700000">
            <a:off x="5253634" y="2596159"/>
            <a:ext cx="241697" cy="564356"/>
          </a:xfrm>
          <a:prstGeom prst="rect">
            <a:avLst/>
          </a:prstGeom>
          <a:noFill/>
          <a:ln w="9525">
            <a:noFill/>
            <a:miter lim="800000"/>
            <a:headEnd/>
            <a:tailEnd/>
          </a:ln>
        </p:spPr>
      </p:pic>
      <p:sp>
        <p:nvSpPr>
          <p:cNvPr id="82" name="Donut 81"/>
          <p:cNvSpPr/>
          <p:nvPr/>
        </p:nvSpPr>
        <p:spPr bwMode="auto">
          <a:xfrm>
            <a:off x="2825355" y="376672"/>
            <a:ext cx="3471863" cy="3461148"/>
          </a:xfrm>
          <a:prstGeom prst="donut">
            <a:avLst/>
          </a:prstGeom>
          <a:gradFill flip="none" rotWithShape="1">
            <a:gsLst>
              <a:gs pos="38000">
                <a:schemeClr val="tx2">
                  <a:lumMod val="90000"/>
                  <a:lumOff val="10000"/>
                </a:schemeClr>
              </a:gs>
              <a:gs pos="45000">
                <a:schemeClr val="tx2">
                  <a:lumMod val="25000"/>
                  <a:lumOff val="75000"/>
                  <a:alpha val="66000"/>
                </a:schemeClr>
              </a:gs>
              <a:gs pos="54000">
                <a:schemeClr val="tx2">
                  <a:lumMod val="25000"/>
                  <a:lumOff val="75000"/>
                  <a:alpha val="0"/>
                </a:schemeClr>
              </a:gs>
              <a:gs pos="37000">
                <a:schemeClr val="tx2">
                  <a:lumMod val="25000"/>
                  <a:lumOff val="75000"/>
                </a:schemeClr>
              </a:gs>
              <a:gs pos="37000">
                <a:schemeClr val="tx2">
                  <a:lumMod val="25000"/>
                  <a:lumOff val="75000"/>
                </a:schemeClr>
              </a:gs>
              <a:gs pos="37000">
                <a:schemeClr val="tx2">
                  <a:lumMod val="25000"/>
                  <a:lumOff val="75000"/>
                </a:schemeClr>
              </a:gs>
              <a:gs pos="37000">
                <a:schemeClr val="tx2">
                  <a:lumMod val="25000"/>
                  <a:lumOff val="75000"/>
                </a:schemeClr>
              </a:gs>
            </a:gsLst>
            <a:path path="circle">
              <a:fillToRect l="50000" t="50000" r="50000" b="50000"/>
            </a:path>
            <a:tileRect/>
          </a:gradFill>
          <a:ln w="12700" cap="sq" algn="ctr">
            <a:noFill/>
            <a:miter lim="800000"/>
            <a:headEnd/>
            <a:tailEnd/>
          </a:ln>
          <a:effectLst/>
        </p:spPr>
        <p:txBody>
          <a:bodyPr wrap="none" anchor="ctr"/>
          <a:lstStyle/>
          <a:p>
            <a:pPr algn="ctr">
              <a:defRPr/>
            </a:pPr>
            <a:endParaRPr lang="en-US" sz="1350" b="1" dirty="0">
              <a:solidFill>
                <a:schemeClr val="bg1"/>
              </a:solidFill>
            </a:endParaRPr>
          </a:p>
        </p:txBody>
      </p:sp>
      <p:pic>
        <p:nvPicPr>
          <p:cNvPr id="83" name="Picture 2" descr="http://www.nfp.com/images/default-album/nfp_logo5eee.png?sfvrsn=2">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39092" y="1171933"/>
            <a:ext cx="1785938" cy="307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2106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1"/>
          <p:cNvPicPr>
            <a:picLocks noChangeAspect="1" noChangeArrowheads="1"/>
          </p:cNvPicPr>
          <p:nvPr/>
        </p:nvPicPr>
        <p:blipFill>
          <a:blip r:embed="rId2"/>
          <a:srcRect/>
          <a:stretch>
            <a:fillRect/>
          </a:stretch>
        </p:blipFill>
        <p:spPr bwMode="auto">
          <a:xfrm>
            <a:off x="5064236" y="1674817"/>
            <a:ext cx="3078956" cy="3157538"/>
          </a:xfrm>
          <a:prstGeom prst="rect">
            <a:avLst/>
          </a:prstGeom>
          <a:noFill/>
          <a:ln w="9525">
            <a:noFill/>
            <a:miter lim="800000"/>
            <a:headEnd/>
            <a:tailEnd/>
          </a:ln>
        </p:spPr>
      </p:pic>
      <p:pic>
        <p:nvPicPr>
          <p:cNvPr id="6146" name="Picture 3"/>
          <p:cNvPicPr>
            <a:picLocks noChangeAspect="1" noChangeArrowheads="1"/>
          </p:cNvPicPr>
          <p:nvPr/>
        </p:nvPicPr>
        <p:blipFill>
          <a:blip r:embed="rId3"/>
          <a:srcRect l="15990" t="10001" r="29375" b="77476"/>
          <a:stretch>
            <a:fillRect/>
          </a:stretch>
        </p:blipFill>
        <p:spPr bwMode="auto">
          <a:xfrm>
            <a:off x="5138527" y="1216191"/>
            <a:ext cx="3005138" cy="503634"/>
          </a:xfrm>
          <a:prstGeom prst="rect">
            <a:avLst/>
          </a:prstGeom>
          <a:noFill/>
          <a:ln w="9525">
            <a:noFill/>
            <a:miter lim="800000"/>
            <a:headEnd/>
            <a:tailEnd/>
          </a:ln>
        </p:spPr>
      </p:pic>
      <p:pic>
        <p:nvPicPr>
          <p:cNvPr id="6152" name="Picture 6" descr="gartner136"/>
          <p:cNvPicPr>
            <a:picLocks noChangeAspect="1" noChangeArrowheads="1"/>
          </p:cNvPicPr>
          <p:nvPr/>
        </p:nvPicPr>
        <p:blipFill>
          <a:blip r:embed="rId4"/>
          <a:srcRect/>
          <a:stretch>
            <a:fillRect/>
          </a:stretch>
        </p:blipFill>
        <p:spPr bwMode="auto">
          <a:xfrm>
            <a:off x="5207583" y="843525"/>
            <a:ext cx="1385888" cy="286941"/>
          </a:xfrm>
          <a:prstGeom prst="rect">
            <a:avLst/>
          </a:prstGeom>
          <a:noFill/>
          <a:ln w="9525">
            <a:noFill/>
            <a:miter lim="800000"/>
            <a:headEnd/>
            <a:tailEnd/>
          </a:ln>
        </p:spPr>
      </p:pic>
      <p:sp>
        <p:nvSpPr>
          <p:cNvPr id="6160" name="Oval 10"/>
          <p:cNvSpPr>
            <a:spLocks noChangeArrowheads="1"/>
          </p:cNvSpPr>
          <p:nvPr/>
        </p:nvSpPr>
        <p:spPr bwMode="auto">
          <a:xfrm>
            <a:off x="7090351" y="2934981"/>
            <a:ext cx="259766" cy="421972"/>
          </a:xfrm>
          <a:prstGeom prst="ellipse">
            <a:avLst/>
          </a:prstGeom>
          <a:noFill/>
          <a:ln w="31750" algn="ctr">
            <a:solidFill>
              <a:srgbClr val="FF0000"/>
            </a:solidFill>
            <a:round/>
            <a:headEnd/>
            <a:tailEnd/>
          </a:ln>
        </p:spPr>
        <p:txBody>
          <a:bodyPr wrap="none">
            <a:spAutoFit/>
          </a:bodyPr>
          <a:lstStyle/>
          <a:p>
            <a:pPr algn="ctr">
              <a:spcBef>
                <a:spcPct val="50000"/>
              </a:spcBef>
            </a:pPr>
            <a:endParaRPr lang="en-US" sz="1350"/>
          </a:p>
        </p:txBody>
      </p:sp>
      <p:sp>
        <p:nvSpPr>
          <p:cNvPr id="6162" name="Rectangle 18"/>
          <p:cNvSpPr>
            <a:spLocks noChangeArrowheads="1"/>
          </p:cNvSpPr>
          <p:nvPr/>
        </p:nvSpPr>
        <p:spPr bwMode="auto">
          <a:xfrm>
            <a:off x="5306405" y="3548625"/>
            <a:ext cx="628650" cy="184666"/>
          </a:xfrm>
          <a:prstGeom prst="rect">
            <a:avLst/>
          </a:prstGeom>
          <a:solidFill>
            <a:schemeClr val="bg1">
              <a:alpha val="50195"/>
            </a:schemeClr>
          </a:solidFill>
          <a:ln w="12700" algn="ctr">
            <a:noFill/>
            <a:round/>
            <a:headEnd/>
            <a:tailEnd/>
          </a:ln>
        </p:spPr>
        <p:txBody>
          <a:bodyPr>
            <a:spAutoFit/>
          </a:bodyPr>
          <a:lstStyle/>
          <a:p>
            <a:pPr algn="ctr">
              <a:spcBef>
                <a:spcPct val="50000"/>
              </a:spcBef>
            </a:pPr>
            <a:endParaRPr lang="en-US" sz="600"/>
          </a:p>
        </p:txBody>
      </p:sp>
      <p:sp>
        <p:nvSpPr>
          <p:cNvPr id="19" name="Title 18"/>
          <p:cNvSpPr>
            <a:spLocks noGrp="1"/>
          </p:cNvSpPr>
          <p:nvPr>
            <p:ph type="title"/>
          </p:nvPr>
        </p:nvSpPr>
        <p:spPr>
          <a:xfrm>
            <a:off x="456817" y="161304"/>
            <a:ext cx="7461525" cy="702470"/>
          </a:xfrm>
        </p:spPr>
        <p:txBody>
          <a:bodyPr>
            <a:normAutofit/>
          </a:bodyPr>
          <a:lstStyle/>
          <a:p>
            <a:pPr fontAlgn="base">
              <a:lnSpc>
                <a:spcPct val="90000"/>
              </a:lnSpc>
              <a:spcAft>
                <a:spcPct val="0"/>
              </a:spcAft>
              <a:defRPr/>
            </a:pPr>
            <a:r>
              <a:rPr lang="en-US" sz="2000" cap="all" dirty="0">
                <a:latin typeface="Segoe UI Light"/>
              </a:rPr>
              <a:t>Riversand: the highest-rated pure-play MDM provider</a:t>
            </a:r>
            <a:endParaRPr lang="en-US" sz="2000" cap="all" dirty="0">
              <a:latin typeface="Segoe UI Light"/>
            </a:endParaRPr>
          </a:p>
        </p:txBody>
      </p:sp>
      <p:sp>
        <p:nvSpPr>
          <p:cNvPr id="23" name="Content Placeholder 22"/>
          <p:cNvSpPr>
            <a:spLocks noGrp="1"/>
          </p:cNvSpPr>
          <p:nvPr>
            <p:ph sz="half" idx="1"/>
          </p:nvPr>
        </p:nvSpPr>
        <p:spPr>
          <a:xfrm>
            <a:off x="449197" y="986995"/>
            <a:ext cx="4038600" cy="3394472"/>
          </a:xfrm>
        </p:spPr>
        <p:txBody>
          <a:bodyPr>
            <a:normAutofit fontScale="70000" lnSpcReduction="20000"/>
          </a:bodyPr>
          <a:lstStyle/>
          <a:p>
            <a:r>
              <a:rPr lang="en-US" dirty="0" smtClean="0"/>
              <a:t>Riversand established as the most innovative company in the “Leaders” Quadrant</a:t>
            </a:r>
          </a:p>
          <a:p>
            <a:pPr>
              <a:buNone/>
            </a:pPr>
            <a:endParaRPr lang="en-US" dirty="0" smtClean="0"/>
          </a:p>
          <a:p>
            <a:r>
              <a:rPr lang="en-US" dirty="0" smtClean="0"/>
              <a:t>   Gartner’s MQ report highlights Riversand's strengths: </a:t>
            </a:r>
          </a:p>
          <a:p>
            <a:pPr lvl="1"/>
            <a:r>
              <a:rPr lang="en-US" dirty="0" smtClean="0"/>
              <a:t>Business Strategy</a:t>
            </a:r>
          </a:p>
          <a:p>
            <a:pPr lvl="1"/>
            <a:r>
              <a:rPr lang="en-US" dirty="0" smtClean="0"/>
              <a:t>Market Growth/Momentum</a:t>
            </a:r>
          </a:p>
          <a:p>
            <a:pPr lvl="1"/>
            <a:r>
              <a:rPr lang="en-US" dirty="0" smtClean="0"/>
              <a:t>“Leader" functionality and product strategy</a:t>
            </a:r>
          </a:p>
          <a:p>
            <a:pPr lvl="1"/>
            <a:r>
              <a:rPr lang="en-US" dirty="0" smtClean="0"/>
              <a:t>References and customer base </a:t>
            </a:r>
          </a:p>
          <a:p>
            <a:pPr lvl="1"/>
            <a:r>
              <a:rPr lang="en-US" dirty="0" smtClean="0"/>
              <a:t>Solid partner program</a:t>
            </a:r>
            <a:endParaRPr lang="en-US" dirty="0"/>
          </a:p>
        </p:txBody>
      </p:sp>
      <p:sp>
        <p:nvSpPr>
          <p:cNvPr id="26" name="Rectangle 25"/>
          <p:cNvSpPr/>
          <p:nvPr/>
        </p:nvSpPr>
        <p:spPr bwMode="auto">
          <a:xfrm>
            <a:off x="6626573" y="1746255"/>
            <a:ext cx="1440180" cy="1428750"/>
          </a:xfrm>
          <a:prstGeom prst="rect">
            <a:avLst/>
          </a:prstGeom>
          <a:noFill/>
          <a:ln w="25400" cap="sq" algn="ctr">
            <a:solidFill>
              <a:srgbClr val="FF0000"/>
            </a:solidFill>
            <a:miter lim="800000"/>
            <a:headEnd/>
            <a:tailEnd/>
          </a:ln>
          <a:effectLst/>
        </p:spPr>
        <p:txBody>
          <a:bodyPr wrap="none" rtlCol="0" anchor="ctr"/>
          <a:lstStyle/>
          <a:p>
            <a:pPr algn="ctr"/>
            <a:endParaRPr lang="en-US" sz="1350" b="1" dirty="0">
              <a:solidFill>
                <a:schemeClr val="bg1"/>
              </a:solidFill>
            </a:endParaRPr>
          </a:p>
        </p:txBody>
      </p:sp>
      <p:cxnSp>
        <p:nvCxnSpPr>
          <p:cNvPr id="11" name="Straight Arrow Connector 10"/>
          <p:cNvCxnSpPr>
            <a:stCxn id="6160" idx="0"/>
          </p:cNvCxnSpPr>
          <p:nvPr/>
        </p:nvCxnSpPr>
        <p:spPr bwMode="auto">
          <a:xfrm flipV="1">
            <a:off x="7220234" y="2325893"/>
            <a:ext cx="399780" cy="609088"/>
          </a:xfrm>
          <a:prstGeom prst="straightConnector1">
            <a:avLst/>
          </a:prstGeom>
          <a:solidFill>
            <a:schemeClr val="accent2"/>
          </a:solidFill>
          <a:ln w="25400" cap="sq" cmpd="sng" algn="ctr">
            <a:solidFill>
              <a:srgbClr val="FF0000"/>
            </a:solidFill>
            <a:prstDash val="dash"/>
            <a:round/>
            <a:headEnd type="none" w="med" len="med"/>
            <a:tailEnd type="arrow"/>
          </a:ln>
          <a:effectLst/>
        </p:spPr>
      </p:cxnSp>
      <p:sp>
        <p:nvSpPr>
          <p:cNvPr id="12" name="Oval 10"/>
          <p:cNvSpPr>
            <a:spLocks noChangeArrowheads="1"/>
          </p:cNvSpPr>
          <p:nvPr/>
        </p:nvSpPr>
        <p:spPr bwMode="auto">
          <a:xfrm>
            <a:off x="6611840" y="3839694"/>
            <a:ext cx="259766" cy="421972"/>
          </a:xfrm>
          <a:prstGeom prst="ellipse">
            <a:avLst/>
          </a:prstGeom>
          <a:noFill/>
          <a:ln w="31750" algn="ctr">
            <a:solidFill>
              <a:srgbClr val="FF0000">
                <a:alpha val="36000"/>
              </a:srgbClr>
            </a:solidFill>
            <a:prstDash val="dash"/>
            <a:round/>
            <a:headEnd/>
            <a:tailEnd/>
          </a:ln>
        </p:spPr>
        <p:txBody>
          <a:bodyPr wrap="none">
            <a:spAutoFit/>
          </a:bodyPr>
          <a:lstStyle/>
          <a:p>
            <a:pPr algn="ctr">
              <a:spcBef>
                <a:spcPct val="50000"/>
              </a:spcBef>
            </a:pPr>
            <a:endParaRPr lang="en-US" sz="1350"/>
          </a:p>
        </p:txBody>
      </p:sp>
      <p:sp>
        <p:nvSpPr>
          <p:cNvPr id="13" name="Oval 10"/>
          <p:cNvSpPr>
            <a:spLocks noChangeArrowheads="1"/>
          </p:cNvSpPr>
          <p:nvPr/>
        </p:nvSpPr>
        <p:spPr bwMode="auto">
          <a:xfrm>
            <a:off x="6935371" y="3442550"/>
            <a:ext cx="259766" cy="421972"/>
          </a:xfrm>
          <a:prstGeom prst="ellipse">
            <a:avLst/>
          </a:prstGeom>
          <a:noFill/>
          <a:ln w="31750" algn="ctr">
            <a:solidFill>
              <a:srgbClr val="FF0000">
                <a:alpha val="60000"/>
              </a:srgbClr>
            </a:solidFill>
            <a:prstDash val="dash"/>
            <a:round/>
            <a:headEnd/>
            <a:tailEnd/>
          </a:ln>
        </p:spPr>
        <p:txBody>
          <a:bodyPr wrap="none">
            <a:spAutoFit/>
          </a:bodyPr>
          <a:lstStyle/>
          <a:p>
            <a:pPr algn="ctr">
              <a:spcBef>
                <a:spcPct val="50000"/>
              </a:spcBef>
            </a:pPr>
            <a:endParaRPr lang="en-US" sz="1350"/>
          </a:p>
        </p:txBody>
      </p:sp>
      <p:sp>
        <p:nvSpPr>
          <p:cNvPr id="14" name="Oval 10"/>
          <p:cNvSpPr>
            <a:spLocks noChangeArrowheads="1"/>
          </p:cNvSpPr>
          <p:nvPr/>
        </p:nvSpPr>
        <p:spPr bwMode="auto">
          <a:xfrm>
            <a:off x="6782321" y="3626593"/>
            <a:ext cx="259766" cy="421972"/>
          </a:xfrm>
          <a:prstGeom prst="ellipse">
            <a:avLst/>
          </a:prstGeom>
          <a:noFill/>
          <a:ln w="31750" algn="ctr">
            <a:solidFill>
              <a:srgbClr val="FF0000">
                <a:alpha val="45000"/>
              </a:srgbClr>
            </a:solidFill>
            <a:prstDash val="dash"/>
            <a:round/>
            <a:headEnd/>
            <a:tailEnd/>
          </a:ln>
        </p:spPr>
        <p:txBody>
          <a:bodyPr wrap="none">
            <a:spAutoFit/>
          </a:bodyPr>
          <a:lstStyle/>
          <a:p>
            <a:pPr algn="ctr">
              <a:spcBef>
                <a:spcPct val="50000"/>
              </a:spcBef>
            </a:pPr>
            <a:endParaRPr lang="en-US" sz="1350"/>
          </a:p>
        </p:txBody>
      </p:sp>
      <p:sp>
        <p:nvSpPr>
          <p:cNvPr id="15" name="Oval 10"/>
          <p:cNvSpPr>
            <a:spLocks noChangeArrowheads="1"/>
          </p:cNvSpPr>
          <p:nvPr/>
        </p:nvSpPr>
        <p:spPr bwMode="auto">
          <a:xfrm>
            <a:off x="7024487" y="3229449"/>
            <a:ext cx="259766" cy="421972"/>
          </a:xfrm>
          <a:prstGeom prst="ellipse">
            <a:avLst/>
          </a:prstGeom>
          <a:noFill/>
          <a:ln w="31750" algn="ctr">
            <a:solidFill>
              <a:srgbClr val="FF0000">
                <a:alpha val="85000"/>
              </a:srgbClr>
            </a:solidFill>
            <a:prstDash val="dash"/>
            <a:round/>
            <a:headEnd/>
            <a:tailEnd/>
          </a:ln>
        </p:spPr>
        <p:txBody>
          <a:bodyPr wrap="none">
            <a:spAutoFit/>
          </a:bodyPr>
          <a:lstStyle/>
          <a:p>
            <a:pPr algn="ctr">
              <a:spcBef>
                <a:spcPct val="50000"/>
              </a:spcBef>
            </a:pPr>
            <a:endParaRPr lang="en-US" sz="1350"/>
          </a:p>
        </p:txBody>
      </p:sp>
      <p:sp>
        <p:nvSpPr>
          <p:cNvPr id="16" name="TextBox 15"/>
          <p:cNvSpPr txBox="1"/>
          <p:nvPr/>
        </p:nvSpPr>
        <p:spPr bwMode="auto">
          <a:xfrm>
            <a:off x="6492514" y="3836977"/>
            <a:ext cx="498855" cy="276999"/>
          </a:xfrm>
          <a:prstGeom prst="rect">
            <a:avLst/>
          </a:prstGeom>
          <a:noFill/>
          <a:ln w="12700" cap="sq" algn="ctr">
            <a:noFill/>
            <a:miter lim="800000"/>
            <a:headEnd/>
            <a:tailEnd/>
          </a:ln>
          <a:effectLst/>
        </p:spPr>
        <p:txBody>
          <a:bodyPr wrap="none" rtlCol="0">
            <a:spAutoFit/>
          </a:bodyPr>
          <a:lstStyle/>
          <a:p>
            <a:pPr algn="l"/>
            <a:r>
              <a:rPr lang="en-US" sz="1200" dirty="0">
                <a:solidFill>
                  <a:schemeClr val="tx2"/>
                </a:solidFill>
              </a:rPr>
              <a:t>2009</a:t>
            </a:r>
          </a:p>
        </p:txBody>
      </p:sp>
      <p:sp>
        <p:nvSpPr>
          <p:cNvPr id="17" name="TextBox 16"/>
          <p:cNvSpPr txBox="1"/>
          <p:nvPr/>
        </p:nvSpPr>
        <p:spPr bwMode="auto">
          <a:xfrm>
            <a:off x="6664933" y="3637436"/>
            <a:ext cx="498855" cy="276999"/>
          </a:xfrm>
          <a:prstGeom prst="rect">
            <a:avLst/>
          </a:prstGeom>
          <a:noFill/>
          <a:ln w="12700" cap="sq" algn="ctr">
            <a:noFill/>
            <a:miter lim="800000"/>
            <a:headEnd/>
            <a:tailEnd/>
          </a:ln>
          <a:effectLst/>
        </p:spPr>
        <p:txBody>
          <a:bodyPr wrap="none" rtlCol="0">
            <a:spAutoFit/>
          </a:bodyPr>
          <a:lstStyle/>
          <a:p>
            <a:pPr algn="l"/>
            <a:r>
              <a:rPr lang="en-US" sz="1200" dirty="0">
                <a:solidFill>
                  <a:schemeClr val="tx2"/>
                </a:solidFill>
              </a:rPr>
              <a:t>2010</a:t>
            </a:r>
          </a:p>
        </p:txBody>
      </p:sp>
      <p:sp>
        <p:nvSpPr>
          <p:cNvPr id="18" name="TextBox 17"/>
          <p:cNvSpPr txBox="1"/>
          <p:nvPr/>
        </p:nvSpPr>
        <p:spPr bwMode="auto">
          <a:xfrm>
            <a:off x="6825729" y="3426272"/>
            <a:ext cx="498855" cy="276999"/>
          </a:xfrm>
          <a:prstGeom prst="rect">
            <a:avLst/>
          </a:prstGeom>
          <a:noFill/>
          <a:ln w="12700" cap="sq" algn="ctr">
            <a:noFill/>
            <a:miter lim="800000"/>
            <a:headEnd/>
            <a:tailEnd/>
          </a:ln>
          <a:effectLst/>
        </p:spPr>
        <p:txBody>
          <a:bodyPr wrap="none" rtlCol="0">
            <a:spAutoFit/>
          </a:bodyPr>
          <a:lstStyle/>
          <a:p>
            <a:pPr algn="l"/>
            <a:r>
              <a:rPr lang="en-US" sz="1200" dirty="0">
                <a:solidFill>
                  <a:schemeClr val="tx2"/>
                </a:solidFill>
              </a:rPr>
              <a:t>2011</a:t>
            </a:r>
          </a:p>
        </p:txBody>
      </p:sp>
      <p:sp>
        <p:nvSpPr>
          <p:cNvPr id="20" name="TextBox 19"/>
          <p:cNvSpPr txBox="1"/>
          <p:nvPr/>
        </p:nvSpPr>
        <p:spPr bwMode="auto">
          <a:xfrm>
            <a:off x="6951653" y="3220919"/>
            <a:ext cx="451085" cy="461665"/>
          </a:xfrm>
          <a:prstGeom prst="rect">
            <a:avLst/>
          </a:prstGeom>
          <a:noFill/>
          <a:ln w="12700" cap="sq" algn="ctr">
            <a:noFill/>
            <a:miter lim="800000"/>
            <a:headEnd/>
            <a:tailEnd/>
          </a:ln>
          <a:effectLst/>
        </p:spPr>
        <p:txBody>
          <a:bodyPr wrap="square" rtlCol="0">
            <a:spAutoFit/>
          </a:bodyPr>
          <a:lstStyle/>
          <a:p>
            <a:pPr algn="l"/>
            <a:r>
              <a:rPr lang="en-US" sz="1200" dirty="0">
                <a:solidFill>
                  <a:schemeClr val="tx2"/>
                </a:solidFill>
              </a:rPr>
              <a:t>2012</a:t>
            </a:r>
          </a:p>
        </p:txBody>
      </p:sp>
    </p:spTree>
    <p:extLst>
      <p:ext uri="{BB962C8B-B14F-4D97-AF65-F5344CB8AC3E}">
        <p14:creationId xmlns:p14="http://schemas.microsoft.com/office/powerpoint/2010/main" val="592762415"/>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lnSpc>
                <a:spcPct val="90000"/>
              </a:lnSpc>
              <a:spcAft>
                <a:spcPct val="0"/>
              </a:spcAft>
              <a:defRPr/>
            </a:pPr>
            <a:r>
              <a:rPr lang="en-US" sz="2000" cap="all" dirty="0">
                <a:solidFill>
                  <a:schemeClr val="tx1"/>
                </a:solidFill>
                <a:latin typeface="Segoe UI Light"/>
              </a:rPr>
              <a:t>Trends in Master Data Management- Build vs. Buy</a:t>
            </a:r>
            <a:endParaRPr lang="en-US" sz="2000" cap="all" dirty="0">
              <a:solidFill>
                <a:schemeClr val="tx1"/>
              </a:solidFill>
              <a:latin typeface="Segoe UI Light"/>
            </a:endParaRPr>
          </a:p>
        </p:txBody>
      </p:sp>
      <p:sp>
        <p:nvSpPr>
          <p:cNvPr id="6" name="Content Placeholder 5"/>
          <p:cNvSpPr>
            <a:spLocks noGrp="1"/>
          </p:cNvSpPr>
          <p:nvPr>
            <p:ph idx="1"/>
          </p:nvPr>
        </p:nvSpPr>
        <p:spPr>
          <a:xfrm>
            <a:off x="457200" y="958740"/>
            <a:ext cx="8492970" cy="3545204"/>
          </a:xfrm>
        </p:spPr>
        <p:txBody>
          <a:bodyPr>
            <a:normAutofit fontScale="92500" lnSpcReduction="10000"/>
          </a:bodyPr>
          <a:lstStyle/>
          <a:p>
            <a:pPr lvl="0"/>
            <a:r>
              <a:rPr lang="en-US" dirty="0" smtClean="0"/>
              <a:t> In 2013, 75% of organizations had purchased or intended to purchase a packaged solution with only 10% claiming they would build one in-house (down from 18% in 2008).</a:t>
            </a:r>
            <a:r>
              <a:rPr lang="en-US" baseline="30000" dirty="0" smtClean="0"/>
              <a:t>1</a:t>
            </a:r>
          </a:p>
          <a:p>
            <a:pPr lvl="0"/>
            <a:endParaRPr lang="en-US" baseline="30000" dirty="0" smtClean="0"/>
          </a:p>
          <a:p>
            <a:r>
              <a:rPr lang="en-US" dirty="0" smtClean="0"/>
              <a:t>The median number of systems that generate master data was 15 with 43% having between 10 and 30 systems.</a:t>
            </a:r>
            <a:r>
              <a:rPr lang="en-US" baseline="30000" dirty="0" smtClean="0"/>
              <a:t>1</a:t>
            </a:r>
          </a:p>
          <a:p>
            <a:endParaRPr lang="en-US" dirty="0" smtClean="0"/>
          </a:p>
          <a:p>
            <a:r>
              <a:rPr lang="en-US" dirty="0" smtClean="0"/>
              <a:t>56</a:t>
            </a:r>
            <a:r>
              <a:rPr lang="en-US" dirty="0" smtClean="0"/>
              <a:t>% of companies prefer a unified master data platform while 27% seek a solution optimized for a specific data domain.</a:t>
            </a:r>
            <a:r>
              <a:rPr lang="en-US" baseline="30000" dirty="0" smtClean="0"/>
              <a:t>1</a:t>
            </a:r>
          </a:p>
          <a:p>
            <a:endParaRPr lang="en-US" dirty="0" smtClean="0"/>
          </a:p>
          <a:p>
            <a:r>
              <a:rPr lang="en-US" dirty="0" smtClean="0"/>
              <a:t>23</a:t>
            </a:r>
            <a:r>
              <a:rPr lang="en-US" dirty="0" smtClean="0"/>
              <a:t>% of companies reported that MDM was now a well-established activity in their business (13% in 2008).</a:t>
            </a:r>
            <a:r>
              <a:rPr lang="en-US" baseline="30000" dirty="0" smtClean="0"/>
              <a:t>1</a:t>
            </a:r>
          </a:p>
          <a:p>
            <a:endParaRPr lang="en-US" dirty="0" smtClean="0"/>
          </a:p>
          <a:p>
            <a:r>
              <a:rPr lang="en-US" dirty="0" smtClean="0"/>
              <a:t>In </a:t>
            </a:r>
            <a:r>
              <a:rPr lang="en-US" dirty="0" smtClean="0"/>
              <a:t>2013, 10% of Businesses estimate the annual costs of poor data is between $ 1 million and $ 10 million.(up from 4% in ‘12)</a:t>
            </a:r>
            <a:r>
              <a:rPr lang="en-US" baseline="30000" dirty="0" smtClean="0"/>
              <a:t>1</a:t>
            </a:r>
          </a:p>
          <a:p>
            <a:endParaRPr lang="en-US" sz="150" dirty="0"/>
          </a:p>
          <a:p>
            <a:pPr>
              <a:spcBef>
                <a:spcPts val="0"/>
              </a:spcBef>
              <a:buNone/>
            </a:pPr>
            <a:r>
              <a:rPr lang="en-US" sz="1050" dirty="0"/>
              <a:t>	         1 Source - “The Adoption of MDM by Business Revisited” The Information Difference, July 2013</a:t>
            </a:r>
          </a:p>
        </p:txBody>
      </p:sp>
    </p:spTree>
    <p:extLst>
      <p:ext uri="{BB962C8B-B14F-4D97-AF65-F5344CB8AC3E}">
        <p14:creationId xmlns:p14="http://schemas.microsoft.com/office/powerpoint/2010/main" val="186680749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base">
                                        <p:cTn id="2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 calcmode="lin" valueType="num">
                                      <p:cBhvr additive="base">
                                        <p:cTn id="3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 calcmode="lin" valueType="num">
                                      <p:cBhvr additive="base">
                                        <p:cTn id="3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lnSpc>
                <a:spcPct val="90000"/>
              </a:lnSpc>
              <a:spcAft>
                <a:spcPct val="0"/>
              </a:spcAft>
              <a:defRPr/>
            </a:pPr>
            <a:r>
              <a:rPr lang="en-US" sz="2000" cap="all" dirty="0">
                <a:solidFill>
                  <a:schemeClr val="tx1"/>
                </a:solidFill>
                <a:latin typeface="Segoe UI Light"/>
              </a:rPr>
              <a:t>Linking MDM initiatives to Business Value</a:t>
            </a:r>
            <a:endParaRPr lang="en-US" sz="2000" cap="all" dirty="0">
              <a:solidFill>
                <a:schemeClr val="tx1"/>
              </a:solidFill>
              <a:latin typeface="Segoe UI Light"/>
            </a:endParaRPr>
          </a:p>
        </p:txBody>
      </p:sp>
      <p:pic>
        <p:nvPicPr>
          <p:cNvPr id="3074" name="Picture 2"/>
          <p:cNvPicPr>
            <a:picLocks noChangeAspect="1" noChangeArrowheads="1"/>
          </p:cNvPicPr>
          <p:nvPr/>
        </p:nvPicPr>
        <p:blipFill>
          <a:blip r:embed="rId3"/>
          <a:srcRect/>
          <a:stretch>
            <a:fillRect/>
          </a:stretch>
        </p:blipFill>
        <p:spPr bwMode="auto">
          <a:xfrm>
            <a:off x="577880" y="920335"/>
            <a:ext cx="6010751" cy="3822140"/>
          </a:xfrm>
          <a:prstGeom prst="rect">
            <a:avLst/>
          </a:prstGeom>
          <a:noFill/>
          <a:ln w="9525">
            <a:noFill/>
            <a:miter lim="800000"/>
            <a:headEnd/>
            <a:tailEnd/>
          </a:ln>
        </p:spPr>
      </p:pic>
    </p:spTree>
    <p:extLst>
      <p:ext uri="{BB962C8B-B14F-4D97-AF65-F5344CB8AC3E}">
        <p14:creationId xmlns:p14="http://schemas.microsoft.com/office/powerpoint/2010/main" val="288880576"/>
      </p:ext>
    </p:extLst>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normAutofit/>
          </a:bodyPr>
          <a:lstStyle/>
          <a:p>
            <a:r>
              <a:rPr lang="en-US" sz="2000" cap="all" dirty="0">
                <a:solidFill>
                  <a:schemeClr val="tx1"/>
                </a:solidFill>
                <a:latin typeface="Segoe UI Light"/>
              </a:rPr>
              <a:t>MDMCenter Solution Overview</a:t>
            </a:r>
            <a:endParaRPr lang="en-US" sz="2000" cap="all" dirty="0">
              <a:solidFill>
                <a:schemeClr val="tx1"/>
              </a:solidFill>
              <a:latin typeface="Segoe UI Light"/>
            </a:endParaRPr>
          </a:p>
        </p:txBody>
      </p:sp>
      <p:pic>
        <p:nvPicPr>
          <p:cNvPr id="15363" name="Picture 2"/>
          <p:cNvPicPr>
            <a:picLocks noChangeArrowheads="1"/>
          </p:cNvPicPr>
          <p:nvPr/>
        </p:nvPicPr>
        <p:blipFill>
          <a:blip r:embed="rId3" cstate="print"/>
          <a:srcRect/>
          <a:stretch>
            <a:fillRect/>
          </a:stretch>
        </p:blipFill>
        <p:spPr bwMode="auto">
          <a:xfrm>
            <a:off x="6357937" y="1085850"/>
            <a:ext cx="1185863" cy="800100"/>
          </a:xfrm>
          <a:prstGeom prst="rect">
            <a:avLst/>
          </a:prstGeom>
          <a:noFill/>
          <a:ln w="9525">
            <a:noFill/>
            <a:miter lim="800000"/>
            <a:headEnd/>
            <a:tailEnd/>
          </a:ln>
        </p:spPr>
      </p:pic>
      <p:sp>
        <p:nvSpPr>
          <p:cNvPr id="15364" name="TextBox 4"/>
          <p:cNvSpPr txBox="1">
            <a:spLocks noChangeArrowheads="1"/>
          </p:cNvSpPr>
          <p:nvPr/>
        </p:nvSpPr>
        <p:spPr bwMode="auto">
          <a:xfrm>
            <a:off x="6316303" y="878681"/>
            <a:ext cx="1124026" cy="253916"/>
          </a:xfrm>
          <a:prstGeom prst="rect">
            <a:avLst/>
          </a:prstGeom>
          <a:noFill/>
          <a:ln w="9525">
            <a:noFill/>
            <a:miter lim="800000"/>
            <a:headEnd/>
            <a:tailEnd/>
          </a:ln>
        </p:spPr>
        <p:txBody>
          <a:bodyPr wrap="none">
            <a:spAutoFit/>
          </a:bodyPr>
          <a:lstStyle/>
          <a:p>
            <a:r>
              <a:rPr lang="en-US" sz="1050"/>
              <a:t>Advanced Search</a:t>
            </a:r>
          </a:p>
        </p:txBody>
      </p:sp>
      <p:pic>
        <p:nvPicPr>
          <p:cNvPr id="15365" name="Picture 4"/>
          <p:cNvPicPr>
            <a:picLocks noChangeArrowheads="1"/>
          </p:cNvPicPr>
          <p:nvPr/>
        </p:nvPicPr>
        <p:blipFill>
          <a:blip r:embed="rId4" cstate="print"/>
          <a:srcRect/>
          <a:stretch>
            <a:fillRect/>
          </a:stretch>
        </p:blipFill>
        <p:spPr bwMode="auto">
          <a:xfrm>
            <a:off x="1600201" y="1077516"/>
            <a:ext cx="992981" cy="808434"/>
          </a:xfrm>
          <a:prstGeom prst="rect">
            <a:avLst/>
          </a:prstGeom>
          <a:noFill/>
          <a:ln w="9525">
            <a:noFill/>
            <a:miter lim="800000"/>
            <a:headEnd/>
            <a:tailEnd/>
          </a:ln>
        </p:spPr>
      </p:pic>
      <p:sp>
        <p:nvSpPr>
          <p:cNvPr id="15366" name="TextBox 6"/>
          <p:cNvSpPr txBox="1">
            <a:spLocks noChangeArrowheads="1"/>
          </p:cNvSpPr>
          <p:nvPr/>
        </p:nvSpPr>
        <p:spPr bwMode="auto">
          <a:xfrm>
            <a:off x="1538005" y="878681"/>
            <a:ext cx="795411" cy="253916"/>
          </a:xfrm>
          <a:prstGeom prst="rect">
            <a:avLst/>
          </a:prstGeom>
          <a:noFill/>
          <a:ln w="9525">
            <a:noFill/>
            <a:miter lim="800000"/>
            <a:headEnd/>
            <a:tailEnd/>
          </a:ln>
        </p:spPr>
        <p:txBody>
          <a:bodyPr wrap="none">
            <a:spAutoFit/>
          </a:bodyPr>
          <a:lstStyle/>
          <a:p>
            <a:r>
              <a:rPr lang="en-US" sz="1050" dirty="0"/>
              <a:t>Data Views</a:t>
            </a:r>
          </a:p>
        </p:txBody>
      </p:sp>
      <p:pic>
        <p:nvPicPr>
          <p:cNvPr id="15367" name="Picture 2"/>
          <p:cNvPicPr>
            <a:picLocks noChangeAspect="1" noChangeArrowheads="1"/>
          </p:cNvPicPr>
          <p:nvPr/>
        </p:nvPicPr>
        <p:blipFill>
          <a:blip r:embed="rId5" cstate="print"/>
          <a:srcRect b="45078"/>
          <a:stretch>
            <a:fillRect/>
          </a:stretch>
        </p:blipFill>
        <p:spPr bwMode="auto">
          <a:xfrm>
            <a:off x="4572000" y="3793332"/>
            <a:ext cx="1600200" cy="950119"/>
          </a:xfrm>
          <a:prstGeom prst="rect">
            <a:avLst/>
          </a:prstGeom>
          <a:noFill/>
          <a:ln w="9525">
            <a:noFill/>
            <a:miter lim="800000"/>
            <a:headEnd/>
            <a:tailEnd/>
          </a:ln>
        </p:spPr>
      </p:pic>
      <p:sp>
        <p:nvSpPr>
          <p:cNvPr id="15368" name="TextBox 8"/>
          <p:cNvSpPr txBox="1">
            <a:spLocks noChangeArrowheads="1"/>
          </p:cNvSpPr>
          <p:nvPr/>
        </p:nvSpPr>
        <p:spPr bwMode="auto">
          <a:xfrm>
            <a:off x="4505569" y="3586163"/>
            <a:ext cx="1627369" cy="253916"/>
          </a:xfrm>
          <a:prstGeom prst="rect">
            <a:avLst/>
          </a:prstGeom>
          <a:noFill/>
          <a:ln w="9525">
            <a:noFill/>
            <a:miter lim="800000"/>
            <a:headEnd/>
            <a:tailEnd/>
          </a:ln>
        </p:spPr>
        <p:txBody>
          <a:bodyPr wrap="none">
            <a:spAutoFit/>
          </a:bodyPr>
          <a:lstStyle/>
          <a:p>
            <a:r>
              <a:rPr lang="en-US" sz="1050" dirty="0"/>
              <a:t>Relationship Management</a:t>
            </a:r>
          </a:p>
        </p:txBody>
      </p:sp>
      <p:sp>
        <p:nvSpPr>
          <p:cNvPr id="15370" name="TextBox 12"/>
          <p:cNvSpPr txBox="1">
            <a:spLocks noChangeArrowheads="1"/>
          </p:cNvSpPr>
          <p:nvPr/>
        </p:nvSpPr>
        <p:spPr bwMode="auto">
          <a:xfrm>
            <a:off x="6314864" y="2087404"/>
            <a:ext cx="1162498" cy="253916"/>
          </a:xfrm>
          <a:prstGeom prst="rect">
            <a:avLst/>
          </a:prstGeom>
          <a:noFill/>
          <a:ln w="9525">
            <a:noFill/>
            <a:miter lim="800000"/>
            <a:headEnd/>
            <a:tailEnd/>
          </a:ln>
        </p:spPr>
        <p:txBody>
          <a:bodyPr wrap="none">
            <a:spAutoFit/>
          </a:bodyPr>
          <a:lstStyle/>
          <a:p>
            <a:r>
              <a:rPr lang="en-US" sz="1050" dirty="0"/>
              <a:t>Productivity Tools</a:t>
            </a:r>
            <a:endParaRPr lang="en-US" sz="1050" dirty="0"/>
          </a:p>
        </p:txBody>
      </p:sp>
      <p:pic>
        <p:nvPicPr>
          <p:cNvPr id="15371" name="Picture 63"/>
          <p:cNvPicPr>
            <a:picLocks noChangeArrowheads="1"/>
          </p:cNvPicPr>
          <p:nvPr/>
        </p:nvPicPr>
        <p:blipFill>
          <a:blip r:embed="rId6" cstate="print"/>
          <a:srcRect/>
          <a:stretch>
            <a:fillRect/>
          </a:stretch>
        </p:blipFill>
        <p:spPr bwMode="auto">
          <a:xfrm>
            <a:off x="4514850" y="1056085"/>
            <a:ext cx="1657350" cy="865584"/>
          </a:xfrm>
          <a:prstGeom prst="rect">
            <a:avLst/>
          </a:prstGeom>
          <a:noFill/>
          <a:ln w="9525">
            <a:noFill/>
            <a:miter lim="800000"/>
            <a:headEnd/>
            <a:tailEnd/>
          </a:ln>
        </p:spPr>
      </p:pic>
      <p:sp>
        <p:nvSpPr>
          <p:cNvPr id="15372" name="TextBox 14"/>
          <p:cNvSpPr txBox="1">
            <a:spLocks noChangeArrowheads="1"/>
          </p:cNvSpPr>
          <p:nvPr/>
        </p:nvSpPr>
        <p:spPr bwMode="auto">
          <a:xfrm>
            <a:off x="4456785" y="878681"/>
            <a:ext cx="723275" cy="253916"/>
          </a:xfrm>
          <a:prstGeom prst="rect">
            <a:avLst/>
          </a:prstGeom>
          <a:noFill/>
          <a:ln w="9525">
            <a:noFill/>
            <a:miter lim="800000"/>
            <a:headEnd/>
            <a:tailEnd/>
          </a:ln>
        </p:spPr>
        <p:txBody>
          <a:bodyPr wrap="none">
            <a:spAutoFit/>
          </a:bodyPr>
          <a:lstStyle/>
          <a:p>
            <a:r>
              <a:rPr lang="en-US" sz="1050"/>
              <a:t>Reporting</a:t>
            </a:r>
          </a:p>
        </p:txBody>
      </p:sp>
      <p:sp>
        <p:nvSpPr>
          <p:cNvPr id="15374" name="TextBox 16"/>
          <p:cNvSpPr txBox="1">
            <a:spLocks noChangeArrowheads="1"/>
          </p:cNvSpPr>
          <p:nvPr/>
        </p:nvSpPr>
        <p:spPr bwMode="auto">
          <a:xfrm>
            <a:off x="2997395" y="878681"/>
            <a:ext cx="942887" cy="253916"/>
          </a:xfrm>
          <a:prstGeom prst="rect">
            <a:avLst/>
          </a:prstGeom>
          <a:noFill/>
          <a:ln w="9525">
            <a:noFill/>
            <a:miter lim="800000"/>
            <a:headEnd/>
            <a:tailEnd/>
          </a:ln>
        </p:spPr>
        <p:txBody>
          <a:bodyPr wrap="none">
            <a:spAutoFit/>
          </a:bodyPr>
          <a:lstStyle/>
          <a:p>
            <a:r>
              <a:rPr lang="en-US" sz="1050" dirty="0"/>
              <a:t>Vendor Portal</a:t>
            </a:r>
            <a:endParaRPr lang="en-US" sz="1050" dirty="0"/>
          </a:p>
        </p:txBody>
      </p:sp>
      <p:pic>
        <p:nvPicPr>
          <p:cNvPr id="15375" name="Picture 2"/>
          <p:cNvPicPr>
            <a:picLocks noChangeAspect="1" noChangeArrowheads="1"/>
          </p:cNvPicPr>
          <p:nvPr/>
        </p:nvPicPr>
        <p:blipFill>
          <a:blip r:embed="rId7" cstate="print"/>
          <a:srcRect/>
          <a:stretch>
            <a:fillRect/>
          </a:stretch>
        </p:blipFill>
        <p:spPr bwMode="auto">
          <a:xfrm>
            <a:off x="6403181" y="3840079"/>
            <a:ext cx="1190625" cy="903372"/>
          </a:xfrm>
          <a:prstGeom prst="rect">
            <a:avLst/>
          </a:prstGeom>
          <a:noFill/>
          <a:ln w="9525">
            <a:noFill/>
            <a:miter lim="800000"/>
            <a:headEnd/>
            <a:tailEnd/>
          </a:ln>
        </p:spPr>
      </p:pic>
      <p:sp>
        <p:nvSpPr>
          <p:cNvPr id="15376" name="TextBox 18"/>
          <p:cNvSpPr txBox="1">
            <a:spLocks noChangeArrowheads="1"/>
          </p:cNvSpPr>
          <p:nvPr/>
        </p:nvSpPr>
        <p:spPr bwMode="auto">
          <a:xfrm>
            <a:off x="6314864" y="3579020"/>
            <a:ext cx="1132041" cy="253916"/>
          </a:xfrm>
          <a:prstGeom prst="rect">
            <a:avLst/>
          </a:prstGeom>
          <a:noFill/>
          <a:ln w="9525">
            <a:noFill/>
            <a:miter lim="800000"/>
            <a:headEnd/>
            <a:tailEnd/>
          </a:ln>
        </p:spPr>
        <p:txBody>
          <a:bodyPr wrap="none">
            <a:spAutoFit/>
          </a:bodyPr>
          <a:lstStyle/>
          <a:p>
            <a:r>
              <a:rPr lang="en-US" sz="1050" dirty="0"/>
              <a:t>BPM &amp; Workflow</a:t>
            </a:r>
          </a:p>
        </p:txBody>
      </p:sp>
      <p:sp>
        <p:nvSpPr>
          <p:cNvPr id="15378" name="TextBox 20"/>
          <p:cNvSpPr txBox="1">
            <a:spLocks noChangeArrowheads="1"/>
          </p:cNvSpPr>
          <p:nvPr/>
        </p:nvSpPr>
        <p:spPr bwMode="auto">
          <a:xfrm>
            <a:off x="1192360" y="3531870"/>
            <a:ext cx="1625766" cy="253916"/>
          </a:xfrm>
          <a:prstGeom prst="rect">
            <a:avLst/>
          </a:prstGeom>
          <a:noFill/>
          <a:ln w="9525">
            <a:noFill/>
            <a:miter lim="800000"/>
            <a:headEnd/>
            <a:tailEnd/>
          </a:ln>
        </p:spPr>
        <p:txBody>
          <a:bodyPr wrap="none">
            <a:spAutoFit/>
          </a:bodyPr>
          <a:lstStyle/>
          <a:p>
            <a:r>
              <a:rPr lang="en-US" sz="1050" dirty="0"/>
              <a:t>Digital Asset Management</a:t>
            </a:r>
          </a:p>
        </p:txBody>
      </p:sp>
      <p:pic>
        <p:nvPicPr>
          <p:cNvPr id="15379" name="Picture 16"/>
          <p:cNvPicPr>
            <a:picLocks noChangeArrowheads="1"/>
          </p:cNvPicPr>
          <p:nvPr/>
        </p:nvPicPr>
        <p:blipFill>
          <a:blip r:embed="rId8" cstate="print"/>
          <a:srcRect/>
          <a:stretch>
            <a:fillRect/>
          </a:stretch>
        </p:blipFill>
        <p:spPr bwMode="auto">
          <a:xfrm>
            <a:off x="1428750" y="2228850"/>
            <a:ext cx="1919288" cy="1019175"/>
          </a:xfrm>
          <a:prstGeom prst="rect">
            <a:avLst/>
          </a:prstGeom>
          <a:noFill/>
          <a:ln w="9525">
            <a:noFill/>
            <a:miter lim="800000"/>
            <a:headEnd/>
            <a:tailEnd/>
          </a:ln>
        </p:spPr>
      </p:pic>
      <p:sp>
        <p:nvSpPr>
          <p:cNvPr id="15380" name="TextBox 22"/>
          <p:cNvSpPr txBox="1">
            <a:spLocks noChangeArrowheads="1"/>
          </p:cNvSpPr>
          <p:nvPr/>
        </p:nvSpPr>
        <p:spPr bwMode="auto">
          <a:xfrm>
            <a:off x="1384385" y="2057400"/>
            <a:ext cx="1630575" cy="253916"/>
          </a:xfrm>
          <a:prstGeom prst="rect">
            <a:avLst/>
          </a:prstGeom>
          <a:noFill/>
          <a:ln w="9525">
            <a:noFill/>
            <a:miter lim="800000"/>
            <a:headEnd/>
            <a:tailEnd/>
          </a:ln>
        </p:spPr>
        <p:txBody>
          <a:bodyPr wrap="none">
            <a:spAutoFit/>
          </a:bodyPr>
          <a:lstStyle/>
          <a:p>
            <a:r>
              <a:rPr lang="en-US" sz="1050"/>
              <a:t>Data Quality Management</a:t>
            </a:r>
          </a:p>
        </p:txBody>
      </p:sp>
      <p:pic>
        <p:nvPicPr>
          <p:cNvPr id="15381" name="Picture 2"/>
          <p:cNvPicPr>
            <a:picLocks noChangeAspect="1" noChangeArrowheads="1"/>
          </p:cNvPicPr>
          <p:nvPr/>
        </p:nvPicPr>
        <p:blipFill>
          <a:blip r:embed="rId9" cstate="print"/>
          <a:srcRect l="41483"/>
          <a:stretch>
            <a:fillRect/>
          </a:stretch>
        </p:blipFill>
        <p:spPr bwMode="auto">
          <a:xfrm>
            <a:off x="3289057" y="3771900"/>
            <a:ext cx="1052513" cy="971551"/>
          </a:xfrm>
          <a:prstGeom prst="rect">
            <a:avLst/>
          </a:prstGeom>
          <a:noFill/>
          <a:ln w="9525">
            <a:noFill/>
            <a:miter lim="800000"/>
            <a:headEnd/>
            <a:tailEnd/>
          </a:ln>
        </p:spPr>
      </p:pic>
      <p:sp>
        <p:nvSpPr>
          <p:cNvPr id="15382" name="TextBox 24"/>
          <p:cNvSpPr txBox="1">
            <a:spLocks noChangeArrowheads="1"/>
          </p:cNvSpPr>
          <p:nvPr/>
        </p:nvSpPr>
        <p:spPr bwMode="auto">
          <a:xfrm>
            <a:off x="3187950" y="3554016"/>
            <a:ext cx="1035861" cy="253916"/>
          </a:xfrm>
          <a:prstGeom prst="rect">
            <a:avLst/>
          </a:prstGeom>
          <a:noFill/>
          <a:ln w="9525">
            <a:noFill/>
            <a:miter lim="800000"/>
            <a:headEnd/>
            <a:tailEnd/>
          </a:ln>
        </p:spPr>
        <p:txBody>
          <a:bodyPr wrap="none">
            <a:spAutoFit/>
          </a:bodyPr>
          <a:lstStyle/>
          <a:p>
            <a:r>
              <a:rPr lang="en-US" sz="1050" dirty="0"/>
              <a:t>Print </a:t>
            </a:r>
            <a:r>
              <a:rPr lang="en-US" sz="1050" dirty="0"/>
              <a:t>Publishing</a:t>
            </a:r>
          </a:p>
        </p:txBody>
      </p:sp>
      <p:pic>
        <p:nvPicPr>
          <p:cNvPr id="15383" name="Picture 15"/>
          <p:cNvPicPr>
            <a:picLocks noChangeAspect="1" noChangeArrowheads="1"/>
          </p:cNvPicPr>
          <p:nvPr/>
        </p:nvPicPr>
        <p:blipFill>
          <a:blip r:embed="rId10" cstate="print"/>
          <a:srcRect/>
          <a:stretch>
            <a:fillRect/>
          </a:stretch>
        </p:blipFill>
        <p:spPr bwMode="auto">
          <a:xfrm>
            <a:off x="3777853" y="2286000"/>
            <a:ext cx="1879997" cy="1066800"/>
          </a:xfrm>
          <a:prstGeom prst="rect">
            <a:avLst/>
          </a:prstGeom>
          <a:noFill/>
          <a:ln w="9525">
            <a:noFill/>
            <a:miter lim="800000"/>
            <a:headEnd/>
            <a:tailEnd/>
          </a:ln>
        </p:spPr>
      </p:pic>
      <p:sp>
        <p:nvSpPr>
          <p:cNvPr id="15384" name="TextBox 20"/>
          <p:cNvSpPr txBox="1">
            <a:spLocks noChangeArrowheads="1"/>
          </p:cNvSpPr>
          <p:nvPr/>
        </p:nvSpPr>
        <p:spPr bwMode="auto">
          <a:xfrm>
            <a:off x="3688685" y="2057400"/>
            <a:ext cx="1186543" cy="253916"/>
          </a:xfrm>
          <a:prstGeom prst="rect">
            <a:avLst/>
          </a:prstGeom>
          <a:noFill/>
          <a:ln w="9525">
            <a:noFill/>
            <a:miter lim="800000"/>
            <a:headEnd/>
            <a:tailEnd/>
          </a:ln>
        </p:spPr>
        <p:txBody>
          <a:bodyPr wrap="none">
            <a:spAutoFit/>
          </a:bodyPr>
          <a:lstStyle/>
          <a:p>
            <a:r>
              <a:rPr lang="en-US" sz="1050" dirty="0"/>
              <a:t>Data Globalization</a:t>
            </a:r>
          </a:p>
        </p:txBody>
      </p:sp>
      <p:pic>
        <p:nvPicPr>
          <p:cNvPr id="30" name="Picture 29"/>
          <p:cNvPicPr/>
          <p:nvPr/>
        </p:nvPicPr>
        <p:blipFill>
          <a:blip r:embed="rId11" cstate="print"/>
          <a:stretch>
            <a:fillRect/>
          </a:stretch>
        </p:blipFill>
        <p:spPr>
          <a:xfrm>
            <a:off x="1290876" y="3783330"/>
            <a:ext cx="1772365" cy="960121"/>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pic>
        <p:nvPicPr>
          <p:cNvPr id="31" name="Content Placeholder 8"/>
          <p:cNvPicPr>
            <a:picLocks noGrp="1" noChangeAspect="1"/>
          </p:cNvPicPr>
          <p:nvPr>
            <p:ph idx="1"/>
          </p:nvPr>
        </p:nvPicPr>
        <p:blipFill>
          <a:blip r:embed="rId12" cstate="print">
            <a:extLst>
              <a:ext uri="{28A0092B-C50C-407E-A947-70E740481C1C}">
                <a14:useLocalDpi xmlns:a14="http://schemas.microsoft.com/office/drawing/2010/main" val="0"/>
              </a:ext>
            </a:extLst>
          </a:blip>
          <a:stretch>
            <a:fillRect/>
          </a:stretch>
        </p:blipFill>
        <p:spPr>
          <a:xfrm>
            <a:off x="3081052" y="1131570"/>
            <a:ext cx="1025756" cy="734251"/>
          </a:xfrm>
        </p:spPr>
      </p:pic>
      <p:pic>
        <p:nvPicPr>
          <p:cNvPr id="32" name="Picture 48"/>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357937" y="2253948"/>
            <a:ext cx="1269563" cy="79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44392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cap="all" dirty="0" err="1">
                <a:solidFill>
                  <a:schemeClr val="tx1"/>
                </a:solidFill>
                <a:latin typeface="Segoe UI Light"/>
              </a:rPr>
              <a:t>Riversand</a:t>
            </a:r>
            <a:r>
              <a:rPr lang="en-US" sz="2000" cap="all" dirty="0">
                <a:solidFill>
                  <a:schemeClr val="tx1"/>
                </a:solidFill>
                <a:latin typeface="Segoe UI Light"/>
              </a:rPr>
              <a:t> MDM Platform</a:t>
            </a:r>
            <a:endParaRPr lang="en-US" sz="2000" cap="all" dirty="0">
              <a:solidFill>
                <a:schemeClr val="tx1"/>
              </a:solidFill>
              <a:latin typeface="Segoe UI Light"/>
            </a:endParaRPr>
          </a:p>
        </p:txBody>
      </p:sp>
      <p:sp>
        <p:nvSpPr>
          <p:cNvPr id="7" name="Pentagon 6"/>
          <p:cNvSpPr/>
          <p:nvPr/>
        </p:nvSpPr>
        <p:spPr bwMode="auto">
          <a:xfrm>
            <a:off x="2403662" y="2198594"/>
            <a:ext cx="897592" cy="1003767"/>
          </a:xfrm>
          <a:prstGeom prst="homePlate">
            <a:avLst/>
          </a:prstGeom>
          <a:solidFill>
            <a:schemeClr val="bg2">
              <a:lumMod val="50000"/>
            </a:schemeClr>
          </a:solidFill>
          <a:ln w="12700" cap="sq" algn="ctr">
            <a:solidFill>
              <a:schemeClr val="tx2"/>
            </a:solidFill>
            <a:miter lim="800000"/>
            <a:headEnd/>
            <a:tailEnd/>
          </a:ln>
          <a:effectLst>
            <a:outerShdw blurRad="139700" dist="38100" dir="2700000" algn="tl" rotWithShape="0">
              <a:prstClr val="black">
                <a:alpha val="27000"/>
              </a:prstClr>
            </a:outerShdw>
            <a:softEdge rad="0"/>
          </a:effectLst>
        </p:spPr>
        <p:txBody>
          <a:bodyPr wrap="none" rtlCol="0" anchor="ctr"/>
          <a:lstStyle/>
          <a:p>
            <a:pPr algn="ctr"/>
            <a:endParaRPr lang="en-US" sz="1350" b="1" dirty="0">
              <a:solidFill>
                <a:schemeClr val="bg1"/>
              </a:solidFill>
            </a:endParaRPr>
          </a:p>
        </p:txBody>
      </p:sp>
      <p:sp>
        <p:nvSpPr>
          <p:cNvPr id="8" name="TextBox 7"/>
          <p:cNvSpPr txBox="1"/>
          <p:nvPr/>
        </p:nvSpPr>
        <p:spPr bwMode="auto">
          <a:xfrm>
            <a:off x="2310269" y="3240832"/>
            <a:ext cx="1241622" cy="715581"/>
          </a:xfrm>
          <a:prstGeom prst="rect">
            <a:avLst/>
          </a:prstGeom>
          <a:noFill/>
          <a:ln w="12700" cap="sq" algn="ctr">
            <a:noFill/>
            <a:miter lim="800000"/>
            <a:headEnd/>
            <a:tailEnd/>
          </a:ln>
          <a:effectLst/>
        </p:spPr>
        <p:txBody>
          <a:bodyPr wrap="none" rtlCol="0">
            <a:spAutoFit/>
          </a:bodyPr>
          <a:lstStyle/>
          <a:p>
            <a:r>
              <a:rPr lang="en-US" sz="1350" b="1" dirty="0">
                <a:solidFill>
                  <a:schemeClr val="tx2"/>
                </a:solidFill>
              </a:rPr>
              <a:t>Merge</a:t>
            </a:r>
          </a:p>
          <a:p>
            <a:r>
              <a:rPr lang="en-US" sz="1350" b="1" dirty="0">
                <a:solidFill>
                  <a:schemeClr val="tx2"/>
                </a:solidFill>
              </a:rPr>
              <a:t>De-duplication</a:t>
            </a:r>
          </a:p>
          <a:p>
            <a:r>
              <a:rPr lang="en-US" sz="1350" b="1" dirty="0">
                <a:solidFill>
                  <a:schemeClr val="tx2"/>
                </a:solidFill>
              </a:rPr>
              <a:t>Cleanse</a:t>
            </a:r>
          </a:p>
        </p:txBody>
      </p:sp>
      <p:graphicFrame>
        <p:nvGraphicFramePr>
          <p:cNvPr id="9" name="Diagram 8"/>
          <p:cNvGraphicFramePr/>
          <p:nvPr>
            <p:extLst/>
          </p:nvPr>
        </p:nvGraphicFramePr>
        <p:xfrm>
          <a:off x="2933645" y="1477471"/>
          <a:ext cx="3264274" cy="24636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Pentagon 9"/>
          <p:cNvSpPr/>
          <p:nvPr/>
        </p:nvSpPr>
        <p:spPr bwMode="auto">
          <a:xfrm>
            <a:off x="5825938" y="2198594"/>
            <a:ext cx="897592" cy="1003767"/>
          </a:xfrm>
          <a:prstGeom prst="homePlate">
            <a:avLst/>
          </a:prstGeom>
          <a:solidFill>
            <a:schemeClr val="bg2">
              <a:lumMod val="50000"/>
            </a:schemeClr>
          </a:solidFill>
          <a:ln w="12700" cap="sq" algn="ctr">
            <a:solidFill>
              <a:schemeClr val="tx2"/>
            </a:solidFill>
            <a:miter lim="800000"/>
            <a:headEnd/>
            <a:tailEnd/>
          </a:ln>
          <a:effectLst>
            <a:outerShdw blurRad="139700" dist="38100" dir="2700000" algn="tl" rotWithShape="0">
              <a:prstClr val="black">
                <a:alpha val="27000"/>
              </a:prstClr>
            </a:outerShdw>
            <a:softEdge rad="0"/>
          </a:effectLst>
        </p:spPr>
        <p:txBody>
          <a:bodyPr wrap="none" rtlCol="0" anchor="ctr"/>
          <a:lstStyle/>
          <a:p>
            <a:pPr algn="ctr"/>
            <a:endParaRPr lang="en-US" sz="1350" b="1" dirty="0">
              <a:solidFill>
                <a:schemeClr val="bg1"/>
              </a:solidFill>
            </a:endParaRPr>
          </a:p>
        </p:txBody>
      </p:sp>
      <p:sp>
        <p:nvSpPr>
          <p:cNvPr id="13" name="TextBox 12"/>
          <p:cNvSpPr txBox="1"/>
          <p:nvPr/>
        </p:nvSpPr>
        <p:spPr bwMode="auto">
          <a:xfrm>
            <a:off x="5450876" y="3353641"/>
            <a:ext cx="1379352" cy="507831"/>
          </a:xfrm>
          <a:prstGeom prst="rect">
            <a:avLst/>
          </a:prstGeom>
          <a:noFill/>
          <a:ln w="12700" cap="sq" algn="ctr">
            <a:noFill/>
            <a:miter lim="800000"/>
            <a:headEnd/>
            <a:tailEnd/>
          </a:ln>
          <a:effectLst/>
        </p:spPr>
        <p:txBody>
          <a:bodyPr wrap="none" rtlCol="0">
            <a:spAutoFit/>
          </a:bodyPr>
          <a:lstStyle/>
          <a:p>
            <a:r>
              <a:rPr lang="en-US" sz="1350" b="1" dirty="0">
                <a:solidFill>
                  <a:schemeClr val="tx2"/>
                </a:solidFill>
              </a:rPr>
              <a:t>Trusted Data</a:t>
            </a:r>
          </a:p>
          <a:p>
            <a:r>
              <a:rPr lang="en-US" sz="1350" b="1" dirty="0">
                <a:solidFill>
                  <a:schemeClr val="tx2"/>
                </a:solidFill>
              </a:rPr>
              <a:t>360 degree View</a:t>
            </a:r>
          </a:p>
        </p:txBody>
      </p:sp>
      <p:sp>
        <p:nvSpPr>
          <p:cNvPr id="14" name="Rounded Rectangle 13"/>
          <p:cNvSpPr/>
          <p:nvPr/>
        </p:nvSpPr>
        <p:spPr bwMode="auto">
          <a:xfrm>
            <a:off x="6851627" y="905915"/>
            <a:ext cx="927807" cy="822960"/>
          </a:xfrm>
          <a:prstGeom prst="roundRect">
            <a:avLst/>
          </a:prstGeom>
          <a:gradFill>
            <a:gsLst>
              <a:gs pos="13000">
                <a:schemeClr val="accent1">
                  <a:shade val="51000"/>
                  <a:satMod val="130000"/>
                  <a:alpha val="53000"/>
                </a:schemeClr>
              </a:gs>
              <a:gs pos="80000">
                <a:schemeClr val="accent1">
                  <a:shade val="93000"/>
                  <a:satMod val="130000"/>
                </a:schemeClr>
              </a:gs>
              <a:gs pos="100000">
                <a:schemeClr val="accent1">
                  <a:shade val="94000"/>
                  <a:satMod val="135000"/>
                </a:schemeClr>
              </a:gs>
            </a:gsLst>
          </a:gradFill>
          <a:ln>
            <a:headEnd/>
            <a:tailEnd/>
          </a:ln>
        </p:spPr>
        <p:style>
          <a:lnRef idx="0">
            <a:schemeClr val="accent1"/>
          </a:lnRef>
          <a:fillRef idx="3">
            <a:schemeClr val="accent1"/>
          </a:fillRef>
          <a:effectRef idx="3">
            <a:schemeClr val="accent1"/>
          </a:effectRef>
          <a:fontRef idx="minor">
            <a:schemeClr val="lt1"/>
          </a:fontRef>
        </p:style>
        <p:txBody>
          <a:bodyPr wrap="none" rtlCol="0" anchor="ctr"/>
          <a:lstStyle/>
          <a:p>
            <a:pPr algn="ctr"/>
            <a:r>
              <a:rPr lang="en-US" sz="1350" b="1" dirty="0">
                <a:solidFill>
                  <a:schemeClr val="bg1"/>
                </a:solidFill>
              </a:rPr>
              <a:t>Intelligence</a:t>
            </a:r>
          </a:p>
        </p:txBody>
      </p:sp>
      <p:sp>
        <p:nvSpPr>
          <p:cNvPr id="15" name="Rounded Rectangle 14"/>
          <p:cNvSpPr/>
          <p:nvPr/>
        </p:nvSpPr>
        <p:spPr bwMode="auto">
          <a:xfrm>
            <a:off x="6851627" y="1839512"/>
            <a:ext cx="927807" cy="822960"/>
          </a:xfrm>
          <a:prstGeom prst="roundRect">
            <a:avLst/>
          </a:prstGeom>
          <a:gradFill>
            <a:gsLst>
              <a:gs pos="13000">
                <a:schemeClr val="accent1">
                  <a:shade val="51000"/>
                  <a:satMod val="130000"/>
                  <a:alpha val="53000"/>
                </a:schemeClr>
              </a:gs>
              <a:gs pos="80000">
                <a:schemeClr val="accent1">
                  <a:shade val="93000"/>
                  <a:satMod val="130000"/>
                </a:schemeClr>
              </a:gs>
              <a:gs pos="100000">
                <a:schemeClr val="accent1">
                  <a:shade val="94000"/>
                  <a:satMod val="135000"/>
                </a:schemeClr>
              </a:gs>
            </a:gsLst>
          </a:gradFill>
          <a:ln>
            <a:headEnd/>
            <a:tailEnd/>
          </a:ln>
        </p:spPr>
        <p:style>
          <a:lnRef idx="0">
            <a:schemeClr val="accent1"/>
          </a:lnRef>
          <a:fillRef idx="3">
            <a:schemeClr val="accent1"/>
          </a:fillRef>
          <a:effectRef idx="3">
            <a:schemeClr val="accent1"/>
          </a:effectRef>
          <a:fontRef idx="minor">
            <a:schemeClr val="lt1"/>
          </a:fontRef>
        </p:style>
        <p:txBody>
          <a:bodyPr wrap="none" rtlCol="0" anchor="ctr"/>
          <a:lstStyle/>
          <a:p>
            <a:pPr algn="ctr"/>
            <a:r>
              <a:rPr lang="en-US" sz="1350" b="1" dirty="0">
                <a:solidFill>
                  <a:schemeClr val="bg1"/>
                </a:solidFill>
              </a:rPr>
              <a:t>Analytics</a:t>
            </a:r>
          </a:p>
        </p:txBody>
      </p:sp>
      <p:sp>
        <p:nvSpPr>
          <p:cNvPr id="16" name="Rounded Rectangle 15"/>
          <p:cNvSpPr/>
          <p:nvPr/>
        </p:nvSpPr>
        <p:spPr bwMode="auto">
          <a:xfrm>
            <a:off x="6851627" y="2773109"/>
            <a:ext cx="927807" cy="822960"/>
          </a:xfrm>
          <a:prstGeom prst="roundRect">
            <a:avLst/>
          </a:prstGeom>
          <a:gradFill>
            <a:gsLst>
              <a:gs pos="13000">
                <a:schemeClr val="accent1">
                  <a:shade val="51000"/>
                  <a:satMod val="130000"/>
                  <a:alpha val="53000"/>
                </a:schemeClr>
              </a:gs>
              <a:gs pos="80000">
                <a:schemeClr val="accent1">
                  <a:shade val="93000"/>
                  <a:satMod val="130000"/>
                </a:schemeClr>
              </a:gs>
              <a:gs pos="100000">
                <a:schemeClr val="accent1">
                  <a:shade val="94000"/>
                  <a:satMod val="135000"/>
                </a:schemeClr>
              </a:gs>
            </a:gsLst>
          </a:gradFill>
          <a:ln>
            <a:headEnd/>
            <a:tailEnd/>
          </a:ln>
        </p:spPr>
        <p:style>
          <a:lnRef idx="0">
            <a:schemeClr val="accent1"/>
          </a:lnRef>
          <a:fillRef idx="3">
            <a:schemeClr val="accent1"/>
          </a:fillRef>
          <a:effectRef idx="3">
            <a:schemeClr val="accent1"/>
          </a:effectRef>
          <a:fontRef idx="minor">
            <a:schemeClr val="lt1"/>
          </a:fontRef>
        </p:style>
        <p:txBody>
          <a:bodyPr wrap="none" rtlCol="0" anchor="ctr"/>
          <a:lstStyle/>
          <a:p>
            <a:pPr algn="ctr"/>
            <a:r>
              <a:rPr lang="en-US" sz="1350" b="1" dirty="0">
                <a:solidFill>
                  <a:schemeClr val="bg1"/>
                </a:solidFill>
              </a:rPr>
              <a:t>Promotions</a:t>
            </a:r>
          </a:p>
        </p:txBody>
      </p:sp>
      <p:sp>
        <p:nvSpPr>
          <p:cNvPr id="17" name="Rounded Rectangle 16"/>
          <p:cNvSpPr/>
          <p:nvPr/>
        </p:nvSpPr>
        <p:spPr bwMode="auto">
          <a:xfrm>
            <a:off x="6851627" y="3703978"/>
            <a:ext cx="927807" cy="822960"/>
          </a:xfrm>
          <a:prstGeom prst="roundRect">
            <a:avLst/>
          </a:prstGeom>
          <a:gradFill>
            <a:gsLst>
              <a:gs pos="13000">
                <a:schemeClr val="accent1">
                  <a:shade val="51000"/>
                  <a:satMod val="130000"/>
                  <a:alpha val="53000"/>
                </a:schemeClr>
              </a:gs>
              <a:gs pos="80000">
                <a:schemeClr val="accent1">
                  <a:shade val="93000"/>
                  <a:satMod val="130000"/>
                </a:schemeClr>
              </a:gs>
              <a:gs pos="100000">
                <a:schemeClr val="accent1">
                  <a:shade val="94000"/>
                  <a:satMod val="135000"/>
                </a:schemeClr>
              </a:gs>
            </a:gsLst>
          </a:gradFill>
          <a:ln>
            <a:headEnd/>
            <a:tailEnd/>
          </a:ln>
        </p:spPr>
        <p:style>
          <a:lnRef idx="0">
            <a:schemeClr val="accent1"/>
          </a:lnRef>
          <a:fillRef idx="3">
            <a:schemeClr val="accent1"/>
          </a:fillRef>
          <a:effectRef idx="3">
            <a:schemeClr val="accent1"/>
          </a:effectRef>
          <a:fontRef idx="minor">
            <a:schemeClr val="lt1"/>
          </a:fontRef>
        </p:style>
        <p:txBody>
          <a:bodyPr wrap="none" rtlCol="0" anchor="ctr"/>
          <a:lstStyle/>
          <a:p>
            <a:pPr algn="ctr"/>
            <a:r>
              <a:rPr lang="en-US" sz="1350" b="1" dirty="0">
                <a:solidFill>
                  <a:schemeClr val="bg1"/>
                </a:solidFill>
              </a:rPr>
              <a:t>Marketing</a:t>
            </a:r>
          </a:p>
        </p:txBody>
      </p:sp>
      <p:sp>
        <p:nvSpPr>
          <p:cNvPr id="19" name="TextBox 18"/>
          <p:cNvSpPr txBox="1"/>
          <p:nvPr/>
        </p:nvSpPr>
        <p:spPr bwMode="auto">
          <a:xfrm>
            <a:off x="1075701" y="1151868"/>
            <a:ext cx="1188992" cy="415498"/>
          </a:xfrm>
          <a:prstGeom prst="rect">
            <a:avLst/>
          </a:prstGeom>
          <a:noFill/>
          <a:ln w="12700" cap="sq" algn="ctr">
            <a:noFill/>
            <a:miter lim="800000"/>
            <a:headEnd/>
            <a:tailEnd/>
          </a:ln>
          <a:effectLst/>
        </p:spPr>
        <p:txBody>
          <a:bodyPr wrap="square" rtlCol="0">
            <a:spAutoFit/>
          </a:bodyPr>
          <a:lstStyle/>
          <a:p>
            <a:r>
              <a:rPr lang="en-US" sz="1050" b="1" dirty="0"/>
              <a:t>Data </a:t>
            </a:r>
          </a:p>
          <a:p>
            <a:r>
              <a:rPr lang="en-US" sz="1050" b="1" dirty="0"/>
              <a:t>Warehouse</a:t>
            </a:r>
            <a:endParaRPr lang="en-US" sz="1050" b="1" dirty="0"/>
          </a:p>
        </p:txBody>
      </p:sp>
      <p:sp>
        <p:nvSpPr>
          <p:cNvPr id="27" name="TextBox 26"/>
          <p:cNvSpPr txBox="1"/>
          <p:nvPr/>
        </p:nvSpPr>
        <p:spPr bwMode="auto">
          <a:xfrm>
            <a:off x="1142615" y="3698098"/>
            <a:ext cx="895548" cy="415498"/>
          </a:xfrm>
          <a:prstGeom prst="rect">
            <a:avLst/>
          </a:prstGeom>
          <a:noFill/>
          <a:ln w="12700" cap="sq" algn="ctr">
            <a:noFill/>
            <a:miter lim="800000"/>
            <a:headEnd/>
            <a:tailEnd/>
          </a:ln>
          <a:effectLst/>
        </p:spPr>
        <p:txBody>
          <a:bodyPr wrap="square" rtlCol="0">
            <a:spAutoFit/>
          </a:bodyPr>
          <a:lstStyle/>
          <a:p>
            <a:r>
              <a:rPr lang="en-US" sz="1050" b="1" dirty="0"/>
              <a:t>CRM /  salesforce</a:t>
            </a:r>
            <a:endParaRPr lang="en-US" sz="1050" b="1" dirty="0"/>
          </a:p>
        </p:txBody>
      </p:sp>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15474" y="4069015"/>
            <a:ext cx="465164" cy="656198"/>
          </a:xfrm>
          <a:prstGeom prst="rect">
            <a:avLst/>
          </a:prstGeom>
        </p:spPr>
      </p:pic>
      <p:sp>
        <p:nvSpPr>
          <p:cNvPr id="29" name="TextBox 28"/>
          <p:cNvSpPr txBox="1"/>
          <p:nvPr/>
        </p:nvSpPr>
        <p:spPr bwMode="auto">
          <a:xfrm>
            <a:off x="1431858" y="4293097"/>
            <a:ext cx="612259" cy="253916"/>
          </a:xfrm>
          <a:prstGeom prst="rect">
            <a:avLst/>
          </a:prstGeom>
          <a:noFill/>
          <a:ln w="12700" cap="sq" algn="ctr">
            <a:noFill/>
            <a:miter lim="800000"/>
            <a:headEnd/>
            <a:tailEnd/>
          </a:ln>
          <a:effectLst/>
        </p:spPr>
        <p:txBody>
          <a:bodyPr wrap="square" rtlCol="0">
            <a:spAutoFit/>
          </a:bodyPr>
          <a:lstStyle/>
          <a:p>
            <a:r>
              <a:rPr lang="en-US" sz="1050" b="1" dirty="0"/>
              <a:t>Legacy</a:t>
            </a:r>
            <a:endParaRPr lang="en-US" sz="1050" b="1" dirty="0"/>
          </a:p>
        </p:txBody>
      </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42901" y="970966"/>
            <a:ext cx="554405" cy="711476"/>
          </a:xfrm>
          <a:prstGeom prst="rect">
            <a:avLst/>
          </a:prstGeom>
        </p:spPr>
      </p:pic>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38348" y="1918865"/>
            <a:ext cx="721521" cy="721521"/>
          </a:xfrm>
          <a:prstGeom prst="rect">
            <a:avLst/>
          </a:prstGeom>
        </p:spPr>
      </p:pic>
      <p:sp>
        <p:nvSpPr>
          <p:cNvPr id="30" name="TextBox 29"/>
          <p:cNvSpPr txBox="1"/>
          <p:nvPr/>
        </p:nvSpPr>
        <p:spPr bwMode="auto">
          <a:xfrm>
            <a:off x="1100809" y="2179844"/>
            <a:ext cx="611424" cy="253916"/>
          </a:xfrm>
          <a:prstGeom prst="rect">
            <a:avLst/>
          </a:prstGeom>
          <a:noFill/>
          <a:ln w="12700" cap="sq" algn="ctr">
            <a:noFill/>
            <a:miter lim="800000"/>
            <a:headEnd/>
            <a:tailEnd/>
          </a:ln>
          <a:effectLst/>
        </p:spPr>
        <p:txBody>
          <a:bodyPr wrap="square" rtlCol="0">
            <a:spAutoFit/>
          </a:bodyPr>
          <a:lstStyle/>
          <a:p>
            <a:r>
              <a:rPr lang="en-US" sz="1050" b="1" dirty="0"/>
              <a:t>ERP</a:t>
            </a:r>
            <a:endParaRPr lang="en-US" sz="1050" b="1" dirty="0"/>
          </a:p>
        </p:txBody>
      </p:sp>
      <p:pic>
        <p:nvPicPr>
          <p:cNvPr id="6" name="Picture 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02892" y="3109420"/>
            <a:ext cx="495884" cy="746019"/>
          </a:xfrm>
          <a:prstGeom prst="rect">
            <a:avLst/>
          </a:prstGeom>
        </p:spPr>
      </p:pic>
    </p:spTree>
    <p:extLst>
      <p:ext uri="{BB962C8B-B14F-4D97-AF65-F5344CB8AC3E}">
        <p14:creationId xmlns:p14="http://schemas.microsoft.com/office/powerpoint/2010/main" val="17235341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54689" y="377520"/>
            <a:ext cx="7488975" cy="702470"/>
          </a:xfrm>
        </p:spPr>
        <p:txBody>
          <a:bodyPr>
            <a:normAutofit/>
          </a:bodyPr>
          <a:lstStyle/>
          <a:p>
            <a:r>
              <a:rPr lang="en-US" sz="2000" cap="all" dirty="0">
                <a:solidFill>
                  <a:schemeClr val="tx1"/>
                </a:solidFill>
                <a:latin typeface="Segoe UI Light"/>
              </a:rPr>
              <a:t>Examples of Riversand’s Multi-domain MDM clients</a:t>
            </a:r>
            <a:endParaRPr lang="en-US" sz="2000" cap="all" dirty="0">
              <a:solidFill>
                <a:schemeClr val="tx1"/>
              </a:solidFill>
              <a:latin typeface="Segoe UI Light"/>
            </a:endParaRPr>
          </a:p>
        </p:txBody>
      </p:sp>
      <p:sp>
        <p:nvSpPr>
          <p:cNvPr id="4" name="Content Placeholder 3"/>
          <p:cNvSpPr>
            <a:spLocks noGrp="1"/>
          </p:cNvSpPr>
          <p:nvPr>
            <p:ph idx="1"/>
          </p:nvPr>
        </p:nvSpPr>
        <p:spPr>
          <a:xfrm>
            <a:off x="2971800" y="3703880"/>
            <a:ext cx="4766310" cy="388620"/>
          </a:xfrm>
        </p:spPr>
        <p:txBody>
          <a:bodyPr>
            <a:normAutofit fontScale="55000" lnSpcReduction="20000"/>
          </a:bodyPr>
          <a:lstStyle/>
          <a:p>
            <a:pPr>
              <a:buNone/>
            </a:pPr>
            <a:r>
              <a:rPr lang="en-US" sz="1500" dirty="0"/>
              <a:t>A global healthcare company with expertise in medical devices, pharmaceuticals and biotechnology.  Selected Riversand for Vendor data management and will be expanding to include other domains.</a:t>
            </a:r>
            <a:endParaRPr lang="en-US" sz="1500" dirty="0"/>
          </a:p>
        </p:txBody>
      </p:sp>
      <p:sp>
        <p:nvSpPr>
          <p:cNvPr id="7" name="Content Placeholder 3"/>
          <p:cNvSpPr txBox="1">
            <a:spLocks/>
          </p:cNvSpPr>
          <p:nvPr/>
        </p:nvSpPr>
        <p:spPr bwMode="gray">
          <a:xfrm>
            <a:off x="2971800" y="1407438"/>
            <a:ext cx="5029200" cy="38862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p>
            <a:pPr marL="214313" indent="-214313" defTabSz="685800" fontAlgn="base">
              <a:lnSpc>
                <a:spcPct val="95000"/>
              </a:lnSpc>
              <a:spcBef>
                <a:spcPts val="900"/>
              </a:spcBef>
              <a:spcAft>
                <a:spcPct val="0"/>
              </a:spcAft>
              <a:buClr>
                <a:schemeClr val="accent2"/>
              </a:buClr>
              <a:defRPr/>
            </a:pPr>
            <a:r>
              <a:rPr lang="en-US" sz="1500" kern="0" dirty="0">
                <a:solidFill>
                  <a:schemeClr val="tx2"/>
                </a:solidFill>
              </a:rPr>
              <a:t>World’s Largest Generic Pharmaceutical Manufacturer.  Managing Materials, Recipes, Product, and Vendor Master Data.</a:t>
            </a:r>
            <a:endParaRPr lang="en-US" sz="1500" kern="0" dirty="0">
              <a:solidFill>
                <a:schemeClr val="tx2"/>
              </a:solidFill>
            </a:endParaRPr>
          </a:p>
        </p:txBody>
      </p:sp>
      <p:sp>
        <p:nvSpPr>
          <p:cNvPr id="17" name="Content Placeholder 3"/>
          <p:cNvSpPr txBox="1">
            <a:spLocks/>
          </p:cNvSpPr>
          <p:nvPr/>
        </p:nvSpPr>
        <p:spPr bwMode="gray">
          <a:xfrm>
            <a:off x="2971800" y="2567746"/>
            <a:ext cx="5029200" cy="38862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p>
            <a:pPr marL="214313" indent="-214313" defTabSz="685800" fontAlgn="base">
              <a:lnSpc>
                <a:spcPct val="95000"/>
              </a:lnSpc>
              <a:spcBef>
                <a:spcPts val="900"/>
              </a:spcBef>
              <a:spcAft>
                <a:spcPct val="0"/>
              </a:spcAft>
              <a:buClr>
                <a:schemeClr val="accent2"/>
              </a:buClr>
              <a:defRPr/>
            </a:pPr>
            <a:r>
              <a:rPr lang="en-US" sz="1500" kern="0" dirty="0">
                <a:solidFill>
                  <a:schemeClr val="tx2"/>
                </a:solidFill>
              </a:rPr>
              <a:t>World’s Largest Apparel Manufacturer.  Chose MDMCenter to Manage Vendor, Customer and Product Master Data across 32 brands globally.  </a:t>
            </a:r>
            <a:endParaRPr lang="en-US" sz="1500" kern="0" dirty="0">
              <a:solidFill>
                <a:schemeClr val="tx2"/>
              </a:solidFill>
            </a:endParaRPr>
          </a:p>
        </p:txBody>
      </p:sp>
      <p:graphicFrame>
        <p:nvGraphicFramePr>
          <p:cNvPr id="5122" name="Object 2"/>
          <p:cNvGraphicFramePr>
            <a:graphicFrameLocks noChangeAspect="1"/>
          </p:cNvGraphicFramePr>
          <p:nvPr/>
        </p:nvGraphicFramePr>
        <p:xfrm>
          <a:off x="1295646" y="1426082"/>
          <a:ext cx="1428750" cy="472678"/>
        </p:xfrm>
        <a:graphic>
          <a:graphicData uri="http://schemas.openxmlformats.org/presentationml/2006/ole">
            <mc:AlternateContent xmlns:mc="http://schemas.openxmlformats.org/markup-compatibility/2006">
              <mc:Choice xmlns:v="urn:schemas-microsoft-com:vml" Requires="v">
                <p:oleObj spid="_x0000_s1080" name="Bitmap Image" r:id="rId4" imgW="1066667" imgH="333333" progId="PBrush">
                  <p:embed/>
                </p:oleObj>
              </mc:Choice>
              <mc:Fallback>
                <p:oleObj name="Bitmap Image" r:id="rId4" imgW="1066667" imgH="333333"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646" y="1426082"/>
                        <a:ext cx="1428750" cy="4726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23" name="Picture 3"/>
          <p:cNvPicPr>
            <a:picLocks noChangeAspect="1" noChangeArrowheads="1"/>
          </p:cNvPicPr>
          <p:nvPr/>
        </p:nvPicPr>
        <p:blipFill>
          <a:blip r:embed="rId6"/>
          <a:srcRect/>
          <a:stretch>
            <a:fillRect/>
          </a:stretch>
        </p:blipFill>
        <p:spPr bwMode="auto">
          <a:xfrm>
            <a:off x="1411260" y="3737783"/>
            <a:ext cx="1071563" cy="292894"/>
          </a:xfrm>
          <a:prstGeom prst="rect">
            <a:avLst/>
          </a:prstGeom>
          <a:noFill/>
          <a:ln w="9525">
            <a:noFill/>
            <a:miter lim="800000"/>
            <a:headEnd/>
            <a:tailEnd/>
          </a:ln>
        </p:spPr>
      </p:pic>
      <p:pic>
        <p:nvPicPr>
          <p:cNvPr id="18" name="Picture 15" descr="logo_hp"/>
          <p:cNvPicPr>
            <a:picLocks noChangeAspect="1" noChangeArrowheads="1"/>
          </p:cNvPicPr>
          <p:nvPr/>
        </p:nvPicPr>
        <p:blipFill>
          <a:blip r:embed="rId7" cstate="print"/>
          <a:srcRect t="35294" b="8235"/>
          <a:stretch>
            <a:fillRect/>
          </a:stretch>
        </p:blipFill>
        <p:spPr bwMode="auto">
          <a:xfrm>
            <a:off x="1464895" y="2590944"/>
            <a:ext cx="985838" cy="522684"/>
          </a:xfrm>
          <a:prstGeom prst="rect">
            <a:avLst/>
          </a:prstGeom>
          <a:noFill/>
          <a:ln w="9525">
            <a:noFill/>
            <a:miter lim="800000"/>
            <a:headEnd/>
            <a:tailEnd/>
          </a:ln>
        </p:spPr>
      </p:pic>
    </p:spTree>
    <p:extLst>
      <p:ext uri="{BB962C8B-B14F-4D97-AF65-F5344CB8AC3E}">
        <p14:creationId xmlns:p14="http://schemas.microsoft.com/office/powerpoint/2010/main" val="2099122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ppt_w</p:attrName>
                                        </p:attrNameLst>
                                      </p:cBhvr>
                                      <p:tavLst>
                                        <p:tav tm="0">
                                          <p:val>
                                            <p:fltVal val="0"/>
                                          </p:val>
                                        </p:tav>
                                        <p:tav tm="100000">
                                          <p:val>
                                            <p:strVal val="#ppt_w"/>
                                          </p:val>
                                        </p:tav>
                                      </p:tavLst>
                                    </p:anim>
                                    <p:anim calcmode="lin" valueType="num">
                                      <p:cBhvr>
                                        <p:cTn id="19" dur="500" fill="hold"/>
                                        <p:tgtEl>
                                          <p:spTgt spid="18"/>
                                        </p:tgtEl>
                                        <p:attrNameLst>
                                          <p:attrName>ppt_h</p:attrName>
                                        </p:attrNameLst>
                                      </p:cBhvr>
                                      <p:tavLst>
                                        <p:tav tm="0">
                                          <p:val>
                                            <p:fltVal val="0"/>
                                          </p:val>
                                        </p:tav>
                                        <p:tav tm="100000">
                                          <p:val>
                                            <p:strVal val="#ppt_h"/>
                                          </p:val>
                                        </p:tav>
                                      </p:tavLst>
                                    </p:anim>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linds(horizontal)">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0" fill="hold" nodeType="clickEffect">
                                  <p:stCondLst>
                                    <p:cond delay="0"/>
                                  </p:stCondLst>
                                  <p:childTnLst>
                                    <p:set>
                                      <p:cBhvr>
                                        <p:cTn id="29" dur="1" fill="hold">
                                          <p:stCondLst>
                                            <p:cond delay="0"/>
                                          </p:stCondLst>
                                        </p:cTn>
                                        <p:tgtEl>
                                          <p:spTgt spid="5123"/>
                                        </p:tgtEl>
                                        <p:attrNameLst>
                                          <p:attrName>style.visibility</p:attrName>
                                        </p:attrNameLst>
                                      </p:cBhvr>
                                      <p:to>
                                        <p:strVal val="visible"/>
                                      </p:to>
                                    </p:set>
                                    <p:anim calcmode="lin" valueType="num">
                                      <p:cBhvr>
                                        <p:cTn id="30" dur="500" fill="hold"/>
                                        <p:tgtEl>
                                          <p:spTgt spid="5123"/>
                                        </p:tgtEl>
                                        <p:attrNameLst>
                                          <p:attrName>ppt_w</p:attrName>
                                        </p:attrNameLst>
                                      </p:cBhvr>
                                      <p:tavLst>
                                        <p:tav tm="0">
                                          <p:val>
                                            <p:fltVal val="0"/>
                                          </p:val>
                                        </p:tav>
                                        <p:tav tm="100000">
                                          <p:val>
                                            <p:strVal val="#ppt_w"/>
                                          </p:val>
                                        </p:tav>
                                      </p:tavLst>
                                    </p:anim>
                                    <p:anim calcmode="lin" valueType="num">
                                      <p:cBhvr>
                                        <p:cTn id="31" dur="500" fill="hold"/>
                                        <p:tgtEl>
                                          <p:spTgt spid="5123"/>
                                        </p:tgtEl>
                                        <p:attrNameLst>
                                          <p:attrName>ppt_h</p:attrName>
                                        </p:attrNameLst>
                                      </p:cBhvr>
                                      <p:tavLst>
                                        <p:tav tm="0">
                                          <p:val>
                                            <p:fltVal val="0"/>
                                          </p:val>
                                        </p:tav>
                                        <p:tav tm="100000">
                                          <p:val>
                                            <p:strVal val="#ppt_h"/>
                                          </p:val>
                                        </p:tav>
                                      </p:tavLst>
                                    </p:anim>
                                    <p:animEffect transition="in" filter="fade">
                                      <p:cBhvr>
                                        <p:cTn id="32" dur="500"/>
                                        <p:tgtEl>
                                          <p:spTgt spid="512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blinds(horizontal)">
                                      <p:cBhvr>
                                        <p:cTn id="3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cap="all" dirty="0" smtClean="0">
                <a:solidFill>
                  <a:srgbClr val="595959"/>
                </a:solidFill>
                <a:latin typeface="Helvetica"/>
                <a:ea typeface="+mj-ea"/>
                <a:cs typeface="Helvetica"/>
              </a:rPr>
              <a:t>Discussion and next steps</a:t>
            </a:r>
            <a:endParaRPr lang="en-US" sz="2000" cap="all" dirty="0">
              <a:solidFill>
                <a:srgbClr val="595959"/>
              </a:solidFill>
              <a:latin typeface="Helvetica"/>
              <a:ea typeface="+mj-ea"/>
              <a:cs typeface="Helvetica"/>
            </a:endParaRPr>
          </a:p>
        </p:txBody>
      </p:sp>
      <p:sp>
        <p:nvSpPr>
          <p:cNvPr id="15" name="Flowchart: Process 14"/>
          <p:cNvSpPr/>
          <p:nvPr/>
        </p:nvSpPr>
        <p:spPr>
          <a:xfrm>
            <a:off x="8845780" y="1578316"/>
            <a:ext cx="298220" cy="2018327"/>
          </a:xfrm>
          <a:prstGeom prst="flowChartProcess">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68" tIns="45684" rIns="91368" bIns="45684" spcCol="0" rtlCol="0" anchor="ctr"/>
          <a:lstStyle/>
          <a:p>
            <a:pPr algn="ctr"/>
            <a:r>
              <a:rPr lang="en-US" dirty="0" smtClean="0"/>
              <a:t>.</a:t>
            </a:r>
            <a:endParaRPr lang="en-US" dirty="0"/>
          </a:p>
        </p:txBody>
      </p:sp>
      <p:sp>
        <p:nvSpPr>
          <p:cNvPr id="4" name="Slide Number Placeholder 3"/>
          <p:cNvSpPr>
            <a:spLocks noGrp="1"/>
          </p:cNvSpPr>
          <p:nvPr>
            <p:ph type="sldNum" sz="quarter" idx="4"/>
          </p:nvPr>
        </p:nvSpPr>
        <p:spPr/>
        <p:txBody>
          <a:bodyPr/>
          <a:lstStyle/>
          <a:p>
            <a:fld id="{C7C739E9-B401-45D2-B2D3-CE79AE1ADEC1}" type="slidenum">
              <a:rPr lang="en-US" smtClean="0">
                <a:solidFill>
                  <a:prstClr val="black">
                    <a:tint val="75000"/>
                  </a:prstClr>
                </a:solidFill>
              </a:rPr>
              <a:pPr/>
              <a:t>18</a:t>
            </a:fld>
            <a:endParaRPr lang="en-US" dirty="0">
              <a:solidFill>
                <a:prstClr val="black">
                  <a:tint val="75000"/>
                </a:prstClr>
              </a:solidFill>
            </a:endParaRPr>
          </a:p>
        </p:txBody>
      </p:sp>
      <p:sp>
        <p:nvSpPr>
          <p:cNvPr id="6" name="TextBox 5"/>
          <p:cNvSpPr txBox="1"/>
          <p:nvPr/>
        </p:nvSpPr>
        <p:spPr>
          <a:xfrm>
            <a:off x="248603" y="1073955"/>
            <a:ext cx="4522713" cy="1697068"/>
          </a:xfrm>
          <a:prstGeom prst="rect">
            <a:avLst/>
          </a:prstGeom>
          <a:noFill/>
        </p:spPr>
        <p:txBody>
          <a:bodyPr wrap="none" rtlCol="0">
            <a:spAutoFit/>
          </a:bodyPr>
          <a:lstStyle/>
          <a:p>
            <a:pPr marL="457200" indent="-457200">
              <a:lnSpc>
                <a:spcPct val="150000"/>
              </a:lnSpc>
              <a:buFont typeface="Arial"/>
              <a:buChar char="•"/>
            </a:pPr>
            <a:r>
              <a:rPr lang="en-US" sz="2400" dirty="0" smtClean="0"/>
              <a:t>Feedback on NFP 360 priorities</a:t>
            </a:r>
          </a:p>
          <a:p>
            <a:pPr marL="457200" indent="-457200">
              <a:lnSpc>
                <a:spcPct val="150000"/>
              </a:lnSpc>
              <a:buFont typeface="Arial"/>
              <a:buChar char="•"/>
            </a:pPr>
            <a:r>
              <a:rPr lang="en-US" sz="2400" dirty="0" smtClean="0"/>
              <a:t>NFP 360 team input</a:t>
            </a:r>
          </a:p>
          <a:p>
            <a:pPr marL="457200" indent="-457200">
              <a:lnSpc>
                <a:spcPct val="150000"/>
              </a:lnSpc>
              <a:buFont typeface="Arial"/>
              <a:buChar char="•"/>
            </a:pPr>
            <a:r>
              <a:rPr lang="en-US" sz="2400" dirty="0" smtClean="0"/>
              <a:t>Firm discovery (rapid</a:t>
            </a:r>
            <a:r>
              <a:rPr lang="en-US" sz="2400" dirty="0" smtClean="0"/>
              <a:t>) </a:t>
            </a:r>
            <a:endParaRPr lang="en-US" sz="2400" dirty="0" smtClean="0"/>
          </a:p>
        </p:txBody>
      </p:sp>
    </p:spTree>
    <p:extLst>
      <p:ext uri="{BB962C8B-B14F-4D97-AF65-F5344CB8AC3E}">
        <p14:creationId xmlns:p14="http://schemas.microsoft.com/office/powerpoint/2010/main" val="1863695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3747037"/>
            <a:ext cx="2876428" cy="265397"/>
          </a:xfrm>
          <a:prstGeom prst="rect">
            <a:avLst/>
          </a:prstGeom>
          <a:noFill/>
        </p:spPr>
        <p:txBody>
          <a:bodyPr wrap="none" lIns="91321" tIns="45660" rIns="91321" bIns="45660" rtlCol="0">
            <a:spAutoFit/>
          </a:bodyPr>
          <a:lstStyle/>
          <a:p>
            <a:r>
              <a:rPr lang="en-US" sz="1100" dirty="0">
                <a:solidFill>
                  <a:schemeClr val="tx1">
                    <a:lumMod val="85000"/>
                    <a:lumOff val="15000"/>
                  </a:schemeClr>
                </a:solidFill>
                <a:latin typeface="Segoe Light"/>
                <a:hlinkClick r:id="rId2"/>
              </a:rPr>
              <a:t>Web</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3"/>
              </a:rPr>
              <a:t>Blog</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4"/>
              </a:rPr>
              <a:t>Facebook</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5"/>
              </a:rPr>
              <a:t>Twitter</a:t>
            </a:r>
            <a:r>
              <a:rPr lang="en-US" sz="1100" dirty="0">
                <a:solidFill>
                  <a:schemeClr val="tx1">
                    <a:lumMod val="85000"/>
                    <a:lumOff val="15000"/>
                  </a:schemeClr>
                </a:solidFill>
                <a:latin typeface="Segoe Light"/>
              </a:rPr>
              <a:t> | </a:t>
            </a:r>
            <a:r>
              <a:rPr lang="en-US" sz="1100" dirty="0">
                <a:solidFill>
                  <a:schemeClr val="tx1">
                    <a:lumMod val="85000"/>
                    <a:lumOff val="15000"/>
                  </a:schemeClr>
                </a:solidFill>
                <a:latin typeface="Segoe Light"/>
                <a:hlinkClick r:id="rId6"/>
              </a:rPr>
              <a:t>LinkedIn</a:t>
            </a:r>
            <a:r>
              <a:rPr lang="en-US" sz="1100" dirty="0">
                <a:solidFill>
                  <a:schemeClr val="tx1">
                    <a:lumMod val="85000"/>
                    <a:lumOff val="15000"/>
                  </a:schemeClr>
                </a:solidFill>
                <a:latin typeface="Segoe Light"/>
              </a:rPr>
              <a:t> </a:t>
            </a:r>
          </a:p>
        </p:txBody>
      </p:sp>
      <p:sp>
        <p:nvSpPr>
          <p:cNvPr id="3" name="Oval 2"/>
          <p:cNvSpPr/>
          <p:nvPr/>
        </p:nvSpPr>
        <p:spPr>
          <a:xfrm>
            <a:off x="2114080" y="199567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508275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cap="all" dirty="0">
                <a:solidFill>
                  <a:srgbClr val="595959"/>
                </a:solidFill>
                <a:latin typeface="Helvetica"/>
                <a:ea typeface="+mj-ea"/>
                <a:cs typeface="Helvetica"/>
              </a:rPr>
              <a:t>Agenda</a:t>
            </a:r>
          </a:p>
        </p:txBody>
      </p:sp>
      <p:grpSp>
        <p:nvGrpSpPr>
          <p:cNvPr id="12" name="Group 11"/>
          <p:cNvGrpSpPr/>
          <p:nvPr/>
        </p:nvGrpSpPr>
        <p:grpSpPr>
          <a:xfrm>
            <a:off x="539476" y="1035550"/>
            <a:ext cx="7373759" cy="478867"/>
            <a:chOff x="571502" y="1342790"/>
            <a:chExt cx="7373759" cy="478867"/>
          </a:xfrm>
        </p:grpSpPr>
        <p:sp>
          <p:nvSpPr>
            <p:cNvPr id="4" name="Rectangle 3"/>
            <p:cNvSpPr/>
            <p:nvPr/>
          </p:nvSpPr>
          <p:spPr>
            <a:xfrm>
              <a:off x="1261365" y="1342790"/>
              <a:ext cx="6683896" cy="413959"/>
            </a:xfrm>
            <a:prstGeom prst="rect">
              <a:avLst/>
            </a:prstGeom>
          </p:spPr>
          <p:txBody>
            <a:bodyPr wrap="square" lIns="0" tIns="0" rIns="0" bIns="0">
              <a:spAutoFit/>
            </a:bodyPr>
            <a:lstStyle/>
            <a:p>
              <a:pPr>
                <a:lnSpc>
                  <a:spcPct val="150000"/>
                </a:lnSpc>
              </a:pPr>
              <a:r>
                <a:rPr lang="en-US" sz="2000" dirty="0"/>
                <a:t>An Enhanced </a:t>
              </a:r>
              <a:r>
                <a:rPr lang="en-US" sz="2000" dirty="0" err="1"/>
                <a:t>Aditi</a:t>
              </a:r>
              <a:r>
                <a:rPr lang="en-US" sz="2000" dirty="0"/>
                <a:t> and “Systems of Engagement”</a:t>
              </a:r>
            </a:p>
          </p:txBody>
        </p:sp>
        <p:sp>
          <p:nvSpPr>
            <p:cNvPr id="5" name="Rectangle 4"/>
            <p:cNvSpPr/>
            <p:nvPr/>
          </p:nvSpPr>
          <p:spPr bwMode="ltGray">
            <a:xfrm>
              <a:off x="571502" y="1428751"/>
              <a:ext cx="392906" cy="392906"/>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13" name="Group 12"/>
          <p:cNvGrpSpPr/>
          <p:nvPr/>
        </p:nvGrpSpPr>
        <p:grpSpPr>
          <a:xfrm>
            <a:off x="539475" y="2611402"/>
            <a:ext cx="8114229" cy="455377"/>
            <a:chOff x="571501" y="2835156"/>
            <a:chExt cx="8114229" cy="455377"/>
          </a:xfrm>
        </p:grpSpPr>
        <p:sp>
          <p:nvSpPr>
            <p:cNvPr id="6" name="Rectangle 5"/>
            <p:cNvSpPr/>
            <p:nvPr/>
          </p:nvSpPr>
          <p:spPr>
            <a:xfrm>
              <a:off x="1317338" y="2835156"/>
              <a:ext cx="7368392" cy="413959"/>
            </a:xfrm>
            <a:prstGeom prst="rect">
              <a:avLst/>
            </a:prstGeom>
          </p:spPr>
          <p:txBody>
            <a:bodyPr wrap="square" lIns="0" tIns="0" rIns="0" bIns="0">
              <a:spAutoFit/>
            </a:bodyPr>
            <a:lstStyle/>
            <a:p>
              <a:pPr>
                <a:lnSpc>
                  <a:spcPct val="150000"/>
                </a:lnSpc>
              </a:pPr>
              <a:r>
                <a:rPr lang="en-US" sz="2000" dirty="0"/>
                <a:t>Enabling Key Objectives and On-boarding Blueprint</a:t>
              </a:r>
            </a:p>
          </p:txBody>
        </p:sp>
        <p:sp>
          <p:nvSpPr>
            <p:cNvPr id="7" name="Rectangle 6"/>
            <p:cNvSpPr/>
            <p:nvPr/>
          </p:nvSpPr>
          <p:spPr bwMode="ltGray">
            <a:xfrm>
              <a:off x="571501" y="2897627"/>
              <a:ext cx="392906" cy="392906"/>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grpSp>
      <p:grpSp>
        <p:nvGrpSpPr>
          <p:cNvPr id="3" name="Group 2"/>
          <p:cNvGrpSpPr/>
          <p:nvPr/>
        </p:nvGrpSpPr>
        <p:grpSpPr>
          <a:xfrm>
            <a:off x="539475" y="1837103"/>
            <a:ext cx="7889587" cy="470738"/>
            <a:chOff x="571501" y="2068856"/>
            <a:chExt cx="7889587" cy="470738"/>
          </a:xfrm>
        </p:grpSpPr>
        <p:sp>
          <p:nvSpPr>
            <p:cNvPr id="8" name="Rectangle 7"/>
            <p:cNvSpPr/>
            <p:nvPr/>
          </p:nvSpPr>
          <p:spPr>
            <a:xfrm>
              <a:off x="1317338" y="2068856"/>
              <a:ext cx="7143750" cy="413959"/>
            </a:xfrm>
            <a:prstGeom prst="rect">
              <a:avLst/>
            </a:prstGeom>
          </p:spPr>
          <p:txBody>
            <a:bodyPr wrap="square" lIns="0" tIns="0" rIns="0" bIns="0">
              <a:spAutoFit/>
            </a:bodyPr>
            <a:lstStyle/>
            <a:p>
              <a:pPr>
                <a:lnSpc>
                  <a:spcPct val="150000"/>
                </a:lnSpc>
              </a:pPr>
              <a:r>
                <a:rPr lang="en-US" sz="2000" dirty="0"/>
                <a:t>NFP 360: Our Top Level Understanding</a:t>
              </a:r>
            </a:p>
          </p:txBody>
        </p:sp>
        <p:sp>
          <p:nvSpPr>
            <p:cNvPr id="9" name="Rectangle 8"/>
            <p:cNvSpPr/>
            <p:nvPr/>
          </p:nvSpPr>
          <p:spPr bwMode="ltGray">
            <a:xfrm>
              <a:off x="571501" y="2146688"/>
              <a:ext cx="392906" cy="392906"/>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14" name="Group 13"/>
          <p:cNvGrpSpPr/>
          <p:nvPr/>
        </p:nvGrpSpPr>
        <p:grpSpPr>
          <a:xfrm>
            <a:off x="542362" y="3428892"/>
            <a:ext cx="8169563" cy="392906"/>
            <a:chOff x="574388" y="3697727"/>
            <a:chExt cx="8169563" cy="392906"/>
          </a:xfrm>
        </p:grpSpPr>
        <p:sp>
          <p:nvSpPr>
            <p:cNvPr id="10" name="Rectangle 9"/>
            <p:cNvSpPr/>
            <p:nvPr/>
          </p:nvSpPr>
          <p:spPr>
            <a:xfrm>
              <a:off x="1320225" y="3739466"/>
              <a:ext cx="7423726" cy="307777"/>
            </a:xfrm>
            <a:prstGeom prst="rect">
              <a:avLst/>
            </a:prstGeom>
          </p:spPr>
          <p:txBody>
            <a:bodyPr wrap="square" lIns="0" tIns="0" rIns="0" bIns="0">
              <a:spAutoFit/>
            </a:bodyPr>
            <a:lstStyle/>
            <a:p>
              <a:pPr defTabSz="685772">
                <a:spcAft>
                  <a:spcPts val="450"/>
                </a:spcAft>
                <a:defRPr/>
              </a:pPr>
              <a:r>
                <a:rPr lang="en-US" sz="2000" dirty="0" smtClean="0"/>
                <a:t>Team</a:t>
              </a:r>
              <a:endParaRPr lang="en-US" sz="1600" dirty="0">
                <a:latin typeface="Segoe UI" pitchFamily="34" charset="0"/>
                <a:ea typeface="Segoe UI" pitchFamily="34" charset="0"/>
                <a:cs typeface="Segoe UI" pitchFamily="34" charset="0"/>
              </a:endParaRPr>
            </a:p>
          </p:txBody>
        </p:sp>
        <p:sp>
          <p:nvSpPr>
            <p:cNvPr id="11" name="Rectangle 10"/>
            <p:cNvSpPr/>
            <p:nvPr/>
          </p:nvSpPr>
          <p:spPr bwMode="ltGray">
            <a:xfrm>
              <a:off x="574388" y="3697727"/>
              <a:ext cx="392906" cy="392906"/>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grpSp>
      <p:sp>
        <p:nvSpPr>
          <p:cNvPr id="16" name="Slide Number Placeholder 15"/>
          <p:cNvSpPr>
            <a:spLocks noGrp="1"/>
          </p:cNvSpPr>
          <p:nvPr>
            <p:ph type="sldNum" sz="quarter" idx="4"/>
          </p:nvPr>
        </p:nvSpPr>
        <p:spPr>
          <a:xfrm>
            <a:off x="4273274" y="4623670"/>
            <a:ext cx="533400" cy="273844"/>
          </a:xfrm>
        </p:spPr>
        <p:txBody>
          <a:bodyPr/>
          <a:lstStyle/>
          <a:p>
            <a:fld id="{C7C739E9-B401-45D2-B2D3-CE79AE1ADEC1}" type="slidenum">
              <a:rPr lang="en-US" smtClean="0">
                <a:solidFill>
                  <a:prstClr val="black">
                    <a:tint val="75000"/>
                  </a:prstClr>
                </a:solidFill>
              </a:rPr>
              <a:pPr/>
              <a:t>2</a:t>
            </a:fld>
            <a:endParaRPr lang="en-US" dirty="0">
              <a:solidFill>
                <a:prstClr val="black">
                  <a:tint val="75000"/>
                </a:prstClr>
              </a:solidFill>
            </a:endParaRPr>
          </a:p>
        </p:txBody>
      </p:sp>
      <p:grpSp>
        <p:nvGrpSpPr>
          <p:cNvPr id="17" name="Group 16"/>
          <p:cNvGrpSpPr/>
          <p:nvPr/>
        </p:nvGrpSpPr>
        <p:grpSpPr>
          <a:xfrm>
            <a:off x="545854" y="4166000"/>
            <a:ext cx="8169563" cy="392906"/>
            <a:chOff x="574388" y="3764633"/>
            <a:chExt cx="8169563" cy="392906"/>
          </a:xfrm>
        </p:grpSpPr>
        <p:sp>
          <p:nvSpPr>
            <p:cNvPr id="18" name="Rectangle 17"/>
            <p:cNvSpPr/>
            <p:nvPr/>
          </p:nvSpPr>
          <p:spPr>
            <a:xfrm>
              <a:off x="1320225" y="3811894"/>
              <a:ext cx="7423726" cy="307777"/>
            </a:xfrm>
            <a:prstGeom prst="rect">
              <a:avLst/>
            </a:prstGeom>
          </p:spPr>
          <p:txBody>
            <a:bodyPr wrap="square" lIns="0" tIns="0" rIns="0" bIns="0">
              <a:spAutoFit/>
            </a:bodyPr>
            <a:lstStyle/>
            <a:p>
              <a:pPr defTabSz="685772">
                <a:spcAft>
                  <a:spcPts val="450"/>
                </a:spcAft>
                <a:defRPr/>
              </a:pPr>
              <a:r>
                <a:rPr lang="en-US" sz="2000" dirty="0" smtClean="0"/>
                <a:t>Next Steps</a:t>
              </a:r>
              <a:endParaRPr lang="en-US" sz="1600" dirty="0">
                <a:latin typeface="Segoe UI" pitchFamily="34" charset="0"/>
                <a:ea typeface="Segoe UI" pitchFamily="34" charset="0"/>
                <a:cs typeface="Segoe UI" pitchFamily="34" charset="0"/>
              </a:endParaRPr>
            </a:p>
          </p:txBody>
        </p:sp>
        <p:sp>
          <p:nvSpPr>
            <p:cNvPr id="19" name="Rectangle 18"/>
            <p:cNvSpPr/>
            <p:nvPr/>
          </p:nvSpPr>
          <p:spPr bwMode="ltGray">
            <a:xfrm>
              <a:off x="574388" y="3764633"/>
              <a:ext cx="392906" cy="392906"/>
            </a:xfrm>
            <a:prstGeom prst="rect">
              <a:avLst/>
            </a:prstGeom>
            <a:solidFill>
              <a:srgbClr val="FF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070583150"/>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7C739E9-B401-45D2-B2D3-CE79AE1ADEC1}" type="slidenum">
              <a:rPr lang="en-US" smtClean="0">
                <a:solidFill>
                  <a:prstClr val="black">
                    <a:tint val="75000"/>
                  </a:prstClr>
                </a:solidFill>
              </a:rPr>
              <a:pPr/>
              <a:t>3</a:t>
            </a:fld>
            <a:endParaRPr lang="en-US" dirty="0">
              <a:solidFill>
                <a:prstClr val="black">
                  <a:tint val="75000"/>
                </a:prstClr>
              </a:solidFill>
            </a:endParaRPr>
          </a:p>
        </p:txBody>
      </p:sp>
      <p:pic>
        <p:nvPicPr>
          <p:cNvPr id="3" name="Picture 2"/>
          <p:cNvPicPr>
            <a:picLocks noChangeAspect="1"/>
          </p:cNvPicPr>
          <p:nvPr/>
        </p:nvPicPr>
        <p:blipFill>
          <a:blip r:embed="rId2"/>
          <a:stretch>
            <a:fillRect/>
          </a:stretch>
        </p:blipFill>
        <p:spPr>
          <a:xfrm>
            <a:off x="0" y="805120"/>
            <a:ext cx="9146619" cy="2771483"/>
          </a:xfrm>
          <a:prstGeom prst="rect">
            <a:avLst/>
          </a:prstGeom>
        </p:spPr>
      </p:pic>
      <p:sp>
        <p:nvSpPr>
          <p:cNvPr id="4" name="Subtitle 2"/>
          <p:cNvSpPr txBox="1">
            <a:spLocks/>
          </p:cNvSpPr>
          <p:nvPr/>
        </p:nvSpPr>
        <p:spPr bwMode="auto">
          <a:xfrm>
            <a:off x="232235" y="3684988"/>
            <a:ext cx="1617662" cy="2535237"/>
          </a:xfrm>
          <a:prstGeom prst="rect">
            <a:avLst/>
          </a:prstGeom>
          <a:noFill/>
          <a:ln w="9525">
            <a:noFill/>
            <a:miter lim="800000"/>
            <a:headEnd/>
            <a:tailEnd/>
          </a:ln>
        </p:spPr>
        <p:txBody>
          <a:bodyPr/>
          <a:lstStyle/>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Buenos Aires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Boston</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Burlington</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Chicago</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Detroit</a:t>
            </a:r>
          </a:p>
          <a:p>
            <a:pPr>
              <a:defRPr/>
            </a:pPr>
            <a:r>
              <a:rPr lang="en-US" sz="1000" dirty="0">
                <a:solidFill>
                  <a:schemeClr val="tx1">
                    <a:lumMod val="85000"/>
                    <a:lumOff val="15000"/>
                  </a:schemeClr>
                </a:solidFill>
                <a:latin typeface="Segoe UI" panose="020B0502040204020203" pitchFamily="34" charset="0"/>
                <a:cs typeface="Segoe UI" panose="020B0502040204020203" pitchFamily="34" charset="0"/>
              </a:rPr>
              <a:t>Mountain View (HQ)</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Nashville (DC)</a:t>
            </a:r>
          </a:p>
          <a:p>
            <a:pPr>
              <a:defRPr/>
            </a:pPr>
            <a:endParaRPr lang="en-US" sz="10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 name="Subtitle 2"/>
          <p:cNvSpPr txBox="1">
            <a:spLocks/>
          </p:cNvSpPr>
          <p:nvPr/>
        </p:nvSpPr>
        <p:spPr bwMode="auto">
          <a:xfrm>
            <a:off x="1672162" y="3684988"/>
            <a:ext cx="1617662" cy="1208846"/>
          </a:xfrm>
          <a:prstGeom prst="rect">
            <a:avLst/>
          </a:prstGeom>
          <a:noFill/>
          <a:ln w="9525">
            <a:noFill/>
            <a:miter lim="800000"/>
            <a:headEnd/>
            <a:tailEnd/>
          </a:ln>
        </p:spPr>
        <p:txBody>
          <a:bodyPr/>
          <a:lstStyle/>
          <a:p>
            <a:pPr>
              <a:defRPr/>
            </a:pPr>
            <a:r>
              <a:rPr lang="en-US" sz="1000" dirty="0">
                <a:solidFill>
                  <a:schemeClr val="tx1">
                    <a:lumMod val="85000"/>
                    <a:lumOff val="15000"/>
                  </a:schemeClr>
                </a:solidFill>
                <a:latin typeface="Segoe UI" panose="020B0502040204020203" pitchFamily="34" charset="0"/>
                <a:cs typeface="Segoe UI" panose="020B0502040204020203" pitchFamily="34" charset="0"/>
              </a:rPr>
              <a:t>New Jersey </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New York</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Plano</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Seattle </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San Diego</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Westford, MA</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Providence, RI</a:t>
            </a:r>
            <a:endParaRPr lang="en-US" sz="10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Subtitle 2"/>
          <p:cNvSpPr txBox="1">
            <a:spLocks/>
          </p:cNvSpPr>
          <p:nvPr/>
        </p:nvSpPr>
        <p:spPr bwMode="auto">
          <a:xfrm>
            <a:off x="3112089" y="3684988"/>
            <a:ext cx="1617663" cy="1222814"/>
          </a:xfrm>
          <a:prstGeom prst="rect">
            <a:avLst/>
          </a:prstGeom>
          <a:noFill/>
          <a:ln w="9525">
            <a:noFill/>
            <a:miter lim="800000"/>
            <a:headEnd/>
            <a:tailEnd/>
          </a:ln>
        </p:spPr>
        <p:txBody>
          <a:bodyPr/>
          <a:lstStyle/>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Berlin</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Lodz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London</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Malmo</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Nizhy Novgorod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Nuremberg</a:t>
            </a:r>
          </a:p>
        </p:txBody>
      </p:sp>
      <p:sp>
        <p:nvSpPr>
          <p:cNvPr id="7" name="Subtitle 2"/>
          <p:cNvSpPr txBox="1">
            <a:spLocks/>
          </p:cNvSpPr>
          <p:nvPr/>
        </p:nvSpPr>
        <p:spPr bwMode="auto">
          <a:xfrm>
            <a:off x="4552017" y="3684988"/>
            <a:ext cx="1617663" cy="1359847"/>
          </a:xfrm>
          <a:prstGeom prst="rect">
            <a:avLst/>
          </a:prstGeom>
          <a:noFill/>
          <a:ln w="9525">
            <a:noFill/>
            <a:miter lim="800000"/>
            <a:headEnd/>
            <a:tailEnd/>
          </a:ln>
        </p:spPr>
        <p:txBody>
          <a:bodyPr/>
          <a:lstStyle/>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Nuremberg</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Oulu</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Reading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Richmond</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Rodionova</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Tampere</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Winchester</a:t>
            </a:r>
            <a:endParaRPr lang="en-US" sz="10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 name="Subtitle 2"/>
          <p:cNvSpPr txBox="1">
            <a:spLocks/>
          </p:cNvSpPr>
          <p:nvPr/>
        </p:nvSpPr>
        <p:spPr bwMode="auto">
          <a:xfrm>
            <a:off x="5991945" y="3684988"/>
            <a:ext cx="1619250" cy="2535237"/>
          </a:xfrm>
          <a:prstGeom prst="rect">
            <a:avLst/>
          </a:prstGeom>
          <a:noFill/>
          <a:ln w="9525">
            <a:noFill/>
            <a:miter lim="800000"/>
            <a:headEnd/>
            <a:tailEnd/>
          </a:ln>
        </p:spPr>
        <p:txBody>
          <a:bodyPr/>
          <a:lstStyle/>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Bangalore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Beijing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Chengdu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Chennai (DC)</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Coimbatore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Gurgaon (DC)</a:t>
            </a:r>
          </a:p>
        </p:txBody>
      </p:sp>
      <p:sp>
        <p:nvSpPr>
          <p:cNvPr id="9" name="Subtitle 2"/>
          <p:cNvSpPr txBox="1">
            <a:spLocks/>
          </p:cNvSpPr>
          <p:nvPr/>
        </p:nvSpPr>
        <p:spPr bwMode="auto">
          <a:xfrm>
            <a:off x="7433460" y="3684988"/>
            <a:ext cx="1619250" cy="2535237"/>
          </a:xfrm>
          <a:prstGeom prst="rect">
            <a:avLst/>
          </a:prstGeom>
          <a:noFill/>
          <a:ln w="9525">
            <a:noFill/>
            <a:miter lim="800000"/>
            <a:headEnd/>
            <a:tailEnd/>
          </a:ln>
        </p:spPr>
        <p:txBody>
          <a:bodyPr/>
          <a:lstStyle/>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Geyongi-do</a:t>
            </a:r>
            <a:br>
              <a:rPr lang="en-US" sz="1000" dirty="0" smtClean="0">
                <a:solidFill>
                  <a:schemeClr val="tx1">
                    <a:lumMod val="85000"/>
                    <a:lumOff val="15000"/>
                  </a:schemeClr>
                </a:solidFill>
                <a:latin typeface="Segoe UI" panose="020B0502040204020203" pitchFamily="34" charset="0"/>
                <a:cs typeface="Segoe UI" panose="020B0502040204020203" pitchFamily="34" charset="0"/>
              </a:rPr>
            </a:b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Hyderabad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Mumbai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Pune (DC)</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Seoul</a:t>
            </a:r>
          </a:p>
          <a:p>
            <a:pPr>
              <a:defRPr/>
            </a:pPr>
            <a:r>
              <a:rPr lang="en-US" sz="1000" dirty="0" smtClean="0">
                <a:solidFill>
                  <a:schemeClr val="tx1">
                    <a:lumMod val="85000"/>
                    <a:lumOff val="15000"/>
                  </a:schemeClr>
                </a:solidFill>
                <a:latin typeface="Segoe UI" panose="020B0502040204020203" pitchFamily="34" charset="0"/>
                <a:cs typeface="Segoe UI" panose="020B0502040204020203" pitchFamily="34" charset="0"/>
              </a:rPr>
              <a:t>Tokyo</a:t>
            </a:r>
            <a:endParaRPr lang="en-US" sz="10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0" name="Title 1"/>
          <p:cNvSpPr txBox="1">
            <a:spLocks/>
          </p:cNvSpPr>
          <p:nvPr/>
        </p:nvSpPr>
        <p:spPr>
          <a:xfrm>
            <a:off x="248602" y="-6568"/>
            <a:ext cx="8726357" cy="857250"/>
          </a:xfrm>
          <a:prstGeom prst="rect">
            <a:avLst/>
          </a:prstGeom>
        </p:spPr>
        <p:txBody>
          <a:bodyPr vert="horz" lIns="91341" tIns="45668" rIns="91341" bIns="45668" rtlCol="0" anchor="ctr">
            <a:normAutofit/>
          </a:bodyPr>
          <a:lstStyle>
            <a:lvl1pPr algn="l" defTabSz="913394"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cap="all" dirty="0" smtClean="0">
                <a:solidFill>
                  <a:srgbClr val="595959"/>
                </a:solidFill>
                <a:latin typeface="Helvetica"/>
                <a:ea typeface="+mj-ea"/>
                <a:cs typeface="Helvetica"/>
              </a:rPr>
              <a:t>An enhanced ADITI + Symphony Teleca:</a:t>
            </a:r>
          </a:p>
          <a:p>
            <a:r>
              <a:rPr lang="en-US" sz="2000" cap="all" dirty="0" smtClean="0">
                <a:solidFill>
                  <a:srgbClr val="595959"/>
                </a:solidFill>
                <a:latin typeface="Helvetica"/>
                <a:ea typeface="+mj-ea"/>
                <a:cs typeface="Helvetica"/>
              </a:rPr>
              <a:t>EXPANDED ACCESS TO Global talent</a:t>
            </a:r>
            <a:endParaRPr lang="en-US" sz="2000" cap="all" dirty="0">
              <a:solidFill>
                <a:srgbClr val="595959"/>
              </a:solidFill>
              <a:latin typeface="Helvetica"/>
              <a:ea typeface="+mj-ea"/>
              <a:cs typeface="Helvetica"/>
            </a:endParaRPr>
          </a:p>
        </p:txBody>
      </p:sp>
    </p:spTree>
    <p:extLst>
      <p:ext uri="{BB962C8B-B14F-4D97-AF65-F5344CB8AC3E}">
        <p14:creationId xmlns:p14="http://schemas.microsoft.com/office/powerpoint/2010/main" val="1785690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7C739E9-B401-45D2-B2D3-CE79AE1ADEC1}" type="slidenum">
              <a:rPr lang="en-US" smtClean="0">
                <a:solidFill>
                  <a:prstClr val="black">
                    <a:tint val="75000"/>
                  </a:prstClr>
                </a:solidFill>
              </a:rPr>
              <a:pPr/>
              <a:t>4</a:t>
            </a:fld>
            <a:endParaRPr lang="en-US" dirty="0">
              <a:solidFill>
                <a:prstClr val="black">
                  <a:tint val="75000"/>
                </a:prstClr>
              </a:solidFill>
            </a:endParaRPr>
          </a:p>
        </p:txBody>
      </p:sp>
      <p:sp>
        <p:nvSpPr>
          <p:cNvPr id="3" name="Rectangle 2"/>
          <p:cNvSpPr/>
          <p:nvPr/>
        </p:nvSpPr>
        <p:spPr>
          <a:xfrm>
            <a:off x="6277772" y="805120"/>
            <a:ext cx="2765160" cy="2638204"/>
          </a:xfrm>
          <a:prstGeom prst="rect">
            <a:avLst/>
          </a:prstGeom>
          <a:solidFill>
            <a:srgbClr val="7030A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3394" rtl="0" eaLnBrk="1" latinLnBrk="0" hangingPunct="1">
              <a:defRPr sz="1800" kern="1200">
                <a:solidFill>
                  <a:schemeClr val="lt1"/>
                </a:solidFill>
                <a:latin typeface="+mn-lt"/>
                <a:ea typeface="+mn-ea"/>
                <a:cs typeface="+mn-cs"/>
              </a:defRPr>
            </a:lvl1pPr>
            <a:lvl2pPr marL="456697" algn="l" defTabSz="913394" rtl="0" eaLnBrk="1" latinLnBrk="0" hangingPunct="1">
              <a:defRPr sz="1800" kern="1200">
                <a:solidFill>
                  <a:schemeClr val="lt1"/>
                </a:solidFill>
                <a:latin typeface="+mn-lt"/>
                <a:ea typeface="+mn-ea"/>
                <a:cs typeface="+mn-cs"/>
              </a:defRPr>
            </a:lvl2pPr>
            <a:lvl3pPr marL="913394" algn="l" defTabSz="913394" rtl="0" eaLnBrk="1" latinLnBrk="0" hangingPunct="1">
              <a:defRPr sz="1800" kern="1200">
                <a:solidFill>
                  <a:schemeClr val="lt1"/>
                </a:solidFill>
                <a:latin typeface="+mn-lt"/>
                <a:ea typeface="+mn-ea"/>
                <a:cs typeface="+mn-cs"/>
              </a:defRPr>
            </a:lvl3pPr>
            <a:lvl4pPr marL="1370094" algn="l" defTabSz="913394" rtl="0" eaLnBrk="1" latinLnBrk="0" hangingPunct="1">
              <a:defRPr sz="1800" kern="1200">
                <a:solidFill>
                  <a:schemeClr val="lt1"/>
                </a:solidFill>
                <a:latin typeface="+mn-lt"/>
                <a:ea typeface="+mn-ea"/>
                <a:cs typeface="+mn-cs"/>
              </a:defRPr>
            </a:lvl4pPr>
            <a:lvl5pPr marL="1826787" algn="l" defTabSz="913394" rtl="0" eaLnBrk="1" latinLnBrk="0" hangingPunct="1">
              <a:defRPr sz="1800" kern="1200">
                <a:solidFill>
                  <a:schemeClr val="lt1"/>
                </a:solidFill>
                <a:latin typeface="+mn-lt"/>
                <a:ea typeface="+mn-ea"/>
                <a:cs typeface="+mn-cs"/>
              </a:defRPr>
            </a:lvl5pPr>
            <a:lvl6pPr marL="2283480" algn="l" defTabSz="913394" rtl="0" eaLnBrk="1" latinLnBrk="0" hangingPunct="1">
              <a:defRPr sz="1800" kern="1200">
                <a:solidFill>
                  <a:schemeClr val="lt1"/>
                </a:solidFill>
                <a:latin typeface="+mn-lt"/>
                <a:ea typeface="+mn-ea"/>
                <a:cs typeface="+mn-cs"/>
              </a:defRPr>
            </a:lvl6pPr>
            <a:lvl7pPr marL="2740182" algn="l" defTabSz="913394" rtl="0" eaLnBrk="1" latinLnBrk="0" hangingPunct="1">
              <a:defRPr sz="1800" kern="1200">
                <a:solidFill>
                  <a:schemeClr val="lt1"/>
                </a:solidFill>
                <a:latin typeface="+mn-lt"/>
                <a:ea typeface="+mn-ea"/>
                <a:cs typeface="+mn-cs"/>
              </a:defRPr>
            </a:lvl7pPr>
            <a:lvl8pPr marL="3196876" algn="l" defTabSz="913394" rtl="0" eaLnBrk="1" latinLnBrk="0" hangingPunct="1">
              <a:defRPr sz="1800" kern="1200">
                <a:solidFill>
                  <a:schemeClr val="lt1"/>
                </a:solidFill>
                <a:latin typeface="+mn-lt"/>
                <a:ea typeface="+mn-ea"/>
                <a:cs typeface="+mn-cs"/>
              </a:defRPr>
            </a:lvl8pPr>
            <a:lvl9pPr marL="3653571" algn="l" defTabSz="913394" rtl="0" eaLnBrk="1" latinLnBrk="0" hangingPunct="1">
              <a:defRPr sz="1800" kern="1200">
                <a:solidFill>
                  <a:schemeClr val="lt1"/>
                </a:solidFill>
                <a:latin typeface="+mn-lt"/>
                <a:ea typeface="+mn-ea"/>
                <a:cs typeface="+mn-cs"/>
              </a:defRPr>
            </a:lvl9pPr>
          </a:lstStyle>
          <a:p>
            <a:pPr algn="ctr"/>
            <a:r>
              <a:rPr lang="en-US" dirty="0" smtClean="0"/>
              <a:t>z</a:t>
            </a:r>
            <a:endParaRPr lang="en-US" dirty="0"/>
          </a:p>
        </p:txBody>
      </p:sp>
      <p:sp>
        <p:nvSpPr>
          <p:cNvPr id="4" name="Rectangle 3"/>
          <p:cNvSpPr/>
          <p:nvPr/>
        </p:nvSpPr>
        <p:spPr>
          <a:xfrm>
            <a:off x="385855" y="805120"/>
            <a:ext cx="2765160" cy="2651067"/>
          </a:xfrm>
          <a:prstGeom prst="rect">
            <a:avLst/>
          </a:prstGeom>
          <a:solidFill>
            <a:srgbClr val="A5DC3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85856" y="3585938"/>
            <a:ext cx="3917309" cy="1174898"/>
          </a:xfrm>
          <a:prstGeom prst="rect">
            <a:avLst/>
          </a:prstGeom>
          <a:solidFill>
            <a:srgbClr val="FFC0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304635" y="805120"/>
            <a:ext cx="2765160" cy="2651069"/>
          </a:xfrm>
          <a:prstGeom prst="rect">
            <a:avLst/>
          </a:prstGeom>
          <a:solidFill>
            <a:srgbClr val="00B0F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2458" y="1566452"/>
            <a:ext cx="410998" cy="6559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6598539" y="842989"/>
            <a:ext cx="2019916" cy="523220"/>
          </a:xfrm>
          <a:prstGeom prst="rect">
            <a:avLst/>
          </a:prstGeom>
          <a:noFill/>
        </p:spPr>
        <p:txBody>
          <a:bodyPr wrap="none" rtlCol="0">
            <a:spAutoFit/>
          </a:bodyPr>
          <a:lstStyle/>
          <a:p>
            <a:pPr algn="ctr"/>
            <a:r>
              <a:rPr lang="en-US" sz="1400" b="1" dirty="0" smtClean="0">
                <a:solidFill>
                  <a:schemeClr val="bg1"/>
                </a:solidFill>
                <a:latin typeface="Calibri"/>
                <a:ea typeface="Segoe UI" panose="020B0502040204020203" pitchFamily="34" charset="0"/>
                <a:cs typeface="Calibri"/>
              </a:rPr>
              <a:t>PERSONALIZATION</a:t>
            </a:r>
          </a:p>
          <a:p>
            <a:pPr algn="ctr"/>
            <a:r>
              <a:rPr lang="en-US" sz="1400" dirty="0" smtClean="0">
                <a:solidFill>
                  <a:schemeClr val="bg1"/>
                </a:solidFill>
                <a:latin typeface="Calibri"/>
                <a:ea typeface="Segoe UI" panose="020B0502040204020203" pitchFamily="34" charset="0"/>
                <a:cs typeface="Calibri"/>
              </a:rPr>
              <a:t>Connect to the Customer</a:t>
            </a:r>
            <a:endParaRPr lang="en-US" sz="1400" dirty="0">
              <a:solidFill>
                <a:schemeClr val="bg1"/>
              </a:solidFill>
              <a:latin typeface="Calibri"/>
              <a:ea typeface="Segoe UI" panose="020B0502040204020203" pitchFamily="34" charset="0"/>
              <a:cs typeface="Calibri"/>
            </a:endParaRPr>
          </a:p>
        </p:txBody>
      </p:sp>
      <p:sp>
        <p:nvSpPr>
          <p:cNvPr id="9" name="TextBox 8"/>
          <p:cNvSpPr txBox="1"/>
          <p:nvPr/>
        </p:nvSpPr>
        <p:spPr>
          <a:xfrm>
            <a:off x="913428" y="842989"/>
            <a:ext cx="1779541" cy="523220"/>
          </a:xfrm>
          <a:prstGeom prst="rect">
            <a:avLst/>
          </a:prstGeom>
          <a:noFill/>
        </p:spPr>
        <p:txBody>
          <a:bodyPr wrap="none" rtlCol="0">
            <a:spAutoFit/>
          </a:bodyPr>
          <a:lstStyle/>
          <a:p>
            <a:pPr algn="ctr"/>
            <a:r>
              <a:rPr lang="en-US" sz="1400" b="1" dirty="0" smtClean="0">
                <a:solidFill>
                  <a:schemeClr val="bg1"/>
                </a:solidFill>
                <a:latin typeface="Calibri"/>
                <a:ea typeface="Segoe UI" panose="020B0502040204020203" pitchFamily="34" charset="0"/>
                <a:cs typeface="Calibri"/>
              </a:rPr>
              <a:t>OMNI-CHANNEL</a:t>
            </a:r>
          </a:p>
          <a:p>
            <a:pPr algn="ctr"/>
            <a:r>
              <a:rPr lang="en-US" sz="1400" dirty="0" smtClean="0">
                <a:solidFill>
                  <a:schemeClr val="bg1"/>
                </a:solidFill>
                <a:latin typeface="Calibri"/>
                <a:ea typeface="Segoe UI" panose="020B0502040204020203" pitchFamily="34" charset="0"/>
                <a:cs typeface="Calibri"/>
              </a:rPr>
              <a:t>Connect the Channels</a:t>
            </a:r>
            <a:endParaRPr lang="en-US" sz="1400" dirty="0">
              <a:solidFill>
                <a:schemeClr val="bg1"/>
              </a:solidFill>
              <a:latin typeface="Calibri"/>
              <a:ea typeface="Segoe UI" panose="020B0502040204020203" pitchFamily="34" charset="0"/>
              <a:cs typeface="Calibri"/>
            </a:endParaRPr>
          </a:p>
        </p:txBody>
      </p:sp>
      <p:sp>
        <p:nvSpPr>
          <p:cNvPr id="10" name="TextBox 9"/>
          <p:cNvSpPr txBox="1"/>
          <p:nvPr/>
        </p:nvSpPr>
        <p:spPr>
          <a:xfrm>
            <a:off x="3531897" y="842989"/>
            <a:ext cx="2296409" cy="523220"/>
          </a:xfrm>
          <a:prstGeom prst="rect">
            <a:avLst/>
          </a:prstGeom>
          <a:noFill/>
        </p:spPr>
        <p:txBody>
          <a:bodyPr wrap="none" rtlCol="0">
            <a:spAutoFit/>
          </a:bodyPr>
          <a:lstStyle/>
          <a:p>
            <a:pPr algn="ctr"/>
            <a:r>
              <a:rPr lang="en-US" sz="1400" b="1" dirty="0" smtClean="0">
                <a:solidFill>
                  <a:schemeClr val="bg1"/>
                </a:solidFill>
                <a:latin typeface="Calibri"/>
                <a:ea typeface="Segoe UI" panose="020B0502040204020203" pitchFamily="34" charset="0"/>
                <a:cs typeface="Calibri"/>
              </a:rPr>
              <a:t>SINGLE VIEW OF CUSTOMER</a:t>
            </a:r>
          </a:p>
          <a:p>
            <a:pPr algn="ctr"/>
            <a:r>
              <a:rPr lang="en-US" sz="1400" dirty="0" smtClean="0">
                <a:solidFill>
                  <a:schemeClr val="bg1"/>
                </a:solidFill>
                <a:latin typeface="Calibri"/>
                <a:ea typeface="Segoe UI" panose="020B0502040204020203" pitchFamily="34" charset="0"/>
                <a:cs typeface="Calibri"/>
              </a:rPr>
              <a:t>Connect the Context</a:t>
            </a:r>
            <a:endParaRPr lang="en-US" sz="1400" dirty="0">
              <a:solidFill>
                <a:schemeClr val="bg1"/>
              </a:solidFill>
              <a:latin typeface="Calibri"/>
              <a:ea typeface="Segoe UI" panose="020B0502040204020203" pitchFamily="34" charset="0"/>
              <a:cs typeface="Calibri"/>
            </a:endParaRPr>
          </a:p>
        </p:txBody>
      </p:sp>
      <p:sp>
        <p:nvSpPr>
          <p:cNvPr id="11" name="Freeform 84"/>
          <p:cNvSpPr>
            <a:spLocks noEditPoints="1"/>
          </p:cNvSpPr>
          <p:nvPr/>
        </p:nvSpPr>
        <p:spPr bwMode="black">
          <a:xfrm>
            <a:off x="501070" y="3992736"/>
            <a:ext cx="585213" cy="576075"/>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TextBox 11"/>
          <p:cNvSpPr txBox="1"/>
          <p:nvPr/>
        </p:nvSpPr>
        <p:spPr>
          <a:xfrm>
            <a:off x="1183157" y="3657837"/>
            <a:ext cx="2195859" cy="307777"/>
          </a:xfrm>
          <a:prstGeom prst="rect">
            <a:avLst/>
          </a:prstGeom>
          <a:noFill/>
        </p:spPr>
        <p:txBody>
          <a:bodyPr wrap="none" rtlCol="0">
            <a:spAutoFit/>
          </a:bodyPr>
          <a:lstStyle/>
          <a:p>
            <a:r>
              <a:rPr lang="en-US" sz="1400" b="1" dirty="0" smtClean="0">
                <a:solidFill>
                  <a:schemeClr val="bg1"/>
                </a:solidFill>
                <a:latin typeface="Calibri"/>
                <a:ea typeface="Segoe UI" panose="020B0502040204020203" pitchFamily="34" charset="0"/>
                <a:cs typeface="Calibri"/>
              </a:rPr>
              <a:t>CONNECT THE PLATFORMS</a:t>
            </a:r>
            <a:endParaRPr lang="en-US" sz="1400" b="1" dirty="0">
              <a:solidFill>
                <a:schemeClr val="bg1"/>
              </a:solidFill>
              <a:latin typeface="Calibri"/>
              <a:ea typeface="Segoe UI" panose="020B0502040204020203" pitchFamily="34" charset="0"/>
              <a:cs typeface="Calibri"/>
            </a:endParaRPr>
          </a:p>
        </p:txBody>
      </p:sp>
      <p:sp>
        <p:nvSpPr>
          <p:cNvPr id="13" name="Freeform 21"/>
          <p:cNvSpPr>
            <a:spLocks noEditPoints="1"/>
          </p:cNvSpPr>
          <p:nvPr/>
        </p:nvSpPr>
        <p:spPr bwMode="black">
          <a:xfrm>
            <a:off x="1499600" y="1534816"/>
            <a:ext cx="548782" cy="548639"/>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
        <p:nvSpPr>
          <p:cNvPr id="14" name="Flowchart: Process 13"/>
          <p:cNvSpPr/>
          <p:nvPr/>
        </p:nvSpPr>
        <p:spPr>
          <a:xfrm>
            <a:off x="501069" y="2284840"/>
            <a:ext cx="1247239"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SOCIAL MEDIA</a:t>
            </a:r>
            <a:endParaRPr lang="en-US" sz="1000" dirty="0">
              <a:solidFill>
                <a:schemeClr val="bg1"/>
              </a:solidFill>
              <a:latin typeface="Calibri"/>
              <a:ea typeface="Segoe UI" panose="020B0502040204020203" pitchFamily="34" charset="0"/>
              <a:cs typeface="Calibri"/>
            </a:endParaRPr>
          </a:p>
        </p:txBody>
      </p:sp>
      <p:sp>
        <p:nvSpPr>
          <p:cNvPr id="15" name="Flowchart: Process 14"/>
          <p:cNvSpPr/>
          <p:nvPr/>
        </p:nvSpPr>
        <p:spPr>
          <a:xfrm>
            <a:off x="1806841" y="228484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MOBILE</a:t>
            </a:r>
            <a:endParaRPr lang="en-US" sz="1000" dirty="0">
              <a:solidFill>
                <a:schemeClr val="bg1"/>
              </a:solidFill>
              <a:latin typeface="Calibri"/>
              <a:ea typeface="Segoe UI" panose="020B0502040204020203" pitchFamily="34" charset="0"/>
              <a:cs typeface="Calibri"/>
            </a:endParaRPr>
          </a:p>
        </p:txBody>
      </p:sp>
      <p:sp>
        <p:nvSpPr>
          <p:cNvPr id="16" name="Flowchart: Process 15"/>
          <p:cNvSpPr/>
          <p:nvPr/>
        </p:nvSpPr>
        <p:spPr>
          <a:xfrm>
            <a:off x="501070" y="2830400"/>
            <a:ext cx="1247239"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WEB/ E-COMMERCE</a:t>
            </a:r>
            <a:endParaRPr lang="en-US" sz="1000" dirty="0">
              <a:solidFill>
                <a:schemeClr val="bg1"/>
              </a:solidFill>
              <a:latin typeface="Calibri"/>
              <a:ea typeface="Segoe UI" panose="020B0502040204020203" pitchFamily="34" charset="0"/>
              <a:cs typeface="Calibri"/>
            </a:endParaRPr>
          </a:p>
        </p:txBody>
      </p:sp>
      <p:sp>
        <p:nvSpPr>
          <p:cNvPr id="17" name="Flowchart: Process 16"/>
          <p:cNvSpPr/>
          <p:nvPr/>
        </p:nvSpPr>
        <p:spPr>
          <a:xfrm>
            <a:off x="1823306" y="283040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KIOSKS</a:t>
            </a:r>
            <a:endParaRPr lang="en-US" sz="1000" dirty="0">
              <a:solidFill>
                <a:schemeClr val="bg1"/>
              </a:solidFill>
              <a:latin typeface="Calibri"/>
              <a:ea typeface="Segoe UI" panose="020B0502040204020203" pitchFamily="34" charset="0"/>
              <a:cs typeface="Calibri"/>
            </a:endParaRPr>
          </a:p>
        </p:txBody>
      </p:sp>
      <p:sp>
        <p:nvSpPr>
          <p:cNvPr id="18" name="Flowchart: Process 17"/>
          <p:cNvSpPr/>
          <p:nvPr/>
        </p:nvSpPr>
        <p:spPr>
          <a:xfrm>
            <a:off x="6397160" y="2284840"/>
            <a:ext cx="1244737"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MARKETING AUTOMATION</a:t>
            </a:r>
            <a:endParaRPr lang="en-US" sz="1000" dirty="0">
              <a:solidFill>
                <a:schemeClr val="bg1"/>
              </a:solidFill>
              <a:latin typeface="Calibri"/>
              <a:ea typeface="Segoe UI" panose="020B0502040204020203" pitchFamily="34" charset="0"/>
              <a:cs typeface="Calibri"/>
            </a:endParaRPr>
          </a:p>
        </p:txBody>
      </p:sp>
      <p:sp>
        <p:nvSpPr>
          <p:cNvPr id="19" name="Flowchart: Process 18"/>
          <p:cNvSpPr/>
          <p:nvPr/>
        </p:nvSpPr>
        <p:spPr>
          <a:xfrm>
            <a:off x="7719396" y="228484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MULTICHANNEL MARKETING</a:t>
            </a:r>
            <a:endParaRPr lang="en-US" sz="1000" dirty="0">
              <a:solidFill>
                <a:schemeClr val="bg1"/>
              </a:solidFill>
              <a:latin typeface="Calibri"/>
              <a:ea typeface="Segoe UI" panose="020B0502040204020203" pitchFamily="34" charset="0"/>
              <a:cs typeface="Calibri"/>
            </a:endParaRPr>
          </a:p>
        </p:txBody>
      </p:sp>
      <p:sp>
        <p:nvSpPr>
          <p:cNvPr id="20" name="Flowchart: Process 19"/>
          <p:cNvSpPr/>
          <p:nvPr/>
        </p:nvSpPr>
        <p:spPr>
          <a:xfrm>
            <a:off x="6413626" y="283040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SOCIAL/ MOBILE COMMERCE AND ENGAGEMENT</a:t>
            </a:r>
            <a:endParaRPr lang="en-US" sz="1000" dirty="0">
              <a:solidFill>
                <a:schemeClr val="bg1"/>
              </a:solidFill>
              <a:latin typeface="Calibri"/>
              <a:ea typeface="Segoe UI" panose="020B0502040204020203" pitchFamily="34" charset="0"/>
              <a:cs typeface="Calibri"/>
            </a:endParaRPr>
          </a:p>
        </p:txBody>
      </p:sp>
      <p:sp>
        <p:nvSpPr>
          <p:cNvPr id="21" name="Flowchart: Process 20"/>
          <p:cNvSpPr/>
          <p:nvPr/>
        </p:nvSpPr>
        <p:spPr>
          <a:xfrm>
            <a:off x="7719396" y="283040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PREDICTIVE ANALYTICS</a:t>
            </a:r>
            <a:endParaRPr lang="en-US" sz="1000" dirty="0">
              <a:solidFill>
                <a:schemeClr val="bg1"/>
              </a:solidFill>
              <a:latin typeface="Calibri"/>
              <a:ea typeface="Segoe UI" panose="020B0502040204020203" pitchFamily="34" charset="0"/>
              <a:cs typeface="Calibri"/>
            </a:endParaRPr>
          </a:p>
        </p:txBody>
      </p:sp>
      <p:sp>
        <p:nvSpPr>
          <p:cNvPr id="22" name="Flowchart: Process 21"/>
          <p:cNvSpPr/>
          <p:nvPr/>
        </p:nvSpPr>
        <p:spPr>
          <a:xfrm>
            <a:off x="3436316" y="2284840"/>
            <a:ext cx="1221960"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BIG DATA</a:t>
            </a:r>
            <a:endParaRPr lang="en-US" sz="1000" dirty="0">
              <a:solidFill>
                <a:schemeClr val="bg1"/>
              </a:solidFill>
              <a:latin typeface="Calibri"/>
              <a:ea typeface="Segoe UI" panose="020B0502040204020203" pitchFamily="34" charset="0"/>
              <a:cs typeface="Calibri"/>
            </a:endParaRPr>
          </a:p>
        </p:txBody>
      </p:sp>
      <p:sp>
        <p:nvSpPr>
          <p:cNvPr id="23" name="Flowchart: Process 22"/>
          <p:cNvSpPr/>
          <p:nvPr/>
        </p:nvSpPr>
        <p:spPr>
          <a:xfrm>
            <a:off x="4725621" y="228484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DATA QUALITY AND GOVERNANCE</a:t>
            </a:r>
            <a:endParaRPr lang="en-US" sz="1000" dirty="0">
              <a:solidFill>
                <a:schemeClr val="bg1"/>
              </a:solidFill>
              <a:latin typeface="Calibri"/>
              <a:ea typeface="Segoe UI" panose="020B0502040204020203" pitchFamily="34" charset="0"/>
              <a:cs typeface="Calibri"/>
            </a:endParaRPr>
          </a:p>
        </p:txBody>
      </p:sp>
      <p:sp>
        <p:nvSpPr>
          <p:cNvPr id="24" name="Flowchart: Process 23"/>
          <p:cNvSpPr/>
          <p:nvPr/>
        </p:nvSpPr>
        <p:spPr>
          <a:xfrm>
            <a:off x="3436316" y="2830400"/>
            <a:ext cx="1230774"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SOCIAL MEDIA ANALYTICS</a:t>
            </a:r>
            <a:endParaRPr lang="en-US" sz="1000" dirty="0">
              <a:solidFill>
                <a:schemeClr val="bg1"/>
              </a:solidFill>
              <a:latin typeface="Calibri"/>
              <a:ea typeface="Segoe UI" panose="020B0502040204020203" pitchFamily="34" charset="0"/>
              <a:cs typeface="Calibri"/>
            </a:endParaRPr>
          </a:p>
        </p:txBody>
      </p:sp>
      <p:sp>
        <p:nvSpPr>
          <p:cNvPr id="25" name="Flowchart: Process 24"/>
          <p:cNvSpPr/>
          <p:nvPr/>
        </p:nvSpPr>
        <p:spPr>
          <a:xfrm>
            <a:off x="4742086" y="2830400"/>
            <a:ext cx="1214310" cy="50292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PRODUCT/  PRICING ANALYTICS</a:t>
            </a:r>
            <a:endParaRPr lang="en-US" sz="1000" dirty="0">
              <a:solidFill>
                <a:schemeClr val="bg1"/>
              </a:solidFill>
              <a:latin typeface="Calibri"/>
              <a:ea typeface="Segoe UI" panose="020B0502040204020203" pitchFamily="34" charset="0"/>
              <a:cs typeface="Calibri"/>
            </a:endParaRPr>
          </a:p>
        </p:txBody>
      </p:sp>
      <p:sp>
        <p:nvSpPr>
          <p:cNvPr id="26" name="Isosceles Triangle 25"/>
          <p:cNvSpPr/>
          <p:nvPr/>
        </p:nvSpPr>
        <p:spPr>
          <a:xfrm rot="5400000" flipH="1">
            <a:off x="5883180" y="1020161"/>
            <a:ext cx="575400" cy="298940"/>
          </a:xfrm>
          <a:prstGeom prs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rot="5400000" flipH="1">
            <a:off x="2974380" y="1020161"/>
            <a:ext cx="575400" cy="298940"/>
          </a:xfrm>
          <a:prstGeom prs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Process 27"/>
          <p:cNvSpPr/>
          <p:nvPr/>
        </p:nvSpPr>
        <p:spPr>
          <a:xfrm>
            <a:off x="1384384" y="4069546"/>
            <a:ext cx="960126"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CLOUD</a:t>
            </a:r>
            <a:endParaRPr lang="en-US" sz="1000" dirty="0">
              <a:solidFill>
                <a:schemeClr val="bg1"/>
              </a:solidFill>
              <a:latin typeface="Calibri"/>
              <a:ea typeface="Segoe UI" panose="020B0502040204020203" pitchFamily="34" charset="0"/>
              <a:cs typeface="Calibri"/>
            </a:endParaRPr>
          </a:p>
        </p:txBody>
      </p:sp>
      <p:sp>
        <p:nvSpPr>
          <p:cNvPr id="29" name="Flowchart: Process 28"/>
          <p:cNvSpPr/>
          <p:nvPr/>
        </p:nvSpPr>
        <p:spPr>
          <a:xfrm>
            <a:off x="2843774" y="4069546"/>
            <a:ext cx="960126"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API</a:t>
            </a:r>
            <a:endParaRPr lang="en-US" sz="1000" dirty="0">
              <a:solidFill>
                <a:schemeClr val="bg1"/>
              </a:solidFill>
              <a:latin typeface="Calibri"/>
              <a:ea typeface="Segoe UI" panose="020B0502040204020203" pitchFamily="34" charset="0"/>
              <a:cs typeface="Calibri"/>
            </a:endParaRPr>
          </a:p>
        </p:txBody>
      </p:sp>
      <p:pic>
        <p:nvPicPr>
          <p:cNvPr id="30" name="Picture 3"/>
          <p:cNvPicPr>
            <a:picLocks noChangeAspect="1" noChangeArrowheads="1"/>
          </p:cNvPicPr>
          <p:nvPr/>
        </p:nvPicPr>
        <p:blipFill rotWithShape="1">
          <a:blip r:embed="rId4">
            <a:duotone>
              <a:prstClr val="black"/>
              <a:schemeClr val="accent5">
                <a:tint val="45000"/>
                <a:satMod val="400000"/>
              </a:schemeClr>
            </a:duotone>
            <a:extLst>
              <a:ext uri="{28A0092B-C50C-407E-A947-70E740481C1C}">
                <a14:useLocalDpi xmlns:a14="http://schemas.microsoft.com/office/drawing/2010/main" val="0"/>
              </a:ext>
            </a:extLst>
          </a:blip>
          <a:srcRect l="19584" t="24072" r="16866" b="27283"/>
          <a:stretch/>
        </p:blipFill>
        <p:spPr bwMode="auto">
          <a:xfrm>
            <a:off x="4303165" y="1573221"/>
            <a:ext cx="729696" cy="5585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2" name="Rectangle 31"/>
          <p:cNvSpPr/>
          <p:nvPr/>
        </p:nvSpPr>
        <p:spPr>
          <a:xfrm>
            <a:off x="4456785" y="3585938"/>
            <a:ext cx="4570195" cy="1174898"/>
          </a:xfrm>
          <a:prstGeom prst="rect">
            <a:avLst/>
          </a:prstGeom>
          <a:solidFill>
            <a:srgbClr val="FF0066">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679777" y="3657837"/>
            <a:ext cx="2271863" cy="307777"/>
          </a:xfrm>
          <a:prstGeom prst="rect">
            <a:avLst/>
          </a:prstGeom>
          <a:noFill/>
        </p:spPr>
        <p:txBody>
          <a:bodyPr wrap="none" rtlCol="0">
            <a:spAutoFit/>
          </a:bodyPr>
          <a:lstStyle/>
          <a:p>
            <a:r>
              <a:rPr lang="en-US" sz="1400" b="1" dirty="0">
                <a:solidFill>
                  <a:schemeClr val="bg1"/>
                </a:solidFill>
                <a:latin typeface="Calibri"/>
                <a:ea typeface="Segoe UI" panose="020B0502040204020203" pitchFamily="34" charset="0"/>
                <a:cs typeface="Calibri"/>
              </a:rPr>
              <a:t>CONNECT THE </a:t>
            </a:r>
            <a:r>
              <a:rPr lang="en-US" sz="1400" b="1" dirty="0" smtClean="0">
                <a:solidFill>
                  <a:schemeClr val="bg1"/>
                </a:solidFill>
                <a:latin typeface="Calibri"/>
                <a:ea typeface="Segoe UI" panose="020B0502040204020203" pitchFamily="34" charset="0"/>
                <a:cs typeface="Calibri"/>
              </a:rPr>
              <a:t>EXPERIENCES</a:t>
            </a:r>
            <a:endParaRPr lang="en-US" sz="1400" b="1" dirty="0">
              <a:solidFill>
                <a:schemeClr val="bg1"/>
              </a:solidFill>
              <a:latin typeface="Calibri"/>
              <a:ea typeface="Segoe UI" panose="020B0502040204020203" pitchFamily="34" charset="0"/>
              <a:cs typeface="Calibri"/>
            </a:endParaRPr>
          </a:p>
        </p:txBody>
      </p:sp>
      <p:sp>
        <p:nvSpPr>
          <p:cNvPr id="34" name="Flowchart: Process 33"/>
          <p:cNvSpPr/>
          <p:nvPr/>
        </p:nvSpPr>
        <p:spPr>
          <a:xfrm>
            <a:off x="4610405" y="4069546"/>
            <a:ext cx="1291543"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CUSTOMER EXPERIENCE RESEARCH</a:t>
            </a:r>
            <a:endParaRPr lang="en-US" sz="1000" dirty="0">
              <a:solidFill>
                <a:schemeClr val="bg1"/>
              </a:solidFill>
              <a:latin typeface="Calibri"/>
              <a:ea typeface="Segoe UI" panose="020B0502040204020203" pitchFamily="34" charset="0"/>
              <a:cs typeface="Calibri"/>
            </a:endParaRPr>
          </a:p>
        </p:txBody>
      </p:sp>
      <p:sp>
        <p:nvSpPr>
          <p:cNvPr id="35" name="Flowchart: Process 34"/>
          <p:cNvSpPr/>
          <p:nvPr/>
        </p:nvSpPr>
        <p:spPr>
          <a:xfrm>
            <a:off x="6031390" y="4069546"/>
            <a:ext cx="921720"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INTERACTION DESIGN</a:t>
            </a:r>
          </a:p>
        </p:txBody>
      </p:sp>
      <p:sp>
        <p:nvSpPr>
          <p:cNvPr id="36" name="Flowchart: Process 35"/>
          <p:cNvSpPr/>
          <p:nvPr/>
        </p:nvSpPr>
        <p:spPr>
          <a:xfrm>
            <a:off x="7106730" y="4069546"/>
            <a:ext cx="691290"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VISUAL DESIGN</a:t>
            </a:r>
            <a:endParaRPr lang="en-US" sz="1000" dirty="0">
              <a:solidFill>
                <a:schemeClr val="bg1"/>
              </a:solidFill>
              <a:latin typeface="Calibri"/>
              <a:ea typeface="Segoe UI" panose="020B0502040204020203" pitchFamily="34" charset="0"/>
              <a:cs typeface="Calibri"/>
            </a:endParaRPr>
          </a:p>
        </p:txBody>
      </p:sp>
      <p:sp>
        <p:nvSpPr>
          <p:cNvPr id="37" name="Flowchart: Process 36"/>
          <p:cNvSpPr/>
          <p:nvPr/>
        </p:nvSpPr>
        <p:spPr>
          <a:xfrm>
            <a:off x="7913235" y="4069546"/>
            <a:ext cx="998530" cy="460860"/>
          </a:xfrm>
          <a:prstGeom prst="flowChartProcess">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000" dirty="0" smtClean="0">
                <a:solidFill>
                  <a:schemeClr val="bg1"/>
                </a:solidFill>
                <a:latin typeface="Calibri"/>
                <a:ea typeface="Segoe UI" panose="020B0502040204020203" pitchFamily="34" charset="0"/>
                <a:cs typeface="Calibri"/>
              </a:rPr>
              <a:t>INFORMATION ARCHITECTURE</a:t>
            </a:r>
            <a:endParaRPr lang="en-US" sz="1000" dirty="0">
              <a:solidFill>
                <a:schemeClr val="bg1"/>
              </a:solidFill>
              <a:latin typeface="Calibri"/>
              <a:ea typeface="Segoe UI" panose="020B0502040204020203" pitchFamily="34" charset="0"/>
              <a:cs typeface="Calibri"/>
            </a:endParaRPr>
          </a:p>
        </p:txBody>
      </p:sp>
      <p:sp>
        <p:nvSpPr>
          <p:cNvPr id="38" name="Title 1"/>
          <p:cNvSpPr txBox="1">
            <a:spLocks/>
          </p:cNvSpPr>
          <p:nvPr/>
        </p:nvSpPr>
        <p:spPr>
          <a:xfrm>
            <a:off x="259460" y="217255"/>
            <a:ext cx="8613900" cy="313936"/>
          </a:xfrm>
          <a:prstGeom prst="rect">
            <a:avLst/>
          </a:prstGeom>
        </p:spPr>
        <p:txBody>
          <a:bodyPr vert="horz" lIns="91341" tIns="45668" rIns="91341" bIns="45668" rtlCol="0" anchor="ctr">
            <a:no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r>
              <a:rPr lang="en-US" sz="2000" cap="all" dirty="0" smtClean="0">
                <a:solidFill>
                  <a:srgbClr val="595959"/>
                </a:solidFill>
                <a:latin typeface="Helvetica"/>
                <a:cs typeface="Helvetica"/>
              </a:rPr>
              <a:t>Our focus is Systems </a:t>
            </a:r>
            <a:r>
              <a:rPr lang="en-US" sz="2000" cap="all" dirty="0">
                <a:solidFill>
                  <a:srgbClr val="595959"/>
                </a:solidFill>
                <a:latin typeface="Helvetica"/>
                <a:cs typeface="Helvetica"/>
              </a:rPr>
              <a:t>of </a:t>
            </a:r>
            <a:r>
              <a:rPr lang="en-US" sz="2000" cap="all" dirty="0" smtClean="0">
                <a:solidFill>
                  <a:srgbClr val="595959"/>
                </a:solidFill>
                <a:latin typeface="Helvetica"/>
                <a:cs typeface="Helvetica"/>
              </a:rPr>
              <a:t>engagement; CRM Is the glue</a:t>
            </a:r>
            <a:endParaRPr lang="en-US" sz="2000" cap="all" dirty="0">
              <a:solidFill>
                <a:srgbClr val="595959"/>
              </a:solidFill>
              <a:latin typeface="Helvetica"/>
              <a:cs typeface="Helvetica"/>
            </a:endParaRPr>
          </a:p>
        </p:txBody>
      </p:sp>
      <p:pic>
        <p:nvPicPr>
          <p:cNvPr id="31" name="Picture 30" descr="sf-logo.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8685" y="921720"/>
            <a:ext cx="2065916" cy="1995675"/>
          </a:xfrm>
          <a:prstGeom prst="rect">
            <a:avLst/>
          </a:prstGeom>
        </p:spPr>
      </p:pic>
    </p:spTree>
    <p:extLst>
      <p:ext uri="{BB962C8B-B14F-4D97-AF65-F5344CB8AC3E}">
        <p14:creationId xmlns:p14="http://schemas.microsoft.com/office/powerpoint/2010/main" val="404445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379975" y="969213"/>
            <a:ext cx="4764024" cy="3253951"/>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45800" y="-39790"/>
            <a:ext cx="8229600" cy="857250"/>
          </a:xfrm>
        </p:spPr>
        <p:txBody>
          <a:bodyPr/>
          <a:lstStyle/>
          <a:p>
            <a:pPr lvl="0">
              <a:spcBef>
                <a:spcPts val="0"/>
              </a:spcBef>
            </a:pPr>
            <a:r>
              <a:rPr lang="en-US" sz="2000" cap="all" dirty="0">
                <a:solidFill>
                  <a:srgbClr val="595959"/>
                </a:solidFill>
                <a:latin typeface="Helvetica"/>
                <a:ea typeface="+mn-ea"/>
                <a:cs typeface="Helvetica"/>
              </a:rPr>
              <a:t>NFP 360: Our top level </a:t>
            </a:r>
            <a:r>
              <a:rPr lang="en-US" sz="2000" cap="all" dirty="0" smtClean="0">
                <a:solidFill>
                  <a:srgbClr val="595959"/>
                </a:solidFill>
                <a:latin typeface="Helvetica"/>
                <a:ea typeface="+mn-ea"/>
                <a:cs typeface="Helvetica"/>
              </a:rPr>
              <a:t>understanding*</a:t>
            </a:r>
            <a:endParaRPr lang="en-US" sz="2000" cap="all" dirty="0">
              <a:solidFill>
                <a:srgbClr val="595959"/>
              </a:solidFill>
              <a:latin typeface="Helvetica"/>
              <a:ea typeface="+mn-ea"/>
              <a:cs typeface="Helvetica"/>
            </a:endParaRPr>
          </a:p>
        </p:txBody>
      </p:sp>
      <p:sp>
        <p:nvSpPr>
          <p:cNvPr id="3" name="Slide Number Placeholder 2"/>
          <p:cNvSpPr>
            <a:spLocks noGrp="1"/>
          </p:cNvSpPr>
          <p:nvPr>
            <p:ph type="sldNum" sz="quarter" idx="4"/>
          </p:nvPr>
        </p:nvSpPr>
        <p:spPr/>
        <p:txBody>
          <a:bodyPr/>
          <a:lstStyle/>
          <a:p>
            <a:fld id="{C7C739E9-B401-45D2-B2D3-CE79AE1ADEC1}" type="slidenum">
              <a:rPr lang="en-US" smtClean="0">
                <a:solidFill>
                  <a:prstClr val="black">
                    <a:tint val="75000"/>
                  </a:prstClr>
                </a:solidFill>
              </a:rPr>
              <a:pPr/>
              <a:t>5</a:t>
            </a:fld>
            <a:endParaRPr lang="en-US" dirty="0">
              <a:solidFill>
                <a:prstClr val="black">
                  <a:tint val="75000"/>
                </a:prstClr>
              </a:solidFill>
            </a:endParaRPr>
          </a:p>
        </p:txBody>
      </p:sp>
      <p:sp>
        <p:nvSpPr>
          <p:cNvPr id="4" name="Text Placeholder 3"/>
          <p:cNvSpPr>
            <a:spLocks noGrp="1"/>
          </p:cNvSpPr>
          <p:nvPr>
            <p:ph type="body" sz="quarter" idx="10"/>
          </p:nvPr>
        </p:nvSpPr>
        <p:spPr>
          <a:xfrm>
            <a:off x="155425" y="958740"/>
            <a:ext cx="4109335" cy="2996715"/>
          </a:xfrm>
        </p:spPr>
        <p:txBody>
          <a:bodyPr>
            <a:noAutofit/>
          </a:bodyPr>
          <a:lstStyle/>
          <a:p>
            <a:pPr marL="0" indent="0">
              <a:spcAft>
                <a:spcPts val="1000"/>
              </a:spcAft>
              <a:buNone/>
            </a:pPr>
            <a:r>
              <a:rPr lang="en-US" sz="1800" dirty="0" smtClean="0">
                <a:solidFill>
                  <a:schemeClr val="accent1"/>
                </a:solidFill>
                <a:latin typeface="Calibri"/>
                <a:cs typeface="Calibri"/>
              </a:rPr>
              <a:t>CURRENT STATE</a:t>
            </a:r>
            <a:endParaRPr lang="en-US" sz="1800" dirty="0" smtClean="0">
              <a:solidFill>
                <a:schemeClr val="accent1"/>
              </a:solidFill>
              <a:latin typeface="Calibri"/>
              <a:cs typeface="Calibri"/>
            </a:endParaRPr>
          </a:p>
          <a:p>
            <a:pPr marL="285750" indent="-285750">
              <a:buClr>
                <a:schemeClr val="accent1"/>
              </a:buClr>
            </a:pPr>
            <a:r>
              <a:rPr lang="en-US" sz="1300" dirty="0" smtClean="0">
                <a:solidFill>
                  <a:schemeClr val="tx1">
                    <a:lumMod val="75000"/>
                    <a:lumOff val="25000"/>
                  </a:schemeClr>
                </a:solidFill>
                <a:latin typeface="Calibri"/>
                <a:cs typeface="Calibri"/>
              </a:rPr>
              <a:t>Increase Scale of on-boarding Partner Firms</a:t>
            </a:r>
            <a:endParaRPr lang="en-US" sz="1300" dirty="0">
              <a:solidFill>
                <a:schemeClr val="tx1">
                  <a:lumMod val="75000"/>
                  <a:lumOff val="25000"/>
                </a:schemeClr>
              </a:solidFill>
              <a:latin typeface="Calibri"/>
              <a:cs typeface="Calibri"/>
            </a:endParaRPr>
          </a:p>
          <a:p>
            <a:pPr marL="685365" lvl="1" indent="-285750">
              <a:spcAft>
                <a:spcPts val="300"/>
              </a:spcAft>
              <a:buClr>
                <a:schemeClr val="accent1"/>
              </a:buClr>
            </a:pPr>
            <a:r>
              <a:rPr lang="en-US" sz="1100" dirty="0" smtClean="0">
                <a:solidFill>
                  <a:schemeClr val="tx1">
                    <a:lumMod val="75000"/>
                    <a:lumOff val="25000"/>
                  </a:schemeClr>
                </a:solidFill>
                <a:cs typeface="Calibri"/>
              </a:rPr>
              <a:t>Increase business agility</a:t>
            </a:r>
            <a:endParaRPr lang="en-US" sz="1100" dirty="0">
              <a:solidFill>
                <a:schemeClr val="tx1">
                  <a:lumMod val="75000"/>
                  <a:lumOff val="25000"/>
                </a:schemeClr>
              </a:solidFill>
              <a:cs typeface="Calibri"/>
            </a:endParaRPr>
          </a:p>
          <a:p>
            <a:pPr marL="685365" lvl="1" indent="-285750">
              <a:spcAft>
                <a:spcPts val="300"/>
              </a:spcAft>
              <a:buClr>
                <a:schemeClr val="accent1"/>
              </a:buClr>
            </a:pPr>
            <a:r>
              <a:rPr lang="en-US" sz="1100" dirty="0">
                <a:solidFill>
                  <a:schemeClr val="tx1">
                    <a:lumMod val="75000"/>
                    <a:lumOff val="25000"/>
                  </a:schemeClr>
                </a:solidFill>
                <a:cs typeface="Calibri"/>
              </a:rPr>
              <a:t>Better manage Firm customizations</a:t>
            </a:r>
          </a:p>
          <a:p>
            <a:pPr marL="685365" lvl="1" indent="-285750">
              <a:spcAft>
                <a:spcPts val="1000"/>
              </a:spcAft>
              <a:buClr>
                <a:schemeClr val="accent1"/>
              </a:buClr>
            </a:pPr>
            <a:r>
              <a:rPr lang="en-US" sz="1100" dirty="0" smtClean="0">
                <a:solidFill>
                  <a:schemeClr val="tx1">
                    <a:lumMod val="75000"/>
                    <a:lumOff val="25000"/>
                  </a:schemeClr>
                </a:solidFill>
                <a:cs typeface="Calibri"/>
              </a:rPr>
              <a:t>Enhanced end user experience </a:t>
            </a:r>
            <a:endParaRPr lang="en-US" sz="1100" dirty="0">
              <a:solidFill>
                <a:schemeClr val="tx1">
                  <a:lumMod val="75000"/>
                  <a:lumOff val="25000"/>
                </a:schemeClr>
              </a:solidFill>
              <a:cs typeface="Calibri"/>
            </a:endParaRPr>
          </a:p>
          <a:p>
            <a:pPr marL="284163" indent="-284163">
              <a:spcAft>
                <a:spcPts val="1000"/>
              </a:spcAft>
              <a:buClr>
                <a:schemeClr val="accent1"/>
              </a:buClr>
            </a:pPr>
            <a:r>
              <a:rPr lang="en-US" sz="1300" dirty="0" smtClean="0">
                <a:solidFill>
                  <a:schemeClr val="tx1">
                    <a:lumMod val="75000"/>
                    <a:lumOff val="25000"/>
                  </a:schemeClr>
                </a:solidFill>
                <a:latin typeface="Calibri"/>
                <a:cs typeface="Calibri"/>
              </a:rPr>
              <a:t>Establish consistent </a:t>
            </a:r>
            <a:r>
              <a:rPr lang="en-US" sz="1300" dirty="0" smtClean="0">
                <a:solidFill>
                  <a:schemeClr val="tx1">
                    <a:lumMod val="75000"/>
                    <a:lumOff val="25000"/>
                  </a:schemeClr>
                </a:solidFill>
                <a:latin typeface="Calibri"/>
                <a:cs typeface="Calibri"/>
              </a:rPr>
              <a:t>Partner Firm </a:t>
            </a:r>
            <a:r>
              <a:rPr lang="en-US" sz="1300" dirty="0" smtClean="0">
                <a:solidFill>
                  <a:schemeClr val="tx1">
                    <a:lumMod val="75000"/>
                    <a:lumOff val="25000"/>
                  </a:schemeClr>
                </a:solidFill>
                <a:latin typeface="Calibri"/>
                <a:cs typeface="Calibri"/>
              </a:rPr>
              <a:t>and end-client data within and across lines of business</a:t>
            </a:r>
          </a:p>
          <a:p>
            <a:pPr marL="285750" indent="-285750">
              <a:spcAft>
                <a:spcPts val="1000"/>
              </a:spcAft>
              <a:buClr>
                <a:schemeClr val="accent1"/>
              </a:buClr>
              <a:buFont typeface="Arial" panose="020B0604020202020204" pitchFamily="34" charset="0"/>
              <a:buChar char="•"/>
            </a:pPr>
            <a:r>
              <a:rPr lang="en-US" sz="1300" dirty="0" smtClean="0">
                <a:solidFill>
                  <a:schemeClr val="tx1">
                    <a:lumMod val="75000"/>
                    <a:lumOff val="25000"/>
                  </a:schemeClr>
                </a:solidFill>
                <a:latin typeface="Calibri"/>
                <a:cs typeface="Calibri"/>
              </a:rPr>
              <a:t>Establish best possible sequence for porting/re-working legacy functionality</a:t>
            </a:r>
          </a:p>
          <a:p>
            <a:pPr marL="285750" indent="-285750">
              <a:spcAft>
                <a:spcPts val="1000"/>
              </a:spcAft>
              <a:buClr>
                <a:schemeClr val="accent1"/>
              </a:buClr>
              <a:buFont typeface="Arial" panose="020B0604020202020204" pitchFamily="34" charset="0"/>
              <a:buChar char="•"/>
            </a:pPr>
            <a:r>
              <a:rPr lang="en-US" sz="1300" dirty="0" smtClean="0">
                <a:solidFill>
                  <a:schemeClr val="tx1">
                    <a:lumMod val="75000"/>
                    <a:lumOff val="25000"/>
                  </a:schemeClr>
                </a:solidFill>
                <a:latin typeface="Calibri"/>
                <a:cs typeface="Calibri"/>
              </a:rPr>
              <a:t>Create right architecture and establish governance</a:t>
            </a:r>
          </a:p>
        </p:txBody>
      </p:sp>
      <p:sp>
        <p:nvSpPr>
          <p:cNvPr id="6" name="Text Placeholder 3"/>
          <p:cNvSpPr txBox="1">
            <a:spLocks/>
          </p:cNvSpPr>
          <p:nvPr/>
        </p:nvSpPr>
        <p:spPr>
          <a:xfrm>
            <a:off x="4851617" y="968089"/>
            <a:ext cx="4109335" cy="3419170"/>
          </a:xfrm>
          <a:prstGeom prst="rect">
            <a:avLst/>
          </a:prstGeom>
        </p:spPr>
        <p:txBody>
          <a:bodyPr/>
          <a:lstStyle>
            <a:lvl1pPr marL="0" indent="0" algn="l" defTabSz="913394" rtl="0" eaLnBrk="1" latinLnBrk="0" hangingPunct="1">
              <a:spcBef>
                <a:spcPct val="20000"/>
              </a:spcBef>
              <a:buFont typeface="Arial" pitchFamily="34" charset="0"/>
              <a:buNone/>
              <a:defRPr sz="2200" kern="1200">
                <a:solidFill>
                  <a:schemeClr val="tx1"/>
                </a:solidFill>
                <a:latin typeface="Museo Sans 100"/>
                <a:ea typeface="+mn-ea"/>
                <a:cs typeface="Museo Sans 100"/>
              </a:defRPr>
            </a:lvl1pPr>
            <a:lvl2pPr marL="742132" indent="-285436" algn="l" defTabSz="913394" rtl="0" eaLnBrk="1" latinLnBrk="0" hangingPunct="1">
              <a:spcBef>
                <a:spcPct val="20000"/>
              </a:spcBef>
              <a:buFont typeface="Arial" pitchFamily="34" charset="0"/>
              <a:buChar char="•"/>
              <a:defRPr sz="1800" kern="1200" baseline="0">
                <a:solidFill>
                  <a:schemeClr val="accent6"/>
                </a:solidFill>
                <a:latin typeface="Segoe UI" pitchFamily="34" charset="0"/>
                <a:ea typeface="Segoe UI" pitchFamily="34" charset="0"/>
                <a:cs typeface="Segoe UI" pitchFamily="34" charset="0"/>
              </a:defRPr>
            </a:lvl2pPr>
            <a:lvl3pPr marL="913386" indent="0" algn="l" defTabSz="913394" rtl="0" eaLnBrk="1" latinLnBrk="0" hangingPunct="1">
              <a:spcBef>
                <a:spcPct val="20000"/>
              </a:spcBef>
              <a:buFont typeface="Arial" pitchFamily="34" charset="0"/>
              <a:buNone/>
              <a:defRPr sz="2400" kern="1200" baseline="0">
                <a:solidFill>
                  <a:schemeClr val="tx1"/>
                </a:solidFill>
                <a:latin typeface="+mn-lt"/>
                <a:ea typeface="+mn-ea"/>
                <a:cs typeface="+mn-cs"/>
              </a:defRPr>
            </a:lvl3pPr>
            <a:lvl4pPr marL="1598443" indent="-228354" algn="l" defTabSz="913394" rtl="0" eaLnBrk="1" latinLnBrk="0" hangingPunct="1">
              <a:spcBef>
                <a:spcPct val="20000"/>
              </a:spcBef>
              <a:buFont typeface="Arial" pitchFamily="34" charset="0"/>
              <a:buChar char="–"/>
              <a:defRPr sz="2000" kern="1200" baseline="0">
                <a:solidFill>
                  <a:schemeClr val="tx1"/>
                </a:solidFill>
                <a:latin typeface="+mn-lt"/>
                <a:ea typeface="+mn-ea"/>
                <a:cs typeface="+mn-cs"/>
              </a:defRPr>
            </a:lvl4pPr>
            <a:lvl5pPr marL="2055134"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1829"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528"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223"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921" indent="-228354"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000"/>
              </a:spcAft>
            </a:pPr>
            <a:r>
              <a:rPr lang="en-US" sz="1800" dirty="0" smtClean="0">
                <a:solidFill>
                  <a:schemeClr val="accent1"/>
                </a:solidFill>
                <a:latin typeface="Calibri"/>
                <a:cs typeface="Calibri"/>
              </a:rPr>
              <a:t>DESIRED GOALS</a:t>
            </a:r>
          </a:p>
          <a:p>
            <a:pPr marL="285750" indent="-285750">
              <a:spcAft>
                <a:spcPts val="1000"/>
              </a:spcAft>
              <a:buClr>
                <a:schemeClr val="accent1"/>
              </a:buClr>
              <a:buFont typeface="Arial" panose="020B0604020202020204" pitchFamily="34" charset="0"/>
              <a:buChar char="•"/>
            </a:pPr>
            <a:r>
              <a:rPr lang="en-US" sz="1300" dirty="0">
                <a:solidFill>
                  <a:schemeClr val="tx1">
                    <a:lumMod val="75000"/>
                    <a:lumOff val="25000"/>
                  </a:schemeClr>
                </a:solidFill>
                <a:latin typeface="Calibri"/>
                <a:cs typeface="Calibri"/>
              </a:rPr>
              <a:t>Scalable </a:t>
            </a:r>
            <a:r>
              <a:rPr lang="en-US" sz="1300" dirty="0" smtClean="0">
                <a:solidFill>
                  <a:schemeClr val="tx1">
                    <a:lumMod val="75000"/>
                    <a:lumOff val="25000"/>
                  </a:schemeClr>
                </a:solidFill>
                <a:latin typeface="Calibri"/>
                <a:cs typeface="Calibri"/>
              </a:rPr>
              <a:t>on-boarding </a:t>
            </a:r>
            <a:r>
              <a:rPr lang="en-US" sz="1300" dirty="0">
                <a:solidFill>
                  <a:schemeClr val="tx1">
                    <a:lumMod val="75000"/>
                    <a:lumOff val="25000"/>
                  </a:schemeClr>
                </a:solidFill>
                <a:latin typeface="Calibri"/>
                <a:cs typeface="Calibri"/>
              </a:rPr>
              <a:t>team and streamlined </a:t>
            </a:r>
            <a:r>
              <a:rPr lang="en-US" sz="1300" dirty="0" smtClean="0">
                <a:solidFill>
                  <a:schemeClr val="tx1">
                    <a:lumMod val="75000"/>
                    <a:lumOff val="25000"/>
                  </a:schemeClr>
                </a:solidFill>
                <a:latin typeface="Calibri"/>
                <a:cs typeface="Calibri"/>
              </a:rPr>
              <a:t>solution</a:t>
            </a:r>
            <a:br>
              <a:rPr lang="en-US" sz="1300" dirty="0" smtClean="0">
                <a:solidFill>
                  <a:schemeClr val="tx1">
                    <a:lumMod val="75000"/>
                    <a:lumOff val="25000"/>
                  </a:schemeClr>
                </a:solidFill>
                <a:latin typeface="Calibri"/>
                <a:cs typeface="Calibri"/>
              </a:rPr>
            </a:br>
            <a:r>
              <a:rPr lang="en-US" sz="1300" dirty="0">
                <a:solidFill>
                  <a:schemeClr val="tx1">
                    <a:lumMod val="75000"/>
                    <a:lumOff val="25000"/>
                  </a:schemeClr>
                </a:solidFill>
                <a:latin typeface="Calibri"/>
                <a:cs typeface="Calibri"/>
              </a:rPr>
              <a:t/>
            </a:r>
            <a:br>
              <a:rPr lang="en-US" sz="1300" dirty="0">
                <a:solidFill>
                  <a:schemeClr val="tx1">
                    <a:lumMod val="75000"/>
                    <a:lumOff val="25000"/>
                  </a:schemeClr>
                </a:solidFill>
                <a:latin typeface="Calibri"/>
                <a:cs typeface="Calibri"/>
              </a:rPr>
            </a:br>
            <a:endParaRPr lang="en-US" sz="1300" dirty="0">
              <a:solidFill>
                <a:schemeClr val="tx1">
                  <a:lumMod val="75000"/>
                  <a:lumOff val="25000"/>
                </a:schemeClr>
              </a:solidFill>
              <a:latin typeface="Calibri"/>
              <a:cs typeface="Calibri"/>
            </a:endParaRPr>
          </a:p>
          <a:p>
            <a:pPr marL="285750" indent="-285750">
              <a:spcAft>
                <a:spcPts val="1000"/>
              </a:spcAft>
              <a:buClr>
                <a:schemeClr val="accent1"/>
              </a:buClr>
              <a:buFont typeface="Arial" panose="020B0604020202020204" pitchFamily="34" charset="0"/>
              <a:buChar char="•"/>
            </a:pPr>
            <a:r>
              <a:rPr lang="en-US" sz="1300" dirty="0" smtClean="0">
                <a:solidFill>
                  <a:schemeClr val="tx1">
                    <a:lumMod val="75000"/>
                    <a:lumOff val="25000"/>
                  </a:schemeClr>
                </a:solidFill>
                <a:latin typeface="Calibri"/>
                <a:cs typeface="Calibri"/>
              </a:rPr>
              <a:t>Data integrity across systems</a:t>
            </a:r>
            <a:br>
              <a:rPr lang="en-US" sz="1300" dirty="0" smtClean="0">
                <a:solidFill>
                  <a:schemeClr val="tx1">
                    <a:lumMod val="75000"/>
                    <a:lumOff val="25000"/>
                  </a:schemeClr>
                </a:solidFill>
                <a:latin typeface="Calibri"/>
                <a:cs typeface="Calibri"/>
              </a:rPr>
            </a:br>
            <a:endParaRPr lang="en-US" sz="1300" dirty="0" smtClean="0">
              <a:solidFill>
                <a:schemeClr val="tx1">
                  <a:lumMod val="75000"/>
                  <a:lumOff val="25000"/>
                </a:schemeClr>
              </a:solidFill>
              <a:latin typeface="Calibri"/>
              <a:cs typeface="Calibri"/>
            </a:endParaRPr>
          </a:p>
          <a:p>
            <a:pPr marL="285750" indent="-285750">
              <a:spcAft>
                <a:spcPts val="1000"/>
              </a:spcAft>
              <a:buClr>
                <a:schemeClr val="accent1"/>
              </a:buClr>
              <a:buFont typeface="Arial" panose="020B0604020202020204" pitchFamily="34" charset="0"/>
              <a:buChar char="•"/>
            </a:pPr>
            <a:r>
              <a:rPr lang="en-US" sz="1300" dirty="0" smtClean="0">
                <a:solidFill>
                  <a:schemeClr val="tx1">
                    <a:lumMod val="75000"/>
                    <a:lumOff val="25000"/>
                  </a:schemeClr>
                </a:solidFill>
                <a:latin typeface="Calibri"/>
                <a:cs typeface="Calibri"/>
              </a:rPr>
              <a:t>Roadmap and process for identifying and managing enhancements</a:t>
            </a:r>
          </a:p>
          <a:p>
            <a:pPr marL="285750" indent="-285750">
              <a:spcAft>
                <a:spcPts val="1000"/>
              </a:spcAft>
              <a:buClr>
                <a:schemeClr val="accent1"/>
              </a:buClr>
              <a:buFont typeface="Arial"/>
              <a:buChar char="•"/>
            </a:pPr>
            <a:r>
              <a:rPr lang="en-US" sz="1300" dirty="0" smtClean="0">
                <a:solidFill>
                  <a:schemeClr val="tx1">
                    <a:lumMod val="75000"/>
                    <a:lumOff val="25000"/>
                  </a:schemeClr>
                </a:solidFill>
                <a:latin typeface="Calibri"/>
                <a:cs typeface="Calibri"/>
              </a:rPr>
              <a:t>Manage toward an architecture and create governance team(s) to handle change management and related processes</a:t>
            </a:r>
            <a:endParaRPr lang="en-US" sz="1300" dirty="0" smtClean="0">
              <a:solidFill>
                <a:srgbClr val="7F7F7F"/>
              </a:solidFill>
              <a:latin typeface="Calibri"/>
              <a:cs typeface="Calibri"/>
            </a:endParaRPr>
          </a:p>
          <a:p>
            <a:endParaRPr lang="en-US" sz="1800" dirty="0">
              <a:latin typeface="Calibri"/>
              <a:cs typeface="Calibri"/>
            </a:endParaRPr>
          </a:p>
        </p:txBody>
      </p:sp>
      <p:sp>
        <p:nvSpPr>
          <p:cNvPr id="8" name="Right Arrow 7"/>
          <p:cNvSpPr/>
          <p:nvPr/>
        </p:nvSpPr>
        <p:spPr>
          <a:xfrm>
            <a:off x="4072735" y="2322118"/>
            <a:ext cx="614480" cy="1113745"/>
          </a:xfrm>
          <a:prstGeom prst="rightArrow">
            <a:avLst/>
          </a:prstGeom>
          <a:ln>
            <a:solidFill>
              <a:srgbClr val="FFFF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p:cNvSpPr txBox="1"/>
          <p:nvPr/>
        </p:nvSpPr>
        <p:spPr>
          <a:xfrm>
            <a:off x="347450" y="4376785"/>
            <a:ext cx="8487505" cy="461665"/>
          </a:xfrm>
          <a:prstGeom prst="rect">
            <a:avLst/>
          </a:prstGeom>
          <a:noFill/>
        </p:spPr>
        <p:txBody>
          <a:bodyPr wrap="square" rtlCol="0">
            <a:spAutoFit/>
          </a:bodyPr>
          <a:lstStyle/>
          <a:p>
            <a:pPr marL="111125" indent="-111125"/>
            <a:r>
              <a:rPr lang="en-US" sz="1200" dirty="0" smtClean="0"/>
              <a:t>*Based on limited discovery and input to date; would recommend additional discovery meeting with a limited set of NFP 360 team members to tighten this understanding</a:t>
            </a:r>
            <a:endParaRPr lang="en-US" sz="1200" dirty="0"/>
          </a:p>
        </p:txBody>
      </p:sp>
    </p:spTree>
    <p:extLst>
      <p:ext uri="{BB962C8B-B14F-4D97-AF65-F5344CB8AC3E}">
        <p14:creationId xmlns:p14="http://schemas.microsoft.com/office/powerpoint/2010/main" val="3539765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7C739E9-B401-45D2-B2D3-CE79AE1ADEC1}" type="slidenum">
              <a:rPr lang="en-US" smtClean="0">
                <a:solidFill>
                  <a:prstClr val="black">
                    <a:tint val="75000"/>
                  </a:prstClr>
                </a:solidFill>
              </a:rPr>
              <a:pPr/>
              <a:t>6</a:t>
            </a:fld>
            <a:endParaRPr lang="en-US" dirty="0">
              <a:solidFill>
                <a:prstClr val="black">
                  <a:tint val="75000"/>
                </a:prstClr>
              </a:solidFill>
            </a:endParaRPr>
          </a:p>
        </p:txBody>
      </p:sp>
      <p:sp>
        <p:nvSpPr>
          <p:cNvPr id="3"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pPr defTabSz="913394">
              <a:defRPr/>
            </a:pPr>
            <a:r>
              <a:rPr lang="en-US" sz="2000" cap="all" dirty="0">
                <a:solidFill>
                  <a:srgbClr val="595959"/>
                </a:solidFill>
                <a:latin typeface="Helvetica"/>
                <a:ea typeface="+mn-ea"/>
                <a:cs typeface="Helvetica"/>
              </a:rPr>
              <a:t>Enabling key objectives</a:t>
            </a:r>
          </a:p>
        </p:txBody>
      </p:sp>
      <p:sp>
        <p:nvSpPr>
          <p:cNvPr id="4" name="Rectangle 3"/>
          <p:cNvSpPr/>
          <p:nvPr/>
        </p:nvSpPr>
        <p:spPr bwMode="auto">
          <a:xfrm>
            <a:off x="2557355" y="2034082"/>
            <a:ext cx="2073870" cy="2150678"/>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200" dirty="0" smtClean="0">
                <a:latin typeface="Calibri"/>
                <a:ea typeface="Segoe UI" panose="020B0502040204020203" pitchFamily="34" charset="0"/>
                <a:cs typeface="Calibri"/>
              </a:rPr>
              <a:t>Define, manage data flow within NFP 360</a:t>
            </a:r>
            <a:r>
              <a:rPr lang="en-US" sz="1200" dirty="0">
                <a:latin typeface="Calibri"/>
                <a:ea typeface="Segoe UI" panose="020B0502040204020203" pitchFamily="34" charset="0"/>
                <a:cs typeface="Calibri"/>
              </a:rPr>
              <a:t> </a:t>
            </a:r>
            <a:r>
              <a:rPr lang="en-US" sz="1200" dirty="0" smtClean="0">
                <a:latin typeface="Calibri"/>
                <a:ea typeface="Segoe UI" panose="020B0502040204020203" pitchFamily="34" charset="0"/>
                <a:cs typeface="Calibri"/>
              </a:rPr>
              <a:t>and between NFP 360 and existing systems (such as Smart Office)</a:t>
            </a:r>
          </a:p>
          <a:p>
            <a:pPr marL="171450" indent="-171450" defTabSz="685574" fontAlgn="base">
              <a:spcBef>
                <a:spcPct val="0"/>
              </a:spcBef>
              <a:spcAft>
                <a:spcPts val="300"/>
              </a:spcAft>
              <a:buFont typeface="Arial"/>
              <a:buChar char="•"/>
              <a:defRPr/>
            </a:pPr>
            <a:r>
              <a:rPr lang="en-US" sz="1200" dirty="0" smtClean="0">
                <a:latin typeface="Calibri"/>
                <a:ea typeface="Segoe UI" panose="020B0502040204020203" pitchFamily="34" charset="0"/>
                <a:cs typeface="Calibri"/>
              </a:rPr>
              <a:t>Manage, improve tools/processes for monitoring data quality</a:t>
            </a:r>
          </a:p>
          <a:p>
            <a:pPr marL="171450" indent="-171450" defTabSz="685574" fontAlgn="base">
              <a:spcBef>
                <a:spcPct val="0"/>
              </a:spcBef>
              <a:spcAft>
                <a:spcPts val="300"/>
              </a:spcAft>
              <a:buFont typeface="Arial"/>
              <a:buChar char="•"/>
              <a:defRPr/>
            </a:pPr>
            <a:r>
              <a:rPr lang="en-US" sz="1200" dirty="0" smtClean="0">
                <a:latin typeface="Calibri"/>
                <a:ea typeface="Segoe UI" panose="020B0502040204020203" pitchFamily="34" charset="0"/>
                <a:cs typeface="Calibri"/>
              </a:rPr>
              <a:t>Define future state of data architecture for NFP 360 and master </a:t>
            </a:r>
            <a:r>
              <a:rPr lang="en-US" sz="1200" dirty="0">
                <a:latin typeface="Calibri"/>
                <a:ea typeface="Segoe UI" panose="020B0502040204020203" pitchFamily="34" charset="0"/>
                <a:cs typeface="Calibri"/>
              </a:rPr>
              <a:t>d</a:t>
            </a:r>
            <a:r>
              <a:rPr lang="en-US" sz="1200" dirty="0" smtClean="0">
                <a:latin typeface="Calibri"/>
                <a:ea typeface="Segoe UI" panose="020B0502040204020203" pitchFamily="34" charset="0"/>
                <a:cs typeface="Calibri"/>
              </a:rPr>
              <a:t>ata</a:t>
            </a:r>
            <a:endParaRPr lang="en-US" sz="1200" dirty="0">
              <a:latin typeface="Calibri"/>
              <a:ea typeface="Segoe UI" panose="020B0502040204020203" pitchFamily="34" charset="0"/>
              <a:cs typeface="Calibri"/>
            </a:endParaRPr>
          </a:p>
        </p:txBody>
      </p:sp>
      <p:sp>
        <p:nvSpPr>
          <p:cNvPr id="5" name="Rectangle 4"/>
          <p:cNvSpPr/>
          <p:nvPr/>
        </p:nvSpPr>
        <p:spPr bwMode="auto">
          <a:xfrm>
            <a:off x="2557355" y="773873"/>
            <a:ext cx="2082172" cy="114499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t" anchorCtr="0" compatLnSpc="1">
            <a:prstTxWarp prst="textNoShape">
              <a:avLst/>
            </a:prstTxWarp>
          </a:bodyPr>
          <a:lstStyle/>
          <a:p>
            <a:pPr defTabSz="914099" fontAlgn="base">
              <a:spcBef>
                <a:spcPct val="0"/>
              </a:spcBef>
              <a:spcAft>
                <a:spcPct val="0"/>
              </a:spcAft>
            </a:pPr>
            <a:r>
              <a:rPr lang="en-US" sz="2000" dirty="0">
                <a:gradFill>
                  <a:gsLst>
                    <a:gs pos="0">
                      <a:srgbClr val="FFFFFF"/>
                    </a:gs>
                    <a:gs pos="100000">
                      <a:srgbClr val="FFFFFF"/>
                    </a:gs>
                  </a:gsLst>
                  <a:lin ang="5400000" scaled="0"/>
                </a:gradFill>
              </a:rPr>
              <a:t>2</a:t>
            </a:r>
            <a:r>
              <a:rPr lang="en-US" sz="2000" dirty="0" smtClean="0">
                <a:gradFill>
                  <a:gsLst>
                    <a:gs pos="0">
                      <a:srgbClr val="FFFFFF"/>
                    </a:gs>
                    <a:gs pos="100000">
                      <a:srgbClr val="FFFFFF"/>
                    </a:gs>
                  </a:gsLst>
                  <a:lin ang="5400000" scaled="0"/>
                </a:gradFill>
              </a:rPr>
              <a:t> – Data Integrity Across Systems</a:t>
            </a:r>
          </a:p>
        </p:txBody>
      </p:sp>
      <p:sp>
        <p:nvSpPr>
          <p:cNvPr id="7" name="Rectangle 6"/>
          <p:cNvSpPr/>
          <p:nvPr/>
        </p:nvSpPr>
        <p:spPr bwMode="auto">
          <a:xfrm>
            <a:off x="361330" y="766715"/>
            <a:ext cx="2082172" cy="114499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t" anchorCtr="0" compatLnSpc="1">
            <a:prstTxWarp prst="textNoShape">
              <a:avLst/>
            </a:prstTxWarp>
          </a:bodyPr>
          <a:lstStyle/>
          <a:p>
            <a:pPr defTabSz="914099" fontAlgn="base">
              <a:spcBef>
                <a:spcPct val="0"/>
              </a:spcBef>
              <a:spcAft>
                <a:spcPct val="0"/>
              </a:spcAft>
            </a:pPr>
            <a:r>
              <a:rPr lang="en-US" sz="2000" dirty="0">
                <a:gradFill>
                  <a:gsLst>
                    <a:gs pos="0">
                      <a:srgbClr val="FFFFFF"/>
                    </a:gs>
                    <a:gs pos="100000">
                      <a:srgbClr val="FFFFFF"/>
                    </a:gs>
                  </a:gsLst>
                  <a:lin ang="5400000" scaled="0"/>
                </a:gradFill>
              </a:rPr>
              <a:t>1</a:t>
            </a:r>
            <a:r>
              <a:rPr lang="en-US" sz="2000" dirty="0" smtClean="0">
                <a:gradFill>
                  <a:gsLst>
                    <a:gs pos="0">
                      <a:srgbClr val="FFFFFF"/>
                    </a:gs>
                    <a:gs pos="100000">
                      <a:srgbClr val="FFFFFF"/>
                    </a:gs>
                  </a:gsLst>
                  <a:lin ang="5400000" scaled="0"/>
                </a:gradFill>
              </a:rPr>
              <a:t> – Scalable</a:t>
            </a:r>
            <a:r>
              <a:rPr lang="en-US" sz="2000" dirty="0">
                <a:gradFill>
                  <a:gsLst>
                    <a:gs pos="0">
                      <a:srgbClr val="FFFFFF"/>
                    </a:gs>
                    <a:gs pos="100000">
                      <a:srgbClr val="FFFFFF"/>
                    </a:gs>
                  </a:gsLst>
                  <a:lin ang="5400000" scaled="0"/>
                </a:gradFill>
              </a:rPr>
              <a:t/>
            </a:r>
            <a:br>
              <a:rPr lang="en-US" sz="2000" dirty="0">
                <a:gradFill>
                  <a:gsLst>
                    <a:gs pos="0">
                      <a:srgbClr val="FFFFFF"/>
                    </a:gs>
                    <a:gs pos="100000">
                      <a:srgbClr val="FFFFFF"/>
                    </a:gs>
                  </a:gsLst>
                  <a:lin ang="5400000" scaled="0"/>
                </a:gradFill>
              </a:rPr>
            </a:br>
            <a:r>
              <a:rPr lang="en-US" sz="2000" dirty="0" smtClean="0">
                <a:gradFill>
                  <a:gsLst>
                    <a:gs pos="0">
                      <a:srgbClr val="FFFFFF"/>
                    </a:gs>
                    <a:gs pos="100000">
                      <a:srgbClr val="FFFFFF"/>
                    </a:gs>
                  </a:gsLst>
                  <a:lin ang="5400000" scaled="0"/>
                </a:gradFill>
              </a:rPr>
              <a:t>On-Boarding Blueprint</a:t>
            </a:r>
          </a:p>
        </p:txBody>
      </p:sp>
      <p:sp>
        <p:nvSpPr>
          <p:cNvPr id="8" name="Rectangle 7"/>
          <p:cNvSpPr/>
          <p:nvPr/>
        </p:nvSpPr>
        <p:spPr bwMode="auto">
          <a:xfrm>
            <a:off x="4731198" y="766716"/>
            <a:ext cx="2082172" cy="114499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3 – Roadmap for System Enhancement</a:t>
            </a:r>
          </a:p>
        </p:txBody>
      </p:sp>
      <p:sp>
        <p:nvSpPr>
          <p:cNvPr id="9" name="Rectangle 8"/>
          <p:cNvSpPr/>
          <p:nvPr/>
        </p:nvSpPr>
        <p:spPr bwMode="auto">
          <a:xfrm>
            <a:off x="366056" y="2034082"/>
            <a:ext cx="2073870" cy="2150678"/>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Data Validation and migration </a:t>
            </a:r>
            <a:r>
              <a:rPr lang="en-US" sz="1200" kern="0" spc="-38" dirty="0" smtClean="0">
                <a:latin typeface="Calibri"/>
                <a:ea typeface="Segoe UI" pitchFamily="34" charset="0"/>
                <a:cs typeface="Calibri"/>
              </a:rPr>
              <a:t>(ETL</a:t>
            </a:r>
            <a:r>
              <a:rPr lang="en-US" sz="1200" kern="0" spc="-38" dirty="0" smtClean="0">
                <a:latin typeface="Calibri"/>
                <a:ea typeface="Segoe UI" pitchFamily="34" charset="0"/>
                <a:cs typeface="Calibri"/>
              </a:rPr>
              <a:t>)</a:t>
            </a:r>
            <a:endParaRPr lang="en-US" sz="1200" kern="0" spc="-38" dirty="0" smtClean="0">
              <a:latin typeface="Calibri"/>
              <a:ea typeface="Segoe UI" pitchFamily="34" charset="0"/>
              <a:cs typeface="Calibri"/>
            </a:endParaRPr>
          </a:p>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Porting </a:t>
            </a:r>
            <a:r>
              <a:rPr lang="en-US" sz="1200" kern="0" spc="-38" dirty="0" smtClean="0">
                <a:latin typeface="Calibri"/>
                <a:ea typeface="Segoe UI" pitchFamily="34" charset="0"/>
                <a:cs typeface="Calibri"/>
              </a:rPr>
              <a:t>of logic (including workflow)</a:t>
            </a:r>
          </a:p>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Customization  Framework</a:t>
            </a:r>
            <a:endParaRPr lang="en-US" sz="1200" kern="0" spc="-38" dirty="0" smtClean="0">
              <a:latin typeface="Calibri"/>
              <a:ea typeface="Segoe UI" pitchFamily="34" charset="0"/>
              <a:cs typeface="Calibri"/>
            </a:endParaRPr>
          </a:p>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Predictable pricing per partner firm</a:t>
            </a:r>
            <a:endParaRPr lang="en-US" sz="1200" kern="0" spc="-38" dirty="0" smtClean="0">
              <a:latin typeface="Calibri"/>
              <a:ea typeface="Segoe UI" pitchFamily="34" charset="0"/>
              <a:cs typeface="Calibri"/>
            </a:endParaRPr>
          </a:p>
        </p:txBody>
      </p:sp>
      <p:sp>
        <p:nvSpPr>
          <p:cNvPr id="10" name="Rectangle 9"/>
          <p:cNvSpPr/>
          <p:nvPr/>
        </p:nvSpPr>
        <p:spPr bwMode="auto">
          <a:xfrm>
            <a:off x="4731198" y="2034082"/>
            <a:ext cx="2073870" cy="2150678"/>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Short-term enhancements including usability and visual force improvements</a:t>
            </a:r>
            <a:endParaRPr lang="en-US" sz="1200" kern="0" spc="-38" dirty="0">
              <a:latin typeface="Calibri"/>
              <a:ea typeface="Segoe UI" pitchFamily="34" charset="0"/>
              <a:cs typeface="Calibri"/>
            </a:endParaRPr>
          </a:p>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Roadmap for sequencing porting of features from existing systems</a:t>
            </a:r>
          </a:p>
          <a:p>
            <a:pPr marL="171450" indent="-171450" defTabSz="685574" fontAlgn="base">
              <a:spcBef>
                <a:spcPct val="0"/>
              </a:spcBef>
              <a:spcAft>
                <a:spcPts val="300"/>
              </a:spcAft>
              <a:buFont typeface="Arial"/>
              <a:buChar char="•"/>
              <a:defRPr/>
            </a:pPr>
            <a:r>
              <a:rPr lang="en-US" sz="1200" kern="0" spc="-38" dirty="0" smtClean="0">
                <a:latin typeface="Calibri"/>
                <a:ea typeface="Segoe UI" pitchFamily="34" charset="0"/>
                <a:cs typeface="Calibri"/>
              </a:rPr>
              <a:t>Architectural integration of NFP 360 into future state systems (</a:t>
            </a:r>
            <a:r>
              <a:rPr lang="en-US" sz="1200" kern="0" spc="-38" dirty="0" err="1" smtClean="0">
                <a:latin typeface="Calibri"/>
                <a:ea typeface="Segoe UI" pitchFamily="34" charset="0"/>
                <a:cs typeface="Calibri"/>
              </a:rPr>
              <a:t>eg</a:t>
            </a:r>
            <a:r>
              <a:rPr lang="en-US" sz="1200" kern="0" spc="-38" dirty="0" smtClean="0">
                <a:latin typeface="Calibri"/>
                <a:ea typeface="Segoe UI" pitchFamily="34" charset="0"/>
                <a:cs typeface="Calibri"/>
              </a:rPr>
              <a:t>. MDM)</a:t>
            </a:r>
            <a:endParaRPr lang="en-US" sz="1200" kern="0" spc="-38" dirty="0">
              <a:latin typeface="Calibri"/>
              <a:ea typeface="Segoe UI" pitchFamily="34" charset="0"/>
              <a:cs typeface="Calibri"/>
            </a:endParaRPr>
          </a:p>
        </p:txBody>
      </p:sp>
      <p:sp>
        <p:nvSpPr>
          <p:cNvPr id="11" name="Rectangle 10"/>
          <p:cNvSpPr/>
          <p:nvPr/>
        </p:nvSpPr>
        <p:spPr bwMode="auto">
          <a:xfrm>
            <a:off x="462663" y="4376785"/>
            <a:ext cx="8015539" cy="307240"/>
          </a:xfrm>
          <a:prstGeom prst="rect">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defTabSz="685574" fontAlgn="base">
              <a:spcBef>
                <a:spcPct val="0"/>
              </a:spcBef>
              <a:spcAft>
                <a:spcPct val="0"/>
              </a:spcAft>
              <a:defRPr/>
            </a:pPr>
            <a:r>
              <a:rPr lang="en-US" sz="1200" kern="0" spc="-38" dirty="0" smtClean="0">
                <a:latin typeface="Segoe UI" pitchFamily="34" charset="0"/>
                <a:ea typeface="Segoe UI" pitchFamily="34" charset="0"/>
                <a:cs typeface="Segoe UI" pitchFamily="34" charset="0"/>
              </a:rPr>
              <a:t>Aditi proposes to focus initially on helping to build out </a:t>
            </a:r>
            <a:r>
              <a:rPr lang="en-US" sz="1200" kern="0" spc="-38" dirty="0">
                <a:latin typeface="Segoe UI" pitchFamily="34" charset="0"/>
                <a:ea typeface="Segoe UI" pitchFamily="34" charset="0"/>
                <a:cs typeface="Segoe UI" pitchFamily="34" charset="0"/>
              </a:rPr>
              <a:t>a streamlined and cost-</a:t>
            </a:r>
            <a:r>
              <a:rPr lang="en-US" sz="1200" kern="0" spc="-38" dirty="0" smtClean="0">
                <a:latin typeface="Segoe UI" pitchFamily="34" charset="0"/>
                <a:ea typeface="Segoe UI" pitchFamily="34" charset="0"/>
                <a:cs typeface="Segoe UI" pitchFamily="34" charset="0"/>
              </a:rPr>
              <a:t>effective off-shore on-boarding process.</a:t>
            </a:r>
            <a:endParaRPr lang="en-US" sz="1100" b="1" kern="0" spc="-38" dirty="0">
              <a:latin typeface="Segoe UI" pitchFamily="34" charset="0"/>
              <a:ea typeface="Segoe UI" pitchFamily="34" charset="0"/>
              <a:cs typeface="Segoe UI" pitchFamily="34" charset="0"/>
            </a:endParaRPr>
          </a:p>
        </p:txBody>
      </p:sp>
      <p:sp>
        <p:nvSpPr>
          <p:cNvPr id="12" name="Rectangle 11"/>
          <p:cNvSpPr/>
          <p:nvPr/>
        </p:nvSpPr>
        <p:spPr bwMode="auto">
          <a:xfrm>
            <a:off x="6914705" y="766716"/>
            <a:ext cx="2082172" cy="1144993"/>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4 - Architectural Guidance and Governance</a:t>
            </a:r>
          </a:p>
        </p:txBody>
      </p:sp>
      <p:sp>
        <p:nvSpPr>
          <p:cNvPr id="13" name="Rectangle 12"/>
          <p:cNvSpPr/>
          <p:nvPr/>
        </p:nvSpPr>
        <p:spPr bwMode="auto">
          <a:xfrm>
            <a:off x="6914705" y="2034082"/>
            <a:ext cx="2073870" cy="2150678"/>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200" kern="0" spc="-38" dirty="0" smtClean="0">
                <a:ea typeface="Segoe UI" pitchFamily="34" charset="0"/>
                <a:cs typeface="Calibri"/>
              </a:rPr>
              <a:t>Architecture advisory as needed</a:t>
            </a:r>
            <a:endParaRPr lang="en-US" sz="1200" kern="0" spc="-38" dirty="0">
              <a:ea typeface="Segoe UI" pitchFamily="34" charset="0"/>
              <a:cs typeface="Calibri"/>
            </a:endParaRPr>
          </a:p>
          <a:p>
            <a:pPr marL="171450" indent="-171450" defTabSz="685574" fontAlgn="base">
              <a:spcBef>
                <a:spcPct val="0"/>
              </a:spcBef>
              <a:buFont typeface="Arial"/>
              <a:buChar char="•"/>
              <a:defRPr/>
            </a:pPr>
            <a:r>
              <a:rPr lang="en-US" sz="1200" kern="0" spc="-38" dirty="0" smtClean="0">
                <a:ea typeface="Segoe UI" pitchFamily="34" charset="0"/>
                <a:cs typeface="Calibri"/>
              </a:rPr>
              <a:t>Establish right degree of governance, possibly to include:</a:t>
            </a:r>
          </a:p>
          <a:p>
            <a:pPr marL="339725" lvl="1" indent="-111125" defTabSz="685574" fontAlgn="base">
              <a:spcBef>
                <a:spcPct val="0"/>
              </a:spcBef>
              <a:buFont typeface="Arial"/>
              <a:buChar char="•"/>
              <a:defRPr/>
            </a:pPr>
            <a:r>
              <a:rPr lang="en-US" sz="1200" kern="0" spc="-38" dirty="0" smtClean="0">
                <a:ea typeface="Segoe UI" pitchFamily="34" charset="0"/>
                <a:cs typeface="Calibri"/>
              </a:rPr>
              <a:t>Mgmt</a:t>
            </a:r>
            <a:r>
              <a:rPr lang="en-US" sz="1200" kern="0" spc="-38" dirty="0" smtClean="0">
                <a:ea typeface="Segoe UI" pitchFamily="34" charset="0"/>
                <a:cs typeface="Calibri"/>
              </a:rPr>
              <a:t>. of compliance (privacy)</a:t>
            </a:r>
          </a:p>
          <a:p>
            <a:pPr marL="339725" lvl="1" indent="-111125" defTabSz="685574" fontAlgn="base">
              <a:spcBef>
                <a:spcPct val="0"/>
              </a:spcBef>
              <a:buFont typeface="Arial"/>
              <a:buChar char="•"/>
              <a:defRPr/>
            </a:pPr>
            <a:r>
              <a:rPr lang="en-US" sz="1200" kern="0" spc="-38" dirty="0">
                <a:ea typeface="Segoe UI" pitchFamily="34" charset="0"/>
                <a:cs typeface="Calibri"/>
              </a:rPr>
              <a:t>Security processes</a:t>
            </a:r>
          </a:p>
          <a:p>
            <a:pPr marL="339725" lvl="1" indent="-111125" defTabSz="685574" fontAlgn="base">
              <a:spcBef>
                <a:spcPct val="0"/>
              </a:spcBef>
              <a:buFont typeface="Arial"/>
              <a:buChar char="•"/>
              <a:defRPr/>
            </a:pPr>
            <a:r>
              <a:rPr lang="en-US" sz="1200" kern="0" spc="-38" dirty="0" smtClean="0">
                <a:ea typeface="Segoe UI" pitchFamily="34" charset="0"/>
                <a:cs typeface="Calibri"/>
              </a:rPr>
              <a:t>Problem escalation</a:t>
            </a:r>
          </a:p>
          <a:p>
            <a:pPr marL="339725" lvl="1" indent="-111125" defTabSz="685574" fontAlgn="base">
              <a:spcBef>
                <a:spcPct val="0"/>
              </a:spcBef>
              <a:buFont typeface="Arial"/>
              <a:buChar char="•"/>
              <a:defRPr/>
            </a:pPr>
            <a:r>
              <a:rPr lang="en-US" sz="1200" kern="0" spc="-38" dirty="0" smtClean="0">
                <a:ea typeface="Segoe UI" pitchFamily="34" charset="0"/>
                <a:cs typeface="Calibri"/>
              </a:rPr>
              <a:t>Performance monitoring</a:t>
            </a:r>
          </a:p>
        </p:txBody>
      </p:sp>
      <p:sp>
        <p:nvSpPr>
          <p:cNvPr id="6" name="Rectangle 5"/>
          <p:cNvSpPr/>
          <p:nvPr/>
        </p:nvSpPr>
        <p:spPr>
          <a:xfrm>
            <a:off x="347450" y="766715"/>
            <a:ext cx="2112275" cy="3456450"/>
          </a:xfrm>
          <a:prstGeom prst="rect">
            <a:avLst/>
          </a:prstGeom>
          <a:noFill/>
          <a:ln w="38100">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539324" y="779637"/>
            <a:ext cx="2112275" cy="3456450"/>
          </a:xfrm>
          <a:prstGeom prst="rect">
            <a:avLst/>
          </a:prstGeom>
          <a:noFill/>
          <a:ln w="38100">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62791" y="4383942"/>
            <a:ext cx="8015411" cy="286118"/>
          </a:xfrm>
          <a:prstGeom prst="rect">
            <a:avLst/>
          </a:prstGeom>
          <a:noFill/>
          <a:ln w="38100">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940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4343706" y="4892505"/>
            <a:ext cx="533400" cy="273844"/>
          </a:xfrm>
        </p:spPr>
        <p:txBody>
          <a:bodyPr/>
          <a:lstStyle/>
          <a:p>
            <a:fld id="{C7C739E9-B401-45D2-B2D3-CE79AE1ADEC1}" type="slidenum">
              <a:rPr lang="en-US" smtClean="0">
                <a:solidFill>
                  <a:prstClr val="black">
                    <a:tint val="75000"/>
                  </a:prstClr>
                </a:solidFill>
              </a:rPr>
              <a:pPr/>
              <a:t>7</a:t>
            </a:fld>
            <a:endParaRPr lang="en-US" dirty="0">
              <a:solidFill>
                <a:prstClr val="black">
                  <a:tint val="75000"/>
                </a:prstClr>
              </a:solidFill>
            </a:endParaRPr>
          </a:p>
        </p:txBody>
      </p:sp>
      <p:sp>
        <p:nvSpPr>
          <p:cNvPr id="3" name="Title 1"/>
          <p:cNvSpPr txBox="1">
            <a:spLocks/>
          </p:cNvSpPr>
          <p:nvPr/>
        </p:nvSpPr>
        <p:spPr>
          <a:xfrm>
            <a:off x="248602" y="-6568"/>
            <a:ext cx="8624757" cy="658068"/>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pPr defTabSz="913394">
              <a:defRPr/>
            </a:pPr>
            <a:r>
              <a:rPr lang="en-US" sz="2000" cap="all" dirty="0" smtClean="0">
                <a:latin typeface="Segoe UI Light"/>
              </a:rPr>
              <a:t>on-boarding Example Solution</a:t>
            </a:r>
            <a:endParaRPr lang="en-US" sz="2000" cap="all" dirty="0">
              <a:latin typeface="Segoe UI Light"/>
            </a:endParaRPr>
          </a:p>
        </p:txBody>
      </p:sp>
      <p:sp>
        <p:nvSpPr>
          <p:cNvPr id="17" name="Rounded Rectangle 16"/>
          <p:cNvSpPr/>
          <p:nvPr/>
        </p:nvSpPr>
        <p:spPr>
          <a:xfrm>
            <a:off x="3189421" y="1726840"/>
            <a:ext cx="3226020" cy="3110805"/>
          </a:xfrm>
          <a:prstGeom prst="roundRect">
            <a:avLst/>
          </a:prstGeom>
        </p:spPr>
        <p:style>
          <a:lnRef idx="1">
            <a:schemeClr val="accent1"/>
          </a:lnRef>
          <a:fillRef idx="3">
            <a:schemeClr val="accent1"/>
          </a:fillRef>
          <a:effectRef idx="2">
            <a:schemeClr val="accent1"/>
          </a:effectRef>
          <a:fontRef idx="minor">
            <a:schemeClr val="lt1"/>
          </a:fontRef>
        </p:style>
        <p:txBody>
          <a:bodyPr rIns="0" bIns="0" rtlCol="0" anchor="t" anchorCtr="0"/>
          <a:lstStyle/>
          <a:p>
            <a:pPr algn="ctr"/>
            <a:r>
              <a:rPr lang="en-US" dirty="0" smtClean="0"/>
              <a:t>NFP 360 / </a:t>
            </a:r>
            <a:r>
              <a:rPr lang="en-US" dirty="0" err="1" smtClean="0"/>
              <a:t>Salesforce.com</a:t>
            </a:r>
            <a:endParaRPr lang="en-US" dirty="0"/>
          </a:p>
        </p:txBody>
      </p:sp>
      <p:sp>
        <p:nvSpPr>
          <p:cNvPr id="20" name="Rounded Rectangle 19"/>
          <p:cNvSpPr/>
          <p:nvPr/>
        </p:nvSpPr>
        <p:spPr>
          <a:xfrm>
            <a:off x="270641" y="1765245"/>
            <a:ext cx="2112275" cy="1958655"/>
          </a:xfrm>
          <a:prstGeom prst="roundRect">
            <a:avLst/>
          </a:prstGeom>
          <a:solidFill>
            <a:schemeClr val="accent5">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400" dirty="0" smtClean="0">
                <a:solidFill>
                  <a:schemeClr val="bg1"/>
                </a:solidFill>
              </a:rPr>
              <a:t>Firms</a:t>
            </a:r>
            <a:endParaRPr lang="en-US" sz="1400" dirty="0">
              <a:solidFill>
                <a:schemeClr val="bg1"/>
              </a:solidFill>
            </a:endParaRPr>
          </a:p>
        </p:txBody>
      </p:sp>
      <p:sp>
        <p:nvSpPr>
          <p:cNvPr id="21" name="Rounded Rectangle 20"/>
          <p:cNvSpPr/>
          <p:nvPr/>
        </p:nvSpPr>
        <p:spPr>
          <a:xfrm>
            <a:off x="291461" y="2226105"/>
            <a:ext cx="1843440" cy="576075"/>
          </a:xfrm>
          <a:prstGeom prst="roundRect">
            <a:avLst/>
          </a:prstGeom>
          <a:solidFill>
            <a:schemeClr val="accent5">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smtClean="0"/>
              <a:t>A</a:t>
            </a:r>
            <a:endParaRPr lang="en-US" sz="1400" dirty="0"/>
          </a:p>
        </p:txBody>
      </p:sp>
      <p:sp>
        <p:nvSpPr>
          <p:cNvPr id="25" name="Rounded Rectangle 24"/>
          <p:cNvSpPr/>
          <p:nvPr/>
        </p:nvSpPr>
        <p:spPr>
          <a:xfrm>
            <a:off x="6953111" y="1765245"/>
            <a:ext cx="2112275" cy="1958655"/>
          </a:xfrm>
          <a:prstGeom prst="roundRect">
            <a:avLst/>
          </a:prstGeom>
          <a:solidFill>
            <a:schemeClr val="accent4">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400" dirty="0" smtClean="0">
                <a:solidFill>
                  <a:srgbClr val="595959"/>
                </a:solidFill>
              </a:rPr>
              <a:t>Existing Systems</a:t>
            </a:r>
            <a:endParaRPr lang="en-US" sz="1400" dirty="0">
              <a:solidFill>
                <a:srgbClr val="595959"/>
              </a:solidFill>
            </a:endParaRPr>
          </a:p>
        </p:txBody>
      </p:sp>
      <p:sp>
        <p:nvSpPr>
          <p:cNvPr id="26" name="Rounded Rectangle 25"/>
          <p:cNvSpPr/>
          <p:nvPr/>
        </p:nvSpPr>
        <p:spPr>
          <a:xfrm>
            <a:off x="7029921" y="2264510"/>
            <a:ext cx="1958655" cy="576075"/>
          </a:xfrm>
          <a:prstGeom prst="round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smtClean="0"/>
              <a:t>Smart Office</a:t>
            </a:r>
            <a:endParaRPr lang="en-US" sz="1400" dirty="0"/>
          </a:p>
        </p:txBody>
      </p:sp>
      <p:sp>
        <p:nvSpPr>
          <p:cNvPr id="27" name="Rounded Rectangle 26"/>
          <p:cNvSpPr/>
          <p:nvPr/>
        </p:nvSpPr>
        <p:spPr>
          <a:xfrm>
            <a:off x="7029921" y="2994205"/>
            <a:ext cx="1958655" cy="576075"/>
          </a:xfrm>
          <a:prstGeom prst="round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smtClean="0"/>
              <a:t>Other Existing Systems</a:t>
            </a:r>
            <a:endParaRPr lang="en-US" sz="1400" dirty="0"/>
          </a:p>
        </p:txBody>
      </p:sp>
      <p:sp>
        <p:nvSpPr>
          <p:cNvPr id="28" name="Rounded Rectangle 27"/>
          <p:cNvSpPr/>
          <p:nvPr/>
        </p:nvSpPr>
        <p:spPr>
          <a:xfrm>
            <a:off x="368270" y="2610155"/>
            <a:ext cx="1843440" cy="576075"/>
          </a:xfrm>
          <a:prstGeom prst="round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a:t>B</a:t>
            </a:r>
          </a:p>
        </p:txBody>
      </p:sp>
      <p:sp>
        <p:nvSpPr>
          <p:cNvPr id="29" name="Rounded Rectangle 28"/>
          <p:cNvSpPr/>
          <p:nvPr/>
        </p:nvSpPr>
        <p:spPr>
          <a:xfrm>
            <a:off x="483485" y="2994205"/>
            <a:ext cx="1843440" cy="576075"/>
          </a:xfrm>
          <a:prstGeom prst="roundRect">
            <a:avLst/>
          </a:prstGeom>
          <a:solidFill>
            <a:schemeClr val="accent5">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sz="1400" dirty="0" smtClean="0"/>
              <a:t>C</a:t>
            </a:r>
            <a:endParaRPr lang="en-US" sz="1400" dirty="0"/>
          </a:p>
        </p:txBody>
      </p:sp>
      <p:sp>
        <p:nvSpPr>
          <p:cNvPr id="30" name="Right Arrow 29"/>
          <p:cNvSpPr/>
          <p:nvPr/>
        </p:nvSpPr>
        <p:spPr>
          <a:xfrm>
            <a:off x="2382915" y="2110890"/>
            <a:ext cx="1190555" cy="768100"/>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lnSpc>
                <a:spcPts val="1400"/>
              </a:lnSpc>
            </a:pPr>
            <a:r>
              <a:rPr lang="en-US" sz="1400" dirty="0" smtClean="0"/>
              <a:t>JSON message</a:t>
            </a:r>
            <a:endParaRPr lang="en-US" sz="1400" dirty="0"/>
          </a:p>
        </p:txBody>
      </p:sp>
      <p:sp>
        <p:nvSpPr>
          <p:cNvPr id="31" name="Process 30"/>
          <p:cNvSpPr/>
          <p:nvPr/>
        </p:nvSpPr>
        <p:spPr>
          <a:xfrm>
            <a:off x="3597996" y="2341320"/>
            <a:ext cx="2587015" cy="408575"/>
          </a:xfrm>
          <a:prstGeom prst="flowChartProcess">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bIns="0" rtlCol="0" anchor="ctr"/>
          <a:lstStyle/>
          <a:p>
            <a:pPr algn="ctr"/>
            <a:r>
              <a:rPr lang="en-US" sz="1400" dirty="0" smtClean="0">
                <a:solidFill>
                  <a:schemeClr val="tx1">
                    <a:lumMod val="65000"/>
                    <a:lumOff val="35000"/>
                  </a:schemeClr>
                </a:solidFill>
              </a:rPr>
              <a:t>Web Services</a:t>
            </a:r>
            <a:endParaRPr lang="en-US" sz="1400" dirty="0">
              <a:solidFill>
                <a:schemeClr val="tx1">
                  <a:lumMod val="65000"/>
                  <a:lumOff val="35000"/>
                </a:schemeClr>
              </a:solidFill>
            </a:endParaRPr>
          </a:p>
        </p:txBody>
      </p:sp>
      <p:sp>
        <p:nvSpPr>
          <p:cNvPr id="34" name="Process 33"/>
          <p:cNvSpPr/>
          <p:nvPr/>
        </p:nvSpPr>
        <p:spPr>
          <a:xfrm>
            <a:off x="3597996" y="3008085"/>
            <a:ext cx="2587015" cy="408575"/>
          </a:xfrm>
          <a:prstGeom prst="flowChartProcess">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sz="1400" dirty="0" smtClean="0">
                <a:solidFill>
                  <a:schemeClr val="tx1">
                    <a:lumMod val="65000"/>
                    <a:lumOff val="35000"/>
                  </a:schemeClr>
                </a:solidFill>
              </a:rPr>
              <a:t>Data Integration &amp; Synch</a:t>
            </a:r>
            <a:endParaRPr lang="en-US" sz="1400" dirty="0">
              <a:solidFill>
                <a:schemeClr val="tx1">
                  <a:lumMod val="65000"/>
                  <a:lumOff val="35000"/>
                </a:schemeClr>
              </a:solidFill>
            </a:endParaRPr>
          </a:p>
        </p:txBody>
      </p:sp>
      <p:sp>
        <p:nvSpPr>
          <p:cNvPr id="35" name="Process 34"/>
          <p:cNvSpPr/>
          <p:nvPr/>
        </p:nvSpPr>
        <p:spPr>
          <a:xfrm>
            <a:off x="3597996" y="3647090"/>
            <a:ext cx="2587015" cy="499265"/>
          </a:xfrm>
          <a:prstGeom prst="flowChartProcess">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lIns="0" tIns="0" bIns="0" rtlCol="0" anchor="ctr"/>
          <a:lstStyle/>
          <a:p>
            <a:pPr algn="ctr"/>
            <a:r>
              <a:rPr lang="en-US" sz="1400" dirty="0" smtClean="0">
                <a:solidFill>
                  <a:schemeClr val="tx1">
                    <a:lumMod val="65000"/>
                    <a:lumOff val="35000"/>
                  </a:schemeClr>
                </a:solidFill>
              </a:rPr>
              <a:t>Triggers</a:t>
            </a:r>
          </a:p>
          <a:p>
            <a:pPr algn="ctr"/>
            <a:r>
              <a:rPr lang="en-US" sz="1100" dirty="0" smtClean="0">
                <a:solidFill>
                  <a:schemeClr val="tx1">
                    <a:lumMod val="65000"/>
                    <a:lumOff val="35000"/>
                  </a:schemeClr>
                </a:solidFill>
              </a:rPr>
              <a:t>(account, contact, oppty, quote, custom…)</a:t>
            </a:r>
            <a:endParaRPr lang="en-US" sz="1100" dirty="0">
              <a:solidFill>
                <a:schemeClr val="tx1">
                  <a:lumMod val="65000"/>
                  <a:lumOff val="35000"/>
                </a:schemeClr>
              </a:solidFill>
            </a:endParaRPr>
          </a:p>
        </p:txBody>
      </p:sp>
      <p:sp>
        <p:nvSpPr>
          <p:cNvPr id="36" name="Right Arrow 35"/>
          <p:cNvSpPr/>
          <p:nvPr/>
        </p:nvSpPr>
        <p:spPr>
          <a:xfrm rot="5400000">
            <a:off x="4687216" y="2795240"/>
            <a:ext cx="268835" cy="192025"/>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lnSpc>
                <a:spcPts val="1400"/>
              </a:lnSpc>
            </a:pPr>
            <a:endParaRPr lang="en-US" sz="1400" dirty="0"/>
          </a:p>
        </p:txBody>
      </p:sp>
      <p:sp>
        <p:nvSpPr>
          <p:cNvPr id="37" name="Left-Right Arrow 36"/>
          <p:cNvSpPr/>
          <p:nvPr/>
        </p:nvSpPr>
        <p:spPr>
          <a:xfrm rot="5400000">
            <a:off x="4668014" y="3435862"/>
            <a:ext cx="307239" cy="192025"/>
          </a:xfrm>
          <a:prstGeom prst="lef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lnSpc>
                <a:spcPts val="1400"/>
              </a:lnSpc>
            </a:pPr>
            <a:endParaRPr lang="en-US" sz="1400"/>
          </a:p>
        </p:txBody>
      </p:sp>
      <p:sp>
        <p:nvSpPr>
          <p:cNvPr id="39" name="Right Arrow 38"/>
          <p:cNvSpPr/>
          <p:nvPr/>
        </p:nvSpPr>
        <p:spPr>
          <a:xfrm rot="10800000">
            <a:off x="6185009" y="2456533"/>
            <a:ext cx="768101" cy="192025"/>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lnSpc>
                <a:spcPts val="1400"/>
              </a:lnSpc>
            </a:pPr>
            <a:endParaRPr lang="en-US" sz="1400" dirty="0"/>
          </a:p>
        </p:txBody>
      </p:sp>
      <p:sp>
        <p:nvSpPr>
          <p:cNvPr id="40" name="Right Arrow 39"/>
          <p:cNvSpPr/>
          <p:nvPr/>
        </p:nvSpPr>
        <p:spPr>
          <a:xfrm>
            <a:off x="6185009" y="3109420"/>
            <a:ext cx="768101" cy="192025"/>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nchorCtr="0"/>
          <a:lstStyle/>
          <a:p>
            <a:pPr algn="ctr">
              <a:lnSpc>
                <a:spcPts val="1400"/>
              </a:lnSpc>
            </a:pPr>
            <a:endParaRPr lang="en-US" sz="1400" dirty="0"/>
          </a:p>
        </p:txBody>
      </p:sp>
      <p:grpSp>
        <p:nvGrpSpPr>
          <p:cNvPr id="58" name="Group 57"/>
          <p:cNvGrpSpPr/>
          <p:nvPr/>
        </p:nvGrpSpPr>
        <p:grpSpPr>
          <a:xfrm>
            <a:off x="155426" y="3954330"/>
            <a:ext cx="2918779" cy="844910"/>
            <a:chOff x="155426" y="3954330"/>
            <a:chExt cx="2918779" cy="844910"/>
          </a:xfrm>
        </p:grpSpPr>
        <p:pic>
          <p:nvPicPr>
            <p:cNvPr id="42" name="Picture 41"/>
            <p:cNvPicPr>
              <a:picLocks noChangeAspect="1"/>
            </p:cNvPicPr>
            <p:nvPr/>
          </p:nvPicPr>
          <p:blipFill>
            <a:blip r:embed="rId3"/>
            <a:stretch>
              <a:fillRect/>
            </a:stretch>
          </p:blipFill>
          <p:spPr>
            <a:xfrm>
              <a:off x="769905" y="4358425"/>
              <a:ext cx="1714178" cy="413055"/>
            </a:xfrm>
            <a:prstGeom prst="rect">
              <a:avLst/>
            </a:prstGeom>
          </p:spPr>
        </p:pic>
        <p:sp>
          <p:nvSpPr>
            <p:cNvPr id="44" name="Rounded Rectangle 43"/>
            <p:cNvSpPr/>
            <p:nvPr/>
          </p:nvSpPr>
          <p:spPr>
            <a:xfrm>
              <a:off x="155426" y="3954330"/>
              <a:ext cx="2765160" cy="844910"/>
            </a:xfrm>
            <a:prstGeom prst="roundRect">
              <a:avLst/>
            </a:prstGeom>
            <a:noFill/>
            <a:ln w="508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232234" y="4069545"/>
              <a:ext cx="2841971" cy="369332"/>
            </a:xfrm>
            <a:prstGeom prst="rect">
              <a:avLst/>
            </a:prstGeom>
            <a:noFill/>
            <a:ln w="50800">
              <a:noFill/>
            </a:ln>
          </p:spPr>
          <p:txBody>
            <a:bodyPr wrap="square" lIns="0" tIns="0" rIns="0" bIns="0" rtlCol="0">
              <a:spAutoFit/>
            </a:bodyPr>
            <a:lstStyle/>
            <a:p>
              <a:r>
                <a:rPr lang="en-US" sz="1200" dirty="0" smtClean="0"/>
                <a:t>Tools may be deployed to facilitate JSON, Web services, and data integration utility</a:t>
              </a:r>
              <a:endParaRPr lang="en-US" sz="1200" dirty="0"/>
            </a:p>
          </p:txBody>
        </p:sp>
      </p:grpSp>
      <p:sp>
        <p:nvSpPr>
          <p:cNvPr id="46" name="TextBox 45"/>
          <p:cNvSpPr txBox="1"/>
          <p:nvPr/>
        </p:nvSpPr>
        <p:spPr>
          <a:xfrm>
            <a:off x="2728561" y="2717206"/>
            <a:ext cx="192025" cy="276999"/>
          </a:xfrm>
          <a:prstGeom prst="rect">
            <a:avLst/>
          </a:prstGeom>
          <a:solidFill>
            <a:schemeClr val="accent3"/>
          </a:solidFill>
        </p:spPr>
        <p:txBody>
          <a:bodyPr wrap="square" lIns="0" tIns="0" rIns="0" bIns="0" rtlCol="0">
            <a:spAutoFit/>
          </a:bodyPr>
          <a:lstStyle/>
          <a:p>
            <a:pPr algn="ctr"/>
            <a:r>
              <a:rPr lang="en-US" dirty="0" smtClean="0">
                <a:solidFill>
                  <a:srgbClr val="FFFFFF"/>
                </a:solidFill>
              </a:rPr>
              <a:t>1</a:t>
            </a:r>
            <a:endParaRPr lang="en-US" dirty="0">
              <a:solidFill>
                <a:srgbClr val="FFFFFF"/>
              </a:solidFill>
            </a:endParaRPr>
          </a:p>
        </p:txBody>
      </p:sp>
      <p:sp>
        <p:nvSpPr>
          <p:cNvPr id="47" name="TextBox 46"/>
          <p:cNvSpPr txBox="1"/>
          <p:nvPr/>
        </p:nvSpPr>
        <p:spPr>
          <a:xfrm>
            <a:off x="4418381" y="2741548"/>
            <a:ext cx="192025" cy="276999"/>
          </a:xfrm>
          <a:prstGeom prst="rect">
            <a:avLst/>
          </a:prstGeom>
          <a:solidFill>
            <a:schemeClr val="accent3"/>
          </a:solidFill>
        </p:spPr>
        <p:txBody>
          <a:bodyPr wrap="square" lIns="0" tIns="0" rIns="0" bIns="0" rtlCol="0">
            <a:spAutoFit/>
          </a:bodyPr>
          <a:lstStyle/>
          <a:p>
            <a:pPr algn="ctr"/>
            <a:r>
              <a:rPr lang="en-US" dirty="0" smtClean="0">
                <a:solidFill>
                  <a:srgbClr val="FFFFFF"/>
                </a:solidFill>
              </a:rPr>
              <a:t>2</a:t>
            </a:r>
            <a:endParaRPr lang="en-US" dirty="0">
              <a:solidFill>
                <a:srgbClr val="FFFFFF"/>
              </a:solidFill>
            </a:endParaRPr>
          </a:p>
        </p:txBody>
      </p:sp>
      <p:sp>
        <p:nvSpPr>
          <p:cNvPr id="48" name="TextBox 47"/>
          <p:cNvSpPr txBox="1"/>
          <p:nvPr/>
        </p:nvSpPr>
        <p:spPr>
          <a:xfrm>
            <a:off x="5877771" y="3071015"/>
            <a:ext cx="192025" cy="276999"/>
          </a:xfrm>
          <a:prstGeom prst="rect">
            <a:avLst/>
          </a:prstGeom>
          <a:solidFill>
            <a:schemeClr val="accent3"/>
          </a:solidFill>
        </p:spPr>
        <p:txBody>
          <a:bodyPr wrap="square" lIns="0" tIns="0" rIns="0" bIns="0" rtlCol="0">
            <a:spAutoFit/>
          </a:bodyPr>
          <a:lstStyle/>
          <a:p>
            <a:pPr algn="ctr"/>
            <a:r>
              <a:rPr lang="en-US" dirty="0" smtClean="0">
                <a:solidFill>
                  <a:srgbClr val="FFFFFF"/>
                </a:solidFill>
              </a:rPr>
              <a:t>3</a:t>
            </a:r>
            <a:endParaRPr lang="en-US" dirty="0">
              <a:solidFill>
                <a:srgbClr val="FFFFFF"/>
              </a:solidFill>
            </a:endParaRPr>
          </a:p>
        </p:txBody>
      </p:sp>
      <p:sp>
        <p:nvSpPr>
          <p:cNvPr id="49" name="TextBox 48"/>
          <p:cNvSpPr txBox="1"/>
          <p:nvPr/>
        </p:nvSpPr>
        <p:spPr>
          <a:xfrm>
            <a:off x="6569061" y="3263040"/>
            <a:ext cx="192025" cy="276999"/>
          </a:xfrm>
          <a:prstGeom prst="rect">
            <a:avLst/>
          </a:prstGeom>
          <a:solidFill>
            <a:schemeClr val="accent3"/>
          </a:solidFill>
        </p:spPr>
        <p:txBody>
          <a:bodyPr wrap="square" lIns="0" tIns="0" rIns="0" bIns="0" rtlCol="0">
            <a:spAutoFit/>
          </a:bodyPr>
          <a:lstStyle/>
          <a:p>
            <a:pPr algn="ctr"/>
            <a:r>
              <a:rPr lang="en-US" dirty="0" smtClean="0">
                <a:solidFill>
                  <a:srgbClr val="FFFFFF"/>
                </a:solidFill>
              </a:rPr>
              <a:t>4</a:t>
            </a:r>
            <a:endParaRPr lang="en-US" dirty="0">
              <a:solidFill>
                <a:srgbClr val="FFFFFF"/>
              </a:solidFill>
            </a:endParaRPr>
          </a:p>
        </p:txBody>
      </p:sp>
      <p:sp>
        <p:nvSpPr>
          <p:cNvPr id="50" name="Process 49"/>
          <p:cNvSpPr/>
          <p:nvPr/>
        </p:nvSpPr>
        <p:spPr>
          <a:xfrm>
            <a:off x="3611875" y="4261570"/>
            <a:ext cx="2573136" cy="460860"/>
          </a:xfrm>
          <a:prstGeom prst="flowChartProcess">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lIns="0" tIns="0" bIns="0" rtlCol="0" anchor="ctr"/>
          <a:lstStyle/>
          <a:p>
            <a:pPr algn="ctr"/>
            <a:r>
              <a:rPr lang="en-US" sz="1400" dirty="0" smtClean="0">
                <a:solidFill>
                  <a:schemeClr val="tx1">
                    <a:lumMod val="65000"/>
                    <a:lumOff val="35000"/>
                  </a:schemeClr>
                </a:solidFill>
              </a:rPr>
              <a:t>Adaptable UI</a:t>
            </a:r>
          </a:p>
        </p:txBody>
      </p:sp>
      <p:sp>
        <p:nvSpPr>
          <p:cNvPr id="51" name="TextBox 50"/>
          <p:cNvSpPr txBox="1"/>
          <p:nvPr/>
        </p:nvSpPr>
        <p:spPr>
          <a:xfrm>
            <a:off x="5877770" y="4338380"/>
            <a:ext cx="192025" cy="276999"/>
          </a:xfrm>
          <a:prstGeom prst="rect">
            <a:avLst/>
          </a:prstGeom>
          <a:solidFill>
            <a:schemeClr val="accent3"/>
          </a:solidFill>
        </p:spPr>
        <p:txBody>
          <a:bodyPr wrap="square" lIns="0" tIns="0" rIns="0" bIns="0" rtlCol="0">
            <a:spAutoFit/>
          </a:bodyPr>
          <a:lstStyle/>
          <a:p>
            <a:pPr algn="ctr"/>
            <a:r>
              <a:rPr lang="en-US" dirty="0" smtClean="0">
                <a:solidFill>
                  <a:srgbClr val="FFFFFF"/>
                </a:solidFill>
              </a:rPr>
              <a:t>5</a:t>
            </a:r>
            <a:endParaRPr lang="en-US" dirty="0">
              <a:solidFill>
                <a:srgbClr val="FFFFFF"/>
              </a:solidFill>
            </a:endParaRPr>
          </a:p>
        </p:txBody>
      </p:sp>
      <p:grpSp>
        <p:nvGrpSpPr>
          <p:cNvPr id="56" name="Group 55"/>
          <p:cNvGrpSpPr/>
          <p:nvPr/>
        </p:nvGrpSpPr>
        <p:grpSpPr>
          <a:xfrm>
            <a:off x="539475" y="626975"/>
            <a:ext cx="8065050" cy="984650"/>
            <a:chOff x="616285" y="626975"/>
            <a:chExt cx="8065050" cy="984650"/>
          </a:xfrm>
        </p:grpSpPr>
        <p:sp>
          <p:nvSpPr>
            <p:cNvPr id="18" name="Rounded Rectangle 17"/>
            <p:cNvSpPr/>
            <p:nvPr/>
          </p:nvSpPr>
          <p:spPr>
            <a:xfrm>
              <a:off x="616285" y="626975"/>
              <a:ext cx="8065050" cy="9846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bwMode="auto">
            <a:xfrm>
              <a:off x="808310" y="728310"/>
              <a:ext cx="1550896" cy="7681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sz="1400" dirty="0">
                  <a:gradFill>
                    <a:gsLst>
                      <a:gs pos="0">
                        <a:srgbClr val="FFFFFF"/>
                      </a:gs>
                      <a:gs pos="100000">
                        <a:srgbClr val="FFFFFF"/>
                      </a:gs>
                    </a:gsLst>
                    <a:lin ang="5400000" scaled="0"/>
                  </a:gradFill>
                </a:rPr>
                <a:t>1 - Onboarding Data Contract</a:t>
              </a:r>
            </a:p>
          </p:txBody>
        </p:sp>
        <p:sp>
          <p:nvSpPr>
            <p:cNvPr id="7" name="Rectangle 6"/>
            <p:cNvSpPr/>
            <p:nvPr/>
          </p:nvSpPr>
          <p:spPr bwMode="auto">
            <a:xfrm>
              <a:off x="2474421" y="728310"/>
              <a:ext cx="1448713" cy="7681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sz="1400" dirty="0">
                  <a:gradFill>
                    <a:gsLst>
                      <a:gs pos="0">
                        <a:srgbClr val="FFFFFF"/>
                      </a:gs>
                      <a:gs pos="100000">
                        <a:srgbClr val="FFFFFF"/>
                      </a:gs>
                    </a:gsLst>
                    <a:lin ang="5400000" scaled="0"/>
                  </a:gradFill>
                </a:rPr>
                <a:t>2 - Data Validation and Compliance</a:t>
              </a:r>
            </a:p>
          </p:txBody>
        </p:sp>
        <p:sp>
          <p:nvSpPr>
            <p:cNvPr id="8" name="Rectangle 7"/>
            <p:cNvSpPr/>
            <p:nvPr/>
          </p:nvSpPr>
          <p:spPr bwMode="auto">
            <a:xfrm>
              <a:off x="4038349" y="729382"/>
              <a:ext cx="1393879" cy="7681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sz="1400" dirty="0">
                  <a:gradFill>
                    <a:gsLst>
                      <a:gs pos="0">
                        <a:srgbClr val="FFFFFF"/>
                      </a:gs>
                      <a:gs pos="100000">
                        <a:srgbClr val="FFFFFF"/>
                      </a:gs>
                    </a:gsLst>
                    <a:lin ang="5400000" scaled="0"/>
                  </a:gradFill>
                </a:rPr>
                <a:t>3 - Intelligent Data Mapping</a:t>
              </a:r>
            </a:p>
          </p:txBody>
        </p:sp>
        <p:sp>
          <p:nvSpPr>
            <p:cNvPr id="12" name="Rectangle 11"/>
            <p:cNvSpPr/>
            <p:nvPr/>
          </p:nvSpPr>
          <p:spPr bwMode="auto">
            <a:xfrm>
              <a:off x="5547443" y="728307"/>
              <a:ext cx="1438569" cy="7681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sz="1400" dirty="0" smtClean="0">
                  <a:gradFill>
                    <a:gsLst>
                      <a:gs pos="0">
                        <a:srgbClr val="FFFFFF"/>
                      </a:gs>
                      <a:gs pos="100000">
                        <a:srgbClr val="FFFFFF"/>
                      </a:gs>
                    </a:gsLst>
                    <a:lin ang="5400000" scaled="0"/>
                  </a:gradFill>
                </a:rPr>
                <a:t>4 – Data Integrity &amp; Synchronization</a:t>
              </a:r>
              <a:endParaRPr lang="en-US" sz="1400" dirty="0">
                <a:gradFill>
                  <a:gsLst>
                    <a:gs pos="0">
                      <a:srgbClr val="FFFFFF"/>
                    </a:gs>
                    <a:gs pos="100000">
                      <a:srgbClr val="FFFFFF"/>
                    </a:gs>
                  </a:gsLst>
                  <a:lin ang="5400000" scaled="0"/>
                </a:gradFill>
              </a:endParaRPr>
            </a:p>
          </p:txBody>
        </p:sp>
        <p:sp>
          <p:nvSpPr>
            <p:cNvPr id="55" name="Rectangle 54"/>
            <p:cNvSpPr/>
            <p:nvPr/>
          </p:nvSpPr>
          <p:spPr bwMode="auto">
            <a:xfrm>
              <a:off x="7062822" y="729382"/>
              <a:ext cx="1464893" cy="7681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sz="1400" dirty="0">
                  <a:gradFill>
                    <a:gsLst>
                      <a:gs pos="0">
                        <a:srgbClr val="FFFFFF"/>
                      </a:gs>
                      <a:gs pos="100000">
                        <a:srgbClr val="FFFFFF"/>
                      </a:gs>
                    </a:gsLst>
                    <a:lin ang="5400000" scaled="0"/>
                  </a:gradFill>
                </a:rPr>
                <a:t>5 - Adaptive and Business Logic Compliant UI</a:t>
              </a:r>
            </a:p>
          </p:txBody>
        </p:sp>
      </p:grpSp>
      <p:grpSp>
        <p:nvGrpSpPr>
          <p:cNvPr id="59" name="Group 58"/>
          <p:cNvGrpSpPr/>
          <p:nvPr/>
        </p:nvGrpSpPr>
        <p:grpSpPr>
          <a:xfrm>
            <a:off x="6607465" y="4118595"/>
            <a:ext cx="2342705" cy="680645"/>
            <a:chOff x="6607465" y="4118595"/>
            <a:chExt cx="2342705" cy="680645"/>
          </a:xfrm>
        </p:grpSpPr>
        <p:sp>
          <p:nvSpPr>
            <p:cNvPr id="53" name="Rounded Rectangle 52"/>
            <p:cNvSpPr/>
            <p:nvPr/>
          </p:nvSpPr>
          <p:spPr>
            <a:xfrm>
              <a:off x="6607465" y="4118595"/>
              <a:ext cx="2342705" cy="680645"/>
            </a:xfrm>
            <a:prstGeom prst="roundRect">
              <a:avLst/>
            </a:prstGeom>
            <a:noFill/>
            <a:ln w="508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6914705" y="4184760"/>
              <a:ext cx="1881846" cy="184667"/>
            </a:xfrm>
            <a:prstGeom prst="rect">
              <a:avLst/>
            </a:prstGeom>
            <a:noFill/>
            <a:ln w="50800">
              <a:noFill/>
            </a:ln>
          </p:spPr>
          <p:txBody>
            <a:bodyPr wrap="square" lIns="0" tIns="0" rIns="0" bIns="0" rtlCol="0">
              <a:spAutoFit/>
            </a:bodyPr>
            <a:lstStyle/>
            <a:p>
              <a:r>
                <a:rPr lang="en-US" sz="1200" dirty="0" smtClean="0"/>
                <a:t>Optionally deploy UI toolkit</a:t>
              </a:r>
              <a:endParaRPr lang="en-US" sz="1200" dirty="0"/>
            </a:p>
          </p:txBody>
        </p:sp>
        <p:pic>
          <p:nvPicPr>
            <p:cNvPr id="57" name="Picture 56"/>
            <p:cNvPicPr>
              <a:picLocks noChangeAspect="1"/>
            </p:cNvPicPr>
            <p:nvPr/>
          </p:nvPicPr>
          <p:blipFill>
            <a:blip r:embed="rId4">
              <a:duotone>
                <a:prstClr val="black"/>
                <a:schemeClr val="tx2">
                  <a:tint val="45000"/>
                  <a:satMod val="400000"/>
                </a:schemeClr>
              </a:duotone>
            </a:blip>
            <a:stretch>
              <a:fillRect/>
            </a:stretch>
          </p:blipFill>
          <p:spPr>
            <a:xfrm>
              <a:off x="7272550" y="4437443"/>
              <a:ext cx="1139950" cy="284988"/>
            </a:xfrm>
            <a:prstGeom prst="rect">
              <a:avLst/>
            </a:prstGeom>
          </p:spPr>
        </p:pic>
      </p:grpSp>
    </p:spTree>
    <p:extLst>
      <p:ext uri="{BB962C8B-B14F-4D97-AF65-F5344CB8AC3E}">
        <p14:creationId xmlns:p14="http://schemas.microsoft.com/office/powerpoint/2010/main" val="53410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1000"/>
                                        <p:tgtEl>
                                          <p:spTgt spid="58"/>
                                        </p:tgtEl>
                                      </p:cBhvr>
                                    </p:animEffect>
                                  </p:childTnLst>
                                </p:cTn>
                              </p:par>
                              <p:par>
                                <p:cTn id="8" presetID="9" presetClass="entr" presetSubtype="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dissolve">
                                      <p:cBhvr>
                                        <p:cTn id="10"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7C739E9-B401-45D2-B2D3-CE79AE1ADEC1}" type="slidenum">
              <a:rPr lang="en-US" smtClean="0">
                <a:solidFill>
                  <a:prstClr val="black">
                    <a:tint val="75000"/>
                  </a:prstClr>
                </a:solidFill>
              </a:rPr>
              <a:pPr/>
              <a:t>8</a:t>
            </a:fld>
            <a:endParaRPr lang="en-US" dirty="0">
              <a:solidFill>
                <a:prstClr val="black">
                  <a:tint val="75000"/>
                </a:prstClr>
              </a:solidFill>
            </a:endParaRPr>
          </a:p>
        </p:txBody>
      </p:sp>
      <p:sp>
        <p:nvSpPr>
          <p:cNvPr id="3" name="Title 1"/>
          <p:cNvSpPr txBox="1">
            <a:spLocks/>
          </p:cNvSpPr>
          <p:nvPr/>
        </p:nvSpPr>
        <p:spPr>
          <a:xfrm>
            <a:off x="248603" y="-6568"/>
            <a:ext cx="8229600" cy="857250"/>
          </a:xfrm>
          <a:prstGeom prst="rect">
            <a:avLst/>
          </a:prstGeom>
        </p:spPr>
        <p:txBody>
          <a:bodyPr vert="horz" lIns="91341" tIns="45668" rIns="91341" bIns="45668" rtlCol="0" anchor="ctr">
            <a:normAutofit/>
          </a:bodyPr>
          <a:lstStyle>
            <a:lvl1pPr algn="l" defTabSz="914096"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pPr defTabSz="913394">
              <a:defRPr/>
            </a:pPr>
            <a:r>
              <a:rPr lang="en-US" sz="2000" cap="all" dirty="0" smtClean="0">
                <a:latin typeface="Segoe UI Light"/>
              </a:rPr>
              <a:t>Technology options for Scaling on-boarding</a:t>
            </a:r>
            <a:endParaRPr lang="en-US" sz="2000" cap="all" dirty="0">
              <a:latin typeface="Segoe UI Light"/>
            </a:endParaRPr>
          </a:p>
        </p:txBody>
      </p:sp>
      <p:sp>
        <p:nvSpPr>
          <p:cNvPr id="4" name="Rectangle 3"/>
          <p:cNvSpPr/>
          <p:nvPr/>
        </p:nvSpPr>
        <p:spPr bwMode="auto">
          <a:xfrm>
            <a:off x="270640" y="2226109"/>
            <a:ext cx="1805035" cy="1766632"/>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ct val="0"/>
              </a:spcAft>
              <a:buFont typeface="Arial"/>
              <a:buChar char="•"/>
              <a:defRPr/>
            </a:pPr>
            <a:r>
              <a:rPr lang="en-US" sz="1050" kern="0" spc="-38" dirty="0">
                <a:latin typeface="Segoe UI" pitchFamily="34" charset="0"/>
                <a:ea typeface="Segoe UI" pitchFamily="34" charset="0"/>
                <a:cs typeface="Segoe UI" pitchFamily="34" charset="0"/>
              </a:rPr>
              <a:t>Define contract format (e.g. csv, webservice, RDBMS) with flexibility to define custom data attributes, enabling changes in underlying SFDC schema</a:t>
            </a:r>
            <a:endParaRPr lang="en-US" sz="1050" kern="0" spc="-38" dirty="0">
              <a:latin typeface="Segoe UI" pitchFamily="34" charset="0"/>
              <a:ea typeface="Segoe UI" pitchFamily="34" charset="0"/>
              <a:cs typeface="Segoe UI" pitchFamily="34" charset="0"/>
            </a:endParaRPr>
          </a:p>
        </p:txBody>
      </p:sp>
      <p:sp>
        <p:nvSpPr>
          <p:cNvPr id="5" name="Rectangle 4"/>
          <p:cNvSpPr/>
          <p:nvPr/>
        </p:nvSpPr>
        <p:spPr bwMode="auto">
          <a:xfrm>
            <a:off x="271726" y="997149"/>
            <a:ext cx="1803949" cy="1144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rPr>
              <a:t>1 - Onboarding Data Contract</a:t>
            </a:r>
          </a:p>
        </p:txBody>
      </p:sp>
      <p:sp>
        <p:nvSpPr>
          <p:cNvPr id="7" name="Rectangle 6"/>
          <p:cNvSpPr/>
          <p:nvPr/>
        </p:nvSpPr>
        <p:spPr bwMode="auto">
          <a:xfrm>
            <a:off x="2166597" y="997149"/>
            <a:ext cx="1685094" cy="1144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rPr>
              <a:t>2 - Data Validation and Compliance</a:t>
            </a:r>
          </a:p>
        </p:txBody>
      </p:sp>
      <p:sp>
        <p:nvSpPr>
          <p:cNvPr id="8" name="Rectangle 7"/>
          <p:cNvSpPr/>
          <p:nvPr/>
        </p:nvSpPr>
        <p:spPr bwMode="auto">
          <a:xfrm>
            <a:off x="3965098" y="998221"/>
            <a:ext cx="1621312" cy="1144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dirty="0" smtClean="0">
                <a:gradFill>
                  <a:gsLst>
                    <a:gs pos="0">
                      <a:srgbClr val="FFFFFF"/>
                    </a:gs>
                    <a:gs pos="100000">
                      <a:srgbClr val="FFFFFF"/>
                    </a:gs>
                  </a:gsLst>
                  <a:lin ang="5400000" scaled="0"/>
                </a:gradFill>
              </a:rPr>
              <a:t>3 - Intelligent Data Mapping</a:t>
            </a:r>
          </a:p>
        </p:txBody>
      </p:sp>
      <p:sp>
        <p:nvSpPr>
          <p:cNvPr id="9" name="Rectangle 8"/>
          <p:cNvSpPr/>
          <p:nvPr/>
        </p:nvSpPr>
        <p:spPr bwMode="auto">
          <a:xfrm>
            <a:off x="2166597" y="2226109"/>
            <a:ext cx="1685094" cy="1766632"/>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050" kern="0" spc="-38" dirty="0">
                <a:latin typeface="Segoe UI" pitchFamily="34" charset="0"/>
                <a:ea typeface="Segoe UI" pitchFamily="34" charset="0"/>
                <a:cs typeface="Segoe UI" pitchFamily="34" charset="0"/>
              </a:rPr>
              <a:t>Destination validation (SFDC)</a:t>
            </a:r>
          </a:p>
          <a:p>
            <a:pPr marL="171450" indent="-171450" defTabSz="685574" fontAlgn="base">
              <a:spcBef>
                <a:spcPct val="0"/>
              </a:spcBef>
              <a:spcAft>
                <a:spcPts val="300"/>
              </a:spcAft>
              <a:buFont typeface="Arial"/>
              <a:buChar char="•"/>
              <a:defRPr/>
            </a:pPr>
            <a:r>
              <a:rPr lang="en-US" sz="1050" kern="0" spc="-38" dirty="0">
                <a:latin typeface="Segoe UI" pitchFamily="34" charset="0"/>
                <a:ea typeface="Segoe UI" pitchFamily="34" charset="0"/>
                <a:cs typeface="Segoe UI" pitchFamily="34" charset="0"/>
              </a:rPr>
              <a:t>P</a:t>
            </a:r>
            <a:r>
              <a:rPr lang="en-US" sz="1050" kern="0" spc="-38" dirty="0">
                <a:latin typeface="Segoe UI" pitchFamily="34" charset="0"/>
                <a:ea typeface="Segoe UI" pitchFamily="34" charset="0"/>
                <a:cs typeface="Segoe UI" pitchFamily="34" charset="0"/>
              </a:rPr>
              <a:t>re-loading validation (e.g. SFDC onboarding web service with data pre-load validation, rollback and return load statistics) </a:t>
            </a:r>
          </a:p>
        </p:txBody>
      </p:sp>
      <p:sp>
        <p:nvSpPr>
          <p:cNvPr id="10" name="Rectangle 9"/>
          <p:cNvSpPr/>
          <p:nvPr/>
        </p:nvSpPr>
        <p:spPr bwMode="auto">
          <a:xfrm>
            <a:off x="3966455" y="2226108"/>
            <a:ext cx="1621312" cy="1766633"/>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ts val="300"/>
              </a:spcAft>
              <a:buFont typeface="Arial"/>
              <a:buChar char="•"/>
              <a:defRPr/>
            </a:pPr>
            <a:r>
              <a:rPr lang="en-US" sz="1050" kern="0" spc="-38" dirty="0">
                <a:latin typeface="Segoe UI" pitchFamily="34" charset="0"/>
                <a:ea typeface="Segoe UI" pitchFamily="34" charset="0"/>
                <a:cs typeface="Segoe UI" pitchFamily="34" charset="0"/>
              </a:rPr>
              <a:t>As Firm data is populated in </a:t>
            </a:r>
            <a:r>
              <a:rPr lang="en-US" sz="1050" kern="0" spc="-38" dirty="0" smtClean="0">
                <a:latin typeface="Segoe UI" pitchFamily="34" charset="0"/>
                <a:ea typeface="Segoe UI" pitchFamily="34" charset="0"/>
                <a:cs typeface="Segoe UI" pitchFamily="34" charset="0"/>
              </a:rPr>
              <a:t>Salesforce prevent </a:t>
            </a:r>
            <a:r>
              <a:rPr lang="en-US" sz="1050" kern="0" spc="-38" dirty="0">
                <a:latin typeface="Segoe UI" pitchFamily="34" charset="0"/>
                <a:ea typeface="Segoe UI" pitchFamily="34" charset="0"/>
                <a:cs typeface="Segoe UI" pitchFamily="34" charset="0"/>
              </a:rPr>
              <a:t>duplication of </a:t>
            </a:r>
            <a:r>
              <a:rPr lang="en-US" sz="1050" kern="0" spc="-38" dirty="0" smtClean="0">
                <a:latin typeface="Segoe UI" pitchFamily="34" charset="0"/>
                <a:ea typeface="Segoe UI" pitchFamily="34" charset="0"/>
                <a:cs typeface="Segoe UI" pitchFamily="34" charset="0"/>
              </a:rPr>
              <a:t>existing </a:t>
            </a:r>
            <a:r>
              <a:rPr lang="en-US" sz="1050" kern="0" spc="-38" dirty="0">
                <a:latin typeface="Segoe UI" pitchFamily="34" charset="0"/>
                <a:ea typeface="Segoe UI" pitchFamily="34" charset="0"/>
                <a:cs typeface="Segoe UI" pitchFamily="34" charset="0"/>
              </a:rPr>
              <a:t>data</a:t>
            </a:r>
            <a:endParaRPr lang="en-US" sz="1050" kern="0" spc="-38" dirty="0">
              <a:latin typeface="Segoe UI" pitchFamily="34" charset="0"/>
              <a:ea typeface="Segoe UI" pitchFamily="34" charset="0"/>
              <a:cs typeface="Segoe UI" pitchFamily="34" charset="0"/>
            </a:endParaRPr>
          </a:p>
          <a:p>
            <a:pPr marL="171450" lvl="1" indent="-171450" defTabSz="685574" fontAlgn="base">
              <a:spcBef>
                <a:spcPct val="0"/>
              </a:spcBef>
              <a:spcAft>
                <a:spcPts val="300"/>
              </a:spcAft>
              <a:buFont typeface="Arial"/>
              <a:buChar char="•"/>
              <a:defRPr/>
            </a:pPr>
            <a:r>
              <a:rPr lang="en-US" sz="1050" kern="0" spc="-38" dirty="0" smtClean="0">
                <a:latin typeface="Segoe UI" pitchFamily="34" charset="0"/>
                <a:ea typeface="Segoe UI" pitchFamily="34" charset="0"/>
                <a:cs typeface="Segoe UI" pitchFamily="34" charset="0"/>
              </a:rPr>
              <a:t>Call </a:t>
            </a:r>
            <a:r>
              <a:rPr lang="en-US" sz="1050" kern="0" spc="-38" dirty="0">
                <a:latin typeface="Segoe UI" pitchFamily="34" charset="0"/>
                <a:ea typeface="Segoe UI" pitchFamily="34" charset="0"/>
                <a:cs typeface="Segoe UI" pitchFamily="34" charset="0"/>
              </a:rPr>
              <a:t>to necessary systems </a:t>
            </a:r>
            <a:r>
              <a:rPr lang="en-US" sz="1050" kern="0" spc="-38" dirty="0" smtClean="0">
                <a:latin typeface="Segoe UI" pitchFamily="34" charset="0"/>
                <a:ea typeface="Segoe UI" pitchFamily="34" charset="0"/>
                <a:cs typeface="Segoe UI" pitchFamily="34" charset="0"/>
              </a:rPr>
              <a:t>build </a:t>
            </a:r>
            <a:r>
              <a:rPr lang="en-US" sz="1050" kern="0" spc="-38" dirty="0">
                <a:latin typeface="Segoe UI" pitchFamily="34" charset="0"/>
                <a:ea typeface="Segoe UI" pitchFamily="34" charset="0"/>
                <a:cs typeface="Segoe UI" pitchFamily="34" charset="0"/>
              </a:rPr>
              <a:t>appropriate object relationships (Account, Contact, Opportunity, </a:t>
            </a:r>
            <a:r>
              <a:rPr lang="en-US" sz="1050" kern="0" spc="-38" dirty="0" err="1">
                <a:latin typeface="Segoe UI" pitchFamily="34" charset="0"/>
                <a:ea typeface="Segoe UI" pitchFamily="34" charset="0"/>
                <a:cs typeface="Segoe UI" pitchFamily="34" charset="0"/>
              </a:rPr>
              <a:t>etc</a:t>
            </a:r>
            <a:r>
              <a:rPr lang="en-US" sz="1050" kern="0" spc="-38" dirty="0">
                <a:latin typeface="Segoe UI" pitchFamily="34" charset="0"/>
                <a:ea typeface="Segoe UI" pitchFamily="34" charset="0"/>
                <a:cs typeface="Segoe UI" pitchFamily="34" charset="0"/>
              </a:rPr>
              <a:t>)</a:t>
            </a:r>
            <a:endParaRPr lang="en-US" sz="1050" kern="0" spc="-38" dirty="0">
              <a:latin typeface="Segoe UI" pitchFamily="34" charset="0"/>
              <a:ea typeface="Segoe UI" pitchFamily="34" charset="0"/>
              <a:cs typeface="Segoe UI" pitchFamily="34" charset="0"/>
            </a:endParaRPr>
          </a:p>
        </p:txBody>
      </p:sp>
      <p:sp>
        <p:nvSpPr>
          <p:cNvPr id="11" name="Rectangle 10"/>
          <p:cNvSpPr/>
          <p:nvPr/>
        </p:nvSpPr>
        <p:spPr bwMode="auto">
          <a:xfrm>
            <a:off x="616285" y="4223170"/>
            <a:ext cx="8015539" cy="307240"/>
          </a:xfrm>
          <a:prstGeom prst="rect">
            <a:avLst/>
          </a:prstGeom>
          <a:solidFill>
            <a:srgbClr val="92D050"/>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defTabSz="685574" fontAlgn="base">
              <a:spcBef>
                <a:spcPct val="0"/>
              </a:spcBef>
              <a:spcAft>
                <a:spcPct val="0"/>
              </a:spcAft>
            </a:pPr>
            <a:r>
              <a:rPr lang="en-US" sz="1200" kern="0" spc="-38" dirty="0">
                <a:latin typeface="Segoe UI" pitchFamily="34" charset="0"/>
                <a:ea typeface="Segoe UI" pitchFamily="34" charset="0"/>
                <a:cs typeface="Segoe UI" pitchFamily="34" charset="0"/>
              </a:rPr>
              <a:t>Reduce time and effort to onboard firms, ensure </a:t>
            </a:r>
            <a:r>
              <a:rPr lang="en-US" sz="1200" kern="0" spc="-38" dirty="0" smtClean="0">
                <a:latin typeface="Segoe UI" pitchFamily="34" charset="0"/>
                <a:ea typeface="Segoe UI" pitchFamily="34" charset="0"/>
                <a:cs typeface="Segoe UI" pitchFamily="34" charset="0"/>
              </a:rPr>
              <a:t>Firm </a:t>
            </a:r>
            <a:r>
              <a:rPr lang="en-US" sz="1200" kern="0" spc="-38" dirty="0">
                <a:latin typeface="Segoe UI" pitchFamily="34" charset="0"/>
                <a:ea typeface="Segoe UI" pitchFamily="34" charset="0"/>
                <a:cs typeface="Segoe UI" pitchFamily="34" charset="0"/>
              </a:rPr>
              <a:t>data compliance, </a:t>
            </a:r>
            <a:r>
              <a:rPr lang="en-US" sz="1200" kern="0" spc="-38" dirty="0" smtClean="0">
                <a:latin typeface="Segoe UI" pitchFamily="34" charset="0"/>
                <a:ea typeface="Segoe UI" pitchFamily="34" charset="0"/>
                <a:cs typeface="Segoe UI" pitchFamily="34" charset="0"/>
              </a:rPr>
              <a:t>manage Firm </a:t>
            </a:r>
            <a:r>
              <a:rPr lang="en-US" sz="1200" kern="0" spc="-38" dirty="0">
                <a:latin typeface="Segoe UI" pitchFamily="34" charset="0"/>
                <a:ea typeface="Segoe UI" pitchFamily="34" charset="0"/>
                <a:cs typeface="Segoe UI" pitchFamily="34" charset="0"/>
              </a:rPr>
              <a:t>business </a:t>
            </a:r>
            <a:r>
              <a:rPr lang="en-US" sz="1200" kern="0" spc="-38" dirty="0" smtClean="0">
                <a:latin typeface="Segoe UI" pitchFamily="34" charset="0"/>
                <a:ea typeface="Segoe UI" pitchFamily="34" charset="0"/>
                <a:cs typeface="Segoe UI" pitchFamily="34" charset="0"/>
              </a:rPr>
              <a:t>logic at scale.</a:t>
            </a:r>
            <a:endParaRPr lang="en-US" sz="1200" kern="0" spc="-38" dirty="0">
              <a:latin typeface="Segoe UI" pitchFamily="34" charset="0"/>
              <a:ea typeface="Segoe UI" pitchFamily="34" charset="0"/>
              <a:cs typeface="Segoe UI" pitchFamily="34" charset="0"/>
            </a:endParaRPr>
          </a:p>
        </p:txBody>
      </p:sp>
      <p:sp>
        <p:nvSpPr>
          <p:cNvPr id="12" name="Rectangle 11"/>
          <p:cNvSpPr/>
          <p:nvPr/>
        </p:nvSpPr>
        <p:spPr bwMode="auto">
          <a:xfrm>
            <a:off x="7386673" y="997146"/>
            <a:ext cx="1563497" cy="1144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5 - Adaptive and Business Logic Compliant UI</a:t>
            </a:r>
          </a:p>
        </p:txBody>
      </p:sp>
      <p:sp>
        <p:nvSpPr>
          <p:cNvPr id="13" name="Rectangle 12"/>
          <p:cNvSpPr/>
          <p:nvPr/>
        </p:nvSpPr>
        <p:spPr bwMode="auto">
          <a:xfrm>
            <a:off x="7386673" y="2226107"/>
            <a:ext cx="1563497" cy="1766633"/>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ct val="0"/>
              </a:spcAft>
              <a:buFont typeface="Arial"/>
              <a:buChar char="•"/>
            </a:pPr>
            <a:r>
              <a:rPr lang="en-US" sz="1050" kern="0" spc="-38" dirty="0" smtClean="0">
                <a:latin typeface="Segoe UI" pitchFamily="34" charset="0"/>
                <a:ea typeface="Segoe UI" pitchFamily="34" charset="0"/>
                <a:cs typeface="Segoe UI" pitchFamily="34" charset="0"/>
              </a:rPr>
              <a:t>Firms with specific business logic and/or look &amp; feel are able to better define UI layouts (conditional field logic), business logic</a:t>
            </a:r>
            <a:r>
              <a:rPr lang="en-US" sz="1050" kern="0" spc="-38" dirty="0">
                <a:latin typeface="Segoe UI" pitchFamily="34" charset="0"/>
                <a:ea typeface="Segoe UI" pitchFamily="34" charset="0"/>
                <a:cs typeface="Segoe UI" pitchFamily="34" charset="0"/>
              </a:rPr>
              <a:t> </a:t>
            </a:r>
            <a:r>
              <a:rPr lang="en-US" sz="1050" kern="0" spc="-38" dirty="0" smtClean="0">
                <a:latin typeface="Segoe UI" pitchFamily="34" charset="0"/>
                <a:ea typeface="Segoe UI" pitchFamily="34" charset="0"/>
                <a:cs typeface="Segoe UI" pitchFamily="34" charset="0"/>
              </a:rPr>
              <a:t>(e.g. XML driven UI)</a:t>
            </a:r>
          </a:p>
          <a:p>
            <a:pPr marL="171450" indent="-171450" defTabSz="685574" fontAlgn="base">
              <a:spcBef>
                <a:spcPct val="0"/>
              </a:spcBef>
              <a:spcAft>
                <a:spcPct val="0"/>
              </a:spcAft>
              <a:buFont typeface="Arial"/>
              <a:buChar char="•"/>
            </a:pPr>
            <a:r>
              <a:rPr lang="en-US" sz="1050" kern="0" spc="-38" dirty="0" smtClean="0">
                <a:latin typeface="Segoe UI" pitchFamily="34" charset="0"/>
                <a:ea typeface="Segoe UI" pitchFamily="34" charset="0"/>
                <a:cs typeface="Segoe UI" pitchFamily="34" charset="0"/>
              </a:rPr>
              <a:t>Increase user adoption, enhance </a:t>
            </a:r>
            <a:r>
              <a:rPr lang="en-US" sz="1050" kern="0" spc="-38" dirty="0" smtClean="0">
                <a:latin typeface="Segoe UI" pitchFamily="34" charset="0"/>
                <a:ea typeface="Segoe UI" pitchFamily="34" charset="0"/>
                <a:cs typeface="Segoe UI" pitchFamily="34" charset="0"/>
              </a:rPr>
              <a:t>usability </a:t>
            </a:r>
            <a:r>
              <a:rPr lang="en-US" sz="1050" kern="0" spc="-38" dirty="0" smtClean="0">
                <a:latin typeface="Segoe UI" pitchFamily="34" charset="0"/>
                <a:ea typeface="Segoe UI" pitchFamily="34" charset="0"/>
                <a:cs typeface="Segoe UI" pitchFamily="34" charset="0"/>
              </a:rPr>
              <a:t>and workflow management</a:t>
            </a:r>
          </a:p>
        </p:txBody>
      </p:sp>
      <p:sp>
        <p:nvSpPr>
          <p:cNvPr id="15" name="Rectangle 14"/>
          <p:cNvSpPr/>
          <p:nvPr/>
        </p:nvSpPr>
        <p:spPr bwMode="auto">
          <a:xfrm>
            <a:off x="5696853" y="997145"/>
            <a:ext cx="1563497" cy="1144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t"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4</a:t>
            </a:r>
            <a:r>
              <a:rPr lang="en-US" dirty="0" smtClean="0">
                <a:gradFill>
                  <a:gsLst>
                    <a:gs pos="0">
                      <a:srgbClr val="FFFFFF"/>
                    </a:gs>
                    <a:gs pos="100000">
                      <a:srgbClr val="FFFFFF"/>
                    </a:gs>
                  </a:gsLst>
                  <a:lin ang="5400000" scaled="0"/>
                </a:gradFill>
              </a:rPr>
              <a:t> – Data Integrity</a:t>
            </a:r>
          </a:p>
          <a:p>
            <a:pPr defTabSz="914099" fontAlgn="base">
              <a:spcBef>
                <a:spcPct val="0"/>
              </a:spcBef>
              <a:spcAft>
                <a:spcPct val="0"/>
              </a:spcAft>
            </a:pPr>
            <a:r>
              <a:rPr lang="en-US" dirty="0" smtClean="0">
                <a:gradFill>
                  <a:gsLst>
                    <a:gs pos="0">
                      <a:srgbClr val="FFFFFF"/>
                    </a:gs>
                    <a:gs pos="100000">
                      <a:srgbClr val="FFFFFF"/>
                    </a:gs>
                  </a:gsLst>
                  <a:lin ang="5400000" scaled="0"/>
                </a:gradFill>
              </a:rPr>
              <a:t>and Sync</a:t>
            </a:r>
          </a:p>
        </p:txBody>
      </p:sp>
      <p:sp>
        <p:nvSpPr>
          <p:cNvPr id="16" name="Rectangle 15"/>
          <p:cNvSpPr/>
          <p:nvPr/>
        </p:nvSpPr>
        <p:spPr bwMode="auto">
          <a:xfrm>
            <a:off x="5696853" y="2234215"/>
            <a:ext cx="1563497" cy="1758526"/>
          </a:xfrm>
          <a:prstGeom prst="rect">
            <a:avLst/>
          </a:prstGeom>
          <a:solidFill>
            <a:schemeClr val="bg1">
              <a:lumMod val="85000"/>
            </a:schemeClr>
          </a:solidFill>
          <a:ln w="9525" cap="flat" cmpd="sng" algn="ctr">
            <a:noFill/>
            <a:prstDash val="solid"/>
            <a:headEnd type="none" w="med" len="med"/>
            <a:tailEnd type="none" w="med" len="med"/>
          </a:ln>
          <a:effectLst/>
        </p:spPr>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marL="171450" indent="-171450" defTabSz="685574" fontAlgn="base">
              <a:spcBef>
                <a:spcPct val="0"/>
              </a:spcBef>
              <a:spcAft>
                <a:spcPct val="0"/>
              </a:spcAft>
              <a:buFont typeface="Arial"/>
              <a:buChar char="•"/>
            </a:pPr>
            <a:r>
              <a:rPr lang="en-US" sz="1050" kern="0" spc="-38" dirty="0" smtClean="0">
                <a:latin typeface="Segoe UI" pitchFamily="34" charset="0"/>
                <a:ea typeface="Segoe UI" pitchFamily="34" charset="0"/>
                <a:cs typeface="Segoe UI" pitchFamily="34" charset="0"/>
              </a:rPr>
              <a:t>Define data master schema components</a:t>
            </a:r>
          </a:p>
          <a:p>
            <a:pPr marL="171450" indent="-171450" defTabSz="685574" fontAlgn="base">
              <a:spcBef>
                <a:spcPct val="0"/>
              </a:spcBef>
              <a:spcAft>
                <a:spcPct val="0"/>
              </a:spcAft>
              <a:buFont typeface="Arial"/>
              <a:buChar char="•"/>
            </a:pPr>
            <a:r>
              <a:rPr lang="en-US" sz="1050" kern="0" spc="-38" dirty="0" smtClean="0">
                <a:latin typeface="Segoe UI" pitchFamily="34" charset="0"/>
                <a:ea typeface="Segoe UI" pitchFamily="34" charset="0"/>
                <a:cs typeface="Segoe UI" pitchFamily="34" charset="0"/>
              </a:rPr>
              <a:t>Define integration contracts</a:t>
            </a:r>
          </a:p>
          <a:p>
            <a:pPr marL="171450" indent="-171450" defTabSz="685574" fontAlgn="base">
              <a:spcBef>
                <a:spcPct val="0"/>
              </a:spcBef>
              <a:spcAft>
                <a:spcPct val="0"/>
              </a:spcAft>
              <a:buFont typeface="Arial"/>
              <a:buChar char="•"/>
            </a:pPr>
            <a:r>
              <a:rPr lang="en-US" sz="1050" kern="0" spc="-38" dirty="0" smtClean="0">
                <a:latin typeface="Segoe UI" pitchFamily="34" charset="0"/>
                <a:ea typeface="Segoe UI" pitchFamily="34" charset="0"/>
                <a:cs typeface="Segoe UI" pitchFamily="34" charset="0"/>
              </a:rPr>
              <a:t>Build custom integration(s) (e.g. custom </a:t>
            </a:r>
            <a:r>
              <a:rPr lang="en-US" sz="1050" kern="0" spc="-38" dirty="0" err="1" smtClean="0">
                <a:latin typeface="Segoe UI" pitchFamily="34" charset="0"/>
                <a:ea typeface="Segoe UI" pitchFamily="34" charset="0"/>
                <a:cs typeface="Segoe UI" pitchFamily="34" charset="0"/>
              </a:rPr>
              <a:t>webservices</a:t>
            </a:r>
            <a:r>
              <a:rPr lang="en-US" sz="1050" kern="0" spc="-38" dirty="0" smtClean="0">
                <a:latin typeface="Segoe UI" pitchFamily="34" charset="0"/>
                <a:ea typeface="Segoe UI" pitchFamily="34" charset="0"/>
                <a:cs typeface="Segoe UI" pitchFamily="34" charset="0"/>
              </a:rPr>
              <a:t>) </a:t>
            </a:r>
            <a:r>
              <a:rPr lang="en-US" sz="1050" kern="0" spc="-38" dirty="0" smtClean="0">
                <a:latin typeface="Segoe UI" pitchFamily="34" charset="0"/>
                <a:ea typeface="Segoe UI" pitchFamily="34" charset="0"/>
                <a:cs typeface="Segoe UI" pitchFamily="34" charset="0"/>
              </a:rPr>
              <a:t>or leverage existing tools  (e.g. commercial ETL tools)</a:t>
            </a:r>
          </a:p>
        </p:txBody>
      </p:sp>
    </p:spTree>
    <p:extLst>
      <p:ext uri="{BB962C8B-B14F-4D97-AF65-F5344CB8AC3E}">
        <p14:creationId xmlns:p14="http://schemas.microsoft.com/office/powerpoint/2010/main" val="40116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599" y="205979"/>
            <a:ext cx="8145495" cy="384571"/>
          </a:xfrm>
        </p:spPr>
        <p:txBody>
          <a:bodyPr/>
          <a:lstStyle/>
          <a:p>
            <a:r>
              <a:rPr lang="en-US" sz="2000" cap="all" dirty="0" smtClean="0">
                <a:solidFill>
                  <a:srgbClr val="595959"/>
                </a:solidFill>
                <a:latin typeface="Helvetica"/>
                <a:cs typeface="Helvetica"/>
              </a:rPr>
              <a:t>Technology Team</a:t>
            </a:r>
            <a:endParaRPr lang="en-US" sz="2000" cap="all" dirty="0">
              <a:solidFill>
                <a:srgbClr val="595959"/>
              </a:solidFill>
              <a:latin typeface="Helvetica"/>
              <a:cs typeface="Helvetica"/>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6199" y="1035612"/>
            <a:ext cx="1269135" cy="1062532"/>
          </a:xfrm>
          <a:prstGeom prst="rect">
            <a:avLst/>
          </a:prstGeom>
        </p:spPr>
      </p:pic>
      <p:sp>
        <p:nvSpPr>
          <p:cNvPr id="9" name="TextBox 8"/>
          <p:cNvSpPr txBox="1"/>
          <p:nvPr/>
        </p:nvSpPr>
        <p:spPr>
          <a:xfrm>
            <a:off x="128171" y="2063516"/>
            <a:ext cx="3037630" cy="738664"/>
          </a:xfrm>
          <a:prstGeom prst="rect">
            <a:avLst/>
          </a:prstGeom>
          <a:noFill/>
        </p:spPr>
        <p:txBody>
          <a:bodyPr wrap="square" rtlCol="0">
            <a:spAutoFit/>
          </a:bodyPr>
          <a:lstStyle/>
          <a:p>
            <a:r>
              <a:rPr lang="en-US" sz="1400" dirty="0" smtClean="0">
                <a:latin typeface="Calibri"/>
                <a:cs typeface="Calibri"/>
              </a:rPr>
              <a:t>Brian Clift,</a:t>
            </a:r>
          </a:p>
          <a:p>
            <a:r>
              <a:rPr lang="en-US" sz="1400" dirty="0" smtClean="0">
                <a:latin typeface="Calibri"/>
                <a:cs typeface="Calibri"/>
              </a:rPr>
              <a:t>Senior </a:t>
            </a:r>
            <a:r>
              <a:rPr lang="en-US" sz="1400" dirty="0" smtClean="0">
                <a:latin typeface="Calibri"/>
                <a:cs typeface="Calibri"/>
              </a:rPr>
              <a:t>Salesforce </a:t>
            </a:r>
          </a:p>
          <a:p>
            <a:r>
              <a:rPr lang="en-US" sz="1400" dirty="0" smtClean="0">
                <a:latin typeface="Calibri"/>
                <a:cs typeface="Calibri"/>
              </a:rPr>
              <a:t>Technical </a:t>
            </a:r>
            <a:r>
              <a:rPr lang="en-US" sz="1400" dirty="0" smtClean="0">
                <a:latin typeface="Calibri"/>
                <a:cs typeface="Calibri"/>
              </a:rPr>
              <a:t>Consultant</a:t>
            </a:r>
          </a:p>
        </p:txBody>
      </p:sp>
      <p:sp>
        <p:nvSpPr>
          <p:cNvPr id="13" name="TextBox 12"/>
          <p:cNvSpPr txBox="1"/>
          <p:nvPr/>
        </p:nvSpPr>
        <p:spPr>
          <a:xfrm>
            <a:off x="4897541" y="2063516"/>
            <a:ext cx="1681085" cy="523220"/>
          </a:xfrm>
          <a:prstGeom prst="rect">
            <a:avLst/>
          </a:prstGeom>
          <a:noFill/>
        </p:spPr>
        <p:txBody>
          <a:bodyPr wrap="square" rtlCol="0">
            <a:spAutoFit/>
          </a:bodyPr>
          <a:lstStyle/>
          <a:p>
            <a:r>
              <a:rPr lang="en-US" sz="1400" dirty="0" smtClean="0">
                <a:latin typeface="Calibri"/>
                <a:cs typeface="Calibri"/>
              </a:rPr>
              <a:t>Jonathan </a:t>
            </a:r>
            <a:r>
              <a:rPr lang="en-US" sz="1400" dirty="0" smtClean="0">
                <a:latin typeface="Calibri"/>
                <a:cs typeface="Calibri"/>
              </a:rPr>
              <a:t>Weinstein</a:t>
            </a:r>
            <a:endParaRPr lang="en-US" sz="1400" dirty="0" smtClean="0">
              <a:latin typeface="Calibri"/>
              <a:cs typeface="Calibri"/>
            </a:endParaRPr>
          </a:p>
          <a:p>
            <a:r>
              <a:rPr lang="en-US" sz="1400" dirty="0" smtClean="0">
                <a:latin typeface="Calibri"/>
                <a:cs typeface="Calibri"/>
              </a:rPr>
              <a:t>Business Consultant</a:t>
            </a:r>
            <a:endParaRPr lang="en-US" sz="1400" dirty="0">
              <a:latin typeface="Calibri"/>
              <a:cs typeface="Calibri"/>
            </a:endParaRPr>
          </a:p>
        </p:txBody>
      </p:sp>
      <p:pic>
        <p:nvPicPr>
          <p:cNvPr id="7" name="Picture 6" descr="clift.jpg"/>
          <p:cNvPicPr>
            <a:picLocks noChangeAspect="1"/>
          </p:cNvPicPr>
          <p:nvPr/>
        </p:nvPicPr>
        <p:blipFill rotWithShape="1">
          <a:blip r:embed="rId3" cstate="print">
            <a:extLst>
              <a:ext uri="{28A0092B-C50C-407E-A947-70E740481C1C}">
                <a14:useLocalDpi xmlns:a14="http://schemas.microsoft.com/office/drawing/2010/main" val="0"/>
              </a:ext>
            </a:extLst>
          </a:blip>
          <a:srcRect l="19102" t="18913" r="25365" b="11764"/>
          <a:stretch/>
        </p:blipFill>
        <p:spPr>
          <a:xfrm>
            <a:off x="228599" y="1034506"/>
            <a:ext cx="1267365" cy="1055542"/>
          </a:xfrm>
          <a:prstGeom prst="rect">
            <a:avLst/>
          </a:prstGeom>
        </p:spPr>
      </p:pic>
      <p:sp>
        <p:nvSpPr>
          <p:cNvPr id="14" name="Rectangle 13"/>
          <p:cNvSpPr/>
          <p:nvPr/>
        </p:nvSpPr>
        <p:spPr>
          <a:xfrm>
            <a:off x="1658735" y="896792"/>
            <a:ext cx="3076035" cy="1915140"/>
          </a:xfrm>
          <a:prstGeom prst="rect">
            <a:avLst/>
          </a:prstGeom>
        </p:spPr>
        <p:txBody>
          <a:bodyPr wrap="square">
            <a:spAutoFit/>
          </a:bodyPr>
          <a:lstStyle/>
          <a:p>
            <a:pPr>
              <a:lnSpc>
                <a:spcPct val="150000"/>
              </a:lnSpc>
            </a:pPr>
            <a:r>
              <a:rPr lang="en-US" sz="1000" dirty="0" smtClean="0">
                <a:solidFill>
                  <a:schemeClr val="tx1">
                    <a:lumMod val="75000"/>
                    <a:lumOff val="25000"/>
                  </a:schemeClr>
                </a:solidFill>
                <a:ea typeface="Segoe UI" pitchFamily="34" charset="0"/>
                <a:cs typeface="Calibri"/>
              </a:rPr>
              <a:t>Brian </a:t>
            </a:r>
            <a:r>
              <a:rPr lang="en-US" sz="1000" dirty="0">
                <a:solidFill>
                  <a:schemeClr val="tx1">
                    <a:lumMod val="75000"/>
                    <a:lumOff val="25000"/>
                  </a:schemeClr>
                </a:solidFill>
                <a:ea typeface="Segoe UI" pitchFamily="34" charset="0"/>
                <a:cs typeface="Calibri"/>
              </a:rPr>
              <a:t>Clift has served over the past 20 years as a </a:t>
            </a:r>
            <a:r>
              <a:rPr lang="en-US" sz="1000" dirty="0" smtClean="0">
                <a:solidFill>
                  <a:schemeClr val="tx1">
                    <a:lumMod val="75000"/>
                    <a:lumOff val="25000"/>
                  </a:schemeClr>
                </a:solidFill>
                <a:ea typeface="Segoe UI" pitchFamily="34" charset="0"/>
                <a:cs typeface="Calibri"/>
              </a:rPr>
              <a:t>architect, lead </a:t>
            </a:r>
            <a:r>
              <a:rPr lang="en-US" sz="1000" dirty="0">
                <a:solidFill>
                  <a:schemeClr val="tx1">
                    <a:lumMod val="75000"/>
                    <a:lumOff val="25000"/>
                  </a:schemeClr>
                </a:solidFill>
                <a:ea typeface="Segoe UI" pitchFamily="34" charset="0"/>
                <a:cs typeface="Calibri"/>
              </a:rPr>
              <a:t>developer, independent </a:t>
            </a:r>
            <a:r>
              <a:rPr lang="en-US" sz="1000" dirty="0" smtClean="0">
                <a:solidFill>
                  <a:schemeClr val="tx1">
                    <a:lumMod val="75000"/>
                    <a:lumOff val="25000"/>
                  </a:schemeClr>
                </a:solidFill>
                <a:ea typeface="Segoe UI" pitchFamily="34" charset="0"/>
                <a:cs typeface="Calibri"/>
              </a:rPr>
              <a:t>consultant and project manager.</a:t>
            </a:r>
            <a:r>
              <a:rPr lang="en-US" sz="1000" dirty="0">
                <a:solidFill>
                  <a:schemeClr val="tx1">
                    <a:lumMod val="75000"/>
                    <a:lumOff val="25000"/>
                  </a:schemeClr>
                </a:solidFill>
                <a:ea typeface="Segoe UI" pitchFamily="34" charset="0"/>
                <a:cs typeface="Calibri"/>
              </a:rPr>
              <a:t>  In the most recent 7 years, Brian has served as a Salesforce.com lead developer, project manager and architect on large, complex and custom projects for companies such as Staples, Hewlett-Packard, Level 3 Communications, Motorola-Mobility, Qualcomm, Citrix and </a:t>
            </a:r>
            <a:r>
              <a:rPr lang="en-US" sz="1000" dirty="0" smtClean="0">
                <a:solidFill>
                  <a:schemeClr val="tx1">
                    <a:lumMod val="75000"/>
                    <a:lumOff val="25000"/>
                  </a:schemeClr>
                </a:solidFill>
                <a:ea typeface="Segoe UI" pitchFamily="34" charset="0"/>
                <a:cs typeface="Calibri"/>
              </a:rPr>
              <a:t>others</a:t>
            </a:r>
            <a:r>
              <a:rPr lang="en-US" sz="1000" dirty="0" smtClean="0">
                <a:solidFill>
                  <a:schemeClr val="tx1">
                    <a:lumMod val="75000"/>
                    <a:lumOff val="25000"/>
                  </a:schemeClr>
                </a:solidFill>
                <a:ea typeface="Segoe UI" pitchFamily="34" charset="0"/>
                <a:cs typeface="Calibri"/>
              </a:rPr>
              <a:t>.</a:t>
            </a:r>
            <a:endParaRPr lang="en-US" sz="1000" dirty="0" smtClean="0">
              <a:solidFill>
                <a:schemeClr val="tx1">
                  <a:lumMod val="75000"/>
                  <a:lumOff val="25000"/>
                </a:schemeClr>
              </a:solidFill>
              <a:ea typeface="Segoe UI" pitchFamily="34" charset="0"/>
              <a:cs typeface="Calibri"/>
            </a:endParaRPr>
          </a:p>
        </p:txBody>
      </p:sp>
      <p:sp>
        <p:nvSpPr>
          <p:cNvPr id="10" name="Rectangle 9"/>
          <p:cNvSpPr/>
          <p:nvPr/>
        </p:nvSpPr>
        <p:spPr>
          <a:xfrm>
            <a:off x="6578626" y="887040"/>
            <a:ext cx="2528635" cy="1915140"/>
          </a:xfrm>
          <a:prstGeom prst="rect">
            <a:avLst/>
          </a:prstGeom>
        </p:spPr>
        <p:txBody>
          <a:bodyPr wrap="square">
            <a:spAutoFit/>
          </a:bodyPr>
          <a:lstStyle/>
          <a:p>
            <a:pPr>
              <a:lnSpc>
                <a:spcPct val="150000"/>
              </a:lnSpc>
            </a:pPr>
            <a:r>
              <a:rPr lang="en-US" sz="1000" dirty="0" smtClean="0">
                <a:solidFill>
                  <a:schemeClr val="tx1">
                    <a:lumMod val="75000"/>
                    <a:lumOff val="25000"/>
                  </a:schemeClr>
                </a:solidFill>
                <a:latin typeface="Calibri"/>
                <a:ea typeface="Segoe UI" pitchFamily="34" charset="0"/>
                <a:cs typeface="Calibri"/>
              </a:rPr>
              <a:t>Jonathan has been engaged in technology marketing, product management, and business development for over 20 years and is expert in online services business. He was a Co-Founder VP at Jobster.com; Director at </a:t>
            </a:r>
            <a:r>
              <a:rPr lang="en-US" sz="1000" dirty="0" err="1" smtClean="0">
                <a:solidFill>
                  <a:schemeClr val="tx1">
                    <a:lumMod val="75000"/>
                    <a:lumOff val="25000"/>
                  </a:schemeClr>
                </a:solidFill>
                <a:latin typeface="Calibri"/>
                <a:ea typeface="Segoe UI" pitchFamily="34" charset="0"/>
                <a:cs typeface="Calibri"/>
              </a:rPr>
              <a:t>eShop</a:t>
            </a:r>
            <a:r>
              <a:rPr lang="en-US" sz="1000" dirty="0" smtClean="0">
                <a:solidFill>
                  <a:schemeClr val="tx1">
                    <a:lumMod val="75000"/>
                    <a:lumOff val="25000"/>
                  </a:schemeClr>
                </a:solidFill>
                <a:latin typeface="Calibri"/>
                <a:ea typeface="Segoe UI" pitchFamily="34" charset="0"/>
                <a:cs typeface="Calibri"/>
              </a:rPr>
              <a:t> (acquired by Microsoft in 1996), and a Director of Product Management for 8 years at Microsoft.</a:t>
            </a:r>
            <a:endParaRPr lang="en-US" sz="1000" dirty="0" smtClean="0">
              <a:solidFill>
                <a:schemeClr val="tx1">
                  <a:lumMod val="75000"/>
                  <a:lumOff val="25000"/>
                </a:schemeClr>
              </a:solidFill>
              <a:latin typeface="Calibri"/>
              <a:ea typeface="Segoe UI" pitchFamily="34" charset="0"/>
              <a:cs typeface="Calibri"/>
            </a:endParaRPr>
          </a:p>
        </p:txBody>
      </p:sp>
      <p:sp>
        <p:nvSpPr>
          <p:cNvPr id="12" name="TextBox 11"/>
          <p:cNvSpPr txBox="1"/>
          <p:nvPr/>
        </p:nvSpPr>
        <p:spPr>
          <a:xfrm>
            <a:off x="228600" y="4075117"/>
            <a:ext cx="1430136" cy="738664"/>
          </a:xfrm>
          <a:prstGeom prst="rect">
            <a:avLst/>
          </a:prstGeom>
          <a:noFill/>
        </p:spPr>
        <p:txBody>
          <a:bodyPr wrap="square" rtlCol="0">
            <a:spAutoFit/>
          </a:bodyPr>
          <a:lstStyle/>
          <a:p>
            <a:r>
              <a:rPr lang="en-US" sz="1400" dirty="0" err="1" smtClean="0">
                <a:latin typeface="Calibri"/>
                <a:cs typeface="Calibri"/>
              </a:rPr>
              <a:t>Onkar</a:t>
            </a:r>
            <a:r>
              <a:rPr lang="en-US" sz="1400" dirty="0" smtClean="0">
                <a:latin typeface="Calibri"/>
                <a:cs typeface="Calibri"/>
              </a:rPr>
              <a:t> Kumar</a:t>
            </a:r>
          </a:p>
          <a:p>
            <a:r>
              <a:rPr lang="en-US" sz="1400" dirty="0" smtClean="0">
                <a:latin typeface="Calibri"/>
                <a:cs typeface="Calibri"/>
              </a:rPr>
              <a:t>Senior Salesforce Architect </a:t>
            </a:r>
            <a:endParaRPr lang="en-US" sz="1400" dirty="0">
              <a:latin typeface="Calibri"/>
              <a:cs typeface="Calibri"/>
            </a:endParaRPr>
          </a:p>
        </p:txBody>
      </p:sp>
      <p:sp>
        <p:nvSpPr>
          <p:cNvPr id="15" name="Rectangle 14"/>
          <p:cNvSpPr/>
          <p:nvPr/>
        </p:nvSpPr>
        <p:spPr>
          <a:xfrm>
            <a:off x="1658734" y="3013868"/>
            <a:ext cx="3076035" cy="1938992"/>
          </a:xfrm>
          <a:prstGeom prst="rect">
            <a:avLst/>
          </a:prstGeom>
        </p:spPr>
        <p:txBody>
          <a:bodyPr wrap="square">
            <a:spAutoFit/>
          </a:bodyPr>
          <a:lstStyle/>
          <a:p>
            <a:pPr marL="0" lvl="1">
              <a:lnSpc>
                <a:spcPct val="150000"/>
              </a:lnSpc>
            </a:pPr>
            <a:r>
              <a:rPr lang="en-US" sz="1000" dirty="0" smtClean="0">
                <a:solidFill>
                  <a:schemeClr val="tx1">
                    <a:lumMod val="75000"/>
                    <a:lumOff val="25000"/>
                  </a:schemeClr>
                </a:solidFill>
                <a:latin typeface="Calibri"/>
                <a:ea typeface="Segoe UI" pitchFamily="34" charset="0"/>
                <a:cs typeface="Calibri"/>
              </a:rPr>
              <a:t>A multi-skilled Salesforce professional with good all-round Functional and Technical expertise. Extensive </a:t>
            </a:r>
            <a:r>
              <a:rPr lang="en-US" sz="1000" dirty="0">
                <a:solidFill>
                  <a:schemeClr val="tx1">
                    <a:lumMod val="75000"/>
                    <a:lumOff val="25000"/>
                  </a:schemeClr>
                </a:solidFill>
                <a:latin typeface="Calibri"/>
                <a:ea typeface="Segoe UI" pitchFamily="34" charset="0"/>
                <a:cs typeface="Calibri"/>
              </a:rPr>
              <a:t>experience on Salesforce - sales cloud, service cloud and force.com platform. </a:t>
            </a:r>
            <a:r>
              <a:rPr lang="en-US" sz="1000" dirty="0">
                <a:solidFill>
                  <a:schemeClr val="tx1">
                    <a:lumMod val="75000"/>
                    <a:lumOff val="25000"/>
                  </a:schemeClr>
                </a:solidFill>
                <a:latin typeface="Calibri"/>
                <a:ea typeface="Segoe UI" pitchFamily="34" charset="0"/>
                <a:cs typeface="Calibri"/>
              </a:rPr>
              <a:t>Recent experience with clients like Sony, Cognizant, VMWare Currently leading a approx. </a:t>
            </a:r>
            <a:r>
              <a:rPr lang="en-US" sz="1000" dirty="0">
                <a:solidFill>
                  <a:schemeClr val="tx1">
                    <a:lumMod val="75000"/>
                    <a:lumOff val="25000"/>
                  </a:schemeClr>
                </a:solidFill>
                <a:latin typeface="Calibri"/>
                <a:ea typeface="Segoe UI" pitchFamily="34" charset="0"/>
                <a:cs typeface="Calibri"/>
              </a:rPr>
              <a:t>20 developer </a:t>
            </a:r>
            <a:r>
              <a:rPr lang="en-US" sz="1000" dirty="0" smtClean="0">
                <a:solidFill>
                  <a:schemeClr val="tx1">
                    <a:lumMod val="75000"/>
                    <a:lumOff val="25000"/>
                  </a:schemeClr>
                </a:solidFill>
                <a:latin typeface="Calibri"/>
                <a:ea typeface="Segoe UI" pitchFamily="34" charset="0"/>
                <a:cs typeface="Calibri"/>
              </a:rPr>
              <a:t>Salesforce </a:t>
            </a:r>
            <a:r>
              <a:rPr lang="en-US" sz="1000" dirty="0">
                <a:solidFill>
                  <a:schemeClr val="tx1">
                    <a:lumMod val="75000"/>
                    <a:lumOff val="25000"/>
                  </a:schemeClr>
                </a:solidFill>
                <a:latin typeface="Calibri"/>
                <a:ea typeface="Segoe UI" pitchFamily="34" charset="0"/>
                <a:cs typeface="Calibri"/>
              </a:rPr>
              <a:t>team at Sony. Led Salesforce center of excellence team at HCL, grew team from 1 to 150 member team. </a:t>
            </a:r>
            <a:endParaRPr lang="en-US" dirty="0"/>
          </a:p>
        </p:txBody>
      </p:sp>
      <p:sp>
        <p:nvSpPr>
          <p:cNvPr id="16" name="TextBox 15"/>
          <p:cNvSpPr txBox="1"/>
          <p:nvPr/>
        </p:nvSpPr>
        <p:spPr>
          <a:xfrm>
            <a:off x="4917645" y="4198792"/>
            <a:ext cx="1817820" cy="523220"/>
          </a:xfrm>
          <a:prstGeom prst="rect">
            <a:avLst/>
          </a:prstGeom>
          <a:noFill/>
        </p:spPr>
        <p:txBody>
          <a:bodyPr wrap="square" rtlCol="0">
            <a:spAutoFit/>
          </a:bodyPr>
          <a:lstStyle/>
          <a:p>
            <a:r>
              <a:rPr lang="en-US" sz="1400" dirty="0" smtClean="0">
                <a:latin typeface="Calibri"/>
                <a:cs typeface="Calibri"/>
              </a:rPr>
              <a:t>Chandra </a:t>
            </a:r>
            <a:r>
              <a:rPr lang="en-US" sz="1400" dirty="0" err="1" smtClean="0">
                <a:latin typeface="Calibri"/>
                <a:cs typeface="Calibri"/>
              </a:rPr>
              <a:t>Kanth</a:t>
            </a:r>
            <a:endParaRPr lang="en-US" sz="1400" dirty="0" smtClean="0">
              <a:latin typeface="Calibri"/>
              <a:cs typeface="Calibri"/>
            </a:endParaRPr>
          </a:p>
          <a:p>
            <a:r>
              <a:rPr lang="en-US" sz="1400" dirty="0" smtClean="0">
                <a:latin typeface="Calibri"/>
                <a:cs typeface="Calibri"/>
              </a:rPr>
              <a:t>Salesforce Developer</a:t>
            </a:r>
            <a:endParaRPr lang="en-US" sz="1400" dirty="0">
              <a:latin typeface="Calibri"/>
              <a:cs typeface="Calibri"/>
            </a:endParaRPr>
          </a:p>
        </p:txBody>
      </p:sp>
      <p:sp>
        <p:nvSpPr>
          <p:cNvPr id="17" name="Rectangle 16"/>
          <p:cNvSpPr/>
          <p:nvPr/>
        </p:nvSpPr>
        <p:spPr>
          <a:xfrm>
            <a:off x="6582029" y="3038707"/>
            <a:ext cx="2528636" cy="1708160"/>
          </a:xfrm>
          <a:prstGeom prst="rect">
            <a:avLst/>
          </a:prstGeom>
        </p:spPr>
        <p:txBody>
          <a:bodyPr wrap="square">
            <a:spAutoFit/>
          </a:bodyPr>
          <a:lstStyle/>
          <a:p>
            <a:pPr marL="0" lvl="1">
              <a:lnSpc>
                <a:spcPct val="150000"/>
              </a:lnSpc>
            </a:pPr>
            <a:r>
              <a:rPr lang="en-US" sz="1000" dirty="0" smtClean="0">
                <a:solidFill>
                  <a:schemeClr val="tx1">
                    <a:lumMod val="75000"/>
                    <a:lumOff val="25000"/>
                  </a:schemeClr>
                </a:solidFill>
                <a:latin typeface="Calibri"/>
                <a:ea typeface="Segoe UI" pitchFamily="34" charset="0"/>
                <a:cs typeface="Calibri"/>
              </a:rPr>
              <a:t>Experience </a:t>
            </a:r>
            <a:r>
              <a:rPr lang="en-US" sz="1000" dirty="0">
                <a:solidFill>
                  <a:schemeClr val="tx1">
                    <a:lumMod val="75000"/>
                    <a:lumOff val="25000"/>
                  </a:schemeClr>
                </a:solidFill>
                <a:latin typeface="Calibri"/>
                <a:ea typeface="Segoe UI" pitchFamily="34" charset="0"/>
                <a:cs typeface="Calibri"/>
              </a:rPr>
              <a:t>in End to End Implementation, Integration and Production Support. </a:t>
            </a:r>
            <a:r>
              <a:rPr lang="en-US" sz="1000" dirty="0">
                <a:solidFill>
                  <a:schemeClr val="tx1">
                    <a:lumMod val="75000"/>
                    <a:lumOff val="25000"/>
                  </a:schemeClr>
                </a:solidFill>
                <a:latin typeface="Calibri"/>
                <a:ea typeface="Segoe UI" pitchFamily="34" charset="0"/>
                <a:cs typeface="Calibri"/>
              </a:rPr>
              <a:t>Proficient in using Apex and </a:t>
            </a:r>
            <a:r>
              <a:rPr lang="en-US" sz="1000" dirty="0" err="1">
                <a:solidFill>
                  <a:schemeClr val="tx1">
                    <a:lumMod val="75000"/>
                    <a:lumOff val="25000"/>
                  </a:schemeClr>
                </a:solidFill>
                <a:latin typeface="Calibri"/>
                <a:ea typeface="Segoe UI" pitchFamily="34" charset="0"/>
                <a:cs typeface="Calibri"/>
              </a:rPr>
              <a:t>VisualForce</a:t>
            </a:r>
            <a:r>
              <a:rPr lang="en-US" sz="1000" dirty="0">
                <a:solidFill>
                  <a:schemeClr val="tx1">
                    <a:lumMod val="75000"/>
                    <a:lumOff val="25000"/>
                  </a:schemeClr>
                </a:solidFill>
                <a:latin typeface="Calibri"/>
                <a:ea typeface="Segoe UI" pitchFamily="34" charset="0"/>
                <a:cs typeface="Calibri"/>
              </a:rPr>
              <a:t>. Experience in migrating data using Data Import Wizard and Data Loader. Profound knowledge in Workflow Rules, Validations and Formulas in Salesforce. </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395" y="3046107"/>
            <a:ext cx="1265841" cy="1104365"/>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9062" y="3030154"/>
            <a:ext cx="1265841" cy="1104365"/>
          </a:xfrm>
          <a:prstGeom prst="rect">
            <a:avLst/>
          </a:prstGeom>
        </p:spPr>
      </p:pic>
    </p:spTree>
    <p:extLst>
      <p:ext uri="{BB962C8B-B14F-4D97-AF65-F5344CB8AC3E}">
        <p14:creationId xmlns:p14="http://schemas.microsoft.com/office/powerpoint/2010/main" val="7110385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SVID_Product_Brand_template_16-9_WHITE_Cyan-accent">
  <a:themeElements>
    <a:clrScheme name="Optimized palette light">
      <a:dk1>
        <a:srgbClr val="505050"/>
      </a:dk1>
      <a:lt1>
        <a:srgbClr val="FFFFFF"/>
      </a:lt1>
      <a:dk2>
        <a:srgbClr val="0072C6"/>
      </a:dk2>
      <a:lt2>
        <a:srgbClr val="F2F2F2"/>
      </a:lt2>
      <a:accent1>
        <a:srgbClr val="0072C6"/>
      </a:accent1>
      <a:accent2>
        <a:srgbClr val="7FBA00"/>
      </a:accent2>
      <a:accent3>
        <a:srgbClr val="EB3C00"/>
      </a:accent3>
      <a:accent4>
        <a:srgbClr val="FCD116"/>
      </a:accent4>
      <a:accent5>
        <a:srgbClr val="007233"/>
      </a:accent5>
      <a:accent6>
        <a:srgbClr val="00188F"/>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900" dirty="0" smtClean="0">
            <a:gradFill>
              <a:gsLst>
                <a:gs pos="0">
                  <a:srgbClr val="FFFFFF"/>
                </a:gs>
                <a:gs pos="100000">
                  <a:srgbClr val="FFFFFF"/>
                </a:gs>
              </a:gsLst>
              <a:lin ang="5400000" scaled="0"/>
            </a:gra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Brand guidelines</Template>
  <TotalTime>47888</TotalTime>
  <Words>1679</Words>
  <Application>Microsoft Office PowerPoint</Application>
  <PresentationFormat>On-screen Show (16:9)</PresentationFormat>
  <Paragraphs>306</Paragraphs>
  <Slides>19</Slides>
  <Notes>11</Notes>
  <HiddenSlides>3</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30" baseType="lpstr">
      <vt:lpstr>Arial</vt:lpstr>
      <vt:lpstr>Calibri</vt:lpstr>
      <vt:lpstr>Helvetica</vt:lpstr>
      <vt:lpstr>Museo Sans 100</vt:lpstr>
      <vt:lpstr>Segoe Light</vt:lpstr>
      <vt:lpstr>Segoe UI</vt:lpstr>
      <vt:lpstr>Segoe UI Light</vt:lpstr>
      <vt:lpstr>Wingdings</vt:lpstr>
      <vt:lpstr>1_Office Theme</vt:lpstr>
      <vt:lpstr>MSVID_Product_Brand_template_16-9_WHITE_Cyan-accent</vt:lpstr>
      <vt:lpstr>Bitmap Image</vt:lpstr>
      <vt:lpstr>PowerPoint Presentation</vt:lpstr>
      <vt:lpstr>Agenda</vt:lpstr>
      <vt:lpstr>PowerPoint Presentation</vt:lpstr>
      <vt:lpstr>PowerPoint Presentation</vt:lpstr>
      <vt:lpstr>NFP 360: Our top level understanding*</vt:lpstr>
      <vt:lpstr>PowerPoint Presentation</vt:lpstr>
      <vt:lpstr>PowerPoint Presentation</vt:lpstr>
      <vt:lpstr>PowerPoint Presentation</vt:lpstr>
      <vt:lpstr>Technology Team</vt:lpstr>
      <vt:lpstr>Managing your Corporate Master Data Assets </vt:lpstr>
      <vt:lpstr>PowerPoint Presentation</vt:lpstr>
      <vt:lpstr>Riversand: the highest-rated pure-play MDM provider</vt:lpstr>
      <vt:lpstr>Trends in Master Data Management- Build vs. Buy</vt:lpstr>
      <vt:lpstr>Linking MDM initiatives to Business Value</vt:lpstr>
      <vt:lpstr>MDMCenter Solution Overview</vt:lpstr>
      <vt:lpstr>Riversand MDM Platform</vt:lpstr>
      <vt:lpstr>Examples of Riversand’s Multi-domain MDM clients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Guidelines</dc:title>
  <dc:creator>pc</dc:creator>
  <cp:lastModifiedBy>Deepak Vijayaragavan</cp:lastModifiedBy>
  <cp:revision>568</cp:revision>
  <dcterms:created xsi:type="dcterms:W3CDTF">2013-02-14T10:44:38Z</dcterms:created>
  <dcterms:modified xsi:type="dcterms:W3CDTF">2014-04-30T23:06:16Z</dcterms:modified>
</cp:coreProperties>
</file>