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56" r:id="rId5"/>
    <p:sldMasterId id="2147483766" r:id="rId6"/>
    <p:sldMasterId id="2147483782" r:id="rId7"/>
  </p:sldMasterIdLst>
  <p:notesMasterIdLst>
    <p:notesMasterId r:id="rId31"/>
  </p:notesMasterIdLst>
  <p:sldIdLst>
    <p:sldId id="349" r:id="rId8"/>
    <p:sldId id="458" r:id="rId9"/>
    <p:sldId id="459" r:id="rId10"/>
    <p:sldId id="406" r:id="rId11"/>
    <p:sldId id="408" r:id="rId12"/>
    <p:sldId id="394" r:id="rId13"/>
    <p:sldId id="451" r:id="rId14"/>
    <p:sldId id="453" r:id="rId15"/>
    <p:sldId id="414" r:id="rId16"/>
    <p:sldId id="454" r:id="rId17"/>
    <p:sldId id="442" r:id="rId18"/>
    <p:sldId id="443" r:id="rId19"/>
    <p:sldId id="432" r:id="rId20"/>
    <p:sldId id="417" r:id="rId21"/>
    <p:sldId id="455" r:id="rId22"/>
    <p:sldId id="412" r:id="rId23"/>
    <p:sldId id="456" r:id="rId24"/>
    <p:sldId id="457" r:id="rId25"/>
    <p:sldId id="448" r:id="rId26"/>
    <p:sldId id="449" r:id="rId27"/>
    <p:sldId id="386" r:id="rId28"/>
    <p:sldId id="422" r:id="rId29"/>
    <p:sldId id="450" r:id="rId30"/>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na Kamath" initials="LK"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9FF"/>
    <a:srgbClr val="F79431"/>
    <a:srgbClr val="404040"/>
    <a:srgbClr val="F68920"/>
    <a:srgbClr val="F2C400"/>
    <a:srgbClr val="FFCC00"/>
    <a:srgbClr val="15C2FF"/>
    <a:srgbClr val="00B0F0"/>
    <a:srgbClr val="EE7600"/>
    <a:srgbClr val="A5D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88988" autoAdjust="0"/>
  </p:normalViewPr>
  <p:slideViewPr>
    <p:cSldViewPr>
      <p:cViewPr varScale="1">
        <p:scale>
          <a:sx n="98" d="100"/>
          <a:sy n="98" d="100"/>
        </p:scale>
        <p:origin x="396" y="72"/>
      </p:cViewPr>
      <p:guideLst>
        <p:guide orient="horz" pos="162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AFB88A-4C3B-4FBB-8516-CAB22CF91F6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68496E85-30C9-4F58-9941-B022D905A96A}">
      <dgm:prSet phldrT="[Text]" custT="1"/>
      <dgm:spPr/>
      <dgm:t>
        <a:bodyPr/>
        <a:lstStyle/>
        <a:p>
          <a:r>
            <a:rPr lang="en-US" sz="1050" dirty="0" smtClean="0"/>
            <a:t>UI Look and Feel</a:t>
          </a:r>
          <a:endParaRPr lang="en-US" sz="1050" dirty="0"/>
        </a:p>
      </dgm:t>
    </dgm:pt>
    <dgm:pt modelId="{C4ED7BEF-CDF7-403E-8D6E-176FC59C9364}" type="parTrans" cxnId="{ECE58EAD-7B78-4101-8847-8A92BF858B69}">
      <dgm:prSet/>
      <dgm:spPr/>
      <dgm:t>
        <a:bodyPr/>
        <a:lstStyle/>
        <a:p>
          <a:endParaRPr lang="en-US" sz="2800"/>
        </a:p>
      </dgm:t>
    </dgm:pt>
    <dgm:pt modelId="{D117361A-3069-49E1-AD67-A06EBCE464A4}" type="sibTrans" cxnId="{ECE58EAD-7B78-4101-8847-8A92BF858B69}">
      <dgm:prSet/>
      <dgm:spPr/>
      <dgm:t>
        <a:bodyPr/>
        <a:lstStyle/>
        <a:p>
          <a:endParaRPr lang="en-US" sz="2800"/>
        </a:p>
      </dgm:t>
    </dgm:pt>
    <dgm:pt modelId="{9FC464F6-2FAC-42FB-8475-A7C0AF72E4E4}">
      <dgm:prSet phldrT="[Text]" custT="1"/>
      <dgm:spPr/>
      <dgm:t>
        <a:bodyPr/>
        <a:lstStyle/>
        <a:p>
          <a:r>
            <a:rPr lang="en-US" sz="1050" dirty="0" smtClean="0"/>
            <a:t>Integrated Security</a:t>
          </a:r>
          <a:endParaRPr lang="en-US" sz="1050" dirty="0"/>
        </a:p>
      </dgm:t>
    </dgm:pt>
    <dgm:pt modelId="{B08AE00A-F197-49F6-8B7C-7AF178E73FA5}" type="parTrans" cxnId="{2BC5ACC8-2A10-4DF0-85C1-1D18B10052F3}">
      <dgm:prSet/>
      <dgm:spPr/>
      <dgm:t>
        <a:bodyPr/>
        <a:lstStyle/>
        <a:p>
          <a:endParaRPr lang="en-US" sz="2800"/>
        </a:p>
      </dgm:t>
    </dgm:pt>
    <dgm:pt modelId="{BCA998B3-A22B-49A6-9B4A-37F6E7EDC98A}" type="sibTrans" cxnId="{2BC5ACC8-2A10-4DF0-85C1-1D18B10052F3}">
      <dgm:prSet/>
      <dgm:spPr/>
      <dgm:t>
        <a:bodyPr/>
        <a:lstStyle/>
        <a:p>
          <a:endParaRPr lang="en-US" sz="2800"/>
        </a:p>
      </dgm:t>
    </dgm:pt>
    <dgm:pt modelId="{CBA52729-8C21-42A3-8829-85992B4669C5}">
      <dgm:prSet phldrT="[Text]" custT="1"/>
      <dgm:spPr/>
      <dgm:t>
        <a:bodyPr/>
        <a:lstStyle/>
        <a:p>
          <a:r>
            <a:rPr lang="en-US" sz="1050" dirty="0" smtClean="0"/>
            <a:t>Data Alerts</a:t>
          </a:r>
          <a:endParaRPr lang="en-US" sz="1050" dirty="0"/>
        </a:p>
      </dgm:t>
    </dgm:pt>
    <dgm:pt modelId="{62D46A63-562D-4E8D-B14F-665C33842F14}" type="parTrans" cxnId="{BDF4D838-2460-4D47-BBA1-32FC55E636D2}">
      <dgm:prSet/>
      <dgm:spPr/>
      <dgm:t>
        <a:bodyPr/>
        <a:lstStyle/>
        <a:p>
          <a:endParaRPr lang="en-US" sz="2800"/>
        </a:p>
      </dgm:t>
    </dgm:pt>
    <dgm:pt modelId="{EE21EAEF-D51C-4831-92B2-78F63040C797}" type="sibTrans" cxnId="{BDF4D838-2460-4D47-BBA1-32FC55E636D2}">
      <dgm:prSet/>
      <dgm:spPr/>
      <dgm:t>
        <a:bodyPr/>
        <a:lstStyle/>
        <a:p>
          <a:endParaRPr lang="en-US" sz="2800"/>
        </a:p>
      </dgm:t>
    </dgm:pt>
    <dgm:pt modelId="{6E13ED5E-AA66-4414-93DF-FBBF7972AB0D}">
      <dgm:prSet phldrT="[Text]" custT="1"/>
      <dgm:spPr/>
      <dgm:t>
        <a:bodyPr/>
        <a:lstStyle/>
        <a:p>
          <a:r>
            <a:rPr lang="en-US" sz="1050" dirty="0" smtClean="0"/>
            <a:t>Speed and Flexibility in development</a:t>
          </a:r>
          <a:endParaRPr lang="en-US" sz="1050" dirty="0"/>
        </a:p>
      </dgm:t>
    </dgm:pt>
    <dgm:pt modelId="{B5C24F69-4190-4DBE-8B8F-13D17AB60C20}" type="parTrans" cxnId="{E267FD38-2CAA-4687-8D94-E8A4ACEDD8AF}">
      <dgm:prSet/>
      <dgm:spPr/>
      <dgm:t>
        <a:bodyPr/>
        <a:lstStyle/>
        <a:p>
          <a:endParaRPr lang="en-US" sz="2800"/>
        </a:p>
      </dgm:t>
    </dgm:pt>
    <dgm:pt modelId="{E73BB403-0C88-44EA-9D4B-64140B407BC8}" type="sibTrans" cxnId="{E267FD38-2CAA-4687-8D94-E8A4ACEDD8AF}">
      <dgm:prSet/>
      <dgm:spPr/>
      <dgm:t>
        <a:bodyPr/>
        <a:lstStyle/>
        <a:p>
          <a:endParaRPr lang="en-US" sz="2800"/>
        </a:p>
      </dgm:t>
    </dgm:pt>
    <dgm:pt modelId="{EB6255ED-1957-4046-81FB-C36BAFAF00B7}">
      <dgm:prSet phldrT="[Text]" custT="1"/>
      <dgm:spPr/>
      <dgm:t>
        <a:bodyPr/>
        <a:lstStyle/>
        <a:p>
          <a:r>
            <a:rPr lang="en-US" sz="1050" dirty="0" smtClean="0"/>
            <a:t>End User </a:t>
          </a:r>
          <a:r>
            <a:rPr lang="en-US" sz="1050" smtClean="0"/>
            <a:t>Reporting Options</a:t>
          </a:r>
          <a:endParaRPr lang="en-US" sz="1050" dirty="0" smtClean="0"/>
        </a:p>
      </dgm:t>
    </dgm:pt>
    <dgm:pt modelId="{05EB3317-82E3-4C5B-A64C-4843C82ED01A}" type="parTrans" cxnId="{B8FB59D6-547D-4F26-87D1-E08BE0EF36D6}">
      <dgm:prSet/>
      <dgm:spPr/>
      <dgm:t>
        <a:bodyPr/>
        <a:lstStyle/>
        <a:p>
          <a:endParaRPr lang="en-US" sz="2800"/>
        </a:p>
      </dgm:t>
    </dgm:pt>
    <dgm:pt modelId="{A2FAE1D2-EF2A-4F25-BBFF-7BBC59DC85A0}" type="sibTrans" cxnId="{B8FB59D6-547D-4F26-87D1-E08BE0EF36D6}">
      <dgm:prSet/>
      <dgm:spPr/>
      <dgm:t>
        <a:bodyPr/>
        <a:lstStyle/>
        <a:p>
          <a:endParaRPr lang="en-US" sz="2800"/>
        </a:p>
      </dgm:t>
    </dgm:pt>
    <dgm:pt modelId="{E3883F47-BE46-44F4-904A-E82A77714851}">
      <dgm:prSet phldrT="[Text]" phldr="1"/>
      <dgm:spPr/>
      <dgm:t>
        <a:bodyPr/>
        <a:lstStyle/>
        <a:p>
          <a:endParaRPr lang="en-US" sz="2800"/>
        </a:p>
      </dgm:t>
    </dgm:pt>
    <dgm:pt modelId="{7AD4503D-9160-40B5-8D69-6E1CAA02D54A}" type="parTrans" cxnId="{25D2E9DF-FFD2-48B4-A04D-10BFD6655FEA}">
      <dgm:prSet/>
      <dgm:spPr/>
      <dgm:t>
        <a:bodyPr/>
        <a:lstStyle/>
        <a:p>
          <a:endParaRPr lang="en-US" sz="2800"/>
        </a:p>
      </dgm:t>
    </dgm:pt>
    <dgm:pt modelId="{154E20F3-763A-4E1B-9B7F-444F50A15315}" type="sibTrans" cxnId="{25D2E9DF-FFD2-48B4-A04D-10BFD6655FEA}">
      <dgm:prSet/>
      <dgm:spPr/>
      <dgm:t>
        <a:bodyPr/>
        <a:lstStyle/>
        <a:p>
          <a:endParaRPr lang="en-US" sz="2800"/>
        </a:p>
      </dgm:t>
    </dgm:pt>
    <dgm:pt modelId="{B6FAEE71-ACA2-4BB0-A34C-6692C259364D}">
      <dgm:prSet custT="1"/>
      <dgm:spPr/>
      <dgm:t>
        <a:bodyPr/>
        <a:lstStyle/>
        <a:p>
          <a:r>
            <a:rPr lang="en-US" sz="1050" smtClean="0"/>
            <a:t>Leverage SharePoint features like workflow</a:t>
          </a:r>
          <a:endParaRPr lang="en-US" sz="1050" dirty="0" smtClean="0"/>
        </a:p>
      </dgm:t>
    </dgm:pt>
    <dgm:pt modelId="{F69C53B3-736B-40C1-80B7-08E76E4C8FF9}" type="parTrans" cxnId="{7F811F95-C757-405E-B28F-A011E007AFC6}">
      <dgm:prSet/>
      <dgm:spPr/>
      <dgm:t>
        <a:bodyPr/>
        <a:lstStyle/>
        <a:p>
          <a:endParaRPr lang="en-US" sz="2800"/>
        </a:p>
      </dgm:t>
    </dgm:pt>
    <dgm:pt modelId="{48CAA515-2776-4ECE-9719-BE319CAADA7B}" type="sibTrans" cxnId="{7F811F95-C757-405E-B28F-A011E007AFC6}">
      <dgm:prSet/>
      <dgm:spPr/>
      <dgm:t>
        <a:bodyPr/>
        <a:lstStyle/>
        <a:p>
          <a:endParaRPr lang="en-US" sz="2800"/>
        </a:p>
      </dgm:t>
    </dgm:pt>
    <dgm:pt modelId="{78E5C1EC-DF5E-4804-93E6-9E36642D7EBE}">
      <dgm:prSet phldrT="[Text]" custT="1"/>
      <dgm:spPr/>
      <dgm:t>
        <a:bodyPr/>
        <a:lstStyle/>
        <a:p>
          <a:r>
            <a:rPr lang="en-US" sz="1050" dirty="0" smtClean="0"/>
            <a:t>One Portal</a:t>
          </a:r>
          <a:endParaRPr lang="en-US" sz="1050" dirty="0"/>
        </a:p>
      </dgm:t>
    </dgm:pt>
    <dgm:pt modelId="{90EEF357-7671-48CB-80AD-9F18DD7ACA43}" type="sibTrans" cxnId="{77EAD1DD-A779-4230-8847-4DCA03627D47}">
      <dgm:prSet/>
      <dgm:spPr/>
      <dgm:t>
        <a:bodyPr/>
        <a:lstStyle/>
        <a:p>
          <a:endParaRPr lang="en-US" sz="2800"/>
        </a:p>
      </dgm:t>
    </dgm:pt>
    <dgm:pt modelId="{B9090126-A69F-4C87-B24D-DE2B01A80D8B}" type="parTrans" cxnId="{77EAD1DD-A779-4230-8847-4DCA03627D47}">
      <dgm:prSet/>
      <dgm:spPr/>
      <dgm:t>
        <a:bodyPr/>
        <a:lstStyle/>
        <a:p>
          <a:endParaRPr lang="en-US" sz="2800"/>
        </a:p>
      </dgm:t>
    </dgm:pt>
    <dgm:pt modelId="{A30C4EBA-FC4D-4D63-B51B-9842AA5FB4F3}" type="pres">
      <dgm:prSet presAssocID="{2DAFB88A-4C3B-4FBB-8516-CAB22CF91F66}" presName="Name0" presStyleCnt="0">
        <dgm:presLayoutVars>
          <dgm:chMax val="1"/>
          <dgm:chPref val="1"/>
          <dgm:dir/>
          <dgm:animOne val="branch"/>
          <dgm:animLvl val="lvl"/>
        </dgm:presLayoutVars>
      </dgm:prSet>
      <dgm:spPr/>
    </dgm:pt>
    <dgm:pt modelId="{F7BA3D15-179A-42E3-B478-40FB666A15B8}" type="pres">
      <dgm:prSet presAssocID="{78E5C1EC-DF5E-4804-93E6-9E36642D7EBE}" presName="Parent" presStyleLbl="node0" presStyleIdx="0" presStyleCnt="1">
        <dgm:presLayoutVars>
          <dgm:chMax val="6"/>
          <dgm:chPref val="6"/>
        </dgm:presLayoutVars>
      </dgm:prSet>
      <dgm:spPr/>
      <dgm:t>
        <a:bodyPr/>
        <a:lstStyle/>
        <a:p>
          <a:endParaRPr lang="en-US"/>
        </a:p>
      </dgm:t>
    </dgm:pt>
    <dgm:pt modelId="{2A52F882-4F19-4AB2-B78F-78A32A59C1F4}" type="pres">
      <dgm:prSet presAssocID="{68496E85-30C9-4F58-9941-B022D905A96A}" presName="Accent1" presStyleCnt="0"/>
      <dgm:spPr/>
    </dgm:pt>
    <dgm:pt modelId="{9769070E-A3C8-452A-A2AA-B974FA6F08D7}" type="pres">
      <dgm:prSet presAssocID="{68496E85-30C9-4F58-9941-B022D905A96A}" presName="Accent" presStyleLbl="bgShp" presStyleIdx="0" presStyleCnt="6"/>
      <dgm:spPr/>
    </dgm:pt>
    <dgm:pt modelId="{9D321249-02DD-4F19-843D-1369800F4645}" type="pres">
      <dgm:prSet presAssocID="{68496E85-30C9-4F58-9941-B022D905A96A}" presName="Child1" presStyleLbl="node1" presStyleIdx="0" presStyleCnt="6">
        <dgm:presLayoutVars>
          <dgm:chMax val="0"/>
          <dgm:chPref val="0"/>
          <dgm:bulletEnabled val="1"/>
        </dgm:presLayoutVars>
      </dgm:prSet>
      <dgm:spPr/>
      <dgm:t>
        <a:bodyPr/>
        <a:lstStyle/>
        <a:p>
          <a:endParaRPr lang="en-US"/>
        </a:p>
      </dgm:t>
    </dgm:pt>
    <dgm:pt modelId="{60174079-A282-4840-BFD6-47B06F7E8440}" type="pres">
      <dgm:prSet presAssocID="{9FC464F6-2FAC-42FB-8475-A7C0AF72E4E4}" presName="Accent2" presStyleCnt="0"/>
      <dgm:spPr/>
    </dgm:pt>
    <dgm:pt modelId="{0CD2C4F5-E72C-4E8C-9A7C-61A237DF3EDD}" type="pres">
      <dgm:prSet presAssocID="{9FC464F6-2FAC-42FB-8475-A7C0AF72E4E4}" presName="Accent" presStyleLbl="bgShp" presStyleIdx="1" presStyleCnt="6"/>
      <dgm:spPr/>
    </dgm:pt>
    <dgm:pt modelId="{AE407841-2587-433C-97BC-0892DC1984B8}" type="pres">
      <dgm:prSet presAssocID="{9FC464F6-2FAC-42FB-8475-A7C0AF72E4E4}" presName="Child2" presStyleLbl="node1" presStyleIdx="1" presStyleCnt="6">
        <dgm:presLayoutVars>
          <dgm:chMax val="0"/>
          <dgm:chPref val="0"/>
          <dgm:bulletEnabled val="1"/>
        </dgm:presLayoutVars>
      </dgm:prSet>
      <dgm:spPr/>
      <dgm:t>
        <a:bodyPr/>
        <a:lstStyle/>
        <a:p>
          <a:endParaRPr lang="en-US"/>
        </a:p>
      </dgm:t>
    </dgm:pt>
    <dgm:pt modelId="{334B2DA8-E178-40EA-99DD-F2DB056BD3E1}" type="pres">
      <dgm:prSet presAssocID="{CBA52729-8C21-42A3-8829-85992B4669C5}" presName="Accent3" presStyleCnt="0"/>
      <dgm:spPr/>
    </dgm:pt>
    <dgm:pt modelId="{E62AA571-A177-434C-A963-D79DACA45061}" type="pres">
      <dgm:prSet presAssocID="{CBA52729-8C21-42A3-8829-85992B4669C5}" presName="Accent" presStyleLbl="bgShp" presStyleIdx="2" presStyleCnt="6"/>
      <dgm:spPr/>
    </dgm:pt>
    <dgm:pt modelId="{ECC7EDDE-98A8-48F5-8EE2-6946D50D0DE3}" type="pres">
      <dgm:prSet presAssocID="{CBA52729-8C21-42A3-8829-85992B4669C5}" presName="Child3" presStyleLbl="node1" presStyleIdx="2" presStyleCnt="6">
        <dgm:presLayoutVars>
          <dgm:chMax val="0"/>
          <dgm:chPref val="0"/>
          <dgm:bulletEnabled val="1"/>
        </dgm:presLayoutVars>
      </dgm:prSet>
      <dgm:spPr/>
      <dgm:t>
        <a:bodyPr/>
        <a:lstStyle/>
        <a:p>
          <a:endParaRPr lang="en-US"/>
        </a:p>
      </dgm:t>
    </dgm:pt>
    <dgm:pt modelId="{7DC2AE13-729E-4A33-BA6F-836A76C86C58}" type="pres">
      <dgm:prSet presAssocID="{B6FAEE71-ACA2-4BB0-A34C-6692C259364D}" presName="Accent4" presStyleCnt="0"/>
      <dgm:spPr/>
    </dgm:pt>
    <dgm:pt modelId="{81AD970B-BF59-4070-94E7-46DBE5F3BA56}" type="pres">
      <dgm:prSet presAssocID="{B6FAEE71-ACA2-4BB0-A34C-6692C259364D}" presName="Accent" presStyleLbl="bgShp" presStyleIdx="3" presStyleCnt="6"/>
      <dgm:spPr/>
    </dgm:pt>
    <dgm:pt modelId="{0E228DC1-CC09-430D-9B3C-970C85C68624}" type="pres">
      <dgm:prSet presAssocID="{B6FAEE71-ACA2-4BB0-A34C-6692C259364D}" presName="Child4" presStyleLbl="node1" presStyleIdx="3" presStyleCnt="6">
        <dgm:presLayoutVars>
          <dgm:chMax val="0"/>
          <dgm:chPref val="0"/>
          <dgm:bulletEnabled val="1"/>
        </dgm:presLayoutVars>
      </dgm:prSet>
      <dgm:spPr/>
    </dgm:pt>
    <dgm:pt modelId="{BB477467-5D98-47B4-8B54-18275ABC35DB}" type="pres">
      <dgm:prSet presAssocID="{6E13ED5E-AA66-4414-93DF-FBBF7972AB0D}" presName="Accent5" presStyleCnt="0"/>
      <dgm:spPr/>
    </dgm:pt>
    <dgm:pt modelId="{AC6E18B5-E2F7-4DEF-8581-DFB3375C9C4D}" type="pres">
      <dgm:prSet presAssocID="{6E13ED5E-AA66-4414-93DF-FBBF7972AB0D}" presName="Accent" presStyleLbl="bgShp" presStyleIdx="4" presStyleCnt="6"/>
      <dgm:spPr/>
    </dgm:pt>
    <dgm:pt modelId="{547FECFF-A347-4CC8-9818-2E3DE1F547AF}" type="pres">
      <dgm:prSet presAssocID="{6E13ED5E-AA66-4414-93DF-FBBF7972AB0D}" presName="Child5" presStyleLbl="node1" presStyleIdx="4" presStyleCnt="6">
        <dgm:presLayoutVars>
          <dgm:chMax val="0"/>
          <dgm:chPref val="0"/>
          <dgm:bulletEnabled val="1"/>
        </dgm:presLayoutVars>
      </dgm:prSet>
      <dgm:spPr/>
      <dgm:t>
        <a:bodyPr/>
        <a:lstStyle/>
        <a:p>
          <a:endParaRPr lang="en-US"/>
        </a:p>
      </dgm:t>
    </dgm:pt>
    <dgm:pt modelId="{182972BE-0D85-453D-9509-A8A94D52B13F}" type="pres">
      <dgm:prSet presAssocID="{EB6255ED-1957-4046-81FB-C36BAFAF00B7}" presName="Accent6" presStyleCnt="0"/>
      <dgm:spPr/>
    </dgm:pt>
    <dgm:pt modelId="{B1C399A0-1277-41DC-8626-E021AA8DCEEF}" type="pres">
      <dgm:prSet presAssocID="{EB6255ED-1957-4046-81FB-C36BAFAF00B7}" presName="Accent" presStyleLbl="bgShp" presStyleIdx="5" presStyleCnt="6"/>
      <dgm:spPr/>
    </dgm:pt>
    <dgm:pt modelId="{C9DDCAB8-22A9-4E62-981C-C16D83950DAB}" type="pres">
      <dgm:prSet presAssocID="{EB6255ED-1957-4046-81FB-C36BAFAF00B7}" presName="Child6" presStyleLbl="node1" presStyleIdx="5" presStyleCnt="6">
        <dgm:presLayoutVars>
          <dgm:chMax val="0"/>
          <dgm:chPref val="0"/>
          <dgm:bulletEnabled val="1"/>
        </dgm:presLayoutVars>
      </dgm:prSet>
      <dgm:spPr/>
      <dgm:t>
        <a:bodyPr/>
        <a:lstStyle/>
        <a:p>
          <a:endParaRPr lang="en-US"/>
        </a:p>
      </dgm:t>
    </dgm:pt>
  </dgm:ptLst>
  <dgm:cxnLst>
    <dgm:cxn modelId="{AABB5B0C-F3DD-4C9A-9EFF-0871651C4941}" type="presOf" srcId="{6E13ED5E-AA66-4414-93DF-FBBF7972AB0D}" destId="{547FECFF-A347-4CC8-9818-2E3DE1F547AF}" srcOrd="0" destOrd="0" presId="urn:microsoft.com/office/officeart/2011/layout/HexagonRadial"/>
    <dgm:cxn modelId="{7F811F95-C757-405E-B28F-A011E007AFC6}" srcId="{78E5C1EC-DF5E-4804-93E6-9E36642D7EBE}" destId="{B6FAEE71-ACA2-4BB0-A34C-6692C259364D}" srcOrd="3" destOrd="0" parTransId="{F69C53B3-736B-40C1-80B7-08E76E4C8FF9}" sibTransId="{48CAA515-2776-4ECE-9719-BE319CAADA7B}"/>
    <dgm:cxn modelId="{A0D9D519-5544-40DC-AE7C-AF41A2584714}" type="presOf" srcId="{78E5C1EC-DF5E-4804-93E6-9E36642D7EBE}" destId="{F7BA3D15-179A-42E3-B478-40FB666A15B8}" srcOrd="0" destOrd="0" presId="urn:microsoft.com/office/officeart/2011/layout/HexagonRadial"/>
    <dgm:cxn modelId="{C081287B-A917-4AD0-8316-23231658E1D8}" type="presOf" srcId="{9FC464F6-2FAC-42FB-8475-A7C0AF72E4E4}" destId="{AE407841-2587-433C-97BC-0892DC1984B8}" srcOrd="0" destOrd="0" presId="urn:microsoft.com/office/officeart/2011/layout/HexagonRadial"/>
    <dgm:cxn modelId="{BDF4D838-2460-4D47-BBA1-32FC55E636D2}" srcId="{78E5C1EC-DF5E-4804-93E6-9E36642D7EBE}" destId="{CBA52729-8C21-42A3-8829-85992B4669C5}" srcOrd="2" destOrd="0" parTransId="{62D46A63-562D-4E8D-B14F-665C33842F14}" sibTransId="{EE21EAEF-D51C-4831-92B2-78F63040C797}"/>
    <dgm:cxn modelId="{25D2E9DF-FFD2-48B4-A04D-10BFD6655FEA}" srcId="{78E5C1EC-DF5E-4804-93E6-9E36642D7EBE}" destId="{E3883F47-BE46-44F4-904A-E82A77714851}" srcOrd="6" destOrd="0" parTransId="{7AD4503D-9160-40B5-8D69-6E1CAA02D54A}" sibTransId="{154E20F3-763A-4E1B-9B7F-444F50A15315}"/>
    <dgm:cxn modelId="{91017BF3-BD63-40DA-A2D3-696B209F152C}" type="presOf" srcId="{B6FAEE71-ACA2-4BB0-A34C-6692C259364D}" destId="{0E228DC1-CC09-430D-9B3C-970C85C68624}" srcOrd="0" destOrd="0" presId="urn:microsoft.com/office/officeart/2011/layout/HexagonRadial"/>
    <dgm:cxn modelId="{2BC5ACC8-2A10-4DF0-85C1-1D18B10052F3}" srcId="{78E5C1EC-DF5E-4804-93E6-9E36642D7EBE}" destId="{9FC464F6-2FAC-42FB-8475-A7C0AF72E4E4}" srcOrd="1" destOrd="0" parTransId="{B08AE00A-F197-49F6-8B7C-7AF178E73FA5}" sibTransId="{BCA998B3-A22B-49A6-9B4A-37F6E7EDC98A}"/>
    <dgm:cxn modelId="{A77F9F1F-1A2D-49DE-8654-938A2AE1387B}" type="presOf" srcId="{EB6255ED-1957-4046-81FB-C36BAFAF00B7}" destId="{C9DDCAB8-22A9-4E62-981C-C16D83950DAB}" srcOrd="0" destOrd="0" presId="urn:microsoft.com/office/officeart/2011/layout/HexagonRadial"/>
    <dgm:cxn modelId="{A25B50D2-22F9-4C60-926A-ECF5D0004A49}" type="presOf" srcId="{CBA52729-8C21-42A3-8829-85992B4669C5}" destId="{ECC7EDDE-98A8-48F5-8EE2-6946D50D0DE3}" srcOrd="0" destOrd="0" presId="urn:microsoft.com/office/officeart/2011/layout/HexagonRadial"/>
    <dgm:cxn modelId="{5DE37058-BFFF-4E48-BB74-8A14D9A21DBC}" type="presOf" srcId="{68496E85-30C9-4F58-9941-B022D905A96A}" destId="{9D321249-02DD-4F19-843D-1369800F4645}" srcOrd="0" destOrd="0" presId="urn:microsoft.com/office/officeart/2011/layout/HexagonRadial"/>
    <dgm:cxn modelId="{77EAD1DD-A779-4230-8847-4DCA03627D47}" srcId="{2DAFB88A-4C3B-4FBB-8516-CAB22CF91F66}" destId="{78E5C1EC-DF5E-4804-93E6-9E36642D7EBE}" srcOrd="0" destOrd="0" parTransId="{B9090126-A69F-4C87-B24D-DE2B01A80D8B}" sibTransId="{90EEF357-7671-48CB-80AD-9F18DD7ACA43}"/>
    <dgm:cxn modelId="{B8FB59D6-547D-4F26-87D1-E08BE0EF36D6}" srcId="{78E5C1EC-DF5E-4804-93E6-9E36642D7EBE}" destId="{EB6255ED-1957-4046-81FB-C36BAFAF00B7}" srcOrd="5" destOrd="0" parTransId="{05EB3317-82E3-4C5B-A64C-4843C82ED01A}" sibTransId="{A2FAE1D2-EF2A-4F25-BBFF-7BBC59DC85A0}"/>
    <dgm:cxn modelId="{7A60B37C-83E4-4EAB-B8F7-B66A8AE6179B}" type="presOf" srcId="{2DAFB88A-4C3B-4FBB-8516-CAB22CF91F66}" destId="{A30C4EBA-FC4D-4D63-B51B-9842AA5FB4F3}" srcOrd="0" destOrd="0" presId="urn:microsoft.com/office/officeart/2011/layout/HexagonRadial"/>
    <dgm:cxn modelId="{ECE58EAD-7B78-4101-8847-8A92BF858B69}" srcId="{78E5C1EC-DF5E-4804-93E6-9E36642D7EBE}" destId="{68496E85-30C9-4F58-9941-B022D905A96A}" srcOrd="0" destOrd="0" parTransId="{C4ED7BEF-CDF7-403E-8D6E-176FC59C9364}" sibTransId="{D117361A-3069-49E1-AD67-A06EBCE464A4}"/>
    <dgm:cxn modelId="{E267FD38-2CAA-4687-8D94-E8A4ACEDD8AF}" srcId="{78E5C1EC-DF5E-4804-93E6-9E36642D7EBE}" destId="{6E13ED5E-AA66-4414-93DF-FBBF7972AB0D}" srcOrd="4" destOrd="0" parTransId="{B5C24F69-4190-4DBE-8B8F-13D17AB60C20}" sibTransId="{E73BB403-0C88-44EA-9D4B-64140B407BC8}"/>
    <dgm:cxn modelId="{63006218-4508-4296-8096-D7E53FB0CB4A}" type="presParOf" srcId="{A30C4EBA-FC4D-4D63-B51B-9842AA5FB4F3}" destId="{F7BA3D15-179A-42E3-B478-40FB666A15B8}" srcOrd="0" destOrd="0" presId="urn:microsoft.com/office/officeart/2011/layout/HexagonRadial"/>
    <dgm:cxn modelId="{C133D5AC-4B06-4087-8092-FE197593F76F}" type="presParOf" srcId="{A30C4EBA-FC4D-4D63-B51B-9842AA5FB4F3}" destId="{2A52F882-4F19-4AB2-B78F-78A32A59C1F4}" srcOrd="1" destOrd="0" presId="urn:microsoft.com/office/officeart/2011/layout/HexagonRadial"/>
    <dgm:cxn modelId="{0D71F5EB-A0C9-440D-ADBB-13DE9ED7BC71}" type="presParOf" srcId="{2A52F882-4F19-4AB2-B78F-78A32A59C1F4}" destId="{9769070E-A3C8-452A-A2AA-B974FA6F08D7}" srcOrd="0" destOrd="0" presId="urn:microsoft.com/office/officeart/2011/layout/HexagonRadial"/>
    <dgm:cxn modelId="{F0A19BCD-5DDD-4041-8A1F-4AC5162879BE}" type="presParOf" srcId="{A30C4EBA-FC4D-4D63-B51B-9842AA5FB4F3}" destId="{9D321249-02DD-4F19-843D-1369800F4645}" srcOrd="2" destOrd="0" presId="urn:microsoft.com/office/officeart/2011/layout/HexagonRadial"/>
    <dgm:cxn modelId="{D9F1955C-F458-42B9-B740-E3C883CC6102}" type="presParOf" srcId="{A30C4EBA-FC4D-4D63-B51B-9842AA5FB4F3}" destId="{60174079-A282-4840-BFD6-47B06F7E8440}" srcOrd="3" destOrd="0" presId="urn:microsoft.com/office/officeart/2011/layout/HexagonRadial"/>
    <dgm:cxn modelId="{DAB5C2BE-810C-4945-ADFA-CBB93527B99B}" type="presParOf" srcId="{60174079-A282-4840-BFD6-47B06F7E8440}" destId="{0CD2C4F5-E72C-4E8C-9A7C-61A237DF3EDD}" srcOrd="0" destOrd="0" presId="urn:microsoft.com/office/officeart/2011/layout/HexagonRadial"/>
    <dgm:cxn modelId="{1CCE1715-0EB6-4539-A5E3-2EC19F7309B0}" type="presParOf" srcId="{A30C4EBA-FC4D-4D63-B51B-9842AA5FB4F3}" destId="{AE407841-2587-433C-97BC-0892DC1984B8}" srcOrd="4" destOrd="0" presId="urn:microsoft.com/office/officeart/2011/layout/HexagonRadial"/>
    <dgm:cxn modelId="{9A50D3F4-2412-45E3-9107-A12DEC2F7988}" type="presParOf" srcId="{A30C4EBA-FC4D-4D63-B51B-9842AA5FB4F3}" destId="{334B2DA8-E178-40EA-99DD-F2DB056BD3E1}" srcOrd="5" destOrd="0" presId="urn:microsoft.com/office/officeart/2011/layout/HexagonRadial"/>
    <dgm:cxn modelId="{3E4DC87E-7AEC-4C75-928A-2870750B5AB9}" type="presParOf" srcId="{334B2DA8-E178-40EA-99DD-F2DB056BD3E1}" destId="{E62AA571-A177-434C-A963-D79DACA45061}" srcOrd="0" destOrd="0" presId="urn:microsoft.com/office/officeart/2011/layout/HexagonRadial"/>
    <dgm:cxn modelId="{60F148BC-99AB-448E-9D55-88B13964A9B0}" type="presParOf" srcId="{A30C4EBA-FC4D-4D63-B51B-9842AA5FB4F3}" destId="{ECC7EDDE-98A8-48F5-8EE2-6946D50D0DE3}" srcOrd="6" destOrd="0" presId="urn:microsoft.com/office/officeart/2011/layout/HexagonRadial"/>
    <dgm:cxn modelId="{403810CF-5E11-401B-BFCC-71AF0F98254D}" type="presParOf" srcId="{A30C4EBA-FC4D-4D63-B51B-9842AA5FB4F3}" destId="{7DC2AE13-729E-4A33-BA6F-836A76C86C58}" srcOrd="7" destOrd="0" presId="urn:microsoft.com/office/officeart/2011/layout/HexagonRadial"/>
    <dgm:cxn modelId="{B33BF8BD-4EF6-42DD-8153-29FDFCCF5771}" type="presParOf" srcId="{7DC2AE13-729E-4A33-BA6F-836A76C86C58}" destId="{81AD970B-BF59-4070-94E7-46DBE5F3BA56}" srcOrd="0" destOrd="0" presId="urn:microsoft.com/office/officeart/2011/layout/HexagonRadial"/>
    <dgm:cxn modelId="{7C1ABDBE-A479-4357-AA9D-652540A921DE}" type="presParOf" srcId="{A30C4EBA-FC4D-4D63-B51B-9842AA5FB4F3}" destId="{0E228DC1-CC09-430D-9B3C-970C85C68624}" srcOrd="8" destOrd="0" presId="urn:microsoft.com/office/officeart/2011/layout/HexagonRadial"/>
    <dgm:cxn modelId="{07480D29-012C-41AD-98C8-BF60E5743262}" type="presParOf" srcId="{A30C4EBA-FC4D-4D63-B51B-9842AA5FB4F3}" destId="{BB477467-5D98-47B4-8B54-18275ABC35DB}" srcOrd="9" destOrd="0" presId="urn:microsoft.com/office/officeart/2011/layout/HexagonRadial"/>
    <dgm:cxn modelId="{19B61BD2-09CE-4F41-8374-9D42EBD7D3A1}" type="presParOf" srcId="{BB477467-5D98-47B4-8B54-18275ABC35DB}" destId="{AC6E18B5-E2F7-4DEF-8581-DFB3375C9C4D}" srcOrd="0" destOrd="0" presId="urn:microsoft.com/office/officeart/2011/layout/HexagonRadial"/>
    <dgm:cxn modelId="{88084744-5548-459D-8400-F6C08D6EC9DB}" type="presParOf" srcId="{A30C4EBA-FC4D-4D63-B51B-9842AA5FB4F3}" destId="{547FECFF-A347-4CC8-9818-2E3DE1F547AF}" srcOrd="10" destOrd="0" presId="urn:microsoft.com/office/officeart/2011/layout/HexagonRadial"/>
    <dgm:cxn modelId="{B0BE3426-EF28-483E-8819-175F5D55216E}" type="presParOf" srcId="{A30C4EBA-FC4D-4D63-B51B-9842AA5FB4F3}" destId="{182972BE-0D85-453D-9509-A8A94D52B13F}" srcOrd="11" destOrd="0" presId="urn:microsoft.com/office/officeart/2011/layout/HexagonRadial"/>
    <dgm:cxn modelId="{2054B93E-47E8-4312-9D65-46406AA45E80}" type="presParOf" srcId="{182972BE-0D85-453D-9509-A8A94D52B13F}" destId="{B1C399A0-1277-41DC-8626-E021AA8DCEEF}" srcOrd="0" destOrd="0" presId="urn:microsoft.com/office/officeart/2011/layout/HexagonRadial"/>
    <dgm:cxn modelId="{E07AFA75-9733-473B-9E8F-9664BEC9AC53}" type="presParOf" srcId="{A30C4EBA-FC4D-4D63-B51B-9842AA5FB4F3}" destId="{C9DDCAB8-22A9-4E62-981C-C16D83950DA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71DEE-C576-4EB5-A10E-D2D4DA7FAEA6}" type="doc">
      <dgm:prSet loTypeId="urn:microsoft.com/office/officeart/2005/8/layout/pyramid1" loCatId="pyramid" qsTypeId="urn:microsoft.com/office/officeart/2005/8/quickstyle/simple1" qsCatId="simple" csTypeId="urn:microsoft.com/office/officeart/2005/8/colors/accent5_3" csCatId="accent5" phldr="1"/>
      <dgm:spPr/>
      <dgm:t>
        <a:bodyPr/>
        <a:lstStyle/>
        <a:p>
          <a:endParaRPr lang="en-GB"/>
        </a:p>
      </dgm:t>
    </dgm:pt>
    <dgm:pt modelId="{500926EA-9847-40B7-9B07-3A1CDFE15ADA}">
      <dgm:prSet phldrT="[Text]"/>
      <dgm:spPr>
        <a:xfrm>
          <a:off x="3250353" y="0"/>
          <a:ext cx="1625176" cy="1083451"/>
        </a:xfrm>
        <a:prstGeom prst="trapezoid">
          <a:avLst>
            <a:gd name="adj" fmla="val 75000"/>
          </a:avLst>
        </a:prstGeom>
        <a:solidFill>
          <a:srgbClr val="404040"/>
        </a:solidFill>
      </dgm:spPr>
      <dgm:t>
        <a:bodyPr/>
        <a:lstStyle/>
        <a:p>
          <a:r>
            <a:rPr lang="en-GB" dirty="0" smtClean="0">
              <a:solidFill>
                <a:schemeClr val="bg1"/>
              </a:solidFill>
              <a:latin typeface="Segoe UI"/>
              <a:ea typeface="+mn-ea"/>
              <a:cs typeface="+mn-cs"/>
            </a:rPr>
            <a:t> </a:t>
          </a:r>
          <a:endParaRPr lang="en-GB" dirty="0">
            <a:solidFill>
              <a:schemeClr val="bg1"/>
            </a:solidFill>
            <a:latin typeface="Segoe UI"/>
            <a:ea typeface="+mn-ea"/>
            <a:cs typeface="+mn-cs"/>
          </a:endParaRPr>
        </a:p>
      </dgm:t>
    </dgm:pt>
    <dgm:pt modelId="{7D65DA4F-5DDB-428D-8A9B-4E3772274BDD}" type="parTrans" cxnId="{0A78BAF0-BBE0-4D58-8F60-E033C27FF859}">
      <dgm:prSet/>
      <dgm:spPr/>
      <dgm:t>
        <a:bodyPr/>
        <a:lstStyle/>
        <a:p>
          <a:endParaRPr lang="en-GB"/>
        </a:p>
      </dgm:t>
    </dgm:pt>
    <dgm:pt modelId="{4DB65260-D7BF-4D72-A81A-1029B6CB3C74}" type="sibTrans" cxnId="{0A78BAF0-BBE0-4D58-8F60-E033C27FF859}">
      <dgm:prSet/>
      <dgm:spPr/>
      <dgm:t>
        <a:bodyPr/>
        <a:lstStyle/>
        <a:p>
          <a:endParaRPr lang="en-GB"/>
        </a:p>
      </dgm:t>
    </dgm:pt>
    <dgm:pt modelId="{A649D1F7-3C3C-4D52-B19D-7AA5F6345A49}">
      <dgm:prSet phldrT="[Text]" custT="1"/>
      <dgm:spPr>
        <a:xfrm>
          <a:off x="1625176" y="2166902"/>
          <a:ext cx="4875529" cy="1083451"/>
        </a:xfrm>
        <a:prstGeom prst="trapezoid">
          <a:avLst>
            <a:gd name="adj" fmla="val 75000"/>
          </a:avLst>
        </a:prstGeom>
        <a:solidFill>
          <a:srgbClr val="404040"/>
        </a:solidFill>
      </dgm:spPr>
      <dgm:t>
        <a:bodyPr/>
        <a:lstStyle/>
        <a:p>
          <a:pPr algn="ctr"/>
          <a:endParaRPr lang="en-US" sz="2000" dirty="0" smtClean="0">
            <a:solidFill>
              <a:schemeClr val="bg1"/>
            </a:solidFill>
            <a:latin typeface="Segoe UI"/>
            <a:ea typeface="+mn-ea"/>
            <a:cs typeface="+mn-cs"/>
          </a:endParaRPr>
        </a:p>
        <a:p>
          <a:pPr algn="ctr"/>
          <a:endParaRPr lang="en-US" sz="2000" dirty="0" smtClean="0">
            <a:solidFill>
              <a:schemeClr val="bg1"/>
            </a:solidFill>
            <a:latin typeface="Segoe UI"/>
            <a:ea typeface="+mn-ea"/>
            <a:cs typeface="+mn-cs"/>
          </a:endParaRPr>
        </a:p>
      </dgm:t>
    </dgm:pt>
    <dgm:pt modelId="{286A2DC3-A2E2-4FFB-BC41-D0E2E1C86CD1}" type="parTrans" cxnId="{504BDC1A-3B7A-4F7C-BF9E-EE4639A3F9BE}">
      <dgm:prSet/>
      <dgm:spPr/>
      <dgm:t>
        <a:bodyPr/>
        <a:lstStyle/>
        <a:p>
          <a:endParaRPr lang="en-GB"/>
        </a:p>
      </dgm:t>
    </dgm:pt>
    <dgm:pt modelId="{8E91FF13-F66F-4B05-8A75-2BD937F010B0}" type="sibTrans" cxnId="{504BDC1A-3B7A-4F7C-BF9E-EE4639A3F9BE}">
      <dgm:prSet/>
      <dgm:spPr/>
      <dgm:t>
        <a:bodyPr/>
        <a:lstStyle/>
        <a:p>
          <a:endParaRPr lang="en-GB"/>
        </a:p>
      </dgm:t>
    </dgm:pt>
    <dgm:pt modelId="{1C22E647-EF40-4A20-AA12-395D900A42A5}">
      <dgm:prSet/>
      <dgm:spPr>
        <a:xfrm>
          <a:off x="2437764" y="1083451"/>
          <a:ext cx="3250353" cy="1083451"/>
        </a:xfrm>
        <a:prstGeom prst="trapezoid">
          <a:avLst>
            <a:gd name="adj" fmla="val 75000"/>
          </a:avLst>
        </a:prstGeom>
        <a:solidFill>
          <a:srgbClr val="404040"/>
        </a:solidFill>
      </dgm:spPr>
      <dgm:t>
        <a:bodyPr/>
        <a:lstStyle/>
        <a:p>
          <a:endParaRPr lang="en-GB" dirty="0">
            <a:solidFill>
              <a:schemeClr val="bg1"/>
            </a:solidFill>
            <a:latin typeface="Segoe UI"/>
            <a:ea typeface="+mn-ea"/>
            <a:cs typeface="+mn-cs"/>
          </a:endParaRPr>
        </a:p>
      </dgm:t>
    </dgm:pt>
    <dgm:pt modelId="{F4C0A940-A754-4465-BE45-520CF91EE538}" type="parTrans" cxnId="{3363E160-E6A3-4387-A4A1-3982D8878BE4}">
      <dgm:prSet/>
      <dgm:spPr/>
      <dgm:t>
        <a:bodyPr/>
        <a:lstStyle/>
        <a:p>
          <a:endParaRPr lang="en-GB"/>
        </a:p>
      </dgm:t>
    </dgm:pt>
    <dgm:pt modelId="{F8A6808B-848A-47B5-92C5-C6E9E79430EA}" type="sibTrans" cxnId="{3363E160-E6A3-4387-A4A1-3982D8878BE4}">
      <dgm:prSet/>
      <dgm:spPr/>
      <dgm:t>
        <a:bodyPr/>
        <a:lstStyle/>
        <a:p>
          <a:endParaRPr lang="en-GB"/>
        </a:p>
      </dgm:t>
    </dgm:pt>
    <dgm:pt modelId="{F4979481-658D-4ACA-8508-20867213B543}">
      <dgm:prSet phldrT="[Text]" custT="1"/>
      <dgm:spPr>
        <a:xfrm>
          <a:off x="812588" y="3250353"/>
          <a:ext cx="6500706" cy="1083451"/>
        </a:xfrm>
        <a:prstGeom prst="trapezoid">
          <a:avLst>
            <a:gd name="adj" fmla="val 75000"/>
          </a:avLst>
        </a:prstGeom>
        <a:solidFill>
          <a:srgbClr val="404040"/>
        </a:solidFill>
      </dgm:spPr>
      <dgm:t>
        <a:bodyPr anchor="t"/>
        <a:lstStyle/>
        <a:p>
          <a:pPr algn="l"/>
          <a:endParaRPr lang="en-GB" sz="3200" dirty="0">
            <a:solidFill>
              <a:schemeClr val="bg1"/>
            </a:solidFill>
            <a:latin typeface="Segoe UI"/>
            <a:ea typeface="+mn-ea"/>
            <a:cs typeface="+mn-cs"/>
          </a:endParaRPr>
        </a:p>
      </dgm:t>
    </dgm:pt>
    <dgm:pt modelId="{6FA1FD1E-1229-40E2-9C36-B7ED8913D14C}" type="sibTrans" cxnId="{18CF3BB1-3CDD-4A95-A5CE-22B1CF9C3CB2}">
      <dgm:prSet/>
      <dgm:spPr/>
      <dgm:t>
        <a:bodyPr/>
        <a:lstStyle/>
        <a:p>
          <a:endParaRPr lang="en-GB"/>
        </a:p>
      </dgm:t>
    </dgm:pt>
    <dgm:pt modelId="{7B045C83-6E18-4CFA-B9BE-33079E709EFD}" type="parTrans" cxnId="{18CF3BB1-3CDD-4A95-A5CE-22B1CF9C3CB2}">
      <dgm:prSet/>
      <dgm:spPr/>
      <dgm:t>
        <a:bodyPr/>
        <a:lstStyle/>
        <a:p>
          <a:endParaRPr lang="en-GB"/>
        </a:p>
      </dgm:t>
    </dgm:pt>
    <dgm:pt modelId="{3967013E-0083-4AE0-BE90-4077B5EA63C1}">
      <dgm:prSet/>
      <dgm:spPr>
        <a:xfrm>
          <a:off x="0" y="4333804"/>
          <a:ext cx="8125883" cy="1083451"/>
        </a:xfrm>
        <a:prstGeom prst="trapezoid">
          <a:avLst>
            <a:gd name="adj" fmla="val 75000"/>
          </a:avLst>
        </a:prstGeom>
        <a:solidFill>
          <a:srgbClr val="404040"/>
        </a:solidFill>
      </dgm:spPr>
      <dgm:t>
        <a:bodyPr/>
        <a:lstStyle/>
        <a:p>
          <a:endParaRPr lang="en-GB" dirty="0">
            <a:solidFill>
              <a:schemeClr val="bg1"/>
            </a:solidFill>
            <a:latin typeface="Segoe UI"/>
            <a:ea typeface="+mn-ea"/>
            <a:cs typeface="+mn-cs"/>
          </a:endParaRPr>
        </a:p>
      </dgm:t>
    </dgm:pt>
    <dgm:pt modelId="{6F0F9629-3E71-4EA0-8C3D-AA883033E8B7}" type="parTrans" cxnId="{07F182EA-7DBD-4248-A4B1-5E6D2827D061}">
      <dgm:prSet/>
      <dgm:spPr/>
      <dgm:t>
        <a:bodyPr/>
        <a:lstStyle/>
        <a:p>
          <a:endParaRPr lang="en-GB"/>
        </a:p>
      </dgm:t>
    </dgm:pt>
    <dgm:pt modelId="{16527D51-4647-407C-A090-0BB4DF85F97B}" type="sibTrans" cxnId="{07F182EA-7DBD-4248-A4B1-5E6D2827D061}">
      <dgm:prSet/>
      <dgm:spPr/>
      <dgm:t>
        <a:bodyPr/>
        <a:lstStyle/>
        <a:p>
          <a:endParaRPr lang="en-GB"/>
        </a:p>
      </dgm:t>
    </dgm:pt>
    <dgm:pt modelId="{17108CA7-BDE3-4A12-8C5E-A9463905FEAD}" type="pres">
      <dgm:prSet presAssocID="{B1871DEE-C576-4EB5-A10E-D2D4DA7FAEA6}" presName="Name0" presStyleCnt="0">
        <dgm:presLayoutVars>
          <dgm:dir/>
          <dgm:animLvl val="lvl"/>
          <dgm:resizeHandles val="exact"/>
        </dgm:presLayoutVars>
      </dgm:prSet>
      <dgm:spPr/>
      <dgm:t>
        <a:bodyPr/>
        <a:lstStyle/>
        <a:p>
          <a:endParaRPr lang="en-US"/>
        </a:p>
      </dgm:t>
    </dgm:pt>
    <dgm:pt modelId="{8E994B47-3BBD-4F5E-9B90-4E5E4717D93B}" type="pres">
      <dgm:prSet presAssocID="{500926EA-9847-40B7-9B07-3A1CDFE15ADA}" presName="Name8" presStyleCnt="0"/>
      <dgm:spPr/>
      <dgm:t>
        <a:bodyPr/>
        <a:lstStyle/>
        <a:p>
          <a:endParaRPr lang="en-US"/>
        </a:p>
      </dgm:t>
    </dgm:pt>
    <dgm:pt modelId="{3E306D07-31E6-4CAA-8BC2-8B75B66ACBBC}" type="pres">
      <dgm:prSet presAssocID="{500926EA-9847-40B7-9B07-3A1CDFE15ADA}" presName="level" presStyleLbl="node1" presStyleIdx="0" presStyleCnt="5">
        <dgm:presLayoutVars>
          <dgm:chMax val="1"/>
          <dgm:bulletEnabled val="1"/>
        </dgm:presLayoutVars>
      </dgm:prSet>
      <dgm:spPr/>
      <dgm:t>
        <a:bodyPr/>
        <a:lstStyle/>
        <a:p>
          <a:endParaRPr lang="en-US"/>
        </a:p>
      </dgm:t>
    </dgm:pt>
    <dgm:pt modelId="{25957F1D-F536-48AA-A53A-6F8B62D1728B}" type="pres">
      <dgm:prSet presAssocID="{500926EA-9847-40B7-9B07-3A1CDFE15ADA}" presName="levelTx" presStyleLbl="revTx" presStyleIdx="0" presStyleCnt="0">
        <dgm:presLayoutVars>
          <dgm:chMax val="1"/>
          <dgm:bulletEnabled val="1"/>
        </dgm:presLayoutVars>
      </dgm:prSet>
      <dgm:spPr/>
      <dgm:t>
        <a:bodyPr/>
        <a:lstStyle/>
        <a:p>
          <a:endParaRPr lang="en-US"/>
        </a:p>
      </dgm:t>
    </dgm:pt>
    <dgm:pt modelId="{007D5DF4-5A63-41E0-8F1B-E813AA1611EC}" type="pres">
      <dgm:prSet presAssocID="{1C22E647-EF40-4A20-AA12-395D900A42A5}" presName="Name8" presStyleCnt="0"/>
      <dgm:spPr/>
      <dgm:t>
        <a:bodyPr/>
        <a:lstStyle/>
        <a:p>
          <a:endParaRPr lang="en-US"/>
        </a:p>
      </dgm:t>
    </dgm:pt>
    <dgm:pt modelId="{0019CF74-3616-458C-B3F3-6D44E0F2966B}" type="pres">
      <dgm:prSet presAssocID="{1C22E647-EF40-4A20-AA12-395D900A42A5}" presName="level" presStyleLbl="node1" presStyleIdx="1" presStyleCnt="5">
        <dgm:presLayoutVars>
          <dgm:chMax val="1"/>
          <dgm:bulletEnabled val="1"/>
        </dgm:presLayoutVars>
      </dgm:prSet>
      <dgm:spPr/>
      <dgm:t>
        <a:bodyPr/>
        <a:lstStyle/>
        <a:p>
          <a:endParaRPr lang="en-US"/>
        </a:p>
      </dgm:t>
    </dgm:pt>
    <dgm:pt modelId="{835D8D5B-D2FF-4580-8E43-145723B0F886}" type="pres">
      <dgm:prSet presAssocID="{1C22E647-EF40-4A20-AA12-395D900A42A5}" presName="levelTx" presStyleLbl="revTx" presStyleIdx="0" presStyleCnt="0">
        <dgm:presLayoutVars>
          <dgm:chMax val="1"/>
          <dgm:bulletEnabled val="1"/>
        </dgm:presLayoutVars>
      </dgm:prSet>
      <dgm:spPr/>
      <dgm:t>
        <a:bodyPr/>
        <a:lstStyle/>
        <a:p>
          <a:endParaRPr lang="en-US"/>
        </a:p>
      </dgm:t>
    </dgm:pt>
    <dgm:pt modelId="{E2F6547C-90D9-452A-BF57-54BD47A6E07A}" type="pres">
      <dgm:prSet presAssocID="{A649D1F7-3C3C-4D52-B19D-7AA5F6345A49}" presName="Name8" presStyleCnt="0"/>
      <dgm:spPr/>
      <dgm:t>
        <a:bodyPr/>
        <a:lstStyle/>
        <a:p>
          <a:endParaRPr lang="en-US"/>
        </a:p>
      </dgm:t>
    </dgm:pt>
    <dgm:pt modelId="{FD4A5754-8F00-4C65-87BF-D411339D4362}" type="pres">
      <dgm:prSet presAssocID="{A649D1F7-3C3C-4D52-B19D-7AA5F6345A49}" presName="level" presStyleLbl="node1" presStyleIdx="2" presStyleCnt="5">
        <dgm:presLayoutVars>
          <dgm:chMax val="1"/>
          <dgm:bulletEnabled val="1"/>
        </dgm:presLayoutVars>
      </dgm:prSet>
      <dgm:spPr/>
      <dgm:t>
        <a:bodyPr/>
        <a:lstStyle/>
        <a:p>
          <a:endParaRPr lang="en-GB"/>
        </a:p>
      </dgm:t>
    </dgm:pt>
    <dgm:pt modelId="{E03FF05C-4750-4CFD-99DD-AC0755EA11C7}" type="pres">
      <dgm:prSet presAssocID="{A649D1F7-3C3C-4D52-B19D-7AA5F6345A49}" presName="levelTx" presStyleLbl="revTx" presStyleIdx="0" presStyleCnt="0">
        <dgm:presLayoutVars>
          <dgm:chMax val="1"/>
          <dgm:bulletEnabled val="1"/>
        </dgm:presLayoutVars>
      </dgm:prSet>
      <dgm:spPr/>
      <dgm:t>
        <a:bodyPr/>
        <a:lstStyle/>
        <a:p>
          <a:endParaRPr lang="en-GB"/>
        </a:p>
      </dgm:t>
    </dgm:pt>
    <dgm:pt modelId="{E34EBF94-D197-42D6-8CB4-B6079823CE2D}" type="pres">
      <dgm:prSet presAssocID="{F4979481-658D-4ACA-8508-20867213B543}" presName="Name8" presStyleCnt="0"/>
      <dgm:spPr/>
      <dgm:t>
        <a:bodyPr/>
        <a:lstStyle/>
        <a:p>
          <a:endParaRPr lang="en-US"/>
        </a:p>
      </dgm:t>
    </dgm:pt>
    <dgm:pt modelId="{2562FE85-82D0-49C3-9AEA-06FAE20A5708}" type="pres">
      <dgm:prSet presAssocID="{F4979481-658D-4ACA-8508-20867213B543}" presName="level" presStyleLbl="node1" presStyleIdx="3" presStyleCnt="5">
        <dgm:presLayoutVars>
          <dgm:chMax val="1"/>
          <dgm:bulletEnabled val="1"/>
        </dgm:presLayoutVars>
      </dgm:prSet>
      <dgm:spPr/>
      <dgm:t>
        <a:bodyPr/>
        <a:lstStyle/>
        <a:p>
          <a:endParaRPr lang="en-GB"/>
        </a:p>
      </dgm:t>
    </dgm:pt>
    <dgm:pt modelId="{F2CE72B1-E6F1-4D90-BD79-824B8D15A04D}" type="pres">
      <dgm:prSet presAssocID="{F4979481-658D-4ACA-8508-20867213B543}" presName="levelTx" presStyleLbl="revTx" presStyleIdx="0" presStyleCnt="0">
        <dgm:presLayoutVars>
          <dgm:chMax val="1"/>
          <dgm:bulletEnabled val="1"/>
        </dgm:presLayoutVars>
      </dgm:prSet>
      <dgm:spPr/>
      <dgm:t>
        <a:bodyPr/>
        <a:lstStyle/>
        <a:p>
          <a:endParaRPr lang="en-GB"/>
        </a:p>
      </dgm:t>
    </dgm:pt>
    <dgm:pt modelId="{03356558-DCED-4755-B210-F31D09C588C3}" type="pres">
      <dgm:prSet presAssocID="{3967013E-0083-4AE0-BE90-4077B5EA63C1}" presName="Name8" presStyleCnt="0"/>
      <dgm:spPr/>
      <dgm:t>
        <a:bodyPr/>
        <a:lstStyle/>
        <a:p>
          <a:endParaRPr lang="en-US"/>
        </a:p>
      </dgm:t>
    </dgm:pt>
    <dgm:pt modelId="{6EA24405-3C6B-4855-BDCB-3BE04B623A42}" type="pres">
      <dgm:prSet presAssocID="{3967013E-0083-4AE0-BE90-4077B5EA63C1}" presName="level" presStyleLbl="node1" presStyleIdx="4" presStyleCnt="5">
        <dgm:presLayoutVars>
          <dgm:chMax val="1"/>
          <dgm:bulletEnabled val="1"/>
        </dgm:presLayoutVars>
      </dgm:prSet>
      <dgm:spPr/>
      <dgm:t>
        <a:bodyPr/>
        <a:lstStyle/>
        <a:p>
          <a:endParaRPr lang="en-US"/>
        </a:p>
      </dgm:t>
    </dgm:pt>
    <dgm:pt modelId="{0D0ED901-1AAC-470E-8AC1-AB58A87BD2C3}" type="pres">
      <dgm:prSet presAssocID="{3967013E-0083-4AE0-BE90-4077B5EA63C1}" presName="levelTx" presStyleLbl="revTx" presStyleIdx="0" presStyleCnt="0">
        <dgm:presLayoutVars>
          <dgm:chMax val="1"/>
          <dgm:bulletEnabled val="1"/>
        </dgm:presLayoutVars>
      </dgm:prSet>
      <dgm:spPr/>
      <dgm:t>
        <a:bodyPr/>
        <a:lstStyle/>
        <a:p>
          <a:endParaRPr lang="en-US"/>
        </a:p>
      </dgm:t>
    </dgm:pt>
  </dgm:ptLst>
  <dgm:cxnLst>
    <dgm:cxn modelId="{81AF8AB2-03E5-42F5-8E77-726B13B0C889}" type="presOf" srcId="{A649D1F7-3C3C-4D52-B19D-7AA5F6345A49}" destId="{FD4A5754-8F00-4C65-87BF-D411339D4362}" srcOrd="0" destOrd="0" presId="urn:microsoft.com/office/officeart/2005/8/layout/pyramid1"/>
    <dgm:cxn modelId="{6D05735E-2F0A-4E7F-8B70-3B53A6F621B9}" type="presOf" srcId="{500926EA-9847-40B7-9B07-3A1CDFE15ADA}" destId="{3E306D07-31E6-4CAA-8BC2-8B75B66ACBBC}" srcOrd="0" destOrd="0" presId="urn:microsoft.com/office/officeart/2005/8/layout/pyramid1"/>
    <dgm:cxn modelId="{01ACBE5B-39E3-4BBC-A315-1CBDE710DBF8}" type="presOf" srcId="{3967013E-0083-4AE0-BE90-4077B5EA63C1}" destId="{0D0ED901-1AAC-470E-8AC1-AB58A87BD2C3}" srcOrd="1" destOrd="0" presId="urn:microsoft.com/office/officeart/2005/8/layout/pyramid1"/>
    <dgm:cxn modelId="{18CF3BB1-3CDD-4A95-A5CE-22B1CF9C3CB2}" srcId="{B1871DEE-C576-4EB5-A10E-D2D4DA7FAEA6}" destId="{F4979481-658D-4ACA-8508-20867213B543}" srcOrd="3" destOrd="0" parTransId="{7B045C83-6E18-4CFA-B9BE-33079E709EFD}" sibTransId="{6FA1FD1E-1229-40E2-9C36-B7ED8913D14C}"/>
    <dgm:cxn modelId="{0A78BAF0-BBE0-4D58-8F60-E033C27FF859}" srcId="{B1871DEE-C576-4EB5-A10E-D2D4DA7FAEA6}" destId="{500926EA-9847-40B7-9B07-3A1CDFE15ADA}" srcOrd="0" destOrd="0" parTransId="{7D65DA4F-5DDB-428D-8A9B-4E3772274BDD}" sibTransId="{4DB65260-D7BF-4D72-A81A-1029B6CB3C74}"/>
    <dgm:cxn modelId="{09F69E6A-8459-4B62-A13F-1B24F6F2FC13}" type="presOf" srcId="{1C22E647-EF40-4A20-AA12-395D900A42A5}" destId="{0019CF74-3616-458C-B3F3-6D44E0F2966B}" srcOrd="0" destOrd="0" presId="urn:microsoft.com/office/officeart/2005/8/layout/pyramid1"/>
    <dgm:cxn modelId="{504BDC1A-3B7A-4F7C-BF9E-EE4639A3F9BE}" srcId="{B1871DEE-C576-4EB5-A10E-D2D4DA7FAEA6}" destId="{A649D1F7-3C3C-4D52-B19D-7AA5F6345A49}" srcOrd="2" destOrd="0" parTransId="{286A2DC3-A2E2-4FFB-BC41-D0E2E1C86CD1}" sibTransId="{8E91FF13-F66F-4B05-8A75-2BD937F010B0}"/>
    <dgm:cxn modelId="{B88A544D-0E56-4C4B-B374-3C5D217618B2}" type="presOf" srcId="{F4979481-658D-4ACA-8508-20867213B543}" destId="{2562FE85-82D0-49C3-9AEA-06FAE20A5708}" srcOrd="0" destOrd="0" presId="urn:microsoft.com/office/officeart/2005/8/layout/pyramid1"/>
    <dgm:cxn modelId="{3363E160-E6A3-4387-A4A1-3982D8878BE4}" srcId="{B1871DEE-C576-4EB5-A10E-D2D4DA7FAEA6}" destId="{1C22E647-EF40-4A20-AA12-395D900A42A5}" srcOrd="1" destOrd="0" parTransId="{F4C0A940-A754-4465-BE45-520CF91EE538}" sibTransId="{F8A6808B-848A-47B5-92C5-C6E9E79430EA}"/>
    <dgm:cxn modelId="{07F182EA-7DBD-4248-A4B1-5E6D2827D061}" srcId="{B1871DEE-C576-4EB5-A10E-D2D4DA7FAEA6}" destId="{3967013E-0083-4AE0-BE90-4077B5EA63C1}" srcOrd="4" destOrd="0" parTransId="{6F0F9629-3E71-4EA0-8C3D-AA883033E8B7}" sibTransId="{16527D51-4647-407C-A090-0BB4DF85F97B}"/>
    <dgm:cxn modelId="{0A74DEFE-EB8E-453D-A72C-9808F51A8A8D}" type="presOf" srcId="{1C22E647-EF40-4A20-AA12-395D900A42A5}" destId="{835D8D5B-D2FF-4580-8E43-145723B0F886}" srcOrd="1" destOrd="0" presId="urn:microsoft.com/office/officeart/2005/8/layout/pyramid1"/>
    <dgm:cxn modelId="{3F40061A-4736-46C2-B18A-C4923C31D8B7}" type="presOf" srcId="{3967013E-0083-4AE0-BE90-4077B5EA63C1}" destId="{6EA24405-3C6B-4855-BDCB-3BE04B623A42}" srcOrd="0" destOrd="0" presId="urn:microsoft.com/office/officeart/2005/8/layout/pyramid1"/>
    <dgm:cxn modelId="{F98B89EC-3B70-44DC-98EB-576FEC0D67DB}" type="presOf" srcId="{B1871DEE-C576-4EB5-A10E-D2D4DA7FAEA6}" destId="{17108CA7-BDE3-4A12-8C5E-A9463905FEAD}" srcOrd="0" destOrd="0" presId="urn:microsoft.com/office/officeart/2005/8/layout/pyramid1"/>
    <dgm:cxn modelId="{4CFD0AFB-1D1D-43F7-8423-9CD9D06216AD}" type="presOf" srcId="{A649D1F7-3C3C-4D52-B19D-7AA5F6345A49}" destId="{E03FF05C-4750-4CFD-99DD-AC0755EA11C7}" srcOrd="1" destOrd="0" presId="urn:microsoft.com/office/officeart/2005/8/layout/pyramid1"/>
    <dgm:cxn modelId="{C10722C8-51CA-48E7-A2E1-F0218B2CD9DE}" type="presOf" srcId="{F4979481-658D-4ACA-8508-20867213B543}" destId="{F2CE72B1-E6F1-4D90-BD79-824B8D15A04D}" srcOrd="1" destOrd="0" presId="urn:microsoft.com/office/officeart/2005/8/layout/pyramid1"/>
    <dgm:cxn modelId="{B2C3AD7B-281F-4F0C-9F60-D9871B258132}" type="presOf" srcId="{500926EA-9847-40B7-9B07-3A1CDFE15ADA}" destId="{25957F1D-F536-48AA-A53A-6F8B62D1728B}" srcOrd="1" destOrd="0" presId="urn:microsoft.com/office/officeart/2005/8/layout/pyramid1"/>
    <dgm:cxn modelId="{4C3E8270-E244-40E9-8883-34EDEF653321}" type="presParOf" srcId="{17108CA7-BDE3-4A12-8C5E-A9463905FEAD}" destId="{8E994B47-3BBD-4F5E-9B90-4E5E4717D93B}" srcOrd="0" destOrd="0" presId="urn:microsoft.com/office/officeart/2005/8/layout/pyramid1"/>
    <dgm:cxn modelId="{328564E8-25CE-474C-8C67-19D30B5A3A8A}" type="presParOf" srcId="{8E994B47-3BBD-4F5E-9B90-4E5E4717D93B}" destId="{3E306D07-31E6-4CAA-8BC2-8B75B66ACBBC}" srcOrd="0" destOrd="0" presId="urn:microsoft.com/office/officeart/2005/8/layout/pyramid1"/>
    <dgm:cxn modelId="{78DB58BE-BFD3-4552-BF40-E9EAE9E35381}" type="presParOf" srcId="{8E994B47-3BBD-4F5E-9B90-4E5E4717D93B}" destId="{25957F1D-F536-48AA-A53A-6F8B62D1728B}" srcOrd="1" destOrd="0" presId="urn:microsoft.com/office/officeart/2005/8/layout/pyramid1"/>
    <dgm:cxn modelId="{00402B55-FE67-4856-81AE-19B3A0714FEF}" type="presParOf" srcId="{17108CA7-BDE3-4A12-8C5E-A9463905FEAD}" destId="{007D5DF4-5A63-41E0-8F1B-E813AA1611EC}" srcOrd="1" destOrd="0" presId="urn:microsoft.com/office/officeart/2005/8/layout/pyramid1"/>
    <dgm:cxn modelId="{6F79F334-03B4-4CFE-813F-2C217FFC08C3}" type="presParOf" srcId="{007D5DF4-5A63-41E0-8F1B-E813AA1611EC}" destId="{0019CF74-3616-458C-B3F3-6D44E0F2966B}" srcOrd="0" destOrd="0" presId="urn:microsoft.com/office/officeart/2005/8/layout/pyramid1"/>
    <dgm:cxn modelId="{86B06D83-746C-4A86-B770-FA6C4CD0F247}" type="presParOf" srcId="{007D5DF4-5A63-41E0-8F1B-E813AA1611EC}" destId="{835D8D5B-D2FF-4580-8E43-145723B0F886}" srcOrd="1" destOrd="0" presId="urn:microsoft.com/office/officeart/2005/8/layout/pyramid1"/>
    <dgm:cxn modelId="{B6A9EF55-FBDD-40FC-83EC-697A6BF4296C}" type="presParOf" srcId="{17108CA7-BDE3-4A12-8C5E-A9463905FEAD}" destId="{E2F6547C-90D9-452A-BF57-54BD47A6E07A}" srcOrd="2" destOrd="0" presId="urn:microsoft.com/office/officeart/2005/8/layout/pyramid1"/>
    <dgm:cxn modelId="{A1F4C2EA-06D4-4799-9E2B-7923DF16857C}" type="presParOf" srcId="{E2F6547C-90D9-452A-BF57-54BD47A6E07A}" destId="{FD4A5754-8F00-4C65-87BF-D411339D4362}" srcOrd="0" destOrd="0" presId="urn:microsoft.com/office/officeart/2005/8/layout/pyramid1"/>
    <dgm:cxn modelId="{30EF5A37-15CC-404D-B797-6D0F7775B706}" type="presParOf" srcId="{E2F6547C-90D9-452A-BF57-54BD47A6E07A}" destId="{E03FF05C-4750-4CFD-99DD-AC0755EA11C7}" srcOrd="1" destOrd="0" presId="urn:microsoft.com/office/officeart/2005/8/layout/pyramid1"/>
    <dgm:cxn modelId="{36C49C12-9023-4EDB-9FCA-AB65FF32DCCA}" type="presParOf" srcId="{17108CA7-BDE3-4A12-8C5E-A9463905FEAD}" destId="{E34EBF94-D197-42D6-8CB4-B6079823CE2D}" srcOrd="3" destOrd="0" presId="urn:microsoft.com/office/officeart/2005/8/layout/pyramid1"/>
    <dgm:cxn modelId="{F92AA369-592F-4F04-A5C9-1536FA6D451D}" type="presParOf" srcId="{E34EBF94-D197-42D6-8CB4-B6079823CE2D}" destId="{2562FE85-82D0-49C3-9AEA-06FAE20A5708}" srcOrd="0" destOrd="0" presId="urn:microsoft.com/office/officeart/2005/8/layout/pyramid1"/>
    <dgm:cxn modelId="{2776DB26-13A0-4D68-BA5A-086C00CAC77F}" type="presParOf" srcId="{E34EBF94-D197-42D6-8CB4-B6079823CE2D}" destId="{F2CE72B1-E6F1-4D90-BD79-824B8D15A04D}" srcOrd="1" destOrd="0" presId="urn:microsoft.com/office/officeart/2005/8/layout/pyramid1"/>
    <dgm:cxn modelId="{5F19D3F9-542E-42E0-9B59-B393D3A1A255}" type="presParOf" srcId="{17108CA7-BDE3-4A12-8C5E-A9463905FEAD}" destId="{03356558-DCED-4755-B210-F31D09C588C3}" srcOrd="4" destOrd="0" presId="urn:microsoft.com/office/officeart/2005/8/layout/pyramid1"/>
    <dgm:cxn modelId="{D4DD959F-17C2-4B45-B72C-D93FD6BB16FC}" type="presParOf" srcId="{03356558-DCED-4755-B210-F31D09C588C3}" destId="{6EA24405-3C6B-4855-BDCB-3BE04B623A42}" srcOrd="0" destOrd="0" presId="urn:microsoft.com/office/officeart/2005/8/layout/pyramid1"/>
    <dgm:cxn modelId="{272A8C6B-B89C-484D-BC33-9B6FD6CE702B}" type="presParOf" srcId="{03356558-DCED-4755-B210-F31D09C588C3}" destId="{0D0ED901-1AAC-470E-8AC1-AB58A87BD2C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94C90BB-362B-4731-901F-90A87399AD7E}" type="doc">
      <dgm:prSet loTypeId="urn:microsoft.com/office/officeart/2005/8/layout/matrix1" loCatId="matrix" qsTypeId="urn:microsoft.com/office/officeart/2005/8/quickstyle/3d6" qsCatId="3D" csTypeId="urn:microsoft.com/office/officeart/2005/8/colors/colorful4" csCatId="colorful" phldr="1"/>
      <dgm:spPr/>
      <dgm:t>
        <a:bodyPr/>
        <a:lstStyle/>
        <a:p>
          <a:endParaRPr lang="en-US"/>
        </a:p>
      </dgm:t>
    </dgm:pt>
    <dgm:pt modelId="{8E710DBC-9D99-4092-B01D-743A25F7935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dirty="0" smtClean="0">
              <a:solidFill>
                <a:schemeClr val="accent6">
                  <a:lumMod val="20000"/>
                  <a:lumOff val="80000"/>
                </a:schemeClr>
              </a:solidFill>
            </a:rPr>
            <a:t>Power BI</a:t>
          </a:r>
          <a:endParaRPr lang="en-US" b="1" dirty="0">
            <a:solidFill>
              <a:schemeClr val="accent6">
                <a:lumMod val="20000"/>
                <a:lumOff val="80000"/>
              </a:schemeClr>
            </a:solidFill>
          </a:endParaRPr>
        </a:p>
      </dgm:t>
    </dgm:pt>
    <dgm:pt modelId="{D6CA131A-C5EE-4DC8-ACA7-59FC761345A8}" type="parTrans" cxnId="{0742DD5D-903B-4C44-AF54-28BE24347A8A}">
      <dgm:prSet/>
      <dgm:spPr/>
      <dgm:t>
        <a:bodyPr/>
        <a:lstStyle/>
        <a:p>
          <a:endParaRPr lang="en-US"/>
        </a:p>
      </dgm:t>
    </dgm:pt>
    <dgm:pt modelId="{B807BDB8-61FF-49C1-8F3C-0AA309F7CEB8}" type="sibTrans" cxnId="{0742DD5D-903B-4C44-AF54-28BE24347A8A}">
      <dgm:prSet/>
      <dgm:spPr/>
      <dgm:t>
        <a:bodyPr/>
        <a:lstStyle/>
        <a:p>
          <a:endParaRPr lang="en-US"/>
        </a:p>
      </dgm:t>
    </dgm:pt>
    <dgm:pt modelId="{52DA4F2E-47F0-4F6A-9E1B-04C6FD2EC2DE}">
      <dgm:prSet phldrT="[Text]" custT="1"/>
      <dgm:spPr/>
      <dgm:t>
        <a:bodyPr anchor="t"/>
        <a:lstStyle/>
        <a:p>
          <a:pPr algn="l"/>
          <a:r>
            <a:rPr lang="en-US" sz="2400" b="1" dirty="0" smtClean="0"/>
            <a:t>Power Query</a:t>
          </a:r>
          <a:endParaRPr lang="en-US" sz="2400" b="1" dirty="0"/>
        </a:p>
      </dgm:t>
    </dgm:pt>
    <dgm:pt modelId="{632C42E3-38B9-4616-AC9D-17223D16CBBD}" type="parTrans" cxnId="{7C6392E7-E872-41FA-ACF3-2C35E37746A3}">
      <dgm:prSet/>
      <dgm:spPr/>
      <dgm:t>
        <a:bodyPr/>
        <a:lstStyle/>
        <a:p>
          <a:endParaRPr lang="en-US"/>
        </a:p>
      </dgm:t>
    </dgm:pt>
    <dgm:pt modelId="{2D50DD1C-079B-4AA5-9DF3-F1B91F738CA5}" type="sibTrans" cxnId="{7C6392E7-E872-41FA-ACF3-2C35E37746A3}">
      <dgm:prSet/>
      <dgm:spPr/>
      <dgm:t>
        <a:bodyPr/>
        <a:lstStyle/>
        <a:p>
          <a:endParaRPr lang="en-US"/>
        </a:p>
      </dgm:t>
    </dgm:pt>
    <dgm:pt modelId="{88E333F5-3886-4512-A764-19B91B385A4E}">
      <dgm:prSet phldrT="[Text]" custT="1"/>
      <dgm:spPr/>
      <dgm:t>
        <a:bodyPr anchor="t"/>
        <a:lstStyle/>
        <a:p>
          <a:pPr algn="r"/>
          <a:r>
            <a:rPr lang="en-US" sz="2400" b="1" dirty="0" smtClean="0"/>
            <a:t>Power Pivot</a:t>
          </a:r>
          <a:endParaRPr lang="en-US" sz="2400" b="1" dirty="0"/>
        </a:p>
      </dgm:t>
    </dgm:pt>
    <dgm:pt modelId="{0B9E028C-4F5E-4B9F-84CF-25C1F8D824DA}" type="parTrans" cxnId="{7D458683-AF1D-4905-83EA-790D5BDCB9A8}">
      <dgm:prSet/>
      <dgm:spPr/>
      <dgm:t>
        <a:bodyPr/>
        <a:lstStyle/>
        <a:p>
          <a:endParaRPr lang="en-US"/>
        </a:p>
      </dgm:t>
    </dgm:pt>
    <dgm:pt modelId="{B437B0B2-C118-4C75-9951-C2278C9C58BB}" type="sibTrans" cxnId="{7D458683-AF1D-4905-83EA-790D5BDCB9A8}">
      <dgm:prSet/>
      <dgm:spPr/>
      <dgm:t>
        <a:bodyPr/>
        <a:lstStyle/>
        <a:p>
          <a:endParaRPr lang="en-US"/>
        </a:p>
      </dgm:t>
    </dgm:pt>
    <dgm:pt modelId="{9675CDC2-FBA7-488E-B685-16A316954D69}">
      <dgm:prSet phldrT="[Text]" custT="1"/>
      <dgm:spPr/>
      <dgm:t>
        <a:bodyPr anchor="b"/>
        <a:lstStyle/>
        <a:p>
          <a:pPr algn="l"/>
          <a:r>
            <a:rPr lang="en-US" sz="2400" b="1" dirty="0" smtClean="0"/>
            <a:t>Power Maps</a:t>
          </a:r>
          <a:endParaRPr lang="en-US" sz="2400" b="1" dirty="0"/>
        </a:p>
      </dgm:t>
    </dgm:pt>
    <dgm:pt modelId="{44A510A8-0657-41A7-AE9A-7D10947A5154}" type="parTrans" cxnId="{F12E8984-BA4B-4E6D-BEBB-DE388FDA9E04}">
      <dgm:prSet/>
      <dgm:spPr/>
      <dgm:t>
        <a:bodyPr/>
        <a:lstStyle/>
        <a:p>
          <a:endParaRPr lang="en-US"/>
        </a:p>
      </dgm:t>
    </dgm:pt>
    <dgm:pt modelId="{2133E886-6B2E-48D8-8942-7852377C8FC0}" type="sibTrans" cxnId="{F12E8984-BA4B-4E6D-BEBB-DE388FDA9E04}">
      <dgm:prSet/>
      <dgm:spPr/>
      <dgm:t>
        <a:bodyPr/>
        <a:lstStyle/>
        <a:p>
          <a:endParaRPr lang="en-US"/>
        </a:p>
      </dgm:t>
    </dgm:pt>
    <dgm:pt modelId="{9F5A9AB8-390B-4AB8-A8FE-8BB7A8C8E9C3}">
      <dgm:prSet phldrT="[Text]" custT="1"/>
      <dgm:spPr/>
      <dgm:t>
        <a:bodyPr anchor="b"/>
        <a:lstStyle/>
        <a:p>
          <a:pPr algn="r"/>
          <a:r>
            <a:rPr lang="en-US" sz="2400" b="1" dirty="0" smtClean="0"/>
            <a:t>Power View</a:t>
          </a:r>
          <a:endParaRPr lang="en-US" sz="2400" b="1" dirty="0"/>
        </a:p>
      </dgm:t>
    </dgm:pt>
    <dgm:pt modelId="{DAEAD9DF-DE80-4300-9149-276948C05223}" type="parTrans" cxnId="{8AB7C728-C3BD-4DE0-B1D9-0E65F3066B72}">
      <dgm:prSet/>
      <dgm:spPr/>
      <dgm:t>
        <a:bodyPr/>
        <a:lstStyle/>
        <a:p>
          <a:endParaRPr lang="en-US"/>
        </a:p>
      </dgm:t>
    </dgm:pt>
    <dgm:pt modelId="{C040E500-F500-4886-A393-C5732FE0412F}" type="sibTrans" cxnId="{8AB7C728-C3BD-4DE0-B1D9-0E65F3066B72}">
      <dgm:prSet/>
      <dgm:spPr/>
      <dgm:t>
        <a:bodyPr/>
        <a:lstStyle/>
        <a:p>
          <a:endParaRPr lang="en-US"/>
        </a:p>
      </dgm:t>
    </dgm:pt>
    <dgm:pt modelId="{2298504C-3BAC-4487-8FE6-7365DC3C7A6E}" type="pres">
      <dgm:prSet presAssocID="{F94C90BB-362B-4731-901F-90A87399AD7E}" presName="diagram" presStyleCnt="0">
        <dgm:presLayoutVars>
          <dgm:chMax val="1"/>
          <dgm:dir/>
          <dgm:animLvl val="ctr"/>
          <dgm:resizeHandles val="exact"/>
        </dgm:presLayoutVars>
      </dgm:prSet>
      <dgm:spPr/>
      <dgm:t>
        <a:bodyPr/>
        <a:lstStyle/>
        <a:p>
          <a:endParaRPr lang="en-US"/>
        </a:p>
      </dgm:t>
    </dgm:pt>
    <dgm:pt modelId="{F2C8E885-5655-4B2D-A64B-6070807D6EBA}" type="pres">
      <dgm:prSet presAssocID="{F94C90BB-362B-4731-901F-90A87399AD7E}" presName="matrix" presStyleCnt="0"/>
      <dgm:spPr/>
    </dgm:pt>
    <dgm:pt modelId="{193B42B9-50E8-4D0D-8354-6483790478A6}" type="pres">
      <dgm:prSet presAssocID="{F94C90BB-362B-4731-901F-90A87399AD7E}" presName="tile1" presStyleLbl="node1" presStyleIdx="0" presStyleCnt="4"/>
      <dgm:spPr/>
      <dgm:t>
        <a:bodyPr/>
        <a:lstStyle/>
        <a:p>
          <a:endParaRPr lang="en-US"/>
        </a:p>
      </dgm:t>
    </dgm:pt>
    <dgm:pt modelId="{CDD66FB5-19F2-4B97-9C34-BD6437EBEF43}" type="pres">
      <dgm:prSet presAssocID="{F94C90BB-362B-4731-901F-90A87399AD7E}" presName="tile1text" presStyleLbl="node1" presStyleIdx="0" presStyleCnt="4">
        <dgm:presLayoutVars>
          <dgm:chMax val="0"/>
          <dgm:chPref val="0"/>
          <dgm:bulletEnabled val="1"/>
        </dgm:presLayoutVars>
      </dgm:prSet>
      <dgm:spPr/>
      <dgm:t>
        <a:bodyPr/>
        <a:lstStyle/>
        <a:p>
          <a:endParaRPr lang="en-US"/>
        </a:p>
      </dgm:t>
    </dgm:pt>
    <dgm:pt modelId="{BF4D5205-1C74-43EC-84E2-BF0E82812C7A}" type="pres">
      <dgm:prSet presAssocID="{F94C90BB-362B-4731-901F-90A87399AD7E}" presName="tile2" presStyleLbl="node1" presStyleIdx="1" presStyleCnt="4"/>
      <dgm:spPr/>
      <dgm:t>
        <a:bodyPr/>
        <a:lstStyle/>
        <a:p>
          <a:endParaRPr lang="en-US"/>
        </a:p>
      </dgm:t>
    </dgm:pt>
    <dgm:pt modelId="{A73A2CF3-6374-42DF-8587-EFFF4BE10888}" type="pres">
      <dgm:prSet presAssocID="{F94C90BB-362B-4731-901F-90A87399AD7E}" presName="tile2text" presStyleLbl="node1" presStyleIdx="1" presStyleCnt="4">
        <dgm:presLayoutVars>
          <dgm:chMax val="0"/>
          <dgm:chPref val="0"/>
          <dgm:bulletEnabled val="1"/>
        </dgm:presLayoutVars>
      </dgm:prSet>
      <dgm:spPr/>
      <dgm:t>
        <a:bodyPr/>
        <a:lstStyle/>
        <a:p>
          <a:endParaRPr lang="en-US"/>
        </a:p>
      </dgm:t>
    </dgm:pt>
    <dgm:pt modelId="{1B5B6A84-3B80-423B-B973-EACE4DE0DFCD}" type="pres">
      <dgm:prSet presAssocID="{F94C90BB-362B-4731-901F-90A87399AD7E}" presName="tile3" presStyleLbl="node1" presStyleIdx="2" presStyleCnt="4"/>
      <dgm:spPr/>
      <dgm:t>
        <a:bodyPr/>
        <a:lstStyle/>
        <a:p>
          <a:endParaRPr lang="en-US"/>
        </a:p>
      </dgm:t>
    </dgm:pt>
    <dgm:pt modelId="{685229E7-8A83-4A5E-9B19-4E074F3C8840}" type="pres">
      <dgm:prSet presAssocID="{F94C90BB-362B-4731-901F-90A87399AD7E}" presName="tile3text" presStyleLbl="node1" presStyleIdx="2" presStyleCnt="4">
        <dgm:presLayoutVars>
          <dgm:chMax val="0"/>
          <dgm:chPref val="0"/>
          <dgm:bulletEnabled val="1"/>
        </dgm:presLayoutVars>
      </dgm:prSet>
      <dgm:spPr/>
      <dgm:t>
        <a:bodyPr/>
        <a:lstStyle/>
        <a:p>
          <a:endParaRPr lang="en-US"/>
        </a:p>
      </dgm:t>
    </dgm:pt>
    <dgm:pt modelId="{84972118-C363-4F58-AF6D-2C4480F5926E}" type="pres">
      <dgm:prSet presAssocID="{F94C90BB-362B-4731-901F-90A87399AD7E}" presName="tile4" presStyleLbl="node1" presStyleIdx="3" presStyleCnt="4"/>
      <dgm:spPr/>
      <dgm:t>
        <a:bodyPr/>
        <a:lstStyle/>
        <a:p>
          <a:endParaRPr lang="en-US"/>
        </a:p>
      </dgm:t>
    </dgm:pt>
    <dgm:pt modelId="{6375DF2E-ABDB-4F74-AE4C-D134D3D0F9AA}" type="pres">
      <dgm:prSet presAssocID="{F94C90BB-362B-4731-901F-90A87399AD7E}" presName="tile4text" presStyleLbl="node1" presStyleIdx="3" presStyleCnt="4">
        <dgm:presLayoutVars>
          <dgm:chMax val="0"/>
          <dgm:chPref val="0"/>
          <dgm:bulletEnabled val="1"/>
        </dgm:presLayoutVars>
      </dgm:prSet>
      <dgm:spPr/>
      <dgm:t>
        <a:bodyPr/>
        <a:lstStyle/>
        <a:p>
          <a:endParaRPr lang="en-US"/>
        </a:p>
      </dgm:t>
    </dgm:pt>
    <dgm:pt modelId="{36B9D1B3-31FD-4DBE-BDBE-02208E291BDC}" type="pres">
      <dgm:prSet presAssocID="{F94C90BB-362B-4731-901F-90A87399AD7E}" presName="centerTile" presStyleLbl="fgShp" presStyleIdx="0" presStyleCnt="1" custScaleX="106061" custScaleY="127273">
        <dgm:presLayoutVars>
          <dgm:chMax val="0"/>
          <dgm:chPref val="0"/>
        </dgm:presLayoutVars>
      </dgm:prSet>
      <dgm:spPr/>
      <dgm:t>
        <a:bodyPr/>
        <a:lstStyle/>
        <a:p>
          <a:endParaRPr lang="en-US"/>
        </a:p>
      </dgm:t>
    </dgm:pt>
  </dgm:ptLst>
  <dgm:cxnLst>
    <dgm:cxn modelId="{260E9D05-6906-47F7-BD65-819B993A17FD}" type="presOf" srcId="{9F5A9AB8-390B-4AB8-A8FE-8BB7A8C8E9C3}" destId="{84972118-C363-4F58-AF6D-2C4480F5926E}" srcOrd="0" destOrd="0" presId="urn:microsoft.com/office/officeart/2005/8/layout/matrix1"/>
    <dgm:cxn modelId="{223E52A1-9BBE-4907-9F20-089763F5E650}" type="presOf" srcId="{F94C90BB-362B-4731-901F-90A87399AD7E}" destId="{2298504C-3BAC-4487-8FE6-7365DC3C7A6E}" srcOrd="0" destOrd="0" presId="urn:microsoft.com/office/officeart/2005/8/layout/matrix1"/>
    <dgm:cxn modelId="{2FE6558C-0023-43DD-B10D-EACF40599432}" type="presOf" srcId="{8E710DBC-9D99-4092-B01D-743A25F7935F}" destId="{36B9D1B3-31FD-4DBE-BDBE-02208E291BDC}" srcOrd="0" destOrd="0" presId="urn:microsoft.com/office/officeart/2005/8/layout/matrix1"/>
    <dgm:cxn modelId="{7C6392E7-E872-41FA-ACF3-2C35E37746A3}" srcId="{8E710DBC-9D99-4092-B01D-743A25F7935F}" destId="{52DA4F2E-47F0-4F6A-9E1B-04C6FD2EC2DE}" srcOrd="0" destOrd="0" parTransId="{632C42E3-38B9-4616-AC9D-17223D16CBBD}" sibTransId="{2D50DD1C-079B-4AA5-9DF3-F1B91F738CA5}"/>
    <dgm:cxn modelId="{CD7D0384-4E78-492F-927E-C8CC507D3AEE}" type="presOf" srcId="{88E333F5-3886-4512-A764-19B91B385A4E}" destId="{A73A2CF3-6374-42DF-8587-EFFF4BE10888}" srcOrd="1" destOrd="0" presId="urn:microsoft.com/office/officeart/2005/8/layout/matrix1"/>
    <dgm:cxn modelId="{EA495B2F-D221-4312-BD2F-B46CE40725F6}" type="presOf" srcId="{52DA4F2E-47F0-4F6A-9E1B-04C6FD2EC2DE}" destId="{193B42B9-50E8-4D0D-8354-6483790478A6}" srcOrd="0" destOrd="0" presId="urn:microsoft.com/office/officeart/2005/8/layout/matrix1"/>
    <dgm:cxn modelId="{EDB94A3E-8E59-4B9E-B527-A79B92D642F7}" type="presOf" srcId="{9675CDC2-FBA7-488E-B685-16A316954D69}" destId="{1B5B6A84-3B80-423B-B973-EACE4DE0DFCD}" srcOrd="0" destOrd="0" presId="urn:microsoft.com/office/officeart/2005/8/layout/matrix1"/>
    <dgm:cxn modelId="{8AB7C728-C3BD-4DE0-B1D9-0E65F3066B72}" srcId="{8E710DBC-9D99-4092-B01D-743A25F7935F}" destId="{9F5A9AB8-390B-4AB8-A8FE-8BB7A8C8E9C3}" srcOrd="3" destOrd="0" parTransId="{DAEAD9DF-DE80-4300-9149-276948C05223}" sibTransId="{C040E500-F500-4886-A393-C5732FE0412F}"/>
    <dgm:cxn modelId="{37B92419-4F9F-42E4-A8C0-C797C96A556E}" type="presOf" srcId="{9F5A9AB8-390B-4AB8-A8FE-8BB7A8C8E9C3}" destId="{6375DF2E-ABDB-4F74-AE4C-D134D3D0F9AA}" srcOrd="1" destOrd="0" presId="urn:microsoft.com/office/officeart/2005/8/layout/matrix1"/>
    <dgm:cxn modelId="{F12E8984-BA4B-4E6D-BEBB-DE388FDA9E04}" srcId="{8E710DBC-9D99-4092-B01D-743A25F7935F}" destId="{9675CDC2-FBA7-488E-B685-16A316954D69}" srcOrd="2" destOrd="0" parTransId="{44A510A8-0657-41A7-AE9A-7D10947A5154}" sibTransId="{2133E886-6B2E-48D8-8942-7852377C8FC0}"/>
    <dgm:cxn modelId="{42A9B605-075A-4F11-BCFC-C6D78A00C71D}" type="presOf" srcId="{88E333F5-3886-4512-A764-19B91B385A4E}" destId="{BF4D5205-1C74-43EC-84E2-BF0E82812C7A}" srcOrd="0" destOrd="0" presId="urn:microsoft.com/office/officeart/2005/8/layout/matrix1"/>
    <dgm:cxn modelId="{C206D0E5-F8DC-42C3-B44C-D55731F918EA}" type="presOf" srcId="{9675CDC2-FBA7-488E-B685-16A316954D69}" destId="{685229E7-8A83-4A5E-9B19-4E074F3C8840}" srcOrd="1" destOrd="0" presId="urn:microsoft.com/office/officeart/2005/8/layout/matrix1"/>
    <dgm:cxn modelId="{2F31FE51-120D-45BE-A27C-84E876F5409D}" type="presOf" srcId="{52DA4F2E-47F0-4F6A-9E1B-04C6FD2EC2DE}" destId="{CDD66FB5-19F2-4B97-9C34-BD6437EBEF43}" srcOrd="1" destOrd="0" presId="urn:microsoft.com/office/officeart/2005/8/layout/matrix1"/>
    <dgm:cxn modelId="{0742DD5D-903B-4C44-AF54-28BE24347A8A}" srcId="{F94C90BB-362B-4731-901F-90A87399AD7E}" destId="{8E710DBC-9D99-4092-B01D-743A25F7935F}" srcOrd="0" destOrd="0" parTransId="{D6CA131A-C5EE-4DC8-ACA7-59FC761345A8}" sibTransId="{B807BDB8-61FF-49C1-8F3C-0AA309F7CEB8}"/>
    <dgm:cxn modelId="{7D458683-AF1D-4905-83EA-790D5BDCB9A8}" srcId="{8E710DBC-9D99-4092-B01D-743A25F7935F}" destId="{88E333F5-3886-4512-A764-19B91B385A4E}" srcOrd="1" destOrd="0" parTransId="{0B9E028C-4F5E-4B9F-84CF-25C1F8D824DA}" sibTransId="{B437B0B2-C118-4C75-9951-C2278C9C58BB}"/>
    <dgm:cxn modelId="{413B25C9-6916-4A55-968F-EE6D2F459DD3}" type="presParOf" srcId="{2298504C-3BAC-4487-8FE6-7365DC3C7A6E}" destId="{F2C8E885-5655-4B2D-A64B-6070807D6EBA}" srcOrd="0" destOrd="0" presId="urn:microsoft.com/office/officeart/2005/8/layout/matrix1"/>
    <dgm:cxn modelId="{304A3251-25EC-40AB-AC8C-5F388C1E856D}" type="presParOf" srcId="{F2C8E885-5655-4B2D-A64B-6070807D6EBA}" destId="{193B42B9-50E8-4D0D-8354-6483790478A6}" srcOrd="0" destOrd="0" presId="urn:microsoft.com/office/officeart/2005/8/layout/matrix1"/>
    <dgm:cxn modelId="{75916C5B-4C9A-4FDA-A733-24DD66BB59FD}" type="presParOf" srcId="{F2C8E885-5655-4B2D-A64B-6070807D6EBA}" destId="{CDD66FB5-19F2-4B97-9C34-BD6437EBEF43}" srcOrd="1" destOrd="0" presId="urn:microsoft.com/office/officeart/2005/8/layout/matrix1"/>
    <dgm:cxn modelId="{563B992C-4761-4787-A0B5-360391E79F76}" type="presParOf" srcId="{F2C8E885-5655-4B2D-A64B-6070807D6EBA}" destId="{BF4D5205-1C74-43EC-84E2-BF0E82812C7A}" srcOrd="2" destOrd="0" presId="urn:microsoft.com/office/officeart/2005/8/layout/matrix1"/>
    <dgm:cxn modelId="{A15B509C-DC4D-4FB0-BD59-DE064112E8B1}" type="presParOf" srcId="{F2C8E885-5655-4B2D-A64B-6070807D6EBA}" destId="{A73A2CF3-6374-42DF-8587-EFFF4BE10888}" srcOrd="3" destOrd="0" presId="urn:microsoft.com/office/officeart/2005/8/layout/matrix1"/>
    <dgm:cxn modelId="{B00BDB19-E10D-40D3-870D-7B7EF28D6589}" type="presParOf" srcId="{F2C8E885-5655-4B2D-A64B-6070807D6EBA}" destId="{1B5B6A84-3B80-423B-B973-EACE4DE0DFCD}" srcOrd="4" destOrd="0" presId="urn:microsoft.com/office/officeart/2005/8/layout/matrix1"/>
    <dgm:cxn modelId="{2E0CB351-9817-461B-93C5-144C3948681E}" type="presParOf" srcId="{F2C8E885-5655-4B2D-A64B-6070807D6EBA}" destId="{685229E7-8A83-4A5E-9B19-4E074F3C8840}" srcOrd="5" destOrd="0" presId="urn:microsoft.com/office/officeart/2005/8/layout/matrix1"/>
    <dgm:cxn modelId="{7DB7D647-5319-4A61-9B7A-8BA741FE4B71}" type="presParOf" srcId="{F2C8E885-5655-4B2D-A64B-6070807D6EBA}" destId="{84972118-C363-4F58-AF6D-2C4480F5926E}" srcOrd="6" destOrd="0" presId="urn:microsoft.com/office/officeart/2005/8/layout/matrix1"/>
    <dgm:cxn modelId="{629CC9CB-19C7-4D22-88FC-4F9E0111C7F7}" type="presParOf" srcId="{F2C8E885-5655-4B2D-A64B-6070807D6EBA}" destId="{6375DF2E-ABDB-4F74-AE4C-D134D3D0F9AA}" srcOrd="7" destOrd="0" presId="urn:microsoft.com/office/officeart/2005/8/layout/matrix1"/>
    <dgm:cxn modelId="{B635C55E-0756-435C-9EDD-162F89808F9E}" type="presParOf" srcId="{2298504C-3BAC-4487-8FE6-7365DC3C7A6E}" destId="{36B9D1B3-31FD-4DBE-BDBE-02208E291BDC}" srcOrd="1" destOrd="0" presId="urn:microsoft.com/office/officeart/2005/8/layout/matrix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01D2BD-77E7-4F6C-8771-105089925554}" type="doc">
      <dgm:prSet loTypeId="urn:microsoft.com/office/officeart/2005/8/layout/hProcess4" loCatId="process" qsTypeId="urn:microsoft.com/office/officeart/2005/8/quickstyle/simple4" qsCatId="simple" csTypeId="urn:microsoft.com/office/officeart/2005/8/colors/colorful1" csCatId="colorful" phldr="1"/>
      <dgm:spPr/>
    </dgm:pt>
    <dgm:pt modelId="{B5B42BF0-705F-40AE-AFCC-879B111ED358}">
      <dgm:prSet phldrT="[Text]" custT="1"/>
      <dgm:spPr/>
      <dgm:t>
        <a:bodyPr/>
        <a:lstStyle/>
        <a:p>
          <a:r>
            <a:rPr lang="en-US" sz="900" b="1" dirty="0" smtClean="0"/>
            <a:t>Discover</a:t>
          </a:r>
          <a:endParaRPr lang="en-US" sz="900" b="1" dirty="0"/>
        </a:p>
      </dgm:t>
    </dgm:pt>
    <dgm:pt modelId="{5EFC203C-1F52-4775-8B95-140EFDF791A5}" type="parTrans" cxnId="{A416306E-F41F-4F59-A3AA-3308ED681EBE}">
      <dgm:prSet/>
      <dgm:spPr/>
      <dgm:t>
        <a:bodyPr/>
        <a:lstStyle/>
        <a:p>
          <a:endParaRPr lang="en-US" sz="900" b="1"/>
        </a:p>
      </dgm:t>
    </dgm:pt>
    <dgm:pt modelId="{A2B1DD6A-036F-41E9-9DBC-1BCDF98EAD12}" type="sibTrans" cxnId="{A416306E-F41F-4F59-A3AA-3308ED681EBE}">
      <dgm:prSet/>
      <dgm:spPr/>
      <dgm:t>
        <a:bodyPr/>
        <a:lstStyle/>
        <a:p>
          <a:endParaRPr lang="en-US" sz="900" b="1"/>
        </a:p>
      </dgm:t>
    </dgm:pt>
    <dgm:pt modelId="{903483D7-2719-464A-9A61-B1E537C4D3E4}">
      <dgm:prSet phldrT="[Text]" custT="1"/>
      <dgm:spPr/>
      <dgm:t>
        <a:bodyPr/>
        <a:lstStyle/>
        <a:p>
          <a:r>
            <a:rPr lang="en-US" sz="900" b="1" dirty="0" smtClean="0"/>
            <a:t>Collaborate</a:t>
          </a:r>
          <a:endParaRPr lang="en-US" sz="900" b="1" dirty="0"/>
        </a:p>
      </dgm:t>
    </dgm:pt>
    <dgm:pt modelId="{7A84B2A8-52AA-4E1F-A5B7-15EA86E213B4}" type="parTrans" cxnId="{379ED45A-0220-40DB-B33C-0B8517BDA0F4}">
      <dgm:prSet/>
      <dgm:spPr/>
      <dgm:t>
        <a:bodyPr/>
        <a:lstStyle/>
        <a:p>
          <a:endParaRPr lang="en-US" sz="900" b="1"/>
        </a:p>
      </dgm:t>
    </dgm:pt>
    <dgm:pt modelId="{71AD8308-A04F-4CB3-8696-1AD2DC7DB8C3}" type="sibTrans" cxnId="{379ED45A-0220-40DB-B33C-0B8517BDA0F4}">
      <dgm:prSet/>
      <dgm:spPr/>
      <dgm:t>
        <a:bodyPr/>
        <a:lstStyle/>
        <a:p>
          <a:endParaRPr lang="en-US" sz="900" b="1"/>
        </a:p>
      </dgm:t>
    </dgm:pt>
    <dgm:pt modelId="{4CAF8FAB-4C7D-4627-9C0F-ADFA8A86EBA5}">
      <dgm:prSet phldrT="[Text]" custT="1"/>
      <dgm:spPr/>
      <dgm:t>
        <a:bodyPr/>
        <a:lstStyle/>
        <a:p>
          <a:r>
            <a:rPr lang="en-US" sz="900" b="1" dirty="0" smtClean="0"/>
            <a:t>Consolidate</a:t>
          </a:r>
          <a:endParaRPr lang="en-US" sz="900" b="1" dirty="0"/>
        </a:p>
      </dgm:t>
    </dgm:pt>
    <dgm:pt modelId="{94D9AABC-5A90-4229-90C3-77A4FB9F8E7D}" type="parTrans" cxnId="{C78F3855-9F6E-48C7-8232-26D90B10E5F3}">
      <dgm:prSet/>
      <dgm:spPr/>
      <dgm:t>
        <a:bodyPr/>
        <a:lstStyle/>
        <a:p>
          <a:endParaRPr lang="en-US" sz="900" b="1"/>
        </a:p>
      </dgm:t>
    </dgm:pt>
    <dgm:pt modelId="{1158D6AE-B5AA-4B09-AF4E-00C5D7C22A26}" type="sibTrans" cxnId="{C78F3855-9F6E-48C7-8232-26D90B10E5F3}">
      <dgm:prSet/>
      <dgm:spPr/>
      <dgm:t>
        <a:bodyPr/>
        <a:lstStyle/>
        <a:p>
          <a:endParaRPr lang="en-US" sz="900" b="1"/>
        </a:p>
      </dgm:t>
    </dgm:pt>
    <dgm:pt modelId="{454D670D-A81E-452C-8502-50B0328090E7}">
      <dgm:prSet phldrT="[Text]" custT="1"/>
      <dgm:spPr/>
      <dgm:t>
        <a:bodyPr/>
        <a:lstStyle/>
        <a:p>
          <a:r>
            <a:rPr lang="en-US" sz="900" b="1" dirty="0" smtClean="0"/>
            <a:t>Model</a:t>
          </a:r>
          <a:endParaRPr lang="en-US" sz="900" b="1" dirty="0"/>
        </a:p>
      </dgm:t>
    </dgm:pt>
    <dgm:pt modelId="{1417A534-4DD3-4E27-AB51-29AB4C59A514}" type="parTrans" cxnId="{193A50A5-9121-42EF-8D9D-E22719D93E57}">
      <dgm:prSet/>
      <dgm:spPr/>
      <dgm:t>
        <a:bodyPr/>
        <a:lstStyle/>
        <a:p>
          <a:endParaRPr lang="en-US" sz="900" b="1"/>
        </a:p>
      </dgm:t>
    </dgm:pt>
    <dgm:pt modelId="{475F3426-91AC-4E3F-A269-494BFA20C45E}" type="sibTrans" cxnId="{193A50A5-9121-42EF-8D9D-E22719D93E57}">
      <dgm:prSet/>
      <dgm:spPr/>
      <dgm:t>
        <a:bodyPr/>
        <a:lstStyle/>
        <a:p>
          <a:endParaRPr lang="en-US" sz="900" b="1"/>
        </a:p>
      </dgm:t>
    </dgm:pt>
    <dgm:pt modelId="{4E3E873A-6384-4654-8448-49A3DFEC56E0}">
      <dgm:prSet phldrT="[Text]" custT="1"/>
      <dgm:spPr/>
      <dgm:t>
        <a:bodyPr/>
        <a:lstStyle/>
        <a:p>
          <a:r>
            <a:rPr lang="en-US" sz="900" b="1" dirty="0" smtClean="0"/>
            <a:t>Analyze</a:t>
          </a:r>
          <a:endParaRPr lang="en-US" sz="900" b="1" dirty="0"/>
        </a:p>
      </dgm:t>
    </dgm:pt>
    <dgm:pt modelId="{2585DDC5-E5C4-4022-98A0-B1886D3E23BA}" type="parTrans" cxnId="{9EB032E2-ECBD-4D2A-B4AF-809CB28B1694}">
      <dgm:prSet/>
      <dgm:spPr/>
      <dgm:t>
        <a:bodyPr/>
        <a:lstStyle/>
        <a:p>
          <a:endParaRPr lang="en-US" sz="900" b="1"/>
        </a:p>
      </dgm:t>
    </dgm:pt>
    <dgm:pt modelId="{5B507118-DA9F-41FF-9730-255E5E8E5FE0}" type="sibTrans" cxnId="{9EB032E2-ECBD-4D2A-B4AF-809CB28B1694}">
      <dgm:prSet/>
      <dgm:spPr/>
      <dgm:t>
        <a:bodyPr/>
        <a:lstStyle/>
        <a:p>
          <a:endParaRPr lang="en-US" sz="900" b="1"/>
        </a:p>
      </dgm:t>
    </dgm:pt>
    <dgm:pt modelId="{6F2051ED-AD0F-47BD-868F-CCECEACF741E}">
      <dgm:prSet phldrT="[Text]" custT="1"/>
      <dgm:spPr/>
      <dgm:t>
        <a:bodyPr/>
        <a:lstStyle/>
        <a:p>
          <a:r>
            <a:rPr lang="en-US" sz="900" b="1" dirty="0" smtClean="0"/>
            <a:t>Visualize</a:t>
          </a:r>
          <a:endParaRPr lang="en-US" sz="900" b="1" dirty="0"/>
        </a:p>
      </dgm:t>
    </dgm:pt>
    <dgm:pt modelId="{D548A3DA-9972-4AC3-9BD9-AD311375D7B1}" type="parTrans" cxnId="{A1FD74F5-E1A9-4E72-9B84-3F18C1EDFECA}">
      <dgm:prSet/>
      <dgm:spPr/>
      <dgm:t>
        <a:bodyPr/>
        <a:lstStyle/>
        <a:p>
          <a:endParaRPr lang="en-US" sz="900" b="1"/>
        </a:p>
      </dgm:t>
    </dgm:pt>
    <dgm:pt modelId="{3E064942-1322-4815-8792-760BF11D239B}" type="sibTrans" cxnId="{A1FD74F5-E1A9-4E72-9B84-3F18C1EDFECA}">
      <dgm:prSet/>
      <dgm:spPr/>
      <dgm:t>
        <a:bodyPr/>
        <a:lstStyle/>
        <a:p>
          <a:endParaRPr lang="en-US" sz="900" b="1"/>
        </a:p>
      </dgm:t>
    </dgm:pt>
    <dgm:pt modelId="{6973A8E3-F124-4D17-96D5-4F413712C5B1}">
      <dgm:prSet phldrT="[Text]" custT="1"/>
      <dgm:spPr/>
      <dgm:t>
        <a:bodyPr/>
        <a:lstStyle/>
        <a:p>
          <a:r>
            <a:rPr lang="en-US" sz="900" b="1" dirty="0" smtClean="0"/>
            <a:t>Share</a:t>
          </a:r>
          <a:endParaRPr lang="en-US" sz="900" b="1" dirty="0"/>
        </a:p>
      </dgm:t>
    </dgm:pt>
    <dgm:pt modelId="{0E5E6D7E-56A3-4D9E-B735-F55FC16ABE06}" type="parTrans" cxnId="{3D54EF46-63AC-4295-B26C-13953051A0A2}">
      <dgm:prSet/>
      <dgm:spPr/>
      <dgm:t>
        <a:bodyPr/>
        <a:lstStyle/>
        <a:p>
          <a:endParaRPr lang="en-US" sz="900" b="1"/>
        </a:p>
      </dgm:t>
    </dgm:pt>
    <dgm:pt modelId="{BF86E7C6-7061-43DE-82E4-C9800C8CEC69}" type="sibTrans" cxnId="{3D54EF46-63AC-4295-B26C-13953051A0A2}">
      <dgm:prSet/>
      <dgm:spPr/>
      <dgm:t>
        <a:bodyPr/>
        <a:lstStyle/>
        <a:p>
          <a:endParaRPr lang="en-US" sz="900" b="1"/>
        </a:p>
      </dgm:t>
    </dgm:pt>
    <dgm:pt modelId="{21A262C9-DCD4-4BB8-A5C0-F2497E3B0127}" type="pres">
      <dgm:prSet presAssocID="{3001D2BD-77E7-4F6C-8771-105089925554}" presName="Name0" presStyleCnt="0">
        <dgm:presLayoutVars>
          <dgm:dir/>
          <dgm:animLvl val="lvl"/>
          <dgm:resizeHandles val="exact"/>
        </dgm:presLayoutVars>
      </dgm:prSet>
      <dgm:spPr/>
    </dgm:pt>
    <dgm:pt modelId="{FDFF814E-9F0E-44CF-86CA-F1C71742573F}" type="pres">
      <dgm:prSet presAssocID="{3001D2BD-77E7-4F6C-8771-105089925554}" presName="tSp" presStyleCnt="0"/>
      <dgm:spPr/>
    </dgm:pt>
    <dgm:pt modelId="{84A69D13-A7AB-41C7-B1E2-7094109D93AC}" type="pres">
      <dgm:prSet presAssocID="{3001D2BD-77E7-4F6C-8771-105089925554}" presName="bSp" presStyleCnt="0"/>
      <dgm:spPr/>
    </dgm:pt>
    <dgm:pt modelId="{AB857FC5-9B61-4046-AFE9-02B0356E3556}" type="pres">
      <dgm:prSet presAssocID="{3001D2BD-77E7-4F6C-8771-105089925554}" presName="process" presStyleCnt="0"/>
      <dgm:spPr/>
    </dgm:pt>
    <dgm:pt modelId="{842BC1F1-B55C-4C25-8381-99407EFB6CF0}" type="pres">
      <dgm:prSet presAssocID="{B5B42BF0-705F-40AE-AFCC-879B111ED358}" presName="composite1" presStyleCnt="0"/>
      <dgm:spPr/>
    </dgm:pt>
    <dgm:pt modelId="{A119DEBB-82E5-46EF-8EA3-A10A42D1316C}" type="pres">
      <dgm:prSet presAssocID="{B5B42BF0-705F-40AE-AFCC-879B111ED358}" presName="dummyNode1" presStyleLbl="node1" presStyleIdx="0" presStyleCnt="7"/>
      <dgm:spPr/>
    </dgm:pt>
    <dgm:pt modelId="{539F65C8-F7DD-4D3E-9859-36DB127084AC}" type="pres">
      <dgm:prSet presAssocID="{B5B42BF0-705F-40AE-AFCC-879B111ED358}" presName="childNode1" presStyleLbl="bgAcc1" presStyleIdx="0" presStyleCnt="7">
        <dgm:presLayoutVars>
          <dgm:bulletEnabled val="1"/>
        </dgm:presLayoutVars>
      </dgm:prSet>
      <dgm:spPr/>
    </dgm:pt>
    <dgm:pt modelId="{AAFB66E1-D03A-4B20-A899-10641C75FB41}" type="pres">
      <dgm:prSet presAssocID="{B5B42BF0-705F-40AE-AFCC-879B111ED358}" presName="childNode1tx" presStyleLbl="bgAcc1" presStyleIdx="0" presStyleCnt="7">
        <dgm:presLayoutVars>
          <dgm:bulletEnabled val="1"/>
        </dgm:presLayoutVars>
      </dgm:prSet>
      <dgm:spPr/>
    </dgm:pt>
    <dgm:pt modelId="{7BDBB92D-2050-471B-AB59-F5F7819549B4}" type="pres">
      <dgm:prSet presAssocID="{B5B42BF0-705F-40AE-AFCC-879B111ED358}" presName="parentNode1" presStyleLbl="node1" presStyleIdx="0" presStyleCnt="7" custScaleX="105574" custScaleY="151706">
        <dgm:presLayoutVars>
          <dgm:chMax val="1"/>
          <dgm:bulletEnabled val="1"/>
        </dgm:presLayoutVars>
      </dgm:prSet>
      <dgm:spPr/>
      <dgm:t>
        <a:bodyPr/>
        <a:lstStyle/>
        <a:p>
          <a:endParaRPr lang="en-US"/>
        </a:p>
      </dgm:t>
    </dgm:pt>
    <dgm:pt modelId="{C9F411D2-C17E-412D-9090-86517966CFDF}" type="pres">
      <dgm:prSet presAssocID="{B5B42BF0-705F-40AE-AFCC-879B111ED358}" presName="connSite1" presStyleCnt="0"/>
      <dgm:spPr/>
    </dgm:pt>
    <dgm:pt modelId="{F2DB81E8-553A-4AD0-A848-B0156BE41525}" type="pres">
      <dgm:prSet presAssocID="{A2B1DD6A-036F-41E9-9DBC-1BCDF98EAD12}" presName="Name9" presStyleLbl="sibTrans2D1" presStyleIdx="0" presStyleCnt="6"/>
      <dgm:spPr/>
      <dgm:t>
        <a:bodyPr/>
        <a:lstStyle/>
        <a:p>
          <a:endParaRPr lang="en-US"/>
        </a:p>
      </dgm:t>
    </dgm:pt>
    <dgm:pt modelId="{B2A717C3-A05C-40B7-B943-84A937B06E30}" type="pres">
      <dgm:prSet presAssocID="{4CAF8FAB-4C7D-4627-9C0F-ADFA8A86EBA5}" presName="composite2" presStyleCnt="0"/>
      <dgm:spPr/>
    </dgm:pt>
    <dgm:pt modelId="{DB904C00-2778-4163-8B2F-EB8D14FA15F6}" type="pres">
      <dgm:prSet presAssocID="{4CAF8FAB-4C7D-4627-9C0F-ADFA8A86EBA5}" presName="dummyNode2" presStyleLbl="node1" presStyleIdx="0" presStyleCnt="7"/>
      <dgm:spPr/>
    </dgm:pt>
    <dgm:pt modelId="{81D09EBD-BE7D-4C53-9CC2-A1E537D0EE9B}" type="pres">
      <dgm:prSet presAssocID="{4CAF8FAB-4C7D-4627-9C0F-ADFA8A86EBA5}" presName="childNode2" presStyleLbl="bgAcc1" presStyleIdx="1" presStyleCnt="7">
        <dgm:presLayoutVars>
          <dgm:bulletEnabled val="1"/>
        </dgm:presLayoutVars>
      </dgm:prSet>
      <dgm:spPr/>
    </dgm:pt>
    <dgm:pt modelId="{1169659B-E27D-4159-B7F0-2C84C61143A8}" type="pres">
      <dgm:prSet presAssocID="{4CAF8FAB-4C7D-4627-9C0F-ADFA8A86EBA5}" presName="childNode2tx" presStyleLbl="bgAcc1" presStyleIdx="1" presStyleCnt="7">
        <dgm:presLayoutVars>
          <dgm:bulletEnabled val="1"/>
        </dgm:presLayoutVars>
      </dgm:prSet>
      <dgm:spPr/>
    </dgm:pt>
    <dgm:pt modelId="{FE34C1FD-AA3C-4071-89AB-4C592C0D7982}" type="pres">
      <dgm:prSet presAssocID="{4CAF8FAB-4C7D-4627-9C0F-ADFA8A86EBA5}" presName="parentNode2" presStyleLbl="node1" presStyleIdx="1" presStyleCnt="7" custScaleX="121307" custScaleY="151706">
        <dgm:presLayoutVars>
          <dgm:chMax val="0"/>
          <dgm:bulletEnabled val="1"/>
        </dgm:presLayoutVars>
      </dgm:prSet>
      <dgm:spPr/>
      <dgm:t>
        <a:bodyPr/>
        <a:lstStyle/>
        <a:p>
          <a:endParaRPr lang="en-US"/>
        </a:p>
      </dgm:t>
    </dgm:pt>
    <dgm:pt modelId="{7DC59066-3908-4326-B014-0F42DD63271B}" type="pres">
      <dgm:prSet presAssocID="{4CAF8FAB-4C7D-4627-9C0F-ADFA8A86EBA5}" presName="connSite2" presStyleCnt="0"/>
      <dgm:spPr/>
    </dgm:pt>
    <dgm:pt modelId="{992D9884-6918-4B82-AD13-138675DE8DB1}" type="pres">
      <dgm:prSet presAssocID="{1158D6AE-B5AA-4B09-AF4E-00C5D7C22A26}" presName="Name18" presStyleLbl="sibTrans2D1" presStyleIdx="1" presStyleCnt="6"/>
      <dgm:spPr/>
      <dgm:t>
        <a:bodyPr/>
        <a:lstStyle/>
        <a:p>
          <a:endParaRPr lang="en-US"/>
        </a:p>
      </dgm:t>
    </dgm:pt>
    <dgm:pt modelId="{4FEFC91C-B257-467E-9172-DF2E774FBB34}" type="pres">
      <dgm:prSet presAssocID="{454D670D-A81E-452C-8502-50B0328090E7}" presName="composite1" presStyleCnt="0"/>
      <dgm:spPr/>
    </dgm:pt>
    <dgm:pt modelId="{DBC973D6-CA2E-42BC-95B0-77B5C2D162AE}" type="pres">
      <dgm:prSet presAssocID="{454D670D-A81E-452C-8502-50B0328090E7}" presName="dummyNode1" presStyleLbl="node1" presStyleIdx="1" presStyleCnt="7"/>
      <dgm:spPr/>
    </dgm:pt>
    <dgm:pt modelId="{D11E8952-D931-47EE-BD64-AAD585F90341}" type="pres">
      <dgm:prSet presAssocID="{454D670D-A81E-452C-8502-50B0328090E7}" presName="childNode1" presStyleLbl="bgAcc1" presStyleIdx="2" presStyleCnt="7">
        <dgm:presLayoutVars>
          <dgm:bulletEnabled val="1"/>
        </dgm:presLayoutVars>
      </dgm:prSet>
      <dgm:spPr/>
    </dgm:pt>
    <dgm:pt modelId="{83B897D8-2F69-444E-BB31-36823D9E55E1}" type="pres">
      <dgm:prSet presAssocID="{454D670D-A81E-452C-8502-50B0328090E7}" presName="childNode1tx" presStyleLbl="bgAcc1" presStyleIdx="2" presStyleCnt="7">
        <dgm:presLayoutVars>
          <dgm:bulletEnabled val="1"/>
        </dgm:presLayoutVars>
      </dgm:prSet>
      <dgm:spPr/>
    </dgm:pt>
    <dgm:pt modelId="{173EF0EF-DA14-4D81-9295-8665FB2D7D8D}" type="pres">
      <dgm:prSet presAssocID="{454D670D-A81E-452C-8502-50B0328090E7}" presName="parentNode1" presStyleLbl="node1" presStyleIdx="2" presStyleCnt="7" custScaleX="105198" custScaleY="151706">
        <dgm:presLayoutVars>
          <dgm:chMax val="1"/>
          <dgm:bulletEnabled val="1"/>
        </dgm:presLayoutVars>
      </dgm:prSet>
      <dgm:spPr/>
      <dgm:t>
        <a:bodyPr/>
        <a:lstStyle/>
        <a:p>
          <a:endParaRPr lang="en-US"/>
        </a:p>
      </dgm:t>
    </dgm:pt>
    <dgm:pt modelId="{79B0175C-944D-4EFA-A04C-9F4A5A73204E}" type="pres">
      <dgm:prSet presAssocID="{454D670D-A81E-452C-8502-50B0328090E7}" presName="connSite1" presStyleCnt="0"/>
      <dgm:spPr/>
    </dgm:pt>
    <dgm:pt modelId="{720B5801-6077-4D18-8338-3A5582F79BDA}" type="pres">
      <dgm:prSet presAssocID="{475F3426-91AC-4E3F-A269-494BFA20C45E}" presName="Name9" presStyleLbl="sibTrans2D1" presStyleIdx="2" presStyleCnt="6"/>
      <dgm:spPr/>
      <dgm:t>
        <a:bodyPr/>
        <a:lstStyle/>
        <a:p>
          <a:endParaRPr lang="en-US"/>
        </a:p>
      </dgm:t>
    </dgm:pt>
    <dgm:pt modelId="{316925CE-AF12-4219-A3CB-101C4AAFDC17}" type="pres">
      <dgm:prSet presAssocID="{4E3E873A-6384-4654-8448-49A3DFEC56E0}" presName="composite2" presStyleCnt="0"/>
      <dgm:spPr/>
    </dgm:pt>
    <dgm:pt modelId="{5F556001-4025-4A2D-B9CB-3CA7E1C547E2}" type="pres">
      <dgm:prSet presAssocID="{4E3E873A-6384-4654-8448-49A3DFEC56E0}" presName="dummyNode2" presStyleLbl="node1" presStyleIdx="2" presStyleCnt="7"/>
      <dgm:spPr/>
    </dgm:pt>
    <dgm:pt modelId="{B326AA35-C23E-4167-84BB-C248978DBF34}" type="pres">
      <dgm:prSet presAssocID="{4E3E873A-6384-4654-8448-49A3DFEC56E0}" presName="childNode2" presStyleLbl="bgAcc1" presStyleIdx="3" presStyleCnt="7">
        <dgm:presLayoutVars>
          <dgm:bulletEnabled val="1"/>
        </dgm:presLayoutVars>
      </dgm:prSet>
      <dgm:spPr/>
    </dgm:pt>
    <dgm:pt modelId="{426B3124-5E4D-442D-BFE3-87E0CA7CE97D}" type="pres">
      <dgm:prSet presAssocID="{4E3E873A-6384-4654-8448-49A3DFEC56E0}" presName="childNode2tx" presStyleLbl="bgAcc1" presStyleIdx="3" presStyleCnt="7">
        <dgm:presLayoutVars>
          <dgm:bulletEnabled val="1"/>
        </dgm:presLayoutVars>
      </dgm:prSet>
      <dgm:spPr/>
    </dgm:pt>
    <dgm:pt modelId="{5DE8DAA0-33D3-44A0-9F2F-269F70AC46B4}" type="pres">
      <dgm:prSet presAssocID="{4E3E873A-6384-4654-8448-49A3DFEC56E0}" presName="parentNode2" presStyleLbl="node1" presStyleIdx="3" presStyleCnt="7" custScaleX="105011" custScaleY="153351">
        <dgm:presLayoutVars>
          <dgm:chMax val="0"/>
          <dgm:bulletEnabled val="1"/>
        </dgm:presLayoutVars>
      </dgm:prSet>
      <dgm:spPr/>
      <dgm:t>
        <a:bodyPr/>
        <a:lstStyle/>
        <a:p>
          <a:endParaRPr lang="en-US"/>
        </a:p>
      </dgm:t>
    </dgm:pt>
    <dgm:pt modelId="{04CE607C-A049-4394-B35A-D714A6BCB2A6}" type="pres">
      <dgm:prSet presAssocID="{4E3E873A-6384-4654-8448-49A3DFEC56E0}" presName="connSite2" presStyleCnt="0"/>
      <dgm:spPr/>
    </dgm:pt>
    <dgm:pt modelId="{6B5B928D-3B18-457C-8447-458BCA3B0E53}" type="pres">
      <dgm:prSet presAssocID="{5B507118-DA9F-41FF-9730-255E5E8E5FE0}" presName="Name18" presStyleLbl="sibTrans2D1" presStyleIdx="3" presStyleCnt="6"/>
      <dgm:spPr/>
      <dgm:t>
        <a:bodyPr/>
        <a:lstStyle/>
        <a:p>
          <a:endParaRPr lang="en-US"/>
        </a:p>
      </dgm:t>
    </dgm:pt>
    <dgm:pt modelId="{AAEBC151-1F1D-4831-A1EB-4C0F68BB9A29}" type="pres">
      <dgm:prSet presAssocID="{6F2051ED-AD0F-47BD-868F-CCECEACF741E}" presName="composite1" presStyleCnt="0"/>
      <dgm:spPr/>
    </dgm:pt>
    <dgm:pt modelId="{6567E532-201F-4510-8AA6-91C288416076}" type="pres">
      <dgm:prSet presAssocID="{6F2051ED-AD0F-47BD-868F-CCECEACF741E}" presName="dummyNode1" presStyleLbl="node1" presStyleIdx="3" presStyleCnt="7"/>
      <dgm:spPr/>
    </dgm:pt>
    <dgm:pt modelId="{0C3AF66A-7C42-4AA9-8F4D-FB6485C8FDD5}" type="pres">
      <dgm:prSet presAssocID="{6F2051ED-AD0F-47BD-868F-CCECEACF741E}" presName="childNode1" presStyleLbl="bgAcc1" presStyleIdx="4" presStyleCnt="7">
        <dgm:presLayoutVars>
          <dgm:bulletEnabled val="1"/>
        </dgm:presLayoutVars>
      </dgm:prSet>
      <dgm:spPr/>
    </dgm:pt>
    <dgm:pt modelId="{9927B6C8-47B7-45A2-9146-E9C59B99EE3E}" type="pres">
      <dgm:prSet presAssocID="{6F2051ED-AD0F-47BD-868F-CCECEACF741E}" presName="childNode1tx" presStyleLbl="bgAcc1" presStyleIdx="4" presStyleCnt="7">
        <dgm:presLayoutVars>
          <dgm:bulletEnabled val="1"/>
        </dgm:presLayoutVars>
      </dgm:prSet>
      <dgm:spPr/>
    </dgm:pt>
    <dgm:pt modelId="{FF839D39-99F7-4716-97FF-2AE27EE328FF}" type="pres">
      <dgm:prSet presAssocID="{6F2051ED-AD0F-47BD-868F-CCECEACF741E}" presName="parentNode1" presStyleLbl="node1" presStyleIdx="4" presStyleCnt="7" custScaleX="121966" custScaleY="153351">
        <dgm:presLayoutVars>
          <dgm:chMax val="1"/>
          <dgm:bulletEnabled val="1"/>
        </dgm:presLayoutVars>
      </dgm:prSet>
      <dgm:spPr/>
      <dgm:t>
        <a:bodyPr/>
        <a:lstStyle/>
        <a:p>
          <a:endParaRPr lang="en-US"/>
        </a:p>
      </dgm:t>
    </dgm:pt>
    <dgm:pt modelId="{81EDAEFB-12BF-4BD3-B15A-6CD6DB73C76A}" type="pres">
      <dgm:prSet presAssocID="{6F2051ED-AD0F-47BD-868F-CCECEACF741E}" presName="connSite1" presStyleCnt="0"/>
      <dgm:spPr/>
    </dgm:pt>
    <dgm:pt modelId="{6AF1C979-B000-4847-A604-7AA48661385E}" type="pres">
      <dgm:prSet presAssocID="{3E064942-1322-4815-8792-760BF11D239B}" presName="Name9" presStyleLbl="sibTrans2D1" presStyleIdx="4" presStyleCnt="6"/>
      <dgm:spPr/>
      <dgm:t>
        <a:bodyPr/>
        <a:lstStyle/>
        <a:p>
          <a:endParaRPr lang="en-US"/>
        </a:p>
      </dgm:t>
    </dgm:pt>
    <dgm:pt modelId="{75CAE4FC-ED7F-4DF9-84D6-D8D35E37AFAD}" type="pres">
      <dgm:prSet presAssocID="{6973A8E3-F124-4D17-96D5-4F413712C5B1}" presName="composite2" presStyleCnt="0"/>
      <dgm:spPr/>
    </dgm:pt>
    <dgm:pt modelId="{7004D4D0-F6ED-4DFB-AE28-E8DEAE8CF678}" type="pres">
      <dgm:prSet presAssocID="{6973A8E3-F124-4D17-96D5-4F413712C5B1}" presName="dummyNode2" presStyleLbl="node1" presStyleIdx="4" presStyleCnt="7"/>
      <dgm:spPr/>
    </dgm:pt>
    <dgm:pt modelId="{244BE61F-8EA6-4D6F-B673-769576360D46}" type="pres">
      <dgm:prSet presAssocID="{6973A8E3-F124-4D17-96D5-4F413712C5B1}" presName="childNode2" presStyleLbl="bgAcc1" presStyleIdx="5" presStyleCnt="7">
        <dgm:presLayoutVars>
          <dgm:bulletEnabled val="1"/>
        </dgm:presLayoutVars>
      </dgm:prSet>
      <dgm:spPr/>
    </dgm:pt>
    <dgm:pt modelId="{21826E69-62C2-44CD-B321-B7179E61FB82}" type="pres">
      <dgm:prSet presAssocID="{6973A8E3-F124-4D17-96D5-4F413712C5B1}" presName="childNode2tx" presStyleLbl="bgAcc1" presStyleIdx="5" presStyleCnt="7">
        <dgm:presLayoutVars>
          <dgm:bulletEnabled val="1"/>
        </dgm:presLayoutVars>
      </dgm:prSet>
      <dgm:spPr/>
    </dgm:pt>
    <dgm:pt modelId="{AAD3B041-D183-4003-A9A8-5D9C42C73197}" type="pres">
      <dgm:prSet presAssocID="{6973A8E3-F124-4D17-96D5-4F413712C5B1}" presName="parentNode2" presStyleLbl="node1" presStyleIdx="5" presStyleCnt="7" custScaleX="104638" custScaleY="154188">
        <dgm:presLayoutVars>
          <dgm:chMax val="0"/>
          <dgm:bulletEnabled val="1"/>
        </dgm:presLayoutVars>
      </dgm:prSet>
      <dgm:spPr/>
      <dgm:t>
        <a:bodyPr/>
        <a:lstStyle/>
        <a:p>
          <a:endParaRPr lang="en-US"/>
        </a:p>
      </dgm:t>
    </dgm:pt>
    <dgm:pt modelId="{C18108C0-5B30-4390-B35F-A614268F608E}" type="pres">
      <dgm:prSet presAssocID="{6973A8E3-F124-4D17-96D5-4F413712C5B1}" presName="connSite2" presStyleCnt="0"/>
      <dgm:spPr/>
    </dgm:pt>
    <dgm:pt modelId="{3119A1D7-64FC-4B90-8C72-5A99F5CE8C9E}" type="pres">
      <dgm:prSet presAssocID="{BF86E7C6-7061-43DE-82E4-C9800C8CEC69}" presName="Name18" presStyleLbl="sibTrans2D1" presStyleIdx="5" presStyleCnt="6"/>
      <dgm:spPr/>
      <dgm:t>
        <a:bodyPr/>
        <a:lstStyle/>
        <a:p>
          <a:endParaRPr lang="en-US"/>
        </a:p>
      </dgm:t>
    </dgm:pt>
    <dgm:pt modelId="{A97A6513-CAFB-4CC7-8DD4-435C945856DD}" type="pres">
      <dgm:prSet presAssocID="{903483D7-2719-464A-9A61-B1E537C4D3E4}" presName="composite1" presStyleCnt="0"/>
      <dgm:spPr/>
    </dgm:pt>
    <dgm:pt modelId="{6569446F-C0A4-4C64-9FB4-315E9AFAAE14}" type="pres">
      <dgm:prSet presAssocID="{903483D7-2719-464A-9A61-B1E537C4D3E4}" presName="dummyNode1" presStyleLbl="node1" presStyleIdx="5" presStyleCnt="7"/>
      <dgm:spPr/>
    </dgm:pt>
    <dgm:pt modelId="{1C93F003-E301-4338-A864-8864600FECD0}" type="pres">
      <dgm:prSet presAssocID="{903483D7-2719-464A-9A61-B1E537C4D3E4}" presName="childNode1" presStyleLbl="bgAcc1" presStyleIdx="6" presStyleCnt="7">
        <dgm:presLayoutVars>
          <dgm:bulletEnabled val="1"/>
        </dgm:presLayoutVars>
      </dgm:prSet>
      <dgm:spPr/>
    </dgm:pt>
    <dgm:pt modelId="{52BE6824-E7C1-440C-B217-F98DCF6C5FDE}" type="pres">
      <dgm:prSet presAssocID="{903483D7-2719-464A-9A61-B1E537C4D3E4}" presName="childNode1tx" presStyleLbl="bgAcc1" presStyleIdx="6" presStyleCnt="7">
        <dgm:presLayoutVars>
          <dgm:bulletEnabled val="1"/>
        </dgm:presLayoutVars>
      </dgm:prSet>
      <dgm:spPr/>
    </dgm:pt>
    <dgm:pt modelId="{32F735A7-154B-42E8-BF75-D43114D15C62}" type="pres">
      <dgm:prSet presAssocID="{903483D7-2719-464A-9A61-B1E537C4D3E4}" presName="parentNode1" presStyleLbl="node1" presStyleIdx="6" presStyleCnt="7" custScaleX="122631" custScaleY="176375">
        <dgm:presLayoutVars>
          <dgm:chMax val="1"/>
          <dgm:bulletEnabled val="1"/>
        </dgm:presLayoutVars>
      </dgm:prSet>
      <dgm:spPr/>
      <dgm:t>
        <a:bodyPr/>
        <a:lstStyle/>
        <a:p>
          <a:endParaRPr lang="en-US"/>
        </a:p>
      </dgm:t>
    </dgm:pt>
    <dgm:pt modelId="{DBDBD2F3-3EAD-47BD-876E-528493CABC03}" type="pres">
      <dgm:prSet presAssocID="{903483D7-2719-464A-9A61-B1E537C4D3E4}" presName="connSite1" presStyleCnt="0"/>
      <dgm:spPr/>
    </dgm:pt>
  </dgm:ptLst>
  <dgm:cxnLst>
    <dgm:cxn modelId="{A416306E-F41F-4F59-A3AA-3308ED681EBE}" srcId="{3001D2BD-77E7-4F6C-8771-105089925554}" destId="{B5B42BF0-705F-40AE-AFCC-879B111ED358}" srcOrd="0" destOrd="0" parTransId="{5EFC203C-1F52-4775-8B95-140EFDF791A5}" sibTransId="{A2B1DD6A-036F-41E9-9DBC-1BCDF98EAD12}"/>
    <dgm:cxn modelId="{499EFFEA-497D-4857-B3A6-3C5AF2EDADDB}" type="presOf" srcId="{903483D7-2719-464A-9A61-B1E537C4D3E4}" destId="{32F735A7-154B-42E8-BF75-D43114D15C62}" srcOrd="0" destOrd="0" presId="urn:microsoft.com/office/officeart/2005/8/layout/hProcess4"/>
    <dgm:cxn modelId="{C78F3855-9F6E-48C7-8232-26D90B10E5F3}" srcId="{3001D2BD-77E7-4F6C-8771-105089925554}" destId="{4CAF8FAB-4C7D-4627-9C0F-ADFA8A86EBA5}" srcOrd="1" destOrd="0" parTransId="{94D9AABC-5A90-4229-90C3-77A4FB9F8E7D}" sibTransId="{1158D6AE-B5AA-4B09-AF4E-00C5D7C22A26}"/>
    <dgm:cxn modelId="{95CC9F91-4F6F-4723-BE48-EB7240B08354}" type="presOf" srcId="{1158D6AE-B5AA-4B09-AF4E-00C5D7C22A26}" destId="{992D9884-6918-4B82-AD13-138675DE8DB1}" srcOrd="0" destOrd="0" presId="urn:microsoft.com/office/officeart/2005/8/layout/hProcess4"/>
    <dgm:cxn modelId="{76774766-E029-407B-A0C5-92C11D6ADD14}" type="presOf" srcId="{3E064942-1322-4815-8792-760BF11D239B}" destId="{6AF1C979-B000-4847-A604-7AA48661385E}" srcOrd="0" destOrd="0" presId="urn:microsoft.com/office/officeart/2005/8/layout/hProcess4"/>
    <dgm:cxn modelId="{9EB032E2-ECBD-4D2A-B4AF-809CB28B1694}" srcId="{3001D2BD-77E7-4F6C-8771-105089925554}" destId="{4E3E873A-6384-4654-8448-49A3DFEC56E0}" srcOrd="3" destOrd="0" parTransId="{2585DDC5-E5C4-4022-98A0-B1886D3E23BA}" sibTransId="{5B507118-DA9F-41FF-9730-255E5E8E5FE0}"/>
    <dgm:cxn modelId="{BDA9D2DC-10DB-4E3A-9742-EF86D2A358BB}" type="presOf" srcId="{5B507118-DA9F-41FF-9730-255E5E8E5FE0}" destId="{6B5B928D-3B18-457C-8447-458BCA3B0E53}" srcOrd="0" destOrd="0" presId="urn:microsoft.com/office/officeart/2005/8/layout/hProcess4"/>
    <dgm:cxn modelId="{3D54EF46-63AC-4295-B26C-13953051A0A2}" srcId="{3001D2BD-77E7-4F6C-8771-105089925554}" destId="{6973A8E3-F124-4D17-96D5-4F413712C5B1}" srcOrd="5" destOrd="0" parTransId="{0E5E6D7E-56A3-4D9E-B735-F55FC16ABE06}" sibTransId="{BF86E7C6-7061-43DE-82E4-C9800C8CEC69}"/>
    <dgm:cxn modelId="{DC011C2F-CE93-45A4-A387-149C820D97C9}" type="presOf" srcId="{A2B1DD6A-036F-41E9-9DBC-1BCDF98EAD12}" destId="{F2DB81E8-553A-4AD0-A848-B0156BE41525}" srcOrd="0" destOrd="0" presId="urn:microsoft.com/office/officeart/2005/8/layout/hProcess4"/>
    <dgm:cxn modelId="{375FD99B-1D3C-4B86-AF5C-412F9B43F2C9}" type="presOf" srcId="{6F2051ED-AD0F-47BD-868F-CCECEACF741E}" destId="{FF839D39-99F7-4716-97FF-2AE27EE328FF}" srcOrd="0" destOrd="0" presId="urn:microsoft.com/office/officeart/2005/8/layout/hProcess4"/>
    <dgm:cxn modelId="{193A50A5-9121-42EF-8D9D-E22719D93E57}" srcId="{3001D2BD-77E7-4F6C-8771-105089925554}" destId="{454D670D-A81E-452C-8502-50B0328090E7}" srcOrd="2" destOrd="0" parTransId="{1417A534-4DD3-4E27-AB51-29AB4C59A514}" sibTransId="{475F3426-91AC-4E3F-A269-494BFA20C45E}"/>
    <dgm:cxn modelId="{F1271BBE-6D9A-4992-ADC2-432768611DAB}" type="presOf" srcId="{4E3E873A-6384-4654-8448-49A3DFEC56E0}" destId="{5DE8DAA0-33D3-44A0-9F2F-269F70AC46B4}" srcOrd="0" destOrd="0" presId="urn:microsoft.com/office/officeart/2005/8/layout/hProcess4"/>
    <dgm:cxn modelId="{6AAA29E6-AC61-42E2-BBEE-1BB5CD41013C}" type="presOf" srcId="{454D670D-A81E-452C-8502-50B0328090E7}" destId="{173EF0EF-DA14-4D81-9295-8665FB2D7D8D}" srcOrd="0" destOrd="0" presId="urn:microsoft.com/office/officeart/2005/8/layout/hProcess4"/>
    <dgm:cxn modelId="{379ED45A-0220-40DB-B33C-0B8517BDA0F4}" srcId="{3001D2BD-77E7-4F6C-8771-105089925554}" destId="{903483D7-2719-464A-9A61-B1E537C4D3E4}" srcOrd="6" destOrd="0" parTransId="{7A84B2A8-52AA-4E1F-A5B7-15EA86E213B4}" sibTransId="{71AD8308-A04F-4CB3-8696-1AD2DC7DB8C3}"/>
    <dgm:cxn modelId="{AE2F5927-8124-42AB-892F-06BD798F3D93}" type="presOf" srcId="{B5B42BF0-705F-40AE-AFCC-879B111ED358}" destId="{7BDBB92D-2050-471B-AB59-F5F7819549B4}" srcOrd="0" destOrd="0" presId="urn:microsoft.com/office/officeart/2005/8/layout/hProcess4"/>
    <dgm:cxn modelId="{C4C8C0A6-CA37-41D5-B05D-045FB08CC243}" type="presOf" srcId="{4CAF8FAB-4C7D-4627-9C0F-ADFA8A86EBA5}" destId="{FE34C1FD-AA3C-4071-89AB-4C592C0D7982}" srcOrd="0" destOrd="0" presId="urn:microsoft.com/office/officeart/2005/8/layout/hProcess4"/>
    <dgm:cxn modelId="{61E8757F-908F-4FB2-8C25-9410C6775160}" type="presOf" srcId="{3001D2BD-77E7-4F6C-8771-105089925554}" destId="{21A262C9-DCD4-4BB8-A5C0-F2497E3B0127}" srcOrd="0" destOrd="0" presId="urn:microsoft.com/office/officeart/2005/8/layout/hProcess4"/>
    <dgm:cxn modelId="{04A665C3-2497-4B96-9A5D-FF0D89F65211}" type="presOf" srcId="{6973A8E3-F124-4D17-96D5-4F413712C5B1}" destId="{AAD3B041-D183-4003-A9A8-5D9C42C73197}" srcOrd="0" destOrd="0" presId="urn:microsoft.com/office/officeart/2005/8/layout/hProcess4"/>
    <dgm:cxn modelId="{38BBE35B-494E-4FA5-BD8F-1598DA23F17C}" type="presOf" srcId="{475F3426-91AC-4E3F-A269-494BFA20C45E}" destId="{720B5801-6077-4D18-8338-3A5582F79BDA}" srcOrd="0" destOrd="0" presId="urn:microsoft.com/office/officeart/2005/8/layout/hProcess4"/>
    <dgm:cxn modelId="{C39E1911-80E2-4F5F-8CC3-DF528CD67283}" type="presOf" srcId="{BF86E7C6-7061-43DE-82E4-C9800C8CEC69}" destId="{3119A1D7-64FC-4B90-8C72-5A99F5CE8C9E}" srcOrd="0" destOrd="0" presId="urn:microsoft.com/office/officeart/2005/8/layout/hProcess4"/>
    <dgm:cxn modelId="{A1FD74F5-E1A9-4E72-9B84-3F18C1EDFECA}" srcId="{3001D2BD-77E7-4F6C-8771-105089925554}" destId="{6F2051ED-AD0F-47BD-868F-CCECEACF741E}" srcOrd="4" destOrd="0" parTransId="{D548A3DA-9972-4AC3-9BD9-AD311375D7B1}" sibTransId="{3E064942-1322-4815-8792-760BF11D239B}"/>
    <dgm:cxn modelId="{0077862E-EA4E-48C4-A99A-11F41646B510}" type="presParOf" srcId="{21A262C9-DCD4-4BB8-A5C0-F2497E3B0127}" destId="{FDFF814E-9F0E-44CF-86CA-F1C71742573F}" srcOrd="0" destOrd="0" presId="urn:microsoft.com/office/officeart/2005/8/layout/hProcess4"/>
    <dgm:cxn modelId="{6F7EE277-ACB8-41F4-97BF-0B3956C46E61}" type="presParOf" srcId="{21A262C9-DCD4-4BB8-A5C0-F2497E3B0127}" destId="{84A69D13-A7AB-41C7-B1E2-7094109D93AC}" srcOrd="1" destOrd="0" presId="urn:microsoft.com/office/officeart/2005/8/layout/hProcess4"/>
    <dgm:cxn modelId="{63A7A00B-517E-4DD2-8AE1-5B95F71D6F13}" type="presParOf" srcId="{21A262C9-DCD4-4BB8-A5C0-F2497E3B0127}" destId="{AB857FC5-9B61-4046-AFE9-02B0356E3556}" srcOrd="2" destOrd="0" presId="urn:microsoft.com/office/officeart/2005/8/layout/hProcess4"/>
    <dgm:cxn modelId="{3CDE053A-73CD-4952-869D-CFDB0D663A0E}" type="presParOf" srcId="{AB857FC5-9B61-4046-AFE9-02B0356E3556}" destId="{842BC1F1-B55C-4C25-8381-99407EFB6CF0}" srcOrd="0" destOrd="0" presId="urn:microsoft.com/office/officeart/2005/8/layout/hProcess4"/>
    <dgm:cxn modelId="{ACDC0618-613D-410E-B0FB-36CA1A0A44DE}" type="presParOf" srcId="{842BC1F1-B55C-4C25-8381-99407EFB6CF0}" destId="{A119DEBB-82E5-46EF-8EA3-A10A42D1316C}" srcOrd="0" destOrd="0" presId="urn:microsoft.com/office/officeart/2005/8/layout/hProcess4"/>
    <dgm:cxn modelId="{522D250F-B459-4BEB-B099-28E6CEAFFE91}" type="presParOf" srcId="{842BC1F1-B55C-4C25-8381-99407EFB6CF0}" destId="{539F65C8-F7DD-4D3E-9859-36DB127084AC}" srcOrd="1" destOrd="0" presId="urn:microsoft.com/office/officeart/2005/8/layout/hProcess4"/>
    <dgm:cxn modelId="{16F75C6B-E6A7-4148-9350-55575F623F40}" type="presParOf" srcId="{842BC1F1-B55C-4C25-8381-99407EFB6CF0}" destId="{AAFB66E1-D03A-4B20-A899-10641C75FB41}" srcOrd="2" destOrd="0" presId="urn:microsoft.com/office/officeart/2005/8/layout/hProcess4"/>
    <dgm:cxn modelId="{0F19B492-BB07-4996-A2C8-538502A55681}" type="presParOf" srcId="{842BC1F1-B55C-4C25-8381-99407EFB6CF0}" destId="{7BDBB92D-2050-471B-AB59-F5F7819549B4}" srcOrd="3" destOrd="0" presId="urn:microsoft.com/office/officeart/2005/8/layout/hProcess4"/>
    <dgm:cxn modelId="{E1FA3FE4-0091-4EFD-A247-B92DF234E06B}" type="presParOf" srcId="{842BC1F1-B55C-4C25-8381-99407EFB6CF0}" destId="{C9F411D2-C17E-412D-9090-86517966CFDF}" srcOrd="4" destOrd="0" presId="urn:microsoft.com/office/officeart/2005/8/layout/hProcess4"/>
    <dgm:cxn modelId="{C020E7B9-25AC-4F36-ACE5-425BC82214B1}" type="presParOf" srcId="{AB857FC5-9B61-4046-AFE9-02B0356E3556}" destId="{F2DB81E8-553A-4AD0-A848-B0156BE41525}" srcOrd="1" destOrd="0" presId="urn:microsoft.com/office/officeart/2005/8/layout/hProcess4"/>
    <dgm:cxn modelId="{C48B1975-7332-4E4E-8736-BE8EB2FE28E6}" type="presParOf" srcId="{AB857FC5-9B61-4046-AFE9-02B0356E3556}" destId="{B2A717C3-A05C-40B7-B943-84A937B06E30}" srcOrd="2" destOrd="0" presId="urn:microsoft.com/office/officeart/2005/8/layout/hProcess4"/>
    <dgm:cxn modelId="{A09B3B05-FD40-4693-9848-79A99A8D6D58}" type="presParOf" srcId="{B2A717C3-A05C-40B7-B943-84A937B06E30}" destId="{DB904C00-2778-4163-8B2F-EB8D14FA15F6}" srcOrd="0" destOrd="0" presId="urn:microsoft.com/office/officeart/2005/8/layout/hProcess4"/>
    <dgm:cxn modelId="{E60D64AA-A5DF-4BC7-A4CC-4C41014F9C83}" type="presParOf" srcId="{B2A717C3-A05C-40B7-B943-84A937B06E30}" destId="{81D09EBD-BE7D-4C53-9CC2-A1E537D0EE9B}" srcOrd="1" destOrd="0" presId="urn:microsoft.com/office/officeart/2005/8/layout/hProcess4"/>
    <dgm:cxn modelId="{7A678782-7224-4514-BB94-E0CA00239BDC}" type="presParOf" srcId="{B2A717C3-A05C-40B7-B943-84A937B06E30}" destId="{1169659B-E27D-4159-B7F0-2C84C61143A8}" srcOrd="2" destOrd="0" presId="urn:microsoft.com/office/officeart/2005/8/layout/hProcess4"/>
    <dgm:cxn modelId="{C7FC0573-370C-4203-A082-B82AB8BCC5C7}" type="presParOf" srcId="{B2A717C3-A05C-40B7-B943-84A937B06E30}" destId="{FE34C1FD-AA3C-4071-89AB-4C592C0D7982}" srcOrd="3" destOrd="0" presId="urn:microsoft.com/office/officeart/2005/8/layout/hProcess4"/>
    <dgm:cxn modelId="{D27516BF-57C7-48DA-8F4C-B0F1EB8D5450}" type="presParOf" srcId="{B2A717C3-A05C-40B7-B943-84A937B06E30}" destId="{7DC59066-3908-4326-B014-0F42DD63271B}" srcOrd="4" destOrd="0" presId="urn:microsoft.com/office/officeart/2005/8/layout/hProcess4"/>
    <dgm:cxn modelId="{5A8A5B50-E2F6-41D2-ABF4-1D8B2F92D3C6}" type="presParOf" srcId="{AB857FC5-9B61-4046-AFE9-02B0356E3556}" destId="{992D9884-6918-4B82-AD13-138675DE8DB1}" srcOrd="3" destOrd="0" presId="urn:microsoft.com/office/officeart/2005/8/layout/hProcess4"/>
    <dgm:cxn modelId="{78AC6140-8ED6-43C2-AF2E-27F6F35AB335}" type="presParOf" srcId="{AB857FC5-9B61-4046-AFE9-02B0356E3556}" destId="{4FEFC91C-B257-467E-9172-DF2E774FBB34}" srcOrd="4" destOrd="0" presId="urn:microsoft.com/office/officeart/2005/8/layout/hProcess4"/>
    <dgm:cxn modelId="{D3F1D45D-69F0-4C04-8587-E9F22463DC98}" type="presParOf" srcId="{4FEFC91C-B257-467E-9172-DF2E774FBB34}" destId="{DBC973D6-CA2E-42BC-95B0-77B5C2D162AE}" srcOrd="0" destOrd="0" presId="urn:microsoft.com/office/officeart/2005/8/layout/hProcess4"/>
    <dgm:cxn modelId="{38966D92-C1B4-4D52-B42E-E3882D5D4F2B}" type="presParOf" srcId="{4FEFC91C-B257-467E-9172-DF2E774FBB34}" destId="{D11E8952-D931-47EE-BD64-AAD585F90341}" srcOrd="1" destOrd="0" presId="urn:microsoft.com/office/officeart/2005/8/layout/hProcess4"/>
    <dgm:cxn modelId="{89AC14E5-29F4-441E-B32A-E39667656D5D}" type="presParOf" srcId="{4FEFC91C-B257-467E-9172-DF2E774FBB34}" destId="{83B897D8-2F69-444E-BB31-36823D9E55E1}" srcOrd="2" destOrd="0" presId="urn:microsoft.com/office/officeart/2005/8/layout/hProcess4"/>
    <dgm:cxn modelId="{F30CCD45-3644-4C7E-9149-F9FA6BE93254}" type="presParOf" srcId="{4FEFC91C-B257-467E-9172-DF2E774FBB34}" destId="{173EF0EF-DA14-4D81-9295-8665FB2D7D8D}" srcOrd="3" destOrd="0" presId="urn:microsoft.com/office/officeart/2005/8/layout/hProcess4"/>
    <dgm:cxn modelId="{D9379089-CC5E-486A-B4DD-24E576470EDA}" type="presParOf" srcId="{4FEFC91C-B257-467E-9172-DF2E774FBB34}" destId="{79B0175C-944D-4EFA-A04C-9F4A5A73204E}" srcOrd="4" destOrd="0" presId="urn:microsoft.com/office/officeart/2005/8/layout/hProcess4"/>
    <dgm:cxn modelId="{37647870-57A5-49C0-B6A8-489B565C724E}" type="presParOf" srcId="{AB857FC5-9B61-4046-AFE9-02B0356E3556}" destId="{720B5801-6077-4D18-8338-3A5582F79BDA}" srcOrd="5" destOrd="0" presId="urn:microsoft.com/office/officeart/2005/8/layout/hProcess4"/>
    <dgm:cxn modelId="{64649E30-1CE2-4FB8-94AD-498676DB66BD}" type="presParOf" srcId="{AB857FC5-9B61-4046-AFE9-02B0356E3556}" destId="{316925CE-AF12-4219-A3CB-101C4AAFDC17}" srcOrd="6" destOrd="0" presId="urn:microsoft.com/office/officeart/2005/8/layout/hProcess4"/>
    <dgm:cxn modelId="{4D35A774-1C57-4A51-A82A-AFA7BB4B666C}" type="presParOf" srcId="{316925CE-AF12-4219-A3CB-101C4AAFDC17}" destId="{5F556001-4025-4A2D-B9CB-3CA7E1C547E2}" srcOrd="0" destOrd="0" presId="urn:microsoft.com/office/officeart/2005/8/layout/hProcess4"/>
    <dgm:cxn modelId="{F9463F5D-1CD9-4C23-B8E5-1DF8EF216E00}" type="presParOf" srcId="{316925CE-AF12-4219-A3CB-101C4AAFDC17}" destId="{B326AA35-C23E-4167-84BB-C248978DBF34}" srcOrd="1" destOrd="0" presId="urn:microsoft.com/office/officeart/2005/8/layout/hProcess4"/>
    <dgm:cxn modelId="{8DD56681-BE79-48B6-921E-373FE487285C}" type="presParOf" srcId="{316925CE-AF12-4219-A3CB-101C4AAFDC17}" destId="{426B3124-5E4D-442D-BFE3-87E0CA7CE97D}" srcOrd="2" destOrd="0" presId="urn:microsoft.com/office/officeart/2005/8/layout/hProcess4"/>
    <dgm:cxn modelId="{20DE1492-947D-403E-B488-C4AF69750988}" type="presParOf" srcId="{316925CE-AF12-4219-A3CB-101C4AAFDC17}" destId="{5DE8DAA0-33D3-44A0-9F2F-269F70AC46B4}" srcOrd="3" destOrd="0" presId="urn:microsoft.com/office/officeart/2005/8/layout/hProcess4"/>
    <dgm:cxn modelId="{EFA3770A-F0BD-415B-ABBB-E03B9F9F45A1}" type="presParOf" srcId="{316925CE-AF12-4219-A3CB-101C4AAFDC17}" destId="{04CE607C-A049-4394-B35A-D714A6BCB2A6}" srcOrd="4" destOrd="0" presId="urn:microsoft.com/office/officeart/2005/8/layout/hProcess4"/>
    <dgm:cxn modelId="{1DB31FD3-7BAA-45A0-9720-61FD894DA390}" type="presParOf" srcId="{AB857FC5-9B61-4046-AFE9-02B0356E3556}" destId="{6B5B928D-3B18-457C-8447-458BCA3B0E53}" srcOrd="7" destOrd="0" presId="urn:microsoft.com/office/officeart/2005/8/layout/hProcess4"/>
    <dgm:cxn modelId="{79AF5C81-AF4C-4388-AD96-712ABF486EF7}" type="presParOf" srcId="{AB857FC5-9B61-4046-AFE9-02B0356E3556}" destId="{AAEBC151-1F1D-4831-A1EB-4C0F68BB9A29}" srcOrd="8" destOrd="0" presId="urn:microsoft.com/office/officeart/2005/8/layout/hProcess4"/>
    <dgm:cxn modelId="{05E21087-1A3F-41B9-87D8-146A367AC1A7}" type="presParOf" srcId="{AAEBC151-1F1D-4831-A1EB-4C0F68BB9A29}" destId="{6567E532-201F-4510-8AA6-91C288416076}" srcOrd="0" destOrd="0" presId="urn:microsoft.com/office/officeart/2005/8/layout/hProcess4"/>
    <dgm:cxn modelId="{3585194E-9D7A-4451-832B-4AB1B860C782}" type="presParOf" srcId="{AAEBC151-1F1D-4831-A1EB-4C0F68BB9A29}" destId="{0C3AF66A-7C42-4AA9-8F4D-FB6485C8FDD5}" srcOrd="1" destOrd="0" presId="urn:microsoft.com/office/officeart/2005/8/layout/hProcess4"/>
    <dgm:cxn modelId="{08AFA4FC-6146-4E34-B7A1-6E4071117F08}" type="presParOf" srcId="{AAEBC151-1F1D-4831-A1EB-4C0F68BB9A29}" destId="{9927B6C8-47B7-45A2-9146-E9C59B99EE3E}" srcOrd="2" destOrd="0" presId="urn:microsoft.com/office/officeart/2005/8/layout/hProcess4"/>
    <dgm:cxn modelId="{2602993D-D068-4E70-A5F8-5F66B80BBDB7}" type="presParOf" srcId="{AAEBC151-1F1D-4831-A1EB-4C0F68BB9A29}" destId="{FF839D39-99F7-4716-97FF-2AE27EE328FF}" srcOrd="3" destOrd="0" presId="urn:microsoft.com/office/officeart/2005/8/layout/hProcess4"/>
    <dgm:cxn modelId="{623978BA-7294-4402-9AF8-B40BB2EFECA0}" type="presParOf" srcId="{AAEBC151-1F1D-4831-A1EB-4C0F68BB9A29}" destId="{81EDAEFB-12BF-4BD3-B15A-6CD6DB73C76A}" srcOrd="4" destOrd="0" presId="urn:microsoft.com/office/officeart/2005/8/layout/hProcess4"/>
    <dgm:cxn modelId="{ED5D5844-A010-461F-8814-C7DC1535D508}" type="presParOf" srcId="{AB857FC5-9B61-4046-AFE9-02B0356E3556}" destId="{6AF1C979-B000-4847-A604-7AA48661385E}" srcOrd="9" destOrd="0" presId="urn:microsoft.com/office/officeart/2005/8/layout/hProcess4"/>
    <dgm:cxn modelId="{C3333EA0-FF8C-4893-99A3-7A626D29A008}" type="presParOf" srcId="{AB857FC5-9B61-4046-AFE9-02B0356E3556}" destId="{75CAE4FC-ED7F-4DF9-84D6-D8D35E37AFAD}" srcOrd="10" destOrd="0" presId="urn:microsoft.com/office/officeart/2005/8/layout/hProcess4"/>
    <dgm:cxn modelId="{25E7D6FF-C59C-4ADD-9B57-4062B013694A}" type="presParOf" srcId="{75CAE4FC-ED7F-4DF9-84D6-D8D35E37AFAD}" destId="{7004D4D0-F6ED-4DFB-AE28-E8DEAE8CF678}" srcOrd="0" destOrd="0" presId="urn:microsoft.com/office/officeart/2005/8/layout/hProcess4"/>
    <dgm:cxn modelId="{6FAD9FC6-D98A-4251-8427-7939C307EED0}" type="presParOf" srcId="{75CAE4FC-ED7F-4DF9-84D6-D8D35E37AFAD}" destId="{244BE61F-8EA6-4D6F-B673-769576360D46}" srcOrd="1" destOrd="0" presId="urn:microsoft.com/office/officeart/2005/8/layout/hProcess4"/>
    <dgm:cxn modelId="{EC549F1C-113A-4529-BA14-F3A2AD03BF64}" type="presParOf" srcId="{75CAE4FC-ED7F-4DF9-84D6-D8D35E37AFAD}" destId="{21826E69-62C2-44CD-B321-B7179E61FB82}" srcOrd="2" destOrd="0" presId="urn:microsoft.com/office/officeart/2005/8/layout/hProcess4"/>
    <dgm:cxn modelId="{03DD0B81-A4E1-4340-BA2C-0A48747B4A3E}" type="presParOf" srcId="{75CAE4FC-ED7F-4DF9-84D6-D8D35E37AFAD}" destId="{AAD3B041-D183-4003-A9A8-5D9C42C73197}" srcOrd="3" destOrd="0" presId="urn:microsoft.com/office/officeart/2005/8/layout/hProcess4"/>
    <dgm:cxn modelId="{3036E903-634E-4BDB-B1A7-4EEC90316643}" type="presParOf" srcId="{75CAE4FC-ED7F-4DF9-84D6-D8D35E37AFAD}" destId="{C18108C0-5B30-4390-B35F-A614268F608E}" srcOrd="4" destOrd="0" presId="urn:microsoft.com/office/officeart/2005/8/layout/hProcess4"/>
    <dgm:cxn modelId="{7113381D-4493-4626-B1F3-091A32661C8E}" type="presParOf" srcId="{AB857FC5-9B61-4046-AFE9-02B0356E3556}" destId="{3119A1D7-64FC-4B90-8C72-5A99F5CE8C9E}" srcOrd="11" destOrd="0" presId="urn:microsoft.com/office/officeart/2005/8/layout/hProcess4"/>
    <dgm:cxn modelId="{81C6D94C-324F-44CB-B7A2-95BC0C28180D}" type="presParOf" srcId="{AB857FC5-9B61-4046-AFE9-02B0356E3556}" destId="{A97A6513-CAFB-4CC7-8DD4-435C945856DD}" srcOrd="12" destOrd="0" presId="urn:microsoft.com/office/officeart/2005/8/layout/hProcess4"/>
    <dgm:cxn modelId="{2DD3F9C7-AC68-4B74-8119-BECC84EED1B1}" type="presParOf" srcId="{A97A6513-CAFB-4CC7-8DD4-435C945856DD}" destId="{6569446F-C0A4-4C64-9FB4-315E9AFAAE14}" srcOrd="0" destOrd="0" presId="urn:microsoft.com/office/officeart/2005/8/layout/hProcess4"/>
    <dgm:cxn modelId="{28C3713B-FC86-43C4-BC15-48D5C3DFF728}" type="presParOf" srcId="{A97A6513-CAFB-4CC7-8DD4-435C945856DD}" destId="{1C93F003-E301-4338-A864-8864600FECD0}" srcOrd="1" destOrd="0" presId="urn:microsoft.com/office/officeart/2005/8/layout/hProcess4"/>
    <dgm:cxn modelId="{2AED4F17-DF5E-435A-8519-2C7D1EE6DA86}" type="presParOf" srcId="{A97A6513-CAFB-4CC7-8DD4-435C945856DD}" destId="{52BE6824-E7C1-440C-B217-F98DCF6C5FDE}" srcOrd="2" destOrd="0" presId="urn:microsoft.com/office/officeart/2005/8/layout/hProcess4"/>
    <dgm:cxn modelId="{28400653-6FA2-4750-A3E1-3DF124F1FC64}" type="presParOf" srcId="{A97A6513-CAFB-4CC7-8DD4-435C945856DD}" destId="{32F735A7-154B-42E8-BF75-D43114D15C62}" srcOrd="3" destOrd="0" presId="urn:microsoft.com/office/officeart/2005/8/layout/hProcess4"/>
    <dgm:cxn modelId="{A055EAC7-8418-4C6C-B2AE-C2F1B8303A48}" type="presParOf" srcId="{A97A6513-CAFB-4CC7-8DD4-435C945856DD}" destId="{DBDBD2F3-3EAD-47BD-876E-528493CABC0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81CF0F-77D7-4536-979A-CCB0F7F2EB7F}" type="doc">
      <dgm:prSet loTypeId="urn:microsoft.com/office/officeart/2005/8/layout/hList6" loCatId="list" qsTypeId="urn:microsoft.com/office/officeart/2005/8/quickstyle/simple4" qsCatId="simple" csTypeId="urn:microsoft.com/office/officeart/2005/8/colors/colorful1" csCatId="colorful" phldr="1"/>
      <dgm:spPr/>
      <dgm:t>
        <a:bodyPr/>
        <a:lstStyle/>
        <a:p>
          <a:endParaRPr lang="en-US"/>
        </a:p>
      </dgm:t>
    </dgm:pt>
    <dgm:pt modelId="{A2F8FE94-28D9-444E-9B4C-CDBE92421687}">
      <dgm:prSet phldrT="[Text]" custT="1"/>
      <dgm:spPr/>
      <dgm:t>
        <a:bodyPr/>
        <a:lstStyle/>
        <a:p>
          <a:r>
            <a:rPr lang="en-US" sz="1200" b="1" smtClean="0"/>
            <a:t>Power Query</a:t>
          </a:r>
          <a:endParaRPr lang="en-US" sz="1200" b="1" dirty="0"/>
        </a:p>
      </dgm:t>
    </dgm:pt>
    <dgm:pt modelId="{603D74D4-05FD-4381-ACB6-DE3686D12BBB}" type="parTrans" cxnId="{B54F0F70-37D9-4946-8B17-D91DC32A7E60}">
      <dgm:prSet/>
      <dgm:spPr/>
      <dgm:t>
        <a:bodyPr/>
        <a:lstStyle/>
        <a:p>
          <a:endParaRPr lang="en-US" sz="1200" b="1"/>
        </a:p>
      </dgm:t>
    </dgm:pt>
    <dgm:pt modelId="{CF9BD9E1-F6F0-4B5B-BAFD-7024985DAAB0}" type="sibTrans" cxnId="{B54F0F70-37D9-4946-8B17-D91DC32A7E60}">
      <dgm:prSet/>
      <dgm:spPr/>
      <dgm:t>
        <a:bodyPr/>
        <a:lstStyle/>
        <a:p>
          <a:endParaRPr lang="en-US" sz="1200" b="1"/>
        </a:p>
      </dgm:t>
    </dgm:pt>
    <dgm:pt modelId="{DE07C112-ADE7-456D-91E7-01903EF89B0D}">
      <dgm:prSet phldrT="[Text]" custT="1"/>
      <dgm:spPr/>
      <dgm:t>
        <a:bodyPr/>
        <a:lstStyle/>
        <a:p>
          <a:r>
            <a:rPr lang="en-US" sz="1200" b="1" dirty="0" smtClean="0"/>
            <a:t>Power Query / Power Pivot</a:t>
          </a:r>
          <a:endParaRPr lang="en-US" sz="1200" b="1" dirty="0"/>
        </a:p>
      </dgm:t>
    </dgm:pt>
    <dgm:pt modelId="{6CC422DA-E926-4155-AB9E-218D60401911}" type="parTrans" cxnId="{9830E516-BFE8-49C6-A0A7-CCBD6201D00C}">
      <dgm:prSet/>
      <dgm:spPr/>
      <dgm:t>
        <a:bodyPr/>
        <a:lstStyle/>
        <a:p>
          <a:endParaRPr lang="en-US" sz="1200" b="1"/>
        </a:p>
      </dgm:t>
    </dgm:pt>
    <dgm:pt modelId="{F5D19B98-A885-46F8-8B01-FCFD39E8F9EE}" type="sibTrans" cxnId="{9830E516-BFE8-49C6-A0A7-CCBD6201D00C}">
      <dgm:prSet/>
      <dgm:spPr/>
      <dgm:t>
        <a:bodyPr/>
        <a:lstStyle/>
        <a:p>
          <a:endParaRPr lang="en-US" sz="1200" b="1"/>
        </a:p>
      </dgm:t>
    </dgm:pt>
    <dgm:pt modelId="{A6EAD388-FE18-4AB2-9A5E-A351F2269560}">
      <dgm:prSet phldrT="[Text]" custT="1"/>
      <dgm:spPr/>
      <dgm:t>
        <a:bodyPr/>
        <a:lstStyle/>
        <a:p>
          <a:r>
            <a:rPr lang="en-US" sz="1200" b="1" dirty="0" smtClean="0"/>
            <a:t>Power Pivot</a:t>
          </a:r>
          <a:endParaRPr lang="en-US" sz="1200" b="1" dirty="0"/>
        </a:p>
      </dgm:t>
    </dgm:pt>
    <dgm:pt modelId="{891A97B4-5B50-4246-B2ED-606D09832165}" type="parTrans" cxnId="{DD7EA24B-3284-4458-A2A9-9EE513A8E4FD}">
      <dgm:prSet/>
      <dgm:spPr/>
      <dgm:t>
        <a:bodyPr/>
        <a:lstStyle/>
        <a:p>
          <a:endParaRPr lang="en-US" sz="1200" b="1"/>
        </a:p>
      </dgm:t>
    </dgm:pt>
    <dgm:pt modelId="{65DE2EA8-52DD-42B2-A27E-053F48B8B451}" type="sibTrans" cxnId="{DD7EA24B-3284-4458-A2A9-9EE513A8E4FD}">
      <dgm:prSet/>
      <dgm:spPr/>
      <dgm:t>
        <a:bodyPr/>
        <a:lstStyle/>
        <a:p>
          <a:endParaRPr lang="en-US" sz="1200" b="1"/>
        </a:p>
      </dgm:t>
    </dgm:pt>
    <dgm:pt modelId="{CA4A71B8-7049-419C-9AE6-853B93DD6B02}">
      <dgm:prSet phldrT="[Text]" custT="1"/>
      <dgm:spPr/>
      <dgm:t>
        <a:bodyPr/>
        <a:lstStyle/>
        <a:p>
          <a:r>
            <a:rPr lang="en-US" sz="1200" b="1" dirty="0" smtClean="0"/>
            <a:t>Excel</a:t>
          </a:r>
          <a:endParaRPr lang="en-US" sz="1200" b="1" dirty="0"/>
        </a:p>
      </dgm:t>
    </dgm:pt>
    <dgm:pt modelId="{53F5722D-9AE3-4901-A236-436055836212}" type="parTrans" cxnId="{750C3777-6AB2-4F3F-AE53-42848177C646}">
      <dgm:prSet/>
      <dgm:spPr/>
      <dgm:t>
        <a:bodyPr/>
        <a:lstStyle/>
        <a:p>
          <a:endParaRPr lang="en-US" sz="1200" b="1"/>
        </a:p>
      </dgm:t>
    </dgm:pt>
    <dgm:pt modelId="{C4170C55-8E4B-4BE3-98CE-CB93CDCAA357}" type="sibTrans" cxnId="{750C3777-6AB2-4F3F-AE53-42848177C646}">
      <dgm:prSet/>
      <dgm:spPr/>
      <dgm:t>
        <a:bodyPr/>
        <a:lstStyle/>
        <a:p>
          <a:endParaRPr lang="en-US" sz="1200" b="1"/>
        </a:p>
      </dgm:t>
    </dgm:pt>
    <dgm:pt modelId="{8E8FB10B-B7A7-4F5A-809C-85687634A2C4}">
      <dgm:prSet phldrT="[Text]" custT="1"/>
      <dgm:spPr/>
      <dgm:t>
        <a:bodyPr/>
        <a:lstStyle/>
        <a:p>
          <a:r>
            <a:rPr lang="en-US" sz="1200" b="1" dirty="0" smtClean="0"/>
            <a:t>Excel Pivots / Power View / Power Maps</a:t>
          </a:r>
          <a:endParaRPr lang="en-US" sz="1200" b="1" dirty="0"/>
        </a:p>
      </dgm:t>
    </dgm:pt>
    <dgm:pt modelId="{EAA52D92-71F0-4449-9E93-3B2E0F7523E0}" type="parTrans" cxnId="{656E684F-EBF0-4FB6-8355-3005368F04A6}">
      <dgm:prSet/>
      <dgm:spPr/>
      <dgm:t>
        <a:bodyPr/>
        <a:lstStyle/>
        <a:p>
          <a:endParaRPr lang="en-US" sz="1200" b="1"/>
        </a:p>
      </dgm:t>
    </dgm:pt>
    <dgm:pt modelId="{74EE5D43-BD8C-42DB-9A15-A55223BF0B92}" type="sibTrans" cxnId="{656E684F-EBF0-4FB6-8355-3005368F04A6}">
      <dgm:prSet/>
      <dgm:spPr/>
      <dgm:t>
        <a:bodyPr/>
        <a:lstStyle/>
        <a:p>
          <a:endParaRPr lang="en-US" sz="1200" b="1"/>
        </a:p>
      </dgm:t>
    </dgm:pt>
    <dgm:pt modelId="{91DE7DDC-A3F8-4A53-862E-41CFD7C459A7}">
      <dgm:prSet phldrT="[Text]" custT="1"/>
      <dgm:spPr/>
      <dgm:t>
        <a:bodyPr/>
        <a:lstStyle/>
        <a:p>
          <a:r>
            <a:rPr lang="en-US" sz="1200" b="1" dirty="0" smtClean="0"/>
            <a:t>SharePoint</a:t>
          </a:r>
          <a:endParaRPr lang="en-US" sz="1200" b="1" dirty="0"/>
        </a:p>
      </dgm:t>
    </dgm:pt>
    <dgm:pt modelId="{56AC4D43-E021-44E0-8153-0ECEFA311719}" type="parTrans" cxnId="{40D29D01-B355-4B5F-ADDE-213412D87A15}">
      <dgm:prSet/>
      <dgm:spPr/>
      <dgm:t>
        <a:bodyPr/>
        <a:lstStyle/>
        <a:p>
          <a:endParaRPr lang="en-US" sz="1200" b="1"/>
        </a:p>
      </dgm:t>
    </dgm:pt>
    <dgm:pt modelId="{827603C6-C382-42FB-B0C7-CA4AFFBBEE3C}" type="sibTrans" cxnId="{40D29D01-B355-4B5F-ADDE-213412D87A15}">
      <dgm:prSet/>
      <dgm:spPr/>
      <dgm:t>
        <a:bodyPr/>
        <a:lstStyle/>
        <a:p>
          <a:endParaRPr lang="en-US" sz="1200" b="1"/>
        </a:p>
      </dgm:t>
    </dgm:pt>
    <dgm:pt modelId="{4E6B5ABA-FCEC-414E-B759-46764766A35D}">
      <dgm:prSet phldrT="[Text]" custT="1"/>
      <dgm:spPr/>
      <dgm:t>
        <a:bodyPr/>
        <a:lstStyle/>
        <a:p>
          <a:r>
            <a:rPr lang="en-US" sz="1200" b="1" dirty="0" smtClean="0"/>
            <a:t>SharePoint</a:t>
          </a:r>
          <a:endParaRPr lang="en-US" sz="1200" b="1" dirty="0"/>
        </a:p>
      </dgm:t>
    </dgm:pt>
    <dgm:pt modelId="{8354FACA-9FDB-4EDF-BA07-BA526B6DE6B5}" type="parTrans" cxnId="{C9143A70-F38F-4A88-82DB-F649407B8C0F}">
      <dgm:prSet/>
      <dgm:spPr/>
      <dgm:t>
        <a:bodyPr/>
        <a:lstStyle/>
        <a:p>
          <a:endParaRPr lang="en-US" sz="1200" b="1"/>
        </a:p>
      </dgm:t>
    </dgm:pt>
    <dgm:pt modelId="{1F2A01B4-02FD-4295-9172-E7F849DF847B}" type="sibTrans" cxnId="{C9143A70-F38F-4A88-82DB-F649407B8C0F}">
      <dgm:prSet/>
      <dgm:spPr/>
      <dgm:t>
        <a:bodyPr/>
        <a:lstStyle/>
        <a:p>
          <a:endParaRPr lang="en-US" sz="1200" b="1"/>
        </a:p>
      </dgm:t>
    </dgm:pt>
    <dgm:pt modelId="{18D069DD-4F64-4BF7-B4BA-BA60A070A192}" type="pres">
      <dgm:prSet presAssocID="{6081CF0F-77D7-4536-979A-CCB0F7F2EB7F}" presName="Name0" presStyleCnt="0">
        <dgm:presLayoutVars>
          <dgm:dir/>
          <dgm:resizeHandles val="exact"/>
        </dgm:presLayoutVars>
      </dgm:prSet>
      <dgm:spPr/>
      <dgm:t>
        <a:bodyPr/>
        <a:lstStyle/>
        <a:p>
          <a:endParaRPr lang="en-US"/>
        </a:p>
      </dgm:t>
    </dgm:pt>
    <dgm:pt modelId="{058DB2D5-DC83-4820-820F-DE7FE9571400}" type="pres">
      <dgm:prSet presAssocID="{A2F8FE94-28D9-444E-9B4C-CDBE92421687}" presName="node" presStyleLbl="node1" presStyleIdx="0" presStyleCnt="7">
        <dgm:presLayoutVars>
          <dgm:bulletEnabled val="1"/>
        </dgm:presLayoutVars>
      </dgm:prSet>
      <dgm:spPr/>
      <dgm:t>
        <a:bodyPr/>
        <a:lstStyle/>
        <a:p>
          <a:endParaRPr lang="en-US"/>
        </a:p>
      </dgm:t>
    </dgm:pt>
    <dgm:pt modelId="{4F089CDE-348F-40CF-AC11-D43DEC60588F}" type="pres">
      <dgm:prSet presAssocID="{CF9BD9E1-F6F0-4B5B-BAFD-7024985DAAB0}" presName="sibTrans" presStyleCnt="0"/>
      <dgm:spPr/>
    </dgm:pt>
    <dgm:pt modelId="{B12DB4A2-2FEC-4C3C-B1A5-B3BC0B0B5923}" type="pres">
      <dgm:prSet presAssocID="{DE07C112-ADE7-456D-91E7-01903EF89B0D}" presName="node" presStyleLbl="node1" presStyleIdx="1" presStyleCnt="7">
        <dgm:presLayoutVars>
          <dgm:bulletEnabled val="1"/>
        </dgm:presLayoutVars>
      </dgm:prSet>
      <dgm:spPr/>
      <dgm:t>
        <a:bodyPr/>
        <a:lstStyle/>
        <a:p>
          <a:endParaRPr lang="en-US"/>
        </a:p>
      </dgm:t>
    </dgm:pt>
    <dgm:pt modelId="{C32B024E-7943-43BB-944A-49C75CCEB8AE}" type="pres">
      <dgm:prSet presAssocID="{F5D19B98-A885-46F8-8B01-FCFD39E8F9EE}" presName="sibTrans" presStyleCnt="0"/>
      <dgm:spPr/>
    </dgm:pt>
    <dgm:pt modelId="{3D3E71EF-0A59-4585-9F65-E985A0655EA5}" type="pres">
      <dgm:prSet presAssocID="{A6EAD388-FE18-4AB2-9A5E-A351F2269560}" presName="node" presStyleLbl="node1" presStyleIdx="2" presStyleCnt="7">
        <dgm:presLayoutVars>
          <dgm:bulletEnabled val="1"/>
        </dgm:presLayoutVars>
      </dgm:prSet>
      <dgm:spPr/>
      <dgm:t>
        <a:bodyPr/>
        <a:lstStyle/>
        <a:p>
          <a:endParaRPr lang="en-US"/>
        </a:p>
      </dgm:t>
    </dgm:pt>
    <dgm:pt modelId="{5EC6FBE6-7B7C-477B-9A6B-8ED3BEA1D8DC}" type="pres">
      <dgm:prSet presAssocID="{65DE2EA8-52DD-42B2-A27E-053F48B8B451}" presName="sibTrans" presStyleCnt="0"/>
      <dgm:spPr/>
    </dgm:pt>
    <dgm:pt modelId="{1B956F15-1711-4FB2-A4ED-0C45F31655D0}" type="pres">
      <dgm:prSet presAssocID="{CA4A71B8-7049-419C-9AE6-853B93DD6B02}" presName="node" presStyleLbl="node1" presStyleIdx="3" presStyleCnt="7">
        <dgm:presLayoutVars>
          <dgm:bulletEnabled val="1"/>
        </dgm:presLayoutVars>
      </dgm:prSet>
      <dgm:spPr/>
      <dgm:t>
        <a:bodyPr/>
        <a:lstStyle/>
        <a:p>
          <a:endParaRPr lang="en-US"/>
        </a:p>
      </dgm:t>
    </dgm:pt>
    <dgm:pt modelId="{B8F79271-8160-4502-BB9B-83736459A659}" type="pres">
      <dgm:prSet presAssocID="{C4170C55-8E4B-4BE3-98CE-CB93CDCAA357}" presName="sibTrans" presStyleCnt="0"/>
      <dgm:spPr/>
    </dgm:pt>
    <dgm:pt modelId="{AF9A5D90-0FB9-4B3D-8A8B-90294A706E7C}" type="pres">
      <dgm:prSet presAssocID="{8E8FB10B-B7A7-4F5A-809C-85687634A2C4}" presName="node" presStyleLbl="node1" presStyleIdx="4" presStyleCnt="7">
        <dgm:presLayoutVars>
          <dgm:bulletEnabled val="1"/>
        </dgm:presLayoutVars>
      </dgm:prSet>
      <dgm:spPr/>
      <dgm:t>
        <a:bodyPr/>
        <a:lstStyle/>
        <a:p>
          <a:endParaRPr lang="en-US"/>
        </a:p>
      </dgm:t>
    </dgm:pt>
    <dgm:pt modelId="{35225C44-7B1D-411A-9C0F-CA2CA67AA0E7}" type="pres">
      <dgm:prSet presAssocID="{74EE5D43-BD8C-42DB-9A15-A55223BF0B92}" presName="sibTrans" presStyleCnt="0"/>
      <dgm:spPr/>
    </dgm:pt>
    <dgm:pt modelId="{AB159E3F-75A5-4154-9A06-D96ACB278DFF}" type="pres">
      <dgm:prSet presAssocID="{91DE7DDC-A3F8-4A53-862E-41CFD7C459A7}" presName="node" presStyleLbl="node1" presStyleIdx="5" presStyleCnt="7">
        <dgm:presLayoutVars>
          <dgm:bulletEnabled val="1"/>
        </dgm:presLayoutVars>
      </dgm:prSet>
      <dgm:spPr/>
      <dgm:t>
        <a:bodyPr/>
        <a:lstStyle/>
        <a:p>
          <a:endParaRPr lang="en-US"/>
        </a:p>
      </dgm:t>
    </dgm:pt>
    <dgm:pt modelId="{71C6DC42-D167-457C-8FA9-D414297A0931}" type="pres">
      <dgm:prSet presAssocID="{827603C6-C382-42FB-B0C7-CA4AFFBBEE3C}" presName="sibTrans" presStyleCnt="0"/>
      <dgm:spPr/>
    </dgm:pt>
    <dgm:pt modelId="{B44BC9A0-698F-466A-AA69-AFFD63472E46}" type="pres">
      <dgm:prSet presAssocID="{4E6B5ABA-FCEC-414E-B759-46764766A35D}" presName="node" presStyleLbl="node1" presStyleIdx="6" presStyleCnt="7">
        <dgm:presLayoutVars>
          <dgm:bulletEnabled val="1"/>
        </dgm:presLayoutVars>
      </dgm:prSet>
      <dgm:spPr/>
      <dgm:t>
        <a:bodyPr/>
        <a:lstStyle/>
        <a:p>
          <a:endParaRPr lang="en-US"/>
        </a:p>
      </dgm:t>
    </dgm:pt>
  </dgm:ptLst>
  <dgm:cxnLst>
    <dgm:cxn modelId="{9830E516-BFE8-49C6-A0A7-CCBD6201D00C}" srcId="{6081CF0F-77D7-4536-979A-CCB0F7F2EB7F}" destId="{DE07C112-ADE7-456D-91E7-01903EF89B0D}" srcOrd="1" destOrd="0" parTransId="{6CC422DA-E926-4155-AB9E-218D60401911}" sibTransId="{F5D19B98-A885-46F8-8B01-FCFD39E8F9EE}"/>
    <dgm:cxn modelId="{736684DC-9CBB-42A1-8496-AE56F4BA80D8}" type="presOf" srcId="{A6EAD388-FE18-4AB2-9A5E-A351F2269560}" destId="{3D3E71EF-0A59-4585-9F65-E985A0655EA5}" srcOrd="0" destOrd="0" presId="urn:microsoft.com/office/officeart/2005/8/layout/hList6"/>
    <dgm:cxn modelId="{4E76C1F5-1DA1-455C-BACD-8538CB850B4E}" type="presOf" srcId="{8E8FB10B-B7A7-4F5A-809C-85687634A2C4}" destId="{AF9A5D90-0FB9-4B3D-8A8B-90294A706E7C}" srcOrd="0" destOrd="0" presId="urn:microsoft.com/office/officeart/2005/8/layout/hList6"/>
    <dgm:cxn modelId="{A7AA533B-B619-4997-B5EC-096ED5EFD8D9}" type="presOf" srcId="{DE07C112-ADE7-456D-91E7-01903EF89B0D}" destId="{B12DB4A2-2FEC-4C3C-B1A5-B3BC0B0B5923}" srcOrd="0" destOrd="0" presId="urn:microsoft.com/office/officeart/2005/8/layout/hList6"/>
    <dgm:cxn modelId="{61FAAC86-651E-4531-BEF1-26C0B5760699}" type="presOf" srcId="{A2F8FE94-28D9-444E-9B4C-CDBE92421687}" destId="{058DB2D5-DC83-4820-820F-DE7FE9571400}" srcOrd="0" destOrd="0" presId="urn:microsoft.com/office/officeart/2005/8/layout/hList6"/>
    <dgm:cxn modelId="{40D29D01-B355-4B5F-ADDE-213412D87A15}" srcId="{6081CF0F-77D7-4536-979A-CCB0F7F2EB7F}" destId="{91DE7DDC-A3F8-4A53-862E-41CFD7C459A7}" srcOrd="5" destOrd="0" parTransId="{56AC4D43-E021-44E0-8153-0ECEFA311719}" sibTransId="{827603C6-C382-42FB-B0C7-CA4AFFBBEE3C}"/>
    <dgm:cxn modelId="{C9143A70-F38F-4A88-82DB-F649407B8C0F}" srcId="{6081CF0F-77D7-4536-979A-CCB0F7F2EB7F}" destId="{4E6B5ABA-FCEC-414E-B759-46764766A35D}" srcOrd="6" destOrd="0" parTransId="{8354FACA-9FDB-4EDF-BA07-BA526B6DE6B5}" sibTransId="{1F2A01B4-02FD-4295-9172-E7F849DF847B}"/>
    <dgm:cxn modelId="{656E684F-EBF0-4FB6-8355-3005368F04A6}" srcId="{6081CF0F-77D7-4536-979A-CCB0F7F2EB7F}" destId="{8E8FB10B-B7A7-4F5A-809C-85687634A2C4}" srcOrd="4" destOrd="0" parTransId="{EAA52D92-71F0-4449-9E93-3B2E0F7523E0}" sibTransId="{74EE5D43-BD8C-42DB-9A15-A55223BF0B92}"/>
    <dgm:cxn modelId="{094A10D7-35EA-4366-9679-6D40BCEE4845}" type="presOf" srcId="{4E6B5ABA-FCEC-414E-B759-46764766A35D}" destId="{B44BC9A0-698F-466A-AA69-AFFD63472E46}" srcOrd="0" destOrd="0" presId="urn:microsoft.com/office/officeart/2005/8/layout/hList6"/>
    <dgm:cxn modelId="{EFE47B97-8F16-4A23-8FC6-26A519705A2B}" type="presOf" srcId="{CA4A71B8-7049-419C-9AE6-853B93DD6B02}" destId="{1B956F15-1711-4FB2-A4ED-0C45F31655D0}" srcOrd="0" destOrd="0" presId="urn:microsoft.com/office/officeart/2005/8/layout/hList6"/>
    <dgm:cxn modelId="{750C3777-6AB2-4F3F-AE53-42848177C646}" srcId="{6081CF0F-77D7-4536-979A-CCB0F7F2EB7F}" destId="{CA4A71B8-7049-419C-9AE6-853B93DD6B02}" srcOrd="3" destOrd="0" parTransId="{53F5722D-9AE3-4901-A236-436055836212}" sibTransId="{C4170C55-8E4B-4BE3-98CE-CB93CDCAA357}"/>
    <dgm:cxn modelId="{B54F0F70-37D9-4946-8B17-D91DC32A7E60}" srcId="{6081CF0F-77D7-4536-979A-CCB0F7F2EB7F}" destId="{A2F8FE94-28D9-444E-9B4C-CDBE92421687}" srcOrd="0" destOrd="0" parTransId="{603D74D4-05FD-4381-ACB6-DE3686D12BBB}" sibTransId="{CF9BD9E1-F6F0-4B5B-BAFD-7024985DAAB0}"/>
    <dgm:cxn modelId="{DD7EA24B-3284-4458-A2A9-9EE513A8E4FD}" srcId="{6081CF0F-77D7-4536-979A-CCB0F7F2EB7F}" destId="{A6EAD388-FE18-4AB2-9A5E-A351F2269560}" srcOrd="2" destOrd="0" parTransId="{891A97B4-5B50-4246-B2ED-606D09832165}" sibTransId="{65DE2EA8-52DD-42B2-A27E-053F48B8B451}"/>
    <dgm:cxn modelId="{18D2BD70-5F36-45B0-BFF6-3E80A1051C79}" type="presOf" srcId="{6081CF0F-77D7-4536-979A-CCB0F7F2EB7F}" destId="{18D069DD-4F64-4BF7-B4BA-BA60A070A192}" srcOrd="0" destOrd="0" presId="urn:microsoft.com/office/officeart/2005/8/layout/hList6"/>
    <dgm:cxn modelId="{AFFA5081-5E58-4CF8-902C-27F7385601B5}" type="presOf" srcId="{91DE7DDC-A3F8-4A53-862E-41CFD7C459A7}" destId="{AB159E3F-75A5-4154-9A06-D96ACB278DFF}" srcOrd="0" destOrd="0" presId="urn:microsoft.com/office/officeart/2005/8/layout/hList6"/>
    <dgm:cxn modelId="{9445C72C-7E1B-4C9C-BCA9-185A591B976E}" type="presParOf" srcId="{18D069DD-4F64-4BF7-B4BA-BA60A070A192}" destId="{058DB2D5-DC83-4820-820F-DE7FE9571400}" srcOrd="0" destOrd="0" presId="urn:microsoft.com/office/officeart/2005/8/layout/hList6"/>
    <dgm:cxn modelId="{6A98898C-0DD6-494F-8E6E-C0F7322AF993}" type="presParOf" srcId="{18D069DD-4F64-4BF7-B4BA-BA60A070A192}" destId="{4F089CDE-348F-40CF-AC11-D43DEC60588F}" srcOrd="1" destOrd="0" presId="urn:microsoft.com/office/officeart/2005/8/layout/hList6"/>
    <dgm:cxn modelId="{224FFE8C-26DA-4705-82AE-E5B02FBF5406}" type="presParOf" srcId="{18D069DD-4F64-4BF7-B4BA-BA60A070A192}" destId="{B12DB4A2-2FEC-4C3C-B1A5-B3BC0B0B5923}" srcOrd="2" destOrd="0" presId="urn:microsoft.com/office/officeart/2005/8/layout/hList6"/>
    <dgm:cxn modelId="{B3A8F7B8-508B-4A71-B472-84BF56118B70}" type="presParOf" srcId="{18D069DD-4F64-4BF7-B4BA-BA60A070A192}" destId="{C32B024E-7943-43BB-944A-49C75CCEB8AE}" srcOrd="3" destOrd="0" presId="urn:microsoft.com/office/officeart/2005/8/layout/hList6"/>
    <dgm:cxn modelId="{8383A7EF-1F4B-4CF8-8548-DF51B7EC4953}" type="presParOf" srcId="{18D069DD-4F64-4BF7-B4BA-BA60A070A192}" destId="{3D3E71EF-0A59-4585-9F65-E985A0655EA5}" srcOrd="4" destOrd="0" presId="urn:microsoft.com/office/officeart/2005/8/layout/hList6"/>
    <dgm:cxn modelId="{5FC86BC6-5A35-4EDB-BE93-960915F1AB20}" type="presParOf" srcId="{18D069DD-4F64-4BF7-B4BA-BA60A070A192}" destId="{5EC6FBE6-7B7C-477B-9A6B-8ED3BEA1D8DC}" srcOrd="5" destOrd="0" presId="urn:microsoft.com/office/officeart/2005/8/layout/hList6"/>
    <dgm:cxn modelId="{F68BCDC5-C0E2-4D3E-A8AA-D33EB0DC1581}" type="presParOf" srcId="{18D069DD-4F64-4BF7-B4BA-BA60A070A192}" destId="{1B956F15-1711-4FB2-A4ED-0C45F31655D0}" srcOrd="6" destOrd="0" presId="urn:microsoft.com/office/officeart/2005/8/layout/hList6"/>
    <dgm:cxn modelId="{AD5962C7-59F7-42A1-AFB2-9D3901B40B35}" type="presParOf" srcId="{18D069DD-4F64-4BF7-B4BA-BA60A070A192}" destId="{B8F79271-8160-4502-BB9B-83736459A659}" srcOrd="7" destOrd="0" presId="urn:microsoft.com/office/officeart/2005/8/layout/hList6"/>
    <dgm:cxn modelId="{C93BB979-4729-4AFB-A41B-49E1F8FB716B}" type="presParOf" srcId="{18D069DD-4F64-4BF7-B4BA-BA60A070A192}" destId="{AF9A5D90-0FB9-4B3D-8A8B-90294A706E7C}" srcOrd="8" destOrd="0" presId="urn:microsoft.com/office/officeart/2005/8/layout/hList6"/>
    <dgm:cxn modelId="{203790B2-74BF-4012-8752-344E4BA489FA}" type="presParOf" srcId="{18D069DD-4F64-4BF7-B4BA-BA60A070A192}" destId="{35225C44-7B1D-411A-9C0F-CA2CA67AA0E7}" srcOrd="9" destOrd="0" presId="urn:microsoft.com/office/officeart/2005/8/layout/hList6"/>
    <dgm:cxn modelId="{3DCF80EC-66E6-4C37-8B02-A33B9E0BFD46}" type="presParOf" srcId="{18D069DD-4F64-4BF7-B4BA-BA60A070A192}" destId="{AB159E3F-75A5-4154-9A06-D96ACB278DFF}" srcOrd="10" destOrd="0" presId="urn:microsoft.com/office/officeart/2005/8/layout/hList6"/>
    <dgm:cxn modelId="{F55975AD-638B-465A-AE64-17C1CC800112}" type="presParOf" srcId="{18D069DD-4F64-4BF7-B4BA-BA60A070A192}" destId="{71C6DC42-D167-457C-8FA9-D414297A0931}" srcOrd="11" destOrd="0" presId="urn:microsoft.com/office/officeart/2005/8/layout/hList6"/>
    <dgm:cxn modelId="{9947FE63-21F2-427D-B08E-AF677A3DC27F}" type="presParOf" srcId="{18D069DD-4F64-4BF7-B4BA-BA60A070A192}" destId="{B44BC9A0-698F-466A-AA69-AFFD63472E46}" srcOrd="12" destOrd="0" presId="urn:microsoft.com/office/officeart/2005/8/layout/hList6"/>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A3D15-179A-42E3-B478-40FB666A15B8}">
      <dsp:nvSpPr>
        <dsp:cNvPr id="0" name=""/>
        <dsp:cNvSpPr/>
      </dsp:nvSpPr>
      <dsp:spPr>
        <a:xfrm>
          <a:off x="2214607"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One Portal</a:t>
          </a:r>
          <a:endParaRPr lang="en-US" sz="1050" kern="1200" dirty="0"/>
        </a:p>
      </dsp:txBody>
      <dsp:txXfrm>
        <a:off x="2490752" y="1549923"/>
        <a:ext cx="1114106" cy="963746"/>
      </dsp:txXfrm>
    </dsp:sp>
    <dsp:sp modelId="{0CD2C4F5-E72C-4E8C-9A7C-61A237DF3EDD}">
      <dsp:nvSpPr>
        <dsp:cNvPr id="0" name=""/>
        <dsp:cNvSpPr/>
      </dsp:nvSpPr>
      <dsp:spPr>
        <a:xfrm>
          <a:off x="325809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21249-02DD-4F19-843D-1369800F4645}">
      <dsp:nvSpPr>
        <dsp:cNvPr id="0" name=""/>
        <dsp:cNvSpPr/>
      </dsp:nvSpPr>
      <dsp:spPr>
        <a:xfrm>
          <a:off x="2368106"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UI Look and Feel</a:t>
          </a:r>
          <a:endParaRPr lang="en-US" sz="1050" kern="1200" dirty="0"/>
        </a:p>
      </dsp:txBody>
      <dsp:txXfrm>
        <a:off x="2594415" y="195784"/>
        <a:ext cx="912982" cy="789836"/>
      </dsp:txXfrm>
    </dsp:sp>
    <dsp:sp modelId="{E62AA571-A177-434C-A963-D79DACA45061}">
      <dsp:nvSpPr>
        <dsp:cNvPr id="0" name=""/>
        <dsp:cNvSpPr/>
      </dsp:nvSpPr>
      <dsp:spPr>
        <a:xfrm>
          <a:off x="399186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07841-2587-433C-97BC-0892DC1984B8}">
      <dsp:nvSpPr>
        <dsp:cNvPr id="0" name=""/>
        <dsp:cNvSpPr/>
      </dsp:nvSpPr>
      <dsp:spPr>
        <a:xfrm>
          <a:off x="362052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Integrated Security</a:t>
          </a:r>
          <a:endParaRPr lang="en-US" sz="1050" kern="1200" dirty="0"/>
        </a:p>
      </dsp:txBody>
      <dsp:txXfrm>
        <a:off x="3846830" y="922427"/>
        <a:ext cx="912982" cy="789836"/>
      </dsp:txXfrm>
    </dsp:sp>
    <dsp:sp modelId="{81AD970B-BF59-4070-94E7-46DBE5F3BA56}">
      <dsp:nvSpPr>
        <dsp:cNvPr id="0" name=""/>
        <dsp:cNvSpPr/>
      </dsp:nvSpPr>
      <dsp:spPr>
        <a:xfrm>
          <a:off x="348213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EDDE-98A8-48F5-8EE2-6946D50D0DE3}">
      <dsp:nvSpPr>
        <dsp:cNvPr id="0" name=""/>
        <dsp:cNvSpPr/>
      </dsp:nvSpPr>
      <dsp:spPr>
        <a:xfrm>
          <a:off x="362052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Data Alerts</a:t>
          </a:r>
          <a:endParaRPr lang="en-US" sz="1050" kern="1200" dirty="0"/>
        </a:p>
      </dsp:txBody>
      <dsp:txXfrm>
        <a:off x="3846830" y="2350923"/>
        <a:ext cx="912982" cy="789836"/>
      </dsp:txXfrm>
    </dsp:sp>
    <dsp:sp modelId="{AC6E18B5-E2F7-4DEF-8581-DFB3375C9C4D}">
      <dsp:nvSpPr>
        <dsp:cNvPr id="0" name=""/>
        <dsp:cNvSpPr/>
      </dsp:nvSpPr>
      <dsp:spPr>
        <a:xfrm>
          <a:off x="2217708"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28DC1-CC09-430D-9B3C-970C85C68624}">
      <dsp:nvSpPr>
        <dsp:cNvPr id="0" name=""/>
        <dsp:cNvSpPr/>
      </dsp:nvSpPr>
      <dsp:spPr>
        <a:xfrm>
          <a:off x="2368106"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smtClean="0"/>
            <a:t>Leverage SharePoint features like workflow</a:t>
          </a:r>
          <a:endParaRPr lang="en-US" sz="1050" kern="1200" dirty="0" smtClean="0"/>
        </a:p>
      </dsp:txBody>
      <dsp:txXfrm>
        <a:off x="2594415" y="3078379"/>
        <a:ext cx="912982" cy="789836"/>
      </dsp:txXfrm>
    </dsp:sp>
    <dsp:sp modelId="{B1C399A0-1277-41DC-8626-E021AA8DCEEF}">
      <dsp:nvSpPr>
        <dsp:cNvPr id="0" name=""/>
        <dsp:cNvSpPr/>
      </dsp:nvSpPr>
      <dsp:spPr>
        <a:xfrm>
          <a:off x="1471919"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7FECFF-A347-4CC8-9818-2E3DE1F547AF}">
      <dsp:nvSpPr>
        <dsp:cNvPr id="0" name=""/>
        <dsp:cNvSpPr/>
      </dsp:nvSpPr>
      <dsp:spPr>
        <a:xfrm>
          <a:off x="110987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Speed and Flexibility in development</a:t>
          </a:r>
          <a:endParaRPr lang="en-US" sz="1050" kern="1200" dirty="0"/>
        </a:p>
      </dsp:txBody>
      <dsp:txXfrm>
        <a:off x="1336187" y="2351736"/>
        <a:ext cx="912982" cy="789836"/>
      </dsp:txXfrm>
    </dsp:sp>
    <dsp:sp modelId="{C9DDCAB8-22A9-4E62-981C-C16D83950DAB}">
      <dsp:nvSpPr>
        <dsp:cNvPr id="0" name=""/>
        <dsp:cNvSpPr/>
      </dsp:nvSpPr>
      <dsp:spPr>
        <a:xfrm>
          <a:off x="110987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End User </a:t>
          </a:r>
          <a:r>
            <a:rPr lang="en-US" sz="1050" kern="1200" smtClean="0"/>
            <a:t>Reporting Options</a:t>
          </a:r>
          <a:endParaRPr lang="en-US" sz="1050" kern="1200" dirty="0" smtClean="0"/>
        </a:p>
      </dsp:txBody>
      <dsp:txXfrm>
        <a:off x="1336187" y="920801"/>
        <a:ext cx="912982" cy="789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06D07-31E6-4CAA-8BC2-8B75B66ACBBC}">
      <dsp:nvSpPr>
        <dsp:cNvPr id="0" name=""/>
        <dsp:cNvSpPr/>
      </dsp:nvSpPr>
      <dsp:spPr>
        <a:xfrm>
          <a:off x="2583273" y="0"/>
          <a:ext cx="1291636"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GB" sz="3100" kern="1200" dirty="0" smtClean="0">
              <a:solidFill>
                <a:schemeClr val="bg1"/>
              </a:solidFill>
              <a:latin typeface="Segoe UI"/>
              <a:ea typeface="+mn-ea"/>
              <a:cs typeface="+mn-cs"/>
            </a:rPr>
            <a:t> </a:t>
          </a:r>
          <a:endParaRPr lang="en-GB" sz="3100" kern="1200" dirty="0">
            <a:solidFill>
              <a:schemeClr val="bg1"/>
            </a:solidFill>
            <a:latin typeface="Segoe UI"/>
            <a:ea typeface="+mn-ea"/>
            <a:cs typeface="+mn-cs"/>
          </a:endParaRPr>
        </a:p>
      </dsp:txBody>
      <dsp:txXfrm>
        <a:off x="2998047" y="266387"/>
        <a:ext cx="462088" cy="563161"/>
      </dsp:txXfrm>
    </dsp:sp>
    <dsp:sp modelId="{0019CF74-3616-458C-B3F3-6D44E0F2966B}">
      <dsp:nvSpPr>
        <dsp:cNvPr id="0" name=""/>
        <dsp:cNvSpPr/>
      </dsp:nvSpPr>
      <dsp:spPr>
        <a:xfrm>
          <a:off x="1937455" y="829547"/>
          <a:ext cx="2583273"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en-GB" sz="3100" kern="1200" dirty="0">
            <a:solidFill>
              <a:schemeClr val="bg1"/>
            </a:solidFill>
            <a:latin typeface="Segoe UI"/>
            <a:ea typeface="+mn-ea"/>
            <a:cs typeface="+mn-cs"/>
          </a:endParaRPr>
        </a:p>
      </dsp:txBody>
      <dsp:txXfrm>
        <a:off x="2804302" y="1034460"/>
        <a:ext cx="849579" cy="624635"/>
      </dsp:txXfrm>
    </dsp:sp>
    <dsp:sp modelId="{FD4A5754-8F00-4C65-87BF-D411339D4362}">
      <dsp:nvSpPr>
        <dsp:cNvPr id="0" name=""/>
        <dsp:cNvSpPr/>
      </dsp:nvSpPr>
      <dsp:spPr>
        <a:xfrm>
          <a:off x="1291636" y="1659095"/>
          <a:ext cx="3874910"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bg1"/>
            </a:solidFill>
            <a:latin typeface="Segoe UI"/>
            <a:ea typeface="+mn-ea"/>
            <a:cs typeface="+mn-cs"/>
          </a:endParaRPr>
        </a:p>
        <a:p>
          <a:pPr lvl="0" algn="ctr" defTabSz="889000">
            <a:lnSpc>
              <a:spcPct val="90000"/>
            </a:lnSpc>
            <a:spcBef>
              <a:spcPct val="0"/>
            </a:spcBef>
            <a:spcAft>
              <a:spcPct val="35000"/>
            </a:spcAft>
          </a:pPr>
          <a:endParaRPr lang="en-US" sz="2000" kern="1200" dirty="0" smtClean="0">
            <a:solidFill>
              <a:schemeClr val="bg1"/>
            </a:solidFill>
            <a:latin typeface="Segoe UI"/>
            <a:ea typeface="+mn-ea"/>
            <a:cs typeface="+mn-cs"/>
          </a:endParaRPr>
        </a:p>
      </dsp:txBody>
      <dsp:txXfrm>
        <a:off x="2384520" y="1795704"/>
        <a:ext cx="1689143" cy="692939"/>
      </dsp:txXfrm>
    </dsp:sp>
    <dsp:sp modelId="{2562FE85-82D0-49C3-9AEA-06FAE20A5708}">
      <dsp:nvSpPr>
        <dsp:cNvPr id="0" name=""/>
        <dsp:cNvSpPr/>
      </dsp:nvSpPr>
      <dsp:spPr>
        <a:xfrm>
          <a:off x="645818" y="2488643"/>
          <a:ext cx="5166547"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t" anchorCtr="0">
          <a:noAutofit/>
        </a:bodyPr>
        <a:lstStyle/>
        <a:p>
          <a:pPr lvl="0" algn="l" defTabSz="1422400">
            <a:lnSpc>
              <a:spcPct val="90000"/>
            </a:lnSpc>
            <a:spcBef>
              <a:spcPct val="0"/>
            </a:spcBef>
            <a:spcAft>
              <a:spcPct val="35000"/>
            </a:spcAft>
          </a:pPr>
          <a:endParaRPr lang="en-GB" sz="3200" kern="1200" dirty="0">
            <a:solidFill>
              <a:schemeClr val="bg1"/>
            </a:solidFill>
            <a:latin typeface="Segoe UI"/>
            <a:ea typeface="+mn-ea"/>
            <a:cs typeface="+mn-cs"/>
          </a:endParaRPr>
        </a:p>
      </dsp:txBody>
      <dsp:txXfrm>
        <a:off x="1964738" y="2591099"/>
        <a:ext cx="2528707" cy="727092"/>
      </dsp:txXfrm>
    </dsp:sp>
    <dsp:sp modelId="{6EA24405-3C6B-4855-BDCB-3BE04B623A42}">
      <dsp:nvSpPr>
        <dsp:cNvPr id="0" name=""/>
        <dsp:cNvSpPr/>
      </dsp:nvSpPr>
      <dsp:spPr>
        <a:xfrm>
          <a:off x="0" y="3318192"/>
          <a:ext cx="6458184" cy="829548"/>
        </a:xfrm>
        <a:prstGeom prst="trapezoid">
          <a:avLst>
            <a:gd name="adj" fmla="val 75000"/>
          </a:avLst>
        </a:prstGeom>
        <a:solidFill>
          <a:srgbClr val="4040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en-GB" sz="3100" kern="1200" dirty="0">
            <a:solidFill>
              <a:schemeClr val="bg1"/>
            </a:solidFill>
            <a:latin typeface="Segoe UI"/>
            <a:ea typeface="+mn-ea"/>
            <a:cs typeface="+mn-cs"/>
          </a:endParaRPr>
        </a:p>
      </dsp:txBody>
      <dsp:txXfrm>
        <a:off x="1544956" y="3400157"/>
        <a:ext cx="3368271" cy="747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1/16/2014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6</a:t>
            </a:fld>
            <a:endParaRPr lang="en-US" dirty="0"/>
          </a:p>
        </p:txBody>
      </p:sp>
    </p:spTree>
    <p:extLst>
      <p:ext uri="{BB962C8B-B14F-4D97-AF65-F5344CB8AC3E}">
        <p14:creationId xmlns:p14="http://schemas.microsoft.com/office/powerpoint/2010/main" val="206569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Excel 2010</a:t>
            </a:r>
          </a:p>
          <a:p>
            <a:pPr marL="628147" lvl="1" indent="-171450">
              <a:buFont typeface="Arial" panose="020B0604020202020204" pitchFamily="34" charset="0"/>
              <a:buChar char="•"/>
            </a:pPr>
            <a:r>
              <a:rPr lang="en-US" dirty="0" smtClean="0"/>
              <a:t>Only Power Query &amp; Power Pivot</a:t>
            </a:r>
            <a:endParaRPr lang="en-US" baseline="0" dirty="0" smtClean="0"/>
          </a:p>
          <a:p>
            <a:pPr marL="171450" indent="-171450">
              <a:buFont typeface="Arial" panose="020B0604020202020204" pitchFamily="34" charset="0"/>
              <a:buChar char="•"/>
            </a:pPr>
            <a:r>
              <a:rPr lang="en-US" baseline="0" dirty="0" smtClean="0"/>
              <a:t>Excel 2013</a:t>
            </a:r>
          </a:p>
          <a:p>
            <a:pPr marL="628147" lvl="1" indent="-171450">
              <a:buFont typeface="Arial" panose="020B0604020202020204" pitchFamily="34" charset="0"/>
              <a:buChar char="•"/>
            </a:pPr>
            <a:r>
              <a:rPr lang="en-US" baseline="0" dirty="0" smtClean="0"/>
              <a:t>Power Pivot &amp; Power View are pre-installed – Need to enable</a:t>
            </a:r>
          </a:p>
          <a:p>
            <a:pPr marL="628147" lvl="1" indent="-171450">
              <a:buFont typeface="Arial" panose="020B0604020202020204" pitchFamily="34" charset="0"/>
              <a:buChar char="•"/>
            </a:pPr>
            <a:r>
              <a:rPr lang="en-US" baseline="0" dirty="0" smtClean="0"/>
              <a:t>Power Query &amp; Power Maps – Need to install</a:t>
            </a:r>
          </a:p>
          <a:p>
            <a:pPr marL="171450" lvl="0" indent="-171450">
              <a:buFont typeface="Arial" panose="020B0604020202020204" pitchFamily="34" charset="0"/>
              <a:buChar char="•"/>
            </a:pPr>
            <a:r>
              <a:rPr lang="en-US" baseline="0" dirty="0" smtClean="0"/>
              <a:t>In-memory Technologies</a:t>
            </a:r>
          </a:p>
          <a:p>
            <a:pPr marL="171450" lvl="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17</a:t>
            </a:fld>
            <a:endParaRPr lang="en-US"/>
          </a:p>
        </p:txBody>
      </p:sp>
    </p:spTree>
    <p:extLst>
      <p:ext uri="{BB962C8B-B14F-4D97-AF65-F5344CB8AC3E}">
        <p14:creationId xmlns:p14="http://schemas.microsoft.com/office/powerpoint/2010/main" val="189648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18</a:t>
            </a:fld>
            <a:endParaRPr lang="en-US"/>
          </a:p>
        </p:txBody>
      </p:sp>
    </p:spTree>
    <p:extLst>
      <p:ext uri="{BB962C8B-B14F-4D97-AF65-F5344CB8AC3E}">
        <p14:creationId xmlns:p14="http://schemas.microsoft.com/office/powerpoint/2010/main" val="2961556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white">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lgn="l">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149545" y="2340828"/>
            <a:ext cx="4572515" cy="538162"/>
          </a:xfrm>
          <a:prstGeom prst="rect">
            <a:avLst/>
          </a:prstGeom>
        </p:spPr>
        <p:txBody>
          <a:bodyPr/>
          <a:lstStyle>
            <a:lvl1pPr marL="0" indent="0" algn="l" defTabSz="913394" rtl="0" eaLnBrk="1" latinLnBrk="0" hangingPunct="1">
              <a:buNone/>
              <a:defRPr lang="en-US" sz="2500" kern="0" dirty="0" smtClean="0">
                <a:solidFill>
                  <a:schemeClr val="bg1">
                    <a:alpha val="99000"/>
                  </a:schemeClr>
                </a:solidFill>
                <a:latin typeface="Segoe UI Light"/>
                <a:ea typeface="+mn-ea"/>
                <a:cs typeface="+mn-cs"/>
              </a:defRPr>
            </a:lvl1pPr>
          </a:lstStyle>
          <a:p>
            <a:pPr lvl="0"/>
            <a:r>
              <a:rPr lang="en-US" dirty="0" smtClean="0"/>
              <a:t>Click to edit Master text styles</a:t>
            </a:r>
          </a:p>
        </p:txBody>
      </p:sp>
      <p:sp>
        <p:nvSpPr>
          <p:cNvPr id="9" name="TextBox 8"/>
          <p:cNvSpPr txBox="1"/>
          <p:nvPr userDrawn="1"/>
        </p:nvSpPr>
        <p:spPr>
          <a:xfrm>
            <a:off x="4191000" y="382665"/>
            <a:ext cx="4800600" cy="476981"/>
          </a:xfrm>
          <a:prstGeom prst="rect">
            <a:avLst/>
          </a:prstGeom>
          <a:noFill/>
        </p:spPr>
        <p:txBody>
          <a:bodyPr wrap="square" lIns="91368" tIns="45684" rIns="91368" bIns="45684" rtlCol="0">
            <a:spAutoFit/>
          </a:bodyPr>
          <a:lstStyle/>
          <a:p>
            <a:r>
              <a:rPr lang="en-US" sz="2500" kern="0" dirty="0" smtClean="0">
                <a:solidFill>
                  <a:schemeClr val="bg1">
                    <a:alpha val="99000"/>
                  </a:schemeClr>
                </a:solidFill>
                <a:latin typeface="Segoe UI Light"/>
              </a:rPr>
              <a:t>CUSTOMERS</a:t>
            </a:r>
            <a:endParaRPr lang="en-US" sz="2500" kern="0" dirty="0">
              <a:solidFill>
                <a:schemeClr val="bg1">
                  <a:alpha val="99000"/>
                </a:schemeClr>
              </a:solidFill>
              <a:latin typeface="Segoe UI Light"/>
            </a:endParaRPr>
          </a:p>
        </p:txBody>
      </p:sp>
      <p:sp>
        <p:nvSpPr>
          <p:cNvPr id="15" name="Text Placeholder 14"/>
          <p:cNvSpPr>
            <a:spLocks noGrp="1"/>
          </p:cNvSpPr>
          <p:nvPr>
            <p:ph type="body" sz="quarter" idx="11"/>
          </p:nvPr>
        </p:nvSpPr>
        <p:spPr>
          <a:xfrm>
            <a:off x="4191000" y="3494088"/>
            <a:ext cx="4529138" cy="460242"/>
          </a:xfrm>
          <a:prstGeom prst="rect">
            <a:avLst/>
          </a:prstGeom>
        </p:spPr>
        <p:txBody>
          <a:bodyPr/>
          <a:lstStyle>
            <a:lvl1pPr marL="0" indent="0" algn="l" defTabSz="913394" rtl="0" eaLnBrk="1" latinLnBrk="0" hangingPunct="1">
              <a:buNone/>
              <a:defRPr lang="en-US" sz="1800" kern="1200" cap="all" dirty="0" smtClean="0">
                <a:solidFill>
                  <a:srgbClr val="595959"/>
                </a:solidFill>
                <a:latin typeface="Segoe UI Light"/>
                <a:ea typeface="+mj-ea"/>
                <a:cs typeface="+mj-cs"/>
              </a:defRPr>
            </a:lvl1pPr>
          </a:lstStyle>
          <a:p>
            <a:pPr lvl="0"/>
            <a:r>
              <a:rPr lang="en-US" dirty="0" smtClean="0"/>
              <a:t>Click to edit Master text styles</a:t>
            </a:r>
          </a:p>
        </p:txBody>
      </p:sp>
    </p:spTree>
    <p:extLst>
      <p:ext uri="{BB962C8B-B14F-4D97-AF65-F5344CB8AC3E}">
        <p14:creationId xmlns:p14="http://schemas.microsoft.com/office/powerpoint/2010/main" val="22805007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Tile"/>
          <p:cNvSpPr/>
          <p:nvPr userDrawn="1"/>
        </p:nvSpPr>
        <p:spPr bwMode="auto">
          <a:xfrm>
            <a:off x="3008361" y="2138779"/>
            <a:ext cx="5373499" cy="2117354"/>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2" tIns="34282" rIns="68562" bIns="34282" numCol="1" rtlCol="0" anchor="ctr" anchorCtr="0" compatLnSpc="1">
            <a:prstTxWarp prst="textNoShape">
              <a:avLst/>
            </a:prstTxWarp>
          </a:bodyPr>
          <a:lstStyle/>
          <a:p>
            <a:pPr algn="ctr" defTabSz="685438"/>
            <a:endParaRPr lang="en-US" sz="1700" dirty="0">
              <a:solidFill>
                <a:prstClr val="black">
                  <a:lumMod val="20000"/>
                  <a:lumOff val="80000"/>
                  <a:alpha val="99000"/>
                </a:prstClr>
              </a:solidFill>
              <a:latin typeface="Segoe UI" pitchFamily="34" charset="0"/>
              <a:ea typeface="Segoe UI" pitchFamily="34" charset="0"/>
              <a:cs typeface="Segoe UI" pitchFamily="34" charset="0"/>
            </a:endParaRPr>
          </a:p>
        </p:txBody>
      </p:sp>
      <p:sp>
        <p:nvSpPr>
          <p:cNvPr id="68" name="Text Placeholder 67"/>
          <p:cNvSpPr>
            <a:spLocks noGrp="1"/>
          </p:cNvSpPr>
          <p:nvPr>
            <p:ph type="body" sz="quarter" idx="10" hasCustomPrompt="1"/>
          </p:nvPr>
        </p:nvSpPr>
        <p:spPr>
          <a:xfrm>
            <a:off x="3200400" y="3333750"/>
            <a:ext cx="4876800" cy="762000"/>
          </a:xfrm>
        </p:spPr>
        <p:txBody>
          <a:bodyPr>
            <a:noAutofit/>
          </a:bodyPr>
          <a:lstStyle>
            <a:lvl1pPr marL="0" indent="0">
              <a:buNone/>
              <a:defRPr sz="1200">
                <a:latin typeface="Segoe UI" pitchFamily="34" charset="0"/>
                <a:ea typeface="Segoe UI" pitchFamily="34" charset="0"/>
                <a:cs typeface="Segoe UI" pitchFamily="34" charset="0"/>
              </a:defRPr>
            </a:lvl1pPr>
            <a:lvl2pPr marL="457048" indent="0">
              <a:buNone/>
              <a:defRPr sz="1200">
                <a:latin typeface="Segoe UI" pitchFamily="34" charset="0"/>
                <a:ea typeface="Segoe UI" pitchFamily="34" charset="0"/>
                <a:cs typeface="Segoe UI" pitchFamily="34" charset="0"/>
              </a:defRPr>
            </a:lvl2pPr>
            <a:lvl3pPr marL="914088" indent="0">
              <a:buNone/>
              <a:defRPr sz="1200">
                <a:latin typeface="Segoe UI" pitchFamily="34" charset="0"/>
                <a:ea typeface="Segoe UI" pitchFamily="34" charset="0"/>
                <a:cs typeface="Segoe UI" pitchFamily="34" charset="0"/>
              </a:defRPr>
            </a:lvl3pPr>
            <a:lvl4pPr marL="1371144" indent="0">
              <a:buNone/>
              <a:defRPr sz="1200">
                <a:latin typeface="Segoe UI" pitchFamily="34" charset="0"/>
                <a:ea typeface="Segoe UI" pitchFamily="34" charset="0"/>
                <a:cs typeface="Segoe UI" pitchFamily="34" charset="0"/>
              </a:defRPr>
            </a:lvl4pPr>
            <a:lvl5pPr marL="1828184" indent="0">
              <a:buNone/>
              <a:defRPr sz="1200">
                <a:latin typeface="Segoe UI" pitchFamily="34" charset="0"/>
                <a:ea typeface="Segoe UI" pitchFamily="34" charset="0"/>
                <a:cs typeface="Segoe UI" pitchFamily="34" charset="0"/>
              </a:defRPr>
            </a:lvl5pPr>
          </a:lstStyle>
          <a:p>
            <a:pPr lvl="0"/>
            <a:r>
              <a:rPr lang="en-US" dirty="0" smtClean="0"/>
              <a:t>Font size 12</a:t>
            </a:r>
            <a:endParaRPr lang="en-US" dirty="0"/>
          </a:p>
        </p:txBody>
      </p:sp>
      <p:sp>
        <p:nvSpPr>
          <p:cNvPr id="8" name="Arrow Bar"/>
          <p:cNvSpPr/>
          <p:nvPr userDrawn="1"/>
        </p:nvSpPr>
        <p:spPr bwMode="auto">
          <a:xfrm>
            <a:off x="3008335" y="884282"/>
            <a:ext cx="5373499" cy="1124712"/>
          </a:xfrm>
          <a:prstGeom prst="rect">
            <a:avLst/>
          </a:prstGeom>
          <a:solidFill>
            <a:srgbClr val="00AEEF"/>
          </a:solidFill>
          <a:ln>
            <a:noFill/>
          </a:ln>
        </p:spPr>
        <p:txBody>
          <a:bodyPr vert="horz" wrap="square" lIns="91440" tIns="45720" rIns="91440" bIns="45720" numCol="1" anchor="t" anchorCtr="0" compatLnSpc="1">
            <a:prstTxWarp prst="textNoShape">
              <a:avLst/>
            </a:prstTxWarp>
          </a:bodyPr>
          <a:lstStyle/>
          <a:p>
            <a:pPr defTabSz="914096"/>
            <a:endParaRPr lang="en-US" dirty="0">
              <a:solidFill>
                <a:prstClr val="black"/>
              </a:solidFill>
            </a:endParaRPr>
          </a:p>
        </p:txBody>
      </p:sp>
      <p:sp>
        <p:nvSpPr>
          <p:cNvPr id="9" name="TechEd Tile"/>
          <p:cNvSpPr/>
          <p:nvPr userDrawn="1"/>
        </p:nvSpPr>
        <p:spPr bwMode="auto">
          <a:xfrm>
            <a:off x="766787" y="884282"/>
            <a:ext cx="2119674" cy="1124712"/>
          </a:xfrm>
          <a:prstGeom prst="rect">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2" tIns="34282" rIns="68562" bIns="34282" numCol="1" rtlCol="0" anchor="ctr" anchorCtr="0" compatLnSpc="1">
            <a:prstTxWarp prst="textNoShape">
              <a:avLst/>
            </a:prstTxWarp>
          </a:bodyPr>
          <a:lstStyle/>
          <a:p>
            <a:pPr algn="ctr" defTabSz="685438"/>
            <a:endParaRPr lang="en-US" sz="1700" dirty="0">
              <a:solidFill>
                <a:prstClr val="black">
                  <a:lumMod val="20000"/>
                  <a:lumOff val="80000"/>
                  <a:alpha val="99000"/>
                </a:prstClr>
              </a:solidFill>
              <a:latin typeface="Segoe UI" pitchFamily="34" charset="0"/>
              <a:ea typeface="Segoe UI" pitchFamily="34" charset="0"/>
              <a:cs typeface="Segoe UI" pitchFamily="34" charset="0"/>
            </a:endParaRPr>
          </a:p>
        </p:txBody>
      </p:sp>
      <p:sp>
        <p:nvSpPr>
          <p:cNvPr id="11" name="Rectangle 10"/>
          <p:cNvSpPr/>
          <p:nvPr userDrawn="1"/>
        </p:nvSpPr>
        <p:spPr bwMode="auto">
          <a:xfrm>
            <a:off x="762141" y="2138780"/>
            <a:ext cx="2120991" cy="2120439"/>
          </a:xfrm>
          <a:prstGeom prst="rect">
            <a:avLst/>
          </a:prstGeom>
          <a:solidFill>
            <a:srgbClr val="0072BC"/>
          </a:solidFill>
          <a:ln>
            <a:noFill/>
          </a:ln>
        </p:spPr>
        <p:txBody>
          <a:bodyPr vert="horz" wrap="square" lIns="91440" tIns="45720" rIns="91440" bIns="45720" numCol="1" anchor="t" anchorCtr="0" compatLnSpc="1">
            <a:prstTxWarp prst="textNoShape">
              <a:avLst/>
            </a:prstTxWarp>
          </a:bodyPr>
          <a:lstStyle/>
          <a:p>
            <a:pPr defTabSz="914096"/>
            <a:endParaRPr lang="en-US" dirty="0">
              <a:solidFill>
                <a:prstClr val="black"/>
              </a:solidFill>
            </a:endParaRPr>
          </a:p>
        </p:txBody>
      </p:sp>
      <p:sp>
        <p:nvSpPr>
          <p:cNvPr id="2" name="Title 1"/>
          <p:cNvSpPr>
            <a:spLocks noGrp="1"/>
          </p:cNvSpPr>
          <p:nvPr userDrawn="1">
            <p:ph type="ctrTitle" hasCustomPrompt="1"/>
          </p:nvPr>
        </p:nvSpPr>
        <p:spPr>
          <a:xfrm>
            <a:off x="3198301" y="2312110"/>
            <a:ext cx="4878899" cy="815090"/>
          </a:xfrm>
        </p:spPr>
        <p:txBody>
          <a:bodyPr anchor="t">
            <a:normAutofit/>
          </a:bodyPr>
          <a:lstStyle>
            <a:lvl1pPr algn="l">
              <a:defRPr sz="3200" b="1" baseline="0">
                <a:solidFill>
                  <a:schemeClr val="tx1">
                    <a:alpha val="99000"/>
                  </a:schemeClr>
                </a:solidFill>
                <a:latin typeface="Segoe UI" pitchFamily="34" charset="0"/>
                <a:ea typeface="Segoe UI" pitchFamily="34" charset="0"/>
                <a:cs typeface="Segoe UI" pitchFamily="34" charset="0"/>
              </a:defRPr>
            </a:lvl1pPr>
          </a:lstStyle>
          <a:p>
            <a:r>
              <a:rPr lang="en-US" sz="3200" b="0" dirty="0" smtClean="0">
                <a:solidFill>
                  <a:srgbClr val="363535">
                    <a:alpha val="99000"/>
                  </a:srgbClr>
                </a:solidFill>
              </a:rPr>
              <a:t>Font size 32</a:t>
            </a:r>
            <a:endParaRPr lang="en-US" sz="1500" b="0" dirty="0">
              <a:solidFill>
                <a:srgbClr val="363535">
                  <a:alpha val="99000"/>
                </a:srgbClr>
              </a:solidFill>
            </a:endParaRPr>
          </a:p>
        </p:txBody>
      </p:sp>
      <p:grpSp>
        <p:nvGrpSpPr>
          <p:cNvPr id="48" name="Group 47"/>
          <p:cNvGrpSpPr>
            <a:grpSpLocks noChangeAspect="1"/>
          </p:cNvGrpSpPr>
          <p:nvPr userDrawn="1"/>
        </p:nvGrpSpPr>
        <p:grpSpPr>
          <a:xfrm>
            <a:off x="933450" y="1630912"/>
            <a:ext cx="1791969" cy="196720"/>
            <a:chOff x="6400800" y="227013"/>
            <a:chExt cx="2516188" cy="276225"/>
          </a:xfrm>
        </p:grpSpPr>
        <p:sp>
          <p:nvSpPr>
            <p:cNvPr id="49" name="Oval 5"/>
            <p:cNvSpPr>
              <a:spLocks noChangeArrowheads="1"/>
            </p:cNvSpPr>
            <p:nvPr userDrawn="1"/>
          </p:nvSpPr>
          <p:spPr bwMode="auto">
            <a:xfrm>
              <a:off x="8643938" y="227013"/>
              <a:ext cx="273050" cy="276225"/>
            </a:xfrm>
            <a:prstGeom prst="ellipse">
              <a:avLst/>
            </a:prstGeom>
            <a:solidFill>
              <a:srgbClr val="A8C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0" name="Freeform 6"/>
            <p:cNvSpPr>
              <a:spLocks/>
            </p:cNvSpPr>
            <p:nvPr userDrawn="1"/>
          </p:nvSpPr>
          <p:spPr bwMode="auto">
            <a:xfrm>
              <a:off x="8704263" y="277813"/>
              <a:ext cx="146050" cy="163513"/>
            </a:xfrm>
            <a:custGeom>
              <a:avLst/>
              <a:gdLst>
                <a:gd name="T0" fmla="*/ 165 w 172"/>
                <a:gd name="T1" fmla="*/ 162 h 193"/>
                <a:gd name="T2" fmla="*/ 165 w 172"/>
                <a:gd name="T3" fmla="*/ 162 h 193"/>
                <a:gd name="T4" fmla="*/ 160 w 172"/>
                <a:gd name="T5" fmla="*/ 156 h 193"/>
                <a:gd name="T6" fmla="*/ 115 w 172"/>
                <a:gd name="T7" fmla="*/ 38 h 193"/>
                <a:gd name="T8" fmla="*/ 113 w 172"/>
                <a:gd name="T9" fmla="*/ 27 h 193"/>
                <a:gd name="T10" fmla="*/ 114 w 172"/>
                <a:gd name="T11" fmla="*/ 21 h 193"/>
                <a:gd name="T12" fmla="*/ 92 w 172"/>
                <a:gd name="T13" fmla="*/ 0 h 193"/>
                <a:gd name="T14" fmla="*/ 71 w 172"/>
                <a:gd name="T15" fmla="*/ 21 h 193"/>
                <a:gd name="T16" fmla="*/ 71 w 172"/>
                <a:gd name="T17" fmla="*/ 23 h 193"/>
                <a:gd name="T18" fmla="*/ 71 w 172"/>
                <a:gd name="T19" fmla="*/ 23 h 193"/>
                <a:gd name="T20" fmla="*/ 71 w 172"/>
                <a:gd name="T21" fmla="*/ 24 h 193"/>
                <a:gd name="T22" fmla="*/ 71 w 172"/>
                <a:gd name="T23" fmla="*/ 24 h 193"/>
                <a:gd name="T24" fmla="*/ 68 w 172"/>
                <a:gd name="T25" fmla="*/ 37 h 193"/>
                <a:gd name="T26" fmla="*/ 16 w 172"/>
                <a:gd name="T27" fmla="*/ 145 h 193"/>
                <a:gd name="T28" fmla="*/ 9 w 172"/>
                <a:gd name="T29" fmla="*/ 152 h 193"/>
                <a:gd name="T30" fmla="*/ 9 w 172"/>
                <a:gd name="T31" fmla="*/ 152 h 193"/>
                <a:gd name="T32" fmla="*/ 0 w 172"/>
                <a:gd name="T33" fmla="*/ 168 h 193"/>
                <a:gd name="T34" fmla="*/ 19 w 172"/>
                <a:gd name="T35" fmla="*/ 187 h 193"/>
                <a:gd name="T36" fmla="*/ 37 w 172"/>
                <a:gd name="T37" fmla="*/ 173 h 193"/>
                <a:gd name="T38" fmla="*/ 41 w 172"/>
                <a:gd name="T39" fmla="*/ 166 h 193"/>
                <a:gd name="T40" fmla="*/ 83 w 172"/>
                <a:gd name="T41" fmla="*/ 133 h 193"/>
                <a:gd name="T42" fmla="*/ 91 w 172"/>
                <a:gd name="T43" fmla="*/ 131 h 193"/>
                <a:gd name="T44" fmla="*/ 91 w 172"/>
                <a:gd name="T45" fmla="*/ 131 h 193"/>
                <a:gd name="T46" fmla="*/ 92 w 172"/>
                <a:gd name="T47" fmla="*/ 131 h 193"/>
                <a:gd name="T48" fmla="*/ 108 w 172"/>
                <a:gd name="T49" fmla="*/ 114 h 193"/>
                <a:gd name="T50" fmla="*/ 92 w 172"/>
                <a:gd name="T51" fmla="*/ 98 h 193"/>
                <a:gd name="T52" fmla="*/ 75 w 172"/>
                <a:gd name="T53" fmla="*/ 114 h 193"/>
                <a:gd name="T54" fmla="*/ 75 w 172"/>
                <a:gd name="T55" fmla="*/ 113 h 193"/>
                <a:gd name="T56" fmla="*/ 75 w 172"/>
                <a:gd name="T57" fmla="*/ 114 h 193"/>
                <a:gd name="T58" fmla="*/ 75 w 172"/>
                <a:gd name="T59" fmla="*/ 114 h 193"/>
                <a:gd name="T60" fmla="*/ 75 w 172"/>
                <a:gd name="T61" fmla="*/ 114 h 193"/>
                <a:gd name="T62" fmla="*/ 72 w 172"/>
                <a:gd name="T63" fmla="*/ 121 h 193"/>
                <a:gd name="T64" fmla="*/ 72 w 172"/>
                <a:gd name="T65" fmla="*/ 121 h 193"/>
                <a:gd name="T66" fmla="*/ 41 w 172"/>
                <a:gd name="T67" fmla="*/ 146 h 193"/>
                <a:gd name="T68" fmla="*/ 88 w 172"/>
                <a:gd name="T69" fmla="*/ 50 h 193"/>
                <a:gd name="T70" fmla="*/ 96 w 172"/>
                <a:gd name="T71" fmla="*/ 52 h 193"/>
                <a:gd name="T72" fmla="*/ 96 w 172"/>
                <a:gd name="T73" fmla="*/ 52 h 193"/>
                <a:gd name="T74" fmla="*/ 137 w 172"/>
                <a:gd name="T75" fmla="*/ 161 h 193"/>
                <a:gd name="T76" fmla="*/ 137 w 172"/>
                <a:gd name="T77" fmla="*/ 161 h 193"/>
                <a:gd name="T78" fmla="*/ 138 w 172"/>
                <a:gd name="T79" fmla="*/ 169 h 193"/>
                <a:gd name="T80" fmla="*/ 137 w 172"/>
                <a:gd name="T81" fmla="*/ 176 h 193"/>
                <a:gd name="T82" fmla="*/ 154 w 172"/>
                <a:gd name="T83" fmla="*/ 193 h 193"/>
                <a:gd name="T84" fmla="*/ 172 w 172"/>
                <a:gd name="T85" fmla="*/ 176 h 193"/>
                <a:gd name="T86" fmla="*/ 165 w 172"/>
                <a:gd name="T87" fmla="*/ 16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93">
                  <a:moveTo>
                    <a:pt x="165" y="162"/>
                  </a:moveTo>
                  <a:cubicBezTo>
                    <a:pt x="165" y="162"/>
                    <a:pt x="165" y="162"/>
                    <a:pt x="165" y="162"/>
                  </a:cubicBezTo>
                  <a:cubicBezTo>
                    <a:pt x="163" y="161"/>
                    <a:pt x="161" y="158"/>
                    <a:pt x="160" y="156"/>
                  </a:cubicBezTo>
                  <a:cubicBezTo>
                    <a:pt x="115" y="38"/>
                    <a:pt x="115" y="38"/>
                    <a:pt x="115" y="38"/>
                  </a:cubicBezTo>
                  <a:cubicBezTo>
                    <a:pt x="113" y="33"/>
                    <a:pt x="113" y="29"/>
                    <a:pt x="113" y="27"/>
                  </a:cubicBezTo>
                  <a:cubicBezTo>
                    <a:pt x="114" y="25"/>
                    <a:pt x="114" y="23"/>
                    <a:pt x="114" y="21"/>
                  </a:cubicBezTo>
                  <a:cubicBezTo>
                    <a:pt x="114" y="9"/>
                    <a:pt x="104" y="0"/>
                    <a:pt x="92" y="0"/>
                  </a:cubicBezTo>
                  <a:cubicBezTo>
                    <a:pt x="80" y="0"/>
                    <a:pt x="71" y="9"/>
                    <a:pt x="71" y="21"/>
                  </a:cubicBezTo>
                  <a:cubicBezTo>
                    <a:pt x="71" y="22"/>
                    <a:pt x="71" y="23"/>
                    <a:pt x="71" y="23"/>
                  </a:cubicBezTo>
                  <a:cubicBezTo>
                    <a:pt x="71" y="23"/>
                    <a:pt x="71" y="23"/>
                    <a:pt x="71" y="23"/>
                  </a:cubicBezTo>
                  <a:cubicBezTo>
                    <a:pt x="71" y="23"/>
                    <a:pt x="71" y="23"/>
                    <a:pt x="71" y="24"/>
                  </a:cubicBezTo>
                  <a:cubicBezTo>
                    <a:pt x="71" y="24"/>
                    <a:pt x="71" y="24"/>
                    <a:pt x="71" y="24"/>
                  </a:cubicBezTo>
                  <a:cubicBezTo>
                    <a:pt x="71" y="26"/>
                    <a:pt x="71" y="31"/>
                    <a:pt x="68" y="37"/>
                  </a:cubicBezTo>
                  <a:cubicBezTo>
                    <a:pt x="16" y="145"/>
                    <a:pt x="16" y="145"/>
                    <a:pt x="16" y="145"/>
                  </a:cubicBezTo>
                  <a:cubicBezTo>
                    <a:pt x="13" y="151"/>
                    <a:pt x="9" y="152"/>
                    <a:pt x="9" y="152"/>
                  </a:cubicBezTo>
                  <a:cubicBezTo>
                    <a:pt x="9" y="152"/>
                    <a:pt x="9" y="152"/>
                    <a:pt x="9" y="152"/>
                  </a:cubicBezTo>
                  <a:cubicBezTo>
                    <a:pt x="4" y="155"/>
                    <a:pt x="0" y="161"/>
                    <a:pt x="0" y="168"/>
                  </a:cubicBezTo>
                  <a:cubicBezTo>
                    <a:pt x="0" y="178"/>
                    <a:pt x="8" y="187"/>
                    <a:pt x="19" y="187"/>
                  </a:cubicBezTo>
                  <a:cubicBezTo>
                    <a:pt x="27" y="187"/>
                    <a:pt x="35" y="181"/>
                    <a:pt x="37" y="173"/>
                  </a:cubicBezTo>
                  <a:cubicBezTo>
                    <a:pt x="38" y="169"/>
                    <a:pt x="40" y="167"/>
                    <a:pt x="41" y="166"/>
                  </a:cubicBezTo>
                  <a:cubicBezTo>
                    <a:pt x="83" y="133"/>
                    <a:pt x="83" y="133"/>
                    <a:pt x="83" y="133"/>
                  </a:cubicBezTo>
                  <a:cubicBezTo>
                    <a:pt x="83" y="132"/>
                    <a:pt x="87" y="130"/>
                    <a:pt x="91" y="131"/>
                  </a:cubicBezTo>
                  <a:cubicBezTo>
                    <a:pt x="91" y="131"/>
                    <a:pt x="91" y="131"/>
                    <a:pt x="91" y="131"/>
                  </a:cubicBezTo>
                  <a:cubicBezTo>
                    <a:pt x="91" y="131"/>
                    <a:pt x="91" y="131"/>
                    <a:pt x="92" y="131"/>
                  </a:cubicBezTo>
                  <a:cubicBezTo>
                    <a:pt x="101" y="131"/>
                    <a:pt x="108" y="123"/>
                    <a:pt x="108" y="114"/>
                  </a:cubicBezTo>
                  <a:cubicBezTo>
                    <a:pt x="108" y="105"/>
                    <a:pt x="101" y="98"/>
                    <a:pt x="92" y="98"/>
                  </a:cubicBezTo>
                  <a:cubicBezTo>
                    <a:pt x="83" y="98"/>
                    <a:pt x="76" y="105"/>
                    <a:pt x="75" y="114"/>
                  </a:cubicBezTo>
                  <a:cubicBezTo>
                    <a:pt x="75" y="113"/>
                    <a:pt x="75" y="113"/>
                    <a:pt x="75" y="113"/>
                  </a:cubicBezTo>
                  <a:cubicBezTo>
                    <a:pt x="75" y="113"/>
                    <a:pt x="75" y="114"/>
                    <a:pt x="75" y="114"/>
                  </a:cubicBezTo>
                  <a:cubicBezTo>
                    <a:pt x="75" y="114"/>
                    <a:pt x="75" y="114"/>
                    <a:pt x="75" y="114"/>
                  </a:cubicBezTo>
                  <a:cubicBezTo>
                    <a:pt x="75" y="114"/>
                    <a:pt x="75" y="114"/>
                    <a:pt x="75" y="114"/>
                  </a:cubicBezTo>
                  <a:cubicBezTo>
                    <a:pt x="75" y="116"/>
                    <a:pt x="75" y="119"/>
                    <a:pt x="72" y="121"/>
                  </a:cubicBezTo>
                  <a:cubicBezTo>
                    <a:pt x="72" y="121"/>
                    <a:pt x="72" y="121"/>
                    <a:pt x="72" y="121"/>
                  </a:cubicBezTo>
                  <a:cubicBezTo>
                    <a:pt x="41" y="146"/>
                    <a:pt x="41" y="146"/>
                    <a:pt x="41" y="146"/>
                  </a:cubicBezTo>
                  <a:cubicBezTo>
                    <a:pt x="88" y="50"/>
                    <a:pt x="88" y="50"/>
                    <a:pt x="88" y="50"/>
                  </a:cubicBezTo>
                  <a:cubicBezTo>
                    <a:pt x="91" y="47"/>
                    <a:pt x="94" y="49"/>
                    <a:pt x="96" y="52"/>
                  </a:cubicBezTo>
                  <a:cubicBezTo>
                    <a:pt x="96" y="52"/>
                    <a:pt x="96" y="52"/>
                    <a:pt x="96" y="52"/>
                  </a:cubicBezTo>
                  <a:cubicBezTo>
                    <a:pt x="137" y="161"/>
                    <a:pt x="137" y="161"/>
                    <a:pt x="137" y="161"/>
                  </a:cubicBezTo>
                  <a:cubicBezTo>
                    <a:pt x="137" y="161"/>
                    <a:pt x="137" y="161"/>
                    <a:pt x="137" y="161"/>
                  </a:cubicBezTo>
                  <a:cubicBezTo>
                    <a:pt x="137" y="161"/>
                    <a:pt x="139" y="166"/>
                    <a:pt x="138" y="169"/>
                  </a:cubicBezTo>
                  <a:cubicBezTo>
                    <a:pt x="137" y="171"/>
                    <a:pt x="137" y="174"/>
                    <a:pt x="137" y="176"/>
                  </a:cubicBezTo>
                  <a:cubicBezTo>
                    <a:pt x="137" y="186"/>
                    <a:pt x="145" y="193"/>
                    <a:pt x="154" y="193"/>
                  </a:cubicBezTo>
                  <a:cubicBezTo>
                    <a:pt x="164" y="193"/>
                    <a:pt x="172" y="186"/>
                    <a:pt x="172" y="176"/>
                  </a:cubicBezTo>
                  <a:cubicBezTo>
                    <a:pt x="172" y="170"/>
                    <a:pt x="169" y="165"/>
                    <a:pt x="165"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1" name="Freeform 7"/>
            <p:cNvSpPr>
              <a:spLocks noEditPoints="1"/>
            </p:cNvSpPr>
            <p:nvPr userDrawn="1"/>
          </p:nvSpPr>
          <p:spPr bwMode="auto">
            <a:xfrm>
              <a:off x="6400800" y="260350"/>
              <a:ext cx="211138" cy="225425"/>
            </a:xfrm>
            <a:custGeom>
              <a:avLst/>
              <a:gdLst>
                <a:gd name="T0" fmla="*/ 85 w 133"/>
                <a:gd name="T1" fmla="*/ 98 h 142"/>
                <a:gd name="T2" fmla="*/ 0 w 133"/>
                <a:gd name="T3" fmla="*/ 142 h 142"/>
                <a:gd name="T4" fmla="*/ 57 w 133"/>
                <a:gd name="T5" fmla="*/ 0 h 142"/>
                <a:gd name="T6" fmla="*/ 84 w 133"/>
                <a:gd name="T7" fmla="*/ 0 h 142"/>
                <a:gd name="T8" fmla="*/ 133 w 133"/>
                <a:gd name="T9" fmla="*/ 139 h 142"/>
                <a:gd name="T10" fmla="*/ 102 w 133"/>
                <a:gd name="T11" fmla="*/ 139 h 142"/>
                <a:gd name="T12" fmla="*/ 67 w 133"/>
                <a:gd name="T13" fmla="*/ 51 h 142"/>
                <a:gd name="T14" fmla="*/ 50 w 133"/>
                <a:gd name="T15" fmla="*/ 98 h 142"/>
                <a:gd name="T16" fmla="*/ 85 w 133"/>
                <a:gd name="T17" fmla="*/ 98 h 142"/>
                <a:gd name="T18" fmla="*/ 85 w 133"/>
                <a:gd name="T19" fmla="*/ 98 h 142"/>
                <a:gd name="T20" fmla="*/ 85 w 133"/>
                <a:gd name="T21" fmla="*/ 98 h 142"/>
                <a:gd name="T22" fmla="*/ 85 w 133"/>
                <a:gd name="T23" fmla="*/ 9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42">
                  <a:moveTo>
                    <a:pt x="85" y="98"/>
                  </a:moveTo>
                  <a:lnTo>
                    <a:pt x="0" y="142"/>
                  </a:lnTo>
                  <a:lnTo>
                    <a:pt x="57" y="0"/>
                  </a:lnTo>
                  <a:lnTo>
                    <a:pt x="84" y="0"/>
                  </a:lnTo>
                  <a:lnTo>
                    <a:pt x="133" y="139"/>
                  </a:lnTo>
                  <a:lnTo>
                    <a:pt x="102" y="139"/>
                  </a:lnTo>
                  <a:lnTo>
                    <a:pt x="67" y="51"/>
                  </a:lnTo>
                  <a:lnTo>
                    <a:pt x="50" y="98"/>
                  </a:lnTo>
                  <a:lnTo>
                    <a:pt x="85" y="98"/>
                  </a:lnTo>
                  <a:lnTo>
                    <a:pt x="85" y="98"/>
                  </a:lnTo>
                  <a:close/>
                  <a:moveTo>
                    <a:pt x="85" y="98"/>
                  </a:moveTo>
                  <a:lnTo>
                    <a:pt x="85"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2" name="Freeform 8"/>
            <p:cNvSpPr>
              <a:spLocks noEditPoints="1"/>
            </p:cNvSpPr>
            <p:nvPr userDrawn="1"/>
          </p:nvSpPr>
          <p:spPr bwMode="auto">
            <a:xfrm>
              <a:off x="6400800" y="260350"/>
              <a:ext cx="211138" cy="225425"/>
            </a:xfrm>
            <a:custGeom>
              <a:avLst/>
              <a:gdLst>
                <a:gd name="T0" fmla="*/ 85 w 133"/>
                <a:gd name="T1" fmla="*/ 98 h 142"/>
                <a:gd name="T2" fmla="*/ 0 w 133"/>
                <a:gd name="T3" fmla="*/ 142 h 142"/>
                <a:gd name="T4" fmla="*/ 57 w 133"/>
                <a:gd name="T5" fmla="*/ 0 h 142"/>
                <a:gd name="T6" fmla="*/ 84 w 133"/>
                <a:gd name="T7" fmla="*/ 0 h 142"/>
                <a:gd name="T8" fmla="*/ 133 w 133"/>
                <a:gd name="T9" fmla="*/ 139 h 142"/>
                <a:gd name="T10" fmla="*/ 102 w 133"/>
                <a:gd name="T11" fmla="*/ 139 h 142"/>
                <a:gd name="T12" fmla="*/ 67 w 133"/>
                <a:gd name="T13" fmla="*/ 51 h 142"/>
                <a:gd name="T14" fmla="*/ 50 w 133"/>
                <a:gd name="T15" fmla="*/ 98 h 142"/>
                <a:gd name="T16" fmla="*/ 85 w 133"/>
                <a:gd name="T17" fmla="*/ 98 h 142"/>
                <a:gd name="T18" fmla="*/ 85 w 133"/>
                <a:gd name="T19" fmla="*/ 98 h 142"/>
                <a:gd name="T20" fmla="*/ 85 w 133"/>
                <a:gd name="T21" fmla="*/ 98 h 142"/>
                <a:gd name="T22" fmla="*/ 85 w 133"/>
                <a:gd name="T23" fmla="*/ 9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42">
                  <a:moveTo>
                    <a:pt x="85" y="98"/>
                  </a:moveTo>
                  <a:lnTo>
                    <a:pt x="0" y="142"/>
                  </a:lnTo>
                  <a:lnTo>
                    <a:pt x="57" y="0"/>
                  </a:lnTo>
                  <a:lnTo>
                    <a:pt x="84" y="0"/>
                  </a:lnTo>
                  <a:lnTo>
                    <a:pt x="133" y="139"/>
                  </a:lnTo>
                  <a:lnTo>
                    <a:pt x="102" y="139"/>
                  </a:lnTo>
                  <a:lnTo>
                    <a:pt x="67" y="51"/>
                  </a:lnTo>
                  <a:lnTo>
                    <a:pt x="50" y="98"/>
                  </a:lnTo>
                  <a:lnTo>
                    <a:pt x="85" y="98"/>
                  </a:lnTo>
                  <a:lnTo>
                    <a:pt x="85" y="98"/>
                  </a:lnTo>
                  <a:moveTo>
                    <a:pt x="85" y="98"/>
                  </a:moveTo>
                  <a:lnTo>
                    <a:pt x="85"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3" name="Freeform 9"/>
            <p:cNvSpPr>
              <a:spLocks noEditPoints="1"/>
            </p:cNvSpPr>
            <p:nvPr userDrawn="1"/>
          </p:nvSpPr>
          <p:spPr bwMode="auto">
            <a:xfrm>
              <a:off x="6764338" y="261938"/>
              <a:ext cx="163513" cy="222250"/>
            </a:xfrm>
            <a:custGeom>
              <a:avLst/>
              <a:gdLst>
                <a:gd name="T0" fmla="*/ 141 w 194"/>
                <a:gd name="T1" fmla="*/ 130 h 259"/>
                <a:gd name="T2" fmla="*/ 120 w 194"/>
                <a:gd name="T3" fmla="*/ 67 h 259"/>
                <a:gd name="T4" fmla="*/ 62 w 194"/>
                <a:gd name="T5" fmla="*/ 45 h 259"/>
                <a:gd name="T6" fmla="*/ 50 w 194"/>
                <a:gd name="T7" fmla="*/ 45 h 259"/>
                <a:gd name="T8" fmla="*/ 50 w 194"/>
                <a:gd name="T9" fmla="*/ 214 h 259"/>
                <a:gd name="T10" fmla="*/ 62 w 194"/>
                <a:gd name="T11" fmla="*/ 214 h 259"/>
                <a:gd name="T12" fmla="*/ 120 w 194"/>
                <a:gd name="T13" fmla="*/ 192 h 259"/>
                <a:gd name="T14" fmla="*/ 141 w 194"/>
                <a:gd name="T15" fmla="*/ 130 h 259"/>
                <a:gd name="T16" fmla="*/ 194 w 194"/>
                <a:gd name="T17" fmla="*/ 130 h 259"/>
                <a:gd name="T18" fmla="*/ 157 w 194"/>
                <a:gd name="T19" fmla="*/ 225 h 259"/>
                <a:gd name="T20" fmla="*/ 55 w 194"/>
                <a:gd name="T21" fmla="*/ 259 h 259"/>
                <a:gd name="T22" fmla="*/ 0 w 194"/>
                <a:gd name="T23" fmla="*/ 259 h 259"/>
                <a:gd name="T24" fmla="*/ 0 w 194"/>
                <a:gd name="T25" fmla="*/ 0 h 259"/>
                <a:gd name="T26" fmla="*/ 51 w 194"/>
                <a:gd name="T27" fmla="*/ 0 h 259"/>
                <a:gd name="T28" fmla="*/ 157 w 194"/>
                <a:gd name="T29" fmla="*/ 34 h 259"/>
                <a:gd name="T30" fmla="*/ 194 w 194"/>
                <a:gd name="T31"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59">
                  <a:moveTo>
                    <a:pt x="141" y="130"/>
                  </a:moveTo>
                  <a:cubicBezTo>
                    <a:pt x="141" y="103"/>
                    <a:pt x="134" y="82"/>
                    <a:pt x="120" y="67"/>
                  </a:cubicBezTo>
                  <a:cubicBezTo>
                    <a:pt x="107" y="52"/>
                    <a:pt x="87" y="45"/>
                    <a:pt x="62" y="45"/>
                  </a:cubicBezTo>
                  <a:cubicBezTo>
                    <a:pt x="50" y="45"/>
                    <a:pt x="50" y="45"/>
                    <a:pt x="50" y="45"/>
                  </a:cubicBezTo>
                  <a:cubicBezTo>
                    <a:pt x="50" y="214"/>
                    <a:pt x="50" y="214"/>
                    <a:pt x="50" y="214"/>
                  </a:cubicBezTo>
                  <a:cubicBezTo>
                    <a:pt x="62" y="214"/>
                    <a:pt x="62" y="214"/>
                    <a:pt x="62" y="214"/>
                  </a:cubicBezTo>
                  <a:cubicBezTo>
                    <a:pt x="87" y="214"/>
                    <a:pt x="106" y="207"/>
                    <a:pt x="120" y="192"/>
                  </a:cubicBezTo>
                  <a:cubicBezTo>
                    <a:pt x="134" y="177"/>
                    <a:pt x="141" y="156"/>
                    <a:pt x="141" y="130"/>
                  </a:cubicBezTo>
                  <a:close/>
                  <a:moveTo>
                    <a:pt x="194" y="130"/>
                  </a:moveTo>
                  <a:cubicBezTo>
                    <a:pt x="194" y="171"/>
                    <a:pt x="182" y="202"/>
                    <a:pt x="157" y="225"/>
                  </a:cubicBezTo>
                  <a:cubicBezTo>
                    <a:pt x="133" y="247"/>
                    <a:pt x="99" y="259"/>
                    <a:pt x="55" y="259"/>
                  </a:cubicBezTo>
                  <a:cubicBezTo>
                    <a:pt x="0" y="259"/>
                    <a:pt x="0" y="259"/>
                    <a:pt x="0" y="259"/>
                  </a:cubicBezTo>
                  <a:cubicBezTo>
                    <a:pt x="0" y="0"/>
                    <a:pt x="0" y="0"/>
                    <a:pt x="0" y="0"/>
                  </a:cubicBezTo>
                  <a:cubicBezTo>
                    <a:pt x="51" y="0"/>
                    <a:pt x="51" y="0"/>
                    <a:pt x="51" y="0"/>
                  </a:cubicBezTo>
                  <a:cubicBezTo>
                    <a:pt x="97" y="0"/>
                    <a:pt x="132" y="12"/>
                    <a:pt x="157" y="34"/>
                  </a:cubicBezTo>
                  <a:cubicBezTo>
                    <a:pt x="181" y="56"/>
                    <a:pt x="194" y="88"/>
                    <a:pt x="194" y="1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4" name="Freeform 10"/>
            <p:cNvSpPr>
              <a:spLocks noEditPoints="1"/>
            </p:cNvSpPr>
            <p:nvPr userDrawn="1"/>
          </p:nvSpPr>
          <p:spPr bwMode="auto">
            <a:xfrm>
              <a:off x="7100888"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close/>
                  <a:moveTo>
                    <a:pt x="0" y="139"/>
                  </a:moveTo>
                  <a:lnTo>
                    <a:pt x="0"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5" name="Freeform 11"/>
            <p:cNvSpPr>
              <a:spLocks noEditPoints="1"/>
            </p:cNvSpPr>
            <p:nvPr userDrawn="1"/>
          </p:nvSpPr>
          <p:spPr bwMode="auto">
            <a:xfrm>
              <a:off x="7100888"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moveTo>
                    <a:pt x="0" y="139"/>
                  </a:moveTo>
                  <a:lnTo>
                    <a:pt x="0"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6" name="Freeform 12"/>
            <p:cNvSpPr>
              <a:spLocks noEditPoints="1"/>
            </p:cNvSpPr>
            <p:nvPr userDrawn="1"/>
          </p:nvSpPr>
          <p:spPr bwMode="auto">
            <a:xfrm>
              <a:off x="7648575"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close/>
                  <a:moveTo>
                    <a:pt x="0" y="139"/>
                  </a:moveTo>
                  <a:lnTo>
                    <a:pt x="0"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7" name="Freeform 13"/>
            <p:cNvSpPr>
              <a:spLocks noEditPoints="1"/>
            </p:cNvSpPr>
            <p:nvPr userDrawn="1"/>
          </p:nvSpPr>
          <p:spPr bwMode="auto">
            <a:xfrm>
              <a:off x="7648575"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moveTo>
                    <a:pt x="0" y="139"/>
                  </a:moveTo>
                  <a:lnTo>
                    <a:pt x="0"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8" name="Freeform 14"/>
            <p:cNvSpPr>
              <a:spLocks noEditPoints="1"/>
            </p:cNvSpPr>
            <p:nvPr userDrawn="1"/>
          </p:nvSpPr>
          <p:spPr bwMode="auto">
            <a:xfrm>
              <a:off x="7334250" y="261938"/>
              <a:ext cx="125413" cy="222250"/>
            </a:xfrm>
            <a:custGeom>
              <a:avLst/>
              <a:gdLst>
                <a:gd name="T0" fmla="*/ 79 w 79"/>
                <a:gd name="T1" fmla="*/ 25 h 140"/>
                <a:gd name="T2" fmla="*/ 53 w 79"/>
                <a:gd name="T3" fmla="*/ 25 h 140"/>
                <a:gd name="T4" fmla="*/ 53 w 79"/>
                <a:gd name="T5" fmla="*/ 140 h 140"/>
                <a:gd name="T6" fmla="*/ 26 w 79"/>
                <a:gd name="T7" fmla="*/ 140 h 140"/>
                <a:gd name="T8" fmla="*/ 26 w 79"/>
                <a:gd name="T9" fmla="*/ 25 h 140"/>
                <a:gd name="T10" fmla="*/ 0 w 79"/>
                <a:gd name="T11" fmla="*/ 25 h 140"/>
                <a:gd name="T12" fmla="*/ 0 w 79"/>
                <a:gd name="T13" fmla="*/ 0 h 140"/>
                <a:gd name="T14" fmla="*/ 79 w 79"/>
                <a:gd name="T15" fmla="*/ 0 h 140"/>
                <a:gd name="T16" fmla="*/ 79 w 79"/>
                <a:gd name="T17" fmla="*/ 25 h 140"/>
                <a:gd name="T18" fmla="*/ 79 w 79"/>
                <a:gd name="T19" fmla="*/ 25 h 140"/>
                <a:gd name="T20" fmla="*/ 79 w 79"/>
                <a:gd name="T21" fmla="*/ 25 h 140"/>
                <a:gd name="T22" fmla="*/ 79 w 79"/>
                <a:gd name="T23"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40">
                  <a:moveTo>
                    <a:pt x="79" y="25"/>
                  </a:moveTo>
                  <a:lnTo>
                    <a:pt x="53" y="25"/>
                  </a:lnTo>
                  <a:lnTo>
                    <a:pt x="53" y="140"/>
                  </a:lnTo>
                  <a:lnTo>
                    <a:pt x="26" y="140"/>
                  </a:lnTo>
                  <a:lnTo>
                    <a:pt x="26" y="25"/>
                  </a:lnTo>
                  <a:lnTo>
                    <a:pt x="0" y="25"/>
                  </a:lnTo>
                  <a:lnTo>
                    <a:pt x="0" y="0"/>
                  </a:lnTo>
                  <a:lnTo>
                    <a:pt x="79" y="0"/>
                  </a:lnTo>
                  <a:lnTo>
                    <a:pt x="79" y="25"/>
                  </a:lnTo>
                  <a:lnTo>
                    <a:pt x="79" y="25"/>
                  </a:lnTo>
                  <a:close/>
                  <a:moveTo>
                    <a:pt x="79" y="25"/>
                  </a:moveTo>
                  <a:lnTo>
                    <a:pt x="79"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9" name="Freeform 15"/>
            <p:cNvSpPr>
              <a:spLocks noEditPoints="1"/>
            </p:cNvSpPr>
            <p:nvPr userDrawn="1"/>
          </p:nvSpPr>
          <p:spPr bwMode="auto">
            <a:xfrm>
              <a:off x="7334250" y="261938"/>
              <a:ext cx="125413" cy="222250"/>
            </a:xfrm>
            <a:custGeom>
              <a:avLst/>
              <a:gdLst>
                <a:gd name="T0" fmla="*/ 79 w 79"/>
                <a:gd name="T1" fmla="*/ 25 h 140"/>
                <a:gd name="T2" fmla="*/ 53 w 79"/>
                <a:gd name="T3" fmla="*/ 25 h 140"/>
                <a:gd name="T4" fmla="*/ 53 w 79"/>
                <a:gd name="T5" fmla="*/ 140 h 140"/>
                <a:gd name="T6" fmla="*/ 26 w 79"/>
                <a:gd name="T7" fmla="*/ 140 h 140"/>
                <a:gd name="T8" fmla="*/ 26 w 79"/>
                <a:gd name="T9" fmla="*/ 25 h 140"/>
                <a:gd name="T10" fmla="*/ 0 w 79"/>
                <a:gd name="T11" fmla="*/ 25 h 140"/>
                <a:gd name="T12" fmla="*/ 0 w 79"/>
                <a:gd name="T13" fmla="*/ 0 h 140"/>
                <a:gd name="T14" fmla="*/ 79 w 79"/>
                <a:gd name="T15" fmla="*/ 0 h 140"/>
                <a:gd name="T16" fmla="*/ 79 w 79"/>
                <a:gd name="T17" fmla="*/ 25 h 140"/>
                <a:gd name="T18" fmla="*/ 79 w 79"/>
                <a:gd name="T19" fmla="*/ 25 h 140"/>
                <a:gd name="T20" fmla="*/ 79 w 79"/>
                <a:gd name="T21" fmla="*/ 25 h 140"/>
                <a:gd name="T22" fmla="*/ 79 w 79"/>
                <a:gd name="T23"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40">
                  <a:moveTo>
                    <a:pt x="79" y="25"/>
                  </a:moveTo>
                  <a:lnTo>
                    <a:pt x="53" y="25"/>
                  </a:lnTo>
                  <a:lnTo>
                    <a:pt x="53" y="140"/>
                  </a:lnTo>
                  <a:lnTo>
                    <a:pt x="26" y="140"/>
                  </a:lnTo>
                  <a:lnTo>
                    <a:pt x="26" y="25"/>
                  </a:lnTo>
                  <a:lnTo>
                    <a:pt x="0" y="25"/>
                  </a:lnTo>
                  <a:lnTo>
                    <a:pt x="0" y="0"/>
                  </a:lnTo>
                  <a:lnTo>
                    <a:pt x="79" y="0"/>
                  </a:lnTo>
                  <a:lnTo>
                    <a:pt x="79" y="25"/>
                  </a:lnTo>
                  <a:lnTo>
                    <a:pt x="79" y="25"/>
                  </a:lnTo>
                  <a:moveTo>
                    <a:pt x="79" y="25"/>
                  </a:moveTo>
                  <a:lnTo>
                    <a:pt x="79"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0" name="Freeform 16"/>
            <p:cNvSpPr>
              <a:spLocks noEditPoints="1"/>
            </p:cNvSpPr>
            <p:nvPr userDrawn="1"/>
          </p:nvSpPr>
          <p:spPr bwMode="auto">
            <a:xfrm>
              <a:off x="7751763" y="246063"/>
              <a:ext cx="46038" cy="46038"/>
            </a:xfrm>
            <a:custGeom>
              <a:avLst/>
              <a:gdLst>
                <a:gd name="T0" fmla="*/ 28 w 55"/>
                <a:gd name="T1" fmla="*/ 54 h 54"/>
                <a:gd name="T2" fmla="*/ 0 w 55"/>
                <a:gd name="T3" fmla="*/ 27 h 54"/>
                <a:gd name="T4" fmla="*/ 28 w 55"/>
                <a:gd name="T5" fmla="*/ 0 h 54"/>
                <a:gd name="T6" fmla="*/ 55 w 55"/>
                <a:gd name="T7" fmla="*/ 27 h 54"/>
                <a:gd name="T8" fmla="*/ 28 w 55"/>
                <a:gd name="T9" fmla="*/ 54 h 54"/>
                <a:gd name="T10" fmla="*/ 28 w 55"/>
                <a:gd name="T11" fmla="*/ 5 h 54"/>
                <a:gd name="T12" fmla="*/ 5 w 55"/>
                <a:gd name="T13" fmla="*/ 27 h 54"/>
                <a:gd name="T14" fmla="*/ 28 w 55"/>
                <a:gd name="T15" fmla="*/ 49 h 54"/>
                <a:gd name="T16" fmla="*/ 50 w 55"/>
                <a:gd name="T17" fmla="*/ 27 h 54"/>
                <a:gd name="T18" fmla="*/ 28 w 55"/>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4">
                  <a:moveTo>
                    <a:pt x="28" y="54"/>
                  </a:moveTo>
                  <a:cubicBezTo>
                    <a:pt x="13" y="54"/>
                    <a:pt x="0" y="42"/>
                    <a:pt x="0" y="27"/>
                  </a:cubicBezTo>
                  <a:cubicBezTo>
                    <a:pt x="0" y="12"/>
                    <a:pt x="13" y="0"/>
                    <a:pt x="28" y="0"/>
                  </a:cubicBezTo>
                  <a:cubicBezTo>
                    <a:pt x="42" y="0"/>
                    <a:pt x="55" y="12"/>
                    <a:pt x="55" y="27"/>
                  </a:cubicBezTo>
                  <a:cubicBezTo>
                    <a:pt x="55" y="42"/>
                    <a:pt x="42" y="54"/>
                    <a:pt x="28" y="54"/>
                  </a:cubicBezTo>
                  <a:close/>
                  <a:moveTo>
                    <a:pt x="28" y="5"/>
                  </a:moveTo>
                  <a:cubicBezTo>
                    <a:pt x="15" y="5"/>
                    <a:pt x="5" y="15"/>
                    <a:pt x="5" y="27"/>
                  </a:cubicBezTo>
                  <a:cubicBezTo>
                    <a:pt x="5" y="39"/>
                    <a:pt x="15" y="49"/>
                    <a:pt x="28" y="49"/>
                  </a:cubicBezTo>
                  <a:cubicBezTo>
                    <a:pt x="40" y="49"/>
                    <a:pt x="50" y="39"/>
                    <a:pt x="50" y="27"/>
                  </a:cubicBezTo>
                  <a:cubicBezTo>
                    <a:pt x="50" y="15"/>
                    <a:pt x="40" y="5"/>
                    <a:pt x="28"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1" name="Freeform 17"/>
            <p:cNvSpPr>
              <a:spLocks noEditPoints="1"/>
            </p:cNvSpPr>
            <p:nvPr userDrawn="1"/>
          </p:nvSpPr>
          <p:spPr bwMode="auto">
            <a:xfrm>
              <a:off x="7769225" y="257175"/>
              <a:ext cx="14288" cy="22225"/>
            </a:xfrm>
            <a:custGeom>
              <a:avLst/>
              <a:gdLst>
                <a:gd name="T0" fmla="*/ 11 w 17"/>
                <a:gd name="T1" fmla="*/ 8 h 26"/>
                <a:gd name="T2" fmla="*/ 9 w 17"/>
                <a:gd name="T3" fmla="*/ 5 h 26"/>
                <a:gd name="T4" fmla="*/ 6 w 17"/>
                <a:gd name="T5" fmla="*/ 4 h 26"/>
                <a:gd name="T6" fmla="*/ 5 w 17"/>
                <a:gd name="T7" fmla="*/ 4 h 26"/>
                <a:gd name="T8" fmla="*/ 5 w 17"/>
                <a:gd name="T9" fmla="*/ 11 h 26"/>
                <a:gd name="T10" fmla="*/ 6 w 17"/>
                <a:gd name="T11" fmla="*/ 11 h 26"/>
                <a:gd name="T12" fmla="*/ 9 w 17"/>
                <a:gd name="T13" fmla="*/ 10 h 26"/>
                <a:gd name="T14" fmla="*/ 11 w 17"/>
                <a:gd name="T15" fmla="*/ 8 h 26"/>
                <a:gd name="T16" fmla="*/ 17 w 17"/>
                <a:gd name="T17" fmla="*/ 26 h 26"/>
                <a:gd name="T18" fmla="*/ 11 w 17"/>
                <a:gd name="T19" fmla="*/ 26 h 26"/>
                <a:gd name="T20" fmla="*/ 5 w 17"/>
                <a:gd name="T21" fmla="*/ 14 h 26"/>
                <a:gd name="T22" fmla="*/ 5 w 17"/>
                <a:gd name="T23" fmla="*/ 26 h 26"/>
                <a:gd name="T24" fmla="*/ 0 w 17"/>
                <a:gd name="T25" fmla="*/ 26 h 26"/>
                <a:gd name="T26" fmla="*/ 0 w 17"/>
                <a:gd name="T27" fmla="*/ 0 h 26"/>
                <a:gd name="T28" fmla="*/ 7 w 17"/>
                <a:gd name="T29" fmla="*/ 0 h 26"/>
                <a:gd name="T30" fmla="*/ 14 w 17"/>
                <a:gd name="T31" fmla="*/ 2 h 26"/>
                <a:gd name="T32" fmla="*/ 16 w 17"/>
                <a:gd name="T33" fmla="*/ 7 h 26"/>
                <a:gd name="T34" fmla="*/ 14 w 17"/>
                <a:gd name="T35" fmla="*/ 12 h 26"/>
                <a:gd name="T36" fmla="*/ 10 w 17"/>
                <a:gd name="T37" fmla="*/ 14 h 26"/>
                <a:gd name="T38" fmla="*/ 17 w 17"/>
                <a:gd name="T39" fmla="*/ 26 h 26"/>
                <a:gd name="T40" fmla="*/ 17 w 17"/>
                <a:gd name="T41" fmla="*/ 26 h 26"/>
                <a:gd name="T42" fmla="*/ 17 w 17"/>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6">
                  <a:moveTo>
                    <a:pt x="11" y="8"/>
                  </a:moveTo>
                  <a:cubicBezTo>
                    <a:pt x="11" y="6"/>
                    <a:pt x="10" y="5"/>
                    <a:pt x="9" y="5"/>
                  </a:cubicBezTo>
                  <a:cubicBezTo>
                    <a:pt x="9" y="4"/>
                    <a:pt x="8" y="4"/>
                    <a:pt x="6" y="4"/>
                  </a:cubicBezTo>
                  <a:cubicBezTo>
                    <a:pt x="5" y="4"/>
                    <a:pt x="5" y="4"/>
                    <a:pt x="5" y="4"/>
                  </a:cubicBezTo>
                  <a:cubicBezTo>
                    <a:pt x="5" y="11"/>
                    <a:pt x="5" y="11"/>
                    <a:pt x="5" y="11"/>
                  </a:cubicBezTo>
                  <a:cubicBezTo>
                    <a:pt x="6" y="11"/>
                    <a:pt x="6" y="11"/>
                    <a:pt x="6" y="11"/>
                  </a:cubicBezTo>
                  <a:cubicBezTo>
                    <a:pt x="8" y="11"/>
                    <a:pt x="9" y="11"/>
                    <a:pt x="9" y="10"/>
                  </a:cubicBezTo>
                  <a:cubicBezTo>
                    <a:pt x="10" y="10"/>
                    <a:pt x="11" y="9"/>
                    <a:pt x="11" y="8"/>
                  </a:cubicBezTo>
                  <a:close/>
                  <a:moveTo>
                    <a:pt x="17" y="26"/>
                  </a:moveTo>
                  <a:cubicBezTo>
                    <a:pt x="11" y="26"/>
                    <a:pt x="11" y="26"/>
                    <a:pt x="11" y="26"/>
                  </a:cubicBezTo>
                  <a:cubicBezTo>
                    <a:pt x="5" y="14"/>
                    <a:pt x="5" y="14"/>
                    <a:pt x="5" y="14"/>
                  </a:cubicBezTo>
                  <a:cubicBezTo>
                    <a:pt x="5" y="26"/>
                    <a:pt x="5" y="26"/>
                    <a:pt x="5" y="26"/>
                  </a:cubicBezTo>
                  <a:cubicBezTo>
                    <a:pt x="0" y="26"/>
                    <a:pt x="0" y="26"/>
                    <a:pt x="0" y="26"/>
                  </a:cubicBezTo>
                  <a:cubicBezTo>
                    <a:pt x="0" y="0"/>
                    <a:pt x="0" y="0"/>
                    <a:pt x="0" y="0"/>
                  </a:cubicBezTo>
                  <a:cubicBezTo>
                    <a:pt x="7" y="0"/>
                    <a:pt x="7" y="0"/>
                    <a:pt x="7" y="0"/>
                  </a:cubicBezTo>
                  <a:cubicBezTo>
                    <a:pt x="10" y="0"/>
                    <a:pt x="12" y="0"/>
                    <a:pt x="14" y="2"/>
                  </a:cubicBezTo>
                  <a:cubicBezTo>
                    <a:pt x="15" y="3"/>
                    <a:pt x="16" y="5"/>
                    <a:pt x="16" y="7"/>
                  </a:cubicBezTo>
                  <a:cubicBezTo>
                    <a:pt x="16" y="9"/>
                    <a:pt x="15" y="11"/>
                    <a:pt x="14" y="12"/>
                  </a:cubicBezTo>
                  <a:cubicBezTo>
                    <a:pt x="13" y="13"/>
                    <a:pt x="12" y="14"/>
                    <a:pt x="10" y="14"/>
                  </a:cubicBezTo>
                  <a:cubicBezTo>
                    <a:pt x="17" y="26"/>
                    <a:pt x="17" y="26"/>
                    <a:pt x="17" y="26"/>
                  </a:cubicBezTo>
                  <a:close/>
                  <a:moveTo>
                    <a:pt x="17" y="26"/>
                  </a:moveTo>
                  <a:cubicBezTo>
                    <a:pt x="17" y="26"/>
                    <a:pt x="17"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2" name="Freeform 18"/>
            <p:cNvSpPr>
              <a:spLocks/>
            </p:cNvSpPr>
            <p:nvPr userDrawn="1"/>
          </p:nvSpPr>
          <p:spPr bwMode="auto">
            <a:xfrm>
              <a:off x="7912100" y="227013"/>
              <a:ext cx="276225" cy="276225"/>
            </a:xfrm>
            <a:custGeom>
              <a:avLst/>
              <a:gdLst>
                <a:gd name="T0" fmla="*/ 324 w 325"/>
                <a:gd name="T1" fmla="*/ 161 h 324"/>
                <a:gd name="T2" fmla="*/ 164 w 325"/>
                <a:gd name="T3" fmla="*/ 323 h 324"/>
                <a:gd name="T4" fmla="*/ 1 w 325"/>
                <a:gd name="T5" fmla="*/ 163 h 324"/>
                <a:gd name="T6" fmla="*/ 161 w 325"/>
                <a:gd name="T7" fmla="*/ 0 h 324"/>
                <a:gd name="T8" fmla="*/ 324 w 325"/>
                <a:gd name="T9" fmla="*/ 161 h 324"/>
              </a:gdLst>
              <a:ahLst/>
              <a:cxnLst>
                <a:cxn ang="0">
                  <a:pos x="T0" y="T1"/>
                </a:cxn>
                <a:cxn ang="0">
                  <a:pos x="T2" y="T3"/>
                </a:cxn>
                <a:cxn ang="0">
                  <a:pos x="T4" y="T5"/>
                </a:cxn>
                <a:cxn ang="0">
                  <a:pos x="T6" y="T7"/>
                </a:cxn>
                <a:cxn ang="0">
                  <a:pos x="T8" y="T9"/>
                </a:cxn>
              </a:cxnLst>
              <a:rect l="0" t="0" r="r" b="b"/>
              <a:pathLst>
                <a:path w="325" h="324">
                  <a:moveTo>
                    <a:pt x="324" y="161"/>
                  </a:moveTo>
                  <a:cubicBezTo>
                    <a:pt x="325" y="250"/>
                    <a:pt x="253" y="323"/>
                    <a:pt x="164" y="323"/>
                  </a:cubicBezTo>
                  <a:cubicBezTo>
                    <a:pt x="75" y="324"/>
                    <a:pt x="2" y="252"/>
                    <a:pt x="1" y="163"/>
                  </a:cubicBezTo>
                  <a:cubicBezTo>
                    <a:pt x="0" y="74"/>
                    <a:pt x="72" y="1"/>
                    <a:pt x="161" y="0"/>
                  </a:cubicBezTo>
                  <a:cubicBezTo>
                    <a:pt x="250" y="0"/>
                    <a:pt x="323" y="71"/>
                    <a:pt x="324" y="161"/>
                  </a:cubicBezTo>
                  <a:close/>
                </a:path>
              </a:pathLst>
            </a:custGeom>
            <a:solidFill>
              <a:srgbClr val="37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3" name="Freeform 19"/>
            <p:cNvSpPr>
              <a:spLocks/>
            </p:cNvSpPr>
            <p:nvPr userDrawn="1"/>
          </p:nvSpPr>
          <p:spPr bwMode="auto">
            <a:xfrm>
              <a:off x="7959725" y="288925"/>
              <a:ext cx="184150" cy="136525"/>
            </a:xfrm>
            <a:custGeom>
              <a:avLst/>
              <a:gdLst>
                <a:gd name="T0" fmla="*/ 172 w 218"/>
                <a:gd name="T1" fmla="*/ 66 h 159"/>
                <a:gd name="T2" fmla="*/ 173 w 218"/>
                <a:gd name="T3" fmla="*/ 59 h 159"/>
                <a:gd name="T4" fmla="*/ 138 w 218"/>
                <a:gd name="T5" fmla="*/ 25 h 159"/>
                <a:gd name="T6" fmla="*/ 128 w 218"/>
                <a:gd name="T7" fmla="*/ 26 h 159"/>
                <a:gd name="T8" fmla="*/ 80 w 218"/>
                <a:gd name="T9" fmla="*/ 0 h 159"/>
                <a:gd name="T10" fmla="*/ 21 w 218"/>
                <a:gd name="T11" fmla="*/ 59 h 159"/>
                <a:gd name="T12" fmla="*/ 23 w 218"/>
                <a:gd name="T13" fmla="*/ 73 h 159"/>
                <a:gd name="T14" fmla="*/ 0 w 218"/>
                <a:gd name="T15" fmla="*/ 112 h 159"/>
                <a:gd name="T16" fmla="*/ 47 w 218"/>
                <a:gd name="T17" fmla="*/ 159 h 159"/>
                <a:gd name="T18" fmla="*/ 171 w 218"/>
                <a:gd name="T19" fmla="*/ 159 h 159"/>
                <a:gd name="T20" fmla="*/ 218 w 218"/>
                <a:gd name="T21" fmla="*/ 112 h 159"/>
                <a:gd name="T22" fmla="*/ 172 w 218"/>
                <a:gd name="T23"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59">
                  <a:moveTo>
                    <a:pt x="172" y="66"/>
                  </a:moveTo>
                  <a:cubicBezTo>
                    <a:pt x="172" y="64"/>
                    <a:pt x="173" y="61"/>
                    <a:pt x="173" y="59"/>
                  </a:cubicBezTo>
                  <a:cubicBezTo>
                    <a:pt x="173" y="40"/>
                    <a:pt x="157" y="25"/>
                    <a:pt x="138" y="25"/>
                  </a:cubicBezTo>
                  <a:cubicBezTo>
                    <a:pt x="135" y="25"/>
                    <a:pt x="131" y="25"/>
                    <a:pt x="128" y="26"/>
                  </a:cubicBezTo>
                  <a:cubicBezTo>
                    <a:pt x="117" y="11"/>
                    <a:pt x="100" y="0"/>
                    <a:pt x="80" y="0"/>
                  </a:cubicBezTo>
                  <a:cubicBezTo>
                    <a:pt x="47" y="0"/>
                    <a:pt x="21" y="27"/>
                    <a:pt x="21" y="59"/>
                  </a:cubicBezTo>
                  <a:cubicBezTo>
                    <a:pt x="21" y="64"/>
                    <a:pt x="22" y="68"/>
                    <a:pt x="23" y="73"/>
                  </a:cubicBezTo>
                  <a:cubicBezTo>
                    <a:pt x="9" y="81"/>
                    <a:pt x="0" y="96"/>
                    <a:pt x="0" y="112"/>
                  </a:cubicBezTo>
                  <a:cubicBezTo>
                    <a:pt x="0" y="138"/>
                    <a:pt x="21" y="159"/>
                    <a:pt x="47" y="159"/>
                  </a:cubicBezTo>
                  <a:cubicBezTo>
                    <a:pt x="171" y="159"/>
                    <a:pt x="171" y="159"/>
                    <a:pt x="171" y="159"/>
                  </a:cubicBezTo>
                  <a:cubicBezTo>
                    <a:pt x="197" y="159"/>
                    <a:pt x="218" y="138"/>
                    <a:pt x="218" y="112"/>
                  </a:cubicBezTo>
                  <a:cubicBezTo>
                    <a:pt x="218" y="87"/>
                    <a:pt x="197" y="67"/>
                    <a:pt x="17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4" name="Oval 20"/>
            <p:cNvSpPr>
              <a:spLocks noChangeArrowheads="1"/>
            </p:cNvSpPr>
            <p:nvPr userDrawn="1"/>
          </p:nvSpPr>
          <p:spPr bwMode="auto">
            <a:xfrm>
              <a:off x="8278813" y="227013"/>
              <a:ext cx="273050" cy="276225"/>
            </a:xfrm>
            <a:prstGeom prst="ellipse">
              <a:avLst/>
            </a:prstGeom>
            <a:solidFill>
              <a:srgbClr val="F68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5" name="Freeform 21"/>
            <p:cNvSpPr>
              <a:spLocks noEditPoints="1"/>
            </p:cNvSpPr>
            <p:nvPr userDrawn="1"/>
          </p:nvSpPr>
          <p:spPr bwMode="auto">
            <a:xfrm>
              <a:off x="8362950" y="277813"/>
              <a:ext cx="106363" cy="174625"/>
            </a:xfrm>
            <a:custGeom>
              <a:avLst/>
              <a:gdLst>
                <a:gd name="T0" fmla="*/ 63 w 126"/>
                <a:gd name="T1" fmla="*/ 0 h 205"/>
                <a:gd name="T2" fmla="*/ 62 w 126"/>
                <a:gd name="T3" fmla="*/ 0 h 205"/>
                <a:gd name="T4" fmla="*/ 0 w 126"/>
                <a:gd name="T5" fmla="*/ 60 h 205"/>
                <a:gd name="T6" fmla="*/ 22 w 126"/>
                <a:gd name="T7" fmla="*/ 108 h 205"/>
                <a:gd name="T8" fmla="*/ 26 w 126"/>
                <a:gd name="T9" fmla="*/ 120 h 205"/>
                <a:gd name="T10" fmla="*/ 28 w 126"/>
                <a:gd name="T11" fmla="*/ 131 h 205"/>
                <a:gd name="T12" fmla="*/ 36 w 126"/>
                <a:gd name="T13" fmla="*/ 149 h 205"/>
                <a:gd name="T14" fmla="*/ 89 w 126"/>
                <a:gd name="T15" fmla="*/ 149 h 205"/>
                <a:gd name="T16" fmla="*/ 97 w 126"/>
                <a:gd name="T17" fmla="*/ 131 h 205"/>
                <a:gd name="T18" fmla="*/ 103 w 126"/>
                <a:gd name="T19" fmla="*/ 108 h 205"/>
                <a:gd name="T20" fmla="*/ 115 w 126"/>
                <a:gd name="T21" fmla="*/ 89 h 205"/>
                <a:gd name="T22" fmla="*/ 126 w 126"/>
                <a:gd name="T23" fmla="*/ 60 h 205"/>
                <a:gd name="T24" fmla="*/ 63 w 126"/>
                <a:gd name="T25" fmla="*/ 0 h 205"/>
                <a:gd name="T26" fmla="*/ 45 w 126"/>
                <a:gd name="T27" fmla="*/ 36 h 205"/>
                <a:gd name="T28" fmla="*/ 45 w 126"/>
                <a:gd name="T29" fmla="*/ 36 h 205"/>
                <a:gd name="T30" fmla="*/ 33 w 126"/>
                <a:gd name="T31" fmla="*/ 54 h 205"/>
                <a:gd name="T32" fmla="*/ 33 w 126"/>
                <a:gd name="T33" fmla="*/ 54 h 205"/>
                <a:gd name="T34" fmla="*/ 26 w 126"/>
                <a:gd name="T35" fmla="*/ 61 h 205"/>
                <a:gd name="T36" fmla="*/ 18 w 126"/>
                <a:gd name="T37" fmla="*/ 54 h 205"/>
                <a:gd name="T38" fmla="*/ 18 w 126"/>
                <a:gd name="T39" fmla="*/ 52 h 205"/>
                <a:gd name="T40" fmla="*/ 41 w 126"/>
                <a:gd name="T41" fmla="*/ 21 h 205"/>
                <a:gd name="T42" fmla="*/ 42 w 126"/>
                <a:gd name="T43" fmla="*/ 21 h 205"/>
                <a:gd name="T44" fmla="*/ 50 w 126"/>
                <a:gd name="T45" fmla="*/ 29 h 205"/>
                <a:gd name="T46" fmla="*/ 45 w 126"/>
                <a:gd name="T47" fmla="*/ 36 h 205"/>
                <a:gd name="T48" fmla="*/ 57 w 126"/>
                <a:gd name="T49" fmla="*/ 205 h 205"/>
                <a:gd name="T50" fmla="*/ 68 w 126"/>
                <a:gd name="T51" fmla="*/ 205 h 205"/>
                <a:gd name="T52" fmla="*/ 76 w 126"/>
                <a:gd name="T53" fmla="*/ 199 h 205"/>
                <a:gd name="T54" fmla="*/ 49 w 126"/>
                <a:gd name="T55" fmla="*/ 199 h 205"/>
                <a:gd name="T56" fmla="*/ 57 w 126"/>
                <a:gd name="T57" fmla="*/ 205 h 205"/>
                <a:gd name="T58" fmla="*/ 82 w 126"/>
                <a:gd name="T59" fmla="*/ 157 h 205"/>
                <a:gd name="T60" fmla="*/ 43 w 126"/>
                <a:gd name="T61" fmla="*/ 157 h 205"/>
                <a:gd name="T62" fmla="*/ 34 w 126"/>
                <a:gd name="T63" fmla="*/ 164 h 205"/>
                <a:gd name="T64" fmla="*/ 43 w 126"/>
                <a:gd name="T65" fmla="*/ 172 h 205"/>
                <a:gd name="T66" fmla="*/ 82 w 126"/>
                <a:gd name="T67" fmla="*/ 172 h 205"/>
                <a:gd name="T68" fmla="*/ 91 w 126"/>
                <a:gd name="T69" fmla="*/ 164 h 205"/>
                <a:gd name="T70" fmla="*/ 82 w 126"/>
                <a:gd name="T71" fmla="*/ 157 h 205"/>
                <a:gd name="T72" fmla="*/ 82 w 126"/>
                <a:gd name="T73" fmla="*/ 178 h 205"/>
                <a:gd name="T74" fmla="*/ 44 w 126"/>
                <a:gd name="T75" fmla="*/ 178 h 205"/>
                <a:gd name="T76" fmla="*/ 35 w 126"/>
                <a:gd name="T77" fmla="*/ 185 h 205"/>
                <a:gd name="T78" fmla="*/ 44 w 126"/>
                <a:gd name="T79" fmla="*/ 192 h 205"/>
                <a:gd name="T80" fmla="*/ 82 w 126"/>
                <a:gd name="T81" fmla="*/ 192 h 205"/>
                <a:gd name="T82" fmla="*/ 90 w 126"/>
                <a:gd name="T83" fmla="*/ 185 h 205"/>
                <a:gd name="T84" fmla="*/ 82 w 126"/>
                <a:gd name="T85" fmla="*/ 1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205">
                  <a:moveTo>
                    <a:pt x="63" y="0"/>
                  </a:moveTo>
                  <a:cubicBezTo>
                    <a:pt x="63" y="0"/>
                    <a:pt x="63" y="0"/>
                    <a:pt x="62" y="0"/>
                  </a:cubicBezTo>
                  <a:cubicBezTo>
                    <a:pt x="28" y="0"/>
                    <a:pt x="0" y="27"/>
                    <a:pt x="0" y="60"/>
                  </a:cubicBezTo>
                  <a:cubicBezTo>
                    <a:pt x="0" y="79"/>
                    <a:pt x="14" y="92"/>
                    <a:pt x="22" y="108"/>
                  </a:cubicBezTo>
                  <a:cubicBezTo>
                    <a:pt x="24" y="113"/>
                    <a:pt x="25" y="116"/>
                    <a:pt x="26" y="120"/>
                  </a:cubicBezTo>
                  <a:cubicBezTo>
                    <a:pt x="27" y="124"/>
                    <a:pt x="28" y="128"/>
                    <a:pt x="28" y="131"/>
                  </a:cubicBezTo>
                  <a:cubicBezTo>
                    <a:pt x="29" y="138"/>
                    <a:pt x="30" y="145"/>
                    <a:pt x="36" y="149"/>
                  </a:cubicBezTo>
                  <a:cubicBezTo>
                    <a:pt x="89" y="149"/>
                    <a:pt x="89" y="149"/>
                    <a:pt x="89" y="149"/>
                  </a:cubicBezTo>
                  <a:cubicBezTo>
                    <a:pt x="95" y="145"/>
                    <a:pt x="96" y="138"/>
                    <a:pt x="97" y="131"/>
                  </a:cubicBezTo>
                  <a:cubicBezTo>
                    <a:pt x="98" y="125"/>
                    <a:pt x="98" y="118"/>
                    <a:pt x="103" y="108"/>
                  </a:cubicBezTo>
                  <a:cubicBezTo>
                    <a:pt x="107" y="102"/>
                    <a:pt x="111" y="95"/>
                    <a:pt x="115" y="89"/>
                  </a:cubicBezTo>
                  <a:cubicBezTo>
                    <a:pt x="121" y="80"/>
                    <a:pt x="126" y="71"/>
                    <a:pt x="126" y="60"/>
                  </a:cubicBezTo>
                  <a:cubicBezTo>
                    <a:pt x="126" y="27"/>
                    <a:pt x="98" y="0"/>
                    <a:pt x="63" y="0"/>
                  </a:cubicBezTo>
                  <a:close/>
                  <a:moveTo>
                    <a:pt x="45" y="36"/>
                  </a:moveTo>
                  <a:cubicBezTo>
                    <a:pt x="45" y="36"/>
                    <a:pt x="45" y="36"/>
                    <a:pt x="45" y="36"/>
                  </a:cubicBezTo>
                  <a:cubicBezTo>
                    <a:pt x="37" y="38"/>
                    <a:pt x="34" y="47"/>
                    <a:pt x="33" y="54"/>
                  </a:cubicBezTo>
                  <a:cubicBezTo>
                    <a:pt x="33" y="54"/>
                    <a:pt x="33" y="54"/>
                    <a:pt x="33" y="54"/>
                  </a:cubicBezTo>
                  <a:cubicBezTo>
                    <a:pt x="33" y="58"/>
                    <a:pt x="30" y="61"/>
                    <a:pt x="26" y="61"/>
                  </a:cubicBezTo>
                  <a:cubicBezTo>
                    <a:pt x="21" y="61"/>
                    <a:pt x="18" y="58"/>
                    <a:pt x="18" y="54"/>
                  </a:cubicBezTo>
                  <a:cubicBezTo>
                    <a:pt x="18" y="53"/>
                    <a:pt x="18" y="52"/>
                    <a:pt x="18" y="52"/>
                  </a:cubicBezTo>
                  <a:cubicBezTo>
                    <a:pt x="19" y="37"/>
                    <a:pt x="28" y="25"/>
                    <a:pt x="41" y="21"/>
                  </a:cubicBezTo>
                  <a:cubicBezTo>
                    <a:pt x="41" y="21"/>
                    <a:pt x="42" y="21"/>
                    <a:pt x="42" y="21"/>
                  </a:cubicBezTo>
                  <a:cubicBezTo>
                    <a:pt x="47" y="21"/>
                    <a:pt x="50" y="24"/>
                    <a:pt x="50" y="29"/>
                  </a:cubicBezTo>
                  <a:cubicBezTo>
                    <a:pt x="50" y="32"/>
                    <a:pt x="48" y="35"/>
                    <a:pt x="45" y="36"/>
                  </a:cubicBezTo>
                  <a:close/>
                  <a:moveTo>
                    <a:pt x="57" y="205"/>
                  </a:moveTo>
                  <a:cubicBezTo>
                    <a:pt x="68" y="205"/>
                    <a:pt x="68" y="205"/>
                    <a:pt x="68" y="205"/>
                  </a:cubicBezTo>
                  <a:cubicBezTo>
                    <a:pt x="72" y="205"/>
                    <a:pt x="76" y="203"/>
                    <a:pt x="76" y="199"/>
                  </a:cubicBezTo>
                  <a:cubicBezTo>
                    <a:pt x="49" y="199"/>
                    <a:pt x="49" y="199"/>
                    <a:pt x="49" y="199"/>
                  </a:cubicBezTo>
                  <a:cubicBezTo>
                    <a:pt x="50" y="203"/>
                    <a:pt x="53" y="205"/>
                    <a:pt x="57" y="205"/>
                  </a:cubicBezTo>
                  <a:close/>
                  <a:moveTo>
                    <a:pt x="82" y="157"/>
                  </a:moveTo>
                  <a:cubicBezTo>
                    <a:pt x="43" y="157"/>
                    <a:pt x="43" y="157"/>
                    <a:pt x="43" y="157"/>
                  </a:cubicBezTo>
                  <a:cubicBezTo>
                    <a:pt x="38" y="157"/>
                    <a:pt x="34" y="160"/>
                    <a:pt x="34" y="164"/>
                  </a:cubicBezTo>
                  <a:cubicBezTo>
                    <a:pt x="34" y="168"/>
                    <a:pt x="38" y="172"/>
                    <a:pt x="43" y="172"/>
                  </a:cubicBezTo>
                  <a:cubicBezTo>
                    <a:pt x="82" y="172"/>
                    <a:pt x="82" y="172"/>
                    <a:pt x="82" y="172"/>
                  </a:cubicBezTo>
                  <a:cubicBezTo>
                    <a:pt x="87" y="172"/>
                    <a:pt x="91" y="168"/>
                    <a:pt x="91" y="164"/>
                  </a:cubicBezTo>
                  <a:cubicBezTo>
                    <a:pt x="91" y="160"/>
                    <a:pt x="87" y="157"/>
                    <a:pt x="82" y="157"/>
                  </a:cubicBezTo>
                  <a:close/>
                  <a:moveTo>
                    <a:pt x="82" y="178"/>
                  </a:moveTo>
                  <a:cubicBezTo>
                    <a:pt x="44" y="178"/>
                    <a:pt x="44" y="178"/>
                    <a:pt x="44" y="178"/>
                  </a:cubicBezTo>
                  <a:cubicBezTo>
                    <a:pt x="39" y="178"/>
                    <a:pt x="35" y="181"/>
                    <a:pt x="35" y="185"/>
                  </a:cubicBezTo>
                  <a:cubicBezTo>
                    <a:pt x="35" y="189"/>
                    <a:pt x="39" y="192"/>
                    <a:pt x="44" y="192"/>
                  </a:cubicBezTo>
                  <a:cubicBezTo>
                    <a:pt x="82" y="192"/>
                    <a:pt x="82" y="192"/>
                    <a:pt x="82" y="192"/>
                  </a:cubicBezTo>
                  <a:cubicBezTo>
                    <a:pt x="86" y="192"/>
                    <a:pt x="90" y="189"/>
                    <a:pt x="90" y="185"/>
                  </a:cubicBezTo>
                  <a:cubicBezTo>
                    <a:pt x="90" y="181"/>
                    <a:pt x="86" y="178"/>
                    <a:pt x="82"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grpSp>
    </p:spTree>
    <p:extLst>
      <p:ext uri="{BB962C8B-B14F-4D97-AF65-F5344CB8AC3E}">
        <p14:creationId xmlns:p14="http://schemas.microsoft.com/office/powerpoint/2010/main" val="839694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6015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accent6"/>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rgbClr val="00A1DA"/>
                </a:solidFill>
                <a:latin typeface="Segoe UI" pitchFamily="34" charset="0"/>
                <a:ea typeface="Segoe UI" pitchFamily="34" charset="0"/>
                <a:cs typeface="Segoe UI" pitchFamily="34" charset="0"/>
              </a:defRPr>
            </a:lvl1pPr>
            <a:lvl2pPr algn="l">
              <a:defRPr sz="1600">
                <a:solidFill>
                  <a:schemeClr val="bg1"/>
                </a:solidFill>
                <a:latin typeface="Segoe UI" pitchFamily="34" charset="0"/>
                <a:ea typeface="Segoe UI" pitchFamily="34" charset="0"/>
                <a:cs typeface="Segoe UI" pitchFamily="34" charset="0"/>
              </a:defRPr>
            </a:lvl2pPr>
            <a:lvl3pPr algn="l">
              <a:defRPr sz="1600">
                <a:solidFill>
                  <a:srgbClr val="FF0099"/>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87636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509043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7350"/>
            <a:ext cx="8229600" cy="857250"/>
          </a:xfrm>
        </p:spPr>
        <p:txBody>
          <a:bodyPr>
            <a:normAutofit/>
          </a:bodyPr>
          <a:lstStyle>
            <a:lvl1pPr algn="l">
              <a:defRPr sz="2800" b="0">
                <a:solidFill>
                  <a:schemeClr val="accent6"/>
                </a:solidFill>
                <a:latin typeface="Segoe UI" pitchFamily="34" charset="0"/>
                <a:ea typeface="Segoe UI" pitchFamily="34" charset="0"/>
                <a:cs typeface="Segoe UI" pitchFamily="34" charset="0"/>
              </a:defRPr>
            </a:lvl1pPr>
          </a:lstStyle>
          <a:p>
            <a:r>
              <a:rPr lang="en-US" dirty="0" smtClean="0"/>
              <a:t>Thank You</a:t>
            </a:r>
            <a:endParaRPr lang="en-US" dirty="0"/>
          </a:p>
        </p:txBody>
      </p:sp>
      <p:sp>
        <p:nvSpPr>
          <p:cNvPr id="4" name="Rectangle 7"/>
          <p:cNvSpPr>
            <a:spLocks noChangeArrowheads="1"/>
          </p:cNvSpPr>
          <p:nvPr userDrawn="1"/>
        </p:nvSpPr>
        <p:spPr bwMode="auto">
          <a:xfrm>
            <a:off x="470295" y="2638011"/>
            <a:ext cx="70371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096" fontAlgn="base">
              <a:spcBef>
                <a:spcPct val="0"/>
              </a:spcBef>
              <a:spcAft>
                <a:spcPct val="0"/>
              </a:spcAft>
            </a:pPr>
            <a:r>
              <a:rPr lang="en-US" sz="1000" b="1" dirty="0">
                <a:solidFill>
                  <a:prstClr val="white">
                    <a:lumMod val="75000"/>
                  </a:prstClr>
                </a:solidFill>
                <a:latin typeface="Segoe UI" pitchFamily="34" charset="0"/>
                <a:cs typeface="Arial" pitchFamily="34" charset="0"/>
              </a:rPr>
              <a:t>About </a:t>
            </a:r>
            <a:r>
              <a:rPr lang="en-US" sz="1000" b="1" dirty="0" err="1">
                <a:solidFill>
                  <a:prstClr val="white">
                    <a:lumMod val="75000"/>
                  </a:prstClr>
                </a:solidFill>
                <a:latin typeface="Segoe UI" pitchFamily="34" charset="0"/>
                <a:cs typeface="Arial" pitchFamily="34" charset="0"/>
              </a:rPr>
              <a:t>Aditi</a:t>
            </a:r>
            <a:endParaRPr lang="en-US" sz="1000" dirty="0">
              <a:solidFill>
                <a:prstClr val="white">
                  <a:lumMod val="75000"/>
                </a:prstClr>
              </a:solidFill>
              <a:latin typeface="Arial" pitchFamily="34" charset="0"/>
              <a:cs typeface="Arial" pitchFamily="34" charset="0"/>
            </a:endParaRPr>
          </a:p>
        </p:txBody>
      </p:sp>
      <p:sp>
        <p:nvSpPr>
          <p:cNvPr id="5" name="TextBox 4"/>
          <p:cNvSpPr txBox="1"/>
          <p:nvPr userDrawn="1"/>
        </p:nvSpPr>
        <p:spPr>
          <a:xfrm>
            <a:off x="387627" y="2810154"/>
            <a:ext cx="5562600" cy="1748054"/>
          </a:xfrm>
          <a:prstGeom prst="rect">
            <a:avLst/>
          </a:prstGeom>
          <a:noFill/>
        </p:spPr>
        <p:txBody>
          <a:bodyPr wrap="square" lIns="80147" tIns="40074" rIns="80147" bIns="40074" rtlCol="0">
            <a:spAutoFit/>
          </a:bodyPr>
          <a:lstStyle/>
          <a:p>
            <a:pPr defTabSz="914096">
              <a:lnSpc>
                <a:spcPts val="1300"/>
              </a:lnSpc>
            </a:pPr>
            <a:r>
              <a:rPr lang="en-IN" sz="900" dirty="0">
                <a:solidFill>
                  <a:prstClr val="white">
                    <a:lumMod val="75000"/>
                  </a:prstClr>
                </a:solidFill>
                <a:latin typeface="Segoe UI" pitchFamily="34" charset="0"/>
                <a:ea typeface="Segoe UI" pitchFamily="34" charset="0"/>
                <a:cs typeface="Segoe UI" pitchFamily="34" charset="0"/>
              </a:rPr>
              <a:t>Aditi helps product companies, web businesses and enterprises leverage the power of cloud, </a:t>
            </a:r>
            <a:r>
              <a:rPr lang="en-IN" sz="900" dirty="0" smtClean="0">
                <a:solidFill>
                  <a:prstClr val="white">
                    <a:lumMod val="75000"/>
                  </a:prstClr>
                </a:solidFill>
                <a:latin typeface="Segoe UI" pitchFamily="34" charset="0"/>
                <a:ea typeface="Segoe UI" pitchFamily="34" charset="0"/>
                <a:cs typeface="Segoe UI" pitchFamily="34" charset="0"/>
              </a:rPr>
              <a:t>e-social </a:t>
            </a:r>
            <a:r>
              <a:rPr lang="en-IN" sz="900" dirty="0">
                <a:solidFill>
                  <a:prstClr val="white">
                    <a:lumMod val="75000"/>
                  </a:prstClr>
                </a:solidFill>
                <a:latin typeface="Segoe UI" pitchFamily="34" charset="0"/>
                <a:ea typeface="Segoe UI" pitchFamily="34" charset="0"/>
                <a:cs typeface="Segoe UI" pitchFamily="34" charset="0"/>
              </a:rPr>
              <a:t>and mobile, to drive competitive advantage. We are one of the top 3 Platform-as-a-Service solution providers globally and one of the top 5 Microsoft technology partners in US.</a:t>
            </a:r>
          </a:p>
          <a:p>
            <a:pPr defTabSz="914096">
              <a:lnSpc>
                <a:spcPts val="1300"/>
              </a:lnSpc>
            </a:pPr>
            <a:endParaRPr lang="en-IN" sz="900" dirty="0">
              <a:solidFill>
                <a:prstClr val="white">
                  <a:lumMod val="75000"/>
                </a:prstClr>
              </a:solidFill>
              <a:latin typeface="Segoe UI" pitchFamily="34" charset="0"/>
              <a:ea typeface="Segoe UI" pitchFamily="34" charset="0"/>
              <a:cs typeface="Segoe UI" pitchFamily="34" charset="0"/>
            </a:endParaRPr>
          </a:p>
          <a:p>
            <a:pPr defTabSz="914096">
              <a:lnSpc>
                <a:spcPts val="1300"/>
              </a:lnSpc>
            </a:pPr>
            <a:r>
              <a:rPr lang="en-IN" sz="900" dirty="0">
                <a:solidFill>
                  <a:prstClr val="white">
                    <a:lumMod val="75000"/>
                  </a:prstClr>
                </a:solidFill>
                <a:latin typeface="Segoe UI" pitchFamily="34" charset="0"/>
                <a:ea typeface="Segoe UI" pitchFamily="34" charset="0"/>
                <a:cs typeface="Segoe UI" pitchFamily="34" charset="0"/>
              </a:rPr>
              <a:t>We are passionate about emerging technologies and are focused on custom development. We provide innovation solutions in 4 domains:</a:t>
            </a:r>
            <a:endParaRPr lang="en-IN" sz="900" b="1" dirty="0">
              <a:solidFill>
                <a:prstClr val="white">
                  <a:lumMod val="75000"/>
                </a:prstClr>
              </a:solidFill>
              <a:latin typeface="Segoe UI" pitchFamily="34" charset="0"/>
              <a:ea typeface="Segoe UI" pitchFamily="34" charset="0"/>
              <a:cs typeface="Segoe UI" pitchFamily="34" charset="0"/>
            </a:endParaRPr>
          </a:p>
          <a:p>
            <a:pPr defTabSz="914096">
              <a:lnSpc>
                <a:spcPts val="1300"/>
              </a:lnSpc>
              <a:defRPr/>
            </a:pPr>
            <a:r>
              <a:rPr lang="en-IN" sz="900" dirty="0" smtClean="0">
                <a:solidFill>
                  <a:srgbClr val="DD5900"/>
                </a:solidFill>
                <a:latin typeface="Segoe UI" pitchFamily="34" charset="0"/>
                <a:ea typeface="Segoe UI" pitchFamily="34" charset="0"/>
                <a:cs typeface="Segoe UI" pitchFamily="34" charset="0"/>
              </a:rPr>
              <a:t>Cloud Solutions </a:t>
            </a:r>
            <a:r>
              <a:rPr lang="en-IN" sz="900" dirty="0" smtClean="0">
                <a:solidFill>
                  <a:prstClr val="white">
                    <a:lumMod val="75000"/>
                  </a:prstClr>
                </a:solidFill>
                <a:latin typeface="Segoe UI" pitchFamily="34" charset="0"/>
                <a:ea typeface="Segoe UI" pitchFamily="34" charset="0"/>
                <a:cs typeface="Segoe UI" pitchFamily="34" charset="0"/>
              </a:rPr>
              <a:t>that help companies build for traffic and computation surge</a:t>
            </a:r>
          </a:p>
          <a:p>
            <a:pPr defTabSz="914096">
              <a:lnSpc>
                <a:spcPts val="1300"/>
              </a:lnSpc>
            </a:pPr>
            <a:r>
              <a:rPr lang="en-IN" sz="900" dirty="0" smtClean="0">
                <a:solidFill>
                  <a:srgbClr val="DD5900"/>
                </a:solidFill>
                <a:latin typeface="Segoe UI" pitchFamily="34" charset="0"/>
                <a:ea typeface="Segoe UI" pitchFamily="34" charset="0"/>
                <a:cs typeface="Segoe UI" pitchFamily="34" charset="0"/>
              </a:rPr>
              <a:t>Digital </a:t>
            </a:r>
            <a:r>
              <a:rPr lang="en-IN" sz="900" dirty="0">
                <a:solidFill>
                  <a:srgbClr val="DD5900"/>
                </a:solidFill>
                <a:latin typeface="Segoe UI" pitchFamily="34" charset="0"/>
                <a:ea typeface="Segoe UI" pitchFamily="34" charset="0"/>
                <a:cs typeface="Segoe UI" pitchFamily="34" charset="0"/>
              </a:rPr>
              <a:t>Marketing </a:t>
            </a:r>
            <a:r>
              <a:rPr lang="en-IN" sz="900" dirty="0">
                <a:solidFill>
                  <a:prstClr val="white">
                    <a:lumMod val="75000"/>
                  </a:prstClr>
                </a:solidFill>
                <a:latin typeface="Segoe UI" pitchFamily="34" charset="0"/>
                <a:ea typeface="Segoe UI" pitchFamily="34" charset="0"/>
                <a:cs typeface="Segoe UI" pitchFamily="34" charset="0"/>
              </a:rPr>
              <a:t>solutions that enable online businesses increase customer acquisition</a:t>
            </a:r>
          </a:p>
          <a:p>
            <a:pPr defTabSz="914096">
              <a:lnSpc>
                <a:spcPts val="1300"/>
              </a:lnSpc>
            </a:pPr>
            <a:r>
              <a:rPr lang="en-IN" sz="900" dirty="0" smtClean="0">
                <a:solidFill>
                  <a:srgbClr val="DD5900"/>
                </a:solidFill>
                <a:latin typeface="Segoe UI" pitchFamily="34" charset="0"/>
                <a:ea typeface="Segoe UI" pitchFamily="34" charset="0"/>
                <a:cs typeface="Segoe UI" pitchFamily="34" charset="0"/>
              </a:rPr>
              <a:t>Enterprise </a:t>
            </a:r>
            <a:r>
              <a:rPr lang="en-IN" sz="900" dirty="0">
                <a:solidFill>
                  <a:srgbClr val="DD5900"/>
                </a:solidFill>
                <a:latin typeface="Segoe UI" pitchFamily="34" charset="0"/>
                <a:ea typeface="Segoe UI" pitchFamily="34" charset="0"/>
                <a:cs typeface="Segoe UI" pitchFamily="34" charset="0"/>
              </a:rPr>
              <a:t>Social </a:t>
            </a:r>
            <a:r>
              <a:rPr lang="en-IN" sz="900" dirty="0">
                <a:solidFill>
                  <a:prstClr val="white">
                    <a:lumMod val="75000"/>
                  </a:prstClr>
                </a:solidFill>
                <a:latin typeface="Segoe UI" pitchFamily="34" charset="0"/>
                <a:ea typeface="Segoe UI" pitchFamily="34" charset="0"/>
                <a:cs typeface="Segoe UI" pitchFamily="34" charset="0"/>
              </a:rPr>
              <a:t>that enables enterprises enhance collaboration and productivity</a:t>
            </a:r>
          </a:p>
          <a:p>
            <a:pPr defTabSz="914096">
              <a:lnSpc>
                <a:spcPts val="1300"/>
              </a:lnSpc>
            </a:pPr>
            <a:r>
              <a:rPr lang="en-IN" sz="900" dirty="0">
                <a:solidFill>
                  <a:srgbClr val="DD5900"/>
                </a:solidFill>
                <a:latin typeface="Segoe UI" pitchFamily="34" charset="0"/>
                <a:ea typeface="Segoe UI" pitchFamily="34" charset="0"/>
                <a:cs typeface="Segoe UI" pitchFamily="34" charset="0"/>
              </a:rPr>
              <a:t>Product Engineering </a:t>
            </a:r>
            <a:r>
              <a:rPr lang="en-IN" sz="900" dirty="0">
                <a:solidFill>
                  <a:prstClr val="white">
                    <a:lumMod val="75000"/>
                  </a:prstClr>
                </a:solidFill>
                <a:latin typeface="Segoe UI" pitchFamily="34" charset="0"/>
                <a:ea typeface="Segoe UI" pitchFamily="34" charset="0"/>
                <a:cs typeface="Segoe UI" pitchFamily="34" charset="0"/>
              </a:rPr>
              <a:t>services that help ISVs accelerate time-to-market</a:t>
            </a:r>
          </a:p>
        </p:txBody>
      </p:sp>
      <p:sp>
        <p:nvSpPr>
          <p:cNvPr id="6" name="Freeform 14"/>
          <p:cNvSpPr>
            <a:spLocks noEditPoints="1"/>
          </p:cNvSpPr>
          <p:nvPr userDrawn="1"/>
        </p:nvSpPr>
        <p:spPr bwMode="auto">
          <a:xfrm>
            <a:off x="6327479" y="3444968"/>
            <a:ext cx="109429" cy="103169"/>
          </a:xfrm>
          <a:custGeom>
            <a:avLst/>
            <a:gdLst/>
            <a:ahLst/>
            <a:cxnLst>
              <a:cxn ang="0">
                <a:pos x="26" y="38"/>
              </a:cxn>
              <a:cxn ang="0">
                <a:pos x="38" y="26"/>
              </a:cxn>
              <a:cxn ang="0">
                <a:pos x="38" y="16"/>
              </a:cxn>
              <a:cxn ang="0">
                <a:pos x="38" y="16"/>
              </a:cxn>
              <a:cxn ang="0">
                <a:pos x="38" y="15"/>
              </a:cxn>
              <a:cxn ang="0">
                <a:pos x="37" y="15"/>
              </a:cxn>
              <a:cxn ang="0">
                <a:pos x="32" y="14"/>
              </a:cxn>
              <a:cxn ang="0">
                <a:pos x="31" y="11"/>
              </a:cxn>
              <a:cxn ang="0">
                <a:pos x="30" y="7"/>
              </a:cxn>
              <a:cxn ang="0">
                <a:pos x="20" y="0"/>
              </a:cxn>
              <a:cxn ang="0">
                <a:pos x="12" y="0"/>
              </a:cxn>
              <a:cxn ang="0">
                <a:pos x="0" y="12"/>
              </a:cxn>
              <a:cxn ang="0">
                <a:pos x="0" y="26"/>
              </a:cxn>
              <a:cxn ang="0">
                <a:pos x="12" y="38"/>
              </a:cxn>
              <a:cxn ang="0">
                <a:pos x="26" y="38"/>
              </a:cxn>
              <a:cxn ang="0">
                <a:pos x="12" y="10"/>
              </a:cxn>
              <a:cxn ang="0">
                <a:pos x="19" y="10"/>
              </a:cxn>
              <a:cxn ang="0">
                <a:pos x="21" y="12"/>
              </a:cxn>
              <a:cxn ang="0">
                <a:pos x="19" y="14"/>
              </a:cxn>
              <a:cxn ang="0">
                <a:pos x="12" y="14"/>
              </a:cxn>
              <a:cxn ang="0">
                <a:pos x="10" y="12"/>
              </a:cxn>
              <a:cxn ang="0">
                <a:pos x="12" y="10"/>
              </a:cxn>
              <a:cxn ang="0">
                <a:pos x="10" y="26"/>
              </a:cxn>
              <a:cxn ang="0">
                <a:pos x="12" y="24"/>
              </a:cxn>
              <a:cxn ang="0">
                <a:pos x="26" y="24"/>
              </a:cxn>
              <a:cxn ang="0">
                <a:pos x="28" y="26"/>
              </a:cxn>
              <a:cxn ang="0">
                <a:pos x="26" y="28"/>
              </a:cxn>
              <a:cxn ang="0">
                <a:pos x="12" y="28"/>
              </a:cxn>
              <a:cxn ang="0">
                <a:pos x="10" y="26"/>
              </a:cxn>
            </a:cxnLst>
            <a:rect l="0" t="0" r="r" b="b"/>
            <a:pathLst>
              <a:path w="38" h="38">
                <a:moveTo>
                  <a:pt x="26" y="38"/>
                </a:moveTo>
                <a:cubicBezTo>
                  <a:pt x="32" y="38"/>
                  <a:pt x="38" y="33"/>
                  <a:pt x="38" y="26"/>
                </a:cubicBezTo>
                <a:cubicBezTo>
                  <a:pt x="38" y="16"/>
                  <a:pt x="38" y="16"/>
                  <a:pt x="38" y="16"/>
                </a:cubicBezTo>
                <a:cubicBezTo>
                  <a:pt x="38" y="16"/>
                  <a:pt x="38" y="16"/>
                  <a:pt x="38" y="16"/>
                </a:cubicBezTo>
                <a:cubicBezTo>
                  <a:pt x="38" y="15"/>
                  <a:pt x="38" y="15"/>
                  <a:pt x="38" y="15"/>
                </a:cubicBezTo>
                <a:cubicBezTo>
                  <a:pt x="37" y="15"/>
                  <a:pt x="37" y="15"/>
                  <a:pt x="37" y="15"/>
                </a:cubicBezTo>
                <a:cubicBezTo>
                  <a:pt x="36" y="14"/>
                  <a:pt x="33" y="15"/>
                  <a:pt x="32" y="14"/>
                </a:cubicBezTo>
                <a:cubicBezTo>
                  <a:pt x="31" y="13"/>
                  <a:pt x="31" y="12"/>
                  <a:pt x="31" y="11"/>
                </a:cubicBezTo>
                <a:cubicBezTo>
                  <a:pt x="30" y="8"/>
                  <a:pt x="30" y="8"/>
                  <a:pt x="30" y="7"/>
                </a:cubicBezTo>
                <a:cubicBezTo>
                  <a:pt x="28" y="3"/>
                  <a:pt x="23" y="0"/>
                  <a:pt x="20" y="0"/>
                </a:cubicBezTo>
                <a:cubicBezTo>
                  <a:pt x="12" y="0"/>
                  <a:pt x="12" y="0"/>
                  <a:pt x="12" y="0"/>
                </a:cubicBezTo>
                <a:cubicBezTo>
                  <a:pt x="5" y="0"/>
                  <a:pt x="0" y="5"/>
                  <a:pt x="0" y="12"/>
                </a:cubicBezTo>
                <a:cubicBezTo>
                  <a:pt x="0" y="26"/>
                  <a:pt x="0" y="26"/>
                  <a:pt x="0" y="26"/>
                </a:cubicBezTo>
                <a:cubicBezTo>
                  <a:pt x="0" y="33"/>
                  <a:pt x="5" y="38"/>
                  <a:pt x="12" y="38"/>
                </a:cubicBezTo>
                <a:lnTo>
                  <a:pt x="26" y="38"/>
                </a:lnTo>
                <a:close/>
                <a:moveTo>
                  <a:pt x="12" y="10"/>
                </a:moveTo>
                <a:cubicBezTo>
                  <a:pt x="19" y="10"/>
                  <a:pt x="19" y="10"/>
                  <a:pt x="19" y="10"/>
                </a:cubicBezTo>
                <a:cubicBezTo>
                  <a:pt x="20" y="10"/>
                  <a:pt x="21" y="11"/>
                  <a:pt x="21" y="12"/>
                </a:cubicBezTo>
                <a:cubicBezTo>
                  <a:pt x="21" y="13"/>
                  <a:pt x="20" y="14"/>
                  <a:pt x="19" y="14"/>
                </a:cubicBezTo>
                <a:cubicBezTo>
                  <a:pt x="12" y="14"/>
                  <a:pt x="12" y="14"/>
                  <a:pt x="12" y="14"/>
                </a:cubicBezTo>
                <a:cubicBezTo>
                  <a:pt x="11" y="14"/>
                  <a:pt x="10" y="13"/>
                  <a:pt x="10" y="12"/>
                </a:cubicBezTo>
                <a:cubicBezTo>
                  <a:pt x="10" y="11"/>
                  <a:pt x="11" y="10"/>
                  <a:pt x="12" y="10"/>
                </a:cubicBezTo>
                <a:close/>
                <a:moveTo>
                  <a:pt x="10" y="26"/>
                </a:moveTo>
                <a:cubicBezTo>
                  <a:pt x="10" y="25"/>
                  <a:pt x="11" y="24"/>
                  <a:pt x="12" y="24"/>
                </a:cubicBezTo>
                <a:cubicBezTo>
                  <a:pt x="26" y="24"/>
                  <a:pt x="26" y="24"/>
                  <a:pt x="26" y="24"/>
                </a:cubicBezTo>
                <a:cubicBezTo>
                  <a:pt x="27" y="24"/>
                  <a:pt x="28" y="25"/>
                  <a:pt x="28" y="26"/>
                </a:cubicBezTo>
                <a:cubicBezTo>
                  <a:pt x="28" y="27"/>
                  <a:pt x="27" y="28"/>
                  <a:pt x="26" y="28"/>
                </a:cubicBezTo>
                <a:cubicBezTo>
                  <a:pt x="12" y="28"/>
                  <a:pt x="12" y="28"/>
                  <a:pt x="12" y="28"/>
                </a:cubicBezTo>
                <a:cubicBezTo>
                  <a:pt x="11" y="28"/>
                  <a:pt x="10" y="27"/>
                  <a:pt x="10" y="26"/>
                </a:cubicBez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7" name="Freeform 15"/>
          <p:cNvSpPr>
            <a:spLocks/>
          </p:cNvSpPr>
          <p:nvPr userDrawn="1"/>
        </p:nvSpPr>
        <p:spPr bwMode="auto">
          <a:xfrm>
            <a:off x="6324600" y="3094738"/>
            <a:ext cx="112308" cy="103169"/>
          </a:xfrm>
          <a:custGeom>
            <a:avLst/>
            <a:gdLst/>
            <a:ahLst/>
            <a:cxnLst>
              <a:cxn ang="0">
                <a:pos x="39" y="6"/>
              </a:cxn>
              <a:cxn ang="0">
                <a:pos x="33" y="0"/>
              </a:cxn>
              <a:cxn ang="0">
                <a:pos x="7" y="0"/>
              </a:cxn>
              <a:cxn ang="0">
                <a:pos x="0" y="6"/>
              </a:cxn>
              <a:cxn ang="0">
                <a:pos x="0" y="32"/>
              </a:cxn>
              <a:cxn ang="0">
                <a:pos x="7" y="38"/>
              </a:cxn>
              <a:cxn ang="0">
                <a:pos x="20" y="38"/>
              </a:cxn>
              <a:cxn ang="0">
                <a:pos x="20" y="24"/>
              </a:cxn>
              <a:cxn ang="0">
                <a:pos x="15" y="24"/>
              </a:cxn>
              <a:cxn ang="0">
                <a:pos x="15" y="17"/>
              </a:cxn>
              <a:cxn ang="0">
                <a:pos x="20" y="17"/>
              </a:cxn>
              <a:cxn ang="0">
                <a:pos x="20" y="15"/>
              </a:cxn>
              <a:cxn ang="0">
                <a:pos x="27" y="7"/>
              </a:cxn>
              <a:cxn ang="0">
                <a:pos x="32" y="7"/>
              </a:cxn>
              <a:cxn ang="0">
                <a:pos x="32" y="13"/>
              </a:cxn>
              <a:cxn ang="0">
                <a:pos x="27" y="13"/>
              </a:cxn>
              <a:cxn ang="0">
                <a:pos x="26" y="15"/>
              </a:cxn>
              <a:cxn ang="0">
                <a:pos x="26" y="17"/>
              </a:cxn>
              <a:cxn ang="0">
                <a:pos x="32" y="17"/>
              </a:cxn>
              <a:cxn ang="0">
                <a:pos x="32" y="24"/>
              </a:cxn>
              <a:cxn ang="0">
                <a:pos x="26" y="24"/>
              </a:cxn>
              <a:cxn ang="0">
                <a:pos x="26" y="38"/>
              </a:cxn>
              <a:cxn ang="0">
                <a:pos x="33" y="38"/>
              </a:cxn>
              <a:cxn ang="0">
                <a:pos x="39" y="32"/>
              </a:cxn>
              <a:cxn ang="0">
                <a:pos x="39" y="6"/>
              </a:cxn>
            </a:cxnLst>
            <a:rect l="0" t="0" r="r" b="b"/>
            <a:pathLst>
              <a:path w="39" h="38">
                <a:moveTo>
                  <a:pt x="39" y="6"/>
                </a:moveTo>
                <a:cubicBezTo>
                  <a:pt x="39" y="3"/>
                  <a:pt x="36" y="0"/>
                  <a:pt x="33" y="0"/>
                </a:cubicBezTo>
                <a:cubicBezTo>
                  <a:pt x="7" y="0"/>
                  <a:pt x="7" y="0"/>
                  <a:pt x="7" y="0"/>
                </a:cubicBezTo>
                <a:cubicBezTo>
                  <a:pt x="4" y="0"/>
                  <a:pt x="0" y="3"/>
                  <a:pt x="0" y="6"/>
                </a:cubicBezTo>
                <a:cubicBezTo>
                  <a:pt x="0" y="32"/>
                  <a:pt x="0" y="32"/>
                  <a:pt x="0" y="32"/>
                </a:cubicBezTo>
                <a:cubicBezTo>
                  <a:pt x="0" y="35"/>
                  <a:pt x="4" y="38"/>
                  <a:pt x="7" y="38"/>
                </a:cubicBezTo>
                <a:cubicBezTo>
                  <a:pt x="20" y="38"/>
                  <a:pt x="20" y="38"/>
                  <a:pt x="20" y="38"/>
                </a:cubicBezTo>
                <a:cubicBezTo>
                  <a:pt x="20" y="24"/>
                  <a:pt x="20" y="24"/>
                  <a:pt x="20" y="24"/>
                </a:cubicBezTo>
                <a:cubicBezTo>
                  <a:pt x="15" y="24"/>
                  <a:pt x="15" y="24"/>
                  <a:pt x="15" y="24"/>
                </a:cubicBezTo>
                <a:cubicBezTo>
                  <a:pt x="15" y="17"/>
                  <a:pt x="15" y="17"/>
                  <a:pt x="15" y="17"/>
                </a:cubicBezTo>
                <a:cubicBezTo>
                  <a:pt x="20" y="17"/>
                  <a:pt x="20" y="17"/>
                  <a:pt x="20" y="17"/>
                </a:cubicBezTo>
                <a:cubicBezTo>
                  <a:pt x="20" y="15"/>
                  <a:pt x="20" y="15"/>
                  <a:pt x="20" y="15"/>
                </a:cubicBezTo>
                <a:cubicBezTo>
                  <a:pt x="20" y="11"/>
                  <a:pt x="23" y="7"/>
                  <a:pt x="27" y="7"/>
                </a:cubicBezTo>
                <a:cubicBezTo>
                  <a:pt x="32" y="7"/>
                  <a:pt x="32" y="7"/>
                  <a:pt x="32" y="7"/>
                </a:cubicBezTo>
                <a:cubicBezTo>
                  <a:pt x="32" y="13"/>
                  <a:pt x="32" y="13"/>
                  <a:pt x="32" y="13"/>
                </a:cubicBezTo>
                <a:cubicBezTo>
                  <a:pt x="27" y="13"/>
                  <a:pt x="27" y="13"/>
                  <a:pt x="27" y="13"/>
                </a:cubicBezTo>
                <a:cubicBezTo>
                  <a:pt x="26" y="13"/>
                  <a:pt x="26" y="14"/>
                  <a:pt x="26" y="15"/>
                </a:cubicBezTo>
                <a:cubicBezTo>
                  <a:pt x="26" y="17"/>
                  <a:pt x="26" y="17"/>
                  <a:pt x="26" y="17"/>
                </a:cubicBezTo>
                <a:cubicBezTo>
                  <a:pt x="32" y="17"/>
                  <a:pt x="32" y="17"/>
                  <a:pt x="32" y="17"/>
                </a:cubicBezTo>
                <a:cubicBezTo>
                  <a:pt x="32" y="24"/>
                  <a:pt x="32" y="24"/>
                  <a:pt x="32" y="24"/>
                </a:cubicBezTo>
                <a:cubicBezTo>
                  <a:pt x="26" y="24"/>
                  <a:pt x="26" y="24"/>
                  <a:pt x="26" y="24"/>
                </a:cubicBezTo>
                <a:cubicBezTo>
                  <a:pt x="26" y="38"/>
                  <a:pt x="26" y="38"/>
                  <a:pt x="26" y="38"/>
                </a:cubicBezTo>
                <a:cubicBezTo>
                  <a:pt x="33" y="38"/>
                  <a:pt x="33" y="38"/>
                  <a:pt x="33" y="38"/>
                </a:cubicBezTo>
                <a:cubicBezTo>
                  <a:pt x="36" y="38"/>
                  <a:pt x="39" y="35"/>
                  <a:pt x="39" y="32"/>
                </a:cubicBezTo>
                <a:lnTo>
                  <a:pt x="39" y="6"/>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8" name="Freeform 16"/>
          <p:cNvSpPr>
            <a:spLocks/>
          </p:cNvSpPr>
          <p:nvPr userDrawn="1"/>
        </p:nvSpPr>
        <p:spPr bwMode="auto">
          <a:xfrm>
            <a:off x="6301562" y="3621441"/>
            <a:ext cx="155504" cy="122173"/>
          </a:xfrm>
          <a:custGeom>
            <a:avLst/>
            <a:gdLst/>
            <a:ahLst/>
            <a:cxnLst>
              <a:cxn ang="0">
                <a:pos x="48" y="17"/>
              </a:cxn>
              <a:cxn ang="0">
                <a:pos x="54" y="13"/>
              </a:cxn>
              <a:cxn ang="0">
                <a:pos x="47" y="14"/>
              </a:cxn>
              <a:cxn ang="0">
                <a:pos x="47" y="13"/>
              </a:cxn>
              <a:cxn ang="0">
                <a:pos x="35" y="4"/>
              </a:cxn>
              <a:cxn ang="0">
                <a:pos x="37" y="3"/>
              </a:cxn>
              <a:cxn ang="0">
                <a:pos x="40" y="1"/>
              </a:cxn>
              <a:cxn ang="0">
                <a:pos x="35" y="2"/>
              </a:cxn>
              <a:cxn ang="0">
                <a:pos x="38" y="0"/>
              </a:cxn>
              <a:cxn ang="0">
                <a:pos x="33" y="2"/>
              </a:cxn>
              <a:cxn ang="0">
                <a:pos x="34" y="0"/>
              </a:cxn>
              <a:cxn ang="0">
                <a:pos x="26" y="13"/>
              </a:cxn>
              <a:cxn ang="0">
                <a:pos x="22" y="10"/>
              </a:cxn>
              <a:cxn ang="0">
                <a:pos x="8" y="4"/>
              </a:cxn>
              <a:cxn ang="0">
                <a:pos x="12" y="11"/>
              </a:cxn>
              <a:cxn ang="0">
                <a:pos x="9" y="11"/>
              </a:cxn>
              <a:cxn ang="0">
                <a:pos x="15" y="17"/>
              </a:cxn>
              <a:cxn ang="0">
                <a:pos x="11" y="18"/>
              </a:cxn>
              <a:cxn ang="0">
                <a:pos x="18" y="21"/>
              </a:cxn>
              <a:cxn ang="0">
                <a:pos x="20" y="26"/>
              </a:cxn>
              <a:cxn ang="0">
                <a:pos x="0" y="27"/>
              </a:cxn>
              <a:cxn ang="0">
                <a:pos x="47" y="20"/>
              </a:cxn>
              <a:cxn ang="0">
                <a:pos x="54" y="17"/>
              </a:cxn>
              <a:cxn ang="0">
                <a:pos x="48" y="17"/>
              </a:cxn>
            </a:cxnLst>
            <a:rect l="0" t="0" r="r" b="b"/>
            <a:pathLst>
              <a:path w="54" h="45">
                <a:moveTo>
                  <a:pt x="48" y="17"/>
                </a:moveTo>
                <a:cubicBezTo>
                  <a:pt x="51" y="16"/>
                  <a:pt x="53" y="15"/>
                  <a:pt x="54" y="13"/>
                </a:cubicBezTo>
                <a:cubicBezTo>
                  <a:pt x="52" y="14"/>
                  <a:pt x="49" y="14"/>
                  <a:pt x="47" y="14"/>
                </a:cubicBezTo>
                <a:cubicBezTo>
                  <a:pt x="47" y="13"/>
                  <a:pt x="47" y="13"/>
                  <a:pt x="47" y="13"/>
                </a:cubicBezTo>
                <a:cubicBezTo>
                  <a:pt x="45" y="7"/>
                  <a:pt x="41" y="3"/>
                  <a:pt x="35" y="4"/>
                </a:cubicBezTo>
                <a:cubicBezTo>
                  <a:pt x="36" y="3"/>
                  <a:pt x="36" y="3"/>
                  <a:pt x="37" y="3"/>
                </a:cubicBezTo>
                <a:cubicBezTo>
                  <a:pt x="37" y="3"/>
                  <a:pt x="41" y="2"/>
                  <a:pt x="40" y="1"/>
                </a:cubicBezTo>
                <a:cubicBezTo>
                  <a:pt x="40" y="0"/>
                  <a:pt x="36" y="2"/>
                  <a:pt x="35" y="2"/>
                </a:cubicBezTo>
                <a:cubicBezTo>
                  <a:pt x="36" y="2"/>
                  <a:pt x="37" y="1"/>
                  <a:pt x="38" y="0"/>
                </a:cubicBezTo>
                <a:cubicBezTo>
                  <a:pt x="36" y="0"/>
                  <a:pt x="35" y="1"/>
                  <a:pt x="33" y="2"/>
                </a:cubicBezTo>
                <a:cubicBezTo>
                  <a:pt x="34" y="2"/>
                  <a:pt x="34" y="1"/>
                  <a:pt x="34" y="0"/>
                </a:cubicBezTo>
                <a:cubicBezTo>
                  <a:pt x="30" y="3"/>
                  <a:pt x="28" y="8"/>
                  <a:pt x="26" y="13"/>
                </a:cubicBezTo>
                <a:cubicBezTo>
                  <a:pt x="24" y="12"/>
                  <a:pt x="23" y="11"/>
                  <a:pt x="22" y="10"/>
                </a:cubicBezTo>
                <a:cubicBezTo>
                  <a:pt x="18" y="8"/>
                  <a:pt x="14" y="6"/>
                  <a:pt x="8" y="4"/>
                </a:cubicBezTo>
                <a:cubicBezTo>
                  <a:pt x="8" y="6"/>
                  <a:pt x="9" y="9"/>
                  <a:pt x="12" y="11"/>
                </a:cubicBezTo>
                <a:cubicBezTo>
                  <a:pt x="12" y="11"/>
                  <a:pt x="10" y="11"/>
                  <a:pt x="9" y="11"/>
                </a:cubicBezTo>
                <a:cubicBezTo>
                  <a:pt x="10" y="14"/>
                  <a:pt x="11" y="16"/>
                  <a:pt x="15" y="17"/>
                </a:cubicBezTo>
                <a:cubicBezTo>
                  <a:pt x="13" y="17"/>
                  <a:pt x="12" y="17"/>
                  <a:pt x="11" y="18"/>
                </a:cubicBezTo>
                <a:cubicBezTo>
                  <a:pt x="12" y="20"/>
                  <a:pt x="14" y="22"/>
                  <a:pt x="18" y="21"/>
                </a:cubicBezTo>
                <a:cubicBezTo>
                  <a:pt x="14" y="23"/>
                  <a:pt x="16" y="26"/>
                  <a:pt x="20" y="26"/>
                </a:cubicBezTo>
                <a:cubicBezTo>
                  <a:pt x="14" y="32"/>
                  <a:pt x="5" y="31"/>
                  <a:pt x="0" y="27"/>
                </a:cubicBezTo>
                <a:cubicBezTo>
                  <a:pt x="13" y="45"/>
                  <a:pt x="43" y="37"/>
                  <a:pt x="47" y="20"/>
                </a:cubicBezTo>
                <a:cubicBezTo>
                  <a:pt x="51" y="20"/>
                  <a:pt x="53" y="18"/>
                  <a:pt x="54" y="17"/>
                </a:cubicBezTo>
                <a:cubicBezTo>
                  <a:pt x="52" y="18"/>
                  <a:pt x="49" y="17"/>
                  <a:pt x="48" y="17"/>
                </a:cubicBez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9" name="Freeform 25"/>
          <p:cNvSpPr>
            <a:spLocks/>
          </p:cNvSpPr>
          <p:nvPr userDrawn="1"/>
        </p:nvSpPr>
        <p:spPr bwMode="auto">
          <a:xfrm>
            <a:off x="6324600" y="2912788"/>
            <a:ext cx="109429" cy="103169"/>
          </a:xfrm>
          <a:custGeom>
            <a:avLst/>
            <a:gdLst/>
            <a:ahLst/>
            <a:cxnLst>
              <a:cxn ang="0">
                <a:pos x="38" y="34"/>
              </a:cxn>
              <a:cxn ang="0">
                <a:pos x="34" y="38"/>
              </a:cxn>
              <a:cxn ang="0">
                <a:pos x="4" y="38"/>
              </a:cxn>
              <a:cxn ang="0">
                <a:pos x="0" y="34"/>
              </a:cxn>
              <a:cxn ang="0">
                <a:pos x="0" y="4"/>
              </a:cxn>
              <a:cxn ang="0">
                <a:pos x="4" y="0"/>
              </a:cxn>
              <a:cxn ang="0">
                <a:pos x="34" y="0"/>
              </a:cxn>
              <a:cxn ang="0">
                <a:pos x="38" y="4"/>
              </a:cxn>
              <a:cxn ang="0">
                <a:pos x="38" y="34"/>
              </a:cxn>
            </a:cxnLst>
            <a:rect l="0" t="0" r="r" b="b"/>
            <a:pathLst>
              <a:path w="38" h="38">
                <a:moveTo>
                  <a:pt x="38" y="34"/>
                </a:moveTo>
                <a:cubicBezTo>
                  <a:pt x="38" y="36"/>
                  <a:pt x="36" y="38"/>
                  <a:pt x="34" y="38"/>
                </a:cubicBezTo>
                <a:cubicBezTo>
                  <a:pt x="4" y="38"/>
                  <a:pt x="4" y="38"/>
                  <a:pt x="4" y="38"/>
                </a:cubicBezTo>
                <a:cubicBezTo>
                  <a:pt x="1" y="38"/>
                  <a:pt x="0" y="36"/>
                  <a:pt x="0" y="34"/>
                </a:cubicBezTo>
                <a:cubicBezTo>
                  <a:pt x="0" y="4"/>
                  <a:pt x="0" y="4"/>
                  <a:pt x="0" y="4"/>
                </a:cubicBezTo>
                <a:cubicBezTo>
                  <a:pt x="0" y="2"/>
                  <a:pt x="1" y="0"/>
                  <a:pt x="4" y="0"/>
                </a:cubicBezTo>
                <a:cubicBezTo>
                  <a:pt x="34" y="0"/>
                  <a:pt x="34" y="0"/>
                  <a:pt x="34" y="0"/>
                </a:cubicBezTo>
                <a:cubicBezTo>
                  <a:pt x="36" y="0"/>
                  <a:pt x="38" y="2"/>
                  <a:pt x="38" y="4"/>
                </a:cubicBezTo>
                <a:lnTo>
                  <a:pt x="38" y="34"/>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10" name="Rectangle 26"/>
          <p:cNvSpPr>
            <a:spLocks noChangeArrowheads="1"/>
          </p:cNvSpPr>
          <p:nvPr userDrawn="1"/>
        </p:nvSpPr>
        <p:spPr bwMode="auto">
          <a:xfrm>
            <a:off x="6337559" y="2911431"/>
            <a:ext cx="7694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01472" fontAlgn="base">
              <a:spcBef>
                <a:spcPct val="0"/>
              </a:spcBef>
              <a:spcAft>
                <a:spcPct val="0"/>
              </a:spcAft>
            </a:pPr>
            <a:r>
              <a:rPr lang="en-US" sz="600" b="1" dirty="0" smtClean="0">
                <a:solidFill>
                  <a:prstClr val="black">
                    <a:lumMod val="85000"/>
                    <a:lumOff val="15000"/>
                  </a:prstClr>
                </a:solidFill>
                <a:latin typeface="Segoe UI" pitchFamily="34" charset="0"/>
                <a:cs typeface="Arial" pitchFamily="34" charset="0"/>
              </a:rPr>
              <a:t>W</a:t>
            </a:r>
            <a:endParaRPr lang="en-US" sz="1600" dirty="0" smtClean="0">
              <a:solidFill>
                <a:prstClr val="black">
                  <a:lumMod val="85000"/>
                  <a:lumOff val="15000"/>
                </a:prstClr>
              </a:solidFill>
              <a:latin typeface="Arial" pitchFamily="34" charset="0"/>
              <a:cs typeface="Arial" pitchFamily="34" charset="0"/>
            </a:endParaRPr>
          </a:p>
        </p:txBody>
      </p:sp>
      <p:grpSp>
        <p:nvGrpSpPr>
          <p:cNvPr id="17" name="Group 16"/>
          <p:cNvGrpSpPr/>
          <p:nvPr userDrawn="1"/>
        </p:nvGrpSpPr>
        <p:grpSpPr>
          <a:xfrm>
            <a:off x="6326079" y="3263756"/>
            <a:ext cx="109429" cy="123111"/>
            <a:chOff x="5014885" y="3934441"/>
            <a:chExt cx="109429" cy="123111"/>
          </a:xfrm>
        </p:grpSpPr>
        <p:sp>
          <p:nvSpPr>
            <p:cNvPr id="11" name="Freeform 27"/>
            <p:cNvSpPr>
              <a:spLocks/>
            </p:cNvSpPr>
            <p:nvPr userDrawn="1"/>
          </p:nvSpPr>
          <p:spPr bwMode="auto">
            <a:xfrm>
              <a:off x="5014885" y="3945277"/>
              <a:ext cx="109429" cy="103169"/>
            </a:xfrm>
            <a:custGeom>
              <a:avLst/>
              <a:gdLst/>
              <a:ahLst/>
              <a:cxnLst>
                <a:cxn ang="0">
                  <a:pos x="38" y="34"/>
                </a:cxn>
                <a:cxn ang="0">
                  <a:pos x="34" y="38"/>
                </a:cxn>
                <a:cxn ang="0">
                  <a:pos x="4" y="38"/>
                </a:cxn>
                <a:cxn ang="0">
                  <a:pos x="0" y="34"/>
                </a:cxn>
                <a:cxn ang="0">
                  <a:pos x="0" y="4"/>
                </a:cxn>
                <a:cxn ang="0">
                  <a:pos x="4" y="0"/>
                </a:cxn>
                <a:cxn ang="0">
                  <a:pos x="34" y="0"/>
                </a:cxn>
                <a:cxn ang="0">
                  <a:pos x="38" y="4"/>
                </a:cxn>
                <a:cxn ang="0">
                  <a:pos x="38" y="34"/>
                </a:cxn>
              </a:cxnLst>
              <a:rect l="0" t="0" r="r" b="b"/>
              <a:pathLst>
                <a:path w="38" h="38">
                  <a:moveTo>
                    <a:pt x="38" y="34"/>
                  </a:moveTo>
                  <a:cubicBezTo>
                    <a:pt x="38" y="36"/>
                    <a:pt x="36" y="38"/>
                    <a:pt x="34" y="38"/>
                  </a:cubicBezTo>
                  <a:cubicBezTo>
                    <a:pt x="4" y="38"/>
                    <a:pt x="4" y="38"/>
                    <a:pt x="4" y="38"/>
                  </a:cubicBezTo>
                  <a:cubicBezTo>
                    <a:pt x="1" y="38"/>
                    <a:pt x="0" y="36"/>
                    <a:pt x="0" y="34"/>
                  </a:cubicBezTo>
                  <a:cubicBezTo>
                    <a:pt x="0" y="4"/>
                    <a:pt x="0" y="4"/>
                    <a:pt x="0" y="4"/>
                  </a:cubicBezTo>
                  <a:cubicBezTo>
                    <a:pt x="0" y="1"/>
                    <a:pt x="1" y="0"/>
                    <a:pt x="4" y="0"/>
                  </a:cubicBezTo>
                  <a:cubicBezTo>
                    <a:pt x="34" y="0"/>
                    <a:pt x="34" y="0"/>
                    <a:pt x="34" y="0"/>
                  </a:cubicBezTo>
                  <a:cubicBezTo>
                    <a:pt x="36" y="0"/>
                    <a:pt x="38" y="1"/>
                    <a:pt x="38" y="4"/>
                  </a:cubicBezTo>
                  <a:lnTo>
                    <a:pt x="38" y="34"/>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12" name="Rectangle 28"/>
            <p:cNvSpPr>
              <a:spLocks noChangeArrowheads="1"/>
            </p:cNvSpPr>
            <p:nvPr userDrawn="1"/>
          </p:nvSpPr>
          <p:spPr bwMode="auto">
            <a:xfrm>
              <a:off x="5033603" y="3934441"/>
              <a:ext cx="6412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01472" fontAlgn="base">
                <a:spcBef>
                  <a:spcPct val="0"/>
                </a:spcBef>
                <a:spcAft>
                  <a:spcPct val="0"/>
                </a:spcAft>
              </a:pPr>
              <a:r>
                <a:rPr lang="en-US" sz="800" b="1" dirty="0" smtClean="0">
                  <a:solidFill>
                    <a:prstClr val="black">
                      <a:lumMod val="85000"/>
                      <a:lumOff val="15000"/>
                    </a:prstClr>
                  </a:solidFill>
                  <a:latin typeface="Segoe UI" pitchFamily="34" charset="0"/>
                  <a:cs typeface="Arial" pitchFamily="34" charset="0"/>
                </a:rPr>
                <a:t>C</a:t>
              </a:r>
              <a:endParaRPr lang="en-US" sz="1600" dirty="0" smtClean="0">
                <a:solidFill>
                  <a:prstClr val="black">
                    <a:lumMod val="85000"/>
                    <a:lumOff val="15000"/>
                  </a:prstClr>
                </a:solidFill>
                <a:latin typeface="Arial" pitchFamily="34" charset="0"/>
                <a:cs typeface="Arial" pitchFamily="34" charset="0"/>
              </a:endParaRPr>
            </a:p>
          </p:txBody>
        </p:sp>
      </p:grpSp>
      <p:sp>
        <p:nvSpPr>
          <p:cNvPr id="13" name="Text Placeholder 73"/>
          <p:cNvSpPr>
            <a:spLocks noGrp="1"/>
          </p:cNvSpPr>
          <p:nvPr userDrawn="1">
            <p:ph type="body" sz="quarter" idx="4294967295" hasCustomPrompt="1"/>
          </p:nvPr>
        </p:nvSpPr>
        <p:spPr>
          <a:xfrm>
            <a:off x="6474495" y="2895188"/>
            <a:ext cx="2212305" cy="923088"/>
          </a:xfrm>
          <a:prstGeom prst="rect">
            <a:avLst/>
          </a:prstGeom>
        </p:spPr>
        <p:txBody>
          <a:bodyPr lIns="80147" tIns="40074" rIns="80147" bIns="40074">
            <a:noAutofit/>
          </a:bodyPr>
          <a:lstStyle>
            <a:lvl1pPr marL="0" indent="0">
              <a:lnSpc>
                <a:spcPts val="701"/>
              </a:lnSpc>
              <a:spcBef>
                <a:spcPts val="0"/>
              </a:spcBef>
              <a:buNone/>
              <a:defRPr sz="900">
                <a:solidFill>
                  <a:schemeClr val="bg1">
                    <a:lumMod val="75000"/>
                  </a:schemeClr>
                </a:solidFill>
                <a:latin typeface="Segoe UI" pitchFamily="34" charset="0"/>
                <a:ea typeface="Segoe UI" pitchFamily="34" charset="0"/>
                <a:cs typeface="Segoe UI" pitchFamily="34" charset="0"/>
              </a:defRPr>
            </a:lvl1pPr>
          </a:lstStyle>
          <a:p>
            <a:pPr lvl="0"/>
            <a:r>
              <a:rPr lang="en-US" dirty="0" smtClean="0"/>
              <a:t>www.aditi.com</a:t>
            </a:r>
          </a:p>
          <a:p>
            <a:pPr lvl="0"/>
            <a:endParaRPr lang="en-US" dirty="0" smtClean="0"/>
          </a:p>
          <a:p>
            <a:pPr lvl="0"/>
            <a:r>
              <a:rPr lang="en-US" dirty="0" smtClean="0"/>
              <a:t>www.facebook.com/AditiTechnologies</a:t>
            </a:r>
          </a:p>
          <a:p>
            <a:pPr lvl="0"/>
            <a:endParaRPr lang="en-US" dirty="0" smtClean="0"/>
          </a:p>
          <a:p>
            <a:pPr lvl="0"/>
            <a:r>
              <a:rPr lang="en-US" dirty="0" smtClean="0"/>
              <a:t>www.aditi.com/careers</a:t>
            </a:r>
          </a:p>
          <a:p>
            <a:pPr lvl="0"/>
            <a:endParaRPr lang="en-US" dirty="0" smtClean="0"/>
          </a:p>
          <a:p>
            <a:pPr lvl="0"/>
            <a:r>
              <a:rPr lang="en-US" dirty="0" smtClean="0"/>
              <a:t>www.aditi.com/blogs</a:t>
            </a:r>
          </a:p>
          <a:p>
            <a:pPr lvl="0"/>
            <a:endParaRPr lang="en-US" dirty="0" smtClean="0"/>
          </a:p>
          <a:p>
            <a:pPr lvl="0"/>
            <a:r>
              <a:rPr lang="en-US" dirty="0" smtClean="0"/>
              <a:t>www.twitter.com/WeAreAditi</a:t>
            </a:r>
          </a:p>
        </p:txBody>
      </p:sp>
      <p:cxnSp>
        <p:nvCxnSpPr>
          <p:cNvPr id="15" name="Straight Connector 14"/>
          <p:cNvCxnSpPr/>
          <p:nvPr userDrawn="1"/>
        </p:nvCxnSpPr>
        <p:spPr>
          <a:xfrm>
            <a:off x="457200" y="2495550"/>
            <a:ext cx="8229600" cy="0"/>
          </a:xfrm>
          <a:prstGeom prst="line">
            <a:avLst/>
          </a:prstGeom>
          <a:ln>
            <a:solidFill>
              <a:srgbClr val="EB3C00"/>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784286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180038"/>
            <a:ext cx="7772400" cy="1125140"/>
          </a:xfrm>
        </p:spPr>
        <p:txBody>
          <a:bodyPr anchor="b"/>
          <a:lstStyle>
            <a:lvl1pPr marL="0" indent="0">
              <a:buNone/>
              <a:defRPr sz="2000">
                <a:solidFill>
                  <a:schemeClr val="tx1">
                    <a:tint val="75000"/>
                  </a:schemeClr>
                </a:solidFill>
              </a:defRPr>
            </a:lvl1pPr>
            <a:lvl2pPr marL="457048" indent="0">
              <a:buNone/>
              <a:defRPr sz="1800">
                <a:solidFill>
                  <a:schemeClr val="tx1">
                    <a:tint val="75000"/>
                  </a:schemeClr>
                </a:solidFill>
              </a:defRPr>
            </a:lvl2pPr>
            <a:lvl3pPr marL="914096" indent="0">
              <a:buNone/>
              <a:defRPr sz="1600">
                <a:solidFill>
                  <a:schemeClr val="tx1">
                    <a:tint val="75000"/>
                  </a:schemeClr>
                </a:solidFill>
              </a:defRPr>
            </a:lvl3pPr>
            <a:lvl4pPr marL="1371144" indent="0">
              <a:buNone/>
              <a:defRPr sz="1400">
                <a:solidFill>
                  <a:schemeClr val="tx1">
                    <a:tint val="75000"/>
                  </a:schemeClr>
                </a:solidFill>
              </a:defRPr>
            </a:lvl4pPr>
            <a:lvl5pPr marL="1828191" indent="0">
              <a:buNone/>
              <a:defRPr sz="1400">
                <a:solidFill>
                  <a:schemeClr val="tx1">
                    <a:tint val="75000"/>
                  </a:schemeClr>
                </a:solidFill>
              </a:defRPr>
            </a:lvl5pPr>
            <a:lvl6pPr marL="2285234" indent="0">
              <a:buNone/>
              <a:defRPr sz="1400">
                <a:solidFill>
                  <a:schemeClr val="tx1">
                    <a:tint val="75000"/>
                  </a:schemeClr>
                </a:solidFill>
              </a:defRPr>
            </a:lvl6pPr>
            <a:lvl7pPr marL="2742288" indent="0">
              <a:buNone/>
              <a:defRPr sz="1400">
                <a:solidFill>
                  <a:schemeClr val="tx1">
                    <a:tint val="75000"/>
                  </a:schemeClr>
                </a:solidFill>
              </a:defRPr>
            </a:lvl7pPr>
            <a:lvl8pPr marL="3199332" indent="0">
              <a:buNone/>
              <a:defRPr sz="1400">
                <a:solidFill>
                  <a:schemeClr val="tx1">
                    <a:tint val="75000"/>
                  </a:schemeClr>
                </a:solidFill>
              </a:defRPr>
            </a:lvl8pPr>
            <a:lvl9pPr marL="3656378"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6550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8638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048" indent="0">
              <a:buNone/>
              <a:defRPr sz="2000" b="1"/>
            </a:lvl2pPr>
            <a:lvl3pPr marL="914096" indent="0">
              <a:buNone/>
              <a:defRPr sz="1800" b="1"/>
            </a:lvl3pPr>
            <a:lvl4pPr marL="1371144" indent="0">
              <a:buNone/>
              <a:defRPr sz="1600" b="1"/>
            </a:lvl4pPr>
            <a:lvl5pPr marL="1828191" indent="0">
              <a:buNone/>
              <a:defRPr sz="1600" b="1"/>
            </a:lvl5pPr>
            <a:lvl6pPr marL="2285234" indent="0">
              <a:buNone/>
              <a:defRPr sz="1600" b="1"/>
            </a:lvl6pPr>
            <a:lvl7pPr marL="2742288" indent="0">
              <a:buNone/>
              <a:defRPr sz="1600" b="1"/>
            </a:lvl7pPr>
            <a:lvl8pPr marL="3199332" indent="0">
              <a:buNone/>
              <a:defRPr sz="1600" b="1"/>
            </a:lvl8pPr>
            <a:lvl9pPr marL="36563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048" indent="0">
              <a:buNone/>
              <a:defRPr sz="2000" b="1"/>
            </a:lvl2pPr>
            <a:lvl3pPr marL="914096" indent="0">
              <a:buNone/>
              <a:defRPr sz="1800" b="1"/>
            </a:lvl3pPr>
            <a:lvl4pPr marL="1371144" indent="0">
              <a:buNone/>
              <a:defRPr sz="1600" b="1"/>
            </a:lvl4pPr>
            <a:lvl5pPr marL="1828191" indent="0">
              <a:buNone/>
              <a:defRPr sz="1600" b="1"/>
            </a:lvl5pPr>
            <a:lvl6pPr marL="2285234" indent="0">
              <a:buNone/>
              <a:defRPr sz="1600" b="1"/>
            </a:lvl6pPr>
            <a:lvl7pPr marL="2742288" indent="0">
              <a:buNone/>
              <a:defRPr sz="1600" b="1"/>
            </a:lvl7pPr>
            <a:lvl8pPr marL="3199332" indent="0">
              <a:buNone/>
              <a:defRPr sz="1600" b="1"/>
            </a:lvl8pPr>
            <a:lvl9pPr marL="36563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17141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32593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lang="en-US" sz="2400" kern="1200" cap="all" dirty="0">
                <a:solidFill>
                  <a:schemeClr val="bg1"/>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6865" y="4914455"/>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10823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69" y="204816"/>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2" cy="3518297"/>
          </a:xfrm>
        </p:spPr>
        <p:txBody>
          <a:bodyPr/>
          <a:lstStyle>
            <a:lvl1pPr marL="0" indent="0">
              <a:buNone/>
              <a:defRPr sz="1400"/>
            </a:lvl1pPr>
            <a:lvl2pPr marL="457048" indent="0">
              <a:buNone/>
              <a:defRPr sz="1200"/>
            </a:lvl2pPr>
            <a:lvl3pPr marL="914096" indent="0">
              <a:buNone/>
              <a:defRPr sz="1000"/>
            </a:lvl3pPr>
            <a:lvl4pPr marL="1371144" indent="0">
              <a:buNone/>
              <a:defRPr sz="900"/>
            </a:lvl4pPr>
            <a:lvl5pPr marL="1828191" indent="0">
              <a:buNone/>
              <a:defRPr sz="900"/>
            </a:lvl5pPr>
            <a:lvl6pPr marL="2285234" indent="0">
              <a:buNone/>
              <a:defRPr sz="900"/>
            </a:lvl6pPr>
            <a:lvl7pPr marL="2742288" indent="0">
              <a:buNone/>
              <a:defRPr sz="900"/>
            </a:lvl7pPr>
            <a:lvl8pPr marL="3199332" indent="0">
              <a:buNone/>
              <a:defRPr sz="900"/>
            </a:lvl8pPr>
            <a:lvl9pPr marL="3656378"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565635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048" indent="0">
              <a:buNone/>
              <a:defRPr sz="2800"/>
            </a:lvl2pPr>
            <a:lvl3pPr marL="914096" indent="0">
              <a:buNone/>
              <a:defRPr sz="2400"/>
            </a:lvl3pPr>
            <a:lvl4pPr marL="1371144" indent="0">
              <a:buNone/>
              <a:defRPr sz="2000"/>
            </a:lvl4pPr>
            <a:lvl5pPr marL="1828191" indent="0">
              <a:buNone/>
              <a:defRPr sz="2000"/>
            </a:lvl5pPr>
            <a:lvl6pPr marL="2285234" indent="0">
              <a:buNone/>
              <a:defRPr sz="2000"/>
            </a:lvl6pPr>
            <a:lvl7pPr marL="2742288" indent="0">
              <a:buNone/>
              <a:defRPr sz="2000"/>
            </a:lvl7pPr>
            <a:lvl8pPr marL="3199332" indent="0">
              <a:buNone/>
              <a:defRPr sz="2000"/>
            </a:lvl8pPr>
            <a:lvl9pPr marL="3656378" indent="0">
              <a:buNone/>
              <a:defRPr sz="2000"/>
            </a:lvl9pPr>
          </a:lstStyle>
          <a:p>
            <a:r>
              <a:rPr lang="en-US" smtClean="0"/>
              <a:t>Click icon to add picture</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52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5" name="Title 1"/>
          <p:cNvSpPr>
            <a:spLocks noGrp="1"/>
          </p:cNvSpPr>
          <p:nvPr>
            <p:ph type="title"/>
          </p:nvPr>
        </p:nvSpPr>
        <p:spPr>
          <a:xfrm>
            <a:off x="389436" y="171457"/>
            <a:ext cx="8363938" cy="560923"/>
          </a:xfrm>
        </p:spPr>
        <p:txBody>
          <a:bodyPr/>
          <a:lstStyle>
            <a:lvl1pPr>
              <a:defRPr>
                <a:solidFill>
                  <a:schemeClr val="bg2"/>
                </a:solidFill>
              </a:defRPr>
            </a:lvl1pPr>
          </a:lstStyle>
          <a:p>
            <a:r>
              <a:rPr lang="en-US" smtClean="0"/>
              <a:t>Click to edit Master title style</a:t>
            </a:r>
            <a:endParaRPr lang="en-US" dirty="0"/>
          </a:p>
        </p:txBody>
      </p:sp>
      <p:sp>
        <p:nvSpPr>
          <p:cNvPr id="6" name="Text Placeholder 4"/>
          <p:cNvSpPr>
            <a:spLocks noGrp="1"/>
          </p:cNvSpPr>
          <p:nvPr>
            <p:ph type="body" sz="quarter" idx="10"/>
          </p:nvPr>
        </p:nvSpPr>
        <p:spPr>
          <a:xfrm>
            <a:off x="389436" y="1085850"/>
            <a:ext cx="8363938" cy="709810"/>
          </a:xfrm>
        </p:spPr>
        <p:txBody>
          <a:bodyPr/>
          <a:lstStyle>
            <a:lvl1pPr marL="0" indent="0">
              <a:spcBef>
                <a:spcPts val="0"/>
              </a:spcBef>
              <a:spcAft>
                <a:spcPts val="675"/>
              </a:spcAft>
              <a:buNone/>
              <a:defRPr sz="3000" spc="-75" baseline="0">
                <a:solidFill>
                  <a:schemeClr val="bg2"/>
                </a:solidFill>
                <a:latin typeface="Segoe UI Light" pitchFamily="34" charset="0"/>
              </a:defRPr>
            </a:lvl1pPr>
            <a:lvl2pPr marL="0" indent="0">
              <a:spcBef>
                <a:spcPts val="0"/>
              </a:spcBef>
              <a:spcAft>
                <a:spcPts val="300"/>
              </a:spcAft>
              <a:buNone/>
              <a:defRPr sz="1500" spc="-38" baseline="0">
                <a:solidFill>
                  <a:schemeClr val="bg2"/>
                </a:soli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3778377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75" y="3277228"/>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0"/>
            <a:ext cx="8077200" cy="5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userDrawn="1"/>
        </p:nvGrpSpPr>
        <p:grpSpPr>
          <a:xfrm>
            <a:off x="1755468"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7" name="Oval 6"/>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8" name="Oval 7"/>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0" name="Oval 9"/>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2" name="Oval 11"/>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4" name="Oval 13"/>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grpSp>
    </p:spTree>
    <p:extLst>
      <p:ext uri="{BB962C8B-B14F-4D97-AF65-F5344CB8AC3E}">
        <p14:creationId xmlns:p14="http://schemas.microsoft.com/office/powerpoint/2010/main" val="31310162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3" name="Group 2"/>
          <p:cNvGrpSpPr/>
          <p:nvPr userDrawn="1"/>
        </p:nvGrpSpPr>
        <p:grpSpPr bwMode="black">
          <a:xfrm>
            <a:off x="4413392" y="386404"/>
            <a:ext cx="4360599" cy="4180666"/>
            <a:chOff x="2462213" y="1598613"/>
            <a:chExt cx="4222750" cy="3667125"/>
          </a:xfrm>
          <a:solidFill>
            <a:srgbClr val="0072C6">
              <a:alpha val="3922"/>
            </a:srgbClr>
          </a:solidFill>
        </p:grpSpPr>
        <p:sp>
          <p:nvSpPr>
            <p:cNvPr id="4" name="Rectangle 6"/>
            <p:cNvSpPr>
              <a:spLocks noChangeArrowheads="1"/>
            </p:cNvSpPr>
            <p:nvPr/>
          </p:nvSpPr>
          <p:spPr bwMode="black">
            <a:xfrm>
              <a:off x="5564188" y="3346451"/>
              <a:ext cx="11588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5" name="Rectangle 7"/>
            <p:cNvSpPr>
              <a:spLocks noChangeArrowheads="1"/>
            </p:cNvSpPr>
            <p:nvPr/>
          </p:nvSpPr>
          <p:spPr bwMode="black">
            <a:xfrm>
              <a:off x="5795963" y="3346451"/>
              <a:ext cx="1127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6" name="Rectangle 8"/>
            <p:cNvSpPr>
              <a:spLocks noChangeArrowheads="1"/>
            </p:cNvSpPr>
            <p:nvPr/>
          </p:nvSpPr>
          <p:spPr bwMode="black">
            <a:xfrm>
              <a:off x="3092451" y="3346451"/>
              <a:ext cx="11588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7" name="Rectangle 9"/>
            <p:cNvSpPr>
              <a:spLocks noChangeArrowheads="1"/>
            </p:cNvSpPr>
            <p:nvPr/>
          </p:nvSpPr>
          <p:spPr bwMode="black">
            <a:xfrm>
              <a:off x="3324226" y="3346451"/>
              <a:ext cx="1174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8"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9"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0"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1"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2"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3"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4"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5"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6"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7"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8"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9"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0"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1" name="Freeform 23"/>
            <p:cNvSpPr>
              <a:spLocks noEditPoints="1"/>
            </p:cNvSpPr>
            <p:nvPr/>
          </p:nvSpPr>
          <p:spPr bwMode="black">
            <a:xfrm>
              <a:off x="5586412" y="1639888"/>
              <a:ext cx="447485"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2"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3"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4"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5"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6"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7"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8" name="Freeform 30"/>
            <p:cNvSpPr>
              <a:spLocks/>
            </p:cNvSpPr>
            <p:nvPr/>
          </p:nvSpPr>
          <p:spPr bwMode="black">
            <a:xfrm>
              <a:off x="3401855" y="4279901"/>
              <a:ext cx="472440"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9" name="Freeform 31"/>
            <p:cNvSpPr>
              <a:spLocks noEditPoints="1"/>
            </p:cNvSpPr>
            <p:nvPr/>
          </p:nvSpPr>
          <p:spPr bwMode="black">
            <a:xfrm>
              <a:off x="3382964" y="4456113"/>
              <a:ext cx="507999"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17984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Tile"/>
          <p:cNvSpPr/>
          <p:nvPr userDrawn="1"/>
        </p:nvSpPr>
        <p:spPr bwMode="auto">
          <a:xfrm>
            <a:off x="3008361" y="2138779"/>
            <a:ext cx="5373499" cy="2117354"/>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2" tIns="34282" rIns="68562" bIns="34282" numCol="1" rtlCol="0" anchor="ctr" anchorCtr="0" compatLnSpc="1">
            <a:prstTxWarp prst="textNoShape">
              <a:avLst/>
            </a:prstTxWarp>
          </a:bodyPr>
          <a:lstStyle/>
          <a:p>
            <a:pPr algn="ctr" defTabSz="685438"/>
            <a:endParaRPr lang="en-US" sz="1700" dirty="0">
              <a:solidFill>
                <a:prstClr val="black">
                  <a:lumMod val="20000"/>
                  <a:lumOff val="80000"/>
                  <a:alpha val="99000"/>
                </a:prstClr>
              </a:solidFill>
              <a:latin typeface="Segoe UI" pitchFamily="34" charset="0"/>
              <a:ea typeface="Segoe UI" pitchFamily="34" charset="0"/>
              <a:cs typeface="Segoe UI" pitchFamily="34" charset="0"/>
            </a:endParaRPr>
          </a:p>
        </p:txBody>
      </p:sp>
      <p:sp>
        <p:nvSpPr>
          <p:cNvPr id="68" name="Text Placeholder 67"/>
          <p:cNvSpPr>
            <a:spLocks noGrp="1"/>
          </p:cNvSpPr>
          <p:nvPr>
            <p:ph type="body" sz="quarter" idx="10" hasCustomPrompt="1"/>
          </p:nvPr>
        </p:nvSpPr>
        <p:spPr>
          <a:xfrm>
            <a:off x="3200400" y="3333750"/>
            <a:ext cx="4876800" cy="762000"/>
          </a:xfrm>
        </p:spPr>
        <p:txBody>
          <a:bodyPr>
            <a:noAutofit/>
          </a:bodyPr>
          <a:lstStyle>
            <a:lvl1pPr marL="0" indent="0">
              <a:buNone/>
              <a:defRPr sz="1200">
                <a:latin typeface="Segoe UI" pitchFamily="34" charset="0"/>
                <a:ea typeface="Segoe UI" pitchFamily="34" charset="0"/>
                <a:cs typeface="Segoe UI" pitchFamily="34" charset="0"/>
              </a:defRPr>
            </a:lvl1pPr>
            <a:lvl2pPr marL="457048" indent="0">
              <a:buNone/>
              <a:defRPr sz="1200">
                <a:latin typeface="Segoe UI" pitchFamily="34" charset="0"/>
                <a:ea typeface="Segoe UI" pitchFamily="34" charset="0"/>
                <a:cs typeface="Segoe UI" pitchFamily="34" charset="0"/>
              </a:defRPr>
            </a:lvl2pPr>
            <a:lvl3pPr marL="914088" indent="0">
              <a:buNone/>
              <a:defRPr sz="1200">
                <a:latin typeface="Segoe UI" pitchFamily="34" charset="0"/>
                <a:ea typeface="Segoe UI" pitchFamily="34" charset="0"/>
                <a:cs typeface="Segoe UI" pitchFamily="34" charset="0"/>
              </a:defRPr>
            </a:lvl3pPr>
            <a:lvl4pPr marL="1371144" indent="0">
              <a:buNone/>
              <a:defRPr sz="1200">
                <a:latin typeface="Segoe UI" pitchFamily="34" charset="0"/>
                <a:ea typeface="Segoe UI" pitchFamily="34" charset="0"/>
                <a:cs typeface="Segoe UI" pitchFamily="34" charset="0"/>
              </a:defRPr>
            </a:lvl4pPr>
            <a:lvl5pPr marL="1828184" indent="0">
              <a:buNone/>
              <a:defRPr sz="1200">
                <a:latin typeface="Segoe UI" pitchFamily="34" charset="0"/>
                <a:ea typeface="Segoe UI" pitchFamily="34" charset="0"/>
                <a:cs typeface="Segoe UI" pitchFamily="34" charset="0"/>
              </a:defRPr>
            </a:lvl5pPr>
          </a:lstStyle>
          <a:p>
            <a:pPr lvl="0"/>
            <a:r>
              <a:rPr lang="en-US" dirty="0" smtClean="0"/>
              <a:t>Font size 12</a:t>
            </a:r>
            <a:endParaRPr lang="en-US" dirty="0"/>
          </a:p>
        </p:txBody>
      </p:sp>
      <p:sp>
        <p:nvSpPr>
          <p:cNvPr id="8" name="Arrow Bar"/>
          <p:cNvSpPr/>
          <p:nvPr userDrawn="1"/>
        </p:nvSpPr>
        <p:spPr bwMode="auto">
          <a:xfrm>
            <a:off x="3008335" y="884282"/>
            <a:ext cx="5373499" cy="1124712"/>
          </a:xfrm>
          <a:prstGeom prst="rect">
            <a:avLst/>
          </a:prstGeom>
          <a:solidFill>
            <a:srgbClr val="00AEEF"/>
          </a:solidFill>
          <a:ln>
            <a:noFill/>
          </a:ln>
        </p:spPr>
        <p:txBody>
          <a:bodyPr vert="horz" wrap="square" lIns="91440" tIns="45720" rIns="91440" bIns="45720" numCol="1" anchor="t" anchorCtr="0" compatLnSpc="1">
            <a:prstTxWarp prst="textNoShape">
              <a:avLst/>
            </a:prstTxWarp>
          </a:bodyPr>
          <a:lstStyle/>
          <a:p>
            <a:pPr defTabSz="914096"/>
            <a:endParaRPr lang="en-US" dirty="0">
              <a:solidFill>
                <a:prstClr val="black"/>
              </a:solidFill>
            </a:endParaRPr>
          </a:p>
        </p:txBody>
      </p:sp>
      <p:sp>
        <p:nvSpPr>
          <p:cNvPr id="9" name="TechEd Tile"/>
          <p:cNvSpPr/>
          <p:nvPr userDrawn="1"/>
        </p:nvSpPr>
        <p:spPr bwMode="auto">
          <a:xfrm>
            <a:off x="766787" y="884282"/>
            <a:ext cx="2119674" cy="1124712"/>
          </a:xfrm>
          <a:prstGeom prst="rect">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2" tIns="34282" rIns="68562" bIns="34282" numCol="1" rtlCol="0" anchor="ctr" anchorCtr="0" compatLnSpc="1">
            <a:prstTxWarp prst="textNoShape">
              <a:avLst/>
            </a:prstTxWarp>
          </a:bodyPr>
          <a:lstStyle/>
          <a:p>
            <a:pPr algn="ctr" defTabSz="685438"/>
            <a:endParaRPr lang="en-US" sz="1700" dirty="0">
              <a:solidFill>
                <a:prstClr val="black">
                  <a:lumMod val="20000"/>
                  <a:lumOff val="80000"/>
                  <a:alpha val="99000"/>
                </a:prstClr>
              </a:solidFill>
              <a:latin typeface="Segoe UI" pitchFamily="34" charset="0"/>
              <a:ea typeface="Segoe UI" pitchFamily="34" charset="0"/>
              <a:cs typeface="Segoe UI" pitchFamily="34" charset="0"/>
            </a:endParaRPr>
          </a:p>
        </p:txBody>
      </p:sp>
      <p:sp>
        <p:nvSpPr>
          <p:cNvPr id="11" name="Rectangle 10"/>
          <p:cNvSpPr/>
          <p:nvPr userDrawn="1"/>
        </p:nvSpPr>
        <p:spPr bwMode="auto">
          <a:xfrm>
            <a:off x="762141" y="2138780"/>
            <a:ext cx="2120991" cy="2120439"/>
          </a:xfrm>
          <a:prstGeom prst="rect">
            <a:avLst/>
          </a:prstGeom>
          <a:solidFill>
            <a:srgbClr val="0072BC"/>
          </a:solidFill>
          <a:ln>
            <a:noFill/>
          </a:ln>
        </p:spPr>
        <p:txBody>
          <a:bodyPr vert="horz" wrap="square" lIns="91440" tIns="45720" rIns="91440" bIns="45720" numCol="1" anchor="t" anchorCtr="0" compatLnSpc="1">
            <a:prstTxWarp prst="textNoShape">
              <a:avLst/>
            </a:prstTxWarp>
          </a:bodyPr>
          <a:lstStyle/>
          <a:p>
            <a:pPr defTabSz="914096"/>
            <a:endParaRPr lang="en-US" dirty="0">
              <a:solidFill>
                <a:prstClr val="black"/>
              </a:solidFill>
            </a:endParaRPr>
          </a:p>
        </p:txBody>
      </p:sp>
      <p:sp>
        <p:nvSpPr>
          <p:cNvPr id="2" name="Title 1"/>
          <p:cNvSpPr>
            <a:spLocks noGrp="1"/>
          </p:cNvSpPr>
          <p:nvPr userDrawn="1">
            <p:ph type="ctrTitle" hasCustomPrompt="1"/>
          </p:nvPr>
        </p:nvSpPr>
        <p:spPr>
          <a:xfrm>
            <a:off x="3198301" y="2312110"/>
            <a:ext cx="4878899" cy="815090"/>
          </a:xfrm>
        </p:spPr>
        <p:txBody>
          <a:bodyPr anchor="t">
            <a:normAutofit/>
          </a:bodyPr>
          <a:lstStyle>
            <a:lvl1pPr algn="l">
              <a:defRPr sz="3200" b="1" baseline="0">
                <a:solidFill>
                  <a:schemeClr val="tx1">
                    <a:alpha val="99000"/>
                  </a:schemeClr>
                </a:solidFill>
                <a:latin typeface="Segoe UI" pitchFamily="34" charset="0"/>
                <a:ea typeface="Segoe UI" pitchFamily="34" charset="0"/>
                <a:cs typeface="Segoe UI" pitchFamily="34" charset="0"/>
              </a:defRPr>
            </a:lvl1pPr>
          </a:lstStyle>
          <a:p>
            <a:r>
              <a:rPr lang="en-US" sz="3200" b="0" dirty="0" smtClean="0">
                <a:solidFill>
                  <a:srgbClr val="363535">
                    <a:alpha val="99000"/>
                  </a:srgbClr>
                </a:solidFill>
              </a:rPr>
              <a:t>Font size 32</a:t>
            </a:r>
            <a:endParaRPr lang="en-US" sz="1500" b="0" dirty="0">
              <a:solidFill>
                <a:srgbClr val="363535">
                  <a:alpha val="99000"/>
                </a:srgbClr>
              </a:solidFill>
            </a:endParaRPr>
          </a:p>
        </p:txBody>
      </p:sp>
      <p:grpSp>
        <p:nvGrpSpPr>
          <p:cNvPr id="48" name="Group 47"/>
          <p:cNvGrpSpPr>
            <a:grpSpLocks noChangeAspect="1"/>
          </p:cNvGrpSpPr>
          <p:nvPr userDrawn="1"/>
        </p:nvGrpSpPr>
        <p:grpSpPr>
          <a:xfrm>
            <a:off x="933450" y="1630912"/>
            <a:ext cx="1791969" cy="196720"/>
            <a:chOff x="6400800" y="227013"/>
            <a:chExt cx="2516188" cy="276225"/>
          </a:xfrm>
        </p:grpSpPr>
        <p:sp>
          <p:nvSpPr>
            <p:cNvPr id="49" name="Oval 5"/>
            <p:cNvSpPr>
              <a:spLocks noChangeArrowheads="1"/>
            </p:cNvSpPr>
            <p:nvPr userDrawn="1"/>
          </p:nvSpPr>
          <p:spPr bwMode="auto">
            <a:xfrm>
              <a:off x="8643938" y="227013"/>
              <a:ext cx="273050" cy="276225"/>
            </a:xfrm>
            <a:prstGeom prst="ellipse">
              <a:avLst/>
            </a:prstGeom>
            <a:solidFill>
              <a:srgbClr val="A8C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0" name="Freeform 6"/>
            <p:cNvSpPr>
              <a:spLocks/>
            </p:cNvSpPr>
            <p:nvPr userDrawn="1"/>
          </p:nvSpPr>
          <p:spPr bwMode="auto">
            <a:xfrm>
              <a:off x="8704263" y="277813"/>
              <a:ext cx="146050" cy="163513"/>
            </a:xfrm>
            <a:custGeom>
              <a:avLst/>
              <a:gdLst>
                <a:gd name="T0" fmla="*/ 165 w 172"/>
                <a:gd name="T1" fmla="*/ 162 h 193"/>
                <a:gd name="T2" fmla="*/ 165 w 172"/>
                <a:gd name="T3" fmla="*/ 162 h 193"/>
                <a:gd name="T4" fmla="*/ 160 w 172"/>
                <a:gd name="T5" fmla="*/ 156 h 193"/>
                <a:gd name="T6" fmla="*/ 115 w 172"/>
                <a:gd name="T7" fmla="*/ 38 h 193"/>
                <a:gd name="T8" fmla="*/ 113 w 172"/>
                <a:gd name="T9" fmla="*/ 27 h 193"/>
                <a:gd name="T10" fmla="*/ 114 w 172"/>
                <a:gd name="T11" fmla="*/ 21 h 193"/>
                <a:gd name="T12" fmla="*/ 92 w 172"/>
                <a:gd name="T13" fmla="*/ 0 h 193"/>
                <a:gd name="T14" fmla="*/ 71 w 172"/>
                <a:gd name="T15" fmla="*/ 21 h 193"/>
                <a:gd name="T16" fmla="*/ 71 w 172"/>
                <a:gd name="T17" fmla="*/ 23 h 193"/>
                <a:gd name="T18" fmla="*/ 71 w 172"/>
                <a:gd name="T19" fmla="*/ 23 h 193"/>
                <a:gd name="T20" fmla="*/ 71 w 172"/>
                <a:gd name="T21" fmla="*/ 24 h 193"/>
                <a:gd name="T22" fmla="*/ 71 w 172"/>
                <a:gd name="T23" fmla="*/ 24 h 193"/>
                <a:gd name="T24" fmla="*/ 68 w 172"/>
                <a:gd name="T25" fmla="*/ 37 h 193"/>
                <a:gd name="T26" fmla="*/ 16 w 172"/>
                <a:gd name="T27" fmla="*/ 145 h 193"/>
                <a:gd name="T28" fmla="*/ 9 w 172"/>
                <a:gd name="T29" fmla="*/ 152 h 193"/>
                <a:gd name="T30" fmla="*/ 9 w 172"/>
                <a:gd name="T31" fmla="*/ 152 h 193"/>
                <a:gd name="T32" fmla="*/ 0 w 172"/>
                <a:gd name="T33" fmla="*/ 168 h 193"/>
                <a:gd name="T34" fmla="*/ 19 w 172"/>
                <a:gd name="T35" fmla="*/ 187 h 193"/>
                <a:gd name="T36" fmla="*/ 37 w 172"/>
                <a:gd name="T37" fmla="*/ 173 h 193"/>
                <a:gd name="T38" fmla="*/ 41 w 172"/>
                <a:gd name="T39" fmla="*/ 166 h 193"/>
                <a:gd name="T40" fmla="*/ 83 w 172"/>
                <a:gd name="T41" fmla="*/ 133 h 193"/>
                <a:gd name="T42" fmla="*/ 91 w 172"/>
                <a:gd name="T43" fmla="*/ 131 h 193"/>
                <a:gd name="T44" fmla="*/ 91 w 172"/>
                <a:gd name="T45" fmla="*/ 131 h 193"/>
                <a:gd name="T46" fmla="*/ 92 w 172"/>
                <a:gd name="T47" fmla="*/ 131 h 193"/>
                <a:gd name="T48" fmla="*/ 108 w 172"/>
                <a:gd name="T49" fmla="*/ 114 h 193"/>
                <a:gd name="T50" fmla="*/ 92 w 172"/>
                <a:gd name="T51" fmla="*/ 98 h 193"/>
                <a:gd name="T52" fmla="*/ 75 w 172"/>
                <a:gd name="T53" fmla="*/ 114 h 193"/>
                <a:gd name="T54" fmla="*/ 75 w 172"/>
                <a:gd name="T55" fmla="*/ 113 h 193"/>
                <a:gd name="T56" fmla="*/ 75 w 172"/>
                <a:gd name="T57" fmla="*/ 114 h 193"/>
                <a:gd name="T58" fmla="*/ 75 w 172"/>
                <a:gd name="T59" fmla="*/ 114 h 193"/>
                <a:gd name="T60" fmla="*/ 75 w 172"/>
                <a:gd name="T61" fmla="*/ 114 h 193"/>
                <a:gd name="T62" fmla="*/ 72 w 172"/>
                <a:gd name="T63" fmla="*/ 121 h 193"/>
                <a:gd name="T64" fmla="*/ 72 w 172"/>
                <a:gd name="T65" fmla="*/ 121 h 193"/>
                <a:gd name="T66" fmla="*/ 41 w 172"/>
                <a:gd name="T67" fmla="*/ 146 h 193"/>
                <a:gd name="T68" fmla="*/ 88 w 172"/>
                <a:gd name="T69" fmla="*/ 50 h 193"/>
                <a:gd name="T70" fmla="*/ 96 w 172"/>
                <a:gd name="T71" fmla="*/ 52 h 193"/>
                <a:gd name="T72" fmla="*/ 96 w 172"/>
                <a:gd name="T73" fmla="*/ 52 h 193"/>
                <a:gd name="T74" fmla="*/ 137 w 172"/>
                <a:gd name="T75" fmla="*/ 161 h 193"/>
                <a:gd name="T76" fmla="*/ 137 w 172"/>
                <a:gd name="T77" fmla="*/ 161 h 193"/>
                <a:gd name="T78" fmla="*/ 138 w 172"/>
                <a:gd name="T79" fmla="*/ 169 h 193"/>
                <a:gd name="T80" fmla="*/ 137 w 172"/>
                <a:gd name="T81" fmla="*/ 176 h 193"/>
                <a:gd name="T82" fmla="*/ 154 w 172"/>
                <a:gd name="T83" fmla="*/ 193 h 193"/>
                <a:gd name="T84" fmla="*/ 172 w 172"/>
                <a:gd name="T85" fmla="*/ 176 h 193"/>
                <a:gd name="T86" fmla="*/ 165 w 172"/>
                <a:gd name="T87" fmla="*/ 16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93">
                  <a:moveTo>
                    <a:pt x="165" y="162"/>
                  </a:moveTo>
                  <a:cubicBezTo>
                    <a:pt x="165" y="162"/>
                    <a:pt x="165" y="162"/>
                    <a:pt x="165" y="162"/>
                  </a:cubicBezTo>
                  <a:cubicBezTo>
                    <a:pt x="163" y="161"/>
                    <a:pt x="161" y="158"/>
                    <a:pt x="160" y="156"/>
                  </a:cubicBezTo>
                  <a:cubicBezTo>
                    <a:pt x="115" y="38"/>
                    <a:pt x="115" y="38"/>
                    <a:pt x="115" y="38"/>
                  </a:cubicBezTo>
                  <a:cubicBezTo>
                    <a:pt x="113" y="33"/>
                    <a:pt x="113" y="29"/>
                    <a:pt x="113" y="27"/>
                  </a:cubicBezTo>
                  <a:cubicBezTo>
                    <a:pt x="114" y="25"/>
                    <a:pt x="114" y="23"/>
                    <a:pt x="114" y="21"/>
                  </a:cubicBezTo>
                  <a:cubicBezTo>
                    <a:pt x="114" y="9"/>
                    <a:pt x="104" y="0"/>
                    <a:pt x="92" y="0"/>
                  </a:cubicBezTo>
                  <a:cubicBezTo>
                    <a:pt x="80" y="0"/>
                    <a:pt x="71" y="9"/>
                    <a:pt x="71" y="21"/>
                  </a:cubicBezTo>
                  <a:cubicBezTo>
                    <a:pt x="71" y="22"/>
                    <a:pt x="71" y="23"/>
                    <a:pt x="71" y="23"/>
                  </a:cubicBezTo>
                  <a:cubicBezTo>
                    <a:pt x="71" y="23"/>
                    <a:pt x="71" y="23"/>
                    <a:pt x="71" y="23"/>
                  </a:cubicBezTo>
                  <a:cubicBezTo>
                    <a:pt x="71" y="23"/>
                    <a:pt x="71" y="23"/>
                    <a:pt x="71" y="24"/>
                  </a:cubicBezTo>
                  <a:cubicBezTo>
                    <a:pt x="71" y="24"/>
                    <a:pt x="71" y="24"/>
                    <a:pt x="71" y="24"/>
                  </a:cubicBezTo>
                  <a:cubicBezTo>
                    <a:pt x="71" y="26"/>
                    <a:pt x="71" y="31"/>
                    <a:pt x="68" y="37"/>
                  </a:cubicBezTo>
                  <a:cubicBezTo>
                    <a:pt x="16" y="145"/>
                    <a:pt x="16" y="145"/>
                    <a:pt x="16" y="145"/>
                  </a:cubicBezTo>
                  <a:cubicBezTo>
                    <a:pt x="13" y="151"/>
                    <a:pt x="9" y="152"/>
                    <a:pt x="9" y="152"/>
                  </a:cubicBezTo>
                  <a:cubicBezTo>
                    <a:pt x="9" y="152"/>
                    <a:pt x="9" y="152"/>
                    <a:pt x="9" y="152"/>
                  </a:cubicBezTo>
                  <a:cubicBezTo>
                    <a:pt x="4" y="155"/>
                    <a:pt x="0" y="161"/>
                    <a:pt x="0" y="168"/>
                  </a:cubicBezTo>
                  <a:cubicBezTo>
                    <a:pt x="0" y="178"/>
                    <a:pt x="8" y="187"/>
                    <a:pt x="19" y="187"/>
                  </a:cubicBezTo>
                  <a:cubicBezTo>
                    <a:pt x="27" y="187"/>
                    <a:pt x="35" y="181"/>
                    <a:pt x="37" y="173"/>
                  </a:cubicBezTo>
                  <a:cubicBezTo>
                    <a:pt x="38" y="169"/>
                    <a:pt x="40" y="167"/>
                    <a:pt x="41" y="166"/>
                  </a:cubicBezTo>
                  <a:cubicBezTo>
                    <a:pt x="83" y="133"/>
                    <a:pt x="83" y="133"/>
                    <a:pt x="83" y="133"/>
                  </a:cubicBezTo>
                  <a:cubicBezTo>
                    <a:pt x="83" y="132"/>
                    <a:pt x="87" y="130"/>
                    <a:pt x="91" y="131"/>
                  </a:cubicBezTo>
                  <a:cubicBezTo>
                    <a:pt x="91" y="131"/>
                    <a:pt x="91" y="131"/>
                    <a:pt x="91" y="131"/>
                  </a:cubicBezTo>
                  <a:cubicBezTo>
                    <a:pt x="91" y="131"/>
                    <a:pt x="91" y="131"/>
                    <a:pt x="92" y="131"/>
                  </a:cubicBezTo>
                  <a:cubicBezTo>
                    <a:pt x="101" y="131"/>
                    <a:pt x="108" y="123"/>
                    <a:pt x="108" y="114"/>
                  </a:cubicBezTo>
                  <a:cubicBezTo>
                    <a:pt x="108" y="105"/>
                    <a:pt x="101" y="98"/>
                    <a:pt x="92" y="98"/>
                  </a:cubicBezTo>
                  <a:cubicBezTo>
                    <a:pt x="83" y="98"/>
                    <a:pt x="76" y="105"/>
                    <a:pt x="75" y="114"/>
                  </a:cubicBezTo>
                  <a:cubicBezTo>
                    <a:pt x="75" y="113"/>
                    <a:pt x="75" y="113"/>
                    <a:pt x="75" y="113"/>
                  </a:cubicBezTo>
                  <a:cubicBezTo>
                    <a:pt x="75" y="113"/>
                    <a:pt x="75" y="114"/>
                    <a:pt x="75" y="114"/>
                  </a:cubicBezTo>
                  <a:cubicBezTo>
                    <a:pt x="75" y="114"/>
                    <a:pt x="75" y="114"/>
                    <a:pt x="75" y="114"/>
                  </a:cubicBezTo>
                  <a:cubicBezTo>
                    <a:pt x="75" y="114"/>
                    <a:pt x="75" y="114"/>
                    <a:pt x="75" y="114"/>
                  </a:cubicBezTo>
                  <a:cubicBezTo>
                    <a:pt x="75" y="116"/>
                    <a:pt x="75" y="119"/>
                    <a:pt x="72" y="121"/>
                  </a:cubicBezTo>
                  <a:cubicBezTo>
                    <a:pt x="72" y="121"/>
                    <a:pt x="72" y="121"/>
                    <a:pt x="72" y="121"/>
                  </a:cubicBezTo>
                  <a:cubicBezTo>
                    <a:pt x="41" y="146"/>
                    <a:pt x="41" y="146"/>
                    <a:pt x="41" y="146"/>
                  </a:cubicBezTo>
                  <a:cubicBezTo>
                    <a:pt x="88" y="50"/>
                    <a:pt x="88" y="50"/>
                    <a:pt x="88" y="50"/>
                  </a:cubicBezTo>
                  <a:cubicBezTo>
                    <a:pt x="91" y="47"/>
                    <a:pt x="94" y="49"/>
                    <a:pt x="96" y="52"/>
                  </a:cubicBezTo>
                  <a:cubicBezTo>
                    <a:pt x="96" y="52"/>
                    <a:pt x="96" y="52"/>
                    <a:pt x="96" y="52"/>
                  </a:cubicBezTo>
                  <a:cubicBezTo>
                    <a:pt x="137" y="161"/>
                    <a:pt x="137" y="161"/>
                    <a:pt x="137" y="161"/>
                  </a:cubicBezTo>
                  <a:cubicBezTo>
                    <a:pt x="137" y="161"/>
                    <a:pt x="137" y="161"/>
                    <a:pt x="137" y="161"/>
                  </a:cubicBezTo>
                  <a:cubicBezTo>
                    <a:pt x="137" y="161"/>
                    <a:pt x="139" y="166"/>
                    <a:pt x="138" y="169"/>
                  </a:cubicBezTo>
                  <a:cubicBezTo>
                    <a:pt x="137" y="171"/>
                    <a:pt x="137" y="174"/>
                    <a:pt x="137" y="176"/>
                  </a:cubicBezTo>
                  <a:cubicBezTo>
                    <a:pt x="137" y="186"/>
                    <a:pt x="145" y="193"/>
                    <a:pt x="154" y="193"/>
                  </a:cubicBezTo>
                  <a:cubicBezTo>
                    <a:pt x="164" y="193"/>
                    <a:pt x="172" y="186"/>
                    <a:pt x="172" y="176"/>
                  </a:cubicBezTo>
                  <a:cubicBezTo>
                    <a:pt x="172" y="170"/>
                    <a:pt x="169" y="165"/>
                    <a:pt x="165"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1" name="Freeform 7"/>
            <p:cNvSpPr>
              <a:spLocks noEditPoints="1"/>
            </p:cNvSpPr>
            <p:nvPr userDrawn="1"/>
          </p:nvSpPr>
          <p:spPr bwMode="auto">
            <a:xfrm>
              <a:off x="6400800" y="260350"/>
              <a:ext cx="211138" cy="225425"/>
            </a:xfrm>
            <a:custGeom>
              <a:avLst/>
              <a:gdLst>
                <a:gd name="T0" fmla="*/ 85 w 133"/>
                <a:gd name="T1" fmla="*/ 98 h 142"/>
                <a:gd name="T2" fmla="*/ 0 w 133"/>
                <a:gd name="T3" fmla="*/ 142 h 142"/>
                <a:gd name="T4" fmla="*/ 57 w 133"/>
                <a:gd name="T5" fmla="*/ 0 h 142"/>
                <a:gd name="T6" fmla="*/ 84 w 133"/>
                <a:gd name="T7" fmla="*/ 0 h 142"/>
                <a:gd name="T8" fmla="*/ 133 w 133"/>
                <a:gd name="T9" fmla="*/ 139 h 142"/>
                <a:gd name="T10" fmla="*/ 102 w 133"/>
                <a:gd name="T11" fmla="*/ 139 h 142"/>
                <a:gd name="T12" fmla="*/ 67 w 133"/>
                <a:gd name="T13" fmla="*/ 51 h 142"/>
                <a:gd name="T14" fmla="*/ 50 w 133"/>
                <a:gd name="T15" fmla="*/ 98 h 142"/>
                <a:gd name="T16" fmla="*/ 85 w 133"/>
                <a:gd name="T17" fmla="*/ 98 h 142"/>
                <a:gd name="T18" fmla="*/ 85 w 133"/>
                <a:gd name="T19" fmla="*/ 98 h 142"/>
                <a:gd name="T20" fmla="*/ 85 w 133"/>
                <a:gd name="T21" fmla="*/ 98 h 142"/>
                <a:gd name="T22" fmla="*/ 85 w 133"/>
                <a:gd name="T23" fmla="*/ 9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42">
                  <a:moveTo>
                    <a:pt x="85" y="98"/>
                  </a:moveTo>
                  <a:lnTo>
                    <a:pt x="0" y="142"/>
                  </a:lnTo>
                  <a:lnTo>
                    <a:pt x="57" y="0"/>
                  </a:lnTo>
                  <a:lnTo>
                    <a:pt x="84" y="0"/>
                  </a:lnTo>
                  <a:lnTo>
                    <a:pt x="133" y="139"/>
                  </a:lnTo>
                  <a:lnTo>
                    <a:pt x="102" y="139"/>
                  </a:lnTo>
                  <a:lnTo>
                    <a:pt x="67" y="51"/>
                  </a:lnTo>
                  <a:lnTo>
                    <a:pt x="50" y="98"/>
                  </a:lnTo>
                  <a:lnTo>
                    <a:pt x="85" y="98"/>
                  </a:lnTo>
                  <a:lnTo>
                    <a:pt x="85" y="98"/>
                  </a:lnTo>
                  <a:close/>
                  <a:moveTo>
                    <a:pt x="85" y="98"/>
                  </a:moveTo>
                  <a:lnTo>
                    <a:pt x="85"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2" name="Freeform 8"/>
            <p:cNvSpPr>
              <a:spLocks noEditPoints="1"/>
            </p:cNvSpPr>
            <p:nvPr userDrawn="1"/>
          </p:nvSpPr>
          <p:spPr bwMode="auto">
            <a:xfrm>
              <a:off x="6400800" y="260350"/>
              <a:ext cx="211138" cy="225425"/>
            </a:xfrm>
            <a:custGeom>
              <a:avLst/>
              <a:gdLst>
                <a:gd name="T0" fmla="*/ 85 w 133"/>
                <a:gd name="T1" fmla="*/ 98 h 142"/>
                <a:gd name="T2" fmla="*/ 0 w 133"/>
                <a:gd name="T3" fmla="*/ 142 h 142"/>
                <a:gd name="T4" fmla="*/ 57 w 133"/>
                <a:gd name="T5" fmla="*/ 0 h 142"/>
                <a:gd name="T6" fmla="*/ 84 w 133"/>
                <a:gd name="T7" fmla="*/ 0 h 142"/>
                <a:gd name="T8" fmla="*/ 133 w 133"/>
                <a:gd name="T9" fmla="*/ 139 h 142"/>
                <a:gd name="T10" fmla="*/ 102 w 133"/>
                <a:gd name="T11" fmla="*/ 139 h 142"/>
                <a:gd name="T12" fmla="*/ 67 w 133"/>
                <a:gd name="T13" fmla="*/ 51 h 142"/>
                <a:gd name="T14" fmla="*/ 50 w 133"/>
                <a:gd name="T15" fmla="*/ 98 h 142"/>
                <a:gd name="T16" fmla="*/ 85 w 133"/>
                <a:gd name="T17" fmla="*/ 98 h 142"/>
                <a:gd name="T18" fmla="*/ 85 w 133"/>
                <a:gd name="T19" fmla="*/ 98 h 142"/>
                <a:gd name="T20" fmla="*/ 85 w 133"/>
                <a:gd name="T21" fmla="*/ 98 h 142"/>
                <a:gd name="T22" fmla="*/ 85 w 133"/>
                <a:gd name="T23" fmla="*/ 9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42">
                  <a:moveTo>
                    <a:pt x="85" y="98"/>
                  </a:moveTo>
                  <a:lnTo>
                    <a:pt x="0" y="142"/>
                  </a:lnTo>
                  <a:lnTo>
                    <a:pt x="57" y="0"/>
                  </a:lnTo>
                  <a:lnTo>
                    <a:pt x="84" y="0"/>
                  </a:lnTo>
                  <a:lnTo>
                    <a:pt x="133" y="139"/>
                  </a:lnTo>
                  <a:lnTo>
                    <a:pt x="102" y="139"/>
                  </a:lnTo>
                  <a:lnTo>
                    <a:pt x="67" y="51"/>
                  </a:lnTo>
                  <a:lnTo>
                    <a:pt x="50" y="98"/>
                  </a:lnTo>
                  <a:lnTo>
                    <a:pt x="85" y="98"/>
                  </a:lnTo>
                  <a:lnTo>
                    <a:pt x="85" y="98"/>
                  </a:lnTo>
                  <a:moveTo>
                    <a:pt x="85" y="98"/>
                  </a:moveTo>
                  <a:lnTo>
                    <a:pt x="85"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3" name="Freeform 9"/>
            <p:cNvSpPr>
              <a:spLocks noEditPoints="1"/>
            </p:cNvSpPr>
            <p:nvPr userDrawn="1"/>
          </p:nvSpPr>
          <p:spPr bwMode="auto">
            <a:xfrm>
              <a:off x="6764338" y="261938"/>
              <a:ext cx="163513" cy="222250"/>
            </a:xfrm>
            <a:custGeom>
              <a:avLst/>
              <a:gdLst>
                <a:gd name="T0" fmla="*/ 141 w 194"/>
                <a:gd name="T1" fmla="*/ 130 h 259"/>
                <a:gd name="T2" fmla="*/ 120 w 194"/>
                <a:gd name="T3" fmla="*/ 67 h 259"/>
                <a:gd name="T4" fmla="*/ 62 w 194"/>
                <a:gd name="T5" fmla="*/ 45 h 259"/>
                <a:gd name="T6" fmla="*/ 50 w 194"/>
                <a:gd name="T7" fmla="*/ 45 h 259"/>
                <a:gd name="T8" fmla="*/ 50 w 194"/>
                <a:gd name="T9" fmla="*/ 214 h 259"/>
                <a:gd name="T10" fmla="*/ 62 w 194"/>
                <a:gd name="T11" fmla="*/ 214 h 259"/>
                <a:gd name="T12" fmla="*/ 120 w 194"/>
                <a:gd name="T13" fmla="*/ 192 h 259"/>
                <a:gd name="T14" fmla="*/ 141 w 194"/>
                <a:gd name="T15" fmla="*/ 130 h 259"/>
                <a:gd name="T16" fmla="*/ 194 w 194"/>
                <a:gd name="T17" fmla="*/ 130 h 259"/>
                <a:gd name="T18" fmla="*/ 157 w 194"/>
                <a:gd name="T19" fmla="*/ 225 h 259"/>
                <a:gd name="T20" fmla="*/ 55 w 194"/>
                <a:gd name="T21" fmla="*/ 259 h 259"/>
                <a:gd name="T22" fmla="*/ 0 w 194"/>
                <a:gd name="T23" fmla="*/ 259 h 259"/>
                <a:gd name="T24" fmla="*/ 0 w 194"/>
                <a:gd name="T25" fmla="*/ 0 h 259"/>
                <a:gd name="T26" fmla="*/ 51 w 194"/>
                <a:gd name="T27" fmla="*/ 0 h 259"/>
                <a:gd name="T28" fmla="*/ 157 w 194"/>
                <a:gd name="T29" fmla="*/ 34 h 259"/>
                <a:gd name="T30" fmla="*/ 194 w 194"/>
                <a:gd name="T31"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59">
                  <a:moveTo>
                    <a:pt x="141" y="130"/>
                  </a:moveTo>
                  <a:cubicBezTo>
                    <a:pt x="141" y="103"/>
                    <a:pt x="134" y="82"/>
                    <a:pt x="120" y="67"/>
                  </a:cubicBezTo>
                  <a:cubicBezTo>
                    <a:pt x="107" y="52"/>
                    <a:pt x="87" y="45"/>
                    <a:pt x="62" y="45"/>
                  </a:cubicBezTo>
                  <a:cubicBezTo>
                    <a:pt x="50" y="45"/>
                    <a:pt x="50" y="45"/>
                    <a:pt x="50" y="45"/>
                  </a:cubicBezTo>
                  <a:cubicBezTo>
                    <a:pt x="50" y="214"/>
                    <a:pt x="50" y="214"/>
                    <a:pt x="50" y="214"/>
                  </a:cubicBezTo>
                  <a:cubicBezTo>
                    <a:pt x="62" y="214"/>
                    <a:pt x="62" y="214"/>
                    <a:pt x="62" y="214"/>
                  </a:cubicBezTo>
                  <a:cubicBezTo>
                    <a:pt x="87" y="214"/>
                    <a:pt x="106" y="207"/>
                    <a:pt x="120" y="192"/>
                  </a:cubicBezTo>
                  <a:cubicBezTo>
                    <a:pt x="134" y="177"/>
                    <a:pt x="141" y="156"/>
                    <a:pt x="141" y="130"/>
                  </a:cubicBezTo>
                  <a:close/>
                  <a:moveTo>
                    <a:pt x="194" y="130"/>
                  </a:moveTo>
                  <a:cubicBezTo>
                    <a:pt x="194" y="171"/>
                    <a:pt x="182" y="202"/>
                    <a:pt x="157" y="225"/>
                  </a:cubicBezTo>
                  <a:cubicBezTo>
                    <a:pt x="133" y="247"/>
                    <a:pt x="99" y="259"/>
                    <a:pt x="55" y="259"/>
                  </a:cubicBezTo>
                  <a:cubicBezTo>
                    <a:pt x="0" y="259"/>
                    <a:pt x="0" y="259"/>
                    <a:pt x="0" y="259"/>
                  </a:cubicBezTo>
                  <a:cubicBezTo>
                    <a:pt x="0" y="0"/>
                    <a:pt x="0" y="0"/>
                    <a:pt x="0" y="0"/>
                  </a:cubicBezTo>
                  <a:cubicBezTo>
                    <a:pt x="51" y="0"/>
                    <a:pt x="51" y="0"/>
                    <a:pt x="51" y="0"/>
                  </a:cubicBezTo>
                  <a:cubicBezTo>
                    <a:pt x="97" y="0"/>
                    <a:pt x="132" y="12"/>
                    <a:pt x="157" y="34"/>
                  </a:cubicBezTo>
                  <a:cubicBezTo>
                    <a:pt x="181" y="56"/>
                    <a:pt x="194" y="88"/>
                    <a:pt x="194" y="1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4" name="Freeform 10"/>
            <p:cNvSpPr>
              <a:spLocks noEditPoints="1"/>
            </p:cNvSpPr>
            <p:nvPr userDrawn="1"/>
          </p:nvSpPr>
          <p:spPr bwMode="auto">
            <a:xfrm>
              <a:off x="7100888"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close/>
                  <a:moveTo>
                    <a:pt x="0" y="139"/>
                  </a:moveTo>
                  <a:lnTo>
                    <a:pt x="0"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5" name="Freeform 11"/>
            <p:cNvSpPr>
              <a:spLocks noEditPoints="1"/>
            </p:cNvSpPr>
            <p:nvPr userDrawn="1"/>
          </p:nvSpPr>
          <p:spPr bwMode="auto">
            <a:xfrm>
              <a:off x="7100888"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moveTo>
                    <a:pt x="0" y="139"/>
                  </a:moveTo>
                  <a:lnTo>
                    <a:pt x="0"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6" name="Freeform 12"/>
            <p:cNvSpPr>
              <a:spLocks noEditPoints="1"/>
            </p:cNvSpPr>
            <p:nvPr userDrawn="1"/>
          </p:nvSpPr>
          <p:spPr bwMode="auto">
            <a:xfrm>
              <a:off x="7648575"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close/>
                  <a:moveTo>
                    <a:pt x="0" y="139"/>
                  </a:moveTo>
                  <a:lnTo>
                    <a:pt x="0"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7" name="Freeform 13"/>
            <p:cNvSpPr>
              <a:spLocks noEditPoints="1"/>
            </p:cNvSpPr>
            <p:nvPr userDrawn="1"/>
          </p:nvSpPr>
          <p:spPr bwMode="auto">
            <a:xfrm>
              <a:off x="7648575" y="263525"/>
              <a:ext cx="46038" cy="220663"/>
            </a:xfrm>
            <a:custGeom>
              <a:avLst/>
              <a:gdLst>
                <a:gd name="T0" fmla="*/ 0 w 29"/>
                <a:gd name="T1" fmla="*/ 139 h 139"/>
                <a:gd name="T2" fmla="*/ 0 w 29"/>
                <a:gd name="T3" fmla="*/ 0 h 139"/>
                <a:gd name="T4" fmla="*/ 29 w 29"/>
                <a:gd name="T5" fmla="*/ 0 h 139"/>
                <a:gd name="T6" fmla="*/ 29 w 29"/>
                <a:gd name="T7" fmla="*/ 139 h 139"/>
                <a:gd name="T8" fmla="*/ 0 w 29"/>
                <a:gd name="T9" fmla="*/ 139 h 139"/>
                <a:gd name="T10" fmla="*/ 0 w 29"/>
                <a:gd name="T11" fmla="*/ 139 h 139"/>
                <a:gd name="T12" fmla="*/ 0 w 29"/>
                <a:gd name="T13" fmla="*/ 139 h 139"/>
                <a:gd name="T14" fmla="*/ 0 w 29"/>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9">
                  <a:moveTo>
                    <a:pt x="0" y="139"/>
                  </a:moveTo>
                  <a:lnTo>
                    <a:pt x="0" y="0"/>
                  </a:lnTo>
                  <a:lnTo>
                    <a:pt x="29" y="0"/>
                  </a:lnTo>
                  <a:lnTo>
                    <a:pt x="29" y="139"/>
                  </a:lnTo>
                  <a:lnTo>
                    <a:pt x="0" y="139"/>
                  </a:lnTo>
                  <a:lnTo>
                    <a:pt x="0" y="139"/>
                  </a:lnTo>
                  <a:moveTo>
                    <a:pt x="0" y="139"/>
                  </a:moveTo>
                  <a:lnTo>
                    <a:pt x="0"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8" name="Freeform 14"/>
            <p:cNvSpPr>
              <a:spLocks noEditPoints="1"/>
            </p:cNvSpPr>
            <p:nvPr userDrawn="1"/>
          </p:nvSpPr>
          <p:spPr bwMode="auto">
            <a:xfrm>
              <a:off x="7334250" y="261938"/>
              <a:ext cx="125413" cy="222250"/>
            </a:xfrm>
            <a:custGeom>
              <a:avLst/>
              <a:gdLst>
                <a:gd name="T0" fmla="*/ 79 w 79"/>
                <a:gd name="T1" fmla="*/ 25 h 140"/>
                <a:gd name="T2" fmla="*/ 53 w 79"/>
                <a:gd name="T3" fmla="*/ 25 h 140"/>
                <a:gd name="T4" fmla="*/ 53 w 79"/>
                <a:gd name="T5" fmla="*/ 140 h 140"/>
                <a:gd name="T6" fmla="*/ 26 w 79"/>
                <a:gd name="T7" fmla="*/ 140 h 140"/>
                <a:gd name="T8" fmla="*/ 26 w 79"/>
                <a:gd name="T9" fmla="*/ 25 h 140"/>
                <a:gd name="T10" fmla="*/ 0 w 79"/>
                <a:gd name="T11" fmla="*/ 25 h 140"/>
                <a:gd name="T12" fmla="*/ 0 w 79"/>
                <a:gd name="T13" fmla="*/ 0 h 140"/>
                <a:gd name="T14" fmla="*/ 79 w 79"/>
                <a:gd name="T15" fmla="*/ 0 h 140"/>
                <a:gd name="T16" fmla="*/ 79 w 79"/>
                <a:gd name="T17" fmla="*/ 25 h 140"/>
                <a:gd name="T18" fmla="*/ 79 w 79"/>
                <a:gd name="T19" fmla="*/ 25 h 140"/>
                <a:gd name="T20" fmla="*/ 79 w 79"/>
                <a:gd name="T21" fmla="*/ 25 h 140"/>
                <a:gd name="T22" fmla="*/ 79 w 79"/>
                <a:gd name="T23"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40">
                  <a:moveTo>
                    <a:pt x="79" y="25"/>
                  </a:moveTo>
                  <a:lnTo>
                    <a:pt x="53" y="25"/>
                  </a:lnTo>
                  <a:lnTo>
                    <a:pt x="53" y="140"/>
                  </a:lnTo>
                  <a:lnTo>
                    <a:pt x="26" y="140"/>
                  </a:lnTo>
                  <a:lnTo>
                    <a:pt x="26" y="25"/>
                  </a:lnTo>
                  <a:lnTo>
                    <a:pt x="0" y="25"/>
                  </a:lnTo>
                  <a:lnTo>
                    <a:pt x="0" y="0"/>
                  </a:lnTo>
                  <a:lnTo>
                    <a:pt x="79" y="0"/>
                  </a:lnTo>
                  <a:lnTo>
                    <a:pt x="79" y="25"/>
                  </a:lnTo>
                  <a:lnTo>
                    <a:pt x="79" y="25"/>
                  </a:lnTo>
                  <a:close/>
                  <a:moveTo>
                    <a:pt x="79" y="25"/>
                  </a:moveTo>
                  <a:lnTo>
                    <a:pt x="79"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9" name="Freeform 15"/>
            <p:cNvSpPr>
              <a:spLocks noEditPoints="1"/>
            </p:cNvSpPr>
            <p:nvPr userDrawn="1"/>
          </p:nvSpPr>
          <p:spPr bwMode="auto">
            <a:xfrm>
              <a:off x="7334250" y="261938"/>
              <a:ext cx="125413" cy="222250"/>
            </a:xfrm>
            <a:custGeom>
              <a:avLst/>
              <a:gdLst>
                <a:gd name="T0" fmla="*/ 79 w 79"/>
                <a:gd name="T1" fmla="*/ 25 h 140"/>
                <a:gd name="T2" fmla="*/ 53 w 79"/>
                <a:gd name="T3" fmla="*/ 25 h 140"/>
                <a:gd name="T4" fmla="*/ 53 w 79"/>
                <a:gd name="T5" fmla="*/ 140 h 140"/>
                <a:gd name="T6" fmla="*/ 26 w 79"/>
                <a:gd name="T7" fmla="*/ 140 h 140"/>
                <a:gd name="T8" fmla="*/ 26 w 79"/>
                <a:gd name="T9" fmla="*/ 25 h 140"/>
                <a:gd name="T10" fmla="*/ 0 w 79"/>
                <a:gd name="T11" fmla="*/ 25 h 140"/>
                <a:gd name="T12" fmla="*/ 0 w 79"/>
                <a:gd name="T13" fmla="*/ 0 h 140"/>
                <a:gd name="T14" fmla="*/ 79 w 79"/>
                <a:gd name="T15" fmla="*/ 0 h 140"/>
                <a:gd name="T16" fmla="*/ 79 w 79"/>
                <a:gd name="T17" fmla="*/ 25 h 140"/>
                <a:gd name="T18" fmla="*/ 79 w 79"/>
                <a:gd name="T19" fmla="*/ 25 h 140"/>
                <a:gd name="T20" fmla="*/ 79 w 79"/>
                <a:gd name="T21" fmla="*/ 25 h 140"/>
                <a:gd name="T22" fmla="*/ 79 w 79"/>
                <a:gd name="T23"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40">
                  <a:moveTo>
                    <a:pt x="79" y="25"/>
                  </a:moveTo>
                  <a:lnTo>
                    <a:pt x="53" y="25"/>
                  </a:lnTo>
                  <a:lnTo>
                    <a:pt x="53" y="140"/>
                  </a:lnTo>
                  <a:lnTo>
                    <a:pt x="26" y="140"/>
                  </a:lnTo>
                  <a:lnTo>
                    <a:pt x="26" y="25"/>
                  </a:lnTo>
                  <a:lnTo>
                    <a:pt x="0" y="25"/>
                  </a:lnTo>
                  <a:lnTo>
                    <a:pt x="0" y="0"/>
                  </a:lnTo>
                  <a:lnTo>
                    <a:pt x="79" y="0"/>
                  </a:lnTo>
                  <a:lnTo>
                    <a:pt x="79" y="25"/>
                  </a:lnTo>
                  <a:lnTo>
                    <a:pt x="79" y="25"/>
                  </a:lnTo>
                  <a:moveTo>
                    <a:pt x="79" y="25"/>
                  </a:moveTo>
                  <a:lnTo>
                    <a:pt x="79"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0" name="Freeform 16"/>
            <p:cNvSpPr>
              <a:spLocks noEditPoints="1"/>
            </p:cNvSpPr>
            <p:nvPr userDrawn="1"/>
          </p:nvSpPr>
          <p:spPr bwMode="auto">
            <a:xfrm>
              <a:off x="7751763" y="246063"/>
              <a:ext cx="46038" cy="46038"/>
            </a:xfrm>
            <a:custGeom>
              <a:avLst/>
              <a:gdLst>
                <a:gd name="T0" fmla="*/ 28 w 55"/>
                <a:gd name="T1" fmla="*/ 54 h 54"/>
                <a:gd name="T2" fmla="*/ 0 w 55"/>
                <a:gd name="T3" fmla="*/ 27 h 54"/>
                <a:gd name="T4" fmla="*/ 28 w 55"/>
                <a:gd name="T5" fmla="*/ 0 h 54"/>
                <a:gd name="T6" fmla="*/ 55 w 55"/>
                <a:gd name="T7" fmla="*/ 27 h 54"/>
                <a:gd name="T8" fmla="*/ 28 w 55"/>
                <a:gd name="T9" fmla="*/ 54 h 54"/>
                <a:gd name="T10" fmla="*/ 28 w 55"/>
                <a:gd name="T11" fmla="*/ 5 h 54"/>
                <a:gd name="T12" fmla="*/ 5 w 55"/>
                <a:gd name="T13" fmla="*/ 27 h 54"/>
                <a:gd name="T14" fmla="*/ 28 w 55"/>
                <a:gd name="T15" fmla="*/ 49 h 54"/>
                <a:gd name="T16" fmla="*/ 50 w 55"/>
                <a:gd name="T17" fmla="*/ 27 h 54"/>
                <a:gd name="T18" fmla="*/ 28 w 55"/>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4">
                  <a:moveTo>
                    <a:pt x="28" y="54"/>
                  </a:moveTo>
                  <a:cubicBezTo>
                    <a:pt x="13" y="54"/>
                    <a:pt x="0" y="42"/>
                    <a:pt x="0" y="27"/>
                  </a:cubicBezTo>
                  <a:cubicBezTo>
                    <a:pt x="0" y="12"/>
                    <a:pt x="13" y="0"/>
                    <a:pt x="28" y="0"/>
                  </a:cubicBezTo>
                  <a:cubicBezTo>
                    <a:pt x="42" y="0"/>
                    <a:pt x="55" y="12"/>
                    <a:pt x="55" y="27"/>
                  </a:cubicBezTo>
                  <a:cubicBezTo>
                    <a:pt x="55" y="42"/>
                    <a:pt x="42" y="54"/>
                    <a:pt x="28" y="54"/>
                  </a:cubicBezTo>
                  <a:close/>
                  <a:moveTo>
                    <a:pt x="28" y="5"/>
                  </a:moveTo>
                  <a:cubicBezTo>
                    <a:pt x="15" y="5"/>
                    <a:pt x="5" y="15"/>
                    <a:pt x="5" y="27"/>
                  </a:cubicBezTo>
                  <a:cubicBezTo>
                    <a:pt x="5" y="39"/>
                    <a:pt x="15" y="49"/>
                    <a:pt x="28" y="49"/>
                  </a:cubicBezTo>
                  <a:cubicBezTo>
                    <a:pt x="40" y="49"/>
                    <a:pt x="50" y="39"/>
                    <a:pt x="50" y="27"/>
                  </a:cubicBezTo>
                  <a:cubicBezTo>
                    <a:pt x="50" y="15"/>
                    <a:pt x="40" y="5"/>
                    <a:pt x="28"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1" name="Freeform 17"/>
            <p:cNvSpPr>
              <a:spLocks noEditPoints="1"/>
            </p:cNvSpPr>
            <p:nvPr userDrawn="1"/>
          </p:nvSpPr>
          <p:spPr bwMode="auto">
            <a:xfrm>
              <a:off x="7769225" y="257175"/>
              <a:ext cx="14288" cy="22225"/>
            </a:xfrm>
            <a:custGeom>
              <a:avLst/>
              <a:gdLst>
                <a:gd name="T0" fmla="*/ 11 w 17"/>
                <a:gd name="T1" fmla="*/ 8 h 26"/>
                <a:gd name="T2" fmla="*/ 9 w 17"/>
                <a:gd name="T3" fmla="*/ 5 h 26"/>
                <a:gd name="T4" fmla="*/ 6 w 17"/>
                <a:gd name="T5" fmla="*/ 4 h 26"/>
                <a:gd name="T6" fmla="*/ 5 w 17"/>
                <a:gd name="T7" fmla="*/ 4 h 26"/>
                <a:gd name="T8" fmla="*/ 5 w 17"/>
                <a:gd name="T9" fmla="*/ 11 h 26"/>
                <a:gd name="T10" fmla="*/ 6 w 17"/>
                <a:gd name="T11" fmla="*/ 11 h 26"/>
                <a:gd name="T12" fmla="*/ 9 w 17"/>
                <a:gd name="T13" fmla="*/ 10 h 26"/>
                <a:gd name="T14" fmla="*/ 11 w 17"/>
                <a:gd name="T15" fmla="*/ 8 h 26"/>
                <a:gd name="T16" fmla="*/ 17 w 17"/>
                <a:gd name="T17" fmla="*/ 26 h 26"/>
                <a:gd name="T18" fmla="*/ 11 w 17"/>
                <a:gd name="T19" fmla="*/ 26 h 26"/>
                <a:gd name="T20" fmla="*/ 5 w 17"/>
                <a:gd name="T21" fmla="*/ 14 h 26"/>
                <a:gd name="T22" fmla="*/ 5 w 17"/>
                <a:gd name="T23" fmla="*/ 26 h 26"/>
                <a:gd name="T24" fmla="*/ 0 w 17"/>
                <a:gd name="T25" fmla="*/ 26 h 26"/>
                <a:gd name="T26" fmla="*/ 0 w 17"/>
                <a:gd name="T27" fmla="*/ 0 h 26"/>
                <a:gd name="T28" fmla="*/ 7 w 17"/>
                <a:gd name="T29" fmla="*/ 0 h 26"/>
                <a:gd name="T30" fmla="*/ 14 w 17"/>
                <a:gd name="T31" fmla="*/ 2 h 26"/>
                <a:gd name="T32" fmla="*/ 16 w 17"/>
                <a:gd name="T33" fmla="*/ 7 h 26"/>
                <a:gd name="T34" fmla="*/ 14 w 17"/>
                <a:gd name="T35" fmla="*/ 12 h 26"/>
                <a:gd name="T36" fmla="*/ 10 w 17"/>
                <a:gd name="T37" fmla="*/ 14 h 26"/>
                <a:gd name="T38" fmla="*/ 17 w 17"/>
                <a:gd name="T39" fmla="*/ 26 h 26"/>
                <a:gd name="T40" fmla="*/ 17 w 17"/>
                <a:gd name="T41" fmla="*/ 26 h 26"/>
                <a:gd name="T42" fmla="*/ 17 w 17"/>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6">
                  <a:moveTo>
                    <a:pt x="11" y="8"/>
                  </a:moveTo>
                  <a:cubicBezTo>
                    <a:pt x="11" y="6"/>
                    <a:pt x="10" y="5"/>
                    <a:pt x="9" y="5"/>
                  </a:cubicBezTo>
                  <a:cubicBezTo>
                    <a:pt x="9" y="4"/>
                    <a:pt x="8" y="4"/>
                    <a:pt x="6" y="4"/>
                  </a:cubicBezTo>
                  <a:cubicBezTo>
                    <a:pt x="5" y="4"/>
                    <a:pt x="5" y="4"/>
                    <a:pt x="5" y="4"/>
                  </a:cubicBezTo>
                  <a:cubicBezTo>
                    <a:pt x="5" y="11"/>
                    <a:pt x="5" y="11"/>
                    <a:pt x="5" y="11"/>
                  </a:cubicBezTo>
                  <a:cubicBezTo>
                    <a:pt x="6" y="11"/>
                    <a:pt x="6" y="11"/>
                    <a:pt x="6" y="11"/>
                  </a:cubicBezTo>
                  <a:cubicBezTo>
                    <a:pt x="8" y="11"/>
                    <a:pt x="9" y="11"/>
                    <a:pt x="9" y="10"/>
                  </a:cubicBezTo>
                  <a:cubicBezTo>
                    <a:pt x="10" y="10"/>
                    <a:pt x="11" y="9"/>
                    <a:pt x="11" y="8"/>
                  </a:cubicBezTo>
                  <a:close/>
                  <a:moveTo>
                    <a:pt x="17" y="26"/>
                  </a:moveTo>
                  <a:cubicBezTo>
                    <a:pt x="11" y="26"/>
                    <a:pt x="11" y="26"/>
                    <a:pt x="11" y="26"/>
                  </a:cubicBezTo>
                  <a:cubicBezTo>
                    <a:pt x="5" y="14"/>
                    <a:pt x="5" y="14"/>
                    <a:pt x="5" y="14"/>
                  </a:cubicBezTo>
                  <a:cubicBezTo>
                    <a:pt x="5" y="26"/>
                    <a:pt x="5" y="26"/>
                    <a:pt x="5" y="26"/>
                  </a:cubicBezTo>
                  <a:cubicBezTo>
                    <a:pt x="0" y="26"/>
                    <a:pt x="0" y="26"/>
                    <a:pt x="0" y="26"/>
                  </a:cubicBezTo>
                  <a:cubicBezTo>
                    <a:pt x="0" y="0"/>
                    <a:pt x="0" y="0"/>
                    <a:pt x="0" y="0"/>
                  </a:cubicBezTo>
                  <a:cubicBezTo>
                    <a:pt x="7" y="0"/>
                    <a:pt x="7" y="0"/>
                    <a:pt x="7" y="0"/>
                  </a:cubicBezTo>
                  <a:cubicBezTo>
                    <a:pt x="10" y="0"/>
                    <a:pt x="12" y="0"/>
                    <a:pt x="14" y="2"/>
                  </a:cubicBezTo>
                  <a:cubicBezTo>
                    <a:pt x="15" y="3"/>
                    <a:pt x="16" y="5"/>
                    <a:pt x="16" y="7"/>
                  </a:cubicBezTo>
                  <a:cubicBezTo>
                    <a:pt x="16" y="9"/>
                    <a:pt x="15" y="11"/>
                    <a:pt x="14" y="12"/>
                  </a:cubicBezTo>
                  <a:cubicBezTo>
                    <a:pt x="13" y="13"/>
                    <a:pt x="12" y="14"/>
                    <a:pt x="10" y="14"/>
                  </a:cubicBezTo>
                  <a:cubicBezTo>
                    <a:pt x="17" y="26"/>
                    <a:pt x="17" y="26"/>
                    <a:pt x="17" y="26"/>
                  </a:cubicBezTo>
                  <a:close/>
                  <a:moveTo>
                    <a:pt x="17" y="26"/>
                  </a:moveTo>
                  <a:cubicBezTo>
                    <a:pt x="17" y="26"/>
                    <a:pt x="17"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2" name="Freeform 18"/>
            <p:cNvSpPr>
              <a:spLocks/>
            </p:cNvSpPr>
            <p:nvPr userDrawn="1"/>
          </p:nvSpPr>
          <p:spPr bwMode="auto">
            <a:xfrm>
              <a:off x="7912100" y="227013"/>
              <a:ext cx="276225" cy="276225"/>
            </a:xfrm>
            <a:custGeom>
              <a:avLst/>
              <a:gdLst>
                <a:gd name="T0" fmla="*/ 324 w 325"/>
                <a:gd name="T1" fmla="*/ 161 h 324"/>
                <a:gd name="T2" fmla="*/ 164 w 325"/>
                <a:gd name="T3" fmla="*/ 323 h 324"/>
                <a:gd name="T4" fmla="*/ 1 w 325"/>
                <a:gd name="T5" fmla="*/ 163 h 324"/>
                <a:gd name="T6" fmla="*/ 161 w 325"/>
                <a:gd name="T7" fmla="*/ 0 h 324"/>
                <a:gd name="T8" fmla="*/ 324 w 325"/>
                <a:gd name="T9" fmla="*/ 161 h 324"/>
              </a:gdLst>
              <a:ahLst/>
              <a:cxnLst>
                <a:cxn ang="0">
                  <a:pos x="T0" y="T1"/>
                </a:cxn>
                <a:cxn ang="0">
                  <a:pos x="T2" y="T3"/>
                </a:cxn>
                <a:cxn ang="0">
                  <a:pos x="T4" y="T5"/>
                </a:cxn>
                <a:cxn ang="0">
                  <a:pos x="T6" y="T7"/>
                </a:cxn>
                <a:cxn ang="0">
                  <a:pos x="T8" y="T9"/>
                </a:cxn>
              </a:cxnLst>
              <a:rect l="0" t="0" r="r" b="b"/>
              <a:pathLst>
                <a:path w="325" h="324">
                  <a:moveTo>
                    <a:pt x="324" y="161"/>
                  </a:moveTo>
                  <a:cubicBezTo>
                    <a:pt x="325" y="250"/>
                    <a:pt x="253" y="323"/>
                    <a:pt x="164" y="323"/>
                  </a:cubicBezTo>
                  <a:cubicBezTo>
                    <a:pt x="75" y="324"/>
                    <a:pt x="2" y="252"/>
                    <a:pt x="1" y="163"/>
                  </a:cubicBezTo>
                  <a:cubicBezTo>
                    <a:pt x="0" y="74"/>
                    <a:pt x="72" y="1"/>
                    <a:pt x="161" y="0"/>
                  </a:cubicBezTo>
                  <a:cubicBezTo>
                    <a:pt x="250" y="0"/>
                    <a:pt x="323" y="71"/>
                    <a:pt x="324" y="161"/>
                  </a:cubicBezTo>
                  <a:close/>
                </a:path>
              </a:pathLst>
            </a:custGeom>
            <a:solidFill>
              <a:srgbClr val="37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3" name="Freeform 19"/>
            <p:cNvSpPr>
              <a:spLocks/>
            </p:cNvSpPr>
            <p:nvPr userDrawn="1"/>
          </p:nvSpPr>
          <p:spPr bwMode="auto">
            <a:xfrm>
              <a:off x="7959725" y="288925"/>
              <a:ext cx="184150" cy="136525"/>
            </a:xfrm>
            <a:custGeom>
              <a:avLst/>
              <a:gdLst>
                <a:gd name="T0" fmla="*/ 172 w 218"/>
                <a:gd name="T1" fmla="*/ 66 h 159"/>
                <a:gd name="T2" fmla="*/ 173 w 218"/>
                <a:gd name="T3" fmla="*/ 59 h 159"/>
                <a:gd name="T4" fmla="*/ 138 w 218"/>
                <a:gd name="T5" fmla="*/ 25 h 159"/>
                <a:gd name="T6" fmla="*/ 128 w 218"/>
                <a:gd name="T7" fmla="*/ 26 h 159"/>
                <a:gd name="T8" fmla="*/ 80 w 218"/>
                <a:gd name="T9" fmla="*/ 0 h 159"/>
                <a:gd name="T10" fmla="*/ 21 w 218"/>
                <a:gd name="T11" fmla="*/ 59 h 159"/>
                <a:gd name="T12" fmla="*/ 23 w 218"/>
                <a:gd name="T13" fmla="*/ 73 h 159"/>
                <a:gd name="T14" fmla="*/ 0 w 218"/>
                <a:gd name="T15" fmla="*/ 112 h 159"/>
                <a:gd name="T16" fmla="*/ 47 w 218"/>
                <a:gd name="T17" fmla="*/ 159 h 159"/>
                <a:gd name="T18" fmla="*/ 171 w 218"/>
                <a:gd name="T19" fmla="*/ 159 h 159"/>
                <a:gd name="T20" fmla="*/ 218 w 218"/>
                <a:gd name="T21" fmla="*/ 112 h 159"/>
                <a:gd name="T22" fmla="*/ 172 w 218"/>
                <a:gd name="T23"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59">
                  <a:moveTo>
                    <a:pt x="172" y="66"/>
                  </a:moveTo>
                  <a:cubicBezTo>
                    <a:pt x="172" y="64"/>
                    <a:pt x="173" y="61"/>
                    <a:pt x="173" y="59"/>
                  </a:cubicBezTo>
                  <a:cubicBezTo>
                    <a:pt x="173" y="40"/>
                    <a:pt x="157" y="25"/>
                    <a:pt x="138" y="25"/>
                  </a:cubicBezTo>
                  <a:cubicBezTo>
                    <a:pt x="135" y="25"/>
                    <a:pt x="131" y="25"/>
                    <a:pt x="128" y="26"/>
                  </a:cubicBezTo>
                  <a:cubicBezTo>
                    <a:pt x="117" y="11"/>
                    <a:pt x="100" y="0"/>
                    <a:pt x="80" y="0"/>
                  </a:cubicBezTo>
                  <a:cubicBezTo>
                    <a:pt x="47" y="0"/>
                    <a:pt x="21" y="27"/>
                    <a:pt x="21" y="59"/>
                  </a:cubicBezTo>
                  <a:cubicBezTo>
                    <a:pt x="21" y="64"/>
                    <a:pt x="22" y="68"/>
                    <a:pt x="23" y="73"/>
                  </a:cubicBezTo>
                  <a:cubicBezTo>
                    <a:pt x="9" y="81"/>
                    <a:pt x="0" y="96"/>
                    <a:pt x="0" y="112"/>
                  </a:cubicBezTo>
                  <a:cubicBezTo>
                    <a:pt x="0" y="138"/>
                    <a:pt x="21" y="159"/>
                    <a:pt x="47" y="159"/>
                  </a:cubicBezTo>
                  <a:cubicBezTo>
                    <a:pt x="171" y="159"/>
                    <a:pt x="171" y="159"/>
                    <a:pt x="171" y="159"/>
                  </a:cubicBezTo>
                  <a:cubicBezTo>
                    <a:pt x="197" y="159"/>
                    <a:pt x="218" y="138"/>
                    <a:pt x="218" y="112"/>
                  </a:cubicBezTo>
                  <a:cubicBezTo>
                    <a:pt x="218" y="87"/>
                    <a:pt x="197" y="67"/>
                    <a:pt x="17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4" name="Oval 20"/>
            <p:cNvSpPr>
              <a:spLocks noChangeArrowheads="1"/>
            </p:cNvSpPr>
            <p:nvPr userDrawn="1"/>
          </p:nvSpPr>
          <p:spPr bwMode="auto">
            <a:xfrm>
              <a:off x="8278813" y="227013"/>
              <a:ext cx="273050" cy="276225"/>
            </a:xfrm>
            <a:prstGeom prst="ellipse">
              <a:avLst/>
            </a:prstGeom>
            <a:solidFill>
              <a:srgbClr val="F68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65" name="Freeform 21"/>
            <p:cNvSpPr>
              <a:spLocks noEditPoints="1"/>
            </p:cNvSpPr>
            <p:nvPr userDrawn="1"/>
          </p:nvSpPr>
          <p:spPr bwMode="auto">
            <a:xfrm>
              <a:off x="8362950" y="277813"/>
              <a:ext cx="106363" cy="174625"/>
            </a:xfrm>
            <a:custGeom>
              <a:avLst/>
              <a:gdLst>
                <a:gd name="T0" fmla="*/ 63 w 126"/>
                <a:gd name="T1" fmla="*/ 0 h 205"/>
                <a:gd name="T2" fmla="*/ 62 w 126"/>
                <a:gd name="T3" fmla="*/ 0 h 205"/>
                <a:gd name="T4" fmla="*/ 0 w 126"/>
                <a:gd name="T5" fmla="*/ 60 h 205"/>
                <a:gd name="T6" fmla="*/ 22 w 126"/>
                <a:gd name="T7" fmla="*/ 108 h 205"/>
                <a:gd name="T8" fmla="*/ 26 w 126"/>
                <a:gd name="T9" fmla="*/ 120 h 205"/>
                <a:gd name="T10" fmla="*/ 28 w 126"/>
                <a:gd name="T11" fmla="*/ 131 h 205"/>
                <a:gd name="T12" fmla="*/ 36 w 126"/>
                <a:gd name="T13" fmla="*/ 149 h 205"/>
                <a:gd name="T14" fmla="*/ 89 w 126"/>
                <a:gd name="T15" fmla="*/ 149 h 205"/>
                <a:gd name="T16" fmla="*/ 97 w 126"/>
                <a:gd name="T17" fmla="*/ 131 h 205"/>
                <a:gd name="T18" fmla="*/ 103 w 126"/>
                <a:gd name="T19" fmla="*/ 108 h 205"/>
                <a:gd name="T20" fmla="*/ 115 w 126"/>
                <a:gd name="T21" fmla="*/ 89 h 205"/>
                <a:gd name="T22" fmla="*/ 126 w 126"/>
                <a:gd name="T23" fmla="*/ 60 h 205"/>
                <a:gd name="T24" fmla="*/ 63 w 126"/>
                <a:gd name="T25" fmla="*/ 0 h 205"/>
                <a:gd name="T26" fmla="*/ 45 w 126"/>
                <a:gd name="T27" fmla="*/ 36 h 205"/>
                <a:gd name="T28" fmla="*/ 45 w 126"/>
                <a:gd name="T29" fmla="*/ 36 h 205"/>
                <a:gd name="T30" fmla="*/ 33 w 126"/>
                <a:gd name="T31" fmla="*/ 54 h 205"/>
                <a:gd name="T32" fmla="*/ 33 w 126"/>
                <a:gd name="T33" fmla="*/ 54 h 205"/>
                <a:gd name="T34" fmla="*/ 26 w 126"/>
                <a:gd name="T35" fmla="*/ 61 h 205"/>
                <a:gd name="T36" fmla="*/ 18 w 126"/>
                <a:gd name="T37" fmla="*/ 54 h 205"/>
                <a:gd name="T38" fmla="*/ 18 w 126"/>
                <a:gd name="T39" fmla="*/ 52 h 205"/>
                <a:gd name="T40" fmla="*/ 41 w 126"/>
                <a:gd name="T41" fmla="*/ 21 h 205"/>
                <a:gd name="T42" fmla="*/ 42 w 126"/>
                <a:gd name="T43" fmla="*/ 21 h 205"/>
                <a:gd name="T44" fmla="*/ 50 w 126"/>
                <a:gd name="T45" fmla="*/ 29 h 205"/>
                <a:gd name="T46" fmla="*/ 45 w 126"/>
                <a:gd name="T47" fmla="*/ 36 h 205"/>
                <a:gd name="T48" fmla="*/ 57 w 126"/>
                <a:gd name="T49" fmla="*/ 205 h 205"/>
                <a:gd name="T50" fmla="*/ 68 w 126"/>
                <a:gd name="T51" fmla="*/ 205 h 205"/>
                <a:gd name="T52" fmla="*/ 76 w 126"/>
                <a:gd name="T53" fmla="*/ 199 h 205"/>
                <a:gd name="T54" fmla="*/ 49 w 126"/>
                <a:gd name="T55" fmla="*/ 199 h 205"/>
                <a:gd name="T56" fmla="*/ 57 w 126"/>
                <a:gd name="T57" fmla="*/ 205 h 205"/>
                <a:gd name="T58" fmla="*/ 82 w 126"/>
                <a:gd name="T59" fmla="*/ 157 h 205"/>
                <a:gd name="T60" fmla="*/ 43 w 126"/>
                <a:gd name="T61" fmla="*/ 157 h 205"/>
                <a:gd name="T62" fmla="*/ 34 w 126"/>
                <a:gd name="T63" fmla="*/ 164 h 205"/>
                <a:gd name="T64" fmla="*/ 43 w 126"/>
                <a:gd name="T65" fmla="*/ 172 h 205"/>
                <a:gd name="T66" fmla="*/ 82 w 126"/>
                <a:gd name="T67" fmla="*/ 172 h 205"/>
                <a:gd name="T68" fmla="*/ 91 w 126"/>
                <a:gd name="T69" fmla="*/ 164 h 205"/>
                <a:gd name="T70" fmla="*/ 82 w 126"/>
                <a:gd name="T71" fmla="*/ 157 h 205"/>
                <a:gd name="T72" fmla="*/ 82 w 126"/>
                <a:gd name="T73" fmla="*/ 178 h 205"/>
                <a:gd name="T74" fmla="*/ 44 w 126"/>
                <a:gd name="T75" fmla="*/ 178 h 205"/>
                <a:gd name="T76" fmla="*/ 35 w 126"/>
                <a:gd name="T77" fmla="*/ 185 h 205"/>
                <a:gd name="T78" fmla="*/ 44 w 126"/>
                <a:gd name="T79" fmla="*/ 192 h 205"/>
                <a:gd name="T80" fmla="*/ 82 w 126"/>
                <a:gd name="T81" fmla="*/ 192 h 205"/>
                <a:gd name="T82" fmla="*/ 90 w 126"/>
                <a:gd name="T83" fmla="*/ 185 h 205"/>
                <a:gd name="T84" fmla="*/ 82 w 126"/>
                <a:gd name="T85" fmla="*/ 1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205">
                  <a:moveTo>
                    <a:pt x="63" y="0"/>
                  </a:moveTo>
                  <a:cubicBezTo>
                    <a:pt x="63" y="0"/>
                    <a:pt x="63" y="0"/>
                    <a:pt x="62" y="0"/>
                  </a:cubicBezTo>
                  <a:cubicBezTo>
                    <a:pt x="28" y="0"/>
                    <a:pt x="0" y="27"/>
                    <a:pt x="0" y="60"/>
                  </a:cubicBezTo>
                  <a:cubicBezTo>
                    <a:pt x="0" y="79"/>
                    <a:pt x="14" y="92"/>
                    <a:pt x="22" y="108"/>
                  </a:cubicBezTo>
                  <a:cubicBezTo>
                    <a:pt x="24" y="113"/>
                    <a:pt x="25" y="116"/>
                    <a:pt x="26" y="120"/>
                  </a:cubicBezTo>
                  <a:cubicBezTo>
                    <a:pt x="27" y="124"/>
                    <a:pt x="28" y="128"/>
                    <a:pt x="28" y="131"/>
                  </a:cubicBezTo>
                  <a:cubicBezTo>
                    <a:pt x="29" y="138"/>
                    <a:pt x="30" y="145"/>
                    <a:pt x="36" y="149"/>
                  </a:cubicBezTo>
                  <a:cubicBezTo>
                    <a:pt x="89" y="149"/>
                    <a:pt x="89" y="149"/>
                    <a:pt x="89" y="149"/>
                  </a:cubicBezTo>
                  <a:cubicBezTo>
                    <a:pt x="95" y="145"/>
                    <a:pt x="96" y="138"/>
                    <a:pt x="97" y="131"/>
                  </a:cubicBezTo>
                  <a:cubicBezTo>
                    <a:pt x="98" y="125"/>
                    <a:pt x="98" y="118"/>
                    <a:pt x="103" y="108"/>
                  </a:cubicBezTo>
                  <a:cubicBezTo>
                    <a:pt x="107" y="102"/>
                    <a:pt x="111" y="95"/>
                    <a:pt x="115" y="89"/>
                  </a:cubicBezTo>
                  <a:cubicBezTo>
                    <a:pt x="121" y="80"/>
                    <a:pt x="126" y="71"/>
                    <a:pt x="126" y="60"/>
                  </a:cubicBezTo>
                  <a:cubicBezTo>
                    <a:pt x="126" y="27"/>
                    <a:pt x="98" y="0"/>
                    <a:pt x="63" y="0"/>
                  </a:cubicBezTo>
                  <a:close/>
                  <a:moveTo>
                    <a:pt x="45" y="36"/>
                  </a:moveTo>
                  <a:cubicBezTo>
                    <a:pt x="45" y="36"/>
                    <a:pt x="45" y="36"/>
                    <a:pt x="45" y="36"/>
                  </a:cubicBezTo>
                  <a:cubicBezTo>
                    <a:pt x="37" y="38"/>
                    <a:pt x="34" y="47"/>
                    <a:pt x="33" y="54"/>
                  </a:cubicBezTo>
                  <a:cubicBezTo>
                    <a:pt x="33" y="54"/>
                    <a:pt x="33" y="54"/>
                    <a:pt x="33" y="54"/>
                  </a:cubicBezTo>
                  <a:cubicBezTo>
                    <a:pt x="33" y="58"/>
                    <a:pt x="30" y="61"/>
                    <a:pt x="26" y="61"/>
                  </a:cubicBezTo>
                  <a:cubicBezTo>
                    <a:pt x="21" y="61"/>
                    <a:pt x="18" y="58"/>
                    <a:pt x="18" y="54"/>
                  </a:cubicBezTo>
                  <a:cubicBezTo>
                    <a:pt x="18" y="53"/>
                    <a:pt x="18" y="52"/>
                    <a:pt x="18" y="52"/>
                  </a:cubicBezTo>
                  <a:cubicBezTo>
                    <a:pt x="19" y="37"/>
                    <a:pt x="28" y="25"/>
                    <a:pt x="41" y="21"/>
                  </a:cubicBezTo>
                  <a:cubicBezTo>
                    <a:pt x="41" y="21"/>
                    <a:pt x="42" y="21"/>
                    <a:pt x="42" y="21"/>
                  </a:cubicBezTo>
                  <a:cubicBezTo>
                    <a:pt x="47" y="21"/>
                    <a:pt x="50" y="24"/>
                    <a:pt x="50" y="29"/>
                  </a:cubicBezTo>
                  <a:cubicBezTo>
                    <a:pt x="50" y="32"/>
                    <a:pt x="48" y="35"/>
                    <a:pt x="45" y="36"/>
                  </a:cubicBezTo>
                  <a:close/>
                  <a:moveTo>
                    <a:pt x="57" y="205"/>
                  </a:moveTo>
                  <a:cubicBezTo>
                    <a:pt x="68" y="205"/>
                    <a:pt x="68" y="205"/>
                    <a:pt x="68" y="205"/>
                  </a:cubicBezTo>
                  <a:cubicBezTo>
                    <a:pt x="72" y="205"/>
                    <a:pt x="76" y="203"/>
                    <a:pt x="76" y="199"/>
                  </a:cubicBezTo>
                  <a:cubicBezTo>
                    <a:pt x="49" y="199"/>
                    <a:pt x="49" y="199"/>
                    <a:pt x="49" y="199"/>
                  </a:cubicBezTo>
                  <a:cubicBezTo>
                    <a:pt x="50" y="203"/>
                    <a:pt x="53" y="205"/>
                    <a:pt x="57" y="205"/>
                  </a:cubicBezTo>
                  <a:close/>
                  <a:moveTo>
                    <a:pt x="82" y="157"/>
                  </a:moveTo>
                  <a:cubicBezTo>
                    <a:pt x="43" y="157"/>
                    <a:pt x="43" y="157"/>
                    <a:pt x="43" y="157"/>
                  </a:cubicBezTo>
                  <a:cubicBezTo>
                    <a:pt x="38" y="157"/>
                    <a:pt x="34" y="160"/>
                    <a:pt x="34" y="164"/>
                  </a:cubicBezTo>
                  <a:cubicBezTo>
                    <a:pt x="34" y="168"/>
                    <a:pt x="38" y="172"/>
                    <a:pt x="43" y="172"/>
                  </a:cubicBezTo>
                  <a:cubicBezTo>
                    <a:pt x="82" y="172"/>
                    <a:pt x="82" y="172"/>
                    <a:pt x="82" y="172"/>
                  </a:cubicBezTo>
                  <a:cubicBezTo>
                    <a:pt x="87" y="172"/>
                    <a:pt x="91" y="168"/>
                    <a:pt x="91" y="164"/>
                  </a:cubicBezTo>
                  <a:cubicBezTo>
                    <a:pt x="91" y="160"/>
                    <a:pt x="87" y="157"/>
                    <a:pt x="82" y="157"/>
                  </a:cubicBezTo>
                  <a:close/>
                  <a:moveTo>
                    <a:pt x="82" y="178"/>
                  </a:moveTo>
                  <a:cubicBezTo>
                    <a:pt x="44" y="178"/>
                    <a:pt x="44" y="178"/>
                    <a:pt x="44" y="178"/>
                  </a:cubicBezTo>
                  <a:cubicBezTo>
                    <a:pt x="39" y="178"/>
                    <a:pt x="35" y="181"/>
                    <a:pt x="35" y="185"/>
                  </a:cubicBezTo>
                  <a:cubicBezTo>
                    <a:pt x="35" y="189"/>
                    <a:pt x="39" y="192"/>
                    <a:pt x="44" y="192"/>
                  </a:cubicBezTo>
                  <a:cubicBezTo>
                    <a:pt x="82" y="192"/>
                    <a:pt x="82" y="192"/>
                    <a:pt x="82" y="192"/>
                  </a:cubicBezTo>
                  <a:cubicBezTo>
                    <a:pt x="86" y="192"/>
                    <a:pt x="90" y="189"/>
                    <a:pt x="90" y="185"/>
                  </a:cubicBezTo>
                  <a:cubicBezTo>
                    <a:pt x="90" y="181"/>
                    <a:pt x="86" y="178"/>
                    <a:pt x="82"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grpSp>
    </p:spTree>
    <p:extLst>
      <p:ext uri="{BB962C8B-B14F-4D97-AF65-F5344CB8AC3E}">
        <p14:creationId xmlns:p14="http://schemas.microsoft.com/office/powerpoint/2010/main" val="29563981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35527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accent6"/>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rgbClr val="00A1DA"/>
                </a:solidFill>
                <a:latin typeface="Segoe UI" pitchFamily="34" charset="0"/>
                <a:ea typeface="Segoe UI" pitchFamily="34" charset="0"/>
                <a:cs typeface="Segoe UI" pitchFamily="34" charset="0"/>
              </a:defRPr>
            </a:lvl1pPr>
            <a:lvl2pPr algn="l">
              <a:defRPr sz="1600">
                <a:solidFill>
                  <a:schemeClr val="bg1"/>
                </a:solidFill>
                <a:latin typeface="Segoe UI" pitchFamily="34" charset="0"/>
                <a:ea typeface="Segoe UI" pitchFamily="34" charset="0"/>
                <a:cs typeface="Segoe UI" pitchFamily="34" charset="0"/>
              </a:defRPr>
            </a:lvl2pPr>
            <a:lvl3pPr algn="l">
              <a:defRPr sz="1600">
                <a:solidFill>
                  <a:srgbClr val="FF0099"/>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572057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01397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Segoe UI" pitchFamily="34" charset="0"/>
                <a:ea typeface="Segoe UI" pitchFamily="34" charset="0"/>
                <a:cs typeface="Segoe UI" pitchFamily="34" charset="0"/>
              </a:defRPr>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atin typeface="Segoe UI" pitchFamily="34" charset="0"/>
                <a:ea typeface="Segoe UI" pitchFamily="34" charset="0"/>
                <a:cs typeface="Segoe UI" pitchFamily="34" charset="0"/>
              </a:defRPr>
            </a:lvl1pPr>
            <a:lvl2pPr>
              <a:defRPr sz="1800">
                <a:latin typeface="Segoe UI" pitchFamily="34" charset="0"/>
                <a:ea typeface="Segoe UI" pitchFamily="34" charset="0"/>
                <a:cs typeface="Segoe UI" pitchFamily="34" charset="0"/>
              </a:defRPr>
            </a:lvl2pPr>
            <a:lvl3pPr>
              <a:defRPr sz="1600">
                <a:latin typeface="Segoe UI" pitchFamily="34" charset="0"/>
                <a:ea typeface="Segoe UI" pitchFamily="34" charset="0"/>
                <a:cs typeface="Segoe UI" pitchFamily="34" charset="0"/>
              </a:defRPr>
            </a:lvl3pPr>
            <a:lvl4pPr>
              <a:defRPr sz="1400">
                <a:latin typeface="Segoe UI" pitchFamily="34" charset="0"/>
                <a:ea typeface="Segoe UI" pitchFamily="34" charset="0"/>
                <a:cs typeface="Segoe UI" pitchFamily="34" charset="0"/>
              </a:defRPr>
            </a:lvl4pPr>
            <a:lvl5pPr>
              <a:defRPr sz="1400">
                <a:latin typeface="Segoe UI" pitchFamily="34" charset="0"/>
                <a:ea typeface="Segoe UI" pitchFamily="34" charset="0"/>
                <a:cs typeface="Segoe U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9" y="1151335"/>
            <a:ext cx="4041774" cy="479822"/>
          </a:xfrm>
        </p:spPr>
        <p:txBody>
          <a:bodyPr anchor="b">
            <a:normAutofit/>
          </a:bodyPr>
          <a:lstStyle>
            <a:lvl1pPr marL="0" indent="0">
              <a:buNone/>
              <a:defRPr lang="en-US" sz="2000" b="1" kern="1200" dirty="0" smtClean="0">
                <a:solidFill>
                  <a:schemeClr val="tx1"/>
                </a:solidFill>
                <a:latin typeface="Segoe UI" pitchFamily="34" charset="0"/>
                <a:ea typeface="Segoe UI" pitchFamily="34" charset="0"/>
                <a:cs typeface="Segoe UI" pitchFamily="34" charset="0"/>
              </a:defRPr>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marL="0" lvl="0" indent="0" algn="l" defTabSz="913394" rtl="0" eaLnBrk="1" latinLnBrk="0" hangingPunct="1">
              <a:spcBef>
                <a:spcPct val="20000"/>
              </a:spcBef>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9" y="1631156"/>
            <a:ext cx="4041774" cy="2963466"/>
          </a:xfrm>
        </p:spPr>
        <p:txBody>
          <a:bodyPr>
            <a:normAutofit/>
          </a:bodyPr>
          <a:lstStyle>
            <a:lvl1pPr>
              <a:defRPr sz="2000">
                <a:latin typeface="Segoe UI" pitchFamily="34" charset="0"/>
                <a:ea typeface="Segoe UI" pitchFamily="34" charset="0"/>
                <a:cs typeface="Segoe UI" pitchFamily="34" charset="0"/>
              </a:defRPr>
            </a:lvl1pPr>
            <a:lvl2pPr>
              <a:defRPr sz="1800">
                <a:latin typeface="Segoe UI" pitchFamily="34" charset="0"/>
                <a:ea typeface="Segoe UI" pitchFamily="34" charset="0"/>
                <a:cs typeface="Segoe UI" pitchFamily="34" charset="0"/>
              </a:defRPr>
            </a:lvl2pPr>
            <a:lvl3pPr>
              <a:defRPr sz="1600">
                <a:latin typeface="Segoe UI" pitchFamily="34" charset="0"/>
                <a:ea typeface="Segoe UI" pitchFamily="34" charset="0"/>
                <a:cs typeface="Segoe UI" pitchFamily="34" charset="0"/>
              </a:defRPr>
            </a:lvl3pPr>
            <a:lvl4pPr>
              <a:defRPr sz="1400">
                <a:latin typeface="Segoe UI" pitchFamily="34" charset="0"/>
                <a:ea typeface="Segoe UI" pitchFamily="34" charset="0"/>
                <a:cs typeface="Segoe UI" pitchFamily="34" charset="0"/>
              </a:defRPr>
            </a:lvl4pPr>
            <a:lvl5pPr>
              <a:defRPr sz="1400">
                <a:latin typeface="Segoe UI" pitchFamily="34" charset="0"/>
                <a:ea typeface="Segoe UI" pitchFamily="34" charset="0"/>
                <a:cs typeface="Segoe U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12" name="Picture 11"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7350"/>
            <a:ext cx="8229600" cy="857250"/>
          </a:xfrm>
        </p:spPr>
        <p:txBody>
          <a:bodyPr>
            <a:normAutofit/>
          </a:bodyPr>
          <a:lstStyle>
            <a:lvl1pPr algn="l">
              <a:defRPr sz="2800" b="0">
                <a:solidFill>
                  <a:schemeClr val="accent6"/>
                </a:solidFill>
                <a:latin typeface="Segoe UI" pitchFamily="34" charset="0"/>
                <a:ea typeface="Segoe UI" pitchFamily="34" charset="0"/>
                <a:cs typeface="Segoe UI" pitchFamily="34" charset="0"/>
              </a:defRPr>
            </a:lvl1pPr>
          </a:lstStyle>
          <a:p>
            <a:r>
              <a:rPr lang="en-US" dirty="0" smtClean="0"/>
              <a:t>Thank You</a:t>
            </a:r>
            <a:endParaRPr lang="en-US" dirty="0"/>
          </a:p>
        </p:txBody>
      </p:sp>
      <p:sp>
        <p:nvSpPr>
          <p:cNvPr id="4" name="Rectangle 7"/>
          <p:cNvSpPr>
            <a:spLocks noChangeArrowheads="1"/>
          </p:cNvSpPr>
          <p:nvPr userDrawn="1"/>
        </p:nvSpPr>
        <p:spPr bwMode="auto">
          <a:xfrm>
            <a:off x="470295" y="2638011"/>
            <a:ext cx="70371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096" fontAlgn="base">
              <a:spcBef>
                <a:spcPct val="0"/>
              </a:spcBef>
              <a:spcAft>
                <a:spcPct val="0"/>
              </a:spcAft>
            </a:pPr>
            <a:r>
              <a:rPr lang="en-US" sz="1000" b="1" dirty="0">
                <a:solidFill>
                  <a:prstClr val="white">
                    <a:lumMod val="75000"/>
                  </a:prstClr>
                </a:solidFill>
                <a:latin typeface="Segoe UI" pitchFamily="34" charset="0"/>
                <a:cs typeface="Arial" pitchFamily="34" charset="0"/>
              </a:rPr>
              <a:t>About </a:t>
            </a:r>
            <a:r>
              <a:rPr lang="en-US" sz="1000" b="1" dirty="0" err="1">
                <a:solidFill>
                  <a:prstClr val="white">
                    <a:lumMod val="75000"/>
                  </a:prstClr>
                </a:solidFill>
                <a:latin typeface="Segoe UI" pitchFamily="34" charset="0"/>
                <a:cs typeface="Arial" pitchFamily="34" charset="0"/>
              </a:rPr>
              <a:t>Aditi</a:t>
            </a:r>
            <a:endParaRPr lang="en-US" sz="1000" dirty="0">
              <a:solidFill>
                <a:prstClr val="white">
                  <a:lumMod val="75000"/>
                </a:prstClr>
              </a:solidFill>
              <a:latin typeface="Arial" pitchFamily="34" charset="0"/>
              <a:cs typeface="Arial" pitchFamily="34" charset="0"/>
            </a:endParaRPr>
          </a:p>
        </p:txBody>
      </p:sp>
      <p:sp>
        <p:nvSpPr>
          <p:cNvPr id="5" name="TextBox 4"/>
          <p:cNvSpPr txBox="1"/>
          <p:nvPr userDrawn="1"/>
        </p:nvSpPr>
        <p:spPr>
          <a:xfrm>
            <a:off x="387627" y="2810154"/>
            <a:ext cx="5562600" cy="1748054"/>
          </a:xfrm>
          <a:prstGeom prst="rect">
            <a:avLst/>
          </a:prstGeom>
          <a:noFill/>
        </p:spPr>
        <p:txBody>
          <a:bodyPr wrap="square" lIns="80147" tIns="40074" rIns="80147" bIns="40074" rtlCol="0">
            <a:spAutoFit/>
          </a:bodyPr>
          <a:lstStyle/>
          <a:p>
            <a:pPr defTabSz="914096">
              <a:lnSpc>
                <a:spcPts val="1300"/>
              </a:lnSpc>
            </a:pPr>
            <a:r>
              <a:rPr lang="en-IN" sz="900" dirty="0">
                <a:solidFill>
                  <a:prstClr val="white">
                    <a:lumMod val="75000"/>
                  </a:prstClr>
                </a:solidFill>
                <a:latin typeface="Segoe UI" pitchFamily="34" charset="0"/>
                <a:ea typeface="Segoe UI" pitchFamily="34" charset="0"/>
                <a:cs typeface="Segoe UI" pitchFamily="34" charset="0"/>
              </a:rPr>
              <a:t>Aditi helps product companies, web businesses and enterprises leverage the power of cloud, </a:t>
            </a:r>
            <a:r>
              <a:rPr lang="en-IN" sz="900" dirty="0" smtClean="0">
                <a:solidFill>
                  <a:prstClr val="white">
                    <a:lumMod val="75000"/>
                  </a:prstClr>
                </a:solidFill>
                <a:latin typeface="Segoe UI" pitchFamily="34" charset="0"/>
                <a:ea typeface="Segoe UI" pitchFamily="34" charset="0"/>
                <a:cs typeface="Segoe UI" pitchFamily="34" charset="0"/>
              </a:rPr>
              <a:t>e-social </a:t>
            </a:r>
            <a:r>
              <a:rPr lang="en-IN" sz="900" dirty="0">
                <a:solidFill>
                  <a:prstClr val="white">
                    <a:lumMod val="75000"/>
                  </a:prstClr>
                </a:solidFill>
                <a:latin typeface="Segoe UI" pitchFamily="34" charset="0"/>
                <a:ea typeface="Segoe UI" pitchFamily="34" charset="0"/>
                <a:cs typeface="Segoe UI" pitchFamily="34" charset="0"/>
              </a:rPr>
              <a:t>and mobile, to drive competitive advantage. We are one of the top 3 Platform-as-a-Service solution providers globally and one of the top 5 Microsoft technology partners in US.</a:t>
            </a:r>
          </a:p>
          <a:p>
            <a:pPr defTabSz="914096">
              <a:lnSpc>
                <a:spcPts val="1300"/>
              </a:lnSpc>
            </a:pPr>
            <a:endParaRPr lang="en-IN" sz="900" dirty="0">
              <a:solidFill>
                <a:prstClr val="white">
                  <a:lumMod val="75000"/>
                </a:prstClr>
              </a:solidFill>
              <a:latin typeface="Segoe UI" pitchFamily="34" charset="0"/>
              <a:ea typeface="Segoe UI" pitchFamily="34" charset="0"/>
              <a:cs typeface="Segoe UI" pitchFamily="34" charset="0"/>
            </a:endParaRPr>
          </a:p>
          <a:p>
            <a:pPr defTabSz="914096">
              <a:lnSpc>
                <a:spcPts val="1300"/>
              </a:lnSpc>
            </a:pPr>
            <a:r>
              <a:rPr lang="en-IN" sz="900" dirty="0">
                <a:solidFill>
                  <a:prstClr val="white">
                    <a:lumMod val="75000"/>
                  </a:prstClr>
                </a:solidFill>
                <a:latin typeface="Segoe UI" pitchFamily="34" charset="0"/>
                <a:ea typeface="Segoe UI" pitchFamily="34" charset="0"/>
                <a:cs typeface="Segoe UI" pitchFamily="34" charset="0"/>
              </a:rPr>
              <a:t>We are passionate about emerging technologies and are focused on custom development. We provide innovation solutions in 4 domains:</a:t>
            </a:r>
            <a:endParaRPr lang="en-IN" sz="900" b="1" dirty="0">
              <a:solidFill>
                <a:prstClr val="white">
                  <a:lumMod val="75000"/>
                </a:prstClr>
              </a:solidFill>
              <a:latin typeface="Segoe UI" pitchFamily="34" charset="0"/>
              <a:ea typeface="Segoe UI" pitchFamily="34" charset="0"/>
              <a:cs typeface="Segoe UI" pitchFamily="34" charset="0"/>
            </a:endParaRPr>
          </a:p>
          <a:p>
            <a:pPr defTabSz="914096">
              <a:lnSpc>
                <a:spcPts val="1300"/>
              </a:lnSpc>
              <a:defRPr/>
            </a:pPr>
            <a:r>
              <a:rPr lang="en-IN" sz="900" dirty="0" smtClean="0">
                <a:solidFill>
                  <a:srgbClr val="DD5900"/>
                </a:solidFill>
                <a:latin typeface="Segoe UI" pitchFamily="34" charset="0"/>
                <a:ea typeface="Segoe UI" pitchFamily="34" charset="0"/>
                <a:cs typeface="Segoe UI" pitchFamily="34" charset="0"/>
              </a:rPr>
              <a:t>Cloud Solutions </a:t>
            </a:r>
            <a:r>
              <a:rPr lang="en-IN" sz="900" dirty="0" smtClean="0">
                <a:solidFill>
                  <a:prstClr val="white">
                    <a:lumMod val="75000"/>
                  </a:prstClr>
                </a:solidFill>
                <a:latin typeface="Segoe UI" pitchFamily="34" charset="0"/>
                <a:ea typeface="Segoe UI" pitchFamily="34" charset="0"/>
                <a:cs typeface="Segoe UI" pitchFamily="34" charset="0"/>
              </a:rPr>
              <a:t>that help companies build for traffic and computation surge</a:t>
            </a:r>
          </a:p>
          <a:p>
            <a:pPr defTabSz="914096">
              <a:lnSpc>
                <a:spcPts val="1300"/>
              </a:lnSpc>
            </a:pPr>
            <a:r>
              <a:rPr lang="en-IN" sz="900" dirty="0" smtClean="0">
                <a:solidFill>
                  <a:srgbClr val="DD5900"/>
                </a:solidFill>
                <a:latin typeface="Segoe UI" pitchFamily="34" charset="0"/>
                <a:ea typeface="Segoe UI" pitchFamily="34" charset="0"/>
                <a:cs typeface="Segoe UI" pitchFamily="34" charset="0"/>
              </a:rPr>
              <a:t>Digital </a:t>
            </a:r>
            <a:r>
              <a:rPr lang="en-IN" sz="900" dirty="0">
                <a:solidFill>
                  <a:srgbClr val="DD5900"/>
                </a:solidFill>
                <a:latin typeface="Segoe UI" pitchFamily="34" charset="0"/>
                <a:ea typeface="Segoe UI" pitchFamily="34" charset="0"/>
                <a:cs typeface="Segoe UI" pitchFamily="34" charset="0"/>
              </a:rPr>
              <a:t>Marketing </a:t>
            </a:r>
            <a:r>
              <a:rPr lang="en-IN" sz="900" dirty="0">
                <a:solidFill>
                  <a:prstClr val="white">
                    <a:lumMod val="75000"/>
                  </a:prstClr>
                </a:solidFill>
                <a:latin typeface="Segoe UI" pitchFamily="34" charset="0"/>
                <a:ea typeface="Segoe UI" pitchFamily="34" charset="0"/>
                <a:cs typeface="Segoe UI" pitchFamily="34" charset="0"/>
              </a:rPr>
              <a:t>solutions that enable online businesses increase customer acquisition</a:t>
            </a:r>
          </a:p>
          <a:p>
            <a:pPr defTabSz="914096">
              <a:lnSpc>
                <a:spcPts val="1300"/>
              </a:lnSpc>
            </a:pPr>
            <a:r>
              <a:rPr lang="en-IN" sz="900" dirty="0" smtClean="0">
                <a:solidFill>
                  <a:srgbClr val="DD5900"/>
                </a:solidFill>
                <a:latin typeface="Segoe UI" pitchFamily="34" charset="0"/>
                <a:ea typeface="Segoe UI" pitchFamily="34" charset="0"/>
                <a:cs typeface="Segoe UI" pitchFamily="34" charset="0"/>
              </a:rPr>
              <a:t>Enterprise </a:t>
            </a:r>
            <a:r>
              <a:rPr lang="en-IN" sz="900" dirty="0">
                <a:solidFill>
                  <a:srgbClr val="DD5900"/>
                </a:solidFill>
                <a:latin typeface="Segoe UI" pitchFamily="34" charset="0"/>
                <a:ea typeface="Segoe UI" pitchFamily="34" charset="0"/>
                <a:cs typeface="Segoe UI" pitchFamily="34" charset="0"/>
              </a:rPr>
              <a:t>Social </a:t>
            </a:r>
            <a:r>
              <a:rPr lang="en-IN" sz="900" dirty="0">
                <a:solidFill>
                  <a:prstClr val="white">
                    <a:lumMod val="75000"/>
                  </a:prstClr>
                </a:solidFill>
                <a:latin typeface="Segoe UI" pitchFamily="34" charset="0"/>
                <a:ea typeface="Segoe UI" pitchFamily="34" charset="0"/>
                <a:cs typeface="Segoe UI" pitchFamily="34" charset="0"/>
              </a:rPr>
              <a:t>that enables enterprises enhance collaboration and productivity</a:t>
            </a:r>
          </a:p>
          <a:p>
            <a:pPr defTabSz="914096">
              <a:lnSpc>
                <a:spcPts val="1300"/>
              </a:lnSpc>
            </a:pPr>
            <a:r>
              <a:rPr lang="en-IN" sz="900" dirty="0">
                <a:solidFill>
                  <a:srgbClr val="DD5900"/>
                </a:solidFill>
                <a:latin typeface="Segoe UI" pitchFamily="34" charset="0"/>
                <a:ea typeface="Segoe UI" pitchFamily="34" charset="0"/>
                <a:cs typeface="Segoe UI" pitchFamily="34" charset="0"/>
              </a:rPr>
              <a:t>Product Engineering </a:t>
            </a:r>
            <a:r>
              <a:rPr lang="en-IN" sz="900" dirty="0">
                <a:solidFill>
                  <a:prstClr val="white">
                    <a:lumMod val="75000"/>
                  </a:prstClr>
                </a:solidFill>
                <a:latin typeface="Segoe UI" pitchFamily="34" charset="0"/>
                <a:ea typeface="Segoe UI" pitchFamily="34" charset="0"/>
                <a:cs typeface="Segoe UI" pitchFamily="34" charset="0"/>
              </a:rPr>
              <a:t>services that help ISVs accelerate time-to-market</a:t>
            </a:r>
          </a:p>
        </p:txBody>
      </p:sp>
      <p:sp>
        <p:nvSpPr>
          <p:cNvPr id="6" name="Freeform 14"/>
          <p:cNvSpPr>
            <a:spLocks noEditPoints="1"/>
          </p:cNvSpPr>
          <p:nvPr userDrawn="1"/>
        </p:nvSpPr>
        <p:spPr bwMode="auto">
          <a:xfrm>
            <a:off x="6327479" y="3444968"/>
            <a:ext cx="109429" cy="103169"/>
          </a:xfrm>
          <a:custGeom>
            <a:avLst/>
            <a:gdLst/>
            <a:ahLst/>
            <a:cxnLst>
              <a:cxn ang="0">
                <a:pos x="26" y="38"/>
              </a:cxn>
              <a:cxn ang="0">
                <a:pos x="38" y="26"/>
              </a:cxn>
              <a:cxn ang="0">
                <a:pos x="38" y="16"/>
              </a:cxn>
              <a:cxn ang="0">
                <a:pos x="38" y="16"/>
              </a:cxn>
              <a:cxn ang="0">
                <a:pos x="38" y="15"/>
              </a:cxn>
              <a:cxn ang="0">
                <a:pos x="37" y="15"/>
              </a:cxn>
              <a:cxn ang="0">
                <a:pos x="32" y="14"/>
              </a:cxn>
              <a:cxn ang="0">
                <a:pos x="31" y="11"/>
              </a:cxn>
              <a:cxn ang="0">
                <a:pos x="30" y="7"/>
              </a:cxn>
              <a:cxn ang="0">
                <a:pos x="20" y="0"/>
              </a:cxn>
              <a:cxn ang="0">
                <a:pos x="12" y="0"/>
              </a:cxn>
              <a:cxn ang="0">
                <a:pos x="0" y="12"/>
              </a:cxn>
              <a:cxn ang="0">
                <a:pos x="0" y="26"/>
              </a:cxn>
              <a:cxn ang="0">
                <a:pos x="12" y="38"/>
              </a:cxn>
              <a:cxn ang="0">
                <a:pos x="26" y="38"/>
              </a:cxn>
              <a:cxn ang="0">
                <a:pos x="12" y="10"/>
              </a:cxn>
              <a:cxn ang="0">
                <a:pos x="19" y="10"/>
              </a:cxn>
              <a:cxn ang="0">
                <a:pos x="21" y="12"/>
              </a:cxn>
              <a:cxn ang="0">
                <a:pos x="19" y="14"/>
              </a:cxn>
              <a:cxn ang="0">
                <a:pos x="12" y="14"/>
              </a:cxn>
              <a:cxn ang="0">
                <a:pos x="10" y="12"/>
              </a:cxn>
              <a:cxn ang="0">
                <a:pos x="12" y="10"/>
              </a:cxn>
              <a:cxn ang="0">
                <a:pos x="10" y="26"/>
              </a:cxn>
              <a:cxn ang="0">
                <a:pos x="12" y="24"/>
              </a:cxn>
              <a:cxn ang="0">
                <a:pos x="26" y="24"/>
              </a:cxn>
              <a:cxn ang="0">
                <a:pos x="28" y="26"/>
              </a:cxn>
              <a:cxn ang="0">
                <a:pos x="26" y="28"/>
              </a:cxn>
              <a:cxn ang="0">
                <a:pos x="12" y="28"/>
              </a:cxn>
              <a:cxn ang="0">
                <a:pos x="10" y="26"/>
              </a:cxn>
            </a:cxnLst>
            <a:rect l="0" t="0" r="r" b="b"/>
            <a:pathLst>
              <a:path w="38" h="38">
                <a:moveTo>
                  <a:pt x="26" y="38"/>
                </a:moveTo>
                <a:cubicBezTo>
                  <a:pt x="32" y="38"/>
                  <a:pt x="38" y="33"/>
                  <a:pt x="38" y="26"/>
                </a:cubicBezTo>
                <a:cubicBezTo>
                  <a:pt x="38" y="16"/>
                  <a:pt x="38" y="16"/>
                  <a:pt x="38" y="16"/>
                </a:cubicBezTo>
                <a:cubicBezTo>
                  <a:pt x="38" y="16"/>
                  <a:pt x="38" y="16"/>
                  <a:pt x="38" y="16"/>
                </a:cubicBezTo>
                <a:cubicBezTo>
                  <a:pt x="38" y="15"/>
                  <a:pt x="38" y="15"/>
                  <a:pt x="38" y="15"/>
                </a:cubicBezTo>
                <a:cubicBezTo>
                  <a:pt x="37" y="15"/>
                  <a:pt x="37" y="15"/>
                  <a:pt x="37" y="15"/>
                </a:cubicBezTo>
                <a:cubicBezTo>
                  <a:pt x="36" y="14"/>
                  <a:pt x="33" y="15"/>
                  <a:pt x="32" y="14"/>
                </a:cubicBezTo>
                <a:cubicBezTo>
                  <a:pt x="31" y="13"/>
                  <a:pt x="31" y="12"/>
                  <a:pt x="31" y="11"/>
                </a:cubicBezTo>
                <a:cubicBezTo>
                  <a:pt x="30" y="8"/>
                  <a:pt x="30" y="8"/>
                  <a:pt x="30" y="7"/>
                </a:cubicBezTo>
                <a:cubicBezTo>
                  <a:pt x="28" y="3"/>
                  <a:pt x="23" y="0"/>
                  <a:pt x="20" y="0"/>
                </a:cubicBezTo>
                <a:cubicBezTo>
                  <a:pt x="12" y="0"/>
                  <a:pt x="12" y="0"/>
                  <a:pt x="12" y="0"/>
                </a:cubicBezTo>
                <a:cubicBezTo>
                  <a:pt x="5" y="0"/>
                  <a:pt x="0" y="5"/>
                  <a:pt x="0" y="12"/>
                </a:cubicBezTo>
                <a:cubicBezTo>
                  <a:pt x="0" y="26"/>
                  <a:pt x="0" y="26"/>
                  <a:pt x="0" y="26"/>
                </a:cubicBezTo>
                <a:cubicBezTo>
                  <a:pt x="0" y="33"/>
                  <a:pt x="5" y="38"/>
                  <a:pt x="12" y="38"/>
                </a:cubicBezTo>
                <a:lnTo>
                  <a:pt x="26" y="38"/>
                </a:lnTo>
                <a:close/>
                <a:moveTo>
                  <a:pt x="12" y="10"/>
                </a:moveTo>
                <a:cubicBezTo>
                  <a:pt x="19" y="10"/>
                  <a:pt x="19" y="10"/>
                  <a:pt x="19" y="10"/>
                </a:cubicBezTo>
                <a:cubicBezTo>
                  <a:pt x="20" y="10"/>
                  <a:pt x="21" y="11"/>
                  <a:pt x="21" y="12"/>
                </a:cubicBezTo>
                <a:cubicBezTo>
                  <a:pt x="21" y="13"/>
                  <a:pt x="20" y="14"/>
                  <a:pt x="19" y="14"/>
                </a:cubicBezTo>
                <a:cubicBezTo>
                  <a:pt x="12" y="14"/>
                  <a:pt x="12" y="14"/>
                  <a:pt x="12" y="14"/>
                </a:cubicBezTo>
                <a:cubicBezTo>
                  <a:pt x="11" y="14"/>
                  <a:pt x="10" y="13"/>
                  <a:pt x="10" y="12"/>
                </a:cubicBezTo>
                <a:cubicBezTo>
                  <a:pt x="10" y="11"/>
                  <a:pt x="11" y="10"/>
                  <a:pt x="12" y="10"/>
                </a:cubicBezTo>
                <a:close/>
                <a:moveTo>
                  <a:pt x="10" y="26"/>
                </a:moveTo>
                <a:cubicBezTo>
                  <a:pt x="10" y="25"/>
                  <a:pt x="11" y="24"/>
                  <a:pt x="12" y="24"/>
                </a:cubicBezTo>
                <a:cubicBezTo>
                  <a:pt x="26" y="24"/>
                  <a:pt x="26" y="24"/>
                  <a:pt x="26" y="24"/>
                </a:cubicBezTo>
                <a:cubicBezTo>
                  <a:pt x="27" y="24"/>
                  <a:pt x="28" y="25"/>
                  <a:pt x="28" y="26"/>
                </a:cubicBezTo>
                <a:cubicBezTo>
                  <a:pt x="28" y="27"/>
                  <a:pt x="27" y="28"/>
                  <a:pt x="26" y="28"/>
                </a:cubicBezTo>
                <a:cubicBezTo>
                  <a:pt x="12" y="28"/>
                  <a:pt x="12" y="28"/>
                  <a:pt x="12" y="28"/>
                </a:cubicBezTo>
                <a:cubicBezTo>
                  <a:pt x="11" y="28"/>
                  <a:pt x="10" y="27"/>
                  <a:pt x="10" y="26"/>
                </a:cubicBez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7" name="Freeform 15"/>
          <p:cNvSpPr>
            <a:spLocks/>
          </p:cNvSpPr>
          <p:nvPr userDrawn="1"/>
        </p:nvSpPr>
        <p:spPr bwMode="auto">
          <a:xfrm>
            <a:off x="6324600" y="3094738"/>
            <a:ext cx="112308" cy="103169"/>
          </a:xfrm>
          <a:custGeom>
            <a:avLst/>
            <a:gdLst/>
            <a:ahLst/>
            <a:cxnLst>
              <a:cxn ang="0">
                <a:pos x="39" y="6"/>
              </a:cxn>
              <a:cxn ang="0">
                <a:pos x="33" y="0"/>
              </a:cxn>
              <a:cxn ang="0">
                <a:pos x="7" y="0"/>
              </a:cxn>
              <a:cxn ang="0">
                <a:pos x="0" y="6"/>
              </a:cxn>
              <a:cxn ang="0">
                <a:pos x="0" y="32"/>
              </a:cxn>
              <a:cxn ang="0">
                <a:pos x="7" y="38"/>
              </a:cxn>
              <a:cxn ang="0">
                <a:pos x="20" y="38"/>
              </a:cxn>
              <a:cxn ang="0">
                <a:pos x="20" y="24"/>
              </a:cxn>
              <a:cxn ang="0">
                <a:pos x="15" y="24"/>
              </a:cxn>
              <a:cxn ang="0">
                <a:pos x="15" y="17"/>
              </a:cxn>
              <a:cxn ang="0">
                <a:pos x="20" y="17"/>
              </a:cxn>
              <a:cxn ang="0">
                <a:pos x="20" y="15"/>
              </a:cxn>
              <a:cxn ang="0">
                <a:pos x="27" y="7"/>
              </a:cxn>
              <a:cxn ang="0">
                <a:pos x="32" y="7"/>
              </a:cxn>
              <a:cxn ang="0">
                <a:pos x="32" y="13"/>
              </a:cxn>
              <a:cxn ang="0">
                <a:pos x="27" y="13"/>
              </a:cxn>
              <a:cxn ang="0">
                <a:pos x="26" y="15"/>
              </a:cxn>
              <a:cxn ang="0">
                <a:pos x="26" y="17"/>
              </a:cxn>
              <a:cxn ang="0">
                <a:pos x="32" y="17"/>
              </a:cxn>
              <a:cxn ang="0">
                <a:pos x="32" y="24"/>
              </a:cxn>
              <a:cxn ang="0">
                <a:pos x="26" y="24"/>
              </a:cxn>
              <a:cxn ang="0">
                <a:pos x="26" y="38"/>
              </a:cxn>
              <a:cxn ang="0">
                <a:pos x="33" y="38"/>
              </a:cxn>
              <a:cxn ang="0">
                <a:pos x="39" y="32"/>
              </a:cxn>
              <a:cxn ang="0">
                <a:pos x="39" y="6"/>
              </a:cxn>
            </a:cxnLst>
            <a:rect l="0" t="0" r="r" b="b"/>
            <a:pathLst>
              <a:path w="39" h="38">
                <a:moveTo>
                  <a:pt x="39" y="6"/>
                </a:moveTo>
                <a:cubicBezTo>
                  <a:pt x="39" y="3"/>
                  <a:pt x="36" y="0"/>
                  <a:pt x="33" y="0"/>
                </a:cubicBezTo>
                <a:cubicBezTo>
                  <a:pt x="7" y="0"/>
                  <a:pt x="7" y="0"/>
                  <a:pt x="7" y="0"/>
                </a:cubicBezTo>
                <a:cubicBezTo>
                  <a:pt x="4" y="0"/>
                  <a:pt x="0" y="3"/>
                  <a:pt x="0" y="6"/>
                </a:cubicBezTo>
                <a:cubicBezTo>
                  <a:pt x="0" y="32"/>
                  <a:pt x="0" y="32"/>
                  <a:pt x="0" y="32"/>
                </a:cubicBezTo>
                <a:cubicBezTo>
                  <a:pt x="0" y="35"/>
                  <a:pt x="4" y="38"/>
                  <a:pt x="7" y="38"/>
                </a:cubicBezTo>
                <a:cubicBezTo>
                  <a:pt x="20" y="38"/>
                  <a:pt x="20" y="38"/>
                  <a:pt x="20" y="38"/>
                </a:cubicBezTo>
                <a:cubicBezTo>
                  <a:pt x="20" y="24"/>
                  <a:pt x="20" y="24"/>
                  <a:pt x="20" y="24"/>
                </a:cubicBezTo>
                <a:cubicBezTo>
                  <a:pt x="15" y="24"/>
                  <a:pt x="15" y="24"/>
                  <a:pt x="15" y="24"/>
                </a:cubicBezTo>
                <a:cubicBezTo>
                  <a:pt x="15" y="17"/>
                  <a:pt x="15" y="17"/>
                  <a:pt x="15" y="17"/>
                </a:cubicBezTo>
                <a:cubicBezTo>
                  <a:pt x="20" y="17"/>
                  <a:pt x="20" y="17"/>
                  <a:pt x="20" y="17"/>
                </a:cubicBezTo>
                <a:cubicBezTo>
                  <a:pt x="20" y="15"/>
                  <a:pt x="20" y="15"/>
                  <a:pt x="20" y="15"/>
                </a:cubicBezTo>
                <a:cubicBezTo>
                  <a:pt x="20" y="11"/>
                  <a:pt x="23" y="7"/>
                  <a:pt x="27" y="7"/>
                </a:cubicBezTo>
                <a:cubicBezTo>
                  <a:pt x="32" y="7"/>
                  <a:pt x="32" y="7"/>
                  <a:pt x="32" y="7"/>
                </a:cubicBezTo>
                <a:cubicBezTo>
                  <a:pt x="32" y="13"/>
                  <a:pt x="32" y="13"/>
                  <a:pt x="32" y="13"/>
                </a:cubicBezTo>
                <a:cubicBezTo>
                  <a:pt x="27" y="13"/>
                  <a:pt x="27" y="13"/>
                  <a:pt x="27" y="13"/>
                </a:cubicBezTo>
                <a:cubicBezTo>
                  <a:pt x="26" y="13"/>
                  <a:pt x="26" y="14"/>
                  <a:pt x="26" y="15"/>
                </a:cubicBezTo>
                <a:cubicBezTo>
                  <a:pt x="26" y="17"/>
                  <a:pt x="26" y="17"/>
                  <a:pt x="26" y="17"/>
                </a:cubicBezTo>
                <a:cubicBezTo>
                  <a:pt x="32" y="17"/>
                  <a:pt x="32" y="17"/>
                  <a:pt x="32" y="17"/>
                </a:cubicBezTo>
                <a:cubicBezTo>
                  <a:pt x="32" y="24"/>
                  <a:pt x="32" y="24"/>
                  <a:pt x="32" y="24"/>
                </a:cubicBezTo>
                <a:cubicBezTo>
                  <a:pt x="26" y="24"/>
                  <a:pt x="26" y="24"/>
                  <a:pt x="26" y="24"/>
                </a:cubicBezTo>
                <a:cubicBezTo>
                  <a:pt x="26" y="38"/>
                  <a:pt x="26" y="38"/>
                  <a:pt x="26" y="38"/>
                </a:cubicBezTo>
                <a:cubicBezTo>
                  <a:pt x="33" y="38"/>
                  <a:pt x="33" y="38"/>
                  <a:pt x="33" y="38"/>
                </a:cubicBezTo>
                <a:cubicBezTo>
                  <a:pt x="36" y="38"/>
                  <a:pt x="39" y="35"/>
                  <a:pt x="39" y="32"/>
                </a:cubicBezTo>
                <a:lnTo>
                  <a:pt x="39" y="6"/>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8" name="Freeform 16"/>
          <p:cNvSpPr>
            <a:spLocks/>
          </p:cNvSpPr>
          <p:nvPr userDrawn="1"/>
        </p:nvSpPr>
        <p:spPr bwMode="auto">
          <a:xfrm>
            <a:off x="6301562" y="3621441"/>
            <a:ext cx="155504" cy="122173"/>
          </a:xfrm>
          <a:custGeom>
            <a:avLst/>
            <a:gdLst/>
            <a:ahLst/>
            <a:cxnLst>
              <a:cxn ang="0">
                <a:pos x="48" y="17"/>
              </a:cxn>
              <a:cxn ang="0">
                <a:pos x="54" y="13"/>
              </a:cxn>
              <a:cxn ang="0">
                <a:pos x="47" y="14"/>
              </a:cxn>
              <a:cxn ang="0">
                <a:pos x="47" y="13"/>
              </a:cxn>
              <a:cxn ang="0">
                <a:pos x="35" y="4"/>
              </a:cxn>
              <a:cxn ang="0">
                <a:pos x="37" y="3"/>
              </a:cxn>
              <a:cxn ang="0">
                <a:pos x="40" y="1"/>
              </a:cxn>
              <a:cxn ang="0">
                <a:pos x="35" y="2"/>
              </a:cxn>
              <a:cxn ang="0">
                <a:pos x="38" y="0"/>
              </a:cxn>
              <a:cxn ang="0">
                <a:pos x="33" y="2"/>
              </a:cxn>
              <a:cxn ang="0">
                <a:pos x="34" y="0"/>
              </a:cxn>
              <a:cxn ang="0">
                <a:pos x="26" y="13"/>
              </a:cxn>
              <a:cxn ang="0">
                <a:pos x="22" y="10"/>
              </a:cxn>
              <a:cxn ang="0">
                <a:pos x="8" y="4"/>
              </a:cxn>
              <a:cxn ang="0">
                <a:pos x="12" y="11"/>
              </a:cxn>
              <a:cxn ang="0">
                <a:pos x="9" y="11"/>
              </a:cxn>
              <a:cxn ang="0">
                <a:pos x="15" y="17"/>
              </a:cxn>
              <a:cxn ang="0">
                <a:pos x="11" y="18"/>
              </a:cxn>
              <a:cxn ang="0">
                <a:pos x="18" y="21"/>
              </a:cxn>
              <a:cxn ang="0">
                <a:pos x="20" y="26"/>
              </a:cxn>
              <a:cxn ang="0">
                <a:pos x="0" y="27"/>
              </a:cxn>
              <a:cxn ang="0">
                <a:pos x="47" y="20"/>
              </a:cxn>
              <a:cxn ang="0">
                <a:pos x="54" y="17"/>
              </a:cxn>
              <a:cxn ang="0">
                <a:pos x="48" y="17"/>
              </a:cxn>
            </a:cxnLst>
            <a:rect l="0" t="0" r="r" b="b"/>
            <a:pathLst>
              <a:path w="54" h="45">
                <a:moveTo>
                  <a:pt x="48" y="17"/>
                </a:moveTo>
                <a:cubicBezTo>
                  <a:pt x="51" y="16"/>
                  <a:pt x="53" y="15"/>
                  <a:pt x="54" y="13"/>
                </a:cubicBezTo>
                <a:cubicBezTo>
                  <a:pt x="52" y="14"/>
                  <a:pt x="49" y="14"/>
                  <a:pt x="47" y="14"/>
                </a:cubicBezTo>
                <a:cubicBezTo>
                  <a:pt x="47" y="13"/>
                  <a:pt x="47" y="13"/>
                  <a:pt x="47" y="13"/>
                </a:cubicBezTo>
                <a:cubicBezTo>
                  <a:pt x="45" y="7"/>
                  <a:pt x="41" y="3"/>
                  <a:pt x="35" y="4"/>
                </a:cubicBezTo>
                <a:cubicBezTo>
                  <a:pt x="36" y="3"/>
                  <a:pt x="36" y="3"/>
                  <a:pt x="37" y="3"/>
                </a:cubicBezTo>
                <a:cubicBezTo>
                  <a:pt x="37" y="3"/>
                  <a:pt x="41" y="2"/>
                  <a:pt x="40" y="1"/>
                </a:cubicBezTo>
                <a:cubicBezTo>
                  <a:pt x="40" y="0"/>
                  <a:pt x="36" y="2"/>
                  <a:pt x="35" y="2"/>
                </a:cubicBezTo>
                <a:cubicBezTo>
                  <a:pt x="36" y="2"/>
                  <a:pt x="37" y="1"/>
                  <a:pt x="38" y="0"/>
                </a:cubicBezTo>
                <a:cubicBezTo>
                  <a:pt x="36" y="0"/>
                  <a:pt x="35" y="1"/>
                  <a:pt x="33" y="2"/>
                </a:cubicBezTo>
                <a:cubicBezTo>
                  <a:pt x="34" y="2"/>
                  <a:pt x="34" y="1"/>
                  <a:pt x="34" y="0"/>
                </a:cubicBezTo>
                <a:cubicBezTo>
                  <a:pt x="30" y="3"/>
                  <a:pt x="28" y="8"/>
                  <a:pt x="26" y="13"/>
                </a:cubicBezTo>
                <a:cubicBezTo>
                  <a:pt x="24" y="12"/>
                  <a:pt x="23" y="11"/>
                  <a:pt x="22" y="10"/>
                </a:cubicBezTo>
                <a:cubicBezTo>
                  <a:pt x="18" y="8"/>
                  <a:pt x="14" y="6"/>
                  <a:pt x="8" y="4"/>
                </a:cubicBezTo>
                <a:cubicBezTo>
                  <a:pt x="8" y="6"/>
                  <a:pt x="9" y="9"/>
                  <a:pt x="12" y="11"/>
                </a:cubicBezTo>
                <a:cubicBezTo>
                  <a:pt x="12" y="11"/>
                  <a:pt x="10" y="11"/>
                  <a:pt x="9" y="11"/>
                </a:cubicBezTo>
                <a:cubicBezTo>
                  <a:pt x="10" y="14"/>
                  <a:pt x="11" y="16"/>
                  <a:pt x="15" y="17"/>
                </a:cubicBezTo>
                <a:cubicBezTo>
                  <a:pt x="13" y="17"/>
                  <a:pt x="12" y="17"/>
                  <a:pt x="11" y="18"/>
                </a:cubicBezTo>
                <a:cubicBezTo>
                  <a:pt x="12" y="20"/>
                  <a:pt x="14" y="22"/>
                  <a:pt x="18" y="21"/>
                </a:cubicBezTo>
                <a:cubicBezTo>
                  <a:pt x="14" y="23"/>
                  <a:pt x="16" y="26"/>
                  <a:pt x="20" y="26"/>
                </a:cubicBezTo>
                <a:cubicBezTo>
                  <a:pt x="14" y="32"/>
                  <a:pt x="5" y="31"/>
                  <a:pt x="0" y="27"/>
                </a:cubicBezTo>
                <a:cubicBezTo>
                  <a:pt x="13" y="45"/>
                  <a:pt x="43" y="37"/>
                  <a:pt x="47" y="20"/>
                </a:cubicBezTo>
                <a:cubicBezTo>
                  <a:pt x="51" y="20"/>
                  <a:pt x="53" y="18"/>
                  <a:pt x="54" y="17"/>
                </a:cubicBezTo>
                <a:cubicBezTo>
                  <a:pt x="52" y="18"/>
                  <a:pt x="49" y="17"/>
                  <a:pt x="48" y="17"/>
                </a:cubicBez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9" name="Freeform 25"/>
          <p:cNvSpPr>
            <a:spLocks/>
          </p:cNvSpPr>
          <p:nvPr userDrawn="1"/>
        </p:nvSpPr>
        <p:spPr bwMode="auto">
          <a:xfrm>
            <a:off x="6324600" y="2912788"/>
            <a:ext cx="109429" cy="103169"/>
          </a:xfrm>
          <a:custGeom>
            <a:avLst/>
            <a:gdLst/>
            <a:ahLst/>
            <a:cxnLst>
              <a:cxn ang="0">
                <a:pos x="38" y="34"/>
              </a:cxn>
              <a:cxn ang="0">
                <a:pos x="34" y="38"/>
              </a:cxn>
              <a:cxn ang="0">
                <a:pos x="4" y="38"/>
              </a:cxn>
              <a:cxn ang="0">
                <a:pos x="0" y="34"/>
              </a:cxn>
              <a:cxn ang="0">
                <a:pos x="0" y="4"/>
              </a:cxn>
              <a:cxn ang="0">
                <a:pos x="4" y="0"/>
              </a:cxn>
              <a:cxn ang="0">
                <a:pos x="34" y="0"/>
              </a:cxn>
              <a:cxn ang="0">
                <a:pos x="38" y="4"/>
              </a:cxn>
              <a:cxn ang="0">
                <a:pos x="38" y="34"/>
              </a:cxn>
            </a:cxnLst>
            <a:rect l="0" t="0" r="r" b="b"/>
            <a:pathLst>
              <a:path w="38" h="38">
                <a:moveTo>
                  <a:pt x="38" y="34"/>
                </a:moveTo>
                <a:cubicBezTo>
                  <a:pt x="38" y="36"/>
                  <a:pt x="36" y="38"/>
                  <a:pt x="34" y="38"/>
                </a:cubicBezTo>
                <a:cubicBezTo>
                  <a:pt x="4" y="38"/>
                  <a:pt x="4" y="38"/>
                  <a:pt x="4" y="38"/>
                </a:cubicBezTo>
                <a:cubicBezTo>
                  <a:pt x="1" y="38"/>
                  <a:pt x="0" y="36"/>
                  <a:pt x="0" y="34"/>
                </a:cubicBezTo>
                <a:cubicBezTo>
                  <a:pt x="0" y="4"/>
                  <a:pt x="0" y="4"/>
                  <a:pt x="0" y="4"/>
                </a:cubicBezTo>
                <a:cubicBezTo>
                  <a:pt x="0" y="2"/>
                  <a:pt x="1" y="0"/>
                  <a:pt x="4" y="0"/>
                </a:cubicBezTo>
                <a:cubicBezTo>
                  <a:pt x="34" y="0"/>
                  <a:pt x="34" y="0"/>
                  <a:pt x="34" y="0"/>
                </a:cubicBezTo>
                <a:cubicBezTo>
                  <a:pt x="36" y="0"/>
                  <a:pt x="38" y="2"/>
                  <a:pt x="38" y="4"/>
                </a:cubicBezTo>
                <a:lnTo>
                  <a:pt x="38" y="34"/>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10" name="Rectangle 26"/>
          <p:cNvSpPr>
            <a:spLocks noChangeArrowheads="1"/>
          </p:cNvSpPr>
          <p:nvPr userDrawn="1"/>
        </p:nvSpPr>
        <p:spPr bwMode="auto">
          <a:xfrm>
            <a:off x="6337559" y="2911431"/>
            <a:ext cx="7694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01472" fontAlgn="base">
              <a:spcBef>
                <a:spcPct val="0"/>
              </a:spcBef>
              <a:spcAft>
                <a:spcPct val="0"/>
              </a:spcAft>
            </a:pPr>
            <a:r>
              <a:rPr lang="en-US" sz="600" b="1" dirty="0" smtClean="0">
                <a:solidFill>
                  <a:prstClr val="black">
                    <a:lumMod val="85000"/>
                    <a:lumOff val="15000"/>
                  </a:prstClr>
                </a:solidFill>
                <a:latin typeface="Segoe UI" pitchFamily="34" charset="0"/>
                <a:cs typeface="Arial" pitchFamily="34" charset="0"/>
              </a:rPr>
              <a:t>W</a:t>
            </a:r>
            <a:endParaRPr lang="en-US" sz="1600" dirty="0" smtClean="0">
              <a:solidFill>
                <a:prstClr val="black">
                  <a:lumMod val="85000"/>
                  <a:lumOff val="15000"/>
                </a:prstClr>
              </a:solidFill>
              <a:latin typeface="Arial" pitchFamily="34" charset="0"/>
              <a:cs typeface="Arial" pitchFamily="34" charset="0"/>
            </a:endParaRPr>
          </a:p>
        </p:txBody>
      </p:sp>
      <p:grpSp>
        <p:nvGrpSpPr>
          <p:cNvPr id="17" name="Group 16"/>
          <p:cNvGrpSpPr/>
          <p:nvPr userDrawn="1"/>
        </p:nvGrpSpPr>
        <p:grpSpPr>
          <a:xfrm>
            <a:off x="6326079" y="3263756"/>
            <a:ext cx="109429" cy="123111"/>
            <a:chOff x="5014885" y="3934441"/>
            <a:chExt cx="109429" cy="123111"/>
          </a:xfrm>
        </p:grpSpPr>
        <p:sp>
          <p:nvSpPr>
            <p:cNvPr id="11" name="Freeform 27"/>
            <p:cNvSpPr>
              <a:spLocks/>
            </p:cNvSpPr>
            <p:nvPr userDrawn="1"/>
          </p:nvSpPr>
          <p:spPr bwMode="auto">
            <a:xfrm>
              <a:off x="5014885" y="3945277"/>
              <a:ext cx="109429" cy="103169"/>
            </a:xfrm>
            <a:custGeom>
              <a:avLst/>
              <a:gdLst/>
              <a:ahLst/>
              <a:cxnLst>
                <a:cxn ang="0">
                  <a:pos x="38" y="34"/>
                </a:cxn>
                <a:cxn ang="0">
                  <a:pos x="34" y="38"/>
                </a:cxn>
                <a:cxn ang="0">
                  <a:pos x="4" y="38"/>
                </a:cxn>
                <a:cxn ang="0">
                  <a:pos x="0" y="34"/>
                </a:cxn>
                <a:cxn ang="0">
                  <a:pos x="0" y="4"/>
                </a:cxn>
                <a:cxn ang="0">
                  <a:pos x="4" y="0"/>
                </a:cxn>
                <a:cxn ang="0">
                  <a:pos x="34" y="0"/>
                </a:cxn>
                <a:cxn ang="0">
                  <a:pos x="38" y="4"/>
                </a:cxn>
                <a:cxn ang="0">
                  <a:pos x="38" y="34"/>
                </a:cxn>
              </a:cxnLst>
              <a:rect l="0" t="0" r="r" b="b"/>
              <a:pathLst>
                <a:path w="38" h="38">
                  <a:moveTo>
                    <a:pt x="38" y="34"/>
                  </a:moveTo>
                  <a:cubicBezTo>
                    <a:pt x="38" y="36"/>
                    <a:pt x="36" y="38"/>
                    <a:pt x="34" y="38"/>
                  </a:cubicBezTo>
                  <a:cubicBezTo>
                    <a:pt x="4" y="38"/>
                    <a:pt x="4" y="38"/>
                    <a:pt x="4" y="38"/>
                  </a:cubicBezTo>
                  <a:cubicBezTo>
                    <a:pt x="1" y="38"/>
                    <a:pt x="0" y="36"/>
                    <a:pt x="0" y="34"/>
                  </a:cubicBezTo>
                  <a:cubicBezTo>
                    <a:pt x="0" y="4"/>
                    <a:pt x="0" y="4"/>
                    <a:pt x="0" y="4"/>
                  </a:cubicBezTo>
                  <a:cubicBezTo>
                    <a:pt x="0" y="1"/>
                    <a:pt x="1" y="0"/>
                    <a:pt x="4" y="0"/>
                  </a:cubicBezTo>
                  <a:cubicBezTo>
                    <a:pt x="34" y="0"/>
                    <a:pt x="34" y="0"/>
                    <a:pt x="34" y="0"/>
                  </a:cubicBezTo>
                  <a:cubicBezTo>
                    <a:pt x="36" y="0"/>
                    <a:pt x="38" y="1"/>
                    <a:pt x="38" y="4"/>
                  </a:cubicBezTo>
                  <a:lnTo>
                    <a:pt x="38" y="34"/>
                  </a:lnTo>
                  <a:close/>
                </a:path>
              </a:pathLst>
            </a:custGeom>
            <a:solidFill>
              <a:schemeClr val="bg1">
                <a:lumMod val="75000"/>
              </a:schemeClr>
            </a:solidFill>
            <a:ln w="9525">
              <a:noFill/>
              <a:round/>
              <a:headEnd/>
              <a:tailEnd/>
            </a:ln>
          </p:spPr>
          <p:txBody>
            <a:bodyPr vert="horz" wrap="square" lIns="80147" tIns="40074" rIns="80147" bIns="40074" numCol="1" anchor="t" anchorCtr="0" compatLnSpc="1">
              <a:prstTxWarp prst="textNoShape">
                <a:avLst/>
              </a:prstTxWarp>
            </a:bodyPr>
            <a:lstStyle/>
            <a:p>
              <a:pPr defTabSz="914096"/>
              <a:endParaRPr lang="en-IN">
                <a:solidFill>
                  <a:prstClr val="black"/>
                </a:solidFill>
              </a:endParaRPr>
            </a:p>
          </p:txBody>
        </p:sp>
        <p:sp>
          <p:nvSpPr>
            <p:cNvPr id="12" name="Rectangle 28"/>
            <p:cNvSpPr>
              <a:spLocks noChangeArrowheads="1"/>
            </p:cNvSpPr>
            <p:nvPr userDrawn="1"/>
          </p:nvSpPr>
          <p:spPr bwMode="auto">
            <a:xfrm>
              <a:off x="5033603" y="3934441"/>
              <a:ext cx="6412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01472" fontAlgn="base">
                <a:spcBef>
                  <a:spcPct val="0"/>
                </a:spcBef>
                <a:spcAft>
                  <a:spcPct val="0"/>
                </a:spcAft>
              </a:pPr>
              <a:r>
                <a:rPr lang="en-US" sz="800" b="1" dirty="0" smtClean="0">
                  <a:solidFill>
                    <a:prstClr val="black">
                      <a:lumMod val="85000"/>
                      <a:lumOff val="15000"/>
                    </a:prstClr>
                  </a:solidFill>
                  <a:latin typeface="Segoe UI" pitchFamily="34" charset="0"/>
                  <a:cs typeface="Arial" pitchFamily="34" charset="0"/>
                </a:rPr>
                <a:t>C</a:t>
              </a:r>
              <a:endParaRPr lang="en-US" sz="1600" dirty="0" smtClean="0">
                <a:solidFill>
                  <a:prstClr val="black">
                    <a:lumMod val="85000"/>
                    <a:lumOff val="15000"/>
                  </a:prstClr>
                </a:solidFill>
                <a:latin typeface="Arial" pitchFamily="34" charset="0"/>
                <a:cs typeface="Arial" pitchFamily="34" charset="0"/>
              </a:endParaRPr>
            </a:p>
          </p:txBody>
        </p:sp>
      </p:grpSp>
      <p:sp>
        <p:nvSpPr>
          <p:cNvPr id="13" name="Text Placeholder 73"/>
          <p:cNvSpPr>
            <a:spLocks noGrp="1"/>
          </p:cNvSpPr>
          <p:nvPr userDrawn="1">
            <p:ph type="body" sz="quarter" idx="4294967295" hasCustomPrompt="1"/>
          </p:nvPr>
        </p:nvSpPr>
        <p:spPr>
          <a:xfrm>
            <a:off x="6474495" y="2895188"/>
            <a:ext cx="2212305" cy="923088"/>
          </a:xfrm>
          <a:prstGeom prst="rect">
            <a:avLst/>
          </a:prstGeom>
        </p:spPr>
        <p:txBody>
          <a:bodyPr lIns="80147" tIns="40074" rIns="80147" bIns="40074">
            <a:noAutofit/>
          </a:bodyPr>
          <a:lstStyle>
            <a:lvl1pPr marL="0" indent="0">
              <a:lnSpc>
                <a:spcPts val="701"/>
              </a:lnSpc>
              <a:spcBef>
                <a:spcPts val="0"/>
              </a:spcBef>
              <a:buNone/>
              <a:defRPr sz="900">
                <a:solidFill>
                  <a:schemeClr val="bg1">
                    <a:lumMod val="75000"/>
                  </a:schemeClr>
                </a:solidFill>
                <a:latin typeface="Segoe UI" pitchFamily="34" charset="0"/>
                <a:ea typeface="Segoe UI" pitchFamily="34" charset="0"/>
                <a:cs typeface="Segoe UI" pitchFamily="34" charset="0"/>
              </a:defRPr>
            </a:lvl1pPr>
          </a:lstStyle>
          <a:p>
            <a:pPr lvl="0"/>
            <a:r>
              <a:rPr lang="en-US" dirty="0" smtClean="0"/>
              <a:t>www.aditi.com</a:t>
            </a:r>
          </a:p>
          <a:p>
            <a:pPr lvl="0"/>
            <a:endParaRPr lang="en-US" dirty="0" smtClean="0"/>
          </a:p>
          <a:p>
            <a:pPr lvl="0"/>
            <a:r>
              <a:rPr lang="en-US" dirty="0" smtClean="0"/>
              <a:t>www.facebook.com/AditiTechnologies</a:t>
            </a:r>
          </a:p>
          <a:p>
            <a:pPr lvl="0"/>
            <a:endParaRPr lang="en-US" dirty="0" smtClean="0"/>
          </a:p>
          <a:p>
            <a:pPr lvl="0"/>
            <a:r>
              <a:rPr lang="en-US" dirty="0" smtClean="0"/>
              <a:t>www.aditi.com/careers</a:t>
            </a:r>
          </a:p>
          <a:p>
            <a:pPr lvl="0"/>
            <a:endParaRPr lang="en-US" dirty="0" smtClean="0"/>
          </a:p>
          <a:p>
            <a:pPr lvl="0"/>
            <a:r>
              <a:rPr lang="en-US" dirty="0" smtClean="0"/>
              <a:t>www.aditi.com/blogs</a:t>
            </a:r>
          </a:p>
          <a:p>
            <a:pPr lvl="0"/>
            <a:endParaRPr lang="en-US" dirty="0" smtClean="0"/>
          </a:p>
          <a:p>
            <a:pPr lvl="0"/>
            <a:r>
              <a:rPr lang="en-US" dirty="0" smtClean="0"/>
              <a:t>www.twitter.com/WeAreAditi</a:t>
            </a:r>
          </a:p>
        </p:txBody>
      </p:sp>
      <p:cxnSp>
        <p:nvCxnSpPr>
          <p:cNvPr id="15" name="Straight Connector 14"/>
          <p:cNvCxnSpPr/>
          <p:nvPr userDrawn="1"/>
        </p:nvCxnSpPr>
        <p:spPr>
          <a:xfrm>
            <a:off x="457200" y="2495550"/>
            <a:ext cx="8229600" cy="0"/>
          </a:xfrm>
          <a:prstGeom prst="line">
            <a:avLst/>
          </a:prstGeom>
          <a:ln>
            <a:solidFill>
              <a:srgbClr val="EB3C00"/>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896588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180038"/>
            <a:ext cx="7772400" cy="1125140"/>
          </a:xfrm>
        </p:spPr>
        <p:txBody>
          <a:bodyPr anchor="b"/>
          <a:lstStyle>
            <a:lvl1pPr marL="0" indent="0">
              <a:buNone/>
              <a:defRPr sz="2000">
                <a:solidFill>
                  <a:schemeClr val="tx1">
                    <a:tint val="75000"/>
                  </a:schemeClr>
                </a:solidFill>
              </a:defRPr>
            </a:lvl1pPr>
            <a:lvl2pPr marL="457048" indent="0">
              <a:buNone/>
              <a:defRPr sz="1800">
                <a:solidFill>
                  <a:schemeClr val="tx1">
                    <a:tint val="75000"/>
                  </a:schemeClr>
                </a:solidFill>
              </a:defRPr>
            </a:lvl2pPr>
            <a:lvl3pPr marL="914096" indent="0">
              <a:buNone/>
              <a:defRPr sz="1600">
                <a:solidFill>
                  <a:schemeClr val="tx1">
                    <a:tint val="75000"/>
                  </a:schemeClr>
                </a:solidFill>
              </a:defRPr>
            </a:lvl3pPr>
            <a:lvl4pPr marL="1371144" indent="0">
              <a:buNone/>
              <a:defRPr sz="1400">
                <a:solidFill>
                  <a:schemeClr val="tx1">
                    <a:tint val="75000"/>
                  </a:schemeClr>
                </a:solidFill>
              </a:defRPr>
            </a:lvl4pPr>
            <a:lvl5pPr marL="1828191" indent="0">
              <a:buNone/>
              <a:defRPr sz="1400">
                <a:solidFill>
                  <a:schemeClr val="tx1">
                    <a:tint val="75000"/>
                  </a:schemeClr>
                </a:solidFill>
              </a:defRPr>
            </a:lvl5pPr>
            <a:lvl6pPr marL="2285234" indent="0">
              <a:buNone/>
              <a:defRPr sz="1400">
                <a:solidFill>
                  <a:schemeClr val="tx1">
                    <a:tint val="75000"/>
                  </a:schemeClr>
                </a:solidFill>
              </a:defRPr>
            </a:lvl6pPr>
            <a:lvl7pPr marL="2742288" indent="0">
              <a:buNone/>
              <a:defRPr sz="1400">
                <a:solidFill>
                  <a:schemeClr val="tx1">
                    <a:tint val="75000"/>
                  </a:schemeClr>
                </a:solidFill>
              </a:defRPr>
            </a:lvl7pPr>
            <a:lvl8pPr marL="3199332" indent="0">
              <a:buNone/>
              <a:defRPr sz="1400">
                <a:solidFill>
                  <a:schemeClr val="tx1">
                    <a:tint val="75000"/>
                  </a:schemeClr>
                </a:solidFill>
              </a:defRPr>
            </a:lvl8pPr>
            <a:lvl9pPr marL="3656378"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78592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88057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048" indent="0">
              <a:buNone/>
              <a:defRPr sz="2000" b="1"/>
            </a:lvl2pPr>
            <a:lvl3pPr marL="914096" indent="0">
              <a:buNone/>
              <a:defRPr sz="1800" b="1"/>
            </a:lvl3pPr>
            <a:lvl4pPr marL="1371144" indent="0">
              <a:buNone/>
              <a:defRPr sz="1600" b="1"/>
            </a:lvl4pPr>
            <a:lvl5pPr marL="1828191" indent="0">
              <a:buNone/>
              <a:defRPr sz="1600" b="1"/>
            </a:lvl5pPr>
            <a:lvl6pPr marL="2285234" indent="0">
              <a:buNone/>
              <a:defRPr sz="1600" b="1"/>
            </a:lvl6pPr>
            <a:lvl7pPr marL="2742288" indent="0">
              <a:buNone/>
              <a:defRPr sz="1600" b="1"/>
            </a:lvl7pPr>
            <a:lvl8pPr marL="3199332" indent="0">
              <a:buNone/>
              <a:defRPr sz="1600" b="1"/>
            </a:lvl8pPr>
            <a:lvl9pPr marL="36563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048" indent="0">
              <a:buNone/>
              <a:defRPr sz="2000" b="1"/>
            </a:lvl2pPr>
            <a:lvl3pPr marL="914096" indent="0">
              <a:buNone/>
              <a:defRPr sz="1800" b="1"/>
            </a:lvl3pPr>
            <a:lvl4pPr marL="1371144" indent="0">
              <a:buNone/>
              <a:defRPr sz="1600" b="1"/>
            </a:lvl4pPr>
            <a:lvl5pPr marL="1828191" indent="0">
              <a:buNone/>
              <a:defRPr sz="1600" b="1"/>
            </a:lvl5pPr>
            <a:lvl6pPr marL="2285234" indent="0">
              <a:buNone/>
              <a:defRPr sz="1600" b="1"/>
            </a:lvl6pPr>
            <a:lvl7pPr marL="2742288" indent="0">
              <a:buNone/>
              <a:defRPr sz="1600" b="1"/>
            </a:lvl7pPr>
            <a:lvl8pPr marL="3199332" indent="0">
              <a:buNone/>
              <a:defRPr sz="1600" b="1"/>
            </a:lvl8pPr>
            <a:lvl9pPr marL="36563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92905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2362673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558312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69" y="204816"/>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2" cy="3518297"/>
          </a:xfrm>
        </p:spPr>
        <p:txBody>
          <a:bodyPr/>
          <a:lstStyle>
            <a:lvl1pPr marL="0" indent="0">
              <a:buNone/>
              <a:defRPr sz="1400"/>
            </a:lvl1pPr>
            <a:lvl2pPr marL="457048" indent="0">
              <a:buNone/>
              <a:defRPr sz="1200"/>
            </a:lvl2pPr>
            <a:lvl3pPr marL="914096" indent="0">
              <a:buNone/>
              <a:defRPr sz="1000"/>
            </a:lvl3pPr>
            <a:lvl4pPr marL="1371144" indent="0">
              <a:buNone/>
              <a:defRPr sz="900"/>
            </a:lvl4pPr>
            <a:lvl5pPr marL="1828191" indent="0">
              <a:buNone/>
              <a:defRPr sz="900"/>
            </a:lvl5pPr>
            <a:lvl6pPr marL="2285234" indent="0">
              <a:buNone/>
              <a:defRPr sz="900"/>
            </a:lvl6pPr>
            <a:lvl7pPr marL="2742288" indent="0">
              <a:buNone/>
              <a:defRPr sz="900"/>
            </a:lvl7pPr>
            <a:lvl8pPr marL="3199332" indent="0">
              <a:buNone/>
              <a:defRPr sz="900"/>
            </a:lvl8pPr>
            <a:lvl9pPr marL="3656378"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48695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048" indent="0">
              <a:buNone/>
              <a:defRPr sz="2800"/>
            </a:lvl2pPr>
            <a:lvl3pPr marL="914096" indent="0">
              <a:buNone/>
              <a:defRPr sz="2400"/>
            </a:lvl3pPr>
            <a:lvl4pPr marL="1371144" indent="0">
              <a:buNone/>
              <a:defRPr sz="2000"/>
            </a:lvl4pPr>
            <a:lvl5pPr marL="1828191" indent="0">
              <a:buNone/>
              <a:defRPr sz="2000"/>
            </a:lvl5pPr>
            <a:lvl6pPr marL="2285234" indent="0">
              <a:buNone/>
              <a:defRPr sz="2000"/>
            </a:lvl6pPr>
            <a:lvl7pPr marL="2742288" indent="0">
              <a:buNone/>
              <a:defRPr sz="2000"/>
            </a:lvl7pPr>
            <a:lvl8pPr marL="3199332" indent="0">
              <a:buNone/>
              <a:defRPr sz="2000"/>
            </a:lvl8pPr>
            <a:lvl9pPr marL="3656378" indent="0">
              <a:buNone/>
              <a:defRPr sz="2000"/>
            </a:lvl9pPr>
          </a:lstStyle>
          <a:p>
            <a:r>
              <a:rPr lang="en-US" smtClean="0"/>
              <a:t>Click icon to add picture</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40725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5" name="Title 1"/>
          <p:cNvSpPr>
            <a:spLocks noGrp="1"/>
          </p:cNvSpPr>
          <p:nvPr>
            <p:ph type="title"/>
          </p:nvPr>
        </p:nvSpPr>
        <p:spPr>
          <a:xfrm>
            <a:off x="389436" y="171457"/>
            <a:ext cx="8363938" cy="560923"/>
          </a:xfrm>
        </p:spPr>
        <p:txBody>
          <a:bodyPr/>
          <a:lstStyle>
            <a:lvl1pPr>
              <a:defRPr>
                <a:solidFill>
                  <a:schemeClr val="bg2"/>
                </a:solidFill>
              </a:defRPr>
            </a:lvl1pPr>
          </a:lstStyle>
          <a:p>
            <a:r>
              <a:rPr lang="en-US" smtClean="0"/>
              <a:t>Click to edit Master title style</a:t>
            </a:r>
            <a:endParaRPr lang="en-US" dirty="0"/>
          </a:p>
        </p:txBody>
      </p:sp>
      <p:sp>
        <p:nvSpPr>
          <p:cNvPr id="6" name="Text Placeholder 4"/>
          <p:cNvSpPr>
            <a:spLocks noGrp="1"/>
          </p:cNvSpPr>
          <p:nvPr>
            <p:ph type="body" sz="quarter" idx="10"/>
          </p:nvPr>
        </p:nvSpPr>
        <p:spPr>
          <a:xfrm>
            <a:off x="389436" y="1085850"/>
            <a:ext cx="8363938" cy="709810"/>
          </a:xfrm>
        </p:spPr>
        <p:txBody>
          <a:bodyPr/>
          <a:lstStyle>
            <a:lvl1pPr marL="0" indent="0">
              <a:spcBef>
                <a:spcPts val="0"/>
              </a:spcBef>
              <a:spcAft>
                <a:spcPts val="675"/>
              </a:spcAft>
              <a:buNone/>
              <a:defRPr sz="3000" spc="-75" baseline="0">
                <a:solidFill>
                  <a:schemeClr val="bg2"/>
                </a:solidFill>
                <a:latin typeface="Segoe UI Light" pitchFamily="34" charset="0"/>
              </a:defRPr>
            </a:lvl1pPr>
            <a:lvl2pPr marL="0" indent="0">
              <a:spcBef>
                <a:spcPts val="0"/>
              </a:spcBef>
              <a:spcAft>
                <a:spcPts val="300"/>
              </a:spcAft>
              <a:buNone/>
              <a:defRPr sz="1500" spc="-38" baseline="0">
                <a:solidFill>
                  <a:schemeClr val="bg2"/>
                </a:soli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132814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75" y="3277228"/>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0"/>
            <a:ext cx="8077200" cy="5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userDrawn="1"/>
        </p:nvGrpSpPr>
        <p:grpSpPr>
          <a:xfrm>
            <a:off x="1755468"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7" name="Oval 6"/>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8" name="Oval 7"/>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0" name="Oval 9"/>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2" name="Oval 11"/>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4" name="Oval 13"/>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grpSp>
    </p:spTree>
    <p:extLst>
      <p:ext uri="{BB962C8B-B14F-4D97-AF65-F5344CB8AC3E}">
        <p14:creationId xmlns:p14="http://schemas.microsoft.com/office/powerpoint/2010/main" val="1762036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8602" y="-1385"/>
            <a:ext cx="8290043" cy="857250"/>
          </a:xfrm>
        </p:spPr>
        <p:txBody>
          <a:bodyPr>
            <a:normAutofit/>
          </a:bodyPr>
          <a:lstStyle>
            <a:lvl1pPr>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6" name="Rectangle 5"/>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3" name="Group 2"/>
          <p:cNvGrpSpPr/>
          <p:nvPr userDrawn="1"/>
        </p:nvGrpSpPr>
        <p:grpSpPr bwMode="black">
          <a:xfrm>
            <a:off x="4413392" y="386404"/>
            <a:ext cx="4360599" cy="4180666"/>
            <a:chOff x="2462213" y="1598613"/>
            <a:chExt cx="4222750" cy="3667125"/>
          </a:xfrm>
          <a:solidFill>
            <a:srgbClr val="0072C6">
              <a:alpha val="3922"/>
            </a:srgbClr>
          </a:solidFill>
        </p:grpSpPr>
        <p:sp>
          <p:nvSpPr>
            <p:cNvPr id="4" name="Rectangle 6"/>
            <p:cNvSpPr>
              <a:spLocks noChangeArrowheads="1"/>
            </p:cNvSpPr>
            <p:nvPr/>
          </p:nvSpPr>
          <p:spPr bwMode="black">
            <a:xfrm>
              <a:off x="5564188" y="3346451"/>
              <a:ext cx="11588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5" name="Rectangle 7"/>
            <p:cNvSpPr>
              <a:spLocks noChangeArrowheads="1"/>
            </p:cNvSpPr>
            <p:nvPr/>
          </p:nvSpPr>
          <p:spPr bwMode="black">
            <a:xfrm>
              <a:off x="5795963" y="3346451"/>
              <a:ext cx="1127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6" name="Rectangle 8"/>
            <p:cNvSpPr>
              <a:spLocks noChangeArrowheads="1"/>
            </p:cNvSpPr>
            <p:nvPr/>
          </p:nvSpPr>
          <p:spPr bwMode="black">
            <a:xfrm>
              <a:off x="3092451" y="3346451"/>
              <a:ext cx="11588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7" name="Rectangle 9"/>
            <p:cNvSpPr>
              <a:spLocks noChangeArrowheads="1"/>
            </p:cNvSpPr>
            <p:nvPr/>
          </p:nvSpPr>
          <p:spPr bwMode="black">
            <a:xfrm>
              <a:off x="3324226" y="3346451"/>
              <a:ext cx="1174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8"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9"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0"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1"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2"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3"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4"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5"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6"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7"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8"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19"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0"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1" name="Freeform 23"/>
            <p:cNvSpPr>
              <a:spLocks noEditPoints="1"/>
            </p:cNvSpPr>
            <p:nvPr/>
          </p:nvSpPr>
          <p:spPr bwMode="black">
            <a:xfrm>
              <a:off x="5586412" y="1639888"/>
              <a:ext cx="447485"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2"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3"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4"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5"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6"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7"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8" name="Freeform 30"/>
            <p:cNvSpPr>
              <a:spLocks/>
            </p:cNvSpPr>
            <p:nvPr/>
          </p:nvSpPr>
          <p:spPr bwMode="black">
            <a:xfrm>
              <a:off x="3401855" y="4279901"/>
              <a:ext cx="472440"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sp>
          <p:nvSpPr>
            <p:cNvPr id="29" name="Freeform 31"/>
            <p:cNvSpPr>
              <a:spLocks noEditPoints="1"/>
            </p:cNvSpPr>
            <p:nvPr/>
          </p:nvSpPr>
          <p:spPr bwMode="black">
            <a:xfrm>
              <a:off x="3382964" y="4456113"/>
              <a:ext cx="507999"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52"/>
              <a:endParaRPr lang="en-US" sz="1200">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857795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835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5" name="Title 1"/>
          <p:cNvSpPr>
            <a:spLocks noGrp="1"/>
          </p:cNvSpPr>
          <p:nvPr>
            <p:ph type="title"/>
          </p:nvPr>
        </p:nvSpPr>
        <p:spPr>
          <a:xfrm>
            <a:off x="389437" y="171458"/>
            <a:ext cx="8363938" cy="560923"/>
          </a:xfrm>
        </p:spPr>
        <p:txBody>
          <a:bodyPr/>
          <a:lstStyle>
            <a:lvl1pPr>
              <a:defRPr>
                <a:solidFill>
                  <a:schemeClr val="bg2"/>
                </a:solidFill>
              </a:defRPr>
            </a:lvl1pPr>
          </a:lstStyle>
          <a:p>
            <a:r>
              <a:rPr lang="en-US" smtClean="0"/>
              <a:t>Click to edit Master title style</a:t>
            </a:r>
            <a:endParaRPr lang="en-US" dirty="0"/>
          </a:p>
        </p:txBody>
      </p:sp>
      <p:sp>
        <p:nvSpPr>
          <p:cNvPr id="6" name="Text Placeholder 4"/>
          <p:cNvSpPr>
            <a:spLocks noGrp="1"/>
          </p:cNvSpPr>
          <p:nvPr>
            <p:ph type="body" sz="quarter" idx="10"/>
          </p:nvPr>
        </p:nvSpPr>
        <p:spPr>
          <a:xfrm>
            <a:off x="389437" y="1085850"/>
            <a:ext cx="8363938" cy="709810"/>
          </a:xfrm>
        </p:spPr>
        <p:txBody>
          <a:bodyPr/>
          <a:lstStyle>
            <a:lvl1pPr marL="0" indent="0">
              <a:spcBef>
                <a:spcPts val="0"/>
              </a:spcBef>
              <a:spcAft>
                <a:spcPts val="675"/>
              </a:spcAft>
              <a:buNone/>
              <a:defRPr sz="3000" spc="-75" baseline="0">
                <a:solidFill>
                  <a:schemeClr val="bg2"/>
                </a:solidFill>
                <a:latin typeface="Segoe UI Light" pitchFamily="34" charset="0"/>
              </a:defRPr>
            </a:lvl1pPr>
            <a:lvl2pPr marL="0" indent="0">
              <a:spcBef>
                <a:spcPts val="0"/>
              </a:spcBef>
              <a:spcAft>
                <a:spcPts val="300"/>
              </a:spcAft>
              <a:buNone/>
              <a:defRPr sz="1500" spc="-38" baseline="0">
                <a:solidFill>
                  <a:schemeClr val="bg2"/>
                </a:soli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211749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7064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theme" Target="../theme/theme3.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png"/><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85"/>
            <a:ext cx="8229600" cy="857250"/>
          </a:xfrm>
          <a:prstGeom prst="rect">
            <a:avLst/>
          </a:prstGeom>
        </p:spPr>
        <p:txBody>
          <a:bodyPr vert="horz" lIns="91341" tIns="45668" rIns="91341" bIns="45668" rtlCol="0" anchor="ctr">
            <a:normAutofit/>
          </a:body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5" r:id="rId3"/>
    <p:sldLayoutId id="2147483666" r:id="rId4"/>
    <p:sldLayoutId id="2147483667" r:id="rId5"/>
    <p:sldLayoutId id="2147483737" r:id="rId6"/>
    <p:sldLayoutId id="2147483738" r:id="rId7"/>
    <p:sldLayoutId id="2147483764" r:id="rId8"/>
    <p:sldLayoutId id="2147483765" r:id="rId9"/>
  </p:sldLayoutIdLst>
  <p:timing>
    <p:tnLst>
      <p:par>
        <p:cTn id="1" dur="indefinite" restart="never" nodeType="tmRoot"/>
      </p:par>
    </p:tnLst>
  </p:timing>
  <p:hf hdr="0" ftr="0" dt="0"/>
  <p:txStyles>
    <p:title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Flowchart: Process 13"/>
          <p:cNvSpPr/>
          <p:nvPr userDrawn="1"/>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5" name="Flowchart: Process 14"/>
          <p:cNvSpPr/>
          <p:nvPr userDrawn="1"/>
        </p:nvSpPr>
        <p:spPr>
          <a:xfrm>
            <a:off x="2424986" y="1890092"/>
            <a:ext cx="1490472" cy="1488163"/>
          </a:xfrm>
          <a:prstGeom prst="flowChartProcess">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 name="Flowchart: Process 15"/>
          <p:cNvSpPr/>
          <p:nvPr userDrawn="1"/>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9" name="Pictur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78916109"/>
      </p:ext>
    </p:extLst>
  </p:cSld>
  <p:clrMap bg1="lt1" tx1="dk1" bg2="lt2" tx2="dk2" accent1="accent1" accent2="accent2" accent3="accent3" accent4="accent4" accent5="accent5" accent6="accent6" hlink="hlink" folHlink="folHlink"/>
  <p:sldLayoutIdLst>
    <p:sldLayoutId id="2147483762"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5"/>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048" lvl="1" defTabSz="914096"/>
            <a:r>
              <a:rPr lang="en-US" sz="1000" dirty="0" smtClean="0">
                <a:solidFill>
                  <a:srgbClr val="00A1DA"/>
                </a:solidFill>
                <a:latin typeface="Segoe UI" pitchFamily="34" charset="0"/>
                <a:ea typeface="Segoe UI" pitchFamily="34" charset="0"/>
                <a:cs typeface="Segoe UI" pitchFamily="34" charset="0"/>
              </a:rPr>
              <a:t>www.aditi.com</a:t>
            </a:r>
            <a:endParaRPr lang="en-US" sz="1000" dirty="0">
              <a:solidFill>
                <a:srgbClr val="00A1DA"/>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08" tIns="45704" rIns="91408" bIns="45704"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4"/>
            <a:ext cx="8229600" cy="3394472"/>
          </a:xfrm>
          <a:prstGeom prst="rect">
            <a:avLst/>
          </a:prstGeom>
        </p:spPr>
        <p:txBody>
          <a:bodyPr vert="horz" lIns="91408" tIns="45704" rIns="91408"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515233" y="4943889"/>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defTabSz="914096"/>
            <a:endParaRPr lang="en-US">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90144"/>
          <a:stretch/>
        </p:blipFill>
        <p:spPr bwMode="auto">
          <a:xfrm>
            <a:off x="9002250" y="13517"/>
            <a:ext cx="121211" cy="13716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pPr defTabSz="914096"/>
            <a:fld id="{C7C739E9-B401-45D2-B2D3-CE79AE1ADEC1}" type="slidenum">
              <a:rPr lang="en-US" smtClean="0">
                <a:solidFill>
                  <a:prstClr val="black">
                    <a:tint val="75000"/>
                  </a:prstClr>
                </a:solidFill>
              </a:rPr>
              <a:pPr defTabSz="914096"/>
              <a:t>‹#›</a:t>
            </a:fld>
            <a:endParaRPr lang="en-US" dirty="0">
              <a:solidFill>
                <a:prstClr val="black">
                  <a:tint val="75000"/>
                </a:prstClr>
              </a:solidFill>
            </a:endParaRPr>
          </a:p>
        </p:txBody>
      </p:sp>
    </p:spTree>
    <p:extLst>
      <p:ext uri="{BB962C8B-B14F-4D97-AF65-F5344CB8AC3E}">
        <p14:creationId xmlns:p14="http://schemas.microsoft.com/office/powerpoint/2010/main" val="263693733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Lst>
  <p:timing>
    <p:tnLst>
      <p:par>
        <p:cTn id="1" dur="indefinite" restart="never" nodeType="tmRoot"/>
      </p:par>
    </p:tnLst>
  </p:timing>
  <p:hf hdr="0" ftr="0" dt="0"/>
  <p:txStyles>
    <p:title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781" indent="-342781" algn="l" defTabSz="9140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02" indent="-285654" algn="l" defTabSz="914096"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2616" indent="-228528" algn="l" defTabSz="91409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72"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12"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60"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08"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56"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04"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6" rtl="0" eaLnBrk="1" latinLnBrk="0" hangingPunct="1">
        <a:defRPr sz="1800" kern="1200">
          <a:solidFill>
            <a:schemeClr val="tx1"/>
          </a:solidFill>
          <a:latin typeface="+mn-lt"/>
          <a:ea typeface="+mn-ea"/>
          <a:cs typeface="+mn-cs"/>
        </a:defRPr>
      </a:lvl1pPr>
      <a:lvl2pPr marL="457048" algn="l" defTabSz="914096" rtl="0" eaLnBrk="1" latinLnBrk="0" hangingPunct="1">
        <a:defRPr sz="1800" kern="1200">
          <a:solidFill>
            <a:schemeClr val="tx1"/>
          </a:solidFill>
          <a:latin typeface="+mn-lt"/>
          <a:ea typeface="+mn-ea"/>
          <a:cs typeface="+mn-cs"/>
        </a:defRPr>
      </a:lvl2pPr>
      <a:lvl3pPr marL="914096" algn="l" defTabSz="914096" rtl="0" eaLnBrk="1" latinLnBrk="0" hangingPunct="1">
        <a:defRPr sz="1800" kern="1200">
          <a:solidFill>
            <a:schemeClr val="tx1"/>
          </a:solidFill>
          <a:latin typeface="+mn-lt"/>
          <a:ea typeface="+mn-ea"/>
          <a:cs typeface="+mn-cs"/>
        </a:defRPr>
      </a:lvl3pPr>
      <a:lvl4pPr marL="1371144" algn="l" defTabSz="914096" rtl="0" eaLnBrk="1" latinLnBrk="0" hangingPunct="1">
        <a:defRPr sz="1800" kern="1200">
          <a:solidFill>
            <a:schemeClr val="tx1"/>
          </a:solidFill>
          <a:latin typeface="+mn-lt"/>
          <a:ea typeface="+mn-ea"/>
          <a:cs typeface="+mn-cs"/>
        </a:defRPr>
      </a:lvl4pPr>
      <a:lvl5pPr marL="1828191" algn="l" defTabSz="914096" rtl="0" eaLnBrk="1" latinLnBrk="0" hangingPunct="1">
        <a:defRPr sz="1800" kern="1200">
          <a:solidFill>
            <a:schemeClr val="tx1"/>
          </a:solidFill>
          <a:latin typeface="+mn-lt"/>
          <a:ea typeface="+mn-ea"/>
          <a:cs typeface="+mn-cs"/>
        </a:defRPr>
      </a:lvl5pPr>
      <a:lvl6pPr marL="2285234" algn="l" defTabSz="914096" rtl="0" eaLnBrk="1" latinLnBrk="0" hangingPunct="1">
        <a:defRPr sz="1800" kern="1200">
          <a:solidFill>
            <a:schemeClr val="tx1"/>
          </a:solidFill>
          <a:latin typeface="+mn-lt"/>
          <a:ea typeface="+mn-ea"/>
          <a:cs typeface="+mn-cs"/>
        </a:defRPr>
      </a:lvl6pPr>
      <a:lvl7pPr marL="2742288" algn="l" defTabSz="914096" rtl="0" eaLnBrk="1" latinLnBrk="0" hangingPunct="1">
        <a:defRPr sz="1800" kern="1200">
          <a:solidFill>
            <a:schemeClr val="tx1"/>
          </a:solidFill>
          <a:latin typeface="+mn-lt"/>
          <a:ea typeface="+mn-ea"/>
          <a:cs typeface="+mn-cs"/>
        </a:defRPr>
      </a:lvl7pPr>
      <a:lvl8pPr marL="3199332" algn="l" defTabSz="914096" rtl="0" eaLnBrk="1" latinLnBrk="0" hangingPunct="1">
        <a:defRPr sz="1800" kern="1200">
          <a:solidFill>
            <a:schemeClr val="tx1"/>
          </a:solidFill>
          <a:latin typeface="+mn-lt"/>
          <a:ea typeface="+mn-ea"/>
          <a:cs typeface="+mn-cs"/>
        </a:defRPr>
      </a:lvl8pPr>
      <a:lvl9pPr marL="3656378" algn="l" defTabSz="91409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5"/>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048" lvl="1" defTabSz="914096"/>
            <a:r>
              <a:rPr lang="en-US" sz="1000" dirty="0" smtClean="0">
                <a:solidFill>
                  <a:srgbClr val="00A1DA"/>
                </a:solidFill>
                <a:latin typeface="Segoe UI" pitchFamily="34" charset="0"/>
                <a:ea typeface="Segoe UI" pitchFamily="34" charset="0"/>
                <a:cs typeface="Segoe UI" pitchFamily="34" charset="0"/>
              </a:rPr>
              <a:t>www.aditi.com</a:t>
            </a:r>
            <a:endParaRPr lang="en-US" sz="1000" dirty="0">
              <a:solidFill>
                <a:srgbClr val="00A1DA"/>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08" tIns="45704" rIns="91408" bIns="45704"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4"/>
            <a:ext cx="8229600" cy="3394472"/>
          </a:xfrm>
          <a:prstGeom prst="rect">
            <a:avLst/>
          </a:prstGeom>
        </p:spPr>
        <p:txBody>
          <a:bodyPr vert="horz" lIns="91408" tIns="45704" rIns="91408"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515233" y="4943889"/>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defTabSz="914096"/>
            <a:endParaRPr lang="en-US">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90144"/>
          <a:stretch/>
        </p:blipFill>
        <p:spPr bwMode="auto">
          <a:xfrm>
            <a:off x="9002250" y="13517"/>
            <a:ext cx="121211" cy="13716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pPr defTabSz="914096"/>
            <a:fld id="{C7C739E9-B401-45D2-B2D3-CE79AE1ADEC1}" type="slidenum">
              <a:rPr lang="en-US" smtClean="0">
                <a:solidFill>
                  <a:prstClr val="black">
                    <a:tint val="75000"/>
                  </a:prstClr>
                </a:solidFill>
              </a:rPr>
              <a:pPr defTabSz="914096"/>
              <a:t>‹#›</a:t>
            </a:fld>
            <a:endParaRPr lang="en-US" dirty="0">
              <a:solidFill>
                <a:prstClr val="black">
                  <a:tint val="75000"/>
                </a:prstClr>
              </a:solidFill>
            </a:endParaRPr>
          </a:p>
        </p:txBody>
      </p:sp>
    </p:spTree>
    <p:extLst>
      <p:ext uri="{BB962C8B-B14F-4D97-AF65-F5344CB8AC3E}">
        <p14:creationId xmlns:p14="http://schemas.microsoft.com/office/powerpoint/2010/main" val="79245343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Lst>
  <p:timing>
    <p:tnLst>
      <p:par>
        <p:cTn id="1" dur="indefinite" restart="never" nodeType="tmRoot"/>
      </p:par>
    </p:tnLst>
  </p:timing>
  <p:hf hdr="0" ftr="0" dt="0"/>
  <p:txStyles>
    <p:title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781" indent="-342781" algn="l" defTabSz="9140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02" indent="-285654" algn="l" defTabSz="914096"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2616" indent="-228528" algn="l" defTabSz="91409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72"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12"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60"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08"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56"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04" indent="-228528" algn="l" defTabSz="9140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6" rtl="0" eaLnBrk="1" latinLnBrk="0" hangingPunct="1">
        <a:defRPr sz="1800" kern="1200">
          <a:solidFill>
            <a:schemeClr val="tx1"/>
          </a:solidFill>
          <a:latin typeface="+mn-lt"/>
          <a:ea typeface="+mn-ea"/>
          <a:cs typeface="+mn-cs"/>
        </a:defRPr>
      </a:lvl1pPr>
      <a:lvl2pPr marL="457048" algn="l" defTabSz="914096" rtl="0" eaLnBrk="1" latinLnBrk="0" hangingPunct="1">
        <a:defRPr sz="1800" kern="1200">
          <a:solidFill>
            <a:schemeClr val="tx1"/>
          </a:solidFill>
          <a:latin typeface="+mn-lt"/>
          <a:ea typeface="+mn-ea"/>
          <a:cs typeface="+mn-cs"/>
        </a:defRPr>
      </a:lvl2pPr>
      <a:lvl3pPr marL="914096" algn="l" defTabSz="914096" rtl="0" eaLnBrk="1" latinLnBrk="0" hangingPunct="1">
        <a:defRPr sz="1800" kern="1200">
          <a:solidFill>
            <a:schemeClr val="tx1"/>
          </a:solidFill>
          <a:latin typeface="+mn-lt"/>
          <a:ea typeface="+mn-ea"/>
          <a:cs typeface="+mn-cs"/>
        </a:defRPr>
      </a:lvl3pPr>
      <a:lvl4pPr marL="1371144" algn="l" defTabSz="914096" rtl="0" eaLnBrk="1" latinLnBrk="0" hangingPunct="1">
        <a:defRPr sz="1800" kern="1200">
          <a:solidFill>
            <a:schemeClr val="tx1"/>
          </a:solidFill>
          <a:latin typeface="+mn-lt"/>
          <a:ea typeface="+mn-ea"/>
          <a:cs typeface="+mn-cs"/>
        </a:defRPr>
      </a:lvl4pPr>
      <a:lvl5pPr marL="1828191" algn="l" defTabSz="914096" rtl="0" eaLnBrk="1" latinLnBrk="0" hangingPunct="1">
        <a:defRPr sz="1800" kern="1200">
          <a:solidFill>
            <a:schemeClr val="tx1"/>
          </a:solidFill>
          <a:latin typeface="+mn-lt"/>
          <a:ea typeface="+mn-ea"/>
          <a:cs typeface="+mn-cs"/>
        </a:defRPr>
      </a:lvl5pPr>
      <a:lvl6pPr marL="2285234" algn="l" defTabSz="914096" rtl="0" eaLnBrk="1" latinLnBrk="0" hangingPunct="1">
        <a:defRPr sz="1800" kern="1200">
          <a:solidFill>
            <a:schemeClr val="tx1"/>
          </a:solidFill>
          <a:latin typeface="+mn-lt"/>
          <a:ea typeface="+mn-ea"/>
          <a:cs typeface="+mn-cs"/>
        </a:defRPr>
      </a:lvl6pPr>
      <a:lvl7pPr marL="2742288" algn="l" defTabSz="914096" rtl="0" eaLnBrk="1" latinLnBrk="0" hangingPunct="1">
        <a:defRPr sz="1800" kern="1200">
          <a:solidFill>
            <a:schemeClr val="tx1"/>
          </a:solidFill>
          <a:latin typeface="+mn-lt"/>
          <a:ea typeface="+mn-ea"/>
          <a:cs typeface="+mn-cs"/>
        </a:defRPr>
      </a:lvl7pPr>
      <a:lvl8pPr marL="3199332" algn="l" defTabSz="914096" rtl="0" eaLnBrk="1" latinLnBrk="0" hangingPunct="1">
        <a:defRPr sz="1800" kern="1200">
          <a:solidFill>
            <a:schemeClr val="tx1"/>
          </a:solidFill>
          <a:latin typeface="+mn-lt"/>
          <a:ea typeface="+mn-ea"/>
          <a:cs typeface="+mn-cs"/>
        </a:defRPr>
      </a:lvl8pPr>
      <a:lvl9pPr marL="3656378" algn="l" defTabSz="9140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69.gif"/><Relationship Id="rId16"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73.jpeg"/><Relationship Id="rId11" Type="http://schemas.openxmlformats.org/officeDocument/2006/relationships/image" Target="../media/image78.png"/><Relationship Id="rId5" Type="http://schemas.openxmlformats.org/officeDocument/2006/relationships/image" Target="../media/image72.jpe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8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88.png"/><Relationship Id="rId5" Type="http://schemas.openxmlformats.org/officeDocument/2006/relationships/diagramQuickStyle" Target="../diagrams/quickStyle3.xml"/><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diagramLayout" Target="../diagrams/layout3.xml"/><Relationship Id="rId9" Type="http://schemas.openxmlformats.org/officeDocument/2006/relationships/image" Target="../media/image86.png"/><Relationship Id="rId14" Type="http://schemas.openxmlformats.org/officeDocument/2006/relationships/image" Target="../media/image91.png"/></Relationships>
</file>

<file path=ppt/slides/_rels/slide1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6.png"/><Relationship Id="rId18" Type="http://schemas.openxmlformats.org/officeDocument/2006/relationships/diagramColors" Target="../diagrams/colors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95.png"/><Relationship Id="rId17" Type="http://schemas.openxmlformats.org/officeDocument/2006/relationships/diagramQuickStyle" Target="../diagrams/quickStyle5.xml"/><Relationship Id="rId2" Type="http://schemas.openxmlformats.org/officeDocument/2006/relationships/notesSlide" Target="../notesSlides/notesSlide6.xml"/><Relationship Id="rId16" Type="http://schemas.openxmlformats.org/officeDocument/2006/relationships/diagramLayout" Target="../diagrams/layout5.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image" Target="../media/image94.png"/><Relationship Id="rId5" Type="http://schemas.openxmlformats.org/officeDocument/2006/relationships/diagramQuickStyle" Target="../diagrams/quickStyle4.xml"/><Relationship Id="rId15" Type="http://schemas.openxmlformats.org/officeDocument/2006/relationships/diagramData" Target="../diagrams/data5.xml"/><Relationship Id="rId10" Type="http://schemas.openxmlformats.org/officeDocument/2006/relationships/image" Target="../media/image93.png"/><Relationship Id="rId19" Type="http://schemas.microsoft.com/office/2007/relationships/diagramDrawing" Target="../diagrams/drawing5.xml"/><Relationship Id="rId4" Type="http://schemas.openxmlformats.org/officeDocument/2006/relationships/diagramLayout" Target="../diagrams/layout4.xml"/><Relationship Id="rId9" Type="http://schemas.openxmlformats.org/officeDocument/2006/relationships/image" Target="../media/image92.png"/><Relationship Id="rId14" Type="http://schemas.openxmlformats.org/officeDocument/2006/relationships/image" Target="../media/image9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18" Type="http://schemas.openxmlformats.org/officeDocument/2006/relationships/image" Target="../media/image22.gif"/><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hyperlink" Target="http://usa.visa.com/index.html" TargetMode="External"/><Relationship Id="rId2" Type="http://schemas.openxmlformats.org/officeDocument/2006/relationships/image" Target="../media/image7.png"/><Relationship Id="rId16" Type="http://schemas.openxmlformats.org/officeDocument/2006/relationships/image" Target="../media/image21.jpeg"/><Relationship Id="rId1" Type="http://schemas.openxmlformats.org/officeDocument/2006/relationships/slideLayout" Target="../slideLayouts/slideLayout5.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gif"/><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7.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2.xml"/><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hdphoto" Target="../media/hdphoto1.wdp"/><Relationship Id="rId5" Type="http://schemas.openxmlformats.org/officeDocument/2006/relationships/diagramColors" Target="../diagrams/colors2.xml"/><Relationship Id="rId10" Type="http://schemas.openxmlformats.org/officeDocument/2006/relationships/image" Target="../media/image26.png"/><Relationship Id="rId4" Type="http://schemas.openxmlformats.org/officeDocument/2006/relationships/diagramQuickStyle" Target="../diagrams/quickStyle2.xml"/><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image" Target="../media/image28.jpeg"/><Relationship Id="rId1" Type="http://schemas.openxmlformats.org/officeDocument/2006/relationships/slideLayout" Target="../slideLayouts/slideLayout5.xml"/><Relationship Id="rId6" Type="http://schemas.microsoft.com/office/2007/relationships/hdphoto" Target="../media/hdphoto3.wdp"/><Relationship Id="rId11" Type="http://schemas.openxmlformats.org/officeDocument/2006/relationships/image" Target="../media/image34.png"/><Relationship Id="rId5" Type="http://schemas.openxmlformats.org/officeDocument/2006/relationships/image" Target="../media/image30.png"/><Relationship Id="rId10" Type="http://schemas.openxmlformats.org/officeDocument/2006/relationships/image" Target="../media/image33.png"/><Relationship Id="rId4" Type="http://schemas.microsoft.com/office/2007/relationships/hdphoto" Target="../media/hdphoto2.wdp"/><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36.png"/><Relationship Id="rId7" Type="http://schemas.microsoft.com/office/2007/relationships/hdphoto" Target="../media/hdphoto6.wdp"/><Relationship Id="rId12" Type="http://schemas.openxmlformats.org/officeDocument/2006/relationships/image" Target="../media/image42.jpeg"/><Relationship Id="rId17" Type="http://schemas.openxmlformats.org/officeDocument/2006/relationships/image" Target="../media/image46.png"/><Relationship Id="rId2" Type="http://schemas.openxmlformats.org/officeDocument/2006/relationships/notesSlide" Target="../notesSlides/notesSlide2.xml"/><Relationship Id="rId16"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38.png"/><Relationship Id="rId11" Type="http://schemas.microsoft.com/office/2007/relationships/hdphoto" Target="../media/hdphoto7.wdp"/><Relationship Id="rId5" Type="http://schemas.openxmlformats.org/officeDocument/2006/relationships/image" Target="../media/image37.png"/><Relationship Id="rId15" Type="http://schemas.openxmlformats.org/officeDocument/2006/relationships/image" Target="../media/image44.png"/><Relationship Id="rId10" Type="http://schemas.openxmlformats.org/officeDocument/2006/relationships/image" Target="../media/image41.jpeg"/><Relationship Id="rId4" Type="http://schemas.microsoft.com/office/2007/relationships/hdphoto" Target="../media/hdphoto5.wdp"/><Relationship Id="rId9" Type="http://schemas.openxmlformats.org/officeDocument/2006/relationships/image" Target="../media/image40.png"/><Relationship Id="rId14" Type="http://schemas.microsoft.com/office/2007/relationships/hdphoto" Target="../media/hdphoto8.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3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91000" y="2325199"/>
            <a:ext cx="4800600" cy="861702"/>
          </a:xfrm>
          <a:prstGeom prst="rect">
            <a:avLst/>
          </a:prstGeom>
          <a:noFill/>
        </p:spPr>
        <p:txBody>
          <a:bodyPr wrap="square" lIns="91368" tIns="45684" rIns="91368" bIns="45684" rtlCol="0">
            <a:spAutoFit/>
          </a:bodyPr>
          <a:lstStyle/>
          <a:p>
            <a:r>
              <a:rPr lang="en-US" sz="2500" kern="0" dirty="0" smtClean="0">
                <a:solidFill>
                  <a:schemeClr val="bg1">
                    <a:alpha val="99000"/>
                  </a:schemeClr>
                </a:solidFill>
                <a:latin typeface="Segoe UI Light"/>
              </a:rPr>
              <a:t>BIG DATA and ANALYTICS CAPABILITIES</a:t>
            </a:r>
            <a:endParaRPr lang="en-US" sz="2500" kern="0" dirty="0">
              <a:solidFill>
                <a:schemeClr val="bg1">
                  <a:alpha val="99000"/>
                </a:schemeClr>
              </a:solidFill>
              <a:latin typeface="Segoe UI Light"/>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4305300" y="4892505"/>
            <a:ext cx="533400" cy="273844"/>
          </a:xfrm>
          <a:prstGeom prst="rect">
            <a:avLst/>
          </a:prstGeom>
        </p:spPr>
        <p:txBody>
          <a:bodyPr/>
          <a:lstStyle/>
          <a:p>
            <a:fld id="{C7C739E9-B401-45D2-B2D3-CE79AE1ADEC1}" type="slidenum">
              <a:rPr lang="en-US" smtClean="0">
                <a:solidFill>
                  <a:prstClr val="black">
                    <a:tint val="75000"/>
                  </a:prstClr>
                </a:solidFill>
              </a:rPr>
              <a:pPr/>
              <a:t>10</a:t>
            </a:fld>
            <a:endParaRPr lang="en-US" dirty="0">
              <a:solidFill>
                <a:prstClr val="black">
                  <a:tint val="75000"/>
                </a:prstClr>
              </a:solidFill>
            </a:endParaRPr>
          </a:p>
        </p:txBody>
      </p:sp>
      <p:sp>
        <p:nvSpPr>
          <p:cNvPr id="3" name="Freeform 2"/>
          <p:cNvSpPr>
            <a:spLocks/>
          </p:cNvSpPr>
          <p:nvPr/>
        </p:nvSpPr>
        <p:spPr bwMode="black">
          <a:xfrm>
            <a:off x="515679" y="1037756"/>
            <a:ext cx="703522" cy="431549"/>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B5D33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Litebulb"/>
          <p:cNvSpPr>
            <a:spLocks noEditPoints="1" noChangeArrowheads="1"/>
          </p:cNvSpPr>
          <p:nvPr/>
        </p:nvSpPr>
        <p:spPr bwMode="auto">
          <a:xfrm>
            <a:off x="629066" y="2439043"/>
            <a:ext cx="437734" cy="5765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B6D33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4"/>
          <p:cNvSpPr>
            <a:spLocks noEditPoints="1"/>
          </p:cNvSpPr>
          <p:nvPr/>
        </p:nvSpPr>
        <p:spPr bwMode="black">
          <a:xfrm>
            <a:off x="662753" y="3701406"/>
            <a:ext cx="480247" cy="40784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B6D33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 name="Rectangle 5"/>
          <p:cNvSpPr/>
          <p:nvPr/>
        </p:nvSpPr>
        <p:spPr>
          <a:xfrm>
            <a:off x="1828801" y="859706"/>
            <a:ext cx="7010400" cy="1133564"/>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Rectangle 10"/>
          <p:cNvSpPr/>
          <p:nvPr/>
        </p:nvSpPr>
        <p:spPr>
          <a:xfrm>
            <a:off x="251754" y="1621705"/>
            <a:ext cx="1348446" cy="338554"/>
          </a:xfrm>
          <a:prstGeom prst="rect">
            <a:avLst/>
          </a:prstGeom>
        </p:spPr>
        <p:txBody>
          <a:bodyPr wrap="none">
            <a:spAutoFit/>
          </a:bodyPr>
          <a:lstStyle/>
          <a:p>
            <a:r>
              <a:rPr lang="en-US" sz="1600" b="1" cap="all" dirty="0">
                <a:solidFill>
                  <a:srgbClr val="4DC8ED"/>
                </a:solidFill>
                <a:latin typeface="Segoe UI" pitchFamily="34" charset="0"/>
                <a:ea typeface="Segoe UI" pitchFamily="34" charset="0"/>
                <a:cs typeface="Segoe UI" pitchFamily="34" charset="0"/>
              </a:rPr>
              <a:t>CHALLENGE</a:t>
            </a:r>
            <a:endParaRPr lang="en-US" sz="1600" dirty="0"/>
          </a:p>
        </p:txBody>
      </p:sp>
      <p:sp>
        <p:nvSpPr>
          <p:cNvPr id="12" name="Rectangle 11"/>
          <p:cNvSpPr/>
          <p:nvPr/>
        </p:nvSpPr>
        <p:spPr>
          <a:xfrm>
            <a:off x="315912" y="3087341"/>
            <a:ext cx="1208088" cy="338554"/>
          </a:xfrm>
          <a:prstGeom prst="rect">
            <a:avLst/>
          </a:prstGeom>
        </p:spPr>
        <p:txBody>
          <a:bodyPr wrap="none">
            <a:spAutoFit/>
          </a:bodyPr>
          <a:lstStyle/>
          <a:p>
            <a:r>
              <a:rPr lang="en-US" sz="1600" b="1" cap="all" dirty="0" smtClean="0">
                <a:solidFill>
                  <a:srgbClr val="4DC8ED"/>
                </a:solidFill>
                <a:latin typeface="Segoe UI" pitchFamily="34" charset="0"/>
                <a:ea typeface="Segoe UI" pitchFamily="34" charset="0"/>
                <a:cs typeface="Segoe UI" pitchFamily="34" charset="0"/>
              </a:rPr>
              <a:t>Solution</a:t>
            </a:r>
            <a:endParaRPr lang="en-US" sz="1600" dirty="0"/>
          </a:p>
        </p:txBody>
      </p:sp>
      <p:sp>
        <p:nvSpPr>
          <p:cNvPr id="13" name="Rectangle 12"/>
          <p:cNvSpPr/>
          <p:nvPr/>
        </p:nvSpPr>
        <p:spPr>
          <a:xfrm>
            <a:off x="381000" y="4290596"/>
            <a:ext cx="1104790" cy="338554"/>
          </a:xfrm>
          <a:prstGeom prst="rect">
            <a:avLst/>
          </a:prstGeom>
        </p:spPr>
        <p:txBody>
          <a:bodyPr wrap="none">
            <a:spAutoFit/>
          </a:bodyPr>
          <a:lstStyle/>
          <a:p>
            <a:r>
              <a:rPr lang="en-US" sz="1600" b="1" cap="all" dirty="0" smtClean="0">
                <a:solidFill>
                  <a:srgbClr val="4DC8ED"/>
                </a:solidFill>
                <a:latin typeface="Segoe UI" pitchFamily="34" charset="0"/>
                <a:ea typeface="Segoe UI" pitchFamily="34" charset="0"/>
                <a:cs typeface="Segoe UI" pitchFamily="34" charset="0"/>
              </a:rPr>
              <a:t>Benefits</a:t>
            </a:r>
            <a:endParaRPr lang="en-US" sz="1600" dirty="0"/>
          </a:p>
        </p:txBody>
      </p:sp>
      <p:sp>
        <p:nvSpPr>
          <p:cNvPr id="14" name="Rectangle 13"/>
          <p:cNvSpPr/>
          <p:nvPr/>
        </p:nvSpPr>
        <p:spPr>
          <a:xfrm>
            <a:off x="1828799" y="2177406"/>
            <a:ext cx="7010401" cy="1285964"/>
          </a:xfrm>
          <a:prstGeom prst="rect">
            <a:avLst/>
          </a:prstGeom>
          <a:solidFill>
            <a:schemeClr val="bg1"/>
          </a:solidFill>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p:cNvSpPr/>
          <p:nvPr/>
        </p:nvSpPr>
        <p:spPr>
          <a:xfrm>
            <a:off x="1834140" y="3701406"/>
            <a:ext cx="7005062" cy="9144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 name="TextBox 15"/>
          <p:cNvSpPr txBox="1"/>
          <p:nvPr/>
        </p:nvSpPr>
        <p:spPr>
          <a:xfrm>
            <a:off x="1981200" y="3827784"/>
            <a:ext cx="5410200" cy="600164"/>
          </a:xfrm>
          <a:prstGeom prst="rect">
            <a:avLst/>
          </a:prstGeom>
          <a:noFill/>
        </p:spPr>
        <p:txBody>
          <a:bodyPr wrap="square" rtlCol="0">
            <a:spAutoFit/>
          </a:bodyPr>
          <a:lstStyle/>
          <a:p>
            <a:pPr marL="173038" indent="-173038">
              <a:buFont typeface="Arial" pitchFamily="34" charset="0"/>
              <a:buChar char="•"/>
            </a:pPr>
            <a:r>
              <a:rPr lang="en-US" sz="1100" dirty="0">
                <a:latin typeface="Segoe UI" pitchFamily="34" charset="0"/>
                <a:ea typeface="Segoe UI" pitchFamily="34" charset="0"/>
                <a:cs typeface="Segoe UI" pitchFamily="34" charset="0"/>
              </a:rPr>
              <a:t>Enable end-to-end visibility from executives to operational staff</a:t>
            </a:r>
          </a:p>
          <a:p>
            <a:pPr marL="173038" indent="-173038">
              <a:buFont typeface="Arial" pitchFamily="34" charset="0"/>
              <a:buChar char="•"/>
            </a:pPr>
            <a:r>
              <a:rPr lang="en-US" sz="1100" dirty="0">
                <a:latin typeface="Segoe UI" pitchFamily="34" charset="0"/>
                <a:ea typeface="Segoe UI" pitchFamily="34" charset="0"/>
                <a:cs typeface="Segoe UI" pitchFamily="34" charset="0"/>
              </a:rPr>
              <a:t>Increase Market Reach by enhancing existing ISV products with BI features</a:t>
            </a:r>
          </a:p>
          <a:p>
            <a:pPr marL="173038" indent="-173038">
              <a:buFont typeface="Arial" pitchFamily="34" charset="0"/>
              <a:buChar char="•"/>
            </a:pPr>
            <a:r>
              <a:rPr lang="en-US" sz="1100" dirty="0">
                <a:latin typeface="Segoe UI" pitchFamily="34" charset="0"/>
                <a:ea typeface="Segoe UI" pitchFamily="34" charset="0"/>
                <a:cs typeface="Segoe UI" pitchFamily="34" charset="0"/>
              </a:rPr>
              <a:t>Enable real-time decision making with high speed data processing</a:t>
            </a:r>
          </a:p>
        </p:txBody>
      </p:sp>
      <p:sp>
        <p:nvSpPr>
          <p:cNvPr id="20" name="TextBox 19"/>
          <p:cNvSpPr txBox="1"/>
          <p:nvPr/>
        </p:nvSpPr>
        <p:spPr>
          <a:xfrm>
            <a:off x="2039587" y="1485840"/>
            <a:ext cx="1389413" cy="400110"/>
          </a:xfrm>
          <a:prstGeom prst="rect">
            <a:avLst/>
          </a:prstGeom>
          <a:noFill/>
        </p:spPr>
        <p:txBody>
          <a:bodyPr wrap="square" rtlCol="0">
            <a:spAutoFit/>
          </a:bodyPr>
          <a:lstStyle/>
          <a:p>
            <a:pPr algn="ctr"/>
            <a:r>
              <a:rPr lang="en-US" sz="1000" dirty="0" smtClean="0">
                <a:latin typeface="Segoe UI" pitchFamily="34" charset="0"/>
                <a:ea typeface="Segoe UI" pitchFamily="34" charset="0"/>
                <a:cs typeface="Segoe UI" pitchFamily="34" charset="0"/>
              </a:rPr>
              <a:t>Ability to analyze </a:t>
            </a:r>
            <a:r>
              <a:rPr lang="en-US" sz="1000" dirty="0">
                <a:latin typeface="Segoe UI" pitchFamily="34" charset="0"/>
                <a:ea typeface="Segoe UI" pitchFamily="34" charset="0"/>
                <a:cs typeface="Segoe UI" pitchFamily="34" charset="0"/>
              </a:rPr>
              <a:t>complex </a:t>
            </a:r>
            <a:r>
              <a:rPr lang="en-US" sz="1000" dirty="0" smtClean="0">
                <a:latin typeface="Segoe UI" pitchFamily="34" charset="0"/>
                <a:ea typeface="Segoe UI" pitchFamily="34" charset="0"/>
                <a:cs typeface="Segoe UI" pitchFamily="34" charset="0"/>
              </a:rPr>
              <a:t>scenarios</a:t>
            </a:r>
            <a:endParaRPr lang="en-US" sz="1000" dirty="0">
              <a:latin typeface="Segoe UI" pitchFamily="34" charset="0"/>
              <a:ea typeface="Segoe UI" pitchFamily="34" charset="0"/>
              <a:cs typeface="Segoe UI" pitchFamily="34" charset="0"/>
            </a:endParaRPr>
          </a:p>
        </p:txBody>
      </p:sp>
      <p:sp>
        <p:nvSpPr>
          <p:cNvPr id="21" name="TextBox 20"/>
          <p:cNvSpPr txBox="1"/>
          <p:nvPr/>
        </p:nvSpPr>
        <p:spPr>
          <a:xfrm>
            <a:off x="3733800" y="1510773"/>
            <a:ext cx="1752599" cy="400110"/>
          </a:xfrm>
          <a:prstGeom prst="rect">
            <a:avLst/>
          </a:prstGeom>
          <a:noFill/>
        </p:spPr>
        <p:txBody>
          <a:bodyPr wrap="square" rtlCol="0">
            <a:spAutoFit/>
          </a:bodyPr>
          <a:lstStyle/>
          <a:p>
            <a:pPr algn="ctr"/>
            <a:r>
              <a:rPr lang="en-US" sz="1000" dirty="0">
                <a:latin typeface="Segoe UI" pitchFamily="34" charset="0"/>
                <a:ea typeface="Segoe UI" pitchFamily="34" charset="0"/>
                <a:cs typeface="Segoe UI" pitchFamily="34" charset="0"/>
              </a:rPr>
              <a:t>Lack of Context to reports and dashboards</a:t>
            </a:r>
          </a:p>
        </p:txBody>
      </p:sp>
      <p:sp>
        <p:nvSpPr>
          <p:cNvPr id="22" name="TextBox 21"/>
          <p:cNvSpPr txBox="1"/>
          <p:nvPr/>
        </p:nvSpPr>
        <p:spPr>
          <a:xfrm>
            <a:off x="5486400" y="1484352"/>
            <a:ext cx="1676400" cy="553998"/>
          </a:xfrm>
          <a:prstGeom prst="rect">
            <a:avLst/>
          </a:prstGeom>
          <a:noFill/>
        </p:spPr>
        <p:txBody>
          <a:bodyPr wrap="square" rtlCol="0">
            <a:spAutoFit/>
          </a:bodyPr>
          <a:lstStyle/>
          <a:p>
            <a:pPr algn="ctr"/>
            <a:r>
              <a:rPr lang="en-US" sz="1000" dirty="0">
                <a:latin typeface="Segoe UI" pitchFamily="34" charset="0"/>
                <a:ea typeface="Segoe UI" pitchFamily="34" charset="0"/>
                <a:cs typeface="Segoe UI" pitchFamily="34" charset="0"/>
              </a:rPr>
              <a:t>Lack of </a:t>
            </a:r>
            <a:r>
              <a:rPr lang="en-US" sz="1000" dirty="0" smtClean="0">
                <a:latin typeface="Segoe UI" pitchFamily="34" charset="0"/>
                <a:ea typeface="Segoe UI" pitchFamily="34" charset="0"/>
                <a:cs typeface="Segoe UI" pitchFamily="34" charset="0"/>
              </a:rPr>
              <a:t>top down data visibility from strategic to operational</a:t>
            </a:r>
            <a:endParaRPr lang="en-US" sz="1000" dirty="0">
              <a:latin typeface="Segoe UI" pitchFamily="34" charset="0"/>
              <a:ea typeface="Segoe UI" pitchFamily="34" charset="0"/>
              <a:cs typeface="Segoe UI" pitchFamily="34" charset="0"/>
            </a:endParaRPr>
          </a:p>
        </p:txBody>
      </p:sp>
      <p:sp>
        <p:nvSpPr>
          <p:cNvPr id="23" name="TextBox 22"/>
          <p:cNvSpPr txBox="1"/>
          <p:nvPr/>
        </p:nvSpPr>
        <p:spPr>
          <a:xfrm>
            <a:off x="7239000" y="1562040"/>
            <a:ext cx="1600202" cy="400110"/>
          </a:xfrm>
          <a:prstGeom prst="rect">
            <a:avLst/>
          </a:prstGeom>
          <a:noFill/>
        </p:spPr>
        <p:txBody>
          <a:bodyPr wrap="square" rtlCol="0">
            <a:spAutoFit/>
          </a:bodyPr>
          <a:lstStyle/>
          <a:p>
            <a:r>
              <a:rPr lang="en-US" sz="1000" dirty="0" smtClean="0">
                <a:latin typeface="Segoe UI" pitchFamily="34" charset="0"/>
                <a:ea typeface="Segoe UI" pitchFamily="34" charset="0"/>
                <a:cs typeface="Segoe UI" pitchFamily="34" charset="0"/>
              </a:rPr>
              <a:t>Trend Analysis from real-time streaming data</a:t>
            </a:r>
            <a:endParaRPr lang="en-US" sz="1000" dirty="0">
              <a:latin typeface="Segoe UI" pitchFamily="34" charset="0"/>
              <a:ea typeface="Segoe UI" pitchFamily="34" charset="0"/>
              <a:cs typeface="Segoe UI" pitchFamily="34" charset="0"/>
            </a:endParaRPr>
          </a:p>
        </p:txBody>
      </p:sp>
      <p:sp>
        <p:nvSpPr>
          <p:cNvPr id="24" name="Freeform 8"/>
          <p:cNvSpPr>
            <a:spLocks noEditPoints="1"/>
          </p:cNvSpPr>
          <p:nvPr/>
        </p:nvSpPr>
        <p:spPr bwMode="black">
          <a:xfrm>
            <a:off x="2589213" y="934099"/>
            <a:ext cx="458787" cy="418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100"/>
          </a:p>
        </p:txBody>
      </p:sp>
      <p:sp>
        <p:nvSpPr>
          <p:cNvPr id="25" name="Freeform 156"/>
          <p:cNvSpPr>
            <a:spLocks noEditPoints="1"/>
          </p:cNvSpPr>
          <p:nvPr/>
        </p:nvSpPr>
        <p:spPr bwMode="black">
          <a:xfrm>
            <a:off x="4663440" y="956699"/>
            <a:ext cx="365760" cy="365760"/>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100"/>
          </a:p>
        </p:txBody>
      </p:sp>
      <p:pic>
        <p:nvPicPr>
          <p:cNvPr id="26" name="Picture 2"/>
          <p:cNvPicPr>
            <a:picLocks noChangeAspect="1" noChangeArrowheads="1"/>
          </p:cNvPicPr>
          <p:nvPr/>
        </p:nvPicPr>
        <p:blipFill rotWithShape="1">
          <a:blip r:embed="rId2"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567" r="11981"/>
          <a:stretch/>
        </p:blipFill>
        <p:spPr bwMode="auto">
          <a:xfrm>
            <a:off x="4267200" y="954036"/>
            <a:ext cx="38112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Freeform 11"/>
          <p:cNvSpPr>
            <a:spLocks noEditPoints="1"/>
          </p:cNvSpPr>
          <p:nvPr/>
        </p:nvSpPr>
        <p:spPr bwMode="black">
          <a:xfrm>
            <a:off x="6172200" y="934294"/>
            <a:ext cx="457200" cy="502920"/>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100"/>
          </a:p>
        </p:txBody>
      </p:sp>
      <p:pic>
        <p:nvPicPr>
          <p:cNvPr id="28" name="Picture 1"/>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t="25219" b="16448"/>
          <a:stretch/>
        </p:blipFill>
        <p:spPr bwMode="auto">
          <a:xfrm>
            <a:off x="7620000" y="954036"/>
            <a:ext cx="838200" cy="488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901768" y="2888963"/>
            <a:ext cx="1527232"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Contextual BI with Reports, Scorecards, and Dashboards</a:t>
            </a:r>
          </a:p>
        </p:txBody>
      </p:sp>
      <p:sp>
        <p:nvSpPr>
          <p:cNvPr id="30" name="TextBox 29"/>
          <p:cNvSpPr txBox="1"/>
          <p:nvPr/>
        </p:nvSpPr>
        <p:spPr>
          <a:xfrm>
            <a:off x="3657600" y="2877493"/>
            <a:ext cx="2895600"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Product BI to enhance existing ISV products</a:t>
            </a:r>
          </a:p>
          <a:p>
            <a:pPr marL="173038" indent="-173038">
              <a:buFont typeface="Arial" pitchFamily="34" charset="0"/>
              <a:buChar char="•"/>
            </a:pPr>
            <a:r>
              <a:rPr lang="en-US" sz="1000" dirty="0" smtClean="0">
                <a:latin typeface="Segoe UI" pitchFamily="34" charset="0"/>
                <a:ea typeface="Segoe UI" pitchFamily="34" charset="0"/>
                <a:cs typeface="Segoe UI" pitchFamily="34" charset="0"/>
              </a:rPr>
              <a:t>Framework driven approach with </a:t>
            </a:r>
            <a:r>
              <a:rPr lang="en-US" sz="1000" dirty="0" err="1" smtClean="0">
                <a:latin typeface="Segoe UI" pitchFamily="34" charset="0"/>
                <a:ea typeface="Segoe UI" pitchFamily="34" charset="0"/>
                <a:cs typeface="Segoe UI" pitchFamily="34" charset="0"/>
              </a:rPr>
              <a:t>ETLEasy</a:t>
            </a:r>
            <a:r>
              <a:rPr lang="en-US" sz="1000" dirty="0" smtClean="0">
                <a:latin typeface="Segoe UI" pitchFamily="34" charset="0"/>
                <a:ea typeface="Segoe UI" pitchFamily="34" charset="0"/>
                <a:cs typeface="Segoe UI" pitchFamily="34" charset="0"/>
              </a:rPr>
              <a:t>, a ETL framework for ISVs</a:t>
            </a:r>
            <a:endParaRPr lang="en-US" sz="1000" dirty="0">
              <a:latin typeface="Segoe UI" pitchFamily="34" charset="0"/>
              <a:ea typeface="Segoe UI" pitchFamily="34" charset="0"/>
              <a:cs typeface="Segoe UI" pitchFamily="34" charset="0"/>
            </a:endParaRPr>
          </a:p>
        </p:txBody>
      </p:sp>
      <p:sp>
        <p:nvSpPr>
          <p:cNvPr id="31" name="TextBox 30"/>
          <p:cNvSpPr txBox="1"/>
          <p:nvPr/>
        </p:nvSpPr>
        <p:spPr>
          <a:xfrm>
            <a:off x="6486627" y="2902863"/>
            <a:ext cx="2352573" cy="553998"/>
          </a:xfrm>
          <a:prstGeom prst="rect">
            <a:avLst/>
          </a:prstGeom>
          <a:noFill/>
        </p:spPr>
        <p:txBody>
          <a:bodyPr wrap="square" rtlCol="0">
            <a:spAutoFit/>
          </a:bodyPr>
          <a:lstStyle/>
          <a:p>
            <a:pPr marL="173038" indent="-173038">
              <a:buFont typeface="Arial" pitchFamily="34" charset="0"/>
              <a:buChar char="•"/>
            </a:pPr>
            <a:r>
              <a:rPr lang="en-US" sz="1000" dirty="0" smtClean="0">
                <a:latin typeface="Segoe UI" pitchFamily="34" charset="0"/>
                <a:ea typeface="Segoe UI" pitchFamily="34" charset="0"/>
                <a:cs typeface="Segoe UI" pitchFamily="34" charset="0"/>
              </a:rPr>
              <a:t>High Speed Processing of Events with real-time data for use Cases such as Trend Analysis, </a:t>
            </a:r>
            <a:r>
              <a:rPr lang="en-US" sz="1000" dirty="0" err="1" smtClean="0">
                <a:latin typeface="Segoe UI" pitchFamily="34" charset="0"/>
                <a:ea typeface="Segoe UI" pitchFamily="34" charset="0"/>
                <a:cs typeface="Segoe UI" pitchFamily="34" charset="0"/>
              </a:rPr>
              <a:t>etc</a:t>
            </a:r>
            <a:endParaRPr lang="en-US" sz="1000" dirty="0">
              <a:latin typeface="Segoe UI" pitchFamily="34" charset="0"/>
              <a:ea typeface="Segoe UI" pitchFamily="34" charset="0"/>
              <a:cs typeface="Segoe UI" pitchFamily="34" charset="0"/>
            </a:endParaRPr>
          </a:p>
        </p:txBody>
      </p:sp>
      <p:pic>
        <p:nvPicPr>
          <p:cNvPr id="34" name="Picture 7"/>
          <p:cNvPicPr>
            <a:picLocks noChangeAspect="1" noChangeArrowheads="1"/>
          </p:cNvPicPr>
          <p:nvPr/>
        </p:nvPicPr>
        <p:blipFill>
          <a:blip r:embed="rId4">
            <a:duotone>
              <a:prstClr val="black"/>
              <a:schemeClr val="accent3">
                <a:lumMod val="50000"/>
                <a:tint val="45000"/>
                <a:satMod val="400000"/>
              </a:schemeClr>
            </a:duotone>
            <a:extLst>
              <a:ext uri="{28A0092B-C50C-407E-A947-70E740481C1C}">
                <a14:useLocalDpi xmlns:a14="http://schemas.microsoft.com/office/drawing/2010/main" val="0"/>
              </a:ext>
            </a:extLst>
          </a:blip>
          <a:srcRect/>
          <a:stretch>
            <a:fillRect/>
          </a:stretch>
        </p:blipFill>
        <p:spPr bwMode="auto">
          <a:xfrm>
            <a:off x="5165724" y="2237661"/>
            <a:ext cx="450747" cy="4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2274172"/>
            <a:ext cx="593078" cy="59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1"/>
          <p:cNvPicPr>
            <a:picLocks noChangeAspect="1" noChangeArrowheads="1"/>
          </p:cNvPicPr>
          <p:nvPr/>
        </p:nvPicPr>
        <p:blipFill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t="11879" b="16449"/>
          <a:stretch/>
        </p:blipFill>
        <p:spPr bwMode="auto">
          <a:xfrm>
            <a:off x="7086600" y="2299871"/>
            <a:ext cx="551102" cy="39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8"/>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67600" y="2085261"/>
            <a:ext cx="762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7" name="Picture 1"/>
          <p:cNvPicPr>
            <a:picLocks noChangeAspect="1" noChangeArrowheads="1"/>
          </p:cNvPicPr>
          <p:nvPr/>
        </p:nvPicPr>
        <p:blipFill rotWithShape="1">
          <a:blip r:embed="rId8">
            <a:duotone>
              <a:schemeClr val="accent3">
                <a:shade val="45000"/>
                <a:satMod val="135000"/>
              </a:schemeClr>
              <a:prstClr val="white"/>
            </a:duotone>
            <a:extLst>
              <a:ext uri="{28A0092B-C50C-407E-A947-70E740481C1C}">
                <a14:useLocalDpi xmlns:a14="http://schemas.microsoft.com/office/drawing/2010/main" val="0"/>
              </a:ext>
            </a:extLst>
          </a:blip>
          <a:srcRect r="22494"/>
          <a:stretch/>
        </p:blipFill>
        <p:spPr bwMode="auto">
          <a:xfrm>
            <a:off x="2362200" y="2237661"/>
            <a:ext cx="856013"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schemeClr val="tx1">
                    <a:lumMod val="85000"/>
                    <a:lumOff val="15000"/>
                  </a:schemeClr>
                </a:solidFill>
              </a:rPr>
              <a:t>Visualization/Analytics</a:t>
            </a:r>
            <a:endParaRPr lang="en-US" sz="2800" dirty="0">
              <a:solidFill>
                <a:schemeClr val="tx1">
                  <a:lumMod val="85000"/>
                  <a:lumOff val="15000"/>
                </a:schemeClr>
              </a:solidFill>
            </a:endParaRPr>
          </a:p>
        </p:txBody>
      </p:sp>
    </p:spTree>
    <p:extLst>
      <p:ext uri="{BB962C8B-B14F-4D97-AF65-F5344CB8AC3E}">
        <p14:creationId xmlns:p14="http://schemas.microsoft.com/office/powerpoint/2010/main" val="2548362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57"/>
                                        </p:tgtEl>
                                        <p:attrNameLst>
                                          <p:attrName>style.visibility</p:attrName>
                                        </p:attrNameLst>
                                      </p:cBhvr>
                                      <p:to>
                                        <p:strVal val="visible"/>
                                      </p:to>
                                    </p:set>
                                    <p:anim calcmode="lin" valueType="num">
                                      <p:cBhvr additive="base">
                                        <p:cTn id="47" dur="500" fill="hold"/>
                                        <p:tgtEl>
                                          <p:spTgt spid="19457"/>
                                        </p:tgtEl>
                                        <p:attrNameLst>
                                          <p:attrName>ppt_x</p:attrName>
                                        </p:attrNameLst>
                                      </p:cBhvr>
                                      <p:tavLst>
                                        <p:tav tm="0">
                                          <p:val>
                                            <p:strVal val="#ppt_x"/>
                                          </p:val>
                                        </p:tav>
                                        <p:tav tm="100000">
                                          <p:val>
                                            <p:strVal val="#ppt_x"/>
                                          </p:val>
                                        </p:tav>
                                      </p:tavLst>
                                    </p:anim>
                                    <p:anim calcmode="lin" valueType="num">
                                      <p:cBhvr additive="base">
                                        <p:cTn id="48" dur="500" fill="hold"/>
                                        <p:tgtEl>
                                          <p:spTgt spid="1945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P spid="13" grpId="0"/>
      <p:bldP spid="14" grpId="0" animBg="1"/>
      <p:bldP spid="15" grpId="0" animBg="1"/>
      <p:bldP spid="16"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206286" y="666513"/>
            <a:ext cx="8709114" cy="1489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15811" y="658811"/>
            <a:ext cx="2011680" cy="1507361"/>
            <a:chOff x="94772" y="786140"/>
            <a:chExt cx="1672961" cy="1507361"/>
          </a:xfrm>
        </p:grpSpPr>
        <p:sp>
          <p:nvSpPr>
            <p:cNvPr id="4" name="TextBox 3"/>
            <p:cNvSpPr txBox="1"/>
            <p:nvPr/>
          </p:nvSpPr>
          <p:spPr>
            <a:xfrm>
              <a:off x="94773" y="786140"/>
              <a:ext cx="1394934"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For managing a $1.4 billion IT Budget and making critical budget decisions, MetLife’s CIO needed visibility into IT Expenditure using BI capabilities and the ability to collaborate with others around the data.</a:t>
              </a:r>
            </a:p>
          </p:txBody>
        </p:sp>
      </p:grpSp>
      <p:grpSp>
        <p:nvGrpSpPr>
          <p:cNvPr id="19" name="Group 18"/>
          <p:cNvGrpSpPr/>
          <p:nvPr/>
        </p:nvGrpSpPr>
        <p:grpSpPr>
          <a:xfrm>
            <a:off x="2429874" y="658811"/>
            <a:ext cx="2011680" cy="1353473"/>
            <a:chOff x="94772" y="786140"/>
            <a:chExt cx="1672961" cy="1353473"/>
          </a:xfrm>
        </p:grpSpPr>
        <p:sp>
          <p:nvSpPr>
            <p:cNvPr id="20" name="TextBox 19"/>
            <p:cNvSpPr txBox="1"/>
            <p:nvPr/>
          </p:nvSpPr>
          <p:spPr>
            <a:xfrm>
              <a:off x="94773" y="786140"/>
              <a:ext cx="112402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USER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772" y="1123950"/>
              <a:ext cx="1672961" cy="1015663"/>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Business Users on the CIO’s team were not comfortable using the existing reporting system, since it could not provide a single view of their IT expenditure.  </a:t>
              </a:r>
              <a:endParaRPr lang="en-US" sz="1000" dirty="0">
                <a:latin typeface="Segoe UI" panose="020B0502040204020203" pitchFamily="34" charset="0"/>
                <a:cs typeface="Segoe UI" panose="020B0502040204020203" pitchFamily="34" charset="0"/>
              </a:endParaRPr>
            </a:p>
          </p:txBody>
        </p:sp>
      </p:grpSp>
      <p:grpSp>
        <p:nvGrpSpPr>
          <p:cNvPr id="23" name="Group 22"/>
          <p:cNvGrpSpPr/>
          <p:nvPr/>
        </p:nvGrpSpPr>
        <p:grpSpPr>
          <a:xfrm>
            <a:off x="4643937" y="658811"/>
            <a:ext cx="2011680" cy="1507361"/>
            <a:chOff x="94772" y="786140"/>
            <a:chExt cx="1672961" cy="1507361"/>
          </a:xfrm>
        </p:grpSpPr>
        <p:sp>
          <p:nvSpPr>
            <p:cNvPr id="24" name="TextBox 23"/>
            <p:cNvSpPr txBox="1"/>
            <p:nvPr/>
          </p:nvSpPr>
          <p:spPr>
            <a:xfrm>
              <a:off x="94773" y="786140"/>
              <a:ext cx="824120"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CHALLENGES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5" name="Straight Connector 2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a:latin typeface="Segoe UI" panose="020B0502040204020203" pitchFamily="34" charset="0"/>
                  <a:cs typeface="Segoe UI" panose="020B0502040204020203" pitchFamily="34" charset="0"/>
                </a:rPr>
                <a:t>MetLife CIO and the IT team were experiencing challenges in managing IT portfolio, budgets, </a:t>
              </a:r>
              <a:r>
                <a:rPr lang="en-US" sz="1000" dirty="0" smtClean="0">
                  <a:latin typeface="Segoe UI" panose="020B0502040204020203" pitchFamily="34" charset="0"/>
                  <a:cs typeface="Segoe UI" panose="020B0502040204020203" pitchFamily="34" charset="0"/>
                </a:rPr>
                <a:t>projects and tracking their vendors, since </a:t>
              </a:r>
              <a:r>
                <a:rPr lang="en-US" sz="1000" dirty="0">
                  <a:latin typeface="Segoe UI" panose="020B0502040204020203" pitchFamily="34" charset="0"/>
                  <a:cs typeface="Segoe UI" panose="020B0502040204020203" pitchFamily="34" charset="0"/>
                </a:rPr>
                <a:t>the data was spread across multiple business systems.  </a:t>
              </a:r>
            </a:p>
          </p:txBody>
        </p:sp>
      </p:grpSp>
      <p:grpSp>
        <p:nvGrpSpPr>
          <p:cNvPr id="27" name="Group 26"/>
          <p:cNvGrpSpPr/>
          <p:nvPr/>
        </p:nvGrpSpPr>
        <p:grpSpPr>
          <a:xfrm>
            <a:off x="6858000" y="658811"/>
            <a:ext cx="2011680" cy="1507361"/>
            <a:chOff x="94772" y="786140"/>
            <a:chExt cx="1672961" cy="1507361"/>
          </a:xfrm>
        </p:grpSpPr>
        <p:sp>
          <p:nvSpPr>
            <p:cNvPr id="28" name="TextBox 27"/>
            <p:cNvSpPr txBox="1"/>
            <p:nvPr/>
          </p:nvSpPr>
          <p:spPr>
            <a:xfrm>
              <a:off x="94773" y="786140"/>
              <a:ext cx="88277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ENGAGEMENT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9" name="Straight Connector 28"/>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772" y="1123950"/>
              <a:ext cx="1672961" cy="1169551"/>
            </a:xfrm>
            <a:prstGeom prst="rect">
              <a:avLst/>
            </a:prstGeom>
            <a:noFill/>
          </p:spPr>
          <p:txBody>
            <a:bodyPr wrap="square" rtlCol="0">
              <a:spAutoFit/>
            </a:bodyPr>
            <a:lstStyle/>
            <a:p>
              <a:pPr>
                <a:lnSpc>
                  <a:spcPts val="1200"/>
                </a:lnSpc>
              </a:pPr>
              <a:r>
                <a:rPr lang="en-US" sz="1000" dirty="0">
                  <a:latin typeface="Segoe UI" panose="020B0502040204020203" pitchFamily="34" charset="0"/>
                  <a:cs typeface="Segoe UI" panose="020B0502040204020203" pitchFamily="34" charset="0"/>
                </a:rPr>
                <a:t>MetLife wanted to migrate from their existing reporting system to an enterprise-wide collaborative BI operational tool. The tool was expected to offer collaborative features such as expert search, profiling, etc.</a:t>
              </a:r>
            </a:p>
          </p:txBody>
        </p:sp>
      </p:grpSp>
      <p:sp>
        <p:nvSpPr>
          <p:cNvPr id="35" name="Title 1"/>
          <p:cNvSpPr txBox="1">
            <a:spLocks/>
          </p:cNvSpPr>
          <p:nvPr/>
        </p:nvSpPr>
        <p:spPr>
          <a:xfrm>
            <a:off x="143666" y="-3048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chemeClr val="tx1">
                    <a:lumMod val="95000"/>
                    <a:lumOff val="5000"/>
                  </a:schemeClr>
                </a:solidFill>
                <a:latin typeface="Segoe UI Light"/>
                <a:ea typeface="+mj-ea"/>
                <a:cs typeface="+mj-cs"/>
              </a:rPr>
              <a:t>CIO DASHBOARD provides greater VISIBILITY INTO IT EXPENDITURE </a:t>
            </a:r>
            <a:endParaRPr lang="en-US" sz="2000" cap="all" dirty="0">
              <a:solidFill>
                <a:schemeClr val="tx1">
                  <a:lumMod val="95000"/>
                  <a:lumOff val="5000"/>
                </a:schemeClr>
              </a:solidFill>
              <a:latin typeface="Segoe UI Light"/>
              <a:ea typeface="+mj-ea"/>
              <a:cs typeface="+mj-cs"/>
            </a:endParaRPr>
          </a:p>
        </p:txBody>
      </p:sp>
      <p:sp>
        <p:nvSpPr>
          <p:cNvPr id="56" name="Title 1"/>
          <p:cNvSpPr txBox="1">
            <a:spLocks/>
          </p:cNvSpPr>
          <p:nvPr/>
        </p:nvSpPr>
        <p:spPr>
          <a:xfrm>
            <a:off x="143666" y="203835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schemeClr val="tx1">
                    <a:lumMod val="85000"/>
                    <a:lumOff val="15000"/>
                  </a:schemeClr>
                </a:solidFill>
                <a:latin typeface="Segoe UI Light"/>
                <a:ea typeface="+mj-ea"/>
                <a:cs typeface="+mj-cs"/>
              </a:rPr>
              <a:t>CONSOLIDATED VIEW OF IT SPEND helps detect issues faster and </a:t>
            </a:r>
            <a:r>
              <a:rPr lang="en-US" sz="1400" cap="all" dirty="0">
                <a:solidFill>
                  <a:schemeClr val="tx1">
                    <a:lumMod val="85000"/>
                    <a:lumOff val="15000"/>
                  </a:schemeClr>
                </a:solidFill>
                <a:latin typeface="Segoe UI Light"/>
              </a:rPr>
              <a:t>optimize operations </a:t>
            </a:r>
            <a:endParaRPr lang="en-US" sz="1400" cap="all" dirty="0">
              <a:solidFill>
                <a:schemeClr val="tx1">
                  <a:lumMod val="85000"/>
                  <a:lumOff val="15000"/>
                </a:schemeClr>
              </a:solidFill>
              <a:latin typeface="Segoe UI Light"/>
              <a:ea typeface="+mj-ea"/>
              <a:cs typeface="+mj-cs"/>
            </a:endParaRPr>
          </a:p>
        </p:txBody>
      </p:sp>
      <p:sp>
        <p:nvSpPr>
          <p:cNvPr id="2" name="Rectangle 1"/>
          <p:cNvSpPr/>
          <p:nvPr/>
        </p:nvSpPr>
        <p:spPr>
          <a:xfrm>
            <a:off x="5422393" y="2730886"/>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1. </a:t>
            </a:r>
            <a:r>
              <a:rPr lang="en-US" sz="1000" dirty="0" err="1" smtClean="0">
                <a:solidFill>
                  <a:schemeClr val="bg1"/>
                </a:solidFill>
                <a:latin typeface="Segoe UI" panose="020B0502040204020203" pitchFamily="34" charset="0"/>
                <a:cs typeface="Segoe UI" panose="020B0502040204020203" pitchFamily="34" charset="0"/>
              </a:rPr>
              <a:t>Aditi</a:t>
            </a:r>
            <a:r>
              <a:rPr lang="en-US" sz="1000" dirty="0" smtClean="0">
                <a:solidFill>
                  <a:schemeClr val="bg1"/>
                </a:solidFill>
                <a:latin typeface="Segoe UI" panose="020B0502040204020203" pitchFamily="34" charset="0"/>
                <a:cs typeface="Segoe UI" panose="020B0502040204020203" pitchFamily="34" charset="0"/>
              </a:rPr>
              <a:t> partnered with MetLife to build a collaboration portal to host BI reports and dashboards.</a:t>
            </a:r>
            <a:endParaRPr lang="en-US" sz="1000" dirty="0">
              <a:solidFill>
                <a:schemeClr val="bg1"/>
              </a:solidFill>
              <a:latin typeface="Segoe UI" panose="020B0502040204020203" pitchFamily="34" charset="0"/>
              <a:cs typeface="Segoe UI" panose="020B0502040204020203" pitchFamily="34" charset="0"/>
            </a:endParaRPr>
          </a:p>
        </p:txBody>
      </p:sp>
      <p:sp>
        <p:nvSpPr>
          <p:cNvPr id="3" name="Rectangle 2"/>
          <p:cNvSpPr/>
          <p:nvPr/>
        </p:nvSpPr>
        <p:spPr>
          <a:xfrm>
            <a:off x="3941977" y="2720753"/>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57" name="Rectangle 56"/>
          <p:cNvSpPr/>
          <p:nvPr/>
        </p:nvSpPr>
        <p:spPr>
          <a:xfrm>
            <a:off x="3941977" y="3767286"/>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59" name="Rectangle 58"/>
          <p:cNvSpPr/>
          <p:nvPr/>
        </p:nvSpPr>
        <p:spPr>
          <a:xfrm>
            <a:off x="5422393" y="3254153"/>
            <a:ext cx="3493007"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2. </a:t>
            </a:r>
            <a:r>
              <a:rPr lang="en-US" sz="1000" dirty="0" smtClean="0">
                <a:solidFill>
                  <a:schemeClr val="bg1"/>
                </a:solidFill>
                <a:latin typeface="Segoe UI" panose="020B0502040204020203" pitchFamily="34" charset="0"/>
                <a:cs typeface="Segoe UI" panose="020B0502040204020203" pitchFamily="34" charset="0"/>
              </a:rPr>
              <a:t>The BI solution combined data from more than 30 systems such as ERP, HRMS, Actuate, and point solutions.</a:t>
            </a:r>
            <a:endParaRPr lang="en-US" sz="1000" dirty="0">
              <a:solidFill>
                <a:schemeClr val="bg1"/>
              </a:solidFill>
              <a:latin typeface="Segoe UI" panose="020B0502040204020203" pitchFamily="34" charset="0"/>
              <a:cs typeface="Segoe UI" panose="020B0502040204020203" pitchFamily="34" charset="0"/>
            </a:endParaRPr>
          </a:p>
        </p:txBody>
      </p:sp>
      <p:sp>
        <p:nvSpPr>
          <p:cNvPr id="61" name="Rectangle 60"/>
          <p:cNvSpPr/>
          <p:nvPr/>
        </p:nvSpPr>
        <p:spPr>
          <a:xfrm>
            <a:off x="5422393" y="3777420"/>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3. </a:t>
            </a:r>
            <a:r>
              <a:rPr lang="en-US" sz="1000" dirty="0" smtClean="0">
                <a:solidFill>
                  <a:schemeClr val="bg1"/>
                </a:solidFill>
                <a:latin typeface="Segoe UI" panose="020B0502040204020203" pitchFamily="34" charset="0"/>
                <a:cs typeface="Segoe UI" panose="020B0502040204020203" pitchFamily="34" charset="0"/>
              </a:rPr>
              <a:t>The CIO of this 2400 strong IT was able to comprehend IT spending and could better justify departmental budgets.</a:t>
            </a:r>
            <a:endParaRPr lang="en-US" sz="1000" dirty="0">
              <a:solidFill>
                <a:schemeClr val="bg1"/>
              </a:solidFill>
              <a:latin typeface="Segoe UI" panose="020B0502040204020203" pitchFamily="34" charset="0"/>
              <a:cs typeface="Segoe UI" panose="020B0502040204020203" pitchFamily="34" charset="0"/>
            </a:endParaRPr>
          </a:p>
        </p:txBody>
      </p:sp>
      <p:sp>
        <p:nvSpPr>
          <p:cNvPr id="62" name="Rectangle 61"/>
          <p:cNvSpPr/>
          <p:nvPr/>
        </p:nvSpPr>
        <p:spPr>
          <a:xfrm>
            <a:off x="5422393" y="4300686"/>
            <a:ext cx="3502532" cy="457200"/>
          </a:xfrm>
          <a:prstGeom prst="rect">
            <a:avLst/>
          </a:prstGeom>
          <a:solidFill>
            <a:srgbClr val="EE7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schemeClr val="bg1"/>
                </a:solidFill>
                <a:latin typeface="Segoe UI" panose="020B0502040204020203" pitchFamily="34" charset="0"/>
                <a:cs typeface="Segoe UI" panose="020B0502040204020203" pitchFamily="34" charset="0"/>
              </a:rPr>
              <a:t>4. </a:t>
            </a:r>
            <a:r>
              <a:rPr lang="en-US" sz="1000" dirty="0" smtClean="0">
                <a:solidFill>
                  <a:schemeClr val="bg1"/>
                </a:solidFill>
                <a:latin typeface="Segoe UI" panose="020B0502040204020203" pitchFamily="34" charset="0"/>
                <a:cs typeface="Segoe UI" panose="020B0502040204020203" pitchFamily="34" charset="0"/>
              </a:rPr>
              <a:t>With click-through analysis and collaboration features, MetLife could now act on root causes early and share.</a:t>
            </a:r>
            <a:endParaRPr lang="en-US" sz="1000" dirty="0">
              <a:solidFill>
                <a:schemeClr val="bg1"/>
              </a:solidFill>
              <a:latin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3" y="2640736"/>
            <a:ext cx="2782024" cy="214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9712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206286" y="666513"/>
            <a:ext cx="8709114" cy="1489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15810" y="658811"/>
            <a:ext cx="2103120" cy="1507361"/>
            <a:chOff x="94771" y="786140"/>
            <a:chExt cx="1749005" cy="1507361"/>
          </a:xfrm>
        </p:grpSpPr>
        <p:sp>
          <p:nvSpPr>
            <p:cNvPr id="4" name="TextBox 3"/>
            <p:cNvSpPr txBox="1"/>
            <p:nvPr/>
          </p:nvSpPr>
          <p:spPr>
            <a:xfrm>
              <a:off x="94773" y="786140"/>
              <a:ext cx="1394934"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1" y="1123950"/>
              <a:ext cx="1749005"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The Family Office, a leading provider of investment advisory services was facing reporting, information management, and collaboration challenges due to over reliance on Excel for storing the entire customer financial data. </a:t>
              </a:r>
            </a:p>
          </p:txBody>
        </p:sp>
      </p:grpSp>
      <p:grpSp>
        <p:nvGrpSpPr>
          <p:cNvPr id="19" name="Group 18"/>
          <p:cNvGrpSpPr/>
          <p:nvPr/>
        </p:nvGrpSpPr>
        <p:grpSpPr>
          <a:xfrm>
            <a:off x="2429874" y="658811"/>
            <a:ext cx="2103120" cy="1507361"/>
            <a:chOff x="94772" y="786140"/>
            <a:chExt cx="1749005" cy="1507361"/>
          </a:xfrm>
        </p:grpSpPr>
        <p:sp>
          <p:nvSpPr>
            <p:cNvPr id="20" name="TextBox 19"/>
            <p:cNvSpPr txBox="1"/>
            <p:nvPr/>
          </p:nvSpPr>
          <p:spPr>
            <a:xfrm>
              <a:off x="94773" y="786140"/>
              <a:ext cx="112402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USER CONTEXT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772" y="1123950"/>
              <a:ext cx="1749005"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TFO analysts and portfolio managers was challenged with managing the spreadsheet resident data and analyze market and customer data, fund performance, asset allocation, and research content on-demand. </a:t>
              </a:r>
              <a:endParaRPr lang="en-US" sz="1000" dirty="0">
                <a:latin typeface="Segoe UI" panose="020B0502040204020203" pitchFamily="34" charset="0"/>
                <a:cs typeface="Segoe UI" panose="020B0502040204020203" pitchFamily="34" charset="0"/>
              </a:endParaRPr>
            </a:p>
          </p:txBody>
        </p:sp>
      </p:grpSp>
      <p:grpSp>
        <p:nvGrpSpPr>
          <p:cNvPr id="23" name="Group 22"/>
          <p:cNvGrpSpPr/>
          <p:nvPr/>
        </p:nvGrpSpPr>
        <p:grpSpPr>
          <a:xfrm>
            <a:off x="4643937" y="658811"/>
            <a:ext cx="2061664" cy="1507361"/>
            <a:chOff x="94772" y="786140"/>
            <a:chExt cx="1714529" cy="1507361"/>
          </a:xfrm>
        </p:grpSpPr>
        <p:sp>
          <p:nvSpPr>
            <p:cNvPr id="24" name="TextBox 23"/>
            <p:cNvSpPr txBox="1"/>
            <p:nvPr/>
          </p:nvSpPr>
          <p:spPr>
            <a:xfrm>
              <a:off x="94773" y="786140"/>
              <a:ext cx="824120"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CHALLENGES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5" name="Straight Connector 24"/>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772" y="1123950"/>
              <a:ext cx="1714529" cy="1169551"/>
            </a:xfrm>
            <a:prstGeom prst="rect">
              <a:avLst/>
            </a:prstGeom>
            <a:noFill/>
          </p:spPr>
          <p:txBody>
            <a:bodyPr wrap="square" rtlCol="0">
              <a:spAutoFit/>
            </a:bodyPr>
            <a:lstStyle/>
            <a:p>
              <a:pPr>
                <a:lnSpc>
                  <a:spcPts val="1200"/>
                </a:lnSpc>
              </a:pPr>
              <a:r>
                <a:rPr lang="en-US" sz="1000" dirty="0" smtClean="0">
                  <a:latin typeface="Segoe UI" panose="020B0502040204020203" pitchFamily="34" charset="0"/>
                  <a:cs typeface="Segoe UI" panose="020B0502040204020203" pitchFamily="34" charset="0"/>
                </a:rPr>
                <a:t>TFO needed a solution using familiar tools that could help with automation and organization of the research process. The solution was expected to support all investment management needs of the advisory team. </a:t>
              </a:r>
              <a:endParaRPr lang="en-US" sz="1000" dirty="0">
                <a:latin typeface="Segoe UI" panose="020B0502040204020203" pitchFamily="34" charset="0"/>
                <a:cs typeface="Segoe UI" panose="020B0502040204020203" pitchFamily="34" charset="0"/>
              </a:endParaRPr>
            </a:p>
          </p:txBody>
        </p:sp>
      </p:grpSp>
      <p:grpSp>
        <p:nvGrpSpPr>
          <p:cNvPr id="27" name="Group 26"/>
          <p:cNvGrpSpPr/>
          <p:nvPr/>
        </p:nvGrpSpPr>
        <p:grpSpPr>
          <a:xfrm>
            <a:off x="6858000" y="658811"/>
            <a:ext cx="2011680" cy="1353473"/>
            <a:chOff x="94772" y="786140"/>
            <a:chExt cx="1672961" cy="1353473"/>
          </a:xfrm>
        </p:grpSpPr>
        <p:sp>
          <p:nvSpPr>
            <p:cNvPr id="28" name="TextBox 27"/>
            <p:cNvSpPr txBox="1"/>
            <p:nvPr/>
          </p:nvSpPr>
          <p:spPr>
            <a:xfrm>
              <a:off x="94773" y="786140"/>
              <a:ext cx="882776"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ENGAGEMENT</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9" name="Straight Connector 28"/>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772" y="1123950"/>
              <a:ext cx="1672961" cy="1015663"/>
            </a:xfrm>
            <a:prstGeom prst="rect">
              <a:avLst/>
            </a:prstGeom>
            <a:noFill/>
          </p:spPr>
          <p:txBody>
            <a:bodyPr wrap="square" rtlCol="0">
              <a:spAutoFit/>
            </a:bodyPr>
            <a:lstStyle/>
            <a:p>
              <a:pPr>
                <a:lnSpc>
                  <a:spcPts val="1200"/>
                </a:lnSpc>
              </a:pPr>
              <a:r>
                <a:rPr lang="en-US" sz="1000" dirty="0" err="1" smtClean="0">
                  <a:latin typeface="Segoe UI" panose="020B0502040204020203" pitchFamily="34" charset="0"/>
                  <a:cs typeface="Segoe UI" panose="020B0502040204020203" pitchFamily="34" charset="0"/>
                </a:rPr>
                <a:t>Aditi</a:t>
              </a:r>
              <a:r>
                <a:rPr lang="en-US" sz="1000" dirty="0" smtClean="0">
                  <a:latin typeface="Segoe UI" panose="020B0502040204020203" pitchFamily="34" charset="0"/>
                  <a:cs typeface="Segoe UI" panose="020B0502040204020203" pitchFamily="34" charset="0"/>
                </a:rPr>
                <a:t> team engaged in data integration and deployment of </a:t>
              </a:r>
              <a:r>
                <a:rPr lang="en-US" sz="1000" dirty="0" err="1" smtClean="0">
                  <a:latin typeface="Segoe UI" panose="020B0502040204020203" pitchFamily="34" charset="0"/>
                  <a:cs typeface="Segoe UI" panose="020B0502040204020203" pitchFamily="34" charset="0"/>
                </a:rPr>
                <a:t>PowerPivot</a:t>
              </a:r>
              <a:r>
                <a:rPr lang="en-US" sz="1000" dirty="0" smtClean="0">
                  <a:latin typeface="Segoe UI" panose="020B0502040204020203" pitchFamily="34" charset="0"/>
                  <a:cs typeface="Segoe UI" panose="020B0502040204020203" pitchFamily="34" charset="0"/>
                </a:rPr>
                <a:t>, </a:t>
              </a:r>
              <a:r>
                <a:rPr lang="en-US" sz="1000" dirty="0" err="1" smtClean="0">
                  <a:latin typeface="Segoe UI" panose="020B0502040204020203" pitchFamily="34" charset="0"/>
                  <a:cs typeface="Segoe UI" panose="020B0502040204020203" pitchFamily="34" charset="0"/>
                </a:rPr>
                <a:t>PowerView</a:t>
              </a:r>
              <a:r>
                <a:rPr lang="en-US" sz="1000" dirty="0" smtClean="0">
                  <a:latin typeface="Segoe UI" panose="020B0502040204020203" pitchFamily="34" charset="0"/>
                  <a:cs typeface="Segoe UI" panose="020B0502040204020203" pitchFamily="34" charset="0"/>
                </a:rPr>
                <a:t> with Excel for the investment management and reporting needs of family offices. </a:t>
              </a:r>
              <a:endParaRPr lang="en-US" sz="1000" dirty="0">
                <a:latin typeface="Segoe UI" panose="020B0502040204020203" pitchFamily="34" charset="0"/>
                <a:cs typeface="Segoe UI" panose="020B0502040204020203" pitchFamily="34" charset="0"/>
              </a:endParaRPr>
            </a:p>
          </p:txBody>
        </p:sp>
      </p:grpSp>
      <p:sp>
        <p:nvSpPr>
          <p:cNvPr id="35" name="Title 1"/>
          <p:cNvSpPr txBox="1">
            <a:spLocks/>
          </p:cNvSpPr>
          <p:nvPr/>
        </p:nvSpPr>
        <p:spPr>
          <a:xfrm>
            <a:off x="143666" y="-3048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chemeClr val="tx1">
                    <a:lumMod val="95000"/>
                    <a:lumOff val="5000"/>
                  </a:schemeClr>
                </a:solidFill>
                <a:latin typeface="Segoe UI Light"/>
                <a:ea typeface="+mj-ea"/>
                <a:cs typeface="+mj-cs"/>
              </a:rPr>
              <a:t>integrated team portal with analytics improves client service</a:t>
            </a:r>
            <a:endParaRPr lang="en-US" sz="2000" cap="all" dirty="0">
              <a:solidFill>
                <a:schemeClr val="tx1">
                  <a:lumMod val="95000"/>
                  <a:lumOff val="5000"/>
                </a:schemeClr>
              </a:solidFill>
              <a:latin typeface="Segoe UI Light"/>
              <a:ea typeface="+mj-ea"/>
              <a:cs typeface="+mj-cs"/>
            </a:endParaRPr>
          </a:p>
        </p:txBody>
      </p:sp>
      <p:sp>
        <p:nvSpPr>
          <p:cNvPr id="56" name="Title 1"/>
          <p:cNvSpPr txBox="1">
            <a:spLocks/>
          </p:cNvSpPr>
          <p:nvPr/>
        </p:nvSpPr>
        <p:spPr>
          <a:xfrm>
            <a:off x="143666" y="2038350"/>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schemeClr val="tx1">
                    <a:lumMod val="85000"/>
                    <a:lumOff val="15000"/>
                  </a:schemeClr>
                </a:solidFill>
                <a:latin typeface="Segoe UI Light"/>
                <a:ea typeface="+mj-ea"/>
                <a:cs typeface="+mj-cs"/>
              </a:rPr>
              <a:t>Consolidated view of financial information with workflows and collaboration</a:t>
            </a:r>
            <a:endParaRPr lang="en-US" sz="1400" cap="all" dirty="0">
              <a:solidFill>
                <a:schemeClr val="tx1">
                  <a:lumMod val="85000"/>
                  <a:lumOff val="15000"/>
                </a:schemeClr>
              </a:solidFill>
              <a:latin typeface="Segoe UI Light"/>
              <a:ea typeface="+mj-ea"/>
              <a:cs typeface="+mj-cs"/>
            </a:endParaRPr>
          </a:p>
        </p:txBody>
      </p:sp>
      <p:sp>
        <p:nvSpPr>
          <p:cNvPr id="2" name="Rectangle 1"/>
          <p:cNvSpPr/>
          <p:nvPr/>
        </p:nvSpPr>
        <p:spPr>
          <a:xfrm>
            <a:off x="5422393" y="2730886"/>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1. The solution developed using Microsoft SharePoint, SQL Server served as an integrated team portal.</a:t>
            </a:r>
          </a:p>
        </p:txBody>
      </p:sp>
      <p:sp>
        <p:nvSpPr>
          <p:cNvPr id="3" name="Rectangle 2"/>
          <p:cNvSpPr/>
          <p:nvPr/>
        </p:nvSpPr>
        <p:spPr>
          <a:xfrm>
            <a:off x="3941977" y="2720753"/>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57" name="Rectangle 56"/>
          <p:cNvSpPr/>
          <p:nvPr/>
        </p:nvSpPr>
        <p:spPr>
          <a:xfrm>
            <a:off x="3941977" y="3767286"/>
            <a:ext cx="1395002" cy="99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59" name="Rectangle 58"/>
          <p:cNvSpPr/>
          <p:nvPr/>
        </p:nvSpPr>
        <p:spPr>
          <a:xfrm>
            <a:off x="5422393" y="3254153"/>
            <a:ext cx="3493007"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2. </a:t>
            </a:r>
            <a:r>
              <a:rPr lang="en-US" sz="1000" dirty="0" smtClean="0">
                <a:solidFill>
                  <a:schemeClr val="bg1"/>
                </a:solidFill>
                <a:latin typeface="Segoe UI" panose="020B0502040204020203" pitchFamily="34" charset="0"/>
                <a:cs typeface="Segoe UI" panose="020B0502040204020203" pitchFamily="34" charset="0"/>
              </a:rPr>
              <a:t>The end users had the flexibility to choose reporting tools such as Excel, </a:t>
            </a:r>
            <a:r>
              <a:rPr lang="en-US" sz="1000" dirty="0" err="1" smtClean="0">
                <a:solidFill>
                  <a:schemeClr val="bg1"/>
                </a:solidFill>
                <a:latin typeface="Segoe UI" panose="020B0502040204020203" pitchFamily="34" charset="0"/>
                <a:cs typeface="Segoe UI" panose="020B0502040204020203" pitchFamily="34" charset="0"/>
              </a:rPr>
              <a:t>PowerPivot</a:t>
            </a:r>
            <a:r>
              <a:rPr lang="en-US" sz="1000" dirty="0" smtClean="0">
                <a:solidFill>
                  <a:schemeClr val="bg1"/>
                </a:solidFill>
                <a:latin typeface="Segoe UI" panose="020B0502040204020203" pitchFamily="34" charset="0"/>
                <a:cs typeface="Segoe UI" panose="020B0502040204020203" pitchFamily="34" charset="0"/>
              </a:rPr>
              <a:t>, </a:t>
            </a:r>
            <a:r>
              <a:rPr lang="en-US" sz="1000" dirty="0" err="1" smtClean="0">
                <a:solidFill>
                  <a:schemeClr val="bg1"/>
                </a:solidFill>
                <a:latin typeface="Segoe UI" panose="020B0502040204020203" pitchFamily="34" charset="0"/>
                <a:cs typeface="Segoe UI" panose="020B0502040204020203" pitchFamily="34" charset="0"/>
              </a:rPr>
              <a:t>PowerView</a:t>
            </a:r>
            <a:r>
              <a:rPr lang="en-US" sz="1000" dirty="0" smtClean="0">
                <a:solidFill>
                  <a:schemeClr val="bg1"/>
                </a:solidFill>
                <a:latin typeface="Segoe UI" panose="020B0502040204020203" pitchFamily="34" charset="0"/>
                <a:cs typeface="Segoe UI" panose="020B0502040204020203" pitchFamily="34" charset="0"/>
              </a:rPr>
              <a:t>, SSRS.</a:t>
            </a:r>
            <a:endParaRPr lang="en-US" sz="1000" dirty="0">
              <a:solidFill>
                <a:schemeClr val="bg1"/>
              </a:solidFill>
              <a:latin typeface="Segoe UI" panose="020B0502040204020203" pitchFamily="34" charset="0"/>
              <a:cs typeface="Segoe UI" panose="020B0502040204020203" pitchFamily="34" charset="0"/>
            </a:endParaRPr>
          </a:p>
        </p:txBody>
      </p:sp>
      <p:sp>
        <p:nvSpPr>
          <p:cNvPr id="61" name="Rectangle 60"/>
          <p:cNvSpPr/>
          <p:nvPr/>
        </p:nvSpPr>
        <p:spPr>
          <a:xfrm>
            <a:off x="5422393" y="3777420"/>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3. Improved client servicing through personalized, real time, comprehensive reporting. </a:t>
            </a:r>
          </a:p>
        </p:txBody>
      </p:sp>
      <p:sp>
        <p:nvSpPr>
          <p:cNvPr id="62" name="Rectangle 61"/>
          <p:cNvSpPr/>
          <p:nvPr/>
        </p:nvSpPr>
        <p:spPr>
          <a:xfrm>
            <a:off x="5422393" y="4300686"/>
            <a:ext cx="3502532"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a:lnSpc>
                <a:spcPts val="1200"/>
              </a:lnSpc>
            </a:pPr>
            <a:r>
              <a:rPr lang="en-US" sz="1000" dirty="0">
                <a:solidFill>
                  <a:schemeClr val="bg1"/>
                </a:solidFill>
                <a:latin typeface="Segoe UI" panose="020B0502040204020203" pitchFamily="34" charset="0"/>
                <a:cs typeface="Segoe UI" panose="020B0502040204020203" pitchFamily="34" charset="0"/>
              </a:rPr>
              <a:t>4. Improved productivity through integrated workflows with trade management, accounting, analytics capabilities.</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61" t="21976" r="27561" b="15187"/>
          <a:stretch/>
        </p:blipFill>
        <p:spPr bwMode="auto">
          <a:xfrm>
            <a:off x="406791" y="2624149"/>
            <a:ext cx="2917030" cy="215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611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Sameer\Big Data\PO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853" t="50000" r="6183" b="1975"/>
          <a:stretch/>
        </p:blipFill>
        <p:spPr bwMode="auto">
          <a:xfrm>
            <a:off x="3650280" y="798454"/>
            <a:ext cx="5223080" cy="2157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5" name="Picture 3" descr="D:\Sameer\Big Data\POC\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855" y="728310"/>
            <a:ext cx="3110805" cy="2269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385855" y="3032610"/>
            <a:ext cx="3176911" cy="1661189"/>
            <a:chOff x="385855" y="3032610"/>
            <a:chExt cx="3176911" cy="1661189"/>
          </a:xfrm>
        </p:grpSpPr>
        <p:sp>
          <p:nvSpPr>
            <p:cNvPr id="13" name="Pentagon 12"/>
            <p:cNvSpPr/>
            <p:nvPr/>
          </p:nvSpPr>
          <p:spPr>
            <a:xfrm>
              <a:off x="385856" y="3032610"/>
              <a:ext cx="3176910" cy="411777"/>
            </a:xfrm>
            <a:prstGeom prst="homePlate">
              <a:avLst/>
            </a:prstGeom>
            <a:solidFill>
              <a:srgbClr val="40404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300"/>
                </a:spcBef>
                <a:spcAft>
                  <a:spcPts val="300"/>
                </a:spcAft>
                <a:defRPr/>
              </a:pPr>
              <a:r>
                <a:rPr lang="en-US" sz="1600" b="1" dirty="0" smtClean="0">
                  <a:solidFill>
                    <a:schemeClr val="bg1"/>
                  </a:solidFill>
                  <a:latin typeface="Segoe UI Light" pitchFamily="34" charset="0"/>
                  <a:ea typeface="Segoe UI" pitchFamily="34" charset="0"/>
                  <a:cs typeface="Segoe UI" pitchFamily="34" charset="0"/>
                </a:rPr>
                <a:t>Challenges</a:t>
              </a:r>
              <a:endParaRPr lang="en-US" sz="1100" b="1" dirty="0">
                <a:solidFill>
                  <a:schemeClr val="bg1"/>
                </a:solidFill>
                <a:latin typeface="Segoe UI Light" pitchFamily="34" charset="0"/>
                <a:ea typeface="Segoe UI" pitchFamily="34" charset="0"/>
                <a:cs typeface="Segoe UI" pitchFamily="34" charset="0"/>
              </a:endParaRPr>
            </a:p>
          </p:txBody>
        </p:sp>
        <p:sp>
          <p:nvSpPr>
            <p:cNvPr id="3" name="TextBox 2"/>
            <p:cNvSpPr txBox="1"/>
            <p:nvPr/>
          </p:nvSpPr>
          <p:spPr>
            <a:xfrm>
              <a:off x="385855" y="3493470"/>
              <a:ext cx="3110805" cy="1200329"/>
            </a:xfrm>
            <a:prstGeom prst="rect">
              <a:avLst/>
            </a:prstGeom>
            <a:noFill/>
          </p:spPr>
          <p:txBody>
            <a:bodyPr wrap="square" rtlCol="0">
              <a:spAutoFit/>
            </a:bodyPr>
            <a:lstStyle/>
            <a:p>
              <a:pPr marL="171450" indent="-171450">
                <a:buFont typeface="Arial" pitchFamily="34" charset="0"/>
                <a:buChar char="•"/>
              </a:pPr>
              <a:r>
                <a:rPr lang="en-US" sz="1200" dirty="0" smtClean="0">
                  <a:latin typeface="Segoe UI" pitchFamily="34" charset="0"/>
                  <a:ea typeface="Segoe UI" pitchFamily="34" charset="0"/>
                  <a:cs typeface="Segoe UI" pitchFamily="34" charset="0"/>
                </a:rPr>
                <a:t>Twitter feeds are a rich source of information about sentiments, trending topics, and other statistics in the form of URL, emotions, blogs, photos, etc.</a:t>
              </a:r>
            </a:p>
            <a:p>
              <a:pPr marL="171450" indent="-171450">
                <a:buFont typeface="Arial" pitchFamily="34" charset="0"/>
                <a:buChar char="•"/>
              </a:pPr>
              <a:r>
                <a:rPr lang="en-US" sz="1200" dirty="0" smtClean="0">
                  <a:latin typeface="Segoe UI" pitchFamily="34" charset="0"/>
                  <a:ea typeface="Segoe UI" pitchFamily="34" charset="0"/>
                  <a:cs typeface="Segoe UI" pitchFamily="34" charset="0"/>
                </a:rPr>
                <a:t>Using Microsoft big </a:t>
              </a:r>
              <a:r>
                <a:rPr lang="en-US" sz="1200" dirty="0">
                  <a:latin typeface="Segoe UI" pitchFamily="34" charset="0"/>
                  <a:ea typeface="Segoe UI" pitchFamily="34" charset="0"/>
                  <a:cs typeface="Segoe UI" pitchFamily="34" charset="0"/>
                </a:rPr>
                <a:t>d</a:t>
              </a:r>
              <a:r>
                <a:rPr lang="en-US" sz="1200" dirty="0" smtClean="0">
                  <a:latin typeface="Segoe UI" pitchFamily="34" charset="0"/>
                  <a:ea typeface="Segoe UI" pitchFamily="34" charset="0"/>
                  <a:cs typeface="Segoe UI" pitchFamily="34" charset="0"/>
                </a:rPr>
                <a:t>ata solution to analyze millions of tweets</a:t>
              </a:r>
            </a:p>
          </p:txBody>
        </p:sp>
      </p:grpSp>
      <p:grpSp>
        <p:nvGrpSpPr>
          <p:cNvPr id="20" name="Group 19"/>
          <p:cNvGrpSpPr/>
          <p:nvPr/>
        </p:nvGrpSpPr>
        <p:grpSpPr>
          <a:xfrm>
            <a:off x="3381445" y="3032610"/>
            <a:ext cx="3379640" cy="1845855"/>
            <a:chOff x="3381445" y="3032610"/>
            <a:chExt cx="3379640" cy="1845855"/>
          </a:xfrm>
        </p:grpSpPr>
        <p:sp>
          <p:nvSpPr>
            <p:cNvPr id="12" name="Chevron 11"/>
            <p:cNvSpPr/>
            <p:nvPr/>
          </p:nvSpPr>
          <p:spPr>
            <a:xfrm>
              <a:off x="3436431" y="3032610"/>
              <a:ext cx="3196190" cy="411777"/>
            </a:xfrm>
            <a:prstGeom prst="chevron">
              <a:avLst/>
            </a:prstGeom>
            <a:solidFill>
              <a:srgbClr val="40404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300"/>
                </a:spcBef>
                <a:spcAft>
                  <a:spcPts val="300"/>
                </a:spcAft>
                <a:defRPr/>
              </a:pPr>
              <a:r>
                <a:rPr lang="en-US" sz="1600" b="1" dirty="0" smtClean="0">
                  <a:solidFill>
                    <a:schemeClr val="bg1"/>
                  </a:solidFill>
                  <a:latin typeface="Segoe UI Light" pitchFamily="34" charset="0"/>
                  <a:cs typeface="Arial" pitchFamily="34" charset="0"/>
                </a:rPr>
                <a:t>Solutions</a:t>
              </a:r>
              <a:endParaRPr lang="en-US" sz="1100" b="1" dirty="0">
                <a:solidFill>
                  <a:schemeClr val="bg1"/>
                </a:solidFill>
                <a:latin typeface="Segoe UI Light" pitchFamily="34" charset="0"/>
                <a:cs typeface="Arial" pitchFamily="34" charset="0"/>
              </a:endParaRPr>
            </a:p>
          </p:txBody>
        </p:sp>
        <p:sp>
          <p:nvSpPr>
            <p:cNvPr id="16" name="TextBox 15"/>
            <p:cNvSpPr txBox="1"/>
            <p:nvPr/>
          </p:nvSpPr>
          <p:spPr>
            <a:xfrm>
              <a:off x="3381445" y="3493470"/>
              <a:ext cx="3379640" cy="1384995"/>
            </a:xfrm>
            <a:prstGeom prst="rect">
              <a:avLst/>
            </a:prstGeom>
            <a:noFill/>
          </p:spPr>
          <p:txBody>
            <a:bodyPr wrap="square" rtlCol="0">
              <a:spAutoFit/>
            </a:bodyPr>
            <a:lstStyle/>
            <a:p>
              <a:pPr marL="171450" indent="-171450">
                <a:buFont typeface="Arial" pitchFamily="34" charset="0"/>
                <a:buChar char="•"/>
              </a:pPr>
              <a:r>
                <a:rPr lang="en-US" sz="1200" dirty="0" smtClean="0">
                  <a:latin typeface="Segoe UI" pitchFamily="34" charset="0"/>
                  <a:ea typeface="Segoe UI" pitchFamily="34" charset="0"/>
                  <a:cs typeface="Segoe UI" pitchFamily="34" charset="0"/>
                </a:rPr>
                <a:t>Comparative Twitter analysis of multiple twitter handles using #hashtags, @mentions, @users, and keywords, users</a:t>
              </a:r>
            </a:p>
            <a:p>
              <a:pPr marL="171450" indent="-171450">
                <a:buFont typeface="Arial" pitchFamily="34" charset="0"/>
                <a:buChar char="•"/>
              </a:pPr>
              <a:r>
                <a:rPr lang="en-US" sz="1200" dirty="0" smtClean="0">
                  <a:latin typeface="Segoe UI" pitchFamily="34" charset="0"/>
                  <a:ea typeface="Segoe UI" pitchFamily="34" charset="0"/>
                  <a:cs typeface="Segoe UI" pitchFamily="34" charset="0"/>
                </a:rPr>
                <a:t>Data analysis and rich </a:t>
              </a:r>
              <a:r>
                <a:rPr lang="en-US" sz="1200" dirty="0">
                  <a:latin typeface="Segoe UI" pitchFamily="34" charset="0"/>
                  <a:ea typeface="Segoe UI" pitchFamily="34" charset="0"/>
                  <a:cs typeface="Segoe UI" pitchFamily="34" charset="0"/>
                </a:rPr>
                <a:t>v</a:t>
              </a:r>
              <a:r>
                <a:rPr lang="en-US" sz="1200" dirty="0" smtClean="0">
                  <a:latin typeface="Segoe UI" pitchFamily="34" charset="0"/>
                  <a:ea typeface="Segoe UI" pitchFamily="34" charset="0"/>
                  <a:cs typeface="Segoe UI" pitchFamily="34" charset="0"/>
                </a:rPr>
                <a:t>isualization for presenting twitter data with key metrics such as tweet </a:t>
              </a:r>
              <a:r>
                <a:rPr lang="en-US" sz="1200" dirty="0">
                  <a:latin typeface="Segoe UI" pitchFamily="34" charset="0"/>
                  <a:ea typeface="Segoe UI" pitchFamily="34" charset="0"/>
                  <a:cs typeface="Segoe UI" pitchFamily="34" charset="0"/>
                </a:rPr>
                <a:t>v</a:t>
              </a:r>
              <a:r>
                <a:rPr lang="en-US" sz="1200" dirty="0" smtClean="0">
                  <a:latin typeface="Segoe UI" pitchFamily="34" charset="0"/>
                  <a:ea typeface="Segoe UI" pitchFamily="34" charset="0"/>
                  <a:cs typeface="Segoe UI" pitchFamily="34" charset="0"/>
                </a:rPr>
                <a:t>elocity, top </a:t>
              </a:r>
              <a:r>
                <a:rPr lang="en-US" sz="1200" dirty="0">
                  <a:latin typeface="Segoe UI" pitchFamily="34" charset="0"/>
                  <a:ea typeface="Segoe UI" pitchFamily="34" charset="0"/>
                  <a:cs typeface="Segoe UI" pitchFamily="34" charset="0"/>
                </a:rPr>
                <a:t>h</a:t>
              </a:r>
              <a:r>
                <a:rPr lang="en-US" sz="1200" dirty="0" smtClean="0">
                  <a:latin typeface="Segoe UI" pitchFamily="34" charset="0"/>
                  <a:ea typeface="Segoe UI" pitchFamily="34" charset="0"/>
                  <a:cs typeface="Segoe UI" pitchFamily="34" charset="0"/>
                </a:rPr>
                <a:t>ashtags, popular retweets posts,  and sentiment analysis</a:t>
              </a:r>
            </a:p>
          </p:txBody>
        </p:sp>
      </p:grpSp>
      <p:sp>
        <p:nvSpPr>
          <p:cNvPr id="17" name="Title 2"/>
          <p:cNvSpPr txBox="1">
            <a:spLocks/>
          </p:cNvSpPr>
          <p:nvPr/>
        </p:nvSpPr>
        <p:spPr>
          <a:xfrm>
            <a:off x="1805" y="113830"/>
            <a:ext cx="7333488" cy="576072"/>
          </a:xfrm>
          <a:prstGeom prst="rect">
            <a:avLst/>
          </a:prstGeom>
          <a:solidFill>
            <a:srgbClr val="EE7600"/>
          </a:solidFill>
          <a:ln w="9525" cap="flat" cmpd="sng" algn="ctr">
            <a:noFill/>
            <a:prstDash val="solid"/>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lvl1pPr algn="l" defTabSz="913394" rtl="0" eaLnBrk="1" latinLnBrk="0" hangingPunct="1">
              <a:spcBef>
                <a:spcPct val="0"/>
              </a:spcBef>
              <a:buNone/>
              <a:defRPr lang="en-US" sz="2400" kern="1200" cap="all"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chemeClr val="bg1"/>
                </a:solidFill>
                <a:latin typeface="Segoe UI Light" pitchFamily="34" charset="0"/>
              </a:rPr>
              <a:t>Case Study – COMPLEX EVENT PROCESSING</a:t>
            </a:r>
            <a:endParaRPr lang="en-US" sz="2000" dirty="0">
              <a:solidFill>
                <a:schemeClr val="bg1"/>
              </a:solidFill>
              <a:latin typeface="Segoe UI Light" pitchFamily="34" charset="0"/>
            </a:endParaRPr>
          </a:p>
        </p:txBody>
      </p:sp>
      <p:grpSp>
        <p:nvGrpSpPr>
          <p:cNvPr id="21" name="Group 20"/>
          <p:cNvGrpSpPr/>
          <p:nvPr/>
        </p:nvGrpSpPr>
        <p:grpSpPr>
          <a:xfrm>
            <a:off x="6916003" y="2973935"/>
            <a:ext cx="1918952" cy="1902115"/>
            <a:chOff x="6916003" y="2973935"/>
            <a:chExt cx="1918952" cy="1902115"/>
          </a:xfrm>
        </p:grpSpPr>
        <p:sp>
          <p:nvSpPr>
            <p:cNvPr id="4" name="Rectangle 3"/>
            <p:cNvSpPr/>
            <p:nvPr/>
          </p:nvSpPr>
          <p:spPr>
            <a:xfrm>
              <a:off x="6916003" y="2994205"/>
              <a:ext cx="1918952" cy="1881845"/>
            </a:xfrm>
            <a:prstGeom prst="rect">
              <a:avLst/>
            </a:prstGeom>
            <a:solidFill>
              <a:srgbClr val="2FC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sp>
          <p:nvSpPr>
            <p:cNvPr id="6" name="Rectangle 5"/>
            <p:cNvSpPr/>
            <p:nvPr/>
          </p:nvSpPr>
          <p:spPr>
            <a:xfrm>
              <a:off x="6923213" y="2973935"/>
              <a:ext cx="1911742" cy="1869743"/>
            </a:xfrm>
            <a:prstGeom prst="rect">
              <a:avLst/>
            </a:prstGeom>
          </p:spPr>
          <p:txBody>
            <a:bodyPr wrap="square">
              <a:spAutoFit/>
            </a:bodyPr>
            <a:lstStyle/>
            <a:p>
              <a:pPr marL="172800" indent="-172800">
                <a:defRPr/>
              </a:pPr>
              <a:r>
                <a:rPr lang="en-US" sz="1050" b="1" dirty="0">
                  <a:solidFill>
                    <a:schemeClr val="bg1"/>
                  </a:solidFill>
                  <a:latin typeface="Segoe UI" pitchFamily="34" charset="0"/>
                  <a:ea typeface="Segoe UI" pitchFamily="34" charset="0"/>
                  <a:cs typeface="Segoe UI" pitchFamily="34" charset="0"/>
                </a:rPr>
                <a:t>Powered by:</a:t>
              </a:r>
            </a:p>
            <a:p>
              <a:pPr marL="172800"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HBase</a:t>
              </a:r>
              <a:r>
                <a:rPr lang="en-US" sz="1050" dirty="0">
                  <a:solidFill>
                    <a:schemeClr val="bg1"/>
                  </a:solidFill>
                  <a:latin typeface="Segoe UI" pitchFamily="34" charset="0"/>
                  <a:ea typeface="Segoe UI" pitchFamily="34" charset="0"/>
                  <a:cs typeface="Segoe UI" pitchFamily="34" charset="0"/>
                </a:rPr>
                <a:t> (HDFS)</a:t>
              </a:r>
            </a:p>
            <a:p>
              <a:pPr marL="172800"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HDInsight</a:t>
              </a:r>
              <a:endParaRPr lang="en-US" sz="1050" dirty="0">
                <a:solidFill>
                  <a:schemeClr val="bg1"/>
                </a:solidFill>
                <a:latin typeface="Segoe UI" pitchFamily="34" charset="0"/>
                <a:ea typeface="Segoe UI" pitchFamily="34" charset="0"/>
                <a:cs typeface="Segoe UI" pitchFamily="34" charset="0"/>
              </a:endParaRP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HIVE / PIG</a:t>
              </a: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SQOOP</a:t>
              </a:r>
            </a:p>
            <a:p>
              <a:pPr marL="172800"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Microsoft BI</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SSAS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SSRS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SSIS</a:t>
              </a:r>
            </a:p>
            <a:p>
              <a:pPr marL="630000" lvl="1" indent="-172800">
                <a:buFont typeface="Arial" charset="0"/>
                <a:buChar char="•"/>
                <a:defRPr/>
              </a:pPr>
              <a:r>
                <a:rPr lang="en-US" sz="1050" dirty="0">
                  <a:solidFill>
                    <a:schemeClr val="bg1"/>
                  </a:solidFill>
                  <a:latin typeface="Segoe UI" pitchFamily="34" charset="0"/>
                  <a:ea typeface="Segoe UI" pitchFamily="34" charset="0"/>
                  <a:cs typeface="Segoe UI" pitchFamily="34" charset="0"/>
                </a:rPr>
                <a:t>StreamInsight </a:t>
              </a:r>
            </a:p>
            <a:p>
              <a:pPr marL="630000" lvl="1" indent="-172800">
                <a:buFont typeface="Arial" charset="0"/>
                <a:buChar char="•"/>
                <a:defRPr/>
              </a:pPr>
              <a:r>
                <a:rPr lang="en-US" sz="1050" dirty="0" err="1">
                  <a:solidFill>
                    <a:schemeClr val="bg1"/>
                  </a:solidFill>
                  <a:latin typeface="Segoe UI" pitchFamily="34" charset="0"/>
                  <a:ea typeface="Segoe UI" pitchFamily="34" charset="0"/>
                  <a:cs typeface="Segoe UI" pitchFamily="34" charset="0"/>
                </a:rPr>
                <a:t>PowerPivot</a:t>
              </a:r>
              <a:endParaRPr lang="en-US" sz="1050" dirty="0">
                <a:solidFill>
                  <a:schemeClr val="bg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2814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500"/>
                                        <p:tgtEl>
                                          <p:spTgt spid="3075"/>
                                        </p:tgtEl>
                                      </p:cBhvr>
                                    </p:animEffect>
                                  </p:childTnLst>
                                </p:cTn>
                              </p:par>
                              <p:par>
                                <p:cTn id="18" presetID="10" presetClass="entr" presetSubtype="0" fill="hold" nodeType="with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3" y="152236"/>
            <a:ext cx="7333488" cy="576072"/>
          </a:xfrm>
          <a:solidFill>
            <a:srgbClr val="EE7600"/>
          </a:solidFill>
          <a:ln>
            <a:noFill/>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p>
            <a:r>
              <a:rPr lang="en-US" sz="2000" dirty="0" smtClean="0">
                <a:solidFill>
                  <a:schemeClr val="bg1"/>
                </a:solidFill>
                <a:latin typeface="Segoe UI Light" pitchFamily="34" charset="0"/>
              </a:rPr>
              <a:t>Case Study – [24]7 Customer</a:t>
            </a:r>
            <a:endParaRPr lang="en-GB" sz="2000" dirty="0">
              <a:solidFill>
                <a:schemeClr val="bg1"/>
              </a:solidFill>
              <a:latin typeface="Segoe UI Light" pitchFamily="34" charset="0"/>
            </a:endParaRPr>
          </a:p>
        </p:txBody>
      </p:sp>
      <p:sp>
        <p:nvSpPr>
          <p:cNvPr id="7" name="Rectangle 6"/>
          <p:cNvSpPr/>
          <p:nvPr/>
        </p:nvSpPr>
        <p:spPr>
          <a:xfrm>
            <a:off x="6607465" y="1431506"/>
            <a:ext cx="2401215" cy="2726755"/>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Cutting-edge analytics enabled products: By leveraging customer interaction history across all channels with analytics and big data capabilities, the client could deliver an innovative product suite for their customers</a:t>
            </a:r>
          </a:p>
          <a:p>
            <a:pPr marL="304735"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Opportunity to drive Business Growth: With the improved product suite, the client could serve their clients better by understanding their customer’s intent and personalize the customer experience across channels</a:t>
            </a:r>
          </a:p>
        </p:txBody>
      </p:sp>
      <p:sp>
        <p:nvSpPr>
          <p:cNvPr id="13" name="Rectangle 12"/>
          <p:cNvSpPr/>
          <p:nvPr/>
        </p:nvSpPr>
        <p:spPr>
          <a:xfrm>
            <a:off x="117020" y="1097602"/>
            <a:ext cx="2496326"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Needs</a:t>
            </a:r>
          </a:p>
        </p:txBody>
      </p:sp>
      <p:sp>
        <p:nvSpPr>
          <p:cNvPr id="21" name="Rectangle 20"/>
          <p:cNvSpPr/>
          <p:nvPr/>
        </p:nvSpPr>
        <p:spPr>
          <a:xfrm>
            <a:off x="2690156" y="1097601"/>
            <a:ext cx="37809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Solution</a:t>
            </a:r>
          </a:p>
        </p:txBody>
      </p:sp>
      <p:sp>
        <p:nvSpPr>
          <p:cNvPr id="22" name="Rectangle 21"/>
          <p:cNvSpPr/>
          <p:nvPr/>
        </p:nvSpPr>
        <p:spPr>
          <a:xfrm>
            <a:off x="6607465" y="1097600"/>
            <a:ext cx="2401215"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Business Benefits</a:t>
            </a:r>
          </a:p>
        </p:txBody>
      </p:sp>
      <p:sp>
        <p:nvSpPr>
          <p:cNvPr id="23" name="Rectangle 22"/>
          <p:cNvSpPr/>
          <p:nvPr/>
        </p:nvSpPr>
        <p:spPr>
          <a:xfrm>
            <a:off x="2690156" y="1438095"/>
            <a:ext cx="3780908" cy="2720166"/>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Open source Big data solution (Hive/Pig) to process massive amounts of structured and unstructured data</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SQL </a:t>
            </a:r>
            <a:r>
              <a:rPr lang="en-US" sz="1050" kern="0" dirty="0">
                <a:latin typeface="Segoe UI" pitchFamily="34" charset="0"/>
                <a:ea typeface="Segoe UI" pitchFamily="34" charset="0"/>
                <a:cs typeface="Segoe UI" pitchFamily="34" charset="0"/>
              </a:rPr>
              <a:t>Server 2012 Data Warehouse for collection and storage of unlimited data</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OLAP solution on SQL Server to mine data and devise customer interaction </a:t>
            </a:r>
            <a:r>
              <a:rPr lang="en-US" sz="1050" kern="0" dirty="0" smtClean="0">
                <a:latin typeface="Segoe UI" pitchFamily="34" charset="0"/>
                <a:ea typeface="Segoe UI" pitchFamily="34" charset="0"/>
                <a:cs typeface="Segoe UI" pitchFamily="34" charset="0"/>
              </a:rPr>
              <a:t>strategies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Technologies Used</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SQL </a:t>
            </a:r>
            <a:r>
              <a:rPr lang="en-US" sz="1050" kern="0" dirty="0">
                <a:latin typeface="Segoe UI" pitchFamily="34" charset="0"/>
                <a:ea typeface="Segoe UI" pitchFamily="34" charset="0"/>
                <a:cs typeface="Segoe UI" pitchFamily="34" charset="0"/>
              </a:rPr>
              <a:t>Server 2012</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Cassandra</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MySQL and Custom MySQL</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Apache Kafka (Messaging)</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Hive/ Pig</a:t>
            </a:r>
          </a:p>
          <a:p>
            <a:pPr marL="761432" lvl="1"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SSAS (for multi-dimension cube), SSRS (Reports)</a:t>
            </a:r>
          </a:p>
        </p:txBody>
      </p:sp>
      <p:sp>
        <p:nvSpPr>
          <p:cNvPr id="24" name="Rectangle 23"/>
          <p:cNvSpPr/>
          <p:nvPr/>
        </p:nvSpPr>
        <p:spPr>
          <a:xfrm>
            <a:off x="117020" y="1438539"/>
            <a:ext cx="2496326" cy="2719722"/>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Advanced Analytics: Self-service reporting on customer interaction history</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Big Data: Aggregate data from multiple channels like CRM, social networks, location and products, and multiple data formats including voice and log files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Real time decision making</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Co-engineering partner: Partner with proven capabilities to work along-side customer’s development teams</a:t>
            </a:r>
          </a:p>
        </p:txBody>
      </p:sp>
      <p:sp>
        <p:nvSpPr>
          <p:cNvPr id="4" name="Rectangle 3"/>
          <p:cNvSpPr/>
          <p:nvPr/>
        </p:nvSpPr>
        <p:spPr>
          <a:xfrm>
            <a:off x="1115550" y="728310"/>
            <a:ext cx="7412165" cy="369332"/>
          </a:xfrm>
          <a:prstGeom prst="rect">
            <a:avLst/>
          </a:prstGeom>
        </p:spPr>
        <p:txBody>
          <a:bodyPr wrap="square">
            <a:spAutoFit/>
          </a:bodyPr>
          <a:lstStyle/>
          <a:p>
            <a:r>
              <a:rPr lang="en-US" sz="900" i="1" dirty="0" smtClean="0">
                <a:latin typeface="Segoe UI" pitchFamily="34" charset="0"/>
                <a:ea typeface="Segoe UI" pitchFamily="34" charset="0"/>
                <a:cs typeface="Segoe UI" pitchFamily="34" charset="0"/>
              </a:rPr>
              <a:t>[</a:t>
            </a:r>
            <a:r>
              <a:rPr lang="en-US" sz="900" i="1" dirty="0">
                <a:latin typeface="Segoe UI" pitchFamily="34" charset="0"/>
                <a:ea typeface="Segoe UI" pitchFamily="34" charset="0"/>
                <a:cs typeface="Segoe UI" pitchFamily="34" charset="0"/>
              </a:rPr>
              <a:t>24]7 is  global online technology and operations company </a:t>
            </a:r>
            <a:r>
              <a:rPr lang="en-US" sz="900" i="1" dirty="0" smtClean="0">
                <a:latin typeface="Segoe UI" pitchFamily="34" charset="0"/>
                <a:ea typeface="Segoe UI" pitchFamily="34" charset="0"/>
                <a:cs typeface="Segoe UI" pitchFamily="34" charset="0"/>
              </a:rPr>
              <a:t>managing over </a:t>
            </a:r>
            <a:r>
              <a:rPr lang="en-US" sz="900" i="1" dirty="0">
                <a:latin typeface="Segoe UI" pitchFamily="34" charset="0"/>
                <a:ea typeface="Segoe UI" pitchFamily="34" charset="0"/>
                <a:cs typeface="Segoe UI" pitchFamily="34" charset="0"/>
              </a:rPr>
              <a:t>2.5 Billion interactions through its 9 global contact centers and has transformed over 20 million of these interactions into predictive experiences</a:t>
            </a:r>
            <a:endParaRPr lang="en-GB" sz="900" i="1" dirty="0">
              <a:latin typeface="Segoe UI" pitchFamily="34" charset="0"/>
              <a:ea typeface="Segoe UI" pitchFamily="34" charset="0"/>
              <a:cs typeface="Segoe UI" pitchFamily="34" charset="0"/>
            </a:endParaRPr>
          </a:p>
        </p:txBody>
      </p:sp>
      <p:sp>
        <p:nvSpPr>
          <p:cNvPr id="2" name="TextBox 1"/>
          <p:cNvSpPr txBox="1"/>
          <p:nvPr/>
        </p:nvSpPr>
        <p:spPr>
          <a:xfrm>
            <a:off x="347450" y="766715"/>
            <a:ext cx="806505" cy="307777"/>
          </a:xfrm>
          <a:prstGeom prst="rect">
            <a:avLst/>
          </a:prstGeom>
          <a:noFill/>
        </p:spPr>
        <p:txBody>
          <a:bodyPr wrap="square" rtlCol="0">
            <a:spAutoFit/>
          </a:bodyPr>
          <a:lstStyle/>
          <a:p>
            <a:r>
              <a:rPr lang="en-GB" sz="1400" b="1" dirty="0" smtClean="0">
                <a:latin typeface="Segoe UI" pitchFamily="34" charset="0"/>
                <a:ea typeface="Segoe UI" pitchFamily="34" charset="0"/>
                <a:cs typeface="Segoe UI" pitchFamily="34" charset="0"/>
              </a:rPr>
              <a:t>Client:</a:t>
            </a:r>
            <a:endParaRPr lang="en-GB" sz="1400" b="1" dirty="0">
              <a:latin typeface="Segoe UI" pitchFamily="34" charset="0"/>
              <a:ea typeface="Segoe UI" pitchFamily="34" charset="0"/>
              <a:cs typeface="Segoe UI" pitchFamily="34" charset="0"/>
            </a:endParaRPr>
          </a:p>
        </p:txBody>
      </p:sp>
      <p:sp>
        <p:nvSpPr>
          <p:cNvPr id="11" name="TextBox 10"/>
          <p:cNvSpPr txBox="1"/>
          <p:nvPr/>
        </p:nvSpPr>
        <p:spPr>
          <a:xfrm>
            <a:off x="635488" y="4229719"/>
            <a:ext cx="1286567"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10 TB </a:t>
            </a:r>
          </a:p>
          <a:p>
            <a:r>
              <a:rPr lang="en-US" sz="1200" dirty="0" smtClean="0">
                <a:solidFill>
                  <a:srgbClr val="FFC000"/>
                </a:solidFill>
                <a:latin typeface="Segoe UI" pitchFamily="34" charset="0"/>
                <a:ea typeface="Segoe UI" pitchFamily="34" charset="0"/>
                <a:cs typeface="Segoe UI" pitchFamily="34" charset="0"/>
              </a:rPr>
              <a:t>of data</a:t>
            </a:r>
            <a:endParaRPr lang="en-GB" sz="1200" dirty="0">
              <a:solidFill>
                <a:srgbClr val="FFC000"/>
              </a:solidFill>
              <a:latin typeface="Segoe UI" pitchFamily="34" charset="0"/>
              <a:ea typeface="Segoe UI" pitchFamily="34" charset="0"/>
              <a:cs typeface="Segoe UI" pitchFamily="34" charset="0"/>
            </a:endParaRPr>
          </a:p>
        </p:txBody>
      </p:sp>
      <p:sp>
        <p:nvSpPr>
          <p:cNvPr id="12" name="TextBox 11"/>
          <p:cNvSpPr txBox="1"/>
          <p:nvPr/>
        </p:nvSpPr>
        <p:spPr>
          <a:xfrm>
            <a:off x="6060194" y="4240637"/>
            <a:ext cx="1094542"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10</a:t>
            </a:r>
          </a:p>
          <a:p>
            <a:r>
              <a:rPr lang="en-US" sz="1200" dirty="0" smtClean="0">
                <a:solidFill>
                  <a:srgbClr val="FFC000"/>
                </a:solidFill>
                <a:latin typeface="Segoe UI" pitchFamily="34" charset="0"/>
                <a:ea typeface="Segoe UI" pitchFamily="34" charset="0"/>
                <a:cs typeface="Segoe UI" pitchFamily="34" charset="0"/>
              </a:rPr>
              <a:t>data </a:t>
            </a:r>
            <a:r>
              <a:rPr lang="en-US" sz="1200" dirty="0">
                <a:solidFill>
                  <a:srgbClr val="FFC000"/>
                </a:solidFill>
                <a:latin typeface="Segoe UI" pitchFamily="34" charset="0"/>
                <a:ea typeface="Segoe UI" pitchFamily="34" charset="0"/>
                <a:cs typeface="Segoe UI" pitchFamily="34" charset="0"/>
              </a:rPr>
              <a:t>sources</a:t>
            </a:r>
            <a:endParaRPr lang="en-GB" sz="1200" dirty="0">
              <a:solidFill>
                <a:srgbClr val="FFC000"/>
              </a:solidFill>
              <a:latin typeface="Segoe UI" pitchFamily="34" charset="0"/>
              <a:ea typeface="Segoe UI" pitchFamily="34" charset="0"/>
              <a:cs typeface="Segoe UI" pitchFamily="34" charset="0"/>
            </a:endParaRPr>
          </a:p>
        </p:txBody>
      </p:sp>
      <p:cxnSp>
        <p:nvCxnSpPr>
          <p:cNvPr id="14" name="Straight Connector 13"/>
          <p:cNvCxnSpPr/>
          <p:nvPr/>
        </p:nvCxnSpPr>
        <p:spPr>
          <a:xfrm>
            <a:off x="1883650" y="4299975"/>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41188" y="4229719"/>
            <a:ext cx="1286567"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Hadoop</a:t>
            </a:r>
          </a:p>
          <a:p>
            <a:r>
              <a:rPr lang="en-US" sz="1200" dirty="0" smtClean="0">
                <a:solidFill>
                  <a:srgbClr val="FFC000"/>
                </a:solidFill>
                <a:latin typeface="Segoe UI" pitchFamily="34" charset="0"/>
                <a:ea typeface="Segoe UI" pitchFamily="34" charset="0"/>
                <a:cs typeface="Segoe UI" pitchFamily="34" charset="0"/>
              </a:rPr>
              <a:t>data processing</a:t>
            </a:r>
            <a:endParaRPr lang="en-GB" sz="1200" dirty="0">
              <a:solidFill>
                <a:srgbClr val="FFC000"/>
              </a:solidFill>
              <a:latin typeface="Segoe UI" pitchFamily="34" charset="0"/>
              <a:ea typeface="Segoe UI" pitchFamily="34" charset="0"/>
              <a:cs typeface="Segoe UI" pitchFamily="34" charset="0"/>
            </a:endParaRPr>
          </a:p>
        </p:txBody>
      </p:sp>
      <p:cxnSp>
        <p:nvCxnSpPr>
          <p:cNvPr id="16" name="Straight Connector 15"/>
          <p:cNvCxnSpPr/>
          <p:nvPr/>
        </p:nvCxnSpPr>
        <p:spPr>
          <a:xfrm>
            <a:off x="5762555" y="4240029"/>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4835" y="4190151"/>
            <a:ext cx="2227490" cy="646331"/>
          </a:xfrm>
          <a:prstGeom prst="rect">
            <a:avLst/>
          </a:prstGeom>
          <a:noFill/>
        </p:spPr>
        <p:txBody>
          <a:bodyPr wrap="square" rtlCol="0">
            <a:spAutoFit/>
          </a:bodyPr>
          <a:lstStyle/>
          <a:p>
            <a:r>
              <a:rPr lang="en-US" sz="2400" dirty="0" smtClean="0">
                <a:solidFill>
                  <a:srgbClr val="FFC000"/>
                </a:solidFill>
                <a:latin typeface="Segoe UI" pitchFamily="34" charset="0"/>
                <a:ea typeface="Segoe UI" pitchFamily="34" charset="0"/>
                <a:cs typeface="Segoe UI" pitchFamily="34" charset="0"/>
              </a:rPr>
              <a:t>Voice and call</a:t>
            </a:r>
          </a:p>
          <a:p>
            <a:r>
              <a:rPr lang="en-US" sz="1200" dirty="0" smtClean="0">
                <a:solidFill>
                  <a:srgbClr val="FFC000"/>
                </a:solidFill>
                <a:latin typeface="Segoe UI" pitchFamily="34" charset="0"/>
                <a:ea typeface="Segoe UI" pitchFamily="34" charset="0"/>
                <a:cs typeface="Segoe UI" pitchFamily="34" charset="0"/>
              </a:rPr>
              <a:t>learning</a:t>
            </a:r>
            <a:endParaRPr lang="en-GB" sz="1200" dirty="0">
              <a:solidFill>
                <a:srgbClr val="FFC000"/>
              </a:solidFill>
              <a:latin typeface="Segoe UI" pitchFamily="34" charset="0"/>
              <a:ea typeface="Segoe UI" pitchFamily="34" charset="0"/>
              <a:cs typeface="Segoe UI" pitchFamily="34" charset="0"/>
            </a:endParaRPr>
          </a:p>
        </p:txBody>
      </p:sp>
      <p:cxnSp>
        <p:nvCxnSpPr>
          <p:cNvPr id="18" name="Straight Connector 17"/>
          <p:cNvCxnSpPr/>
          <p:nvPr/>
        </p:nvCxnSpPr>
        <p:spPr>
          <a:xfrm>
            <a:off x="4226355" y="4284196"/>
            <a:ext cx="0" cy="559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6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2" grpId="0" animBg="1"/>
      <p:bldP spid="23" grpId="0" animBg="1"/>
      <p:bldP spid="24" grpId="0" animBg="1"/>
      <p:bldP spid="11" grpId="0"/>
      <p:bldP spid="12" grpId="0"/>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0057" y="3839116"/>
            <a:ext cx="1406964" cy="97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699" y="3266605"/>
            <a:ext cx="1344176" cy="6109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sz="2000" dirty="0" smtClean="0"/>
              <a:t>Leading Travel Company Achieves </a:t>
            </a:r>
            <a:r>
              <a:rPr lang="en-US" sz="2000" dirty="0"/>
              <a:t>Efficient Sourcing with Big </a:t>
            </a:r>
            <a:r>
              <a:rPr lang="en-US" sz="2000" dirty="0" smtClean="0"/>
              <a:t>DATA</a:t>
            </a:r>
            <a:endParaRPr lang="en-GB" sz="2000" dirty="0"/>
          </a:p>
        </p:txBody>
      </p:sp>
      <p:sp>
        <p:nvSpPr>
          <p:cNvPr id="6" name="Rectangle 5"/>
          <p:cNvSpPr/>
          <p:nvPr/>
        </p:nvSpPr>
        <p:spPr>
          <a:xfrm>
            <a:off x="5009705" y="3339850"/>
            <a:ext cx="367163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prstClr val="white"/>
                </a:solidFill>
                <a:latin typeface="Segoe UI" panose="020B0502040204020203" pitchFamily="34" charset="0"/>
                <a:cs typeface="Segoe UI" panose="020B0502040204020203" pitchFamily="34" charset="0"/>
              </a:rPr>
              <a:t>1. </a:t>
            </a:r>
            <a:r>
              <a:rPr lang="en-US" sz="1000" dirty="0" smtClean="0">
                <a:solidFill>
                  <a:prstClr val="white"/>
                </a:solidFill>
                <a:latin typeface="Segoe UI" panose="020B0502040204020203" pitchFamily="34" charset="0"/>
                <a:cs typeface="Segoe UI" panose="020B0502040204020203" pitchFamily="34" charset="0"/>
              </a:rPr>
              <a:t>Structured/unstructured </a:t>
            </a:r>
            <a:r>
              <a:rPr lang="en-US" sz="1000" dirty="0">
                <a:solidFill>
                  <a:prstClr val="white"/>
                </a:solidFill>
                <a:latin typeface="Segoe UI" panose="020B0502040204020203" pitchFamily="34" charset="0"/>
                <a:cs typeface="Segoe UI" panose="020B0502040204020203" pitchFamily="34" charset="0"/>
              </a:rPr>
              <a:t>data aggregation </a:t>
            </a:r>
            <a:r>
              <a:rPr lang="en-US" sz="1000" dirty="0" smtClean="0">
                <a:solidFill>
                  <a:prstClr val="white"/>
                </a:solidFill>
                <a:latin typeface="Segoe UI" panose="020B0502040204020203" pitchFamily="34" charset="0"/>
                <a:cs typeface="Segoe UI" panose="020B0502040204020203" pitchFamily="34" charset="0"/>
              </a:rPr>
              <a:t>for </a:t>
            </a:r>
            <a:r>
              <a:rPr lang="en-US" sz="1000" dirty="0">
                <a:solidFill>
                  <a:prstClr val="white"/>
                </a:solidFill>
                <a:latin typeface="Segoe UI" panose="020B0502040204020203" pitchFamily="34" charset="0"/>
                <a:cs typeface="Segoe UI" panose="020B0502040204020203" pitchFamily="34" charset="0"/>
              </a:rPr>
              <a:t>a 360 degree view of the </a:t>
            </a:r>
            <a:r>
              <a:rPr lang="en-US" sz="1000" dirty="0" smtClean="0">
                <a:solidFill>
                  <a:prstClr val="white"/>
                </a:solidFill>
                <a:latin typeface="Segoe UI" panose="020B0502040204020203" pitchFamily="34" charset="0"/>
                <a:cs typeface="Segoe UI" panose="020B0502040204020203" pitchFamily="34" charset="0"/>
              </a:rPr>
              <a:t>customer </a:t>
            </a:r>
            <a:endParaRPr lang="en-US" sz="1000" dirty="0">
              <a:solidFill>
                <a:prstClr val="white"/>
              </a:solidFill>
              <a:latin typeface="Segoe UI" panose="020B0502040204020203" pitchFamily="34" charset="0"/>
              <a:cs typeface="Segoe UI" panose="020B0502040204020203" pitchFamily="34" charset="0"/>
            </a:endParaRPr>
          </a:p>
        </p:txBody>
      </p:sp>
      <p:sp>
        <p:nvSpPr>
          <p:cNvPr id="7" name="Rectangle 6"/>
          <p:cNvSpPr/>
          <p:nvPr/>
        </p:nvSpPr>
        <p:spPr>
          <a:xfrm>
            <a:off x="3819149" y="3339850"/>
            <a:ext cx="1063727" cy="677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B0F0"/>
                </a:solidFill>
                <a:latin typeface="Segoe UI" pitchFamily="34" charset="0"/>
                <a:ea typeface="Segoe UI" pitchFamily="34" charset="0"/>
                <a:cs typeface="Segoe UI" pitchFamily="34" charset="0"/>
              </a:rPr>
              <a:t>SOLUTION </a:t>
            </a:r>
            <a:r>
              <a:rPr lang="en-US" sz="1100" dirty="0" smtClean="0">
                <a:solidFill>
                  <a:srgbClr val="00B0F0"/>
                </a:solidFill>
                <a:latin typeface="Segoe UI" pitchFamily="34" charset="0"/>
                <a:ea typeface="Segoe UI" pitchFamily="34" charset="0"/>
                <a:cs typeface="Segoe UI" pitchFamily="34" charset="0"/>
              </a:rPr>
              <a:t>HIGHLIGHTS</a:t>
            </a:r>
            <a:endParaRPr lang="en-US" sz="1100" dirty="0">
              <a:solidFill>
                <a:srgbClr val="00B0F0"/>
              </a:solidFill>
              <a:latin typeface="Segoe UI" pitchFamily="34" charset="0"/>
              <a:ea typeface="Segoe UI" pitchFamily="34" charset="0"/>
              <a:cs typeface="Segoe UI" pitchFamily="34" charset="0"/>
            </a:endParaRPr>
          </a:p>
        </p:txBody>
      </p:sp>
      <p:sp>
        <p:nvSpPr>
          <p:cNvPr id="8" name="Rectangle 7"/>
          <p:cNvSpPr/>
          <p:nvPr/>
        </p:nvSpPr>
        <p:spPr>
          <a:xfrm>
            <a:off x="3819149" y="4067720"/>
            <a:ext cx="1063727" cy="7315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EE7600"/>
                </a:solidFill>
                <a:latin typeface="Segoe UI" pitchFamily="34" charset="0"/>
                <a:ea typeface="Segoe UI" pitchFamily="34" charset="0"/>
                <a:cs typeface="Segoe UI" pitchFamily="34" charset="0"/>
              </a:rPr>
              <a:t>SOLUTION </a:t>
            </a:r>
            <a:r>
              <a:rPr lang="en-US" sz="1100" dirty="0" smtClean="0">
                <a:solidFill>
                  <a:srgbClr val="EE7600"/>
                </a:solidFill>
                <a:latin typeface="Segoe UI" pitchFamily="34" charset="0"/>
                <a:ea typeface="Segoe UI" pitchFamily="34" charset="0"/>
                <a:cs typeface="Segoe UI" pitchFamily="34" charset="0"/>
              </a:rPr>
              <a:t>SHOWCASE</a:t>
            </a:r>
            <a:endParaRPr lang="en-US" sz="1100" dirty="0">
              <a:solidFill>
                <a:srgbClr val="EE7600"/>
              </a:solidFill>
              <a:latin typeface="Segoe UI" pitchFamily="34" charset="0"/>
              <a:ea typeface="Segoe UI" pitchFamily="34" charset="0"/>
              <a:cs typeface="Segoe UI" pitchFamily="34" charset="0"/>
            </a:endParaRPr>
          </a:p>
        </p:txBody>
      </p:sp>
      <p:sp>
        <p:nvSpPr>
          <p:cNvPr id="9" name="Rectangle 8"/>
          <p:cNvSpPr/>
          <p:nvPr/>
        </p:nvSpPr>
        <p:spPr>
          <a:xfrm>
            <a:off x="5010474" y="3839115"/>
            <a:ext cx="3661646"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smtClean="0">
                <a:solidFill>
                  <a:prstClr val="white"/>
                </a:solidFill>
                <a:latin typeface="Segoe UI" panose="020B0502040204020203" pitchFamily="34" charset="0"/>
                <a:cs typeface="Segoe UI" panose="020B0502040204020203" pitchFamily="34" charset="0"/>
              </a:rPr>
              <a:t>2. </a:t>
            </a:r>
            <a:r>
              <a:rPr lang="en-US" sz="1000" dirty="0">
                <a:solidFill>
                  <a:prstClr val="white"/>
                </a:solidFill>
                <a:latin typeface="Segoe UI" panose="020B0502040204020203" pitchFamily="34" charset="0"/>
                <a:cs typeface="Segoe UI" panose="020B0502040204020203" pitchFamily="34" charset="0"/>
              </a:rPr>
              <a:t>Improved </a:t>
            </a:r>
            <a:r>
              <a:rPr lang="en-US" sz="1000" dirty="0" smtClean="0">
                <a:solidFill>
                  <a:prstClr val="white"/>
                </a:solidFill>
                <a:latin typeface="Segoe UI" panose="020B0502040204020203" pitchFamily="34" charset="0"/>
                <a:cs typeface="Segoe UI" panose="020B0502040204020203" pitchFamily="34" charset="0"/>
              </a:rPr>
              <a:t>sourcing of inventory at better prices</a:t>
            </a:r>
            <a:endParaRPr lang="en-US" sz="1000" dirty="0">
              <a:solidFill>
                <a:prstClr val="white"/>
              </a:solidFill>
              <a:latin typeface="Segoe UI" panose="020B0502040204020203" pitchFamily="34" charset="0"/>
              <a:cs typeface="Segoe UI" panose="020B0502040204020203" pitchFamily="34" charset="0"/>
            </a:endParaRPr>
          </a:p>
        </p:txBody>
      </p:sp>
      <p:sp>
        <p:nvSpPr>
          <p:cNvPr id="10" name="Rectangle 9"/>
          <p:cNvSpPr/>
          <p:nvPr/>
        </p:nvSpPr>
        <p:spPr>
          <a:xfrm>
            <a:off x="5009705" y="4340215"/>
            <a:ext cx="367163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00"/>
              </a:lnSpc>
            </a:pPr>
            <a:r>
              <a:rPr lang="en-US" sz="1000" dirty="0">
                <a:solidFill>
                  <a:prstClr val="white"/>
                </a:solidFill>
                <a:latin typeface="Segoe UI" panose="020B0502040204020203" pitchFamily="34" charset="0"/>
                <a:cs typeface="Segoe UI" panose="020B0502040204020203" pitchFamily="34" charset="0"/>
              </a:rPr>
              <a:t>3. Real time sentiment analysis </a:t>
            </a:r>
            <a:r>
              <a:rPr lang="en-US" sz="1000" dirty="0" smtClean="0">
                <a:solidFill>
                  <a:prstClr val="white"/>
                </a:solidFill>
                <a:latin typeface="Segoe UI" panose="020B0502040204020203" pitchFamily="34" charset="0"/>
                <a:cs typeface="Segoe UI" panose="020B0502040204020203" pitchFamily="34" charset="0"/>
              </a:rPr>
              <a:t>leveraging social feeds from more than 11 to 12 diverse sources</a:t>
            </a:r>
            <a:endParaRPr lang="en-US" sz="1000" dirty="0">
              <a:solidFill>
                <a:prstClr val="white"/>
              </a:solidFill>
              <a:latin typeface="Segoe UI" panose="020B0502040204020203" pitchFamily="34" charset="0"/>
              <a:cs typeface="Segoe UI" panose="020B0502040204020203" pitchFamily="34" charset="0"/>
            </a:endParaRPr>
          </a:p>
        </p:txBody>
      </p:sp>
      <p:sp>
        <p:nvSpPr>
          <p:cNvPr id="11" name="Rectangle 10"/>
          <p:cNvSpPr/>
          <p:nvPr/>
        </p:nvSpPr>
        <p:spPr>
          <a:xfrm>
            <a:off x="206286" y="697606"/>
            <a:ext cx="8709114" cy="2115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p:cNvGrpSpPr/>
          <p:nvPr/>
        </p:nvGrpSpPr>
        <p:grpSpPr>
          <a:xfrm>
            <a:off x="215811" y="689905"/>
            <a:ext cx="2743200" cy="1353473"/>
            <a:chOff x="94772" y="786140"/>
            <a:chExt cx="2329234" cy="1353473"/>
          </a:xfrm>
        </p:grpSpPr>
        <p:sp>
          <p:nvSpPr>
            <p:cNvPr id="13" name="TextBox 12"/>
            <p:cNvSpPr txBox="1"/>
            <p:nvPr/>
          </p:nvSpPr>
          <p:spPr>
            <a:xfrm>
              <a:off x="94773" y="786140"/>
              <a:ext cx="637487"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14" name="Straight Connector 13"/>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772" y="1123950"/>
              <a:ext cx="2329234" cy="1015663"/>
            </a:xfrm>
            <a:prstGeom prst="rect">
              <a:avLst/>
            </a:prstGeom>
            <a:noFill/>
          </p:spPr>
          <p:txBody>
            <a:bodyPr wrap="square" rtlCol="0">
              <a:spAutoFit/>
            </a:bodyPr>
            <a:lstStyle/>
            <a:p>
              <a:pPr>
                <a:lnSpc>
                  <a:spcPts val="1200"/>
                </a:lnSpc>
              </a:pPr>
              <a:r>
                <a:rPr lang="en-GB" sz="1000" dirty="0" smtClean="0">
                  <a:solidFill>
                    <a:prstClr val="black"/>
                  </a:solidFill>
                  <a:latin typeface="Segoe UI" panose="020B0502040204020203" pitchFamily="34" charset="0"/>
                  <a:cs typeface="Segoe UI" panose="020B0502040204020203" pitchFamily="34" charset="0"/>
                </a:rPr>
                <a:t>Company wanted to provide unified access, analysis, and visualisation of web analytics, costs, booking and hotel contracting data from a subset of company’s approximately 30 mainstream businesses (Mainstream Joint Purchasing). </a:t>
              </a:r>
              <a:endParaRPr lang="en-GB" sz="1000" dirty="0">
                <a:solidFill>
                  <a:prstClr val="black"/>
                </a:solidFill>
                <a:latin typeface="Segoe UI" panose="020B0502040204020203" pitchFamily="34" charset="0"/>
                <a:cs typeface="Segoe UI" panose="020B0502040204020203" pitchFamily="34" charset="0"/>
              </a:endParaRPr>
            </a:p>
          </p:txBody>
        </p:sp>
      </p:grpSp>
      <p:grpSp>
        <p:nvGrpSpPr>
          <p:cNvPr id="16" name="Group 15"/>
          <p:cNvGrpSpPr/>
          <p:nvPr/>
        </p:nvGrpSpPr>
        <p:grpSpPr>
          <a:xfrm>
            <a:off x="2728560" y="689905"/>
            <a:ext cx="3149288" cy="1815138"/>
            <a:chOff x="94769" y="786140"/>
            <a:chExt cx="4148346" cy="1815138"/>
          </a:xfrm>
        </p:grpSpPr>
        <p:sp>
          <p:nvSpPr>
            <p:cNvPr id="17" name="TextBox 16"/>
            <p:cNvSpPr txBox="1"/>
            <p:nvPr/>
          </p:nvSpPr>
          <p:spPr>
            <a:xfrm>
              <a:off x="94773" y="786140"/>
              <a:ext cx="689477"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SOLUTION</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69" y="1123950"/>
              <a:ext cx="4148346" cy="1477328"/>
            </a:xfrm>
            <a:prstGeom prst="rect">
              <a:avLst/>
            </a:prstGeom>
            <a:noFill/>
          </p:spPr>
          <p:txBody>
            <a:bodyPr wrap="square" rtlCol="0">
              <a:spAutoFit/>
            </a:bodyPr>
            <a:lstStyle/>
            <a:p>
              <a:pPr>
                <a:lnSpc>
                  <a:spcPts val="1200"/>
                </a:lnSpc>
              </a:pPr>
              <a:r>
                <a:rPr lang="en-US" sz="1000" dirty="0">
                  <a:solidFill>
                    <a:prstClr val="black"/>
                  </a:solidFill>
                  <a:latin typeface="Segoe UI" panose="020B0502040204020203" pitchFamily="34" charset="0"/>
                  <a:cs typeface="Segoe UI" panose="020B0502040204020203" pitchFamily="34" charset="0"/>
                </a:rPr>
                <a:t>ADITI implemented a Big Data and Analytics solution </a:t>
              </a:r>
              <a:r>
                <a:rPr lang="en-US" sz="1000" dirty="0" smtClean="0">
                  <a:solidFill>
                    <a:prstClr val="black"/>
                  </a:solidFill>
                  <a:latin typeface="Segoe UI" panose="020B0502040204020203" pitchFamily="34" charset="0"/>
                  <a:cs typeface="Segoe UI" panose="020B0502040204020203" pitchFamily="34" charset="0"/>
                </a:rPr>
                <a:t>by leveraging:</a:t>
              </a:r>
              <a:endParaRPr lang="en-US" sz="1000" dirty="0">
                <a:solidFill>
                  <a:prstClr val="black"/>
                </a:solidFill>
                <a:latin typeface="Segoe UI" panose="020B0502040204020203" pitchFamily="34" charset="0"/>
                <a:cs typeface="Segoe UI" panose="020B0502040204020203" pitchFamily="34" charset="0"/>
              </a:endParaRPr>
            </a:p>
            <a:p>
              <a:pPr marL="171450" indent="-171450">
                <a:lnSpc>
                  <a:spcPts val="1200"/>
                </a:lnSpc>
                <a:buFont typeface="Arial" pitchFamily="34" charset="0"/>
                <a:buChar char="•"/>
              </a:pPr>
              <a:r>
                <a:rPr lang="en-US" sz="1000" dirty="0" smtClean="0">
                  <a:solidFill>
                    <a:prstClr val="black"/>
                  </a:solidFill>
                  <a:latin typeface="Segoe UI" panose="020B0502040204020203" pitchFamily="34" charset="0"/>
                  <a:cs typeface="Segoe UI" panose="020B0502040204020203" pitchFamily="34" charset="0"/>
                </a:rPr>
                <a:t>Aggregated </a:t>
              </a:r>
              <a:r>
                <a:rPr lang="en-US" sz="1000" dirty="0">
                  <a:solidFill>
                    <a:prstClr val="black"/>
                  </a:solidFill>
                  <a:latin typeface="Segoe UI" panose="020B0502040204020203" pitchFamily="34" charset="0"/>
                  <a:cs typeface="Segoe UI" panose="020B0502040204020203" pitchFamily="34" charset="0"/>
                </a:rPr>
                <a:t>relational and non relational sources in </a:t>
              </a:r>
              <a:r>
                <a:rPr lang="en-US" sz="1000" dirty="0" smtClean="0">
                  <a:solidFill>
                    <a:prstClr val="black"/>
                  </a:solidFill>
                  <a:latin typeface="Segoe UI" panose="020B0502040204020203" pitchFamily="34" charset="0"/>
                  <a:cs typeface="Segoe UI" panose="020B0502040204020203" pitchFamily="34" charset="0"/>
                </a:rPr>
                <a:t>Hadoop </a:t>
              </a:r>
              <a:r>
                <a:rPr lang="en-US" sz="1000" dirty="0">
                  <a:solidFill>
                    <a:prstClr val="black"/>
                  </a:solidFill>
                  <a:latin typeface="Segoe UI" panose="020B0502040204020203" pitchFamily="34" charset="0"/>
                  <a:cs typeface="Segoe UI" panose="020B0502040204020203" pitchFamily="34" charset="0"/>
                </a:rPr>
                <a:t>as a store all cluster </a:t>
              </a:r>
            </a:p>
            <a:p>
              <a:pPr marL="171450" indent="-171450">
                <a:lnSpc>
                  <a:spcPts val="1200"/>
                </a:lnSpc>
                <a:buFont typeface="Arial" pitchFamily="34" charset="0"/>
                <a:buChar char="•"/>
              </a:pPr>
              <a:r>
                <a:rPr lang="en-US" sz="1000" dirty="0" smtClean="0">
                  <a:solidFill>
                    <a:prstClr val="black"/>
                  </a:solidFill>
                  <a:latin typeface="Segoe UI" panose="020B0502040204020203" pitchFamily="34" charset="0"/>
                  <a:cs typeface="Segoe UI" panose="020B0502040204020203" pitchFamily="34" charset="0"/>
                </a:rPr>
                <a:t>Optimized </a:t>
              </a:r>
              <a:r>
                <a:rPr lang="en-US" sz="1000" dirty="0">
                  <a:solidFill>
                    <a:prstClr val="black"/>
                  </a:solidFill>
                  <a:latin typeface="Segoe UI" panose="020B0502040204020203" pitchFamily="34" charset="0"/>
                  <a:cs typeface="Segoe UI" panose="020B0502040204020203" pitchFamily="34" charset="0"/>
                </a:rPr>
                <a:t>columnar </a:t>
              </a:r>
              <a:r>
                <a:rPr lang="en-US" sz="1000" dirty="0" smtClean="0">
                  <a:solidFill>
                    <a:prstClr val="black"/>
                  </a:solidFill>
                  <a:latin typeface="Segoe UI" panose="020B0502040204020203" pitchFamily="34" charset="0"/>
                  <a:cs typeface="Segoe UI" panose="020B0502040204020203" pitchFamily="34" charset="0"/>
                </a:rPr>
                <a:t>data warehouse </a:t>
              </a:r>
              <a:r>
                <a:rPr lang="en-US" sz="1000" dirty="0">
                  <a:solidFill>
                    <a:prstClr val="black"/>
                  </a:solidFill>
                  <a:latin typeface="Segoe UI" panose="020B0502040204020203" pitchFamily="34" charset="0"/>
                  <a:cs typeface="Segoe UI" panose="020B0502040204020203" pitchFamily="34" charset="0"/>
                </a:rPr>
                <a:t>leveraging </a:t>
              </a:r>
            </a:p>
            <a:p>
              <a:pPr marL="171450" indent="-171450">
                <a:lnSpc>
                  <a:spcPts val="1200"/>
                </a:lnSpc>
                <a:buFont typeface="Arial" pitchFamily="34" charset="0"/>
                <a:buChar char="•"/>
              </a:pPr>
              <a:r>
                <a:rPr lang="en-US" sz="1000" dirty="0">
                  <a:solidFill>
                    <a:prstClr val="black"/>
                  </a:solidFill>
                  <a:latin typeface="Segoe UI" panose="020B0502040204020203" pitchFamily="34" charset="0"/>
                  <a:cs typeface="Segoe UI" panose="020B0502040204020203" pitchFamily="34" charset="0"/>
                </a:rPr>
                <a:t>State of the art </a:t>
              </a:r>
              <a:r>
                <a:rPr lang="en-US" sz="1000" dirty="0" err="1">
                  <a:solidFill>
                    <a:prstClr val="black"/>
                  </a:solidFill>
                  <a:latin typeface="Segoe UI" panose="020B0502040204020203" pitchFamily="34" charset="0"/>
                  <a:cs typeface="Segoe UI" panose="020B0502040204020203" pitchFamily="34" charset="0"/>
                </a:rPr>
                <a:t>ELT</a:t>
              </a:r>
              <a:r>
                <a:rPr lang="en-US" sz="1000" dirty="0">
                  <a:solidFill>
                    <a:prstClr val="black"/>
                  </a:solidFill>
                  <a:latin typeface="Segoe UI" panose="020B0502040204020203" pitchFamily="34" charset="0"/>
                  <a:cs typeface="Segoe UI" panose="020B0502040204020203" pitchFamily="34" charset="0"/>
                </a:rPr>
                <a:t> leveraging open source tools like </a:t>
              </a:r>
              <a:r>
                <a:rPr lang="en-US" sz="1000" dirty="0" err="1">
                  <a:solidFill>
                    <a:prstClr val="black"/>
                  </a:solidFill>
                  <a:latin typeface="Segoe UI" panose="020B0502040204020203" pitchFamily="34" charset="0"/>
                  <a:cs typeface="Segoe UI" panose="020B0502040204020203" pitchFamily="34" charset="0"/>
                </a:rPr>
                <a:t>Talend</a:t>
              </a:r>
              <a:endParaRPr lang="en-US" sz="1000" dirty="0">
                <a:solidFill>
                  <a:prstClr val="black"/>
                </a:solidFill>
                <a:latin typeface="Segoe UI" panose="020B0502040204020203" pitchFamily="34" charset="0"/>
                <a:cs typeface="Segoe UI" panose="020B0502040204020203" pitchFamily="34" charset="0"/>
              </a:endParaRPr>
            </a:p>
            <a:p>
              <a:pPr marL="171450" indent="-171450">
                <a:lnSpc>
                  <a:spcPts val="1200"/>
                </a:lnSpc>
                <a:buFont typeface="Arial" pitchFamily="34" charset="0"/>
                <a:buChar char="•"/>
              </a:pPr>
              <a:r>
                <a:rPr lang="en-US" sz="1000" dirty="0">
                  <a:solidFill>
                    <a:prstClr val="black"/>
                  </a:solidFill>
                  <a:latin typeface="Segoe UI" panose="020B0502040204020203" pitchFamily="34" charset="0"/>
                  <a:cs typeface="Segoe UI" panose="020B0502040204020203" pitchFamily="34" charset="0"/>
                </a:rPr>
                <a:t>Comprehensive </a:t>
              </a:r>
              <a:r>
                <a:rPr lang="en-US" sz="1000" dirty="0" err="1">
                  <a:solidFill>
                    <a:prstClr val="black"/>
                  </a:solidFill>
                  <a:latin typeface="Segoe UI" panose="020B0502040204020203" pitchFamily="34" charset="0"/>
                  <a:cs typeface="Segoe UI" panose="020B0502040204020203" pitchFamily="34" charset="0"/>
                </a:rPr>
                <a:t>omni</a:t>
              </a:r>
              <a:r>
                <a:rPr lang="en-US" sz="1000" dirty="0">
                  <a:solidFill>
                    <a:prstClr val="black"/>
                  </a:solidFill>
                  <a:latin typeface="Segoe UI" panose="020B0502040204020203" pitchFamily="34" charset="0"/>
                  <a:cs typeface="Segoe UI" panose="020B0502040204020203" pitchFamily="34" charset="0"/>
                </a:rPr>
                <a:t>-channel </a:t>
              </a:r>
              <a:r>
                <a:rPr lang="en-US" sz="1000" dirty="0" smtClean="0">
                  <a:solidFill>
                    <a:prstClr val="black"/>
                  </a:solidFill>
                  <a:latin typeface="Segoe UI" panose="020B0502040204020203" pitchFamily="34" charset="0"/>
                  <a:cs typeface="Segoe UI" panose="020B0502040204020203" pitchFamily="34" charset="0"/>
                </a:rPr>
                <a:t>visualizations </a:t>
              </a:r>
              <a:r>
                <a:rPr lang="en-US" sz="1000" dirty="0">
                  <a:solidFill>
                    <a:prstClr val="black"/>
                  </a:solidFill>
                  <a:latin typeface="Segoe UI" panose="020B0502040204020203" pitchFamily="34" charset="0"/>
                  <a:cs typeface="Segoe UI" panose="020B0502040204020203" pitchFamily="34" charset="0"/>
                </a:rPr>
                <a:t>using Tableau</a:t>
              </a:r>
            </a:p>
          </p:txBody>
        </p:sp>
      </p:grpSp>
      <p:grpSp>
        <p:nvGrpSpPr>
          <p:cNvPr id="24" name="Group 23"/>
          <p:cNvGrpSpPr/>
          <p:nvPr/>
        </p:nvGrpSpPr>
        <p:grpSpPr>
          <a:xfrm>
            <a:off x="5834096" y="689905"/>
            <a:ext cx="3081303" cy="2122914"/>
            <a:chOff x="94769" y="786140"/>
            <a:chExt cx="4058794" cy="2122914"/>
          </a:xfrm>
        </p:grpSpPr>
        <p:sp>
          <p:nvSpPr>
            <p:cNvPr id="25" name="TextBox 24"/>
            <p:cNvSpPr txBox="1"/>
            <p:nvPr/>
          </p:nvSpPr>
          <p:spPr>
            <a:xfrm>
              <a:off x="94774" y="786140"/>
              <a:ext cx="1620345" cy="261610"/>
            </a:xfrm>
            <a:prstGeom prst="rect">
              <a:avLst/>
            </a:prstGeom>
            <a:noFill/>
          </p:spPr>
          <p:txBody>
            <a:bodyPr wrap="none" rtlCol="0">
              <a:spAutoFit/>
            </a:bodyPr>
            <a:lstStyle/>
            <a:p>
              <a:r>
                <a:rPr lang="en-US" sz="1100" dirty="0" smtClean="0">
                  <a:solidFill>
                    <a:srgbClr val="0070C0"/>
                  </a:solidFill>
                  <a:latin typeface="Segoe UI Light" panose="020B0502040204020203" pitchFamily="34" charset="0"/>
                  <a:cs typeface="Segoe UI Light" panose="020B0502040204020203" pitchFamily="34" charset="0"/>
                </a:rPr>
                <a:t>BUSINESS BENEFITS</a:t>
              </a:r>
              <a:endParaRPr lang="en-US" sz="1100" dirty="0">
                <a:solidFill>
                  <a:srgbClr val="0070C0"/>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a:off x="152400" y="1050190"/>
              <a:ext cx="13716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4769" y="1123950"/>
              <a:ext cx="4058794" cy="1785104"/>
            </a:xfrm>
            <a:prstGeom prst="rect">
              <a:avLst/>
            </a:prstGeom>
            <a:noFill/>
          </p:spPr>
          <p:txBody>
            <a:bodyPr wrap="square" rtlCol="0">
              <a:spAutoFit/>
            </a:bodyPr>
            <a:lstStyle/>
            <a:p>
              <a:pPr>
                <a:lnSpc>
                  <a:spcPts val="1200"/>
                </a:lnSpc>
              </a:pPr>
              <a:r>
                <a:rPr lang="en-GB" sz="1000" dirty="0" smtClean="0">
                  <a:solidFill>
                    <a:prstClr val="black"/>
                  </a:solidFill>
                  <a:latin typeface="Segoe UI" panose="020B0502040204020203" pitchFamily="34" charset="0"/>
                  <a:cs typeface="Segoe UI" panose="020B0502040204020203" pitchFamily="34" charset="0"/>
                </a:rPr>
                <a:t>Having a unified view meant, source markets and corporate have: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Better predictability of prices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Reduced procurement costs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Higher fill rates for rooms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Increased time to value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Group level roll up of procurement, fill rate performance </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Dimension modelling across brands, markets and groups to reflect top down performance</a:t>
              </a:r>
            </a:p>
            <a:p>
              <a:pPr marL="171450" indent="-171450">
                <a:lnSpc>
                  <a:spcPts val="1200"/>
                </a:lnSpc>
                <a:buFont typeface="Arial" pitchFamily="34" charset="0"/>
                <a:buChar char="•"/>
              </a:pPr>
              <a:r>
                <a:rPr lang="en-GB" sz="1000" dirty="0" smtClean="0">
                  <a:solidFill>
                    <a:prstClr val="black"/>
                  </a:solidFill>
                  <a:latin typeface="Segoe UI" panose="020B0502040204020203" pitchFamily="34" charset="0"/>
                  <a:cs typeface="Segoe UI" panose="020B0502040204020203" pitchFamily="34" charset="0"/>
                </a:rPr>
                <a:t>Aligning sourcing to customer demands</a:t>
              </a:r>
            </a:p>
          </p:txBody>
        </p:sp>
      </p:grpSp>
      <p:sp>
        <p:nvSpPr>
          <p:cNvPr id="28" name="Title 1"/>
          <p:cNvSpPr txBox="1">
            <a:spLocks/>
          </p:cNvSpPr>
          <p:nvPr/>
        </p:nvSpPr>
        <p:spPr>
          <a:xfrm>
            <a:off x="143666" y="2597815"/>
            <a:ext cx="8847934"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1400" cap="all" dirty="0" smtClean="0">
                <a:solidFill>
                  <a:prstClr val="black">
                    <a:lumMod val="85000"/>
                    <a:lumOff val="15000"/>
                  </a:prstClr>
                </a:solidFill>
                <a:latin typeface="Segoe UI Light"/>
                <a:ea typeface="+mj-ea"/>
                <a:cs typeface="+mj-cs"/>
              </a:rPr>
              <a:t>CLOUD, BIG DATA and Open source Technologies translated business Need to reality in 6 weeks </a:t>
            </a:r>
            <a:endParaRPr lang="en-US" sz="1400" cap="all" dirty="0">
              <a:solidFill>
                <a:prstClr val="black">
                  <a:lumMod val="85000"/>
                  <a:lumOff val="15000"/>
                </a:prstClr>
              </a:solidFill>
              <a:latin typeface="Segoe UI Light"/>
              <a:ea typeface="+mj-ea"/>
              <a:cs typeface="+mj-cs"/>
            </a:endParaRPr>
          </a:p>
        </p:txBody>
      </p:sp>
      <p:pic>
        <p:nvPicPr>
          <p:cNvPr id="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899" y="4146355"/>
            <a:ext cx="1678157" cy="634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900" y="3221811"/>
            <a:ext cx="1685799" cy="94144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853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10" descr="http://www.nyse.com/images/press/nfp-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2709" y="971550"/>
            <a:ext cx="90259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r="14579"/>
          <a:stretch/>
        </p:blipFill>
        <p:spPr bwMode="auto">
          <a:xfrm>
            <a:off x="4953000" y="1052680"/>
            <a:ext cx="1371600" cy="249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 y="905241"/>
            <a:ext cx="1554480" cy="563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594" y="1885950"/>
            <a:ext cx="1005840" cy="56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21152" y="1907444"/>
            <a:ext cx="576072" cy="52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299" y="1962151"/>
            <a:ext cx="914400" cy="41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t="20808" b="19295"/>
          <a:stretch/>
        </p:blipFill>
        <p:spPr bwMode="auto">
          <a:xfrm>
            <a:off x="2949899" y="865977"/>
            <a:ext cx="1066800" cy="63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29200" y="3028950"/>
            <a:ext cx="914400" cy="3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2639" y="2876550"/>
            <a:ext cx="924561" cy="55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11">
            <a:extLst>
              <a:ext uri="{28A0092B-C50C-407E-A947-70E740481C1C}">
                <a14:useLocalDpi xmlns:a14="http://schemas.microsoft.com/office/drawing/2010/main" val="0"/>
              </a:ext>
            </a:extLst>
          </a:blip>
          <a:srcRect t="30379"/>
          <a:stretch/>
        </p:blipFill>
        <p:spPr bwMode="auto">
          <a:xfrm>
            <a:off x="4876800" y="3958590"/>
            <a:ext cx="1371600" cy="33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943351"/>
            <a:ext cx="1097280" cy="448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592" y="3882390"/>
            <a:ext cx="588908" cy="59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3029094"/>
            <a:ext cx="1097280" cy="3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86600" y="3950307"/>
            <a:ext cx="915730" cy="49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l="13508" t="9076" r="74992" b="83057"/>
          <a:stretch/>
        </p:blipFill>
        <p:spPr bwMode="auto">
          <a:xfrm>
            <a:off x="2971800" y="3028951"/>
            <a:ext cx="1005840" cy="36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Connector 43"/>
          <p:cNvCxnSpPr/>
          <p:nvPr/>
        </p:nvCxnSpPr>
        <p:spPr>
          <a:xfrm>
            <a:off x="6629400" y="84122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95800" y="86487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38400" y="895350"/>
            <a:ext cx="0" cy="3840480"/>
          </a:xfrm>
          <a:prstGeom prst="line">
            <a:avLst/>
          </a:prstGeom>
          <a:ln w="9525" cap="rnd">
            <a:gradFill>
              <a:gsLst>
                <a:gs pos="0">
                  <a:schemeClr val="bg1">
                    <a:lumMod val="75000"/>
                  </a:schemeClr>
                </a:gs>
                <a:gs pos="85000">
                  <a:schemeClr val="bg1">
                    <a:lumMod val="75000"/>
                  </a:schemeClr>
                </a:gs>
                <a:gs pos="100000">
                  <a:schemeClr val="bg1">
                    <a:lumMod val="75000"/>
                    <a:alpha val="0"/>
                  </a:schemeClr>
                </a:gs>
              </a:gsLst>
              <a:lin ang="5400000" scaled="0"/>
            </a:gra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572000" y="-2914650"/>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572000" y="-1847850"/>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572000" y="-857251"/>
            <a:ext cx="0" cy="9144000"/>
          </a:xfrm>
          <a:prstGeom prst="line">
            <a:avLst/>
          </a:prstGeom>
          <a:ln w="9525" cap="rnd">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52639" y="1995543"/>
            <a:ext cx="1120205" cy="44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itle 1"/>
          <p:cNvSpPr txBox="1">
            <a:spLocks/>
          </p:cNvSpPr>
          <p:nvPr/>
        </p:nvSpPr>
        <p:spPr>
          <a:xfrm>
            <a:off x="1805" y="-6568"/>
            <a:ext cx="8527271" cy="85725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 CUSTOMERS TRUST US WITH THEIR DATA PROBLEMS</a:t>
            </a:r>
            <a:endParaRPr lang="en-US" sz="2500" cap="all" dirty="0">
              <a:solidFill>
                <a:srgbClr val="FF0066"/>
              </a:solidFill>
              <a:latin typeface="Segoe UI Light"/>
              <a:ea typeface="+mj-ea"/>
              <a:cs typeface="+mj-cs"/>
            </a:endParaRPr>
          </a:p>
        </p:txBody>
      </p:sp>
    </p:spTree>
    <p:extLst>
      <p:ext uri="{BB962C8B-B14F-4D97-AF65-F5344CB8AC3E}">
        <p14:creationId xmlns:p14="http://schemas.microsoft.com/office/powerpoint/2010/main" val="3186383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fade">
                                      <p:cBhvr>
                                        <p:cTn id="13" dur="500"/>
                                        <p:tgtEl>
                                          <p:spTgt spid="1029"/>
                                        </p:tgtEl>
                                      </p:cBhvr>
                                    </p:animEffect>
                                  </p:childTnLst>
                                </p:cTn>
                              </p:par>
                              <p:par>
                                <p:cTn id="14" presetID="10" presetClass="entr" presetSubtype="0" fill="hold" nodeType="with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fade">
                                      <p:cBhvr>
                                        <p:cTn id="16" dur="500"/>
                                        <p:tgtEl>
                                          <p:spTgt spid="1031"/>
                                        </p:tgtEl>
                                      </p:cBhvr>
                                    </p:animEffect>
                                  </p:childTnLst>
                                </p:cTn>
                              </p:par>
                              <p:par>
                                <p:cTn id="17" presetID="10"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animEffect transition="in" filter="fade">
                                      <p:cBhvr>
                                        <p:cTn id="19" dur="500"/>
                                        <p:tgtEl>
                                          <p:spTgt spid="103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par>
                                <p:cTn id="43" presetID="10" presetClass="entr" presetSubtype="0" fill="hold" nodeType="withEffect">
                                  <p:stCondLst>
                                    <p:cond delay="0"/>
                                  </p:stCondLst>
                                  <p:childTnLst>
                                    <p:set>
                                      <p:cBhvr>
                                        <p:cTn id="44" dur="1" fill="hold">
                                          <p:stCondLst>
                                            <p:cond delay="0"/>
                                          </p:stCondLst>
                                        </p:cTn>
                                        <p:tgtEl>
                                          <p:spTgt spid="1027"/>
                                        </p:tgtEl>
                                        <p:attrNameLst>
                                          <p:attrName>style.visibility</p:attrName>
                                        </p:attrNameLst>
                                      </p:cBhvr>
                                      <p:to>
                                        <p:strVal val="visible"/>
                                      </p:to>
                                    </p:set>
                                    <p:animEffect transition="in" filter="fade">
                                      <p:cBhvr>
                                        <p:cTn id="45" dur="500"/>
                                        <p:tgtEl>
                                          <p:spTgt spid="1027"/>
                                        </p:tgtEl>
                                      </p:cBhvr>
                                    </p:animEffect>
                                  </p:childTnLst>
                                </p:cTn>
                              </p:par>
                              <p:par>
                                <p:cTn id="46" presetID="10" presetClass="entr" presetSubtype="0" fill="hold" nodeType="withEffect">
                                  <p:stCondLst>
                                    <p:cond delay="0"/>
                                  </p:stCondLst>
                                  <p:childTnLst>
                                    <p:set>
                                      <p:cBhvr>
                                        <p:cTn id="47" dur="1" fill="hold">
                                          <p:stCondLst>
                                            <p:cond delay="0"/>
                                          </p:stCondLst>
                                        </p:cTn>
                                        <p:tgtEl>
                                          <p:spTgt spid="1028"/>
                                        </p:tgtEl>
                                        <p:attrNameLst>
                                          <p:attrName>style.visibility</p:attrName>
                                        </p:attrNameLst>
                                      </p:cBhvr>
                                      <p:to>
                                        <p:strVal val="visible"/>
                                      </p:to>
                                    </p:set>
                                    <p:animEffect transition="in" filter="fade">
                                      <p:cBhvr>
                                        <p:cTn id="48" dur="500"/>
                                        <p:tgtEl>
                                          <p:spTgt spid="1028"/>
                                        </p:tgtEl>
                                      </p:cBhvr>
                                    </p:animEffect>
                                  </p:childTnLst>
                                </p:cTn>
                              </p:par>
                              <p:par>
                                <p:cTn id="49" presetID="10" presetClass="entr" presetSubtype="0" fill="hold" nodeType="withEffect">
                                  <p:stCondLst>
                                    <p:cond delay="0"/>
                                  </p:stCondLst>
                                  <p:childTnLst>
                                    <p:set>
                                      <p:cBhvr>
                                        <p:cTn id="50" dur="1" fill="hold">
                                          <p:stCondLst>
                                            <p:cond delay="0"/>
                                          </p:stCondLst>
                                        </p:cTn>
                                        <p:tgtEl>
                                          <p:spTgt spid="1033"/>
                                        </p:tgtEl>
                                        <p:attrNameLst>
                                          <p:attrName>style.visibility</p:attrName>
                                        </p:attrNameLst>
                                      </p:cBhvr>
                                      <p:to>
                                        <p:strVal val="visible"/>
                                      </p:to>
                                    </p:set>
                                    <p:animEffect transition="in" filter="fade">
                                      <p:cBhvr>
                                        <p:cTn id="51" dur="500"/>
                                        <p:tgtEl>
                                          <p:spTgt spid="1033"/>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dirty="0" smtClean="0">
                <a:solidFill>
                  <a:srgbClr val="595959"/>
                </a:solidFill>
                <a:latin typeface="Segoe UI Light"/>
                <a:ea typeface="+mj-ea"/>
                <a:cs typeface="+mj-cs"/>
              </a:rPr>
              <a:t>Power BI</a:t>
            </a:r>
            <a:endParaRPr lang="en-US" sz="2500" dirty="0">
              <a:solidFill>
                <a:srgbClr val="595959"/>
              </a:solidFill>
              <a:latin typeface="Segoe UI Light"/>
              <a:ea typeface="+mj-ea"/>
              <a:cs typeface="+mj-cs"/>
            </a:endParaRPr>
          </a:p>
        </p:txBody>
      </p:sp>
      <p:graphicFrame>
        <p:nvGraphicFramePr>
          <p:cNvPr id="4" name="Diagram 3"/>
          <p:cNvGraphicFramePr>
            <a:graphicFrameLocks noChangeAspect="1"/>
          </p:cNvGraphicFramePr>
          <p:nvPr>
            <p:extLst/>
          </p:nvPr>
        </p:nvGraphicFramePr>
        <p:xfrm>
          <a:off x="1524000" y="574690"/>
          <a:ext cx="603504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Diagram group"/>
          <p:cNvGrpSpPr/>
          <p:nvPr/>
        </p:nvGrpSpPr>
        <p:grpSpPr>
          <a:xfrm>
            <a:off x="3573473" y="1918865"/>
            <a:ext cx="1920247" cy="1280162"/>
            <a:chOff x="2057396" y="1371598"/>
            <a:chExt cx="1920247" cy="1280162"/>
          </a:xfrm>
          <a:scene3d>
            <a:camera prst="perspectiveRelaxedModerately" zoom="92000"/>
            <a:lightRig rig="balanced" dir="t">
              <a:rot lat="0" lon="0" rev="12700000"/>
            </a:lightRig>
          </a:scene3d>
        </p:grpSpPr>
        <p:grpSp>
          <p:nvGrpSpPr>
            <p:cNvPr id="8" name="Group 7"/>
            <p:cNvGrpSpPr/>
            <p:nvPr/>
          </p:nvGrpSpPr>
          <p:grpSpPr>
            <a:xfrm>
              <a:off x="2057396" y="1371598"/>
              <a:ext cx="1920247" cy="1280162"/>
              <a:chOff x="2057396" y="1371598"/>
              <a:chExt cx="1920247" cy="1280162"/>
            </a:xfrm>
          </p:grpSpPr>
          <p:sp>
            <p:nvSpPr>
              <p:cNvPr id="9" name="Rounded Rectangle 8"/>
              <p:cNvSpPr/>
              <p:nvPr/>
            </p:nvSpPr>
            <p:spPr>
              <a:xfrm>
                <a:off x="2057396" y="1371598"/>
                <a:ext cx="1920247" cy="1280162"/>
              </a:xfrm>
              <a:prstGeom prst="roundRect">
                <a:avLst/>
              </a:prstGeom>
              <a:sp3d z="50080" prstMaterial="plastic">
                <a:bevelT w="50800" h="50800"/>
                <a:bevelB w="50800" h="50800"/>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0" name="Rounded Rectangle 4"/>
              <p:cNvSpPr/>
              <p:nvPr/>
            </p:nvSpPr>
            <p:spPr>
              <a:xfrm>
                <a:off x="2119888" y="1434090"/>
                <a:ext cx="1795263" cy="1155178"/>
              </a:xfrm>
              <a:prstGeom prst="rect">
                <a:avLst/>
              </a:prstGeom>
              <a:sp3d z="5008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spcBef>
                    <a:spcPct val="0"/>
                  </a:spcBef>
                  <a:spcAft>
                    <a:spcPts val="600"/>
                  </a:spcAft>
                </a:pPr>
                <a:r>
                  <a:rPr lang="en-US" sz="3200" b="1" kern="1200" dirty="0" smtClean="0">
                    <a:solidFill>
                      <a:schemeClr val="accent6">
                        <a:lumMod val="20000"/>
                        <a:lumOff val="80000"/>
                      </a:schemeClr>
                    </a:solidFill>
                  </a:rPr>
                  <a:t>Power BI</a:t>
                </a:r>
              </a:p>
              <a:p>
                <a:pPr lvl="0" algn="ctr" defTabSz="1422400">
                  <a:lnSpc>
                    <a:spcPct val="90000"/>
                  </a:lnSpc>
                  <a:spcBef>
                    <a:spcPct val="0"/>
                  </a:spcBef>
                  <a:spcAft>
                    <a:spcPts val="600"/>
                  </a:spcAft>
                </a:pPr>
                <a:r>
                  <a:rPr lang="en-US" sz="2000" b="1" dirty="0" smtClean="0">
                    <a:solidFill>
                      <a:schemeClr val="accent6">
                        <a:lumMod val="20000"/>
                        <a:lumOff val="80000"/>
                      </a:schemeClr>
                    </a:solidFill>
                  </a:rPr>
                  <a:t>(Excel)</a:t>
                </a:r>
                <a:endParaRPr lang="en-US" sz="2000" b="1" kern="1200" dirty="0">
                  <a:solidFill>
                    <a:schemeClr val="accent6">
                      <a:lumMod val="20000"/>
                      <a:lumOff val="80000"/>
                    </a:schemeClr>
                  </a:solidFill>
                </a:endParaRPr>
              </a:p>
            </p:txBody>
          </p:sp>
        </p:grpSp>
      </p:grpSp>
      <p:pic>
        <p:nvPicPr>
          <p:cNvPr id="25" name="Picture 24"/>
          <p:cNvPicPr>
            <a:picLocks noChangeAspect="1"/>
          </p:cNvPicPr>
          <p:nvPr/>
        </p:nvPicPr>
        <p:blipFill>
          <a:blip r:embed="rId8"/>
          <a:stretch>
            <a:fillRect/>
          </a:stretch>
        </p:blipFill>
        <p:spPr>
          <a:xfrm rot="21000997">
            <a:off x="1897002" y="1284886"/>
            <a:ext cx="2194560" cy="1246167"/>
          </a:xfrm>
          <a:prstGeom prst="rect">
            <a:avLst/>
          </a:prstGeom>
        </p:spPr>
      </p:pic>
      <p:grpSp>
        <p:nvGrpSpPr>
          <p:cNvPr id="44" name="Group 43"/>
          <p:cNvGrpSpPr/>
          <p:nvPr/>
        </p:nvGrpSpPr>
        <p:grpSpPr>
          <a:xfrm>
            <a:off x="4572000" y="1396312"/>
            <a:ext cx="2447252" cy="918584"/>
            <a:chOff x="4572000" y="1396312"/>
            <a:chExt cx="2447252" cy="918584"/>
          </a:xfrm>
        </p:grpSpPr>
        <p:pic>
          <p:nvPicPr>
            <p:cNvPr id="30" name="Picture 29"/>
            <p:cNvPicPr>
              <a:picLocks noChangeAspect="1"/>
            </p:cNvPicPr>
            <p:nvPr/>
          </p:nvPicPr>
          <p:blipFill rotWithShape="1">
            <a:blip r:embed="rId9"/>
            <a:srcRect l="4474" t="7125" r="4874" b="4000"/>
            <a:stretch/>
          </p:blipFill>
          <p:spPr>
            <a:xfrm>
              <a:off x="5556212" y="1691256"/>
              <a:ext cx="1463040" cy="62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10"/>
            <a:stretch>
              <a:fillRect/>
            </a:stretch>
          </p:blipFill>
          <p:spPr>
            <a:xfrm>
              <a:off x="4572000" y="1396312"/>
              <a:ext cx="914400" cy="676173"/>
            </a:xfrm>
            <a:prstGeom prst="rect">
              <a:avLst/>
            </a:prstGeom>
          </p:spPr>
        </p:pic>
      </p:grpSp>
      <p:grpSp>
        <p:nvGrpSpPr>
          <p:cNvPr id="3" name="Group 2"/>
          <p:cNvGrpSpPr/>
          <p:nvPr/>
        </p:nvGrpSpPr>
        <p:grpSpPr>
          <a:xfrm>
            <a:off x="1853193" y="2752094"/>
            <a:ext cx="2578848" cy="1446923"/>
            <a:chOff x="1853193" y="2752094"/>
            <a:chExt cx="2578848" cy="1446923"/>
          </a:xfrm>
        </p:grpSpPr>
        <p:pic>
          <p:nvPicPr>
            <p:cNvPr id="18" name="Picture 17"/>
            <p:cNvPicPr>
              <a:picLocks noChangeAspect="1"/>
            </p:cNvPicPr>
            <p:nvPr/>
          </p:nvPicPr>
          <p:blipFill rotWithShape="1">
            <a:blip r:embed="rId11"/>
            <a:srcRect t="7606" r="967" b="2244"/>
            <a:stretch/>
          </p:blipFill>
          <p:spPr>
            <a:xfrm>
              <a:off x="1853193" y="2752094"/>
              <a:ext cx="1400067" cy="822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rotWithShape="1">
            <a:blip r:embed="rId12"/>
            <a:srcRect l="3881" t="2969" r="5365" b="2256"/>
            <a:stretch/>
          </p:blipFill>
          <p:spPr>
            <a:xfrm>
              <a:off x="3334761" y="3097594"/>
              <a:ext cx="1097280" cy="1101423"/>
            </a:xfrm>
            <a:prstGeom prst="ellipse">
              <a:avLst/>
            </a:prstGeom>
            <a:ln>
              <a:noFill/>
            </a:ln>
            <a:effectLst>
              <a:softEdge rad="112500"/>
            </a:effectLst>
          </p:spPr>
        </p:pic>
      </p:grpSp>
      <p:grpSp>
        <p:nvGrpSpPr>
          <p:cNvPr id="5" name="Group 4"/>
          <p:cNvGrpSpPr/>
          <p:nvPr/>
        </p:nvGrpSpPr>
        <p:grpSpPr>
          <a:xfrm>
            <a:off x="4641812" y="2752094"/>
            <a:ext cx="2547007" cy="1353411"/>
            <a:chOff x="4641812" y="2752094"/>
            <a:chExt cx="2547007" cy="1353411"/>
          </a:xfrm>
        </p:grpSpPr>
        <p:pic>
          <p:nvPicPr>
            <p:cNvPr id="21" name="Picture 20"/>
            <p:cNvPicPr>
              <a:picLocks/>
            </p:cNvPicPr>
            <p:nvPr/>
          </p:nvPicPr>
          <p:blipFill>
            <a:blip r:embed="rId13"/>
            <a:stretch>
              <a:fillRect/>
            </a:stretch>
          </p:blipFill>
          <p:spPr>
            <a:xfrm>
              <a:off x="4641812" y="3648305"/>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p:cNvPicPr>
            <p:nvPr/>
          </p:nvPicPr>
          <p:blipFill rotWithShape="1">
            <a:blip r:embed="rId14"/>
            <a:srcRect t="496" r="416"/>
            <a:stretch/>
          </p:blipFill>
          <p:spPr>
            <a:xfrm>
              <a:off x="5275232" y="3097594"/>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p:cNvPicPr>
            <p:nvPr/>
          </p:nvPicPr>
          <p:blipFill>
            <a:blip r:embed="rId15"/>
            <a:stretch>
              <a:fillRect/>
            </a:stretch>
          </p:blipFill>
          <p:spPr>
            <a:xfrm>
              <a:off x="6274419" y="2752094"/>
              <a:ext cx="914400"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16325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2000"/>
                                        <p:tgtEl>
                                          <p:spTgt spid="25"/>
                                        </p:tgtEl>
                                      </p:cBhvr>
                                    </p:animEffect>
                                  </p:childTnLst>
                                </p:cTn>
                              </p:par>
                              <p:par>
                                <p:cTn id="12" presetID="22" presetClass="entr" presetSubtype="1"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up)">
                                      <p:cBhvr>
                                        <p:cTn id="14" dur="2000"/>
                                        <p:tgtEl>
                                          <p:spTgt spid="44"/>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par>
                                <p:cTn id="18" presetID="2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dirty="0" smtClean="0">
                <a:solidFill>
                  <a:srgbClr val="595959"/>
                </a:solidFill>
                <a:latin typeface="Segoe UI Light"/>
                <a:ea typeface="+mj-ea"/>
                <a:cs typeface="+mj-cs"/>
              </a:rPr>
              <a:t>Power BI – Feature Mapping</a:t>
            </a:r>
            <a:endParaRPr lang="en-US" sz="2500" dirty="0">
              <a:solidFill>
                <a:srgbClr val="595959"/>
              </a:solidFill>
              <a:latin typeface="Segoe UI Light"/>
              <a:ea typeface="+mj-ea"/>
              <a:cs typeface="+mj-cs"/>
            </a:endParaRPr>
          </a:p>
        </p:txBody>
      </p:sp>
      <p:grpSp>
        <p:nvGrpSpPr>
          <p:cNvPr id="4" name="Group 3"/>
          <p:cNvGrpSpPr/>
          <p:nvPr/>
        </p:nvGrpSpPr>
        <p:grpSpPr>
          <a:xfrm>
            <a:off x="117020" y="613095"/>
            <a:ext cx="8909960" cy="2103120"/>
            <a:chOff x="117020" y="613095"/>
            <a:chExt cx="8909960" cy="2103120"/>
          </a:xfrm>
        </p:grpSpPr>
        <p:graphicFrame>
          <p:nvGraphicFramePr>
            <p:cNvPr id="6" name="Diagram 5"/>
            <p:cNvGraphicFramePr/>
            <p:nvPr>
              <p:extLst>
                <p:ext uri="{D42A27DB-BD31-4B8C-83A1-F6EECF244321}">
                  <p14:modId xmlns:p14="http://schemas.microsoft.com/office/powerpoint/2010/main" val="855421439"/>
                </p:ext>
              </p:extLst>
            </p:nvPr>
          </p:nvGraphicFramePr>
          <p:xfrm>
            <a:off x="117020" y="613095"/>
            <a:ext cx="8909960" cy="210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p:cNvPicPr>
              <a:picLocks/>
            </p:cNvPicPr>
            <p:nvPr/>
          </p:nvPicPr>
          <p:blipFill rotWithShape="1">
            <a:blip r:embed="rId8"/>
            <a:srcRect l="4474" t="7125" r="4874" b="4000"/>
            <a:stretch/>
          </p:blipFill>
          <p:spPr>
            <a:xfrm>
              <a:off x="2790595" y="1329828"/>
              <a:ext cx="822960" cy="365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p:cNvPicPr>
            <p:nvPr/>
          </p:nvPicPr>
          <p:blipFill>
            <a:blip r:embed="rId9"/>
            <a:stretch>
              <a:fillRect/>
            </a:stretch>
          </p:blipFill>
          <p:spPr>
            <a:xfrm>
              <a:off x="5358751" y="1319554"/>
              <a:ext cx="822960" cy="365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rotWithShape="1">
            <a:blip r:embed="rId10"/>
            <a:srcRect t="3606" r="3540" b="4003"/>
            <a:stretch/>
          </p:blipFill>
          <p:spPr>
            <a:xfrm>
              <a:off x="313201" y="1299293"/>
              <a:ext cx="548640" cy="466421"/>
            </a:xfrm>
            <a:prstGeom prst="rect">
              <a:avLst/>
            </a:prstGeom>
          </p:spPr>
        </p:pic>
        <p:pic>
          <p:nvPicPr>
            <p:cNvPr id="35" name="Picture 34"/>
            <p:cNvPicPr>
              <a:picLocks noChangeAspect="1"/>
            </p:cNvPicPr>
            <p:nvPr/>
          </p:nvPicPr>
          <p:blipFill>
            <a:blip r:embed="rId11"/>
            <a:stretch>
              <a:fillRect/>
            </a:stretch>
          </p:blipFill>
          <p:spPr>
            <a:xfrm>
              <a:off x="1432916" y="1667214"/>
              <a:ext cx="822960" cy="365469"/>
            </a:xfrm>
            <a:prstGeom prst="rect">
              <a:avLst/>
            </a:prstGeom>
          </p:spPr>
        </p:pic>
        <p:pic>
          <p:nvPicPr>
            <p:cNvPr id="27" name="Picture 26"/>
            <p:cNvPicPr>
              <a:picLocks noChangeAspect="1"/>
            </p:cNvPicPr>
            <p:nvPr/>
          </p:nvPicPr>
          <p:blipFill>
            <a:blip r:embed="rId12"/>
            <a:stretch>
              <a:fillRect/>
            </a:stretch>
          </p:blipFill>
          <p:spPr>
            <a:xfrm>
              <a:off x="6732423" y="1592012"/>
              <a:ext cx="779490" cy="457200"/>
            </a:xfrm>
            <a:prstGeom prst="rect">
              <a:avLst/>
            </a:prstGeom>
          </p:spPr>
        </p:pic>
        <p:pic>
          <p:nvPicPr>
            <p:cNvPr id="80" name="Picture 79"/>
            <p:cNvPicPr>
              <a:picLocks noChangeAspect="1"/>
            </p:cNvPicPr>
            <p:nvPr/>
          </p:nvPicPr>
          <p:blipFill rotWithShape="1">
            <a:blip r:embed="rId13"/>
            <a:srcRect t="7526" b="4573"/>
            <a:stretch/>
          </p:blipFill>
          <p:spPr>
            <a:xfrm>
              <a:off x="4070247" y="1618373"/>
              <a:ext cx="822960" cy="401361"/>
            </a:xfrm>
            <a:prstGeom prst="rect">
              <a:avLst/>
            </a:prstGeom>
          </p:spPr>
        </p:pic>
        <p:pic>
          <p:nvPicPr>
            <p:cNvPr id="82" name="Picture 81"/>
            <p:cNvPicPr>
              <a:picLocks/>
            </p:cNvPicPr>
            <p:nvPr/>
          </p:nvPicPr>
          <p:blipFill rotWithShape="1">
            <a:blip r:embed="rId14"/>
            <a:srcRect l="14465" t="13074" r="4902" b="7133"/>
            <a:stretch/>
          </p:blipFill>
          <p:spPr>
            <a:xfrm rot="20643816">
              <a:off x="8006361" y="1257890"/>
              <a:ext cx="731520" cy="457200"/>
            </a:xfrm>
            <a:prstGeom prst="rect">
              <a:avLst/>
            </a:prstGeom>
          </p:spPr>
        </p:pic>
      </p:grpSp>
      <p:graphicFrame>
        <p:nvGraphicFramePr>
          <p:cNvPr id="3" name="Diagram 2"/>
          <p:cNvGraphicFramePr/>
          <p:nvPr>
            <p:extLst>
              <p:ext uri="{D42A27DB-BD31-4B8C-83A1-F6EECF244321}">
                <p14:modId xmlns:p14="http://schemas.microsoft.com/office/powerpoint/2010/main" val="3220904613"/>
              </p:ext>
            </p:extLst>
          </p:nvPr>
        </p:nvGraphicFramePr>
        <p:xfrm>
          <a:off x="117020" y="2966780"/>
          <a:ext cx="8906256" cy="13716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273804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3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66950"/>
            <a:ext cx="8231743" cy="623248"/>
          </a:xfrm>
        </p:spPr>
        <p:txBody>
          <a:bodyPr>
            <a:normAutofit/>
          </a:bodyPr>
          <a:lstStyle/>
          <a:p>
            <a:pPr algn="l"/>
            <a:r>
              <a:rPr lang="en-US" b="1" dirty="0" smtClean="0">
                <a:solidFill>
                  <a:srgbClr val="F79431"/>
                </a:solidFill>
                <a:latin typeface="Segoe UI Light" panose="020B0502040204020203" pitchFamily="34" charset="0"/>
                <a:cs typeface="Segoe UI Light" panose="020B0502040204020203" pitchFamily="34" charset="0"/>
              </a:rPr>
              <a:t>Demo </a:t>
            </a:r>
            <a:r>
              <a:rPr lang="en-US" dirty="0" smtClean="0">
                <a:latin typeface="Segoe UI Light" panose="020B0502040204020203" pitchFamily="34" charset="0"/>
                <a:cs typeface="Segoe UI Light" panose="020B0502040204020203" pitchFamily="34" charset="0"/>
              </a:rPr>
              <a:t>Self SERVICE BI</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144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155393" y="3178884"/>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sp>
        <p:nvSpPr>
          <p:cNvPr id="78" name="Title 1"/>
          <p:cNvSpPr txBox="1">
            <a:spLocks/>
          </p:cNvSpPr>
          <p:nvPr/>
        </p:nvSpPr>
        <p:spPr>
          <a:xfrm>
            <a:off x="417513" y="-6350"/>
            <a:ext cx="8726487" cy="6578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Business intelligence credentials</a:t>
            </a:r>
            <a:endParaRPr lang="en-US" dirty="0"/>
          </a:p>
        </p:txBody>
      </p:sp>
      <p:sp>
        <p:nvSpPr>
          <p:cNvPr id="132" name="Rectangle 131"/>
          <p:cNvSpPr/>
          <p:nvPr/>
        </p:nvSpPr>
        <p:spPr>
          <a:xfrm>
            <a:off x="2382467" y="1689130"/>
            <a:ext cx="4972050" cy="1014627"/>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3" name="Rectangle 132"/>
          <p:cNvSpPr/>
          <p:nvPr/>
        </p:nvSpPr>
        <p:spPr>
          <a:xfrm>
            <a:off x="2388850" y="536285"/>
            <a:ext cx="4972050" cy="1045476"/>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4" name="Rectangle 133"/>
          <p:cNvSpPr/>
          <p:nvPr/>
        </p:nvSpPr>
        <p:spPr>
          <a:xfrm>
            <a:off x="731500" y="545811"/>
            <a:ext cx="1524000" cy="381000"/>
          </a:xfrm>
          <a:prstGeom prst="rect">
            <a:avLst/>
          </a:prstGeom>
          <a:solidFill>
            <a:schemeClr val="tx1">
              <a:lumMod val="85000"/>
              <a:lumOff val="1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Enterprise Performance Management</a:t>
            </a:r>
          </a:p>
        </p:txBody>
      </p:sp>
      <p:sp>
        <p:nvSpPr>
          <p:cNvPr id="135" name="Rectangle 134"/>
          <p:cNvSpPr/>
          <p:nvPr/>
        </p:nvSpPr>
        <p:spPr>
          <a:xfrm>
            <a:off x="731500" y="926810"/>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Balanced scorecard implementation</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KPI driven OGSM dashboard development</a:t>
            </a:r>
          </a:p>
        </p:txBody>
      </p:sp>
      <p:sp>
        <p:nvSpPr>
          <p:cNvPr id="136" name="Rectangle 135"/>
          <p:cNvSpPr/>
          <p:nvPr/>
        </p:nvSpPr>
        <p:spPr>
          <a:xfrm>
            <a:off x="725117" y="1683415"/>
            <a:ext cx="1524000" cy="381000"/>
          </a:xfrm>
          <a:prstGeom prst="rect">
            <a:avLst/>
          </a:prstGeom>
          <a:solidFill>
            <a:schemeClr val="tx2"/>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BI and analytics</a:t>
            </a:r>
          </a:p>
        </p:txBody>
      </p:sp>
      <p:sp>
        <p:nvSpPr>
          <p:cNvPr id="137" name="Rectangle 136"/>
          <p:cNvSpPr/>
          <p:nvPr/>
        </p:nvSpPr>
        <p:spPr>
          <a:xfrm>
            <a:off x="2382467" y="2758755"/>
            <a:ext cx="4972050" cy="1055001"/>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38" name="Rectangle 137"/>
          <p:cNvSpPr/>
          <p:nvPr/>
        </p:nvSpPr>
        <p:spPr>
          <a:xfrm>
            <a:off x="725117" y="2765268"/>
            <a:ext cx="1524000" cy="381000"/>
          </a:xfrm>
          <a:prstGeom prst="rect">
            <a:avLst/>
          </a:prstGeom>
          <a:solidFill>
            <a:schemeClr val="accent3">
              <a:lumMod val="7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a:solidFill>
                  <a:schemeClr val="bg1"/>
                </a:solidFill>
                <a:latin typeface="Segoe UI" pitchFamily="34" charset="0"/>
                <a:ea typeface="Segoe UI" pitchFamily="34" charset="0"/>
                <a:cs typeface="Segoe UI" pitchFamily="34" charset="0"/>
              </a:rPr>
              <a:t>Enterprise data strategy</a:t>
            </a:r>
          </a:p>
        </p:txBody>
      </p:sp>
      <p:sp>
        <p:nvSpPr>
          <p:cNvPr id="139" name="TextBox 138"/>
          <p:cNvSpPr txBox="1"/>
          <p:nvPr/>
        </p:nvSpPr>
        <p:spPr>
          <a:xfrm>
            <a:off x="2382468" y="591162"/>
            <a:ext cx="1867819"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BI maturity analysis</a:t>
            </a:r>
          </a:p>
          <a:p>
            <a:pPr>
              <a:lnSpc>
                <a:spcPct val="200000"/>
              </a:lnSpc>
            </a:pPr>
            <a:r>
              <a:rPr lang="en-US" sz="900" dirty="0">
                <a:latin typeface="Segoe UI" pitchFamily="34" charset="0"/>
                <a:ea typeface="Segoe UI" pitchFamily="34" charset="0"/>
                <a:cs typeface="Segoe UI" pitchFamily="34" charset="0"/>
              </a:rPr>
              <a:t>Balanced scorecard development</a:t>
            </a:r>
          </a:p>
          <a:p>
            <a:pPr>
              <a:lnSpc>
                <a:spcPct val="200000"/>
              </a:lnSpc>
            </a:pPr>
            <a:r>
              <a:rPr lang="en-US" sz="900" dirty="0">
                <a:latin typeface="Segoe UI" pitchFamily="34" charset="0"/>
                <a:ea typeface="Segoe UI" pitchFamily="34" charset="0"/>
                <a:cs typeface="Segoe UI" pitchFamily="34" charset="0"/>
              </a:rPr>
              <a:t>KPI development and linking</a:t>
            </a:r>
          </a:p>
        </p:txBody>
      </p:sp>
      <p:sp>
        <p:nvSpPr>
          <p:cNvPr id="140" name="TextBox 139"/>
          <p:cNvSpPr txBox="1"/>
          <p:nvPr/>
        </p:nvSpPr>
        <p:spPr>
          <a:xfrm>
            <a:off x="2382467" y="1697415"/>
            <a:ext cx="1723549"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Reporting portals</a:t>
            </a:r>
          </a:p>
          <a:p>
            <a:pPr>
              <a:lnSpc>
                <a:spcPct val="200000"/>
              </a:lnSpc>
            </a:pPr>
            <a:r>
              <a:rPr lang="en-US" sz="900" dirty="0">
                <a:latin typeface="Segoe UI" pitchFamily="34" charset="0"/>
                <a:ea typeface="Segoe UI" pitchFamily="34" charset="0"/>
                <a:cs typeface="Segoe UI" pitchFamily="34" charset="0"/>
              </a:rPr>
              <a:t>BI workflows</a:t>
            </a:r>
          </a:p>
          <a:p>
            <a:pPr>
              <a:lnSpc>
                <a:spcPct val="200000"/>
              </a:lnSpc>
            </a:pPr>
            <a:r>
              <a:rPr lang="en-US" sz="900" dirty="0">
                <a:latin typeface="Segoe UI" pitchFamily="34" charset="0"/>
                <a:ea typeface="Segoe UI" pitchFamily="34" charset="0"/>
                <a:cs typeface="Segoe UI" pitchFamily="34" charset="0"/>
              </a:rPr>
              <a:t>Ad-hoc reporting provisioning</a:t>
            </a:r>
          </a:p>
        </p:txBody>
      </p:sp>
      <p:sp>
        <p:nvSpPr>
          <p:cNvPr id="141" name="TextBox 140"/>
          <p:cNvSpPr txBox="1"/>
          <p:nvPr/>
        </p:nvSpPr>
        <p:spPr>
          <a:xfrm>
            <a:off x="2382467" y="2821744"/>
            <a:ext cx="1891865" cy="923330"/>
          </a:xfrm>
          <a:prstGeom prst="rect">
            <a:avLst/>
          </a:prstGeom>
          <a:noFill/>
        </p:spPr>
        <p:txBody>
          <a:bodyPr wrap="none" rtlCol="0">
            <a:spAutoFit/>
          </a:bodyPr>
          <a:lstStyle/>
          <a:p>
            <a:pPr>
              <a:lnSpc>
                <a:spcPct val="200000"/>
              </a:lnSpc>
            </a:pPr>
            <a:r>
              <a:rPr lang="en-US" sz="900" dirty="0">
                <a:latin typeface="Segoe UI" pitchFamily="34" charset="0"/>
                <a:ea typeface="Segoe UI" pitchFamily="34" charset="0"/>
                <a:cs typeface="Segoe UI" pitchFamily="34" charset="0"/>
              </a:rPr>
              <a:t>DW migration and modernization</a:t>
            </a:r>
          </a:p>
          <a:p>
            <a:pPr>
              <a:lnSpc>
                <a:spcPct val="200000"/>
              </a:lnSpc>
            </a:pPr>
            <a:r>
              <a:rPr lang="en-US" sz="900" dirty="0">
                <a:latin typeface="Segoe UI" pitchFamily="34" charset="0"/>
                <a:ea typeface="Segoe UI" pitchFamily="34" charset="0"/>
                <a:cs typeface="Segoe UI" pitchFamily="34" charset="0"/>
              </a:rPr>
              <a:t>ETL and validation</a:t>
            </a:r>
          </a:p>
          <a:p>
            <a:pPr>
              <a:lnSpc>
                <a:spcPct val="200000"/>
              </a:lnSpc>
            </a:pPr>
            <a:r>
              <a:rPr lang="en-US" sz="900" dirty="0">
                <a:latin typeface="Segoe UI" pitchFamily="34" charset="0"/>
                <a:ea typeface="Segoe UI" pitchFamily="34" charset="0"/>
                <a:cs typeface="Segoe UI" pitchFamily="34" charset="0"/>
              </a:rPr>
              <a:t>Monitoring and global support</a:t>
            </a:r>
          </a:p>
        </p:txBody>
      </p:sp>
      <p:sp>
        <p:nvSpPr>
          <p:cNvPr id="142" name="Rectangle 141"/>
          <p:cNvSpPr/>
          <p:nvPr/>
        </p:nvSpPr>
        <p:spPr>
          <a:xfrm>
            <a:off x="725117" y="2048806"/>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Reporting and Analytics development</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Canned and ad-hoc reports and analytics </a:t>
            </a:r>
          </a:p>
        </p:txBody>
      </p:sp>
      <p:sp>
        <p:nvSpPr>
          <p:cNvPr id="143" name="Rectangle 142"/>
          <p:cNvSpPr/>
          <p:nvPr/>
        </p:nvSpPr>
        <p:spPr>
          <a:xfrm>
            <a:off x="725117" y="3158805"/>
            <a:ext cx="1524000" cy="65495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r>
              <a:rPr lang="en-US" sz="900" b="1" dirty="0">
                <a:solidFill>
                  <a:schemeClr val="tx1"/>
                </a:solidFill>
                <a:latin typeface="Segoe UI" pitchFamily="34" charset="0"/>
                <a:ea typeface="Segoe UI" pitchFamily="34" charset="0"/>
                <a:cs typeface="Segoe UI" pitchFamily="34" charset="0"/>
              </a:rPr>
              <a:t>DW and MDM development </a:t>
            </a:r>
          </a:p>
          <a:p>
            <a:pPr defTabSz="749974">
              <a:lnSpc>
                <a:spcPct val="90000"/>
              </a:lnSpc>
              <a:spcAft>
                <a:spcPct val="35000"/>
              </a:spcAft>
            </a:pPr>
            <a:r>
              <a:rPr lang="en-US" sz="750" dirty="0">
                <a:solidFill>
                  <a:schemeClr val="tx1"/>
                </a:solidFill>
                <a:latin typeface="Segoe UI" pitchFamily="34" charset="0"/>
                <a:ea typeface="Segoe UI" pitchFamily="34" charset="0"/>
                <a:cs typeface="Segoe UI" pitchFamily="34" charset="0"/>
              </a:rPr>
              <a:t>Platform integration, migration and modernization</a:t>
            </a:r>
          </a:p>
        </p:txBody>
      </p:sp>
      <p:pic>
        <p:nvPicPr>
          <p:cNvPr id="144" name="Picture 53" descr="mslogo"/>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437776" y="773860"/>
            <a:ext cx="838928" cy="168346"/>
          </a:xfrm>
          <a:prstGeom prst="rect">
            <a:avLst/>
          </a:prstGeom>
          <a:noFill/>
          <a:ln w="9525">
            <a:noFill/>
            <a:miter lim="800000"/>
            <a:headEnd/>
            <a:tailEnd/>
          </a:ln>
          <a:effectLst/>
        </p:spPr>
      </p:pic>
      <p:pic>
        <p:nvPicPr>
          <p:cNvPr id="1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2398" y="3408580"/>
            <a:ext cx="533205" cy="15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4" descr="http://www.aditi.com/images/enterprisecollaboration_log.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622631" y="1795980"/>
            <a:ext cx="585931" cy="351559"/>
          </a:xfrm>
          <a:prstGeom prst="rect">
            <a:avLst/>
          </a:prstGeom>
          <a:noFill/>
        </p:spPr>
      </p:pic>
      <p:pic>
        <p:nvPicPr>
          <p:cNvPr id="147" name="Picture 21"/>
          <p:cNvPicPr>
            <a:picLocks noChangeAspect="1" noChangeArrowheads="1"/>
          </p:cNvPicPr>
          <p:nvPr/>
        </p:nvPicPr>
        <p:blipFill>
          <a:blip r:embed="rId5" cstate="print"/>
          <a:srcRect/>
          <a:stretch>
            <a:fillRect/>
          </a:stretch>
        </p:blipFill>
        <p:spPr bwMode="auto">
          <a:xfrm>
            <a:off x="5814091" y="773859"/>
            <a:ext cx="537095" cy="223790"/>
          </a:xfrm>
          <a:prstGeom prst="rect">
            <a:avLst/>
          </a:prstGeom>
          <a:noFill/>
          <a:ln w="9525">
            <a:noFill/>
            <a:miter lim="800000"/>
            <a:headEnd/>
            <a:tailEnd/>
          </a:ln>
        </p:spPr>
      </p:pic>
      <p:pic>
        <p:nvPicPr>
          <p:cNvPr id="148" name="Picture 8" descr="http://ontv395amonth.com/wp-content/uploads/2011/04/The-History-Channel-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475" y="1108032"/>
            <a:ext cx="535668" cy="292508"/>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34" descr="http://profile.ak.fbcdn.net/hprofile-ak-snc4/162038_103200055139_1894183_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8317" y="1108032"/>
            <a:ext cx="437846" cy="28460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8" descr="http://static2.amefiles.com/images/news/0/834440-thumbnail_tfologo.jpg"/>
          <p:cNvPicPr>
            <a:picLocks noChangeAspect="1" noChangeArrowheads="1"/>
          </p:cNvPicPr>
          <p:nvPr/>
        </p:nvPicPr>
        <p:blipFill rotWithShape="1">
          <a:blip r:embed="rId8">
            <a:extLst>
              <a:ext uri="{28A0092B-C50C-407E-A947-70E740481C1C}">
                <a14:useLocalDpi xmlns:a14="http://schemas.microsoft.com/office/drawing/2010/main" val="0"/>
              </a:ext>
            </a:extLst>
          </a:blip>
          <a:srcRect t="23646" b="38177"/>
          <a:stretch/>
        </p:blipFill>
        <p:spPr bwMode="auto">
          <a:xfrm>
            <a:off x="5393450" y="1777000"/>
            <a:ext cx="978694" cy="242727"/>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8723" y="2955768"/>
            <a:ext cx="741272" cy="20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14" descr="http://www.goodlogo.com/images/logos/mosaic_logo_2758.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45913" y="2263763"/>
            <a:ext cx="473765" cy="225038"/>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38" descr="http://s.hotwalkins.com/wp-content/uploads/biocon.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1324" y="1791683"/>
            <a:ext cx="728663" cy="350045"/>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2" descr="http://www.kijubi.com/images/logo/universal-studios-logo.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8907" b="10441"/>
          <a:stretch/>
        </p:blipFill>
        <p:spPr bwMode="auto">
          <a:xfrm>
            <a:off x="4626610" y="2141729"/>
            <a:ext cx="733313" cy="45593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6" descr="http://thomsonreuters.com/content/media/images/brandguide/tr/tr_ahz_rgb_po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03116" y="2220576"/>
            <a:ext cx="1051402" cy="307778"/>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http://www.laverdadmarketing.com/images/metlife.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61697" y="713735"/>
            <a:ext cx="921170" cy="28391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http://upload.wikimedia.org/wikipedia/en/archive/1/11/20090130032925!Duane-read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56197" y="3373956"/>
            <a:ext cx="955471" cy="184900"/>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 descr="http://www.laverdadmarketing.com/images/metlife.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56929" y="2931633"/>
            <a:ext cx="921170" cy="28391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http://t3.gstatic.com/images?q=tbn:ANd9GcSiFmajQgkvQ7Qm001rx5IfijT3EyQdmJii0_BbmuiepPry6sB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25617" y="1139306"/>
            <a:ext cx="685238" cy="222052"/>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21"/>
          <p:cNvPicPr>
            <a:picLocks noChangeAspect="1" noChangeArrowheads="1"/>
          </p:cNvPicPr>
          <p:nvPr/>
        </p:nvPicPr>
        <p:blipFill>
          <a:blip r:embed="rId5" cstate="print"/>
          <a:srcRect/>
          <a:stretch>
            <a:fillRect/>
          </a:stretch>
        </p:blipFill>
        <p:spPr bwMode="auto">
          <a:xfrm>
            <a:off x="5668778" y="2991757"/>
            <a:ext cx="537095" cy="223790"/>
          </a:xfrm>
          <a:prstGeom prst="rect">
            <a:avLst/>
          </a:prstGeom>
          <a:noFill/>
          <a:ln w="9525">
            <a:noFill/>
            <a:miter lim="800000"/>
            <a:headEnd/>
            <a:tailEnd/>
          </a:ln>
        </p:spPr>
      </p:pic>
      <p:pic>
        <p:nvPicPr>
          <p:cNvPr id="161" name="Picture 160" descr="usa.visa.com">
            <a:hlinkClick r:id="rId17"/>
          </p:cNvPr>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4745033" y="3368408"/>
            <a:ext cx="628650" cy="235745"/>
          </a:xfrm>
          <a:prstGeom prst="rect">
            <a:avLst/>
          </a:prstGeom>
          <a:noFill/>
        </p:spPr>
      </p:pic>
      <p:sp>
        <p:nvSpPr>
          <p:cNvPr id="162" name="TextBox 161"/>
          <p:cNvSpPr txBox="1"/>
          <p:nvPr/>
        </p:nvSpPr>
        <p:spPr>
          <a:xfrm>
            <a:off x="1161776" y="4274563"/>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sp>
        <p:nvSpPr>
          <p:cNvPr id="163" name="Rectangle 162"/>
          <p:cNvSpPr/>
          <p:nvPr/>
        </p:nvSpPr>
        <p:spPr>
          <a:xfrm>
            <a:off x="2388850" y="3854434"/>
            <a:ext cx="4972050" cy="1055001"/>
          </a:xfrm>
          <a:prstGeom prst="rect">
            <a:avLst/>
          </a:prstGeom>
          <a:gradFill flip="none" rotWithShape="1">
            <a:gsLst>
              <a:gs pos="0">
                <a:schemeClr val="bg1">
                  <a:lumMod val="90000"/>
                </a:schemeClr>
              </a:gs>
              <a:gs pos="90400">
                <a:schemeClr val="bg1"/>
              </a:gs>
              <a:gs pos="10000">
                <a:schemeClr val="bg1"/>
              </a:gs>
              <a:gs pos="50000">
                <a:schemeClr val="bg1">
                  <a:lumMod val="0"/>
                  <a:lumOff val="100000"/>
                </a:schemeClr>
              </a:gs>
              <a:gs pos="100000">
                <a:schemeClr val="bg1">
                  <a:lumMod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139" tIns="28569" rIns="57139" bIns="28569" rtlCol="0" anchor="ctr"/>
          <a:lstStyle/>
          <a:p>
            <a:pPr algn="ctr" defTabSz="571478" fontAlgn="base">
              <a:spcBef>
                <a:spcPct val="0"/>
              </a:spcBef>
              <a:spcAft>
                <a:spcPct val="0"/>
              </a:spcAft>
            </a:pPr>
            <a:endParaRPr lang="en-US" sz="1350">
              <a:solidFill>
                <a:prstClr val="white"/>
              </a:solidFill>
            </a:endParaRPr>
          </a:p>
        </p:txBody>
      </p:sp>
      <p:sp>
        <p:nvSpPr>
          <p:cNvPr id="164" name="Rectangle 163"/>
          <p:cNvSpPr/>
          <p:nvPr/>
        </p:nvSpPr>
        <p:spPr>
          <a:xfrm>
            <a:off x="731500" y="3860947"/>
            <a:ext cx="1524000" cy="381000"/>
          </a:xfrm>
          <a:prstGeom prst="rect">
            <a:avLst/>
          </a:prstGeom>
          <a:solidFill>
            <a:schemeClr val="accent3">
              <a:lumMod val="75000"/>
            </a:schemeClr>
          </a:solidFill>
          <a:ln>
            <a:solidFill>
              <a:schemeClr val="bg1">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algn="ctr" defTabSz="749974">
              <a:lnSpc>
                <a:spcPct val="90000"/>
              </a:lnSpc>
              <a:spcAft>
                <a:spcPct val="35000"/>
              </a:spcAft>
            </a:pPr>
            <a:r>
              <a:rPr lang="en-US" sz="750" dirty="0" smtClean="0">
                <a:solidFill>
                  <a:schemeClr val="bg1"/>
                </a:solidFill>
                <a:latin typeface="Segoe UI" pitchFamily="34" charset="0"/>
                <a:ea typeface="Segoe UI" pitchFamily="34" charset="0"/>
                <a:cs typeface="Segoe UI" pitchFamily="34" charset="0"/>
              </a:rPr>
              <a:t>Big Data Analytics</a:t>
            </a:r>
            <a:endParaRPr lang="en-US" sz="750" dirty="0">
              <a:solidFill>
                <a:schemeClr val="bg1"/>
              </a:solidFill>
              <a:latin typeface="Segoe UI" pitchFamily="34" charset="0"/>
              <a:ea typeface="Segoe UI" pitchFamily="34" charset="0"/>
              <a:cs typeface="Segoe UI" pitchFamily="34" charset="0"/>
            </a:endParaRPr>
          </a:p>
        </p:txBody>
      </p:sp>
      <p:sp>
        <p:nvSpPr>
          <p:cNvPr id="165" name="TextBox 164"/>
          <p:cNvSpPr txBox="1"/>
          <p:nvPr/>
        </p:nvSpPr>
        <p:spPr>
          <a:xfrm>
            <a:off x="2388850" y="3917423"/>
            <a:ext cx="1662635" cy="923330"/>
          </a:xfrm>
          <a:prstGeom prst="rect">
            <a:avLst/>
          </a:prstGeom>
          <a:noFill/>
        </p:spPr>
        <p:txBody>
          <a:bodyPr wrap="none" rtlCol="0">
            <a:spAutoFit/>
          </a:bodyPr>
          <a:lstStyle/>
          <a:p>
            <a:pPr>
              <a:lnSpc>
                <a:spcPct val="200000"/>
              </a:lnSpc>
            </a:pPr>
            <a:r>
              <a:rPr lang="en-US" sz="900" dirty="0" smtClean="0">
                <a:latin typeface="Segoe UI" pitchFamily="34" charset="0"/>
                <a:ea typeface="Segoe UI" pitchFamily="34" charset="0"/>
                <a:cs typeface="Segoe UI" pitchFamily="34" charset="0"/>
              </a:rPr>
              <a:t>Data integration, cleansing</a:t>
            </a:r>
            <a:endParaRPr lang="en-US" sz="900" dirty="0">
              <a:latin typeface="Segoe UI" pitchFamily="34" charset="0"/>
              <a:ea typeface="Segoe UI" pitchFamily="34" charset="0"/>
              <a:cs typeface="Segoe UI" pitchFamily="34" charset="0"/>
            </a:endParaRPr>
          </a:p>
          <a:p>
            <a:pPr>
              <a:lnSpc>
                <a:spcPct val="200000"/>
              </a:lnSpc>
            </a:pPr>
            <a:r>
              <a:rPr lang="en-US" sz="900" dirty="0" smtClean="0">
                <a:latin typeface="Segoe UI" pitchFamily="34" charset="0"/>
                <a:ea typeface="Segoe UI" pitchFamily="34" charset="0"/>
                <a:cs typeface="Segoe UI" pitchFamily="34" charset="0"/>
              </a:rPr>
              <a:t>360 degree view of customer</a:t>
            </a:r>
            <a:endParaRPr lang="en-US" sz="900" dirty="0">
              <a:latin typeface="Segoe UI" pitchFamily="34" charset="0"/>
              <a:ea typeface="Segoe UI" pitchFamily="34" charset="0"/>
              <a:cs typeface="Segoe UI" pitchFamily="34" charset="0"/>
            </a:endParaRPr>
          </a:p>
          <a:p>
            <a:pPr>
              <a:lnSpc>
                <a:spcPct val="200000"/>
              </a:lnSpc>
            </a:pPr>
            <a:r>
              <a:rPr lang="en-US" sz="900" dirty="0" smtClean="0">
                <a:latin typeface="Segoe UI" pitchFamily="34" charset="0"/>
                <a:ea typeface="Segoe UI" pitchFamily="34" charset="0"/>
                <a:cs typeface="Segoe UI" pitchFamily="34" charset="0"/>
              </a:rPr>
              <a:t>Server data monitoring</a:t>
            </a:r>
            <a:endParaRPr lang="en-US" sz="900" dirty="0">
              <a:latin typeface="Segoe UI" pitchFamily="34" charset="0"/>
              <a:ea typeface="Segoe UI" pitchFamily="34" charset="0"/>
              <a:cs typeface="Segoe UI" pitchFamily="34" charset="0"/>
            </a:endParaRPr>
          </a:p>
        </p:txBody>
      </p:sp>
      <p:sp>
        <p:nvSpPr>
          <p:cNvPr id="166" name="Rectangle 165"/>
          <p:cNvSpPr/>
          <p:nvPr/>
        </p:nvSpPr>
        <p:spPr>
          <a:xfrm>
            <a:off x="731500" y="4254485"/>
            <a:ext cx="1524000" cy="48486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996" tIns="42857" rIns="119996" bIns="42857" numCol="1" spcCol="1058" anchor="ctr" anchorCtr="0">
            <a:noAutofit/>
          </a:bodyPr>
          <a:lstStyle/>
          <a:p>
            <a:pPr defTabSz="749974">
              <a:lnSpc>
                <a:spcPct val="90000"/>
              </a:lnSpc>
              <a:spcAft>
                <a:spcPct val="35000"/>
              </a:spcAft>
            </a:pPr>
            <a:endParaRPr lang="en-US" sz="800" b="1" dirty="0" smtClean="0">
              <a:solidFill>
                <a:schemeClr val="tx1"/>
              </a:solidFill>
              <a:latin typeface="Segoe UI" pitchFamily="34" charset="0"/>
              <a:ea typeface="Segoe UI" pitchFamily="34" charset="0"/>
              <a:cs typeface="Segoe UI" pitchFamily="34" charset="0"/>
            </a:endParaRPr>
          </a:p>
          <a:p>
            <a:pPr defTabSz="749974">
              <a:lnSpc>
                <a:spcPct val="90000"/>
              </a:lnSpc>
              <a:spcAft>
                <a:spcPct val="35000"/>
              </a:spcAft>
            </a:pPr>
            <a:r>
              <a:rPr lang="en-US" sz="800" b="1" dirty="0" smtClean="0">
                <a:solidFill>
                  <a:schemeClr val="tx1"/>
                </a:solidFill>
                <a:latin typeface="Segoe UI" pitchFamily="34" charset="0"/>
                <a:ea typeface="Segoe UI" pitchFamily="34" charset="0"/>
                <a:cs typeface="Segoe UI" pitchFamily="34" charset="0"/>
              </a:rPr>
              <a:t>Data Hub and Analytics</a:t>
            </a:r>
          </a:p>
          <a:p>
            <a:pPr defTabSz="749974">
              <a:lnSpc>
                <a:spcPct val="90000"/>
              </a:lnSpc>
              <a:spcAft>
                <a:spcPct val="35000"/>
              </a:spcAft>
            </a:pPr>
            <a:r>
              <a:rPr lang="en-US" sz="800" b="1" dirty="0" smtClean="0">
                <a:solidFill>
                  <a:schemeClr val="tx1"/>
                </a:solidFill>
                <a:latin typeface="Segoe UI" pitchFamily="34" charset="0"/>
                <a:ea typeface="Segoe UI" pitchFamily="34" charset="0"/>
                <a:cs typeface="Segoe UI" pitchFamily="34" charset="0"/>
              </a:rPr>
              <a:t> </a:t>
            </a:r>
            <a:r>
              <a:rPr lang="en-US" sz="800" dirty="0" smtClean="0">
                <a:solidFill>
                  <a:schemeClr val="tx1"/>
                </a:solidFill>
                <a:latin typeface="Segoe UI" pitchFamily="34" charset="0"/>
                <a:ea typeface="Segoe UI" pitchFamily="34" charset="0"/>
                <a:cs typeface="Segoe UI" pitchFamily="34" charset="0"/>
              </a:rPr>
              <a:t>Stream integration, data platform, analytics </a:t>
            </a:r>
            <a:endParaRPr lang="en-US" sz="800" b="1" dirty="0">
              <a:solidFill>
                <a:schemeClr val="tx1"/>
              </a:solidFill>
              <a:latin typeface="Segoe UI" pitchFamily="34" charset="0"/>
              <a:ea typeface="Segoe UI" pitchFamily="34" charset="0"/>
              <a:cs typeface="Segoe UI" pitchFamily="34" charset="0"/>
            </a:endParaRPr>
          </a:p>
          <a:p>
            <a:pPr defTabSz="749974">
              <a:lnSpc>
                <a:spcPct val="90000"/>
              </a:lnSpc>
              <a:spcAft>
                <a:spcPct val="35000"/>
              </a:spcAft>
            </a:pPr>
            <a:endParaRPr lang="en-US" sz="750" dirty="0">
              <a:solidFill>
                <a:schemeClr val="tx1"/>
              </a:solidFill>
              <a:latin typeface="Segoe UI" pitchFamily="34" charset="0"/>
              <a:ea typeface="Segoe UI" pitchFamily="34" charset="0"/>
              <a:cs typeface="Segoe UI" pitchFamily="34" charset="0"/>
            </a:endParaRPr>
          </a:p>
        </p:txBody>
      </p:sp>
      <p:pic>
        <p:nvPicPr>
          <p:cNvPr id="173" name="Picture 53" descr="mslogo"/>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889954" y="4012005"/>
            <a:ext cx="838928" cy="168346"/>
          </a:xfrm>
          <a:prstGeom prst="rect">
            <a:avLst/>
          </a:prstGeom>
          <a:noFill/>
          <a:ln w="9525">
            <a:noFill/>
            <a:miter lim="800000"/>
            <a:headEnd/>
            <a:tailEnd/>
          </a:ln>
          <a:effectLst/>
        </p:spPr>
      </p:pic>
      <p:sp>
        <p:nvSpPr>
          <p:cNvPr id="6" name="TextBox 5"/>
          <p:cNvSpPr txBox="1"/>
          <p:nvPr/>
        </p:nvSpPr>
        <p:spPr>
          <a:xfrm>
            <a:off x="5937325" y="3982118"/>
            <a:ext cx="1347281" cy="430887"/>
          </a:xfrm>
          <a:prstGeom prst="rect">
            <a:avLst/>
          </a:prstGeom>
          <a:noFill/>
        </p:spPr>
        <p:txBody>
          <a:bodyPr wrap="square" rtlCol="0">
            <a:spAutoFit/>
          </a:bodyPr>
          <a:lstStyle/>
          <a:p>
            <a:r>
              <a:rPr lang="en-US" sz="1100" b="1" dirty="0" smtClean="0"/>
              <a:t>Leading Travel Company</a:t>
            </a:r>
            <a:endParaRPr lang="en-US" sz="1100" b="1" dirty="0"/>
          </a:p>
        </p:txBody>
      </p:sp>
      <p:sp>
        <p:nvSpPr>
          <p:cNvPr id="174" name="TextBox 173"/>
          <p:cNvSpPr txBox="1"/>
          <p:nvPr/>
        </p:nvSpPr>
        <p:spPr>
          <a:xfrm>
            <a:off x="4766029" y="4376412"/>
            <a:ext cx="1347281" cy="261610"/>
          </a:xfrm>
          <a:prstGeom prst="rect">
            <a:avLst/>
          </a:prstGeom>
          <a:noFill/>
        </p:spPr>
        <p:txBody>
          <a:bodyPr wrap="square" rtlCol="0">
            <a:spAutoFit/>
          </a:bodyPr>
          <a:lstStyle/>
          <a:p>
            <a:r>
              <a:rPr lang="en-US" sz="1100" b="1" dirty="0" smtClean="0"/>
              <a:t>[24/7]</a:t>
            </a:r>
            <a:endParaRPr lang="en-US" sz="1100" b="1" dirty="0"/>
          </a:p>
        </p:txBody>
      </p:sp>
    </p:spTree>
    <p:extLst>
      <p:ext uri="{BB962C8B-B14F-4D97-AF65-F5344CB8AC3E}">
        <p14:creationId xmlns:p14="http://schemas.microsoft.com/office/powerpoint/2010/main" val="3149539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805" y="-6568"/>
            <a:ext cx="8527271" cy="85725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Why SHAREPOINT 2013 For BI</a:t>
            </a:r>
            <a:endParaRPr lang="en-US" sz="2500" cap="all" dirty="0">
              <a:solidFill>
                <a:srgbClr val="FF0066"/>
              </a:solidFill>
              <a:latin typeface="Segoe UI Light"/>
              <a:ea typeface="+mj-ea"/>
              <a:cs typeface="+mj-cs"/>
            </a:endParaRPr>
          </a:p>
        </p:txBody>
      </p:sp>
      <p:sp>
        <p:nvSpPr>
          <p:cNvPr id="4" name="TextBox 3"/>
          <p:cNvSpPr txBox="1"/>
          <p:nvPr/>
        </p:nvSpPr>
        <p:spPr>
          <a:xfrm>
            <a:off x="309045" y="958740"/>
            <a:ext cx="4505272" cy="2862322"/>
          </a:xfrm>
          <a:prstGeom prst="rect">
            <a:avLst/>
          </a:prstGeom>
          <a:noFill/>
        </p:spPr>
        <p:txBody>
          <a:bodyPr wrap="none" rtlCol="0">
            <a:spAutoFit/>
          </a:bodyPr>
          <a:lstStyle/>
          <a:p>
            <a:pPr marL="285750" indent="-285750">
              <a:buFont typeface="Arial" panose="020B0604020202020204" pitchFamily="34" charset="0"/>
              <a:buChar char="•"/>
            </a:pPr>
            <a:r>
              <a:rPr lang="en-US" dirty="0" smtClean="0"/>
              <a:t>One Portal</a:t>
            </a:r>
          </a:p>
          <a:p>
            <a:pPr marL="285750" indent="-285750">
              <a:buFont typeface="Arial" panose="020B0604020202020204" pitchFamily="34" charset="0"/>
              <a:buChar char="•"/>
            </a:pPr>
            <a:r>
              <a:rPr lang="en-US" dirty="0" smtClean="0"/>
              <a:t>Uniform look and feel</a:t>
            </a:r>
          </a:p>
          <a:p>
            <a:pPr marL="285750" indent="-285750">
              <a:buFont typeface="Arial" panose="020B0604020202020204" pitchFamily="34" charset="0"/>
              <a:buChar char="•"/>
            </a:pPr>
            <a:r>
              <a:rPr lang="en-US" dirty="0" smtClean="0"/>
              <a:t>Leverage SharePoint features like workflow</a:t>
            </a:r>
          </a:p>
          <a:p>
            <a:pPr marL="285750" indent="-285750">
              <a:buFont typeface="Arial" panose="020B0604020202020204" pitchFamily="34" charset="0"/>
              <a:buChar char="•"/>
            </a:pPr>
            <a:r>
              <a:rPr lang="en-US" dirty="0" smtClean="0"/>
              <a:t>Integrated security</a:t>
            </a:r>
          </a:p>
          <a:p>
            <a:pPr marL="285750" indent="-285750">
              <a:buFont typeface="Arial" panose="020B0604020202020204" pitchFamily="34" charset="0"/>
              <a:buChar char="•"/>
            </a:pPr>
            <a:r>
              <a:rPr lang="en-US" dirty="0" smtClean="0"/>
              <a:t>Data Alerts</a:t>
            </a:r>
          </a:p>
          <a:p>
            <a:pPr marL="285750" indent="-285750">
              <a:buFont typeface="Arial" panose="020B0604020202020204" pitchFamily="34" charset="0"/>
              <a:buChar char="•"/>
            </a:pPr>
            <a:r>
              <a:rPr lang="en-US" dirty="0" smtClean="0"/>
              <a:t>Speed and Flexibility in development</a:t>
            </a:r>
          </a:p>
          <a:p>
            <a:pPr marL="285750" indent="-285750">
              <a:buFont typeface="Arial" panose="020B0604020202020204" pitchFamily="34" charset="0"/>
              <a:buChar char="•"/>
            </a:pPr>
            <a:r>
              <a:rPr lang="en-US" dirty="0" smtClean="0"/>
              <a:t>End User Reporting Options</a:t>
            </a:r>
          </a:p>
          <a:p>
            <a:pPr marL="742447" lvl="1" indent="-285750">
              <a:buFont typeface="Arial" panose="020B0604020202020204" pitchFamily="34" charset="0"/>
              <a:buChar char="•"/>
            </a:pPr>
            <a:r>
              <a:rPr lang="en-US" dirty="0" smtClean="0"/>
              <a:t>Power View</a:t>
            </a:r>
          </a:p>
          <a:p>
            <a:pPr marL="742447" lvl="1" indent="-285750">
              <a:buFont typeface="Arial" panose="020B0604020202020204" pitchFamily="34" charset="0"/>
              <a:buChar char="•"/>
            </a:pPr>
            <a:r>
              <a:rPr lang="en-US" dirty="0" smtClean="0"/>
              <a:t>Excel Services</a:t>
            </a:r>
          </a:p>
          <a:p>
            <a:pPr marL="742447" lvl="1" indent="-285750">
              <a:buFont typeface="Arial" panose="020B0604020202020204" pitchFamily="34" charset="0"/>
              <a:buChar char="•"/>
            </a:pPr>
            <a:r>
              <a:rPr lang="en-US" dirty="0" smtClean="0"/>
              <a:t>Report builder</a:t>
            </a:r>
            <a:endParaRPr lang="en-US" dirty="0"/>
          </a:p>
        </p:txBody>
      </p:sp>
    </p:spTree>
    <p:extLst>
      <p:ext uri="{BB962C8B-B14F-4D97-AF65-F5344CB8AC3E}">
        <p14:creationId xmlns:p14="http://schemas.microsoft.com/office/powerpoint/2010/main" val="342611003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ction="ppaction://hlinkfile"/>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Tree>
    <p:extLst>
      <p:ext uri="{BB962C8B-B14F-4D97-AF65-F5344CB8AC3E}">
        <p14:creationId xmlns:p14="http://schemas.microsoft.com/office/powerpoint/2010/main" val="40101099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66950"/>
            <a:ext cx="8231743" cy="623248"/>
          </a:xfrm>
        </p:spPr>
        <p:txBody>
          <a:bodyPr>
            <a:normAutofit/>
          </a:bodyPr>
          <a:lstStyle/>
          <a:p>
            <a:pPr algn="l"/>
            <a:r>
              <a:rPr lang="en-US" dirty="0" smtClean="0">
                <a:solidFill>
                  <a:srgbClr val="00B0F0"/>
                </a:solidFill>
                <a:latin typeface="Segoe UI Light" panose="020B0502040204020203" pitchFamily="34" charset="0"/>
                <a:cs typeface="Segoe UI Light" panose="020B0502040204020203" pitchFamily="34" charset="0"/>
              </a:rPr>
              <a:t>KEY</a:t>
            </a:r>
            <a:r>
              <a:rPr lang="en-US" dirty="0" smtClean="0">
                <a:latin typeface="Segoe UI Light" panose="020B0502040204020203" pitchFamily="34" charset="0"/>
                <a:cs typeface="Segoe UI Light" panose="020B0502040204020203" pitchFamily="34" charset="0"/>
              </a:rPr>
              <a:t> ADDITIONAL Information</a:t>
            </a:r>
            <a:endParaRPr lang="en-US" dirty="0">
              <a:solidFill>
                <a:srgbClr val="00B0F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10714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805" y="-6568"/>
            <a:ext cx="8527271" cy="85725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Data visualization products</a:t>
            </a:r>
            <a:endParaRPr lang="en-US" sz="2500" cap="all" dirty="0">
              <a:solidFill>
                <a:srgbClr val="FF0066"/>
              </a:solidFill>
              <a:latin typeface="Segoe UI Light"/>
              <a:ea typeface="+mj-ea"/>
              <a:cs typeface="+mj-cs"/>
            </a:endParaRPr>
          </a:p>
        </p:txBody>
      </p:sp>
      <p:graphicFrame>
        <p:nvGraphicFramePr>
          <p:cNvPr id="2" name="Table 1"/>
          <p:cNvGraphicFramePr>
            <a:graphicFrameLocks noGrp="1"/>
          </p:cNvGraphicFramePr>
          <p:nvPr>
            <p:extLst>
              <p:ext uri="{D42A27DB-BD31-4B8C-83A1-F6EECF244321}">
                <p14:modId xmlns:p14="http://schemas.microsoft.com/office/powerpoint/2010/main" val="4219654520"/>
              </p:ext>
            </p:extLst>
          </p:nvPr>
        </p:nvGraphicFramePr>
        <p:xfrm>
          <a:off x="961930" y="958740"/>
          <a:ext cx="5427908" cy="2663606"/>
        </p:xfrm>
        <a:graphic>
          <a:graphicData uri="http://schemas.openxmlformats.org/drawingml/2006/table">
            <a:tbl>
              <a:tblPr firstRow="1" bandRow="1">
                <a:tableStyleId>{69C7853C-536D-4A76-A0AE-DD22124D55A5}</a:tableStyleId>
              </a:tblPr>
              <a:tblGrid>
                <a:gridCol w="1805037"/>
                <a:gridCol w="908917"/>
                <a:gridCol w="1356977"/>
                <a:gridCol w="1356977"/>
              </a:tblGrid>
              <a:tr h="370840">
                <a:tc>
                  <a:txBody>
                    <a:bodyPr/>
                    <a:lstStyle/>
                    <a:p>
                      <a:endParaRPr lang="en-US" dirty="0"/>
                    </a:p>
                  </a:txBody>
                  <a:tcPr/>
                </a:tc>
                <a:tc>
                  <a:txBody>
                    <a:bodyPr/>
                    <a:lstStyle/>
                    <a:p>
                      <a:r>
                        <a:rPr lang="en-US" sz="1200" dirty="0" smtClean="0"/>
                        <a:t>QlikView</a:t>
                      </a:r>
                      <a:endParaRPr lang="en-US" sz="1200" dirty="0"/>
                    </a:p>
                  </a:txBody>
                  <a:tcPr/>
                </a:tc>
                <a:tc>
                  <a:txBody>
                    <a:bodyPr/>
                    <a:lstStyle/>
                    <a:p>
                      <a:r>
                        <a:rPr lang="en-US" sz="1200" dirty="0" smtClean="0"/>
                        <a:t>Tableau</a:t>
                      </a:r>
                      <a:endParaRPr lang="en-US" sz="1200" dirty="0"/>
                    </a:p>
                  </a:txBody>
                  <a:tcPr/>
                </a:tc>
                <a:tc>
                  <a:txBody>
                    <a:bodyPr/>
                    <a:lstStyle/>
                    <a:p>
                      <a:r>
                        <a:rPr lang="en-US" sz="1200" dirty="0" smtClean="0"/>
                        <a:t>MS BI</a:t>
                      </a:r>
                      <a:endParaRPr lang="en-US" sz="1200" dirty="0"/>
                    </a:p>
                  </a:txBody>
                  <a:tcPr/>
                </a:tc>
              </a:tr>
              <a:tr h="271931">
                <a:tc>
                  <a:txBody>
                    <a:bodyPr/>
                    <a:lstStyle/>
                    <a:p>
                      <a:pPr marL="0" algn="l" defTabSz="913394" rtl="0" eaLnBrk="1" latinLnBrk="0" hangingPunct="1"/>
                      <a:r>
                        <a:rPr lang="en-US" sz="1100" kern="1200" dirty="0" smtClean="0">
                          <a:solidFill>
                            <a:schemeClr val="dk1"/>
                          </a:solidFill>
                          <a:latin typeface="+mn-lt"/>
                          <a:ea typeface="+mn-ea"/>
                          <a:cs typeface="+mn-cs"/>
                        </a:rPr>
                        <a:t>Implementation time</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Short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Short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r>
              <a:tr h="192025">
                <a:tc>
                  <a:txBody>
                    <a:bodyPr/>
                    <a:lstStyle/>
                    <a:p>
                      <a:pPr marL="0" algn="l" defTabSz="913394" rtl="0" eaLnBrk="1" latinLnBrk="0" hangingPunct="1"/>
                      <a:r>
                        <a:rPr lang="en-US" sz="1100" kern="1200" dirty="0" smtClean="0">
                          <a:solidFill>
                            <a:schemeClr val="dk1"/>
                          </a:solidFill>
                          <a:latin typeface="+mn-lt"/>
                          <a:ea typeface="+mn-ea"/>
                          <a:cs typeface="+mn-cs"/>
                        </a:rPr>
                        <a:t>Scalability</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Depends</a:t>
                      </a:r>
                      <a:r>
                        <a:rPr lang="en-US" sz="1100" kern="1200" baseline="0" dirty="0" smtClean="0">
                          <a:solidFill>
                            <a:schemeClr val="dk1"/>
                          </a:solidFill>
                          <a:latin typeface="+mn-lt"/>
                          <a:ea typeface="+mn-ea"/>
                          <a:cs typeface="+mn-cs"/>
                        </a:rPr>
                        <a:t> on RAM</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Good</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r>
              <a:tr h="240185">
                <a:tc>
                  <a:txBody>
                    <a:bodyPr/>
                    <a:lstStyle/>
                    <a:p>
                      <a:pPr marL="0" algn="l" defTabSz="913394" rtl="0" eaLnBrk="1" latinLnBrk="0" hangingPunct="1"/>
                      <a:r>
                        <a:rPr lang="en-US" sz="1100" kern="1200" dirty="0" smtClean="0">
                          <a:solidFill>
                            <a:schemeClr val="dk1"/>
                          </a:solidFill>
                          <a:latin typeface="+mn-lt"/>
                          <a:ea typeface="+mn-ea"/>
                          <a:cs typeface="+mn-cs"/>
                        </a:rPr>
                        <a:t>Overall Cost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High</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Above Average</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r>
              <a:tr h="249940">
                <a:tc>
                  <a:txBody>
                    <a:bodyPr/>
                    <a:lstStyle/>
                    <a:p>
                      <a:pPr marL="0" algn="l" defTabSz="913394" rtl="0" eaLnBrk="1" latinLnBrk="0" hangingPunct="1"/>
                      <a:r>
                        <a:rPr lang="en-US" sz="1100" kern="1200" dirty="0" smtClean="0">
                          <a:solidFill>
                            <a:schemeClr val="dk1"/>
                          </a:solidFill>
                          <a:latin typeface="+mn-lt"/>
                          <a:ea typeface="+mn-ea"/>
                          <a:cs typeface="+mn-cs"/>
                        </a:rPr>
                        <a:t>Dashboard support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r>
              <a:tr h="259695">
                <a:tc>
                  <a:txBody>
                    <a:bodyPr/>
                    <a:lstStyle/>
                    <a:p>
                      <a:pPr marL="0" algn="l" defTabSz="913394" rtl="0" eaLnBrk="1" latinLnBrk="0" hangingPunct="1"/>
                      <a:r>
                        <a:rPr lang="en-US" sz="1100" kern="1200" dirty="0" smtClean="0">
                          <a:solidFill>
                            <a:schemeClr val="dk1"/>
                          </a:solidFill>
                          <a:latin typeface="+mn-lt"/>
                          <a:ea typeface="+mn-ea"/>
                          <a:cs typeface="+mn-cs"/>
                        </a:rPr>
                        <a:t>Visual drilldown</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Good</a:t>
                      </a:r>
                      <a:endParaRPr lang="en-US" sz="1100" kern="1200" dirty="0">
                        <a:solidFill>
                          <a:schemeClr val="dk1"/>
                        </a:solidFill>
                        <a:latin typeface="+mn-lt"/>
                        <a:ea typeface="+mn-ea"/>
                        <a:cs typeface="+mn-cs"/>
                      </a:endParaRPr>
                    </a:p>
                  </a:txBody>
                  <a:tcPr/>
                </a:tc>
              </a:tr>
              <a:tr h="230430">
                <a:tc>
                  <a:txBody>
                    <a:bodyPr/>
                    <a:lstStyle/>
                    <a:p>
                      <a:pPr marL="0" algn="l" defTabSz="913394" rtl="0" eaLnBrk="1" latinLnBrk="0" hangingPunct="1"/>
                      <a:r>
                        <a:rPr lang="en-US" sz="1100" kern="1200" dirty="0" smtClean="0">
                          <a:solidFill>
                            <a:schemeClr val="dk1"/>
                          </a:solidFill>
                          <a:latin typeface="+mn-lt"/>
                          <a:ea typeface="+mn-ea"/>
                          <a:cs typeface="+mn-cs"/>
                        </a:rPr>
                        <a:t>Mobile Support</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Good</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Good</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r>
              <a:tr h="278590">
                <a:tc>
                  <a:txBody>
                    <a:bodyPr/>
                    <a:lstStyle/>
                    <a:p>
                      <a:pPr marL="0" algn="l" defTabSz="913394" rtl="0" eaLnBrk="1" latinLnBrk="0" hangingPunct="1"/>
                      <a:r>
                        <a:rPr lang="en-US" sz="1100" kern="1200" dirty="0" smtClean="0">
                          <a:solidFill>
                            <a:schemeClr val="dk1"/>
                          </a:solidFill>
                          <a:latin typeface="+mn-lt"/>
                          <a:ea typeface="+mn-ea"/>
                          <a:cs typeface="+mn-cs"/>
                        </a:rPr>
                        <a:t>Integration </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Average</a:t>
                      </a:r>
                      <a:endParaRPr lang="en-US"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Excellent</a:t>
                      </a:r>
                      <a:endParaRPr lang="en-US" sz="1100" kern="1200" dirty="0">
                        <a:solidFill>
                          <a:schemeClr val="dk1"/>
                        </a:solidFill>
                        <a:latin typeface="+mn-lt"/>
                        <a:ea typeface="+mn-ea"/>
                        <a:cs typeface="+mn-cs"/>
                      </a:endParaRPr>
                    </a:p>
                  </a:txBody>
                  <a:tcPr/>
                </a:tc>
              </a:tr>
              <a:tr h="278590">
                <a:tc>
                  <a:txBody>
                    <a:bodyPr/>
                    <a:lstStyle/>
                    <a:p>
                      <a:pPr marL="0" algn="l" defTabSz="913394" rtl="0" eaLnBrk="1" latinLnBrk="0" hangingPunct="1"/>
                      <a:endParaRPr lang="en-US" sz="1100" kern="1200" dirty="0">
                        <a:solidFill>
                          <a:schemeClr val="dk1"/>
                        </a:solidFill>
                        <a:latin typeface="+mn-lt"/>
                        <a:ea typeface="+mn-ea"/>
                        <a:cs typeface="+mn-cs"/>
                      </a:endParaRPr>
                    </a:p>
                  </a:txBody>
                  <a:tcPr/>
                </a:tc>
                <a:tc>
                  <a:txBody>
                    <a:bodyPr/>
                    <a:lstStyle/>
                    <a:p>
                      <a:endParaRPr lang="en-US" sz="1100" kern="1200" dirty="0">
                        <a:solidFill>
                          <a:schemeClr val="dk1"/>
                        </a:solidFill>
                        <a:latin typeface="+mn-lt"/>
                        <a:ea typeface="+mn-ea"/>
                        <a:cs typeface="+mn-cs"/>
                      </a:endParaRPr>
                    </a:p>
                  </a:txBody>
                  <a:tcPr/>
                </a:tc>
                <a:tc>
                  <a:txBody>
                    <a:bodyPr/>
                    <a:lstStyle/>
                    <a:p>
                      <a:endParaRPr lang="en-US" sz="1100" kern="1200" dirty="0">
                        <a:solidFill>
                          <a:schemeClr val="dk1"/>
                        </a:solidFill>
                        <a:latin typeface="+mn-lt"/>
                        <a:ea typeface="+mn-ea"/>
                        <a:cs typeface="+mn-cs"/>
                      </a:endParaRPr>
                    </a:p>
                  </a:txBody>
                  <a:tcPr/>
                </a:tc>
                <a:tc>
                  <a:txBody>
                    <a:bodyPr/>
                    <a:lstStyle/>
                    <a:p>
                      <a:endParaRPr lang="en-US" sz="11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97554197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87409335"/>
              </p:ext>
            </p:extLst>
          </p:nvPr>
        </p:nvGraphicFramePr>
        <p:xfrm>
          <a:off x="1538005" y="57469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16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4303165" y="2302915"/>
            <a:ext cx="4145734" cy="760253"/>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Storage</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1" name="Rectangle 30"/>
          <p:cNvSpPr/>
          <p:nvPr/>
        </p:nvSpPr>
        <p:spPr bwMode="auto">
          <a:xfrm>
            <a:off x="3957520" y="1458005"/>
            <a:ext cx="4145734" cy="804672"/>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Processing and Analysis</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2" name="Rectangle 31"/>
          <p:cNvSpPr/>
          <p:nvPr/>
        </p:nvSpPr>
        <p:spPr bwMode="auto">
          <a:xfrm>
            <a:off x="3343040" y="613095"/>
            <a:ext cx="3732928" cy="803509"/>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Visualization and Analytics</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3" name="Rectangle 32"/>
          <p:cNvSpPr/>
          <p:nvPr/>
        </p:nvSpPr>
        <p:spPr bwMode="auto">
          <a:xfrm>
            <a:off x="5032860" y="3109420"/>
            <a:ext cx="3732928" cy="814740"/>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ETL</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34" name="Rectangle 33"/>
          <p:cNvSpPr/>
          <p:nvPr/>
        </p:nvSpPr>
        <p:spPr bwMode="auto">
          <a:xfrm>
            <a:off x="5340100" y="3977316"/>
            <a:ext cx="3732928" cy="783519"/>
          </a:xfrm>
          <a:prstGeom prst="rect">
            <a:avLst/>
          </a:prstGeom>
          <a:solidFill>
            <a:schemeClr val="bg1">
              <a:lumMod val="85000"/>
            </a:schemeClr>
          </a:solidFill>
          <a:ln w="9525" cap="flat" cmpd="sng" algn="ctr">
            <a:solidFill>
              <a:srgbClr val="FF8A00">
                <a:lumMod val="20000"/>
                <a:lumOff val="8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effectLst/>
                <a:uLnTx/>
                <a:uFillTx/>
                <a:latin typeface="Segoe UI"/>
                <a:ea typeface="Segoe UI" pitchFamily="34" charset="0"/>
                <a:cs typeface="Segoe UI" pitchFamily="34" charset="0"/>
              </a:rPr>
              <a:t>Data Input</a:t>
            </a:r>
            <a:endParaRPr kumimoji="0" lang="en-GB" sz="2000" b="0" i="0" u="none" strike="noStrike" kern="0" cap="none" spc="0" normalizeH="0" baseline="0" noProof="0" dirty="0" smtClean="0">
              <a:ln>
                <a:noFill/>
              </a:ln>
              <a:effectLst/>
              <a:uLnTx/>
              <a:uFillTx/>
              <a:latin typeface="Segoe UI"/>
              <a:ea typeface="Segoe UI" pitchFamily="34" charset="0"/>
              <a:cs typeface="Segoe UI" pitchFamily="34" charset="0"/>
            </a:endParaRPr>
          </a:p>
        </p:txBody>
      </p:sp>
      <p:sp>
        <p:nvSpPr>
          <p:cNvPr id="41" name="TextBox 40"/>
          <p:cNvSpPr txBox="1"/>
          <p:nvPr/>
        </p:nvSpPr>
        <p:spPr>
          <a:xfrm>
            <a:off x="1155393" y="3722325"/>
            <a:ext cx="4352376" cy="184666"/>
          </a:xfrm>
          <a:prstGeom prst="rect">
            <a:avLst/>
          </a:prstGeom>
          <a:noFill/>
        </p:spPr>
        <p:txBody>
          <a:bodyPr wrap="square" lIns="0" tIns="0" rIns="0" bIns="0" rtlCol="0">
            <a:spAutoFit/>
          </a:bodyPr>
          <a:lstStyle/>
          <a:p>
            <a:pPr defTabSz="1218987"/>
            <a:r>
              <a:rPr lang="en-US" sz="1200" dirty="0">
                <a:solidFill>
                  <a:schemeClr val="bg1"/>
                </a:solidFill>
                <a:latin typeface="Segoe UI"/>
              </a:rPr>
              <a:t>Data </a:t>
            </a:r>
            <a:r>
              <a:rPr lang="en-US" sz="1200" dirty="0" smtClean="0">
                <a:solidFill>
                  <a:schemeClr val="bg1"/>
                </a:solidFill>
                <a:latin typeface="Segoe UI"/>
              </a:rPr>
              <a:t>Integration, Cleansing</a:t>
            </a:r>
            <a:r>
              <a:rPr lang="en-US" sz="1200" dirty="0">
                <a:solidFill>
                  <a:schemeClr val="bg1"/>
                </a:solidFill>
                <a:latin typeface="Segoe UI"/>
              </a:rPr>
              <a:t>, De-duplication, Matching, </a:t>
            </a:r>
            <a:r>
              <a:rPr lang="en-US" sz="1200" dirty="0" smtClean="0">
                <a:solidFill>
                  <a:schemeClr val="bg1"/>
                </a:solidFill>
                <a:latin typeface="Segoe UI"/>
              </a:rPr>
              <a:t>MDM</a:t>
            </a:r>
            <a:endParaRPr lang="en-GB" sz="1200" spc="-70" dirty="0" smtClean="0">
              <a:solidFill>
                <a:schemeClr val="bg1"/>
              </a:solidFill>
              <a:latin typeface="Segoe UI"/>
            </a:endParaRPr>
          </a:p>
        </p:txBody>
      </p:sp>
      <p:grpSp>
        <p:nvGrpSpPr>
          <p:cNvPr id="3" name="Group 2"/>
          <p:cNvGrpSpPr/>
          <p:nvPr/>
        </p:nvGrpSpPr>
        <p:grpSpPr>
          <a:xfrm>
            <a:off x="78615" y="651500"/>
            <a:ext cx="6458184" cy="4147740"/>
            <a:chOff x="78615" y="651500"/>
            <a:chExt cx="6458184" cy="4147740"/>
          </a:xfrm>
        </p:grpSpPr>
        <p:grpSp>
          <p:nvGrpSpPr>
            <p:cNvPr id="2" name="Group 1"/>
            <p:cNvGrpSpPr/>
            <p:nvPr/>
          </p:nvGrpSpPr>
          <p:grpSpPr>
            <a:xfrm>
              <a:off x="78615" y="651500"/>
              <a:ext cx="6458184" cy="4147740"/>
              <a:chOff x="78615" y="651500"/>
              <a:chExt cx="6458184" cy="4147740"/>
            </a:xfrm>
          </p:grpSpPr>
          <p:graphicFrame>
            <p:nvGraphicFramePr>
              <p:cNvPr id="35" name="Diagram 34"/>
              <p:cNvGraphicFramePr/>
              <p:nvPr>
                <p:extLst>
                  <p:ext uri="{D42A27DB-BD31-4B8C-83A1-F6EECF244321}">
                    <p14:modId xmlns:p14="http://schemas.microsoft.com/office/powerpoint/2010/main" val="1211394419"/>
                  </p:ext>
                </p:extLst>
              </p:nvPr>
            </p:nvGraphicFramePr>
            <p:xfrm>
              <a:off x="78615" y="651500"/>
              <a:ext cx="6458184" cy="4147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p:cNvGrpSpPr/>
              <p:nvPr/>
            </p:nvGrpSpPr>
            <p:grpSpPr>
              <a:xfrm>
                <a:off x="1355812" y="4104685"/>
                <a:ext cx="695507" cy="301571"/>
                <a:chOff x="3222930" y="6328944"/>
                <a:chExt cx="1124965" cy="529057"/>
              </a:xfrm>
              <a:solidFill>
                <a:srgbClr val="DDDDDD">
                  <a:lumMod val="25000"/>
                </a:srgbClr>
              </a:solidFill>
            </p:grpSpPr>
            <p:sp>
              <p:nvSpPr>
                <p:cNvPr id="37" name="Freeform 20"/>
                <p:cNvSpPr>
                  <a:spLocks noEditPoints="1"/>
                </p:cNvSpPr>
                <p:nvPr/>
              </p:nvSpPr>
              <p:spPr bwMode="black">
                <a:xfrm>
                  <a:off x="3586924" y="6328944"/>
                  <a:ext cx="760971" cy="5290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grpFill/>
                <a:ln>
                  <a:solidFill>
                    <a:schemeClr val="bg1"/>
                  </a:solidFill>
                </a:ln>
                <a:extLst/>
              </p:spPr>
              <p:txBody>
                <a:bodyPr vert="horz" wrap="square" lIns="82305" tIns="41153" rIns="82305" bIns="41153"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solidFill>
                        <a:schemeClr val="bg1"/>
                      </a:solidFill>
                    </a:ln>
                    <a:solidFill>
                      <a:schemeClr val="bg1"/>
                    </a:solidFill>
                    <a:effectLst/>
                    <a:uLnTx/>
                    <a:uFillTx/>
                    <a:latin typeface="Segoe UI"/>
                  </a:endParaRPr>
                </a:p>
              </p:txBody>
            </p:sp>
            <p:sp>
              <p:nvSpPr>
                <p:cNvPr id="38" name="Freeform 44"/>
                <p:cNvSpPr>
                  <a:spLocks noEditPoints="1"/>
                </p:cNvSpPr>
                <p:nvPr/>
              </p:nvSpPr>
              <p:spPr bwMode="auto">
                <a:xfrm>
                  <a:off x="3222930" y="6328945"/>
                  <a:ext cx="275888" cy="529056"/>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solidFill>
                        <a:schemeClr val="bg1"/>
                      </a:solidFill>
                    </a:ln>
                    <a:solidFill>
                      <a:schemeClr val="bg1"/>
                    </a:solidFill>
                    <a:effectLst/>
                    <a:uLnTx/>
                    <a:uFillTx/>
                    <a:latin typeface="Segoe UI"/>
                  </a:endParaRPr>
                </a:p>
              </p:txBody>
            </p:sp>
          </p:grpSp>
          <p:sp>
            <p:nvSpPr>
              <p:cNvPr id="39" name="Freeform 22"/>
              <p:cNvSpPr>
                <a:spLocks noEditPoints="1"/>
              </p:cNvSpPr>
              <p:nvPr/>
            </p:nvSpPr>
            <p:spPr bwMode="auto">
              <a:xfrm>
                <a:off x="4355619" y="4057684"/>
                <a:ext cx="473846" cy="348572"/>
              </a:xfrm>
              <a:custGeom>
                <a:avLst/>
                <a:gdLst>
                  <a:gd name="T0" fmla="*/ 437 w 1388"/>
                  <a:gd name="T1" fmla="*/ 0 h 684"/>
                  <a:gd name="T2" fmla="*/ 405 w 1388"/>
                  <a:gd name="T3" fmla="*/ 0 h 684"/>
                  <a:gd name="T4" fmla="*/ 602 w 1388"/>
                  <a:gd name="T5" fmla="*/ 232 h 684"/>
                  <a:gd name="T6" fmla="*/ 580 w 1388"/>
                  <a:gd name="T7" fmla="*/ 684 h 684"/>
                  <a:gd name="T8" fmla="*/ 656 w 1388"/>
                  <a:gd name="T9" fmla="*/ 618 h 684"/>
                  <a:gd name="T10" fmla="*/ 634 w 1388"/>
                  <a:gd name="T11" fmla="*/ 155 h 684"/>
                  <a:gd name="T12" fmla="*/ 619 w 1388"/>
                  <a:gd name="T13" fmla="*/ 33 h 684"/>
                  <a:gd name="T14" fmla="*/ 531 w 1388"/>
                  <a:gd name="T15" fmla="*/ 0 h 684"/>
                  <a:gd name="T16" fmla="*/ 693 w 1388"/>
                  <a:gd name="T17" fmla="*/ 183 h 684"/>
                  <a:gd name="T18" fmla="*/ 706 w 1388"/>
                  <a:gd name="T19" fmla="*/ 629 h 684"/>
                  <a:gd name="T20" fmla="*/ 706 w 1388"/>
                  <a:gd name="T21" fmla="*/ 684 h 684"/>
                  <a:gd name="T22" fmla="*/ 761 w 1388"/>
                  <a:gd name="T23" fmla="*/ 210 h 684"/>
                  <a:gd name="T24" fmla="*/ 619 w 1388"/>
                  <a:gd name="T25" fmla="*/ 33 h 684"/>
                  <a:gd name="T26" fmla="*/ 647 w 1388"/>
                  <a:gd name="T27" fmla="*/ 0 h 684"/>
                  <a:gd name="T28" fmla="*/ 614 w 1388"/>
                  <a:gd name="T29" fmla="*/ 0 h 684"/>
                  <a:gd name="T30" fmla="*/ 811 w 1388"/>
                  <a:gd name="T31" fmla="*/ 232 h 684"/>
                  <a:gd name="T32" fmla="*/ 789 w 1388"/>
                  <a:gd name="T33" fmla="*/ 684 h 684"/>
                  <a:gd name="T34" fmla="*/ 865 w 1388"/>
                  <a:gd name="T35" fmla="*/ 618 h 684"/>
                  <a:gd name="T36" fmla="*/ 844 w 1388"/>
                  <a:gd name="T37" fmla="*/ 155 h 684"/>
                  <a:gd name="T38" fmla="*/ 828 w 1388"/>
                  <a:gd name="T39" fmla="*/ 33 h 684"/>
                  <a:gd name="T40" fmla="*/ 740 w 1388"/>
                  <a:gd name="T41" fmla="*/ 0 h 684"/>
                  <a:gd name="T42" fmla="*/ 902 w 1388"/>
                  <a:gd name="T43" fmla="*/ 183 h 684"/>
                  <a:gd name="T44" fmla="*/ 915 w 1388"/>
                  <a:gd name="T45" fmla="*/ 629 h 684"/>
                  <a:gd name="T46" fmla="*/ 915 w 1388"/>
                  <a:gd name="T47" fmla="*/ 684 h 684"/>
                  <a:gd name="T48" fmla="*/ 970 w 1388"/>
                  <a:gd name="T49" fmla="*/ 210 h 684"/>
                  <a:gd name="T50" fmla="*/ 828 w 1388"/>
                  <a:gd name="T51" fmla="*/ 33 h 684"/>
                  <a:gd name="T52" fmla="*/ 856 w 1388"/>
                  <a:gd name="T53" fmla="*/ 0 h 684"/>
                  <a:gd name="T54" fmla="*/ 823 w 1388"/>
                  <a:gd name="T55" fmla="*/ 0 h 684"/>
                  <a:gd name="T56" fmla="*/ 1020 w 1388"/>
                  <a:gd name="T57" fmla="*/ 232 h 684"/>
                  <a:gd name="T58" fmla="*/ 998 w 1388"/>
                  <a:gd name="T59" fmla="*/ 684 h 684"/>
                  <a:gd name="T60" fmla="*/ 1075 w 1388"/>
                  <a:gd name="T61" fmla="*/ 618 h 684"/>
                  <a:gd name="T62" fmla="*/ 1053 w 1388"/>
                  <a:gd name="T63" fmla="*/ 155 h 684"/>
                  <a:gd name="T64" fmla="*/ 1037 w 1388"/>
                  <a:gd name="T65" fmla="*/ 33 h 684"/>
                  <a:gd name="T66" fmla="*/ 949 w 1388"/>
                  <a:gd name="T67" fmla="*/ 0 h 684"/>
                  <a:gd name="T68" fmla="*/ 1111 w 1388"/>
                  <a:gd name="T69" fmla="*/ 183 h 684"/>
                  <a:gd name="T70" fmla="*/ 1124 w 1388"/>
                  <a:gd name="T71" fmla="*/ 629 h 684"/>
                  <a:gd name="T72" fmla="*/ 1124 w 1388"/>
                  <a:gd name="T73" fmla="*/ 684 h 684"/>
                  <a:gd name="T74" fmla="*/ 1179 w 1388"/>
                  <a:gd name="T75" fmla="*/ 210 h 684"/>
                  <a:gd name="T76" fmla="*/ 1037 w 1388"/>
                  <a:gd name="T77" fmla="*/ 33 h 684"/>
                  <a:gd name="T78" fmla="*/ 1065 w 1388"/>
                  <a:gd name="T79" fmla="*/ 0 h 684"/>
                  <a:gd name="T80" fmla="*/ 1032 w 1388"/>
                  <a:gd name="T81" fmla="*/ 0 h 684"/>
                  <a:gd name="T82" fmla="*/ 1229 w 1388"/>
                  <a:gd name="T83" fmla="*/ 232 h 684"/>
                  <a:gd name="T84" fmla="*/ 1207 w 1388"/>
                  <a:gd name="T85" fmla="*/ 684 h 684"/>
                  <a:gd name="T86" fmla="*/ 1284 w 1388"/>
                  <a:gd name="T87" fmla="*/ 618 h 684"/>
                  <a:gd name="T88" fmla="*/ 1262 w 1388"/>
                  <a:gd name="T89" fmla="*/ 155 h 684"/>
                  <a:gd name="T90" fmla="*/ 1366 w 1388"/>
                  <a:gd name="T91" fmla="*/ 155 h 684"/>
                  <a:gd name="T92" fmla="*/ 1169 w 1388"/>
                  <a:gd name="T93" fmla="*/ 0 h 684"/>
                  <a:gd name="T94" fmla="*/ 1137 w 1388"/>
                  <a:gd name="T95" fmla="*/ 0 h 684"/>
                  <a:gd name="T96" fmla="*/ 1334 w 1388"/>
                  <a:gd name="T97" fmla="*/ 232 h 684"/>
                  <a:gd name="T98" fmla="*/ 1312 w 1388"/>
                  <a:gd name="T99" fmla="*/ 684 h 684"/>
                  <a:gd name="T100" fmla="*/ 1388 w 1388"/>
                  <a:gd name="T101" fmla="*/ 618 h 684"/>
                  <a:gd name="T102" fmla="*/ 1366 w 1388"/>
                  <a:gd name="T103" fmla="*/ 155 h 684"/>
                  <a:gd name="T104" fmla="*/ 350 w 1388"/>
                  <a:gd name="T105" fmla="*/ 22 h 684"/>
                  <a:gd name="T106" fmla="*/ 66 w 1388"/>
                  <a:gd name="T107" fmla="*/ 0 h 684"/>
                  <a:gd name="T108" fmla="*/ 0 w 1388"/>
                  <a:gd name="T109" fmla="*/ 618 h 684"/>
                  <a:gd name="T110" fmla="*/ 481 w 1388"/>
                  <a:gd name="T111" fmla="*/ 684 h 684"/>
                  <a:gd name="T112" fmla="*/ 547 w 1388"/>
                  <a:gd name="T113" fmla="*/ 232 h 684"/>
                  <a:gd name="T114" fmla="*/ 481 w 1388"/>
                  <a:gd name="T115" fmla="*/ 618 h 684"/>
                  <a:gd name="T116" fmla="*/ 66 w 1388"/>
                  <a:gd name="T117" fmla="*/ 55 h 684"/>
                  <a:gd name="T118" fmla="*/ 252 w 1388"/>
                  <a:gd name="T119" fmla="*/ 232 h 684"/>
                  <a:gd name="T120" fmla="*/ 481 w 1388"/>
                  <a:gd name="T121" fmla="*/ 298 h 684"/>
                  <a:gd name="T122" fmla="*/ 306 w 1388"/>
                  <a:gd name="T123" fmla="*/ 232 h 684"/>
                  <a:gd name="T124" fmla="*/ 481 w 1388"/>
                  <a:gd name="T12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8" h="684">
                    <a:moveTo>
                      <a:pt x="514" y="33"/>
                    </a:moveTo>
                    <a:cubicBezTo>
                      <a:pt x="481" y="0"/>
                      <a:pt x="448" y="0"/>
                      <a:pt x="437" y="0"/>
                    </a:cubicBezTo>
                    <a:cubicBezTo>
                      <a:pt x="437" y="0"/>
                      <a:pt x="437" y="0"/>
                      <a:pt x="427" y="0"/>
                    </a:cubicBezTo>
                    <a:cubicBezTo>
                      <a:pt x="427" y="0"/>
                      <a:pt x="427" y="0"/>
                      <a:pt x="405" y="0"/>
                    </a:cubicBezTo>
                    <a:cubicBezTo>
                      <a:pt x="588" y="183"/>
                      <a:pt x="588" y="183"/>
                      <a:pt x="588" y="183"/>
                    </a:cubicBezTo>
                    <a:cubicBezTo>
                      <a:pt x="588" y="183"/>
                      <a:pt x="601" y="195"/>
                      <a:pt x="602" y="232"/>
                    </a:cubicBezTo>
                    <a:cubicBezTo>
                      <a:pt x="602" y="232"/>
                      <a:pt x="602" y="232"/>
                      <a:pt x="602" y="629"/>
                    </a:cubicBezTo>
                    <a:cubicBezTo>
                      <a:pt x="602" y="651"/>
                      <a:pt x="591" y="662"/>
                      <a:pt x="580" y="684"/>
                    </a:cubicBezTo>
                    <a:cubicBezTo>
                      <a:pt x="580" y="684"/>
                      <a:pt x="580" y="684"/>
                      <a:pt x="602" y="684"/>
                    </a:cubicBezTo>
                    <a:cubicBezTo>
                      <a:pt x="634" y="684"/>
                      <a:pt x="656" y="651"/>
                      <a:pt x="656" y="618"/>
                    </a:cubicBezTo>
                    <a:cubicBezTo>
                      <a:pt x="656" y="618"/>
                      <a:pt x="656" y="618"/>
                      <a:pt x="656" y="210"/>
                    </a:cubicBezTo>
                    <a:cubicBezTo>
                      <a:pt x="656" y="188"/>
                      <a:pt x="645" y="166"/>
                      <a:pt x="634" y="155"/>
                    </a:cubicBezTo>
                    <a:cubicBezTo>
                      <a:pt x="634" y="155"/>
                      <a:pt x="634" y="155"/>
                      <a:pt x="514" y="33"/>
                    </a:cubicBezTo>
                    <a:close/>
                    <a:moveTo>
                      <a:pt x="619" y="33"/>
                    </a:moveTo>
                    <a:cubicBezTo>
                      <a:pt x="586" y="0"/>
                      <a:pt x="553" y="0"/>
                      <a:pt x="542" y="0"/>
                    </a:cubicBezTo>
                    <a:cubicBezTo>
                      <a:pt x="542" y="0"/>
                      <a:pt x="542" y="0"/>
                      <a:pt x="531" y="0"/>
                    </a:cubicBezTo>
                    <a:cubicBezTo>
                      <a:pt x="531" y="0"/>
                      <a:pt x="531" y="0"/>
                      <a:pt x="509" y="0"/>
                    </a:cubicBezTo>
                    <a:cubicBezTo>
                      <a:pt x="693" y="183"/>
                      <a:pt x="693" y="183"/>
                      <a:pt x="693" y="183"/>
                    </a:cubicBezTo>
                    <a:cubicBezTo>
                      <a:pt x="693" y="183"/>
                      <a:pt x="706" y="195"/>
                      <a:pt x="706" y="232"/>
                    </a:cubicBezTo>
                    <a:cubicBezTo>
                      <a:pt x="706" y="232"/>
                      <a:pt x="706" y="232"/>
                      <a:pt x="706" y="629"/>
                    </a:cubicBezTo>
                    <a:cubicBezTo>
                      <a:pt x="706" y="651"/>
                      <a:pt x="695" y="662"/>
                      <a:pt x="684" y="684"/>
                    </a:cubicBezTo>
                    <a:cubicBezTo>
                      <a:pt x="684" y="684"/>
                      <a:pt x="684" y="684"/>
                      <a:pt x="706" y="684"/>
                    </a:cubicBezTo>
                    <a:cubicBezTo>
                      <a:pt x="739" y="684"/>
                      <a:pt x="761" y="651"/>
                      <a:pt x="761" y="618"/>
                    </a:cubicBezTo>
                    <a:cubicBezTo>
                      <a:pt x="761" y="618"/>
                      <a:pt x="761" y="618"/>
                      <a:pt x="761" y="210"/>
                    </a:cubicBezTo>
                    <a:cubicBezTo>
                      <a:pt x="761" y="188"/>
                      <a:pt x="750" y="166"/>
                      <a:pt x="739" y="155"/>
                    </a:cubicBezTo>
                    <a:cubicBezTo>
                      <a:pt x="739" y="155"/>
                      <a:pt x="739" y="155"/>
                      <a:pt x="619" y="33"/>
                    </a:cubicBezTo>
                    <a:close/>
                    <a:moveTo>
                      <a:pt x="723" y="33"/>
                    </a:moveTo>
                    <a:cubicBezTo>
                      <a:pt x="690" y="0"/>
                      <a:pt x="658" y="0"/>
                      <a:pt x="647" y="0"/>
                    </a:cubicBezTo>
                    <a:cubicBezTo>
                      <a:pt x="647" y="0"/>
                      <a:pt x="647" y="0"/>
                      <a:pt x="636" y="0"/>
                    </a:cubicBezTo>
                    <a:cubicBezTo>
                      <a:pt x="636" y="0"/>
                      <a:pt x="636" y="0"/>
                      <a:pt x="614" y="0"/>
                    </a:cubicBezTo>
                    <a:cubicBezTo>
                      <a:pt x="797" y="183"/>
                      <a:pt x="797" y="183"/>
                      <a:pt x="797" y="183"/>
                    </a:cubicBezTo>
                    <a:cubicBezTo>
                      <a:pt x="797" y="183"/>
                      <a:pt x="810" y="195"/>
                      <a:pt x="811" y="232"/>
                    </a:cubicBezTo>
                    <a:cubicBezTo>
                      <a:pt x="811" y="232"/>
                      <a:pt x="811" y="232"/>
                      <a:pt x="811" y="629"/>
                    </a:cubicBezTo>
                    <a:cubicBezTo>
                      <a:pt x="811" y="651"/>
                      <a:pt x="800" y="662"/>
                      <a:pt x="789" y="684"/>
                    </a:cubicBezTo>
                    <a:cubicBezTo>
                      <a:pt x="789" y="684"/>
                      <a:pt x="789" y="684"/>
                      <a:pt x="811" y="684"/>
                    </a:cubicBezTo>
                    <a:cubicBezTo>
                      <a:pt x="844" y="684"/>
                      <a:pt x="865" y="651"/>
                      <a:pt x="865" y="618"/>
                    </a:cubicBezTo>
                    <a:cubicBezTo>
                      <a:pt x="865" y="618"/>
                      <a:pt x="865" y="618"/>
                      <a:pt x="865" y="210"/>
                    </a:cubicBezTo>
                    <a:cubicBezTo>
                      <a:pt x="865" y="188"/>
                      <a:pt x="854" y="166"/>
                      <a:pt x="844" y="155"/>
                    </a:cubicBezTo>
                    <a:cubicBezTo>
                      <a:pt x="844" y="155"/>
                      <a:pt x="844" y="155"/>
                      <a:pt x="723" y="33"/>
                    </a:cubicBezTo>
                    <a:close/>
                    <a:moveTo>
                      <a:pt x="828" y="33"/>
                    </a:moveTo>
                    <a:cubicBezTo>
                      <a:pt x="795" y="0"/>
                      <a:pt x="762" y="0"/>
                      <a:pt x="751" y="0"/>
                    </a:cubicBezTo>
                    <a:cubicBezTo>
                      <a:pt x="751" y="0"/>
                      <a:pt x="751" y="0"/>
                      <a:pt x="740" y="0"/>
                    </a:cubicBezTo>
                    <a:cubicBezTo>
                      <a:pt x="740" y="0"/>
                      <a:pt x="740" y="0"/>
                      <a:pt x="718" y="0"/>
                    </a:cubicBezTo>
                    <a:cubicBezTo>
                      <a:pt x="902" y="183"/>
                      <a:pt x="902" y="183"/>
                      <a:pt x="902" y="183"/>
                    </a:cubicBezTo>
                    <a:cubicBezTo>
                      <a:pt x="902" y="183"/>
                      <a:pt x="915" y="195"/>
                      <a:pt x="915" y="232"/>
                    </a:cubicBezTo>
                    <a:cubicBezTo>
                      <a:pt x="915" y="232"/>
                      <a:pt x="915" y="232"/>
                      <a:pt x="915" y="629"/>
                    </a:cubicBezTo>
                    <a:cubicBezTo>
                      <a:pt x="915" y="651"/>
                      <a:pt x="904" y="662"/>
                      <a:pt x="893" y="684"/>
                    </a:cubicBezTo>
                    <a:cubicBezTo>
                      <a:pt x="893" y="684"/>
                      <a:pt x="893" y="684"/>
                      <a:pt x="915" y="684"/>
                    </a:cubicBezTo>
                    <a:cubicBezTo>
                      <a:pt x="948" y="684"/>
                      <a:pt x="970" y="651"/>
                      <a:pt x="970" y="618"/>
                    </a:cubicBezTo>
                    <a:cubicBezTo>
                      <a:pt x="970" y="618"/>
                      <a:pt x="970" y="618"/>
                      <a:pt x="970" y="210"/>
                    </a:cubicBezTo>
                    <a:cubicBezTo>
                      <a:pt x="970" y="188"/>
                      <a:pt x="959" y="166"/>
                      <a:pt x="948" y="155"/>
                    </a:cubicBezTo>
                    <a:cubicBezTo>
                      <a:pt x="948" y="155"/>
                      <a:pt x="948" y="155"/>
                      <a:pt x="828" y="33"/>
                    </a:cubicBezTo>
                    <a:close/>
                    <a:moveTo>
                      <a:pt x="932" y="33"/>
                    </a:moveTo>
                    <a:cubicBezTo>
                      <a:pt x="900" y="0"/>
                      <a:pt x="867" y="0"/>
                      <a:pt x="856" y="0"/>
                    </a:cubicBezTo>
                    <a:cubicBezTo>
                      <a:pt x="856" y="0"/>
                      <a:pt x="856" y="0"/>
                      <a:pt x="845" y="0"/>
                    </a:cubicBezTo>
                    <a:cubicBezTo>
                      <a:pt x="845" y="0"/>
                      <a:pt x="845" y="0"/>
                      <a:pt x="823" y="0"/>
                    </a:cubicBezTo>
                    <a:cubicBezTo>
                      <a:pt x="1006" y="183"/>
                      <a:pt x="1006" y="183"/>
                      <a:pt x="1006" y="183"/>
                    </a:cubicBezTo>
                    <a:cubicBezTo>
                      <a:pt x="1006" y="183"/>
                      <a:pt x="1019" y="195"/>
                      <a:pt x="1020" y="232"/>
                    </a:cubicBezTo>
                    <a:cubicBezTo>
                      <a:pt x="1020" y="232"/>
                      <a:pt x="1020" y="232"/>
                      <a:pt x="1020" y="629"/>
                    </a:cubicBezTo>
                    <a:cubicBezTo>
                      <a:pt x="1020" y="651"/>
                      <a:pt x="1009" y="662"/>
                      <a:pt x="998" y="684"/>
                    </a:cubicBezTo>
                    <a:cubicBezTo>
                      <a:pt x="998" y="684"/>
                      <a:pt x="998" y="684"/>
                      <a:pt x="1020" y="684"/>
                    </a:cubicBezTo>
                    <a:cubicBezTo>
                      <a:pt x="1053" y="684"/>
                      <a:pt x="1075" y="651"/>
                      <a:pt x="1075" y="618"/>
                    </a:cubicBezTo>
                    <a:cubicBezTo>
                      <a:pt x="1075" y="618"/>
                      <a:pt x="1075" y="618"/>
                      <a:pt x="1075" y="210"/>
                    </a:cubicBezTo>
                    <a:cubicBezTo>
                      <a:pt x="1075" y="188"/>
                      <a:pt x="1064" y="166"/>
                      <a:pt x="1053" y="155"/>
                    </a:cubicBezTo>
                    <a:cubicBezTo>
                      <a:pt x="1053" y="155"/>
                      <a:pt x="1053" y="155"/>
                      <a:pt x="932" y="33"/>
                    </a:cubicBezTo>
                    <a:close/>
                    <a:moveTo>
                      <a:pt x="1037" y="33"/>
                    </a:moveTo>
                    <a:cubicBezTo>
                      <a:pt x="1004" y="0"/>
                      <a:pt x="971" y="0"/>
                      <a:pt x="960" y="0"/>
                    </a:cubicBezTo>
                    <a:cubicBezTo>
                      <a:pt x="960" y="0"/>
                      <a:pt x="960" y="0"/>
                      <a:pt x="949" y="0"/>
                    </a:cubicBezTo>
                    <a:cubicBezTo>
                      <a:pt x="949" y="0"/>
                      <a:pt x="949" y="0"/>
                      <a:pt x="928" y="0"/>
                    </a:cubicBezTo>
                    <a:cubicBezTo>
                      <a:pt x="1111" y="183"/>
                      <a:pt x="1111" y="183"/>
                      <a:pt x="1111" y="183"/>
                    </a:cubicBezTo>
                    <a:cubicBezTo>
                      <a:pt x="1111" y="183"/>
                      <a:pt x="1124" y="195"/>
                      <a:pt x="1124" y="232"/>
                    </a:cubicBezTo>
                    <a:cubicBezTo>
                      <a:pt x="1124" y="232"/>
                      <a:pt x="1124" y="232"/>
                      <a:pt x="1124" y="629"/>
                    </a:cubicBezTo>
                    <a:cubicBezTo>
                      <a:pt x="1124" y="651"/>
                      <a:pt x="1113" y="662"/>
                      <a:pt x="1103" y="684"/>
                    </a:cubicBezTo>
                    <a:cubicBezTo>
                      <a:pt x="1103" y="684"/>
                      <a:pt x="1103" y="684"/>
                      <a:pt x="1124" y="684"/>
                    </a:cubicBezTo>
                    <a:cubicBezTo>
                      <a:pt x="1157" y="684"/>
                      <a:pt x="1179" y="651"/>
                      <a:pt x="1179" y="618"/>
                    </a:cubicBezTo>
                    <a:cubicBezTo>
                      <a:pt x="1179" y="618"/>
                      <a:pt x="1179" y="618"/>
                      <a:pt x="1179" y="210"/>
                    </a:cubicBezTo>
                    <a:cubicBezTo>
                      <a:pt x="1179" y="188"/>
                      <a:pt x="1168" y="166"/>
                      <a:pt x="1157" y="155"/>
                    </a:cubicBezTo>
                    <a:cubicBezTo>
                      <a:pt x="1157" y="155"/>
                      <a:pt x="1157" y="155"/>
                      <a:pt x="1037" y="33"/>
                    </a:cubicBezTo>
                    <a:close/>
                    <a:moveTo>
                      <a:pt x="1141" y="33"/>
                    </a:moveTo>
                    <a:cubicBezTo>
                      <a:pt x="1109" y="0"/>
                      <a:pt x="1076" y="0"/>
                      <a:pt x="1065" y="0"/>
                    </a:cubicBezTo>
                    <a:cubicBezTo>
                      <a:pt x="1065" y="0"/>
                      <a:pt x="1065" y="0"/>
                      <a:pt x="1054" y="0"/>
                    </a:cubicBezTo>
                    <a:cubicBezTo>
                      <a:pt x="1054" y="0"/>
                      <a:pt x="1054" y="0"/>
                      <a:pt x="1032" y="0"/>
                    </a:cubicBezTo>
                    <a:cubicBezTo>
                      <a:pt x="1216" y="183"/>
                      <a:pt x="1216" y="183"/>
                      <a:pt x="1216" y="183"/>
                    </a:cubicBezTo>
                    <a:cubicBezTo>
                      <a:pt x="1216" y="183"/>
                      <a:pt x="1228" y="195"/>
                      <a:pt x="1229" y="232"/>
                    </a:cubicBezTo>
                    <a:cubicBezTo>
                      <a:pt x="1229" y="232"/>
                      <a:pt x="1229" y="232"/>
                      <a:pt x="1229" y="629"/>
                    </a:cubicBezTo>
                    <a:cubicBezTo>
                      <a:pt x="1229" y="651"/>
                      <a:pt x="1218" y="662"/>
                      <a:pt x="1207" y="684"/>
                    </a:cubicBezTo>
                    <a:cubicBezTo>
                      <a:pt x="1207" y="684"/>
                      <a:pt x="1207" y="684"/>
                      <a:pt x="1229" y="684"/>
                    </a:cubicBezTo>
                    <a:cubicBezTo>
                      <a:pt x="1262" y="684"/>
                      <a:pt x="1284" y="651"/>
                      <a:pt x="1284" y="618"/>
                    </a:cubicBezTo>
                    <a:cubicBezTo>
                      <a:pt x="1284" y="618"/>
                      <a:pt x="1284" y="618"/>
                      <a:pt x="1284" y="210"/>
                    </a:cubicBezTo>
                    <a:cubicBezTo>
                      <a:pt x="1284" y="188"/>
                      <a:pt x="1273" y="166"/>
                      <a:pt x="1262" y="155"/>
                    </a:cubicBezTo>
                    <a:cubicBezTo>
                      <a:pt x="1262" y="155"/>
                      <a:pt x="1262" y="155"/>
                      <a:pt x="1141" y="33"/>
                    </a:cubicBezTo>
                    <a:close/>
                    <a:moveTo>
                      <a:pt x="1366" y="155"/>
                    </a:moveTo>
                    <a:cubicBezTo>
                      <a:pt x="1366" y="155"/>
                      <a:pt x="1366" y="155"/>
                      <a:pt x="1246" y="33"/>
                    </a:cubicBezTo>
                    <a:cubicBezTo>
                      <a:pt x="1213" y="0"/>
                      <a:pt x="1180" y="0"/>
                      <a:pt x="1169" y="0"/>
                    </a:cubicBezTo>
                    <a:cubicBezTo>
                      <a:pt x="1169" y="0"/>
                      <a:pt x="1169" y="0"/>
                      <a:pt x="1159" y="0"/>
                    </a:cubicBezTo>
                    <a:cubicBezTo>
                      <a:pt x="1159" y="0"/>
                      <a:pt x="1159" y="0"/>
                      <a:pt x="1137" y="0"/>
                    </a:cubicBezTo>
                    <a:cubicBezTo>
                      <a:pt x="1320" y="183"/>
                      <a:pt x="1320" y="183"/>
                      <a:pt x="1320" y="183"/>
                    </a:cubicBezTo>
                    <a:cubicBezTo>
                      <a:pt x="1320" y="183"/>
                      <a:pt x="1333" y="195"/>
                      <a:pt x="1334" y="232"/>
                    </a:cubicBezTo>
                    <a:cubicBezTo>
                      <a:pt x="1334" y="232"/>
                      <a:pt x="1334" y="232"/>
                      <a:pt x="1334" y="629"/>
                    </a:cubicBezTo>
                    <a:cubicBezTo>
                      <a:pt x="1334" y="651"/>
                      <a:pt x="1323" y="662"/>
                      <a:pt x="1312" y="684"/>
                    </a:cubicBezTo>
                    <a:cubicBezTo>
                      <a:pt x="1312" y="684"/>
                      <a:pt x="1312" y="684"/>
                      <a:pt x="1334" y="684"/>
                    </a:cubicBezTo>
                    <a:cubicBezTo>
                      <a:pt x="1366" y="684"/>
                      <a:pt x="1388" y="651"/>
                      <a:pt x="1388" y="618"/>
                    </a:cubicBezTo>
                    <a:cubicBezTo>
                      <a:pt x="1388" y="618"/>
                      <a:pt x="1388" y="618"/>
                      <a:pt x="1388" y="210"/>
                    </a:cubicBezTo>
                    <a:cubicBezTo>
                      <a:pt x="1388" y="188"/>
                      <a:pt x="1377" y="166"/>
                      <a:pt x="1366" y="155"/>
                    </a:cubicBezTo>
                    <a:close/>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rgbClr val="DDDDDD">
                  <a:lumMod val="25000"/>
                </a:srgbClr>
              </a:solidFill>
              <a:ln w="9525" cap="flat" cmpd="sng" algn="ctr">
                <a:solidFill>
                  <a:schemeClr val="bg1"/>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 name="TextBox 39"/>
              <p:cNvSpPr txBox="1"/>
              <p:nvPr/>
            </p:nvSpPr>
            <p:spPr>
              <a:xfrm>
                <a:off x="364971" y="4492075"/>
                <a:ext cx="5714627" cy="184666"/>
              </a:xfrm>
              <a:prstGeom prst="rect">
                <a:avLst/>
              </a:prstGeom>
              <a:noFill/>
            </p:spPr>
            <p:txBody>
              <a:bodyPr wrap="square" lIns="0" tIns="0" rIns="0" bIns="0" rtlCol="0">
                <a:spAutoFit/>
              </a:bodyPr>
              <a:lstStyle/>
              <a:p>
                <a:pPr defTabSz="1218987"/>
                <a:r>
                  <a:rPr lang="en-US" sz="1200" spc="-70" dirty="0" smtClean="0">
                    <a:solidFill>
                      <a:schemeClr val="bg1"/>
                    </a:solidFill>
                    <a:latin typeface="Segoe UI"/>
                  </a:rPr>
                  <a:t>Social Analytics     Clickstream      Excel          ERP       Enterprise DW      CMS      ……..     </a:t>
                </a:r>
                <a:r>
                  <a:rPr lang="en-US" sz="1200" spc="-70" dirty="0" err="1" smtClean="0">
                    <a:solidFill>
                      <a:schemeClr val="bg1"/>
                    </a:solidFill>
                    <a:latin typeface="Segoe UI"/>
                  </a:rPr>
                  <a:t>salesforce</a:t>
                </a:r>
                <a:endParaRPr lang="en-GB" sz="1200" spc="-70" dirty="0" smtClean="0">
                  <a:solidFill>
                    <a:schemeClr val="bg1"/>
                  </a:solidFill>
                  <a:latin typeface="Segoe UI"/>
                </a:endParaRPr>
              </a:p>
            </p:txBody>
          </p:sp>
          <p:pic>
            <p:nvPicPr>
              <p:cNvPr id="45" name="Picture 3" descr="D:\windows8_icons\Social_Networks\linkedin.png"/>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937574" y="4203257"/>
                <a:ext cx="241404" cy="2414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D:\windows8_icons\Social_Networks\facebook.png"/>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53524" y="4190304"/>
                <a:ext cx="254357" cy="2543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D:\windows8_icons\Social_Networks\twitter.png"/>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783954" y="3983801"/>
                <a:ext cx="254357" cy="25435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p:blipFill>
            <p:spPr bwMode="auto">
              <a:xfrm>
                <a:off x="2238591" y="4037461"/>
                <a:ext cx="388803" cy="388803"/>
              </a:xfrm>
              <a:prstGeom prst="rect">
                <a:avLst/>
              </a:prstGeom>
              <a:solidFill>
                <a:srgbClr val="00B0F0"/>
              </a:solidFill>
              <a:ln>
                <a:noFill/>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pic>
            <p:nvPicPr>
              <p:cNvPr id="49" name="Picture 7" descr="D:\windows8_icons\Data\data_bas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7088" y="4057684"/>
                <a:ext cx="317976" cy="38697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7" descr="D:\windows8_icons\Data\data_bas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87519" y="4048999"/>
                <a:ext cx="317976" cy="38697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sp>
          <p:nvSpPr>
            <p:cNvPr id="58" name="Rectangle 57"/>
            <p:cNvSpPr/>
            <p:nvPr/>
          </p:nvSpPr>
          <p:spPr>
            <a:xfrm>
              <a:off x="1345980" y="3292744"/>
              <a:ext cx="1155637" cy="276999"/>
            </a:xfrm>
            <a:prstGeom prst="rect">
              <a:avLst/>
            </a:prstGeom>
          </p:spPr>
          <p:txBody>
            <a:bodyPr wrap="none">
              <a:spAutoFit/>
            </a:bodyPr>
            <a:lstStyle/>
            <a:p>
              <a:r>
                <a:rPr lang="en-US" sz="1200" dirty="0" smtClean="0">
                  <a:solidFill>
                    <a:schemeClr val="bg1"/>
                  </a:solidFill>
                  <a:latin typeface="Segoe UI"/>
                </a:rPr>
                <a:t>Microsoft SSIS</a:t>
              </a:r>
              <a:endParaRPr lang="en-US" sz="1200" dirty="0">
                <a:solidFill>
                  <a:schemeClr val="bg1"/>
                </a:solidFill>
              </a:endParaRPr>
            </a:p>
          </p:txBody>
        </p:sp>
        <p:sp>
          <p:nvSpPr>
            <p:cNvPr id="60" name="Rectangle 59"/>
            <p:cNvSpPr/>
            <p:nvPr/>
          </p:nvSpPr>
          <p:spPr>
            <a:xfrm>
              <a:off x="2753009" y="3293281"/>
              <a:ext cx="1324402" cy="276999"/>
            </a:xfrm>
            <a:prstGeom prst="rect">
              <a:avLst/>
            </a:prstGeom>
          </p:spPr>
          <p:txBody>
            <a:bodyPr wrap="none">
              <a:spAutoFit/>
            </a:bodyPr>
            <a:lstStyle/>
            <a:p>
              <a:r>
                <a:rPr lang="en-US" sz="1200" dirty="0" smtClean="0">
                  <a:solidFill>
                    <a:schemeClr val="bg1"/>
                  </a:solidFill>
                  <a:latin typeface="Segoe UI"/>
                </a:rPr>
                <a:t>Oracle OBIE, ODI</a:t>
              </a:r>
              <a:endParaRPr lang="en-US" sz="1200" dirty="0">
                <a:solidFill>
                  <a:schemeClr val="bg1"/>
                </a:solidFill>
              </a:endParaRPr>
            </a:p>
          </p:txBody>
        </p:sp>
        <p:sp>
          <p:nvSpPr>
            <p:cNvPr id="61" name="Rectangle 60"/>
            <p:cNvSpPr/>
            <p:nvPr/>
          </p:nvSpPr>
          <p:spPr>
            <a:xfrm>
              <a:off x="4450772" y="3285117"/>
              <a:ext cx="622030" cy="276999"/>
            </a:xfrm>
            <a:prstGeom prst="rect">
              <a:avLst/>
            </a:prstGeom>
          </p:spPr>
          <p:txBody>
            <a:bodyPr wrap="none">
              <a:spAutoFit/>
            </a:bodyPr>
            <a:lstStyle/>
            <a:p>
              <a:r>
                <a:rPr lang="en-US" sz="1200" dirty="0" smtClean="0">
                  <a:solidFill>
                    <a:schemeClr val="bg1"/>
                  </a:solidFill>
                  <a:latin typeface="Segoe UI"/>
                </a:rPr>
                <a:t>Talend</a:t>
              </a:r>
              <a:endParaRPr lang="en-US" sz="1200" dirty="0">
                <a:solidFill>
                  <a:schemeClr val="bg1"/>
                </a:solidFill>
              </a:endParaRPr>
            </a:p>
          </p:txBody>
        </p:sp>
      </p:grpSp>
      <p:grpSp>
        <p:nvGrpSpPr>
          <p:cNvPr id="4" name="Group 3"/>
          <p:cNvGrpSpPr/>
          <p:nvPr/>
        </p:nvGrpSpPr>
        <p:grpSpPr>
          <a:xfrm>
            <a:off x="1715209" y="2341320"/>
            <a:ext cx="3186405" cy="691290"/>
            <a:chOff x="1715209" y="2341320"/>
            <a:chExt cx="3186405" cy="691290"/>
          </a:xfrm>
        </p:grpSpPr>
        <p:sp>
          <p:nvSpPr>
            <p:cNvPr id="62" name="Rectangle 61"/>
            <p:cNvSpPr/>
            <p:nvPr/>
          </p:nvSpPr>
          <p:spPr>
            <a:xfrm>
              <a:off x="2053548" y="2341320"/>
              <a:ext cx="881523" cy="276999"/>
            </a:xfrm>
            <a:prstGeom prst="rect">
              <a:avLst/>
            </a:prstGeom>
          </p:spPr>
          <p:txBody>
            <a:bodyPr wrap="none">
              <a:spAutoFit/>
            </a:bodyPr>
            <a:lstStyle/>
            <a:p>
              <a:r>
                <a:rPr lang="en-US" sz="1200" dirty="0" smtClean="0">
                  <a:solidFill>
                    <a:schemeClr val="bg1"/>
                  </a:solidFill>
                  <a:latin typeface="Segoe UI"/>
                </a:rPr>
                <a:t>Azure SQL</a:t>
              </a:r>
              <a:endParaRPr lang="en-US" sz="1200" dirty="0">
                <a:solidFill>
                  <a:schemeClr val="bg1"/>
                </a:solidFill>
              </a:endParaRPr>
            </a:p>
          </p:txBody>
        </p:sp>
        <p:sp>
          <p:nvSpPr>
            <p:cNvPr id="63" name="Rectangle 62"/>
            <p:cNvSpPr/>
            <p:nvPr/>
          </p:nvSpPr>
          <p:spPr>
            <a:xfrm>
              <a:off x="1715209" y="2755611"/>
              <a:ext cx="870751" cy="276999"/>
            </a:xfrm>
            <a:prstGeom prst="rect">
              <a:avLst/>
            </a:prstGeom>
          </p:spPr>
          <p:txBody>
            <a:bodyPr wrap="none">
              <a:spAutoFit/>
            </a:bodyPr>
            <a:lstStyle/>
            <a:p>
              <a:r>
                <a:rPr lang="en-US" sz="1200" dirty="0" smtClean="0">
                  <a:solidFill>
                    <a:schemeClr val="bg1"/>
                  </a:solidFill>
                  <a:latin typeface="Segoe UI"/>
                </a:rPr>
                <a:t>mongoDB</a:t>
              </a:r>
              <a:endParaRPr lang="en-US" sz="1200" dirty="0">
                <a:solidFill>
                  <a:schemeClr val="bg1"/>
                </a:solidFill>
              </a:endParaRPr>
            </a:p>
          </p:txBody>
        </p:sp>
        <p:sp>
          <p:nvSpPr>
            <p:cNvPr id="65" name="Rectangle 64"/>
            <p:cNvSpPr/>
            <p:nvPr/>
          </p:nvSpPr>
          <p:spPr>
            <a:xfrm>
              <a:off x="3728463" y="2341320"/>
              <a:ext cx="665567" cy="276999"/>
            </a:xfrm>
            <a:prstGeom prst="rect">
              <a:avLst/>
            </a:prstGeom>
          </p:spPr>
          <p:txBody>
            <a:bodyPr wrap="none">
              <a:spAutoFit/>
            </a:bodyPr>
            <a:lstStyle/>
            <a:p>
              <a:r>
                <a:rPr lang="en-US" sz="1200" dirty="0" smtClean="0">
                  <a:solidFill>
                    <a:schemeClr val="bg1"/>
                  </a:solidFill>
                  <a:latin typeface="Segoe UI"/>
                </a:rPr>
                <a:t>MySQL</a:t>
              </a:r>
              <a:endParaRPr lang="en-US" sz="1200" dirty="0">
                <a:solidFill>
                  <a:schemeClr val="bg1"/>
                </a:solidFill>
              </a:endParaRPr>
            </a:p>
          </p:txBody>
        </p:sp>
        <p:sp>
          <p:nvSpPr>
            <p:cNvPr id="66" name="Rectangle 65"/>
            <p:cNvSpPr/>
            <p:nvPr/>
          </p:nvSpPr>
          <p:spPr>
            <a:xfrm>
              <a:off x="2873903" y="2755611"/>
              <a:ext cx="877163" cy="276999"/>
            </a:xfrm>
            <a:prstGeom prst="rect">
              <a:avLst/>
            </a:prstGeom>
          </p:spPr>
          <p:txBody>
            <a:bodyPr wrap="none">
              <a:spAutoFit/>
            </a:bodyPr>
            <a:lstStyle/>
            <a:p>
              <a:r>
                <a:rPr lang="en-US" sz="1200" dirty="0" smtClean="0">
                  <a:solidFill>
                    <a:schemeClr val="bg1"/>
                  </a:solidFill>
                  <a:latin typeface="Segoe UI"/>
                </a:rPr>
                <a:t>Cassandra</a:t>
              </a:r>
              <a:endParaRPr lang="en-US" sz="1200" dirty="0">
                <a:solidFill>
                  <a:schemeClr val="bg1"/>
                </a:solidFill>
              </a:endParaRPr>
            </a:p>
          </p:txBody>
        </p:sp>
        <p:sp>
          <p:nvSpPr>
            <p:cNvPr id="67" name="Rectangle 66"/>
            <p:cNvSpPr/>
            <p:nvPr/>
          </p:nvSpPr>
          <p:spPr>
            <a:xfrm>
              <a:off x="3944301" y="2755611"/>
              <a:ext cx="957313" cy="276999"/>
            </a:xfrm>
            <a:prstGeom prst="rect">
              <a:avLst/>
            </a:prstGeom>
          </p:spPr>
          <p:txBody>
            <a:bodyPr wrap="none">
              <a:spAutoFit/>
            </a:bodyPr>
            <a:lstStyle/>
            <a:p>
              <a:r>
                <a:rPr lang="en-US" sz="1200" dirty="0" smtClean="0">
                  <a:solidFill>
                    <a:schemeClr val="bg1"/>
                  </a:solidFill>
                  <a:latin typeface="Segoe UI"/>
                </a:rPr>
                <a:t>Amazon S3</a:t>
              </a:r>
              <a:endParaRPr lang="en-US" sz="1200" dirty="0">
                <a:solidFill>
                  <a:schemeClr val="bg1"/>
                </a:solidFill>
              </a:endParaRPr>
            </a:p>
          </p:txBody>
        </p:sp>
      </p:grpSp>
      <p:sp>
        <p:nvSpPr>
          <p:cNvPr id="72" name="Rectangle 71"/>
          <p:cNvSpPr/>
          <p:nvPr/>
        </p:nvSpPr>
        <p:spPr>
          <a:xfrm>
            <a:off x="2714872" y="1196395"/>
            <a:ext cx="1104790" cy="253916"/>
          </a:xfrm>
          <a:prstGeom prst="rect">
            <a:avLst/>
          </a:prstGeom>
        </p:spPr>
        <p:txBody>
          <a:bodyPr wrap="none">
            <a:spAutoFit/>
          </a:bodyPr>
          <a:lstStyle/>
          <a:p>
            <a:r>
              <a:rPr lang="en-US" sz="1050" dirty="0" smtClean="0">
                <a:solidFill>
                  <a:schemeClr val="bg1"/>
                </a:solidFill>
                <a:latin typeface="Segoe UI"/>
              </a:rPr>
              <a:t>Microsoft</a:t>
            </a:r>
            <a:r>
              <a:rPr lang="en-US" sz="1050" b="1" dirty="0" smtClean="0">
                <a:solidFill>
                  <a:schemeClr val="bg1"/>
                </a:solidFill>
                <a:latin typeface="Segoe UI"/>
              </a:rPr>
              <a:t> </a:t>
            </a:r>
            <a:r>
              <a:rPr lang="en-US" sz="1050" dirty="0" smtClean="0">
                <a:solidFill>
                  <a:schemeClr val="bg1"/>
                </a:solidFill>
                <a:latin typeface="Segoe UI"/>
              </a:rPr>
              <a:t>Excel</a:t>
            </a:r>
          </a:p>
        </p:txBody>
      </p:sp>
      <p:sp>
        <p:nvSpPr>
          <p:cNvPr id="59" name="Rectangle 58"/>
          <p:cNvSpPr/>
          <p:nvPr/>
        </p:nvSpPr>
        <p:spPr>
          <a:xfrm>
            <a:off x="2989522" y="805120"/>
            <a:ext cx="628698" cy="246221"/>
          </a:xfrm>
          <a:prstGeom prst="rect">
            <a:avLst/>
          </a:prstGeom>
        </p:spPr>
        <p:txBody>
          <a:bodyPr wrap="none">
            <a:spAutoFit/>
          </a:bodyPr>
          <a:lstStyle/>
          <a:p>
            <a:r>
              <a:rPr lang="en-US" sz="1000" dirty="0">
                <a:solidFill>
                  <a:schemeClr val="bg1"/>
                </a:solidFill>
                <a:latin typeface="Segoe UI"/>
              </a:rPr>
              <a:t>Tableau</a:t>
            </a:r>
          </a:p>
        </p:txBody>
      </p:sp>
      <p:sp>
        <p:nvSpPr>
          <p:cNvPr id="75" name="Rectangle 74"/>
          <p:cNvSpPr/>
          <p:nvPr/>
        </p:nvSpPr>
        <p:spPr>
          <a:xfrm>
            <a:off x="2914114" y="997145"/>
            <a:ext cx="700833" cy="253916"/>
          </a:xfrm>
          <a:prstGeom prst="rect">
            <a:avLst/>
          </a:prstGeom>
        </p:spPr>
        <p:txBody>
          <a:bodyPr wrap="none">
            <a:spAutoFit/>
          </a:bodyPr>
          <a:lstStyle/>
          <a:p>
            <a:r>
              <a:rPr lang="en-US" sz="1050" dirty="0" smtClean="0">
                <a:solidFill>
                  <a:schemeClr val="bg1"/>
                </a:solidFill>
                <a:latin typeface="Segoe UI"/>
              </a:rPr>
              <a:t>QlikView</a:t>
            </a:r>
            <a:endParaRPr lang="en-US" sz="1050" dirty="0">
              <a:solidFill>
                <a:schemeClr val="bg1"/>
              </a:solidFill>
              <a:latin typeface="Segoe UI"/>
            </a:endParaRPr>
          </a:p>
        </p:txBody>
      </p:sp>
      <p:sp>
        <p:nvSpPr>
          <p:cNvPr id="78" name="Title 1"/>
          <p:cNvSpPr txBox="1">
            <a:spLocks/>
          </p:cNvSpPr>
          <p:nvPr/>
        </p:nvSpPr>
        <p:spPr>
          <a:xfrm>
            <a:off x="417513" y="-6350"/>
            <a:ext cx="8726487" cy="6578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BIG DATA Technology capabilities</a:t>
            </a:r>
            <a:endParaRPr lang="en-US" dirty="0"/>
          </a:p>
        </p:txBody>
      </p:sp>
      <p:grpSp>
        <p:nvGrpSpPr>
          <p:cNvPr id="5" name="Group 4"/>
          <p:cNvGrpSpPr/>
          <p:nvPr/>
        </p:nvGrpSpPr>
        <p:grpSpPr>
          <a:xfrm>
            <a:off x="2190890" y="1565056"/>
            <a:ext cx="2193980" cy="622644"/>
            <a:chOff x="2190890" y="1565056"/>
            <a:chExt cx="2193980" cy="622644"/>
          </a:xfrm>
        </p:grpSpPr>
        <p:sp>
          <p:nvSpPr>
            <p:cNvPr id="68" name="Rectangle 67"/>
            <p:cNvSpPr/>
            <p:nvPr/>
          </p:nvSpPr>
          <p:spPr>
            <a:xfrm>
              <a:off x="2190890" y="1910701"/>
              <a:ext cx="1094723" cy="276999"/>
            </a:xfrm>
            <a:prstGeom prst="rect">
              <a:avLst/>
            </a:prstGeom>
          </p:spPr>
          <p:txBody>
            <a:bodyPr wrap="none">
              <a:spAutoFit/>
            </a:bodyPr>
            <a:lstStyle/>
            <a:p>
              <a:r>
                <a:rPr lang="en-US" sz="1200" dirty="0" smtClean="0">
                  <a:solidFill>
                    <a:schemeClr val="bg1"/>
                  </a:solidFill>
                  <a:latin typeface="Segoe UI"/>
                </a:rPr>
                <a:t>HortonWorks</a:t>
              </a:r>
              <a:endParaRPr lang="en-US" sz="1200" dirty="0">
                <a:solidFill>
                  <a:schemeClr val="bg1"/>
                </a:solidFill>
              </a:endParaRPr>
            </a:p>
          </p:txBody>
        </p:sp>
        <p:sp>
          <p:nvSpPr>
            <p:cNvPr id="69" name="Rectangle 68"/>
            <p:cNvSpPr/>
            <p:nvPr/>
          </p:nvSpPr>
          <p:spPr>
            <a:xfrm>
              <a:off x="3381445" y="1573220"/>
              <a:ext cx="795411" cy="276999"/>
            </a:xfrm>
            <a:prstGeom prst="rect">
              <a:avLst/>
            </a:prstGeom>
          </p:spPr>
          <p:txBody>
            <a:bodyPr wrap="none">
              <a:spAutoFit/>
            </a:bodyPr>
            <a:lstStyle/>
            <a:p>
              <a:r>
                <a:rPr lang="en-US" sz="1200" dirty="0" smtClean="0">
                  <a:solidFill>
                    <a:schemeClr val="bg1"/>
                  </a:solidFill>
                  <a:latin typeface="Segoe UI"/>
                </a:rPr>
                <a:t>Cloudera</a:t>
              </a:r>
              <a:endParaRPr lang="en-US" sz="1200" dirty="0">
                <a:solidFill>
                  <a:schemeClr val="bg1"/>
                </a:solidFill>
              </a:endParaRPr>
            </a:p>
          </p:txBody>
        </p:sp>
        <p:sp>
          <p:nvSpPr>
            <p:cNvPr id="70" name="Rectangle 69"/>
            <p:cNvSpPr/>
            <p:nvPr/>
          </p:nvSpPr>
          <p:spPr>
            <a:xfrm>
              <a:off x="2498130" y="1565056"/>
              <a:ext cx="862737" cy="276999"/>
            </a:xfrm>
            <a:prstGeom prst="rect">
              <a:avLst/>
            </a:prstGeom>
          </p:spPr>
          <p:txBody>
            <a:bodyPr wrap="none">
              <a:spAutoFit/>
            </a:bodyPr>
            <a:lstStyle/>
            <a:p>
              <a:r>
                <a:rPr lang="en-US" sz="1200" dirty="0" smtClean="0">
                  <a:solidFill>
                    <a:schemeClr val="bg1"/>
                  </a:solidFill>
                  <a:latin typeface="Segoe UI"/>
                </a:rPr>
                <a:t>HDInsight</a:t>
              </a:r>
              <a:endParaRPr lang="en-US" sz="1200" dirty="0">
                <a:solidFill>
                  <a:schemeClr val="bg1"/>
                </a:solidFill>
              </a:endParaRPr>
            </a:p>
          </p:txBody>
        </p:sp>
        <p:sp>
          <p:nvSpPr>
            <p:cNvPr id="79" name="Rectangle 78"/>
            <p:cNvSpPr/>
            <p:nvPr/>
          </p:nvSpPr>
          <p:spPr>
            <a:xfrm>
              <a:off x="3266230" y="1910701"/>
              <a:ext cx="1118640" cy="276999"/>
            </a:xfrm>
            <a:prstGeom prst="rect">
              <a:avLst/>
            </a:prstGeom>
          </p:spPr>
          <p:txBody>
            <a:bodyPr wrap="none">
              <a:spAutoFit/>
            </a:bodyPr>
            <a:lstStyle/>
            <a:p>
              <a:r>
                <a:rPr lang="en-US" sz="1200" dirty="0" smtClean="0">
                  <a:solidFill>
                    <a:schemeClr val="bg1"/>
                  </a:solidFill>
                  <a:latin typeface="Segoe UI"/>
                </a:rPr>
                <a:t>StreamInsight</a:t>
              </a:r>
              <a:endParaRPr lang="en-US" sz="1200" dirty="0">
                <a:solidFill>
                  <a:schemeClr val="bg1"/>
                </a:solidFill>
              </a:endParaRPr>
            </a:p>
          </p:txBody>
        </p:sp>
      </p:grpSp>
      <p:sp>
        <p:nvSpPr>
          <p:cNvPr id="77" name="Rectangle 76"/>
          <p:cNvSpPr/>
          <p:nvPr/>
        </p:nvSpPr>
        <p:spPr>
          <a:xfrm>
            <a:off x="124124" y="765507"/>
            <a:ext cx="2026461" cy="1569660"/>
          </a:xfrm>
          <a:prstGeom prst="rect">
            <a:avLst/>
          </a:prstGeom>
          <a:solidFill>
            <a:srgbClr val="F79431"/>
          </a:solidFill>
        </p:spPr>
        <p:txBody>
          <a:bodyPr wrap="square">
            <a:spAutoFit/>
          </a:bodyPr>
          <a:lstStyle/>
          <a:p>
            <a:pPr marL="171450" lvl="0" indent="-171450">
              <a:buFont typeface="Arial" pitchFamily="34" charset="0"/>
              <a:buChar char="•"/>
            </a:pPr>
            <a:r>
              <a:rPr lang="en-US" sz="1200" b="1" dirty="0">
                <a:latin typeface="Segoe UI Light" pitchFamily="34" charset="0"/>
                <a:ea typeface="Segoe UI" pitchFamily="34" charset="0"/>
                <a:cs typeface="Segoe UI" pitchFamily="34" charset="0"/>
              </a:rPr>
              <a:t>100+ </a:t>
            </a:r>
            <a:r>
              <a:rPr lang="en-US" sz="1200" dirty="0">
                <a:latin typeface="Segoe UI Light" pitchFamily="34" charset="0"/>
                <a:ea typeface="Segoe UI" pitchFamily="34" charset="0"/>
                <a:cs typeface="Segoe UI" pitchFamily="34" charset="0"/>
              </a:rPr>
              <a:t>BI consultants with MS and Oracle BI skills</a:t>
            </a:r>
          </a:p>
          <a:p>
            <a:pPr marL="171450" lvl="0" indent="-171450">
              <a:buFont typeface="Arial" pitchFamily="34" charset="0"/>
              <a:buChar char="•"/>
            </a:pPr>
            <a:r>
              <a:rPr lang="en-US" sz="1200" b="1" dirty="0">
                <a:latin typeface="Segoe UI Light" pitchFamily="34" charset="0"/>
                <a:ea typeface="Segoe UI" pitchFamily="34" charset="0"/>
                <a:cs typeface="Segoe UI" pitchFamily="34" charset="0"/>
              </a:rPr>
              <a:t>10+ </a:t>
            </a:r>
            <a:r>
              <a:rPr lang="en-US" sz="1200" dirty="0" smtClean="0">
                <a:latin typeface="Segoe UI Light" pitchFamily="34" charset="0"/>
                <a:ea typeface="Segoe UI" pitchFamily="34" charset="0"/>
                <a:cs typeface="Segoe UI" pitchFamily="34" charset="0"/>
              </a:rPr>
              <a:t>Big Data </a:t>
            </a:r>
            <a:r>
              <a:rPr lang="en-US" sz="1200" dirty="0">
                <a:latin typeface="Segoe UI Light" pitchFamily="34" charset="0"/>
                <a:ea typeface="Segoe UI" pitchFamily="34" charset="0"/>
                <a:cs typeface="Segoe UI" pitchFamily="34" charset="0"/>
              </a:rPr>
              <a:t>consultants with expertise in</a:t>
            </a:r>
          </a:p>
          <a:p>
            <a:pPr marL="406400" lvl="1" indent="-177800">
              <a:buFont typeface="Arial" pitchFamily="34" charset="0"/>
              <a:buChar char="•"/>
            </a:pPr>
            <a:r>
              <a:rPr lang="en-US" sz="1200" dirty="0">
                <a:latin typeface="Segoe UI Light" pitchFamily="34" charset="0"/>
                <a:ea typeface="Segoe UI" pitchFamily="34" charset="0"/>
                <a:cs typeface="Segoe UI" pitchFamily="34" charset="0"/>
              </a:rPr>
              <a:t>HortonWorks Hadoop</a:t>
            </a:r>
          </a:p>
          <a:p>
            <a:pPr marL="406400" lvl="1" indent="-177800">
              <a:buFont typeface="Arial" pitchFamily="34" charset="0"/>
              <a:buChar char="•"/>
            </a:pPr>
            <a:r>
              <a:rPr lang="en-US" sz="1200" dirty="0" smtClean="0">
                <a:latin typeface="Segoe UI Light" pitchFamily="34" charset="0"/>
                <a:ea typeface="Segoe UI" pitchFamily="34" charset="0"/>
                <a:cs typeface="Segoe UI" pitchFamily="34" charset="0"/>
              </a:rPr>
              <a:t>Hive/Pig .</a:t>
            </a:r>
            <a:r>
              <a:rPr lang="en-US" sz="1200" dirty="0" err="1" smtClean="0">
                <a:latin typeface="Segoe UI Light" pitchFamily="34" charset="0"/>
                <a:ea typeface="Segoe UI" pitchFamily="34" charset="0"/>
                <a:cs typeface="Segoe UI" pitchFamily="34" charset="0"/>
              </a:rPr>
              <a:t>MapReduce</a:t>
            </a:r>
            <a:endParaRPr lang="en-US" sz="1200" dirty="0" smtClean="0">
              <a:latin typeface="Segoe UI Light" pitchFamily="34" charset="0"/>
              <a:ea typeface="Segoe UI" pitchFamily="34" charset="0"/>
              <a:cs typeface="Segoe UI" pitchFamily="34" charset="0"/>
            </a:endParaRPr>
          </a:p>
          <a:p>
            <a:pPr marL="406400" lvl="1" indent="-177800">
              <a:buFont typeface="Arial" pitchFamily="34" charset="0"/>
              <a:buChar char="•"/>
            </a:pPr>
            <a:r>
              <a:rPr lang="en-US" sz="1200" dirty="0" smtClean="0">
                <a:latin typeface="Segoe UI Light" pitchFamily="34" charset="0"/>
                <a:ea typeface="Segoe UI" pitchFamily="34" charset="0"/>
                <a:cs typeface="Segoe UI" pitchFamily="34" charset="0"/>
              </a:rPr>
              <a:t>Tableau, QlikView</a:t>
            </a:r>
            <a:endParaRPr lang="en-US" sz="1200" dirty="0">
              <a:latin typeface="Segoe UI Light" pitchFamily="34" charset="0"/>
              <a:ea typeface="Segoe UI" pitchFamily="34" charset="0"/>
              <a:cs typeface="Segoe UI" pitchFamily="34" charset="0"/>
            </a:endParaRPr>
          </a:p>
          <a:p>
            <a:pPr marL="406400" lvl="1" indent="-177800">
              <a:buFont typeface="Arial" pitchFamily="34" charset="0"/>
              <a:buChar char="•"/>
            </a:pPr>
            <a:endParaRPr lang="en-US" sz="1200" dirty="0">
              <a:latin typeface="Segoe UI Light" pitchFamily="34" charset="0"/>
              <a:ea typeface="Segoe UI" pitchFamily="34" charset="0"/>
              <a:cs typeface="Segoe UI" pitchFamily="34" charset="0"/>
            </a:endParaRPr>
          </a:p>
        </p:txBody>
      </p:sp>
      <p:sp>
        <p:nvSpPr>
          <p:cNvPr id="42" name="Freeform 128"/>
          <p:cNvSpPr>
            <a:spLocks noChangeAspect="1"/>
          </p:cNvSpPr>
          <p:nvPr/>
        </p:nvSpPr>
        <p:spPr bwMode="black">
          <a:xfrm>
            <a:off x="5107038" y="4067200"/>
            <a:ext cx="782921" cy="3657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lumMod val="60000"/>
              <a:lumOff val="40000"/>
            </a:schemeClr>
          </a:solidFill>
          <a:ln>
            <a:noFill/>
          </a:ln>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9632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830" y="-1385"/>
            <a:ext cx="8726487" cy="669141"/>
          </a:xfrm>
          <a:prstGeom prst="rect">
            <a:avLst/>
          </a:prstGeom>
        </p:spPr>
        <p:txBody>
          <a:bodyPr vert="horz" lIns="91341" tIns="45668" rIns="91341" bIns="45668" rtlCol="0" anchor="ctr">
            <a:noAutofit/>
          </a:bodyPr>
          <a:lstStyle>
            <a:lvl1pPr algn="l" defTabSz="913394" rtl="0" eaLnBrk="1" latinLnBrk="0" hangingPunct="1">
              <a:spcBef>
                <a:spcPct val="0"/>
              </a:spcBef>
              <a:buNone/>
              <a:defRPr lang="en-US" sz="2400" kern="1200" cap="all" dirty="0">
                <a:solidFill>
                  <a:srgbClr val="595959"/>
                </a:solidFill>
                <a:latin typeface="Segoe UI Light"/>
                <a:ea typeface="+mj-ea"/>
                <a:cs typeface="+mj-cs"/>
              </a:defRPr>
            </a:lvl1pPr>
          </a:lstStyle>
          <a:p>
            <a:r>
              <a:rPr lang="en-US" dirty="0" smtClean="0"/>
              <a:t>Big data Solutions we offer</a:t>
            </a:r>
            <a:endParaRPr lang="en-US" dirty="0"/>
          </a:p>
        </p:txBody>
      </p:sp>
      <p:grpSp>
        <p:nvGrpSpPr>
          <p:cNvPr id="14" name="Group 13"/>
          <p:cNvGrpSpPr/>
          <p:nvPr/>
        </p:nvGrpSpPr>
        <p:grpSpPr>
          <a:xfrm>
            <a:off x="78615" y="613095"/>
            <a:ext cx="1479702" cy="4289361"/>
            <a:chOff x="78615" y="613095"/>
            <a:chExt cx="1479702" cy="4289361"/>
          </a:xfrm>
        </p:grpSpPr>
        <p:grpSp>
          <p:nvGrpSpPr>
            <p:cNvPr id="6" name="Group 5"/>
            <p:cNvGrpSpPr/>
            <p:nvPr/>
          </p:nvGrpSpPr>
          <p:grpSpPr>
            <a:xfrm>
              <a:off x="243280" y="1419600"/>
              <a:ext cx="1052120" cy="883315"/>
              <a:chOff x="243280" y="1419600"/>
              <a:chExt cx="1052120" cy="883315"/>
            </a:xfrm>
          </p:grpSpPr>
          <p:sp>
            <p:nvSpPr>
              <p:cNvPr id="29" name="Rectangle 28"/>
              <p:cNvSpPr/>
              <p:nvPr/>
            </p:nvSpPr>
            <p:spPr>
              <a:xfrm>
                <a:off x="243280" y="1419600"/>
                <a:ext cx="1052120" cy="858435"/>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pic>
            <p:nvPicPr>
              <p:cNvPr id="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324" y="1623274"/>
                <a:ext cx="712226" cy="44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385855" y="2056694"/>
                <a:ext cx="697627" cy="246221"/>
              </a:xfrm>
              <a:prstGeom prst="rect">
                <a:avLst/>
              </a:prstGeom>
            </p:spPr>
            <p:txBody>
              <a:bodyPr wrap="none">
                <a:spAutoFit/>
              </a:bodyPr>
              <a:lstStyle/>
              <a:p>
                <a:r>
                  <a:rPr lang="en-US" sz="1000" dirty="0" smtClean="0">
                    <a:solidFill>
                      <a:schemeClr val="bg1"/>
                    </a:solidFill>
                    <a:latin typeface="Segoe UI" pitchFamily="34" charset="0"/>
                    <a:ea typeface="Segoe UI" pitchFamily="34" charset="0"/>
                    <a:cs typeface="Segoe UI" pitchFamily="34" charset="0"/>
                  </a:rPr>
                  <a:t>Websites</a:t>
                </a:r>
                <a:endParaRPr lang="en-US" sz="1000" dirty="0">
                  <a:solidFill>
                    <a:schemeClr val="bg1"/>
                  </a:solidFill>
                </a:endParaRPr>
              </a:p>
            </p:txBody>
          </p:sp>
        </p:grpSp>
        <p:grpSp>
          <p:nvGrpSpPr>
            <p:cNvPr id="8" name="Group 7"/>
            <p:cNvGrpSpPr/>
            <p:nvPr/>
          </p:nvGrpSpPr>
          <p:grpSpPr>
            <a:xfrm>
              <a:off x="221486" y="3186230"/>
              <a:ext cx="1073914" cy="895350"/>
              <a:chOff x="221486" y="3186230"/>
              <a:chExt cx="1073914" cy="895350"/>
            </a:xfrm>
          </p:grpSpPr>
          <p:sp>
            <p:nvSpPr>
              <p:cNvPr id="28" name="Rectangle 27"/>
              <p:cNvSpPr/>
              <p:nvPr/>
            </p:nvSpPr>
            <p:spPr>
              <a:xfrm>
                <a:off x="247716" y="3186230"/>
                <a:ext cx="1047684" cy="895350"/>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pic>
            <p:nvPicPr>
              <p:cNvPr id="32" name="Picture 3"/>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24642" y="3226937"/>
                <a:ext cx="437288" cy="43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221486" y="3680252"/>
                <a:ext cx="1047684" cy="400110"/>
              </a:xfrm>
              <a:prstGeom prst="rect">
                <a:avLst/>
              </a:prstGeom>
            </p:spPr>
            <p:txBody>
              <a:bodyPr wrap="square">
                <a:spAutoFit/>
              </a:bodyPr>
              <a:lstStyle/>
              <a:p>
                <a:pPr algn="ctr"/>
                <a:r>
                  <a:rPr lang="en-US" sz="1000" dirty="0" smtClean="0">
                    <a:solidFill>
                      <a:schemeClr val="bg1"/>
                    </a:solidFill>
                    <a:latin typeface="Segoe UI" pitchFamily="34" charset="0"/>
                    <a:ea typeface="Segoe UI" pitchFamily="34" charset="0"/>
                    <a:cs typeface="Segoe UI" pitchFamily="34" charset="0"/>
                  </a:rPr>
                  <a:t>Weather, Financial Data</a:t>
                </a:r>
                <a:endParaRPr lang="en-US" sz="1000" dirty="0">
                  <a:solidFill>
                    <a:schemeClr val="bg1"/>
                  </a:solidFill>
                </a:endParaRPr>
              </a:p>
            </p:txBody>
          </p:sp>
        </p:grpSp>
        <p:grpSp>
          <p:nvGrpSpPr>
            <p:cNvPr id="4" name="Group 3"/>
            <p:cNvGrpSpPr/>
            <p:nvPr/>
          </p:nvGrpSpPr>
          <p:grpSpPr>
            <a:xfrm>
              <a:off x="243280" y="4095750"/>
              <a:ext cx="1103307" cy="806706"/>
              <a:chOff x="2015556" y="4042202"/>
              <a:chExt cx="1101561" cy="806706"/>
            </a:xfrm>
          </p:grpSpPr>
          <p:sp>
            <p:nvSpPr>
              <p:cNvPr id="27" name="Rectangle 26"/>
              <p:cNvSpPr/>
              <p:nvPr/>
            </p:nvSpPr>
            <p:spPr>
              <a:xfrm>
                <a:off x="2015556" y="4042202"/>
                <a:ext cx="1051560" cy="777388"/>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34" name="Freeform 6"/>
              <p:cNvSpPr>
                <a:spLocks/>
              </p:cNvSpPr>
              <p:nvPr/>
            </p:nvSpPr>
            <p:spPr bwMode="black">
              <a:xfrm>
                <a:off x="2054340" y="4203280"/>
                <a:ext cx="213360" cy="327125"/>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bg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5" name="Freeform 7"/>
              <p:cNvSpPr>
                <a:spLocks/>
              </p:cNvSpPr>
              <p:nvPr/>
            </p:nvSpPr>
            <p:spPr bwMode="black">
              <a:xfrm>
                <a:off x="2078616" y="4282247"/>
                <a:ext cx="150679" cy="209753"/>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tx1">
                  <a:lumMod val="75000"/>
                  <a:lumOff val="25000"/>
                </a:schemeClr>
              </a:solidFill>
              <a:ln w="9525">
                <a:noFill/>
                <a:round/>
                <a:headEnd/>
                <a:tailEn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solidFill>
                    <a:schemeClr val="tx1"/>
                  </a:solidFill>
                </a:endParaRPr>
              </a:p>
            </p:txBody>
          </p:sp>
          <p:sp>
            <p:nvSpPr>
              <p:cNvPr id="36" name="Freeform 13"/>
              <p:cNvSpPr>
                <a:spLocks noEditPoints="1"/>
              </p:cNvSpPr>
              <p:nvPr/>
            </p:nvSpPr>
            <p:spPr bwMode="black">
              <a:xfrm>
                <a:off x="2301713" y="4132207"/>
                <a:ext cx="350037" cy="206173"/>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pic>
            <p:nvPicPr>
              <p:cNvPr id="37" name="Picture 2" descr="D:\windows8_icons\Social_Networks\linkedin.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692321" y="4195771"/>
                <a:ext cx="269756" cy="26975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Rectangle 37"/>
              <p:cNvSpPr/>
              <p:nvPr/>
            </p:nvSpPr>
            <p:spPr>
              <a:xfrm>
                <a:off x="2086824" y="4510354"/>
                <a:ext cx="1030293" cy="338554"/>
              </a:xfrm>
              <a:prstGeom prst="rect">
                <a:avLst/>
              </a:prstGeom>
              <a:ln>
                <a:noFill/>
              </a:ln>
            </p:spPr>
            <p:txBody>
              <a:bodyPr wrap="square">
                <a:spAutoFit/>
              </a:bodyPr>
              <a:lstStyle/>
              <a:p>
                <a:pPr algn="ctr"/>
                <a:r>
                  <a:rPr lang="en-US" sz="800" dirty="0" smtClean="0">
                    <a:solidFill>
                      <a:schemeClr val="bg1"/>
                    </a:solidFill>
                    <a:latin typeface="Segoe UI" pitchFamily="34" charset="0"/>
                    <a:ea typeface="Segoe UI" pitchFamily="34" charset="0"/>
                    <a:cs typeface="Segoe UI" pitchFamily="34" charset="0"/>
                  </a:rPr>
                  <a:t>Social Networking sites</a:t>
                </a:r>
                <a:endParaRPr lang="en-US" sz="800" dirty="0">
                  <a:solidFill>
                    <a:schemeClr val="bg1"/>
                  </a:solidFill>
                </a:endParaRPr>
              </a:p>
            </p:txBody>
          </p:sp>
        </p:grpSp>
        <p:grpSp>
          <p:nvGrpSpPr>
            <p:cNvPr id="7" name="Group 6"/>
            <p:cNvGrpSpPr/>
            <p:nvPr/>
          </p:nvGrpSpPr>
          <p:grpSpPr>
            <a:xfrm>
              <a:off x="78615" y="2308818"/>
              <a:ext cx="1356920" cy="877412"/>
              <a:chOff x="78615" y="2308818"/>
              <a:chExt cx="1356920" cy="877412"/>
            </a:xfrm>
          </p:grpSpPr>
          <p:sp>
            <p:nvSpPr>
              <p:cNvPr id="39" name="Rectangle 38"/>
              <p:cNvSpPr/>
              <p:nvPr/>
            </p:nvSpPr>
            <p:spPr>
              <a:xfrm>
                <a:off x="247716" y="2308818"/>
                <a:ext cx="1059859" cy="851042"/>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grpSp>
            <p:nvGrpSpPr>
              <p:cNvPr id="40" name="Group 39"/>
              <p:cNvGrpSpPr/>
              <p:nvPr/>
            </p:nvGrpSpPr>
            <p:grpSpPr bwMode="black">
              <a:xfrm>
                <a:off x="500779" y="2406880"/>
                <a:ext cx="384341" cy="433705"/>
                <a:chOff x="2916435" y="3914152"/>
                <a:chExt cx="930763" cy="918513"/>
              </a:xfrm>
            </p:grpSpPr>
            <p:pic>
              <p:nvPicPr>
                <p:cNvPr id="41" name="Picture 4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42"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43" name="Rectangle 42"/>
              <p:cNvSpPr/>
              <p:nvPr/>
            </p:nvSpPr>
            <p:spPr>
              <a:xfrm>
                <a:off x="78615" y="2816898"/>
                <a:ext cx="1356920" cy="369332"/>
              </a:xfrm>
              <a:prstGeom prst="rect">
                <a:avLst/>
              </a:prstGeom>
            </p:spPr>
            <p:txBody>
              <a:bodyPr wrap="square">
                <a:spAutoFit/>
              </a:bodyPr>
              <a:lstStyle/>
              <a:p>
                <a:pPr algn="ctr"/>
                <a:r>
                  <a:rPr lang="en-US" sz="900" dirty="0" smtClean="0">
                    <a:solidFill>
                      <a:schemeClr val="bg1"/>
                    </a:solidFill>
                    <a:latin typeface="Segoe UI" pitchFamily="34" charset="0"/>
                    <a:ea typeface="Segoe UI" pitchFamily="34" charset="0"/>
                    <a:cs typeface="Segoe UI" pitchFamily="34" charset="0"/>
                  </a:rPr>
                  <a:t>Mobile and Sensor Devices</a:t>
                </a:r>
                <a:endParaRPr lang="en-US" sz="900" dirty="0">
                  <a:solidFill>
                    <a:schemeClr val="bg1"/>
                  </a:solidFill>
                </a:endParaRPr>
              </a:p>
            </p:txBody>
          </p:sp>
        </p:grpSp>
        <p:grpSp>
          <p:nvGrpSpPr>
            <p:cNvPr id="5" name="Group 4"/>
            <p:cNvGrpSpPr/>
            <p:nvPr/>
          </p:nvGrpSpPr>
          <p:grpSpPr>
            <a:xfrm>
              <a:off x="101030" y="613095"/>
              <a:ext cx="1457287" cy="813459"/>
              <a:chOff x="2300680" y="666750"/>
              <a:chExt cx="1128320" cy="913038"/>
            </a:xfrm>
            <a:effectLst/>
          </p:grpSpPr>
          <p:sp>
            <p:nvSpPr>
              <p:cNvPr id="45" name="Rectangle 44"/>
              <p:cNvSpPr/>
              <p:nvPr/>
            </p:nvSpPr>
            <p:spPr>
              <a:xfrm>
                <a:off x="2411189" y="666750"/>
                <a:ext cx="827970" cy="871954"/>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noFill/>
                  <a:effectLst/>
                  <a:uLnTx/>
                  <a:uFillTx/>
                  <a:latin typeface="Calibri"/>
                  <a:ea typeface="+mn-ea"/>
                  <a:cs typeface="+mn-cs"/>
                </a:endParaRPr>
              </a:p>
            </p:txBody>
          </p:sp>
          <p:sp>
            <p:nvSpPr>
              <p:cNvPr id="46" name="Freeform 83"/>
              <p:cNvSpPr>
                <a:spLocks noEditPoints="1"/>
              </p:cNvSpPr>
              <p:nvPr/>
            </p:nvSpPr>
            <p:spPr bwMode="black">
              <a:xfrm>
                <a:off x="2667000" y="717571"/>
                <a:ext cx="300241" cy="44767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7" name="Rectangle 46"/>
              <p:cNvSpPr/>
              <p:nvPr/>
            </p:nvSpPr>
            <p:spPr>
              <a:xfrm>
                <a:off x="2300680" y="1165246"/>
                <a:ext cx="1128320" cy="414542"/>
              </a:xfrm>
              <a:prstGeom prst="rect">
                <a:avLst/>
              </a:prstGeom>
              <a:ln>
                <a:noFill/>
              </a:ln>
            </p:spPr>
            <p:txBody>
              <a:bodyPr wrap="square">
                <a:spAutoFit/>
              </a:bodyPr>
              <a:lstStyle/>
              <a:p>
                <a:pPr algn="ctr"/>
                <a:r>
                  <a:rPr lang="en-US" sz="900" dirty="0" smtClean="0">
                    <a:solidFill>
                      <a:schemeClr val="bg1"/>
                    </a:solidFill>
                    <a:latin typeface="Segoe UI" pitchFamily="34" charset="0"/>
                    <a:ea typeface="Segoe UI" pitchFamily="34" charset="0"/>
                    <a:cs typeface="Segoe UI" pitchFamily="34" charset="0"/>
                  </a:rPr>
                  <a:t>Enterprise </a:t>
                </a:r>
              </a:p>
              <a:p>
                <a:pPr algn="ctr"/>
                <a:r>
                  <a:rPr lang="en-US" sz="900" dirty="0" smtClean="0">
                    <a:solidFill>
                      <a:schemeClr val="bg1"/>
                    </a:solidFill>
                    <a:latin typeface="Segoe UI" pitchFamily="34" charset="0"/>
                    <a:ea typeface="Segoe UI" pitchFamily="34" charset="0"/>
                    <a:cs typeface="Segoe UI" pitchFamily="34" charset="0"/>
                  </a:rPr>
                  <a:t>Applications</a:t>
                </a:r>
                <a:endParaRPr lang="en-US" sz="900" dirty="0">
                  <a:solidFill>
                    <a:schemeClr val="bg1"/>
                  </a:solidFill>
                </a:endParaRPr>
              </a:p>
            </p:txBody>
          </p:sp>
        </p:grpSp>
      </p:grpSp>
      <p:sp>
        <p:nvSpPr>
          <p:cNvPr id="61" name="Right Arrow 60"/>
          <p:cNvSpPr/>
          <p:nvPr/>
        </p:nvSpPr>
        <p:spPr>
          <a:xfrm>
            <a:off x="4349045" y="2078601"/>
            <a:ext cx="722219"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bwMode="auto">
          <a:xfrm>
            <a:off x="5410200" y="3917675"/>
            <a:ext cx="661229" cy="6352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6" name="Group 15"/>
          <p:cNvGrpSpPr/>
          <p:nvPr/>
        </p:nvGrpSpPr>
        <p:grpSpPr>
          <a:xfrm>
            <a:off x="5254165" y="802639"/>
            <a:ext cx="3661235" cy="3902711"/>
            <a:chOff x="5254165" y="802639"/>
            <a:chExt cx="3661235" cy="3902711"/>
          </a:xfrm>
        </p:grpSpPr>
        <p:sp>
          <p:nvSpPr>
            <p:cNvPr id="66" name="Rectangle 65"/>
            <p:cNvSpPr/>
            <p:nvPr/>
          </p:nvSpPr>
          <p:spPr>
            <a:xfrm>
              <a:off x="5257800" y="1881303"/>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9" name="Rectangle 68"/>
            <p:cNvSpPr/>
            <p:nvPr/>
          </p:nvSpPr>
          <p:spPr>
            <a:xfrm>
              <a:off x="5254165" y="2871903"/>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3" name="Rectangle 62"/>
            <p:cNvSpPr/>
            <p:nvPr/>
          </p:nvSpPr>
          <p:spPr>
            <a:xfrm>
              <a:off x="5257800" y="802639"/>
              <a:ext cx="3657600" cy="871817"/>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64" name="Picture 6"/>
            <p:cNvPicPr>
              <a:picLocks noChangeAspect="1" noChangeArrowheads="1"/>
            </p:cNvPicPr>
            <p:nvPr/>
          </p:nvPicPr>
          <p:blipFill rotWithShape="1">
            <a:blip r:embed="rId9">
              <a:grayscl/>
              <a:extLst>
                <a:ext uri="{28A0092B-C50C-407E-A947-70E740481C1C}">
                  <a14:useLocalDpi xmlns:a14="http://schemas.microsoft.com/office/drawing/2010/main" val="0"/>
                </a:ext>
              </a:extLst>
            </a:blip>
            <a:srcRect l="11098" r="10980" b="15333"/>
            <a:stretch/>
          </p:blipFill>
          <p:spPr bwMode="auto">
            <a:xfrm>
              <a:off x="5427022" y="878404"/>
              <a:ext cx="653143" cy="709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a:xfrm>
              <a:off x="6110680" y="883167"/>
              <a:ext cx="2642694" cy="677108"/>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Enhanced </a:t>
              </a:r>
              <a:r>
                <a:rPr lang="en-US" sz="1100" b="1" dirty="0">
                  <a:latin typeface="Segoe UI" pitchFamily="34" charset="0"/>
                  <a:ea typeface="Segoe UI" pitchFamily="34" charset="0"/>
                  <a:cs typeface="Segoe UI" pitchFamily="34" charset="0"/>
                </a:rPr>
                <a:t>360º View of the </a:t>
              </a:r>
              <a:r>
                <a:rPr lang="en-US" sz="1100" b="1" dirty="0" smtClean="0">
                  <a:latin typeface="Segoe UI" pitchFamily="34" charset="0"/>
                  <a:ea typeface="Segoe UI" pitchFamily="34" charset="0"/>
                  <a:cs typeface="Segoe UI" pitchFamily="34" charset="0"/>
                </a:rPr>
                <a:t>Customer</a:t>
              </a:r>
            </a:p>
            <a:p>
              <a:pPr>
                <a:spcAft>
                  <a:spcPts val="600"/>
                </a:spcAft>
              </a:pPr>
              <a:r>
                <a:rPr lang="en-US" sz="1100" dirty="0" smtClean="0">
                  <a:latin typeface="Segoe UI" pitchFamily="34" charset="0"/>
                  <a:ea typeface="Segoe UI" pitchFamily="34" charset="0"/>
                  <a:cs typeface="Segoe UI" pitchFamily="34" charset="0"/>
                </a:rPr>
                <a:t>Multi-channel customer experience analysis</a:t>
              </a:r>
              <a:endParaRPr lang="en-US" sz="1100" dirty="0"/>
            </a:p>
          </p:txBody>
        </p:sp>
        <p:sp>
          <p:nvSpPr>
            <p:cNvPr id="67" name="Rectangle 66"/>
            <p:cNvSpPr/>
            <p:nvPr/>
          </p:nvSpPr>
          <p:spPr>
            <a:xfrm>
              <a:off x="6110680" y="1961831"/>
              <a:ext cx="2642694" cy="677108"/>
            </a:xfrm>
            <a:prstGeom prst="rect">
              <a:avLst/>
            </a:prstGeom>
            <a:solidFill>
              <a:srgbClr val="F79431"/>
            </a:solidFill>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Operations Analysis</a:t>
              </a:r>
            </a:p>
            <a:p>
              <a:pPr>
                <a:spcAft>
                  <a:spcPts val="600"/>
                </a:spcAft>
              </a:pPr>
              <a:r>
                <a:rPr lang="en-US" sz="1100" dirty="0" smtClean="0">
                  <a:latin typeface="Segoe UI" pitchFamily="34" charset="0"/>
                  <a:ea typeface="Segoe UI" pitchFamily="34" charset="0"/>
                  <a:cs typeface="Segoe UI" pitchFamily="34" charset="0"/>
                </a:rPr>
                <a:t>Analyzing operational data from RFID, GPS devices, and sensors . </a:t>
              </a:r>
              <a:endParaRPr lang="en-US" sz="1100" dirty="0"/>
            </a:p>
          </p:txBody>
        </p:sp>
        <p:pic>
          <p:nvPicPr>
            <p:cNvPr id="68" name="Picture 7"/>
            <p:cNvPicPr>
              <a:picLocks noChangeAspect="1" noChangeArrowheads="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5427022" y="1975732"/>
              <a:ext cx="592778" cy="592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tangle 69"/>
            <p:cNvSpPr/>
            <p:nvPr/>
          </p:nvSpPr>
          <p:spPr>
            <a:xfrm>
              <a:off x="6107045" y="2864367"/>
              <a:ext cx="2642694" cy="846386"/>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Exploratory Analysis</a:t>
              </a:r>
            </a:p>
            <a:p>
              <a:pPr>
                <a:spcAft>
                  <a:spcPts val="600"/>
                </a:spcAft>
              </a:pPr>
              <a:r>
                <a:rPr lang="en-US" sz="1100" dirty="0" smtClean="0">
                  <a:latin typeface="Segoe UI" pitchFamily="34" charset="0"/>
                  <a:ea typeface="Segoe UI" pitchFamily="34" charset="0"/>
                  <a:cs typeface="Segoe UI" pitchFamily="34" charset="0"/>
                </a:rPr>
                <a:t>Identifying new patterns by correlating internal data with external data sources such as weather, traffic, population, etc.</a:t>
              </a:r>
              <a:endParaRPr lang="en-US" sz="1100" dirty="0"/>
            </a:p>
          </p:txBody>
        </p:sp>
        <p:sp>
          <p:nvSpPr>
            <p:cNvPr id="71" name="Rectangle 70"/>
            <p:cNvSpPr/>
            <p:nvPr/>
          </p:nvSpPr>
          <p:spPr>
            <a:xfrm>
              <a:off x="5257800" y="3874686"/>
              <a:ext cx="3657600" cy="830664"/>
            </a:xfrm>
            <a:prstGeom prst="rect">
              <a:avLst/>
            </a:prstGeom>
            <a:solidFill>
              <a:srgbClr val="F7943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72" name="Rectangle 71"/>
            <p:cNvSpPr/>
            <p:nvPr/>
          </p:nvSpPr>
          <p:spPr>
            <a:xfrm>
              <a:off x="6110680" y="3955214"/>
              <a:ext cx="2642694" cy="677108"/>
            </a:xfrm>
            <a:prstGeom prst="rect">
              <a:avLst/>
            </a:prstGeom>
          </p:spPr>
          <p:txBody>
            <a:bodyPr wrap="square">
              <a:spAutoFit/>
            </a:bodyPr>
            <a:lstStyle/>
            <a:p>
              <a:pPr>
                <a:spcAft>
                  <a:spcPts val="600"/>
                </a:spcAft>
              </a:pPr>
              <a:r>
                <a:rPr lang="en-US" sz="1100" b="1" dirty="0" smtClean="0">
                  <a:latin typeface="Segoe UI" pitchFamily="34" charset="0"/>
                  <a:ea typeface="Segoe UI" pitchFamily="34" charset="0"/>
                  <a:cs typeface="Segoe UI" pitchFamily="34" charset="0"/>
                </a:rPr>
                <a:t>Security and Intelligence Extension</a:t>
              </a:r>
            </a:p>
            <a:p>
              <a:pPr>
                <a:spcAft>
                  <a:spcPts val="600"/>
                </a:spcAft>
              </a:pPr>
              <a:r>
                <a:rPr lang="en-US" sz="1100" dirty="0" smtClean="0">
                  <a:latin typeface="Segoe UI" pitchFamily="34" charset="0"/>
                  <a:ea typeface="Segoe UI" pitchFamily="34" charset="0"/>
                  <a:cs typeface="Segoe UI" pitchFamily="34" charset="0"/>
                </a:rPr>
                <a:t>Fraud and surveillance capabilities, cyber security </a:t>
              </a:r>
              <a:endParaRPr lang="en-US" sz="1100" dirty="0"/>
            </a:p>
          </p:txBody>
        </p:sp>
        <p:sp>
          <p:nvSpPr>
            <p:cNvPr id="76" name="Freeform 8"/>
            <p:cNvSpPr>
              <a:spLocks noEditPoints="1"/>
            </p:cNvSpPr>
            <p:nvPr/>
          </p:nvSpPr>
          <p:spPr bwMode="black">
            <a:xfrm>
              <a:off x="5486400" y="3981711"/>
              <a:ext cx="513328" cy="495039"/>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solidFill>
            <a:ln>
              <a:solidFill>
                <a:schemeClr val="bg1"/>
              </a:solidFill>
            </a:ln>
            <a:effectLst>
              <a:outerShdw blurRad="50800" dist="38100" dir="16200000" rotWithShape="0">
                <a:prstClr val="black">
                  <a:alpha val="40000"/>
                </a:prstClr>
              </a:outerShdw>
            </a:effectLst>
          </p:spPr>
          <p:txBody>
            <a:bodyPr vert="horz" wrap="square" lIns="82305" tIns="41153" rIns="82305" bIns="41153" numCol="1" anchor="t" anchorCtr="0" compatLnSpc="1">
              <a:prstTxWarp prst="textNoShape">
                <a:avLst/>
              </a:prstTxWarp>
            </a:bodyPr>
            <a:lstStyle/>
            <a:p>
              <a:endParaRPr lang="en-US" sz="1600" dirty="0"/>
            </a:p>
          </p:txBody>
        </p:sp>
        <p:grpSp>
          <p:nvGrpSpPr>
            <p:cNvPr id="13" name="Group 12"/>
            <p:cNvGrpSpPr/>
            <p:nvPr/>
          </p:nvGrpSpPr>
          <p:grpSpPr>
            <a:xfrm>
              <a:off x="5499411" y="3032610"/>
              <a:ext cx="493574" cy="569608"/>
              <a:chOff x="5451680" y="3056759"/>
              <a:chExt cx="493574" cy="569608"/>
            </a:xfrm>
          </p:grpSpPr>
          <p:sp>
            <p:nvSpPr>
              <p:cNvPr id="87" name="Freeform 9"/>
              <p:cNvSpPr>
                <a:spLocks/>
              </p:cNvSpPr>
              <p:nvPr/>
            </p:nvSpPr>
            <p:spPr bwMode="black">
              <a:xfrm>
                <a:off x="5460791" y="3056759"/>
                <a:ext cx="241094" cy="56960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88" name="Freeform 11"/>
              <p:cNvSpPr>
                <a:spLocks/>
              </p:cNvSpPr>
              <p:nvPr/>
            </p:nvSpPr>
            <p:spPr bwMode="black">
              <a:xfrm>
                <a:off x="5720081" y="3304612"/>
                <a:ext cx="225173" cy="251264"/>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89" name="Freeform 8"/>
              <p:cNvSpPr>
                <a:spLocks/>
              </p:cNvSpPr>
              <p:nvPr/>
            </p:nvSpPr>
            <p:spPr bwMode="black">
              <a:xfrm>
                <a:off x="5731453" y="3275052"/>
                <a:ext cx="75058" cy="75038"/>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90" name="Freeform 13"/>
              <p:cNvSpPr>
                <a:spLocks/>
              </p:cNvSpPr>
              <p:nvPr/>
            </p:nvSpPr>
            <p:spPr bwMode="black">
              <a:xfrm>
                <a:off x="5489041" y="3362597"/>
                <a:ext cx="154664" cy="230799"/>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
              <p:cNvSpPr>
                <a:spLocks/>
              </p:cNvSpPr>
              <p:nvPr/>
            </p:nvSpPr>
            <p:spPr bwMode="black">
              <a:xfrm>
                <a:off x="5451680" y="3303217"/>
                <a:ext cx="75058" cy="75038"/>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9" name="Group 8"/>
          <p:cNvGrpSpPr/>
          <p:nvPr/>
        </p:nvGrpSpPr>
        <p:grpSpPr>
          <a:xfrm>
            <a:off x="1216190" y="675105"/>
            <a:ext cx="1429818" cy="4094499"/>
            <a:chOff x="1216190" y="675105"/>
            <a:chExt cx="1429818" cy="4094499"/>
          </a:xfrm>
        </p:grpSpPr>
        <p:sp>
          <p:nvSpPr>
            <p:cNvPr id="48" name="Right Arrow 47"/>
            <p:cNvSpPr/>
            <p:nvPr/>
          </p:nvSpPr>
          <p:spPr>
            <a:xfrm>
              <a:off x="1373377" y="881930"/>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1269170" y="675105"/>
              <a:ext cx="1376838"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Structured Data</a:t>
              </a:r>
              <a:endParaRPr lang="en-US" sz="1000" b="1" dirty="0"/>
            </a:p>
          </p:txBody>
        </p:sp>
        <p:sp>
          <p:nvSpPr>
            <p:cNvPr id="56" name="Rectangle 55"/>
            <p:cNvSpPr/>
            <p:nvPr/>
          </p:nvSpPr>
          <p:spPr>
            <a:xfrm>
              <a:off x="1230765" y="1527887"/>
              <a:ext cx="1415243"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Clickstream Data</a:t>
              </a:r>
              <a:endParaRPr lang="en-US" sz="1000" b="1" dirty="0"/>
            </a:p>
          </p:txBody>
        </p:sp>
        <p:sp>
          <p:nvSpPr>
            <p:cNvPr id="57" name="Rectangle 56"/>
            <p:cNvSpPr/>
            <p:nvPr/>
          </p:nvSpPr>
          <p:spPr>
            <a:xfrm>
              <a:off x="1216190" y="2395348"/>
              <a:ext cx="1128320"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Real-time Data</a:t>
              </a:r>
              <a:endParaRPr lang="en-US" sz="1000" b="1" dirty="0"/>
            </a:p>
          </p:txBody>
        </p:sp>
        <p:sp>
          <p:nvSpPr>
            <p:cNvPr id="58" name="Rectangle 57"/>
            <p:cNvSpPr/>
            <p:nvPr/>
          </p:nvSpPr>
          <p:spPr>
            <a:xfrm>
              <a:off x="1216190" y="3233287"/>
              <a:ext cx="1128320" cy="246221"/>
            </a:xfrm>
            <a:prstGeom prst="rect">
              <a:avLst/>
            </a:prstGeom>
          </p:spPr>
          <p:txBody>
            <a:bodyPr wrap="square">
              <a:spAutoFit/>
            </a:bodyPr>
            <a:lstStyle/>
            <a:p>
              <a:pPr algn="ctr"/>
              <a:r>
                <a:rPr lang="en-US" sz="1000" b="1" dirty="0" smtClean="0">
                  <a:latin typeface="Segoe UI" pitchFamily="34" charset="0"/>
                  <a:ea typeface="Segoe UI" pitchFamily="34" charset="0"/>
                  <a:cs typeface="Segoe UI" pitchFamily="34" charset="0"/>
                </a:rPr>
                <a:t>Streaming Data</a:t>
              </a:r>
              <a:endParaRPr lang="en-US" sz="1000" b="1" dirty="0"/>
            </a:p>
          </p:txBody>
        </p:sp>
        <p:sp>
          <p:nvSpPr>
            <p:cNvPr id="59" name="Rectangle 58"/>
            <p:cNvSpPr/>
            <p:nvPr/>
          </p:nvSpPr>
          <p:spPr>
            <a:xfrm>
              <a:off x="1269170" y="4207374"/>
              <a:ext cx="1376838" cy="246221"/>
            </a:xfrm>
            <a:prstGeom prst="rect">
              <a:avLst/>
            </a:prstGeom>
          </p:spPr>
          <p:txBody>
            <a:bodyPr wrap="square">
              <a:spAutoFit/>
            </a:bodyPr>
            <a:lstStyle/>
            <a:p>
              <a:r>
                <a:rPr lang="en-US" sz="1000" b="1" dirty="0" smtClean="0">
                  <a:latin typeface="Segoe UI" pitchFamily="34" charset="0"/>
                  <a:ea typeface="Segoe UI" pitchFamily="34" charset="0"/>
                  <a:cs typeface="Segoe UI" pitchFamily="34" charset="0"/>
                </a:rPr>
                <a:t>Unstructured Data</a:t>
              </a:r>
              <a:endParaRPr lang="en-US" sz="1000" b="1" dirty="0"/>
            </a:p>
          </p:txBody>
        </p:sp>
        <p:sp>
          <p:nvSpPr>
            <p:cNvPr id="92" name="Right Arrow 91"/>
            <p:cNvSpPr/>
            <p:nvPr/>
          </p:nvSpPr>
          <p:spPr>
            <a:xfrm>
              <a:off x="1334972" y="1695160"/>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ight Arrow 92"/>
            <p:cNvSpPr/>
            <p:nvPr/>
          </p:nvSpPr>
          <p:spPr>
            <a:xfrm>
              <a:off x="1345980" y="2568642"/>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ight Arrow 93"/>
            <p:cNvSpPr/>
            <p:nvPr/>
          </p:nvSpPr>
          <p:spPr>
            <a:xfrm>
              <a:off x="1334739" y="3428202"/>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ight Arrow 94"/>
            <p:cNvSpPr/>
            <p:nvPr/>
          </p:nvSpPr>
          <p:spPr>
            <a:xfrm>
              <a:off x="1346587" y="4358199"/>
              <a:ext cx="663893" cy="411405"/>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2382915" y="1443286"/>
            <a:ext cx="2031327" cy="1742943"/>
            <a:chOff x="2382915" y="1443286"/>
            <a:chExt cx="2031327" cy="1742943"/>
          </a:xfrm>
        </p:grpSpPr>
        <p:sp>
          <p:nvSpPr>
            <p:cNvPr id="52" name="Oval 51"/>
            <p:cNvSpPr/>
            <p:nvPr/>
          </p:nvSpPr>
          <p:spPr>
            <a:xfrm>
              <a:off x="2419156" y="1443286"/>
              <a:ext cx="1884009" cy="174294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4" name="Picture 8"/>
            <p:cNvPicPr>
              <a:picLocks noChangeAspect="1" noChangeArrowheads="1"/>
            </p:cNvPicPr>
            <p:nvPr/>
          </p:nvPicPr>
          <p:blipFill>
            <a:blip r:embed="rId11"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2967320" y="2496438"/>
              <a:ext cx="723528" cy="606006"/>
            </a:xfrm>
            <a:prstGeom prst="rect">
              <a:avLst/>
            </a:prstGeom>
            <a:ln>
              <a:noFill/>
            </a:ln>
            <a:extLst/>
          </p:spPr>
          <p:style>
            <a:lnRef idx="2">
              <a:schemeClr val="dk1"/>
            </a:lnRef>
            <a:fillRef idx="1">
              <a:schemeClr val="lt1"/>
            </a:fillRef>
            <a:effectRef idx="0">
              <a:schemeClr val="dk1"/>
            </a:effectRef>
            <a:fontRef idx="minor">
              <a:schemeClr val="dk1"/>
            </a:fontRef>
          </p:style>
        </p:pic>
        <p:pic>
          <p:nvPicPr>
            <p:cNvPr id="53" name="Picture 5"/>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7320" y="1534815"/>
              <a:ext cx="714012" cy="723617"/>
            </a:xfrm>
            <a:prstGeom prst="rect">
              <a:avLst/>
            </a:prstGeom>
            <a:ln>
              <a:noFill/>
            </a:ln>
            <a:extLst/>
          </p:spPr>
          <p:style>
            <a:lnRef idx="2">
              <a:schemeClr val="dk1"/>
            </a:lnRef>
            <a:fillRef idx="1">
              <a:schemeClr val="lt1"/>
            </a:fillRef>
            <a:effectRef idx="0">
              <a:schemeClr val="dk1"/>
            </a:effectRef>
            <a:fontRef idx="minor">
              <a:schemeClr val="dk1"/>
            </a:fontRef>
          </p:style>
        </p:pic>
        <p:sp>
          <p:nvSpPr>
            <p:cNvPr id="3" name="Rectangle 2"/>
            <p:cNvSpPr/>
            <p:nvPr/>
          </p:nvSpPr>
          <p:spPr>
            <a:xfrm>
              <a:off x="2382915" y="2396785"/>
              <a:ext cx="2031327" cy="174965"/>
            </a:xfrm>
            <a:prstGeom prst="rect">
              <a:avLst/>
            </a:prstGeom>
            <a:noFill/>
          </p:spPr>
          <p:txBody>
            <a:bodyPr wrap="none" lIns="91440" tIns="45720" rIns="91440" bIns="45720">
              <a:prstTxWarp prst="textArchUp">
                <a:avLst/>
              </a:prstTxWarp>
              <a:spAutoFit/>
            </a:bodyPr>
            <a:lstStyle/>
            <a:p>
              <a:pPr algn="ctr"/>
              <a:r>
                <a:rPr lang="en-US" sz="2000" b="1" dirty="0" smtClean="0">
                  <a:ln w="1905"/>
                  <a:solidFill>
                    <a:schemeClr val="accent6">
                      <a:lumMod val="75000"/>
                    </a:schemeClr>
                  </a:solidFill>
                  <a:latin typeface="Segoe UI" pitchFamily="34" charset="0"/>
                  <a:ea typeface="Segoe UI" pitchFamily="34" charset="0"/>
                  <a:cs typeface="Segoe UI" pitchFamily="34" charset="0"/>
                </a:rPr>
                <a:t>Analytics</a:t>
              </a:r>
              <a:endParaRPr lang="en-US" sz="2400" b="1" dirty="0">
                <a:ln w="1905"/>
                <a:solidFill>
                  <a:schemeClr val="accent6">
                    <a:lumMod val="75000"/>
                  </a:scheme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2043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248603" y="-13725"/>
            <a:ext cx="8229600" cy="742035"/>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400" cap="all" dirty="0" smtClean="0">
                <a:solidFill>
                  <a:srgbClr val="595959"/>
                </a:solidFill>
                <a:latin typeface="Segoe UI Light"/>
                <a:ea typeface="+mj-ea"/>
                <a:cs typeface="+mj-cs"/>
              </a:rPr>
              <a:t>Microsoft platform </a:t>
            </a:r>
            <a:r>
              <a:rPr lang="en-US" sz="2400" cap="all" dirty="0">
                <a:solidFill>
                  <a:srgbClr val="595959"/>
                </a:solidFill>
                <a:latin typeface="Segoe UI Light"/>
                <a:ea typeface="+mj-ea"/>
                <a:cs typeface="+mj-cs"/>
              </a:rPr>
              <a:t>capabilities</a:t>
            </a:r>
          </a:p>
        </p:txBody>
      </p:sp>
      <p:grpSp>
        <p:nvGrpSpPr>
          <p:cNvPr id="4" name="Group 3"/>
          <p:cNvGrpSpPr/>
          <p:nvPr/>
        </p:nvGrpSpPr>
        <p:grpSpPr>
          <a:xfrm>
            <a:off x="693095" y="728310"/>
            <a:ext cx="7785108" cy="1063812"/>
            <a:chOff x="693095" y="778243"/>
            <a:chExt cx="7785108" cy="1063812"/>
          </a:xfrm>
          <a:solidFill>
            <a:srgbClr val="F79431"/>
          </a:solidFill>
        </p:grpSpPr>
        <p:sp>
          <p:nvSpPr>
            <p:cNvPr id="5" name="Left-Right Arrow 4"/>
            <p:cNvSpPr/>
            <p:nvPr/>
          </p:nvSpPr>
          <p:spPr>
            <a:xfrm>
              <a:off x="693095" y="778243"/>
              <a:ext cx="7785108" cy="1063812"/>
            </a:xfrm>
            <a:prstGeom prst="leftRightArrow">
              <a:avLst/>
            </a:prstGeom>
            <a:grpFill/>
          </p:spPr>
          <p:txBody>
            <a:bodyPr wrap="square">
              <a:spAutoFit/>
            </a:bodyPr>
            <a:lstStyle/>
            <a:p>
              <a:pPr marL="0" marR="0" lvl="0" indent="0" defTabSz="915308"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latin typeface="Segoe UI" panose="020B0502040204020203" pitchFamily="34" charset="0"/>
                <a:cs typeface="Segoe UI" panose="020B0502040204020203" pitchFamily="34" charset="0"/>
              </a:endParaRPr>
            </a:p>
            <a:p>
              <a:pPr marL="0" marR="0" lvl="0" indent="0" defTabSz="915308"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Rectangle 2"/>
            <p:cNvSpPr/>
            <p:nvPr/>
          </p:nvSpPr>
          <p:spPr>
            <a:xfrm>
              <a:off x="1235932" y="1020694"/>
              <a:ext cx="6792518" cy="590931"/>
            </a:xfrm>
            <a:prstGeom prst="rect">
              <a:avLst/>
            </a:prstGeom>
            <a:grpFill/>
          </p:spPr>
          <p:txBody>
            <a:bodyPr wrap="square">
              <a:spAutoFit/>
            </a:bodyPr>
            <a:lstStyle/>
            <a:p>
              <a:pPr lvl="0" algn="ctr" defTabSz="915308">
                <a:lnSpc>
                  <a:spcPct val="90000"/>
                </a:lnSpc>
                <a:defRPr/>
              </a:pPr>
              <a:r>
                <a:rPr lang="en-US" kern="0" dirty="0">
                  <a:latin typeface="Segoe UI" panose="020B0502040204020203" pitchFamily="34" charset="0"/>
                  <a:ea typeface="Segoe UI" panose="020B0502040204020203" pitchFamily="34" charset="0"/>
                  <a:cs typeface="Segoe UI" panose="020B0502040204020203" pitchFamily="34" charset="0"/>
                </a:rPr>
                <a:t>Comprehensive Capability Across Cloud, Data And Mobile Platforms With Leadership On Microsoft Technologies</a:t>
              </a:r>
              <a:endParaRPr lang="en-US" kern="0" dirty="0">
                <a:latin typeface="Segoe UI" panose="020B0502040204020203" pitchFamily="34" charset="0"/>
                <a:cs typeface="Segoe UI" panose="020B0502040204020203" pitchFamily="34" charset="0"/>
              </a:endParaRPr>
            </a:p>
          </p:txBody>
        </p:sp>
      </p:grpSp>
      <p:grpSp>
        <p:nvGrpSpPr>
          <p:cNvPr id="17" name="Group 16"/>
          <p:cNvGrpSpPr/>
          <p:nvPr/>
        </p:nvGrpSpPr>
        <p:grpSpPr>
          <a:xfrm>
            <a:off x="718745" y="1842055"/>
            <a:ext cx="7759458" cy="2965633"/>
            <a:chOff x="718745" y="1842055"/>
            <a:chExt cx="7759458" cy="2965633"/>
          </a:xfrm>
        </p:grpSpPr>
        <p:sp>
          <p:nvSpPr>
            <p:cNvPr id="7" name="Rectangle 6"/>
            <p:cNvSpPr/>
            <p:nvPr/>
          </p:nvSpPr>
          <p:spPr bwMode="auto">
            <a:xfrm>
              <a:off x="731500" y="2373399"/>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Apps</a:t>
              </a:r>
            </a:p>
          </p:txBody>
        </p:sp>
        <p:sp>
          <p:nvSpPr>
            <p:cNvPr id="10" name="Rectangle 9"/>
            <p:cNvSpPr/>
            <p:nvPr/>
          </p:nvSpPr>
          <p:spPr bwMode="auto">
            <a:xfrm>
              <a:off x="731500" y="2859399"/>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Data</a:t>
              </a:r>
            </a:p>
          </p:txBody>
        </p:sp>
        <p:sp>
          <p:nvSpPr>
            <p:cNvPr id="13" name="Rectangle 12"/>
            <p:cNvSpPr/>
            <p:nvPr/>
          </p:nvSpPr>
          <p:spPr bwMode="auto">
            <a:xfrm>
              <a:off x="731501" y="3345397"/>
              <a:ext cx="1373873" cy="441098"/>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915308" eaLnBrk="1" fontAlgn="base" latinLnBrk="0" hangingPunct="1">
                <a:lnSpc>
                  <a:spcPct val="90000"/>
                </a:lnSpc>
                <a:spcBef>
                  <a:spcPct val="0"/>
                </a:spcBef>
                <a:spcAft>
                  <a:spcPct val="0"/>
                </a:spcAft>
                <a:buClrTx/>
                <a:buSzTx/>
                <a:buFontTx/>
                <a:buNone/>
                <a:tabLst/>
                <a:defRPr/>
              </a:pPr>
              <a:r>
                <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rPr>
                <a:t>Platform</a:t>
              </a:r>
            </a:p>
          </p:txBody>
        </p:sp>
        <p:grpSp>
          <p:nvGrpSpPr>
            <p:cNvPr id="15" name="Group 14"/>
            <p:cNvGrpSpPr/>
            <p:nvPr/>
          </p:nvGrpSpPr>
          <p:grpSpPr>
            <a:xfrm>
              <a:off x="731501" y="1843991"/>
              <a:ext cx="1373873" cy="484507"/>
              <a:chOff x="2110044" y="2305922"/>
              <a:chExt cx="1868563" cy="658870"/>
            </a:xfrm>
            <a:solidFill>
              <a:srgbClr val="F79646"/>
            </a:solidFill>
          </p:grpSpPr>
          <p:sp>
            <p:nvSpPr>
              <p:cNvPr id="16" name="Rectangle 15"/>
              <p:cNvSpPr/>
              <p:nvPr/>
            </p:nvSpPr>
            <p:spPr bwMode="auto">
              <a:xfrm>
                <a:off x="2110044" y="2305922"/>
                <a:ext cx="1868563" cy="65887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endParaRPr>
              </a:p>
            </p:txBody>
          </p:sp>
          <p:sp>
            <p:nvSpPr>
              <p:cNvPr id="18" name="TextBox 17"/>
              <p:cNvSpPr txBox="1"/>
              <p:nvPr/>
            </p:nvSpPr>
            <p:spPr bwMode="black">
              <a:xfrm>
                <a:off x="2308286" y="2447546"/>
                <a:ext cx="698898" cy="182880"/>
              </a:xfrm>
              <a:prstGeom prst="rect">
                <a:avLst/>
              </a:prstGeom>
              <a:grpFill/>
            </p:spPr>
            <p:txBody>
              <a:bodyPr wrap="none" lIns="0" tIns="0" rIns="0" bIns="0"/>
              <a:lstStyle>
                <a:defPPr>
                  <a:defRPr lang="en-US"/>
                </a:defPPr>
                <a:lvl1pPr algn="ctr" defTabSz="914363">
                  <a:defRPr sz="1200">
                    <a:gradFill>
                      <a:gsLst>
                        <a:gs pos="0">
                          <a:srgbClr val="FFFFFF"/>
                        </a:gs>
                        <a:gs pos="100000">
                          <a:srgbClr val="FFFFFF"/>
                        </a:gs>
                      </a:gsLst>
                      <a:lin ang="5400000" scaled="0"/>
                    </a:gradFill>
                    <a:latin typeface="Segoe" pitchFamily="34" charset="0"/>
                  </a:defRPr>
                </a:lvl1pPr>
              </a:lstStyle>
              <a:p>
                <a:pPr algn="l" defTabSz="671876" fontAlgn="base">
                  <a:spcBef>
                    <a:spcPct val="0"/>
                  </a:spcBef>
                  <a:spcAft>
                    <a:spcPct val="0"/>
                  </a:spcAft>
                </a:pPr>
                <a:r>
                  <a:rPr lang="en-US" sz="2100" kern="0" dirty="0" smtClean="0">
                    <a:solidFill>
                      <a:schemeClr val="tx1"/>
                    </a:solidFill>
                    <a:latin typeface="Segoe UI Light"/>
                    <a:ea typeface="Segoe UI" pitchFamily="34" charset="0"/>
                    <a:cs typeface="Segoe UI" pitchFamily="34" charset="0"/>
                  </a:rPr>
                  <a:t>Devices</a:t>
                </a:r>
                <a:endParaRPr lang="en-US" sz="2100" kern="0" dirty="0">
                  <a:solidFill>
                    <a:schemeClr val="tx1"/>
                  </a:solidFill>
                  <a:latin typeface="Segoe UI Light"/>
                  <a:ea typeface="Segoe UI" pitchFamily="34" charset="0"/>
                  <a:cs typeface="Segoe UI" pitchFamily="34" charset="0"/>
                </a:endParaRPr>
              </a:p>
            </p:txBody>
          </p:sp>
        </p:grpSp>
        <p:sp>
          <p:nvSpPr>
            <p:cNvPr id="20" name="Rectangle 19"/>
            <p:cNvSpPr/>
            <p:nvPr/>
          </p:nvSpPr>
          <p:spPr bwMode="auto">
            <a:xfrm>
              <a:off x="731501" y="3831397"/>
              <a:ext cx="1373873" cy="484507"/>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0" marR="0" lvl="0" indent="0" defTabSz="671876"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smtClean="0">
                <a:ln>
                  <a:noFill/>
                </a:ln>
                <a:effectLst/>
                <a:uLnTx/>
                <a:uFillTx/>
                <a:latin typeface="Segoe UI Light"/>
                <a:ea typeface="Segoe UI" pitchFamily="34" charset="0"/>
                <a:cs typeface="Segoe UI" pitchFamily="34" charset="0"/>
              </a:endParaRPr>
            </a:p>
          </p:txBody>
        </p:sp>
        <p:sp>
          <p:nvSpPr>
            <p:cNvPr id="21" name="TextBox 20"/>
            <p:cNvSpPr txBox="1"/>
            <p:nvPr/>
          </p:nvSpPr>
          <p:spPr bwMode="black">
            <a:xfrm>
              <a:off x="908790" y="3895400"/>
              <a:ext cx="513869" cy="214394"/>
            </a:xfrm>
            <a:prstGeom prst="rect">
              <a:avLst/>
            </a:prstGeom>
            <a:noFill/>
          </p:spPr>
          <p:txBody>
            <a:bodyPr wrap="none" lIns="0" tIns="0" rIns="0" bIns="0"/>
            <a:lstStyle>
              <a:defPPr>
                <a:defRPr lang="en-US"/>
              </a:defPPr>
              <a:lvl1pPr algn="ctr" defTabSz="914363">
                <a:defRPr sz="1200">
                  <a:gradFill>
                    <a:gsLst>
                      <a:gs pos="0">
                        <a:srgbClr val="FFFFFF"/>
                      </a:gs>
                      <a:gs pos="100000">
                        <a:srgbClr val="FFFFFF"/>
                      </a:gs>
                    </a:gsLst>
                    <a:lin ang="5400000" scaled="0"/>
                  </a:gradFill>
                  <a:latin typeface="Segoe" pitchFamily="34" charset="0"/>
                </a:defRPr>
              </a:lvl1pPr>
            </a:lstStyle>
            <a:p>
              <a:pPr marL="0" marR="0" lvl="0" indent="0" algn="l" defTabSz="914363" eaLnBrk="1" fontAlgn="auto" latinLnBrk="0" hangingPunct="1">
                <a:lnSpc>
                  <a:spcPct val="100000"/>
                </a:lnSpc>
                <a:spcBef>
                  <a:spcPts val="0"/>
                </a:spcBef>
                <a:spcAft>
                  <a:spcPts val="0"/>
                </a:spcAft>
                <a:buClrTx/>
                <a:buSzTx/>
                <a:buFontTx/>
                <a:buNone/>
                <a:tabLst/>
                <a:defRPr/>
              </a:pPr>
              <a:r>
                <a:rPr lang="en-US" sz="2100" kern="0" dirty="0">
                  <a:solidFill>
                    <a:schemeClr val="tx1"/>
                  </a:solidFill>
                  <a:latin typeface="Segoe UI Light"/>
                  <a:ea typeface="Segoe UI" pitchFamily="34" charset="0"/>
                  <a:cs typeface="Segoe UI" pitchFamily="34" charset="0"/>
                </a:rPr>
                <a:t>Infra</a:t>
              </a:r>
            </a:p>
          </p:txBody>
        </p:sp>
        <p:pic>
          <p:nvPicPr>
            <p:cNvPr id="28"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2477805"/>
              <a:ext cx="1348007" cy="23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718745" y="3820135"/>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8745" y="3328964"/>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8745" y="2850719"/>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745" y="2368463"/>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8745" y="1842055"/>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8745" y="4338380"/>
              <a:ext cx="768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58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4008" y="3493470"/>
              <a:ext cx="1125250" cy="16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2956670"/>
              <a:ext cx="1207008" cy="25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4008" y="3957648"/>
              <a:ext cx="1321417" cy="25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9836" y="2927872"/>
              <a:ext cx="954635" cy="33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9" descr="http://images.wikia.com/logopedia/images/a/a7/Office365-2013.jpg"/>
            <p:cNvPicPr>
              <a:picLocks noChangeAspect="1" noChangeArrowheads="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04008" y="1958877"/>
              <a:ext cx="878593" cy="304391"/>
            </a:xfrm>
            <a:prstGeom prst="rect">
              <a:avLst/>
            </a:prstGeom>
            <a:noFill/>
            <a:extLst>
              <a:ext uri="{909E8E84-426E-40DD-AFC4-6F175D3DCCD1}">
                <a14:hiddenFill xmlns:a14="http://schemas.microsoft.com/office/drawing/2010/main">
                  <a:solidFill>
                    <a:srgbClr val="FFFFFF"/>
                  </a:solidFill>
                </a14:hiddenFill>
              </a:ext>
            </a:extLst>
          </p:spPr>
        </p:pic>
        <p:pic>
          <p:nvPicPr>
            <p:cNvPr id="35862" name="Picture 22" descr="https://encrypted-tbn3.gstatic.com/images?q=tbn:ANd9GcTEi5knrGZHZghGahTwoXplrUunJIUm47cW72JGNHysk9dzuDI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04008" y="4415190"/>
              <a:ext cx="1799303" cy="376684"/>
            </a:xfrm>
            <a:prstGeom prst="rect">
              <a:avLst/>
            </a:prstGeom>
            <a:noFill/>
            <a:ln w="3175">
              <a:solidFill>
                <a:srgbClr val="00B0F0"/>
              </a:solidFill>
            </a:ln>
            <a:extLst>
              <a:ext uri="{909E8E84-426E-40DD-AFC4-6F175D3DCCD1}">
                <a14:hiddenFill xmlns:a14="http://schemas.microsoft.com/office/drawing/2010/main">
                  <a:solidFill>
                    <a:srgbClr val="FFFFFF"/>
                  </a:solidFill>
                </a14:hiddenFill>
              </a:ext>
            </a:extLst>
          </p:spPr>
        </p:pic>
        <p:pic>
          <p:nvPicPr>
            <p:cNvPr id="39938" name="Picture 2"/>
            <p:cNvPicPr>
              <a:picLocks noChangeAspect="1" noChangeArrowheads="1"/>
            </p:cNvPicPr>
            <p:nvPr/>
          </p:nvPicPr>
          <p:blipFill>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41992" y="1881799"/>
              <a:ext cx="458546" cy="45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6015" y="4031140"/>
              <a:ext cx="1125250" cy="16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15" cstate="print">
              <a:grayscl/>
              <a:extLst>
                <a:ext uri="{28A0092B-C50C-407E-A947-70E740481C1C}">
                  <a14:useLocalDpi xmlns:a14="http://schemas.microsoft.com/office/drawing/2010/main" val="0"/>
                </a:ext>
              </a:extLst>
            </a:blip>
            <a:srcRect l="44874" t="45000" r="13348" b="33835"/>
            <a:stretch/>
          </p:blipFill>
          <p:spPr bwMode="auto">
            <a:xfrm>
              <a:off x="3670121" y="3031782"/>
              <a:ext cx="1188720" cy="156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6" cstate="print">
              <a:grayscl/>
              <a:extLst>
                <a:ext uri="{28A0092B-C50C-407E-A947-70E740481C1C}">
                  <a14:useLocalDpi xmlns:a14="http://schemas.microsoft.com/office/drawing/2010/main" val="0"/>
                </a:ext>
              </a:extLst>
            </a:blip>
            <a:srcRect/>
            <a:stretch>
              <a:fillRect/>
            </a:stretch>
          </p:blipFill>
          <p:spPr bwMode="auto">
            <a:xfrm>
              <a:off x="3477673" y="1985921"/>
              <a:ext cx="1142623" cy="24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4460321" y="4415190"/>
              <a:ext cx="1571069" cy="392498"/>
              <a:chOff x="6879100" y="2591051"/>
              <a:chExt cx="2319295" cy="618627"/>
            </a:xfrm>
          </p:grpSpPr>
          <p:pic>
            <p:nvPicPr>
              <p:cNvPr id="46" name="Picture 2"/>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13728" t="15252" r="7907" b="12493"/>
              <a:stretch/>
            </p:blipFill>
            <p:spPr bwMode="auto">
              <a:xfrm>
                <a:off x="6941298" y="2714156"/>
                <a:ext cx="832005" cy="44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ectangle 46"/>
              <p:cNvSpPr/>
              <p:nvPr/>
            </p:nvSpPr>
            <p:spPr>
              <a:xfrm>
                <a:off x="6879100" y="2591051"/>
                <a:ext cx="2068002" cy="576262"/>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356" tIns="45678" rIns="91356" bIns="45678" spcCol="0" rtlCol="0" anchor="ctr"/>
              <a:lstStyle/>
              <a:p>
                <a:pPr algn="ctr" defTabSz="913830"/>
                <a:endParaRPr lang="en-US" dirty="0">
                  <a:solidFill>
                    <a:srgbClr val="FFFFFF"/>
                  </a:solidFill>
                </a:endParaRPr>
              </a:p>
            </p:txBody>
          </p:sp>
          <p:cxnSp>
            <p:nvCxnSpPr>
              <p:cNvPr id="48" name="Straight Connector 47"/>
              <p:cNvCxnSpPr/>
              <p:nvPr/>
            </p:nvCxnSpPr>
            <p:spPr>
              <a:xfrm>
                <a:off x="7837703" y="2683059"/>
                <a:ext cx="0" cy="36575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878677" y="2627564"/>
                <a:ext cx="1319718" cy="582114"/>
              </a:xfrm>
              <a:prstGeom prst="rect">
                <a:avLst/>
              </a:prstGeom>
              <a:noFill/>
            </p:spPr>
            <p:txBody>
              <a:bodyPr wrap="square" rtlCol="0">
                <a:spAutoFit/>
              </a:bodyPr>
              <a:lstStyle/>
              <a:p>
                <a:pPr>
                  <a:lnSpc>
                    <a:spcPct val="150000"/>
                  </a:lnSpc>
                </a:pPr>
                <a:r>
                  <a:rPr lang="en-US" sz="400" b="1" dirty="0" smtClean="0">
                    <a:latin typeface="Segoe UI" panose="020B0502040204020203" pitchFamily="34" charset="0"/>
                    <a:cs typeface="Segoe UI" panose="020B0502040204020203" pitchFamily="34" charset="0"/>
                  </a:rPr>
                  <a:t>PARTNER OF THE YEAR</a:t>
                </a:r>
              </a:p>
              <a:p>
                <a:pPr>
                  <a:lnSpc>
                    <a:spcPct val="150000"/>
                  </a:lnSpc>
                </a:pPr>
                <a:r>
                  <a:rPr lang="en-US" sz="400" b="1" dirty="0" smtClean="0">
                    <a:latin typeface="Segoe UI" panose="020B0502040204020203" pitchFamily="34" charset="0"/>
                    <a:cs typeface="Segoe UI" panose="020B0502040204020203" pitchFamily="34" charset="0"/>
                  </a:rPr>
                  <a:t>US - West</a:t>
                </a:r>
              </a:p>
              <a:p>
                <a:pPr>
                  <a:lnSpc>
                    <a:spcPct val="150000"/>
                  </a:lnSpc>
                </a:pPr>
                <a:r>
                  <a:rPr lang="en-US" sz="400" b="1" dirty="0" smtClean="0">
                    <a:latin typeface="Segoe UI" panose="020B0502040204020203" pitchFamily="34" charset="0"/>
                    <a:cs typeface="Segoe UI" panose="020B0502040204020203" pitchFamily="34" charset="0"/>
                  </a:rPr>
                  <a:t>Winner </a:t>
                </a:r>
                <a:endParaRPr lang="en-US" sz="400" b="1" dirty="0">
                  <a:latin typeface="Segoe UI" panose="020B0502040204020203" pitchFamily="34" charset="0"/>
                  <a:cs typeface="Segoe UI" panose="020B0502040204020203" pitchFamily="34" charset="0"/>
                </a:endParaRPr>
              </a:p>
            </p:txBody>
          </p:sp>
        </p:grpSp>
        <p:grpSp>
          <p:nvGrpSpPr>
            <p:cNvPr id="51" name="Group 50"/>
            <p:cNvGrpSpPr/>
            <p:nvPr/>
          </p:nvGrpSpPr>
          <p:grpSpPr>
            <a:xfrm>
              <a:off x="6300225" y="4370992"/>
              <a:ext cx="1549320" cy="428251"/>
              <a:chOff x="6879100" y="3234291"/>
              <a:chExt cx="2068002" cy="618822"/>
            </a:xfrm>
          </p:grpSpPr>
          <p:sp>
            <p:nvSpPr>
              <p:cNvPr id="52" name="Rectangle 51"/>
              <p:cNvSpPr/>
              <p:nvPr/>
            </p:nvSpPr>
            <p:spPr>
              <a:xfrm>
                <a:off x="6879100" y="3276851"/>
                <a:ext cx="2068002" cy="576262"/>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356" tIns="45678" rIns="91356" bIns="45678" spcCol="0" rtlCol="0" anchor="ctr"/>
              <a:lstStyle/>
              <a:p>
                <a:pPr algn="ctr" defTabSz="913830"/>
                <a:endParaRPr lang="en-US" dirty="0">
                  <a:solidFill>
                    <a:srgbClr val="FFFFFF"/>
                  </a:solidFill>
                </a:endParaRPr>
              </a:p>
            </p:txBody>
          </p:sp>
          <p:cxnSp>
            <p:nvCxnSpPr>
              <p:cNvPr id="53" name="Straight Connector 52"/>
              <p:cNvCxnSpPr/>
              <p:nvPr/>
            </p:nvCxnSpPr>
            <p:spPr>
              <a:xfrm>
                <a:off x="7814725" y="3370692"/>
                <a:ext cx="0" cy="36576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61867" y="3298161"/>
                <a:ext cx="750526" cy="415498"/>
              </a:xfrm>
              <a:prstGeom prst="rect">
                <a:avLst/>
              </a:prstGeom>
              <a:noFill/>
            </p:spPr>
            <p:txBody>
              <a:bodyPr wrap="none" rtlCol="0">
                <a:spAutoFit/>
              </a:bodyPr>
              <a:lstStyle/>
              <a:p>
                <a:pPr algn="ctr"/>
                <a:r>
                  <a:rPr lang="en-US" sz="700" dirty="0" smtClean="0">
                    <a:latin typeface="Segoe UI" panose="020B0502040204020203" pitchFamily="34" charset="0"/>
                    <a:cs typeface="Segoe UI" panose="020B0502040204020203" pitchFamily="34" charset="0"/>
                  </a:rPr>
                  <a:t>MICROSOFT </a:t>
                </a:r>
              </a:p>
              <a:p>
                <a:pPr algn="ctr"/>
                <a:r>
                  <a:rPr lang="en-US" sz="700" dirty="0" smtClean="0">
                    <a:latin typeface="Segoe UI" panose="020B0502040204020203" pitchFamily="34" charset="0"/>
                    <a:cs typeface="Segoe UI" panose="020B0502040204020203" pitchFamily="34" charset="0"/>
                  </a:rPr>
                  <a:t>TECHNOLOGY</a:t>
                </a:r>
              </a:p>
              <a:p>
                <a:pPr algn="ctr"/>
                <a:r>
                  <a:rPr lang="en-US" sz="700" dirty="0" smtClean="0">
                    <a:latin typeface="Segoe UI" panose="020B0502040204020203" pitchFamily="34" charset="0"/>
                    <a:cs typeface="Segoe UI" panose="020B0502040204020203" pitchFamily="34" charset="0"/>
                  </a:rPr>
                  <a:t>CENTER</a:t>
                </a:r>
                <a:endParaRPr lang="en-US" sz="700" dirty="0">
                  <a:latin typeface="Segoe UI" panose="020B0502040204020203" pitchFamily="34" charset="0"/>
                  <a:cs typeface="Segoe UI" panose="020B0502040204020203" pitchFamily="34" charset="0"/>
                </a:endParaRPr>
              </a:p>
            </p:txBody>
          </p:sp>
          <p:sp>
            <p:nvSpPr>
              <p:cNvPr id="55" name="TextBox 54"/>
              <p:cNvSpPr txBox="1"/>
              <p:nvPr/>
            </p:nvSpPr>
            <p:spPr>
              <a:xfrm>
                <a:off x="7874830" y="3234291"/>
                <a:ext cx="1033091" cy="612996"/>
              </a:xfrm>
              <a:prstGeom prst="rect">
                <a:avLst/>
              </a:prstGeom>
              <a:noFill/>
            </p:spPr>
            <p:txBody>
              <a:bodyPr wrap="square" rtlCol="0">
                <a:spAutoFit/>
              </a:bodyPr>
              <a:lstStyle/>
              <a:p>
                <a:pPr>
                  <a:lnSpc>
                    <a:spcPct val="150000"/>
                  </a:lnSpc>
                </a:pPr>
                <a:r>
                  <a:rPr lang="en-US" sz="500" b="1" dirty="0" smtClean="0">
                    <a:latin typeface="Segoe UI" panose="020B0502040204020203" pitchFamily="34" charset="0"/>
                    <a:cs typeface="Segoe UI" panose="020B0502040204020203" pitchFamily="34" charset="0"/>
                  </a:rPr>
                  <a:t>1 of 4 </a:t>
                </a:r>
              </a:p>
              <a:p>
                <a:pPr>
                  <a:lnSpc>
                    <a:spcPct val="150000"/>
                  </a:lnSpc>
                </a:pPr>
                <a:r>
                  <a:rPr lang="en-US" sz="500" b="1" dirty="0" smtClean="0">
                    <a:latin typeface="Segoe UI" panose="020B0502040204020203" pitchFamily="34" charset="0"/>
                    <a:cs typeface="Segoe UI" panose="020B0502040204020203" pitchFamily="34" charset="0"/>
                  </a:rPr>
                  <a:t>Global</a:t>
                </a:r>
              </a:p>
              <a:p>
                <a:pPr>
                  <a:lnSpc>
                    <a:spcPct val="150000"/>
                  </a:lnSpc>
                </a:pPr>
                <a:r>
                  <a:rPr lang="en-US" sz="500" b="1" dirty="0" smtClean="0">
                    <a:latin typeface="Segoe UI" panose="020B0502040204020203" pitchFamily="34" charset="0"/>
                    <a:cs typeface="Segoe UI" panose="020B0502040204020203" pitchFamily="34" charset="0"/>
                  </a:rPr>
                  <a:t>Service partner</a:t>
                </a:r>
                <a:endParaRPr lang="en-US" sz="500" b="1" dirty="0">
                  <a:latin typeface="Segoe UI" panose="020B0502040204020203" pitchFamily="34" charset="0"/>
                  <a:cs typeface="Segoe UI" panose="020B0502040204020203" pitchFamily="34" charset="0"/>
                </a:endParaRPr>
              </a:p>
            </p:txBody>
          </p:sp>
        </p:grpSp>
        <p:sp>
          <p:nvSpPr>
            <p:cNvPr id="9" name="TextBox 8"/>
            <p:cNvSpPr txBox="1"/>
            <p:nvPr/>
          </p:nvSpPr>
          <p:spPr>
            <a:xfrm>
              <a:off x="5916175" y="3078240"/>
              <a:ext cx="465192"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DQS</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sp>
          <p:nvSpPr>
            <p:cNvPr id="12" name="TextBox 11"/>
            <p:cNvSpPr txBox="1"/>
            <p:nvPr/>
          </p:nvSpPr>
          <p:spPr>
            <a:xfrm>
              <a:off x="6251673" y="2847810"/>
              <a:ext cx="1047082"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StreamInsight</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sp>
          <p:nvSpPr>
            <p:cNvPr id="14" name="TextBox 13"/>
            <p:cNvSpPr txBox="1"/>
            <p:nvPr/>
          </p:nvSpPr>
          <p:spPr>
            <a:xfrm>
              <a:off x="7285248" y="3001430"/>
              <a:ext cx="1192955" cy="261610"/>
            </a:xfrm>
            <a:prstGeom prst="rect">
              <a:avLst/>
            </a:prstGeom>
            <a:noFill/>
          </p:spPr>
          <p:txBody>
            <a:bodyPr wrap="none" rtlCol="0">
              <a:spAutoFit/>
            </a:bodyPr>
            <a:lstStyle/>
            <a:p>
              <a:r>
                <a:rPr lang="en-US" sz="1100" dirty="0" smtClean="0">
                  <a:solidFill>
                    <a:schemeClr val="tx1">
                      <a:lumMod val="50000"/>
                      <a:lumOff val="50000"/>
                    </a:schemeClr>
                  </a:solidFill>
                  <a:latin typeface="Segoe UI" pitchFamily="34" charset="0"/>
                  <a:ea typeface="Segoe UI" pitchFamily="34" charset="0"/>
                  <a:cs typeface="Segoe UI" pitchFamily="34" charset="0"/>
                </a:rPr>
                <a:t>Windows Phone</a:t>
              </a:r>
              <a:endParaRPr lang="en-US" sz="1100" dirty="0">
                <a:solidFill>
                  <a:schemeClr val="tx1">
                    <a:lumMod val="50000"/>
                    <a:lumOff val="50000"/>
                  </a:scheme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17956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7</a:t>
            </a:fld>
            <a:endParaRPr lang="en-US" dirty="0">
              <a:solidFill>
                <a:prstClr val="black">
                  <a:tint val="75000"/>
                </a:prstClr>
              </a:solidFill>
            </a:endParaRPr>
          </a:p>
        </p:txBody>
      </p:sp>
      <p:graphicFrame>
        <p:nvGraphicFramePr>
          <p:cNvPr id="4" name="Table 3"/>
          <p:cNvGraphicFramePr>
            <a:graphicFrameLocks noGrp="1"/>
          </p:cNvGraphicFramePr>
          <p:nvPr>
            <p:extLst/>
          </p:nvPr>
        </p:nvGraphicFramePr>
        <p:xfrm>
          <a:off x="307463" y="1047750"/>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Build the Foundation</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12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Data Quality analysis, Data Cleansing, Standardization, Enrichment, and Master Data Management</a:t>
                      </a:r>
                    </a:p>
                    <a:p>
                      <a:pPr marL="0" marR="0" lvl="0" indent="0" algn="l" defTabSz="914363" rtl="0" eaLnBrk="1" fontAlgn="auto" latinLnBrk="0" hangingPunct="1">
                        <a:lnSpc>
                          <a:spcPct val="100000"/>
                        </a:lnSpc>
                        <a:spcBef>
                          <a:spcPts val="1200"/>
                        </a:spcBef>
                        <a:spcAft>
                          <a:spcPts val="0"/>
                        </a:spcAft>
                        <a:buClrTx/>
                        <a:buSzTx/>
                        <a:buFontTx/>
                        <a:buNone/>
                        <a:tabLst/>
                        <a:defRPr/>
                      </a:pPr>
                      <a:endPar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endParaRP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algn="l"/>
                      <a:endParaRPr lang="en-US" sz="100" dirty="0">
                        <a:gradFill>
                          <a:gsLst>
                            <a:gs pos="0">
                              <a:schemeClr val="bg1"/>
                            </a:gs>
                            <a:gs pos="84000">
                              <a:schemeClr val="bg1"/>
                            </a:gs>
                          </a:gsLst>
                          <a:lin ang="5400000" scaled="0"/>
                        </a:gradFill>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5" name="Table 4"/>
          <p:cNvGraphicFramePr>
            <a:graphicFrameLocks noGrp="1"/>
          </p:cNvGraphicFramePr>
          <p:nvPr>
            <p:extLst/>
          </p:nvPr>
        </p:nvGraphicFramePr>
        <p:xfrm>
          <a:off x="7190618"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Achieve Scale</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Big Data Solutions by leveraging cloud</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6" name="Table 5"/>
          <p:cNvGraphicFramePr>
            <a:graphicFrameLocks noGrp="1"/>
          </p:cNvGraphicFramePr>
          <p:nvPr>
            <p:extLst/>
          </p:nvPr>
        </p:nvGraphicFramePr>
        <p:xfrm>
          <a:off x="5469830"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Improve</a:t>
                      </a:r>
                      <a:r>
                        <a:rPr lang="en-US" sz="1800" b="0" kern="1200" baseline="0" noProof="0" dirty="0" smtClean="0">
                          <a:gradFill>
                            <a:gsLst>
                              <a:gs pos="15000">
                                <a:schemeClr val="accent1"/>
                              </a:gs>
                              <a:gs pos="28333">
                                <a:schemeClr val="accent1"/>
                              </a:gs>
                            </a:gsLst>
                            <a:lin ang="5400000" scaled="0"/>
                          </a:gradFill>
                          <a:latin typeface="Arial"/>
                          <a:ea typeface="Apex New Light" pitchFamily="50" charset="0"/>
                          <a:cs typeface="+mn-cs"/>
                        </a:rPr>
                        <a:t> Reach</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Instant access to decision making anywhere on mobiles and smart devices with self-service capabilities</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7" name="Table 6"/>
          <p:cNvGraphicFramePr>
            <a:graphicFrameLocks noGrp="1"/>
          </p:cNvGraphicFramePr>
          <p:nvPr>
            <p:extLst/>
          </p:nvPr>
        </p:nvGraphicFramePr>
        <p:xfrm>
          <a:off x="3749041" y="1048766"/>
          <a:ext cx="1645920" cy="2818384"/>
        </p:xfrm>
        <a:graphic>
          <a:graphicData uri="http://schemas.openxmlformats.org/drawingml/2006/table">
            <a:tbl>
              <a:tblPr firstRow="1" bandRow="1"/>
              <a:tblGrid>
                <a:gridCol w="1645920"/>
              </a:tblGrid>
              <a:tr h="913093">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Enable Visualization</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83671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Contextualized Insights, role-based dashboards and scorecards</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68578">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graphicFrame>
        <p:nvGraphicFramePr>
          <p:cNvPr id="8" name="Table 7"/>
          <p:cNvGraphicFramePr>
            <a:graphicFrameLocks noGrp="1"/>
          </p:cNvGraphicFramePr>
          <p:nvPr>
            <p:extLst/>
          </p:nvPr>
        </p:nvGraphicFramePr>
        <p:xfrm>
          <a:off x="2028252" y="1048766"/>
          <a:ext cx="1645920" cy="2827980"/>
        </p:xfrm>
        <a:graphic>
          <a:graphicData uri="http://schemas.openxmlformats.org/drawingml/2006/table">
            <a:tbl>
              <a:tblPr firstRow="1" bandRow="1"/>
              <a:tblGrid>
                <a:gridCol w="1645920"/>
              </a:tblGrid>
              <a:tr h="837297">
                <a:tc>
                  <a:txBody>
                    <a:bodyPr/>
                    <a:lstStyle>
                      <a:lvl1pPr marL="0" algn="l" defTabSz="914096" rtl="0" eaLnBrk="1" latinLnBrk="0" hangingPunct="1">
                        <a:defRPr sz="1800" b="1" kern="1200">
                          <a:solidFill>
                            <a:schemeClr val="lt1"/>
                          </a:solidFill>
                          <a:latin typeface="Arial"/>
                        </a:defRPr>
                      </a:lvl1pPr>
                      <a:lvl2pPr marL="457048" algn="l" defTabSz="914096" rtl="0" eaLnBrk="1" latinLnBrk="0" hangingPunct="1">
                        <a:defRPr sz="1800" b="1" kern="1200">
                          <a:solidFill>
                            <a:schemeClr val="lt1"/>
                          </a:solidFill>
                          <a:latin typeface="Arial"/>
                        </a:defRPr>
                      </a:lvl2pPr>
                      <a:lvl3pPr marL="914096" algn="l" defTabSz="914096" rtl="0" eaLnBrk="1" latinLnBrk="0" hangingPunct="1">
                        <a:defRPr sz="1800" b="1" kern="1200">
                          <a:solidFill>
                            <a:schemeClr val="lt1"/>
                          </a:solidFill>
                          <a:latin typeface="Arial"/>
                        </a:defRPr>
                      </a:lvl3pPr>
                      <a:lvl4pPr marL="1371144" algn="l" defTabSz="914096" rtl="0" eaLnBrk="1" latinLnBrk="0" hangingPunct="1">
                        <a:defRPr sz="1800" b="1" kern="1200">
                          <a:solidFill>
                            <a:schemeClr val="lt1"/>
                          </a:solidFill>
                          <a:latin typeface="Arial"/>
                        </a:defRPr>
                      </a:lvl4pPr>
                      <a:lvl5pPr marL="1828191" algn="l" defTabSz="914096" rtl="0" eaLnBrk="1" latinLnBrk="0" hangingPunct="1">
                        <a:defRPr sz="1800" b="1" kern="1200">
                          <a:solidFill>
                            <a:schemeClr val="lt1"/>
                          </a:solidFill>
                          <a:latin typeface="Arial"/>
                        </a:defRPr>
                      </a:lvl5pPr>
                      <a:lvl6pPr marL="2285234" algn="l" defTabSz="914096" rtl="0" eaLnBrk="1" latinLnBrk="0" hangingPunct="1">
                        <a:defRPr sz="1800" b="1" kern="1200">
                          <a:solidFill>
                            <a:schemeClr val="lt1"/>
                          </a:solidFill>
                          <a:latin typeface="Arial"/>
                        </a:defRPr>
                      </a:lvl6pPr>
                      <a:lvl7pPr marL="2742288" algn="l" defTabSz="914096" rtl="0" eaLnBrk="1" latinLnBrk="0" hangingPunct="1">
                        <a:defRPr sz="1800" b="1" kern="1200">
                          <a:solidFill>
                            <a:schemeClr val="lt1"/>
                          </a:solidFill>
                          <a:latin typeface="Arial"/>
                        </a:defRPr>
                      </a:lvl7pPr>
                      <a:lvl8pPr marL="3199332" algn="l" defTabSz="914096" rtl="0" eaLnBrk="1" latinLnBrk="0" hangingPunct="1">
                        <a:defRPr sz="1800" b="1" kern="1200">
                          <a:solidFill>
                            <a:schemeClr val="lt1"/>
                          </a:solidFill>
                          <a:latin typeface="Arial"/>
                        </a:defRPr>
                      </a:lvl8pPr>
                      <a:lvl9pPr marL="3656378" algn="l" defTabSz="914096" rtl="0" eaLnBrk="1" latinLnBrk="0" hangingPunct="1">
                        <a:defRPr sz="1800" b="1" kern="1200">
                          <a:solidFill>
                            <a:schemeClr val="lt1"/>
                          </a:solidFill>
                          <a:latin typeface="Arial"/>
                        </a:defRPr>
                      </a:lvl9pPr>
                    </a:lstStyle>
                    <a:p>
                      <a:pPr marL="0" marR="0" lvl="0" indent="0" algn="l" defTabSz="914363" rtl="0" eaLnBrk="1" fontAlgn="auto" latinLnBrk="0" hangingPunct="1">
                        <a:lnSpc>
                          <a:spcPct val="90000"/>
                        </a:lnSpc>
                        <a:spcBef>
                          <a:spcPts val="0"/>
                        </a:spcBef>
                        <a:spcAft>
                          <a:spcPts val="0"/>
                        </a:spcAft>
                        <a:buClrTx/>
                        <a:buSzTx/>
                        <a:buFontTx/>
                        <a:buNone/>
                        <a:tabLst/>
                        <a:defRPr/>
                      </a:pPr>
                      <a:r>
                        <a:rPr lang="en-US" sz="1800" b="0" kern="1200" noProof="0" dirty="0" smtClean="0">
                          <a:gradFill>
                            <a:gsLst>
                              <a:gs pos="15000">
                                <a:schemeClr val="accent1"/>
                              </a:gs>
                              <a:gs pos="28333">
                                <a:schemeClr val="accent1"/>
                              </a:gs>
                            </a:gsLst>
                            <a:lin ang="5400000" scaled="0"/>
                          </a:gradFill>
                          <a:latin typeface="Arial"/>
                          <a:ea typeface="Apex New Light" pitchFamily="50" charset="0"/>
                          <a:cs typeface="+mn-cs"/>
                        </a:rPr>
                        <a:t>Integrate Data</a:t>
                      </a:r>
                      <a:endParaRPr lang="en-US" sz="1800" b="0" kern="1200" noProof="0" dirty="0">
                        <a:gradFill>
                          <a:gsLst>
                            <a:gs pos="15000">
                              <a:schemeClr val="accent1"/>
                            </a:gs>
                            <a:gs pos="28333">
                              <a:schemeClr val="accent1"/>
                            </a:gs>
                          </a:gsLst>
                          <a:lin ang="5400000" scaled="0"/>
                        </a:gradFill>
                        <a:latin typeface="Arial"/>
                        <a:ea typeface="Apex New Light" pitchFamily="50" charset="0"/>
                        <a:cs typeface="+mn-cs"/>
                      </a:endParaRPr>
                    </a:p>
                  </a:txBody>
                  <a:tcPr marL="182880" marR="182880" marT="22860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38383">
                        <a:alpha val="10000"/>
                      </a:srgbClr>
                    </a:solidFill>
                  </a:tcPr>
                </a:tc>
              </a:tr>
              <a:tr h="1920240">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600"/>
                        </a:spcBef>
                        <a:spcAft>
                          <a:spcPts val="0"/>
                        </a:spcAft>
                        <a:buClrTx/>
                        <a:buSzTx/>
                        <a:buFontTx/>
                        <a:buNone/>
                        <a:tabLst/>
                        <a:defRPr/>
                      </a:pPr>
                      <a:r>
                        <a:rPr kumimoji="0" lang="en-US" sz="1050" b="0" i="0" u="none" strike="noStrike" kern="1200" cap="none" spc="0" normalizeH="0" baseline="0" noProof="0" dirty="0" smtClean="0">
                          <a:ln>
                            <a:noFill/>
                          </a:ln>
                          <a:gradFill>
                            <a:gsLst>
                              <a:gs pos="28333">
                                <a:schemeClr val="tx2"/>
                              </a:gs>
                              <a:gs pos="45000">
                                <a:schemeClr val="tx2"/>
                              </a:gs>
                            </a:gsLst>
                            <a:lin ang="5400000" scaled="0"/>
                          </a:gradFill>
                          <a:effectLst/>
                          <a:uLnTx/>
                          <a:uFillTx/>
                          <a:latin typeface="+mn-lt"/>
                          <a:ea typeface="+mn-ea"/>
                          <a:cs typeface="+mn-cs"/>
                        </a:rPr>
                        <a:t>Integration of multiple data sources including on-premises and cloud, to bring together structured and unstructured data</a:t>
                      </a:r>
                    </a:p>
                  </a:txBody>
                  <a:tcPr marL="182880" marR="137160" marT="91440" marB="45720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38383">
                        <a:alpha val="10000"/>
                      </a:srgbClr>
                    </a:solidFill>
                  </a:tcPr>
                </a:tc>
              </a:tr>
              <a:tr h="70443">
                <a:tc>
                  <a:txBody>
                    <a:bodyPr/>
                    <a:lstStyle>
                      <a:lvl1pPr marL="0" algn="l" defTabSz="914096" rtl="0" eaLnBrk="1" latinLnBrk="0" hangingPunct="1">
                        <a:defRPr sz="1800" kern="1200">
                          <a:solidFill>
                            <a:schemeClr val="dk1"/>
                          </a:solidFill>
                          <a:latin typeface="Arial"/>
                        </a:defRPr>
                      </a:lvl1pPr>
                      <a:lvl2pPr marL="457048" algn="l" defTabSz="914096" rtl="0" eaLnBrk="1" latinLnBrk="0" hangingPunct="1">
                        <a:defRPr sz="1800" kern="1200">
                          <a:solidFill>
                            <a:schemeClr val="dk1"/>
                          </a:solidFill>
                          <a:latin typeface="Arial"/>
                        </a:defRPr>
                      </a:lvl2pPr>
                      <a:lvl3pPr marL="914096" algn="l" defTabSz="914096" rtl="0" eaLnBrk="1" latinLnBrk="0" hangingPunct="1">
                        <a:defRPr sz="1800" kern="1200">
                          <a:solidFill>
                            <a:schemeClr val="dk1"/>
                          </a:solidFill>
                          <a:latin typeface="Arial"/>
                        </a:defRPr>
                      </a:lvl3pPr>
                      <a:lvl4pPr marL="1371144" algn="l" defTabSz="914096" rtl="0" eaLnBrk="1" latinLnBrk="0" hangingPunct="1">
                        <a:defRPr sz="1800" kern="1200">
                          <a:solidFill>
                            <a:schemeClr val="dk1"/>
                          </a:solidFill>
                          <a:latin typeface="Arial"/>
                        </a:defRPr>
                      </a:lvl4pPr>
                      <a:lvl5pPr marL="1828191" algn="l" defTabSz="914096" rtl="0" eaLnBrk="1" latinLnBrk="0" hangingPunct="1">
                        <a:defRPr sz="1800" kern="1200">
                          <a:solidFill>
                            <a:schemeClr val="dk1"/>
                          </a:solidFill>
                          <a:latin typeface="Arial"/>
                        </a:defRPr>
                      </a:lvl5pPr>
                      <a:lvl6pPr marL="2285234" algn="l" defTabSz="914096" rtl="0" eaLnBrk="1" latinLnBrk="0" hangingPunct="1">
                        <a:defRPr sz="1800" kern="1200">
                          <a:solidFill>
                            <a:schemeClr val="dk1"/>
                          </a:solidFill>
                          <a:latin typeface="Arial"/>
                        </a:defRPr>
                      </a:lvl6pPr>
                      <a:lvl7pPr marL="2742288" algn="l" defTabSz="914096" rtl="0" eaLnBrk="1" latinLnBrk="0" hangingPunct="1">
                        <a:defRPr sz="1800" kern="1200">
                          <a:solidFill>
                            <a:schemeClr val="dk1"/>
                          </a:solidFill>
                          <a:latin typeface="Arial"/>
                        </a:defRPr>
                      </a:lvl7pPr>
                      <a:lvl8pPr marL="3199332" algn="l" defTabSz="914096" rtl="0" eaLnBrk="1" latinLnBrk="0" hangingPunct="1">
                        <a:defRPr sz="1800" kern="1200">
                          <a:solidFill>
                            <a:schemeClr val="dk1"/>
                          </a:solidFill>
                          <a:latin typeface="Arial"/>
                        </a:defRPr>
                      </a:lvl8pPr>
                      <a:lvl9pPr marL="3656378" algn="l" defTabSz="914096" rtl="0" eaLnBrk="1" latinLnBrk="0" hangingPunct="1">
                        <a:defRPr sz="1800" kern="1200">
                          <a:solidFill>
                            <a:schemeClr val="dk1"/>
                          </a:solidFill>
                          <a:latin typeface="Arial"/>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00" b="0" i="0" u="none" strike="noStrike" kern="1200" cap="none" spc="0" normalizeH="0" baseline="0" noProof="0" dirty="0" smtClean="0">
                        <a:ln>
                          <a:noFill/>
                        </a:ln>
                        <a:gradFill>
                          <a:gsLst>
                            <a:gs pos="0">
                              <a:srgbClr val="FFFFFF"/>
                            </a:gs>
                            <a:gs pos="84000">
                              <a:srgbClr val="FFFFFF"/>
                            </a:gs>
                          </a:gsLst>
                          <a:lin ang="5400000" scaled="0"/>
                        </a:gradFill>
                        <a:effectLst/>
                        <a:uLnTx/>
                        <a:uFillTx/>
                        <a:latin typeface="+mn-lt"/>
                        <a:ea typeface="+mn-ea"/>
                        <a:cs typeface="+mn-cs"/>
                      </a:endParaRPr>
                    </a:p>
                  </a:txBody>
                  <a:tcPr marL="182880" marR="137160" marT="18288" marB="1828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B5EA"/>
                    </a:solidFill>
                  </a:tcPr>
                </a:tc>
              </a:tr>
            </a:tbl>
          </a:graphicData>
        </a:graphic>
      </p:graphicFrame>
      <p:sp>
        <p:nvSpPr>
          <p:cNvPr id="10" name="Right Arrow 9"/>
          <p:cNvSpPr/>
          <p:nvPr/>
        </p:nvSpPr>
        <p:spPr>
          <a:xfrm rot="21013127">
            <a:off x="1284774" y="3107345"/>
            <a:ext cx="6748234" cy="685800"/>
          </a:xfrm>
          <a:prstGeom prst="rightArrow">
            <a:avLst/>
          </a:prstGeom>
          <a:solidFill>
            <a:srgbClr val="D9D9D9">
              <a:alpha val="38039"/>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6"/>
            <a:endParaRPr lang="en-US">
              <a:solidFill>
                <a:prstClr val="white"/>
              </a:solidFill>
            </a:endParaRPr>
          </a:p>
        </p:txBody>
      </p:sp>
      <p:sp>
        <p:nvSpPr>
          <p:cNvPr id="12"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prstClr val="black">
                    <a:lumMod val="85000"/>
                    <a:lumOff val="15000"/>
                  </a:prstClr>
                </a:solidFill>
              </a:rPr>
              <a:t>What we have learnt – Our Approach</a:t>
            </a:r>
            <a:endParaRPr lang="en-US" sz="2800" dirty="0">
              <a:solidFill>
                <a:prstClr val="black">
                  <a:lumMod val="85000"/>
                  <a:lumOff val="15000"/>
                </a:prstClr>
              </a:solidFill>
            </a:endParaRPr>
          </a:p>
        </p:txBody>
      </p:sp>
    </p:spTree>
    <p:extLst>
      <p:ext uri="{BB962C8B-B14F-4D97-AF65-F5344CB8AC3E}">
        <p14:creationId xmlns:p14="http://schemas.microsoft.com/office/powerpoint/2010/main" val="4020395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6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8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300"/>
                            </p:stCondLst>
                            <p:childTnLst>
                              <p:par>
                                <p:cTn id="31" presetID="22" presetClass="entr" presetSubtype="4" fill="hold" grpId="0" nodeType="afterEffect">
                                  <p:stCondLst>
                                    <p:cond delay="25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8</a:t>
            </a:fld>
            <a:endParaRPr lang="en-US" dirty="0">
              <a:solidFill>
                <a:prstClr val="black">
                  <a:tint val="75000"/>
                </a:prstClr>
              </a:solidFill>
            </a:endParaRPr>
          </a:p>
        </p:txBody>
      </p:sp>
      <p:sp>
        <p:nvSpPr>
          <p:cNvPr id="3" name="Freeform 2"/>
          <p:cNvSpPr>
            <a:spLocks/>
          </p:cNvSpPr>
          <p:nvPr/>
        </p:nvSpPr>
        <p:spPr bwMode="black">
          <a:xfrm>
            <a:off x="515679" y="1037756"/>
            <a:ext cx="703522" cy="431549"/>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B5D33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4" name="Litebulb"/>
          <p:cNvSpPr>
            <a:spLocks noEditPoints="1" noChangeArrowheads="1"/>
          </p:cNvSpPr>
          <p:nvPr/>
        </p:nvSpPr>
        <p:spPr bwMode="auto">
          <a:xfrm>
            <a:off x="629066" y="2461823"/>
            <a:ext cx="437734" cy="5765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B6D331"/>
            </a:solidFill>
            <a:miter lim="800000"/>
            <a:headEnd/>
            <a:tailEnd/>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5" name="Freeform 14"/>
          <p:cNvSpPr>
            <a:spLocks noEditPoints="1"/>
          </p:cNvSpPr>
          <p:nvPr/>
        </p:nvSpPr>
        <p:spPr bwMode="black">
          <a:xfrm>
            <a:off x="662753" y="3714750"/>
            <a:ext cx="480247" cy="40784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B6D33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prstClr val="black">
                  <a:lumMod val="50000"/>
                </a:prstClr>
              </a:solidFill>
              <a:latin typeface="Segoe Light" pitchFamily="34" charset="0"/>
            </a:endParaRPr>
          </a:p>
        </p:txBody>
      </p:sp>
      <p:sp>
        <p:nvSpPr>
          <p:cNvPr id="6" name="Rectangle 5"/>
          <p:cNvSpPr/>
          <p:nvPr/>
        </p:nvSpPr>
        <p:spPr>
          <a:xfrm>
            <a:off x="1828801" y="859706"/>
            <a:ext cx="7010400" cy="1133564"/>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14" name="TextBox 13"/>
          <p:cNvSpPr txBox="1"/>
          <p:nvPr/>
        </p:nvSpPr>
        <p:spPr>
          <a:xfrm>
            <a:off x="7467601" y="1531263"/>
            <a:ext cx="1371600" cy="430887"/>
          </a:xfrm>
          <a:prstGeom prst="rect">
            <a:avLst/>
          </a:prstGeom>
          <a:noFill/>
        </p:spPr>
        <p:txBody>
          <a:bodyPr wrap="square" rtlCol="0">
            <a:spAutoFit/>
          </a:bodyPr>
          <a:lstStyle/>
          <a:p>
            <a:pPr defTabSz="914096"/>
            <a:r>
              <a:rPr lang="en-US" sz="1100" dirty="0" smtClean="0">
                <a:solidFill>
                  <a:prstClr val="black"/>
                </a:solidFill>
                <a:latin typeface="Segoe UI" pitchFamily="34" charset="0"/>
                <a:ea typeface="Segoe UI" pitchFamily="34" charset="0"/>
                <a:cs typeface="Segoe UI" pitchFamily="34" charset="0"/>
              </a:rPr>
              <a:t>Lack of consistent definition of data</a:t>
            </a:r>
            <a:endParaRPr lang="en-US" sz="1100" dirty="0">
              <a:solidFill>
                <a:prstClr val="black"/>
              </a:solidFill>
              <a:latin typeface="Segoe UI" pitchFamily="34" charset="0"/>
              <a:ea typeface="Segoe UI" pitchFamily="34" charset="0"/>
              <a:cs typeface="Segoe UI" pitchFamily="34" charset="0"/>
            </a:endParaRPr>
          </a:p>
        </p:txBody>
      </p:sp>
      <p:pic>
        <p:nvPicPr>
          <p:cNvPr id="15"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8600" y="915868"/>
            <a:ext cx="589082" cy="5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251754" y="1621705"/>
            <a:ext cx="1348446" cy="338554"/>
          </a:xfrm>
          <a:prstGeom prst="rect">
            <a:avLst/>
          </a:prstGeom>
        </p:spPr>
        <p:txBody>
          <a:bodyPr wrap="none">
            <a:spAutoFit/>
          </a:bodyPr>
          <a:lstStyle/>
          <a:p>
            <a:pPr defTabSz="914096"/>
            <a:r>
              <a:rPr lang="en-US" sz="1600" b="1" cap="all" dirty="0">
                <a:solidFill>
                  <a:srgbClr val="4DC8ED"/>
                </a:solidFill>
                <a:latin typeface="Segoe UI" pitchFamily="34" charset="0"/>
                <a:ea typeface="Segoe UI" pitchFamily="34" charset="0"/>
                <a:cs typeface="Segoe UI" pitchFamily="34" charset="0"/>
              </a:rPr>
              <a:t>CHALLENGE</a:t>
            </a:r>
            <a:endParaRPr lang="en-US" sz="1600" dirty="0">
              <a:solidFill>
                <a:prstClr val="black"/>
              </a:solidFill>
            </a:endParaRPr>
          </a:p>
        </p:txBody>
      </p:sp>
      <p:sp>
        <p:nvSpPr>
          <p:cNvPr id="17" name="Rectangle 16"/>
          <p:cNvSpPr/>
          <p:nvPr/>
        </p:nvSpPr>
        <p:spPr>
          <a:xfrm>
            <a:off x="315912" y="3110121"/>
            <a:ext cx="1208088" cy="338554"/>
          </a:xfrm>
          <a:prstGeom prst="rect">
            <a:avLst/>
          </a:prstGeom>
        </p:spPr>
        <p:txBody>
          <a:bodyPr wrap="none">
            <a:spAutoFit/>
          </a:bodyPr>
          <a:lstStyle/>
          <a:p>
            <a:pPr defTabSz="914096"/>
            <a:r>
              <a:rPr lang="en-US" sz="1600" b="1" cap="all" dirty="0" smtClean="0">
                <a:solidFill>
                  <a:srgbClr val="4DC8ED"/>
                </a:solidFill>
                <a:latin typeface="Segoe UI" pitchFamily="34" charset="0"/>
                <a:ea typeface="Segoe UI" pitchFamily="34" charset="0"/>
                <a:cs typeface="Segoe UI" pitchFamily="34" charset="0"/>
              </a:rPr>
              <a:t>Solution</a:t>
            </a:r>
            <a:endParaRPr lang="en-US" sz="1600" dirty="0">
              <a:solidFill>
                <a:prstClr val="black"/>
              </a:solidFill>
            </a:endParaRPr>
          </a:p>
        </p:txBody>
      </p:sp>
      <p:sp>
        <p:nvSpPr>
          <p:cNvPr id="18" name="Rectangle 17"/>
          <p:cNvSpPr/>
          <p:nvPr/>
        </p:nvSpPr>
        <p:spPr>
          <a:xfrm>
            <a:off x="381000" y="4303940"/>
            <a:ext cx="1104790" cy="338554"/>
          </a:xfrm>
          <a:prstGeom prst="rect">
            <a:avLst/>
          </a:prstGeom>
        </p:spPr>
        <p:txBody>
          <a:bodyPr wrap="none">
            <a:spAutoFit/>
          </a:bodyPr>
          <a:lstStyle/>
          <a:p>
            <a:pPr defTabSz="914096"/>
            <a:r>
              <a:rPr lang="en-US" sz="1600" b="1" cap="all" dirty="0" smtClean="0">
                <a:solidFill>
                  <a:srgbClr val="4DC8ED"/>
                </a:solidFill>
                <a:latin typeface="Segoe UI" pitchFamily="34" charset="0"/>
                <a:ea typeface="Segoe UI" pitchFamily="34" charset="0"/>
                <a:cs typeface="Segoe UI" pitchFamily="34" charset="0"/>
              </a:rPr>
              <a:t>Benefits</a:t>
            </a:r>
            <a:endParaRPr lang="en-US" sz="1600" dirty="0">
              <a:solidFill>
                <a:prstClr val="black"/>
              </a:solidFill>
            </a:endParaRPr>
          </a:p>
        </p:txBody>
      </p:sp>
      <p:sp>
        <p:nvSpPr>
          <p:cNvPr id="19" name="Rectangle 18"/>
          <p:cNvSpPr/>
          <p:nvPr/>
        </p:nvSpPr>
        <p:spPr>
          <a:xfrm>
            <a:off x="1828799" y="2200186"/>
            <a:ext cx="7010401" cy="1285964"/>
          </a:xfrm>
          <a:prstGeom prst="rect">
            <a:avLst/>
          </a:prstGeom>
          <a:solidFill>
            <a:schemeClr val="bg1"/>
          </a:solidFill>
          <a:ln>
            <a:solidFill>
              <a:schemeClr val="accent3">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914096"/>
            <a:endParaRPr lang="en-US">
              <a:solidFill>
                <a:prstClr val="black"/>
              </a:solidFill>
            </a:endParaRPr>
          </a:p>
        </p:txBody>
      </p:sp>
      <p:sp>
        <p:nvSpPr>
          <p:cNvPr id="26" name="TextBox 25"/>
          <p:cNvSpPr txBox="1"/>
          <p:nvPr/>
        </p:nvSpPr>
        <p:spPr>
          <a:xfrm>
            <a:off x="1825569" y="2885986"/>
            <a:ext cx="2213031"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Data Quality Needs Analysis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Cleansing, Standardization, and enrichment of data</a:t>
            </a:r>
          </a:p>
        </p:txBody>
      </p:sp>
      <p:sp>
        <p:nvSpPr>
          <p:cNvPr id="28" name="TextBox 27"/>
          <p:cNvSpPr txBox="1"/>
          <p:nvPr/>
        </p:nvSpPr>
        <p:spPr>
          <a:xfrm>
            <a:off x="4191001" y="2885986"/>
            <a:ext cx="2209799"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Enterprise-wide master data management</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Data Stewardship Programs</a:t>
            </a:r>
            <a:endParaRPr lang="en-US" sz="1100" dirty="0">
              <a:solidFill>
                <a:prstClr val="black"/>
              </a:solidFill>
              <a:latin typeface="Segoe UI" pitchFamily="34" charset="0"/>
              <a:ea typeface="Segoe UI" pitchFamily="34" charset="0"/>
              <a:cs typeface="Segoe UI" pitchFamily="34" charset="0"/>
            </a:endParaRPr>
          </a:p>
        </p:txBody>
      </p:sp>
      <p:sp>
        <p:nvSpPr>
          <p:cNvPr id="29" name="Rectangle 28"/>
          <p:cNvSpPr/>
          <p:nvPr/>
        </p:nvSpPr>
        <p:spPr>
          <a:xfrm>
            <a:off x="1834140" y="3714750"/>
            <a:ext cx="7005062" cy="9144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pPr defTabSz="914096"/>
            <a:endParaRPr lang="en-US">
              <a:solidFill>
                <a:prstClr val="black"/>
              </a:solidFill>
            </a:endParaRPr>
          </a:p>
        </p:txBody>
      </p:sp>
      <p:sp>
        <p:nvSpPr>
          <p:cNvPr id="30" name="TextBox 29"/>
          <p:cNvSpPr txBox="1"/>
          <p:nvPr/>
        </p:nvSpPr>
        <p:spPr>
          <a:xfrm>
            <a:off x="1981200" y="3876586"/>
            <a:ext cx="6096000" cy="600164"/>
          </a:xfrm>
          <a:prstGeom prst="rect">
            <a:avLst/>
          </a:prstGeom>
          <a:noFill/>
        </p:spPr>
        <p:txBody>
          <a:bodyPr wrap="square" rtlCol="0">
            <a:spAutoFit/>
          </a:bodyPr>
          <a:lstStyle/>
          <a:p>
            <a:pPr marL="173038" indent="-173038" defTabSz="914096">
              <a:buFont typeface="Arial" pitchFamily="34" charset="0"/>
              <a:buChar char="•"/>
            </a:pPr>
            <a:r>
              <a:rPr lang="en-US" sz="1100" dirty="0">
                <a:solidFill>
                  <a:prstClr val="black"/>
                </a:solidFill>
                <a:latin typeface="Segoe UI" pitchFamily="34" charset="0"/>
                <a:ea typeface="Segoe UI" pitchFamily="34" charset="0"/>
                <a:cs typeface="Segoe UI" pitchFamily="34" charset="0"/>
              </a:rPr>
              <a:t>Brings greater confidence in your analytic systems</a:t>
            </a:r>
            <a:endParaRPr lang="en-US" sz="1100" dirty="0" smtClean="0">
              <a:solidFill>
                <a:prstClr val="black"/>
              </a:solidFill>
              <a:latin typeface="Segoe UI" pitchFamily="34" charset="0"/>
              <a:ea typeface="Segoe UI" pitchFamily="34" charset="0"/>
              <a:cs typeface="Segoe UI" pitchFamily="34" charset="0"/>
            </a:endParaRP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Achieve a single version of the truth by combining data from multiple data sources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Improve effectiveness of downstream BI operations</a:t>
            </a:r>
          </a:p>
        </p:txBody>
      </p:sp>
      <p:sp>
        <p:nvSpPr>
          <p:cNvPr id="32" name="TextBox 31"/>
          <p:cNvSpPr txBox="1"/>
          <p:nvPr/>
        </p:nvSpPr>
        <p:spPr>
          <a:xfrm>
            <a:off x="5581145" y="1507860"/>
            <a:ext cx="1657855" cy="430887"/>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Poor data quality affecting quality of BI</a:t>
            </a:r>
            <a:endParaRPr lang="en-US" sz="1100" dirty="0">
              <a:solidFill>
                <a:prstClr val="black"/>
              </a:solidFill>
              <a:latin typeface="Segoe UI" pitchFamily="34" charset="0"/>
              <a:ea typeface="Segoe UI" pitchFamily="34" charset="0"/>
              <a:cs typeface="Segoe UI" pitchFamily="34" charset="0"/>
            </a:endParaRPr>
          </a:p>
        </p:txBody>
      </p:sp>
      <p:sp>
        <p:nvSpPr>
          <p:cNvPr id="33" name="Freeform 83"/>
          <p:cNvSpPr>
            <a:spLocks noEditPoints="1"/>
          </p:cNvSpPr>
          <p:nvPr/>
        </p:nvSpPr>
        <p:spPr bwMode="black">
          <a:xfrm>
            <a:off x="6300590" y="918753"/>
            <a:ext cx="459574" cy="5099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096"/>
            <a:endParaRPr lang="en-US" sz="1200">
              <a:solidFill>
                <a:prstClr val="black"/>
              </a:solidFill>
              <a:latin typeface="Segoe UI" pitchFamily="34" charset="0"/>
              <a:ea typeface="Segoe UI" pitchFamily="34" charset="0"/>
              <a:cs typeface="Segoe UI" pitchFamily="34" charset="0"/>
            </a:endParaRPr>
          </a:p>
        </p:txBody>
      </p:sp>
      <p:sp>
        <p:nvSpPr>
          <p:cNvPr id="34" name="Freeform 81"/>
          <p:cNvSpPr>
            <a:spLocks/>
          </p:cNvSpPr>
          <p:nvPr/>
        </p:nvSpPr>
        <p:spPr bwMode="black">
          <a:xfrm>
            <a:off x="5963733" y="962123"/>
            <a:ext cx="303212" cy="466627"/>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096"/>
            <a:endParaRPr lang="en-US" sz="1200">
              <a:solidFill>
                <a:prstClr val="black"/>
              </a:solidFill>
              <a:latin typeface="Segoe UI" pitchFamily="34" charset="0"/>
              <a:ea typeface="Segoe UI" pitchFamily="34" charset="0"/>
              <a:cs typeface="Segoe UI" pitchFamily="34" charset="0"/>
            </a:endParaRPr>
          </a:p>
        </p:txBody>
      </p:sp>
      <p:pic>
        <p:nvPicPr>
          <p:cNvPr id="9221" name="Picture 5" descr="http://www.microsoft.com/global/en-in/bi/PublishingImages/serverTabIcon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t="2663" r="38811"/>
          <a:stretch/>
        </p:blipFill>
        <p:spPr bwMode="auto">
          <a:xfrm>
            <a:off x="4876800" y="2260440"/>
            <a:ext cx="640080" cy="5901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r="27270"/>
          <a:stretch/>
        </p:blipFill>
        <p:spPr bwMode="auto">
          <a:xfrm>
            <a:off x="2516188" y="2266950"/>
            <a:ext cx="60962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898621" y="1352550"/>
            <a:ext cx="1682779" cy="600164"/>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Fragmented view of information across disparate sources</a:t>
            </a:r>
            <a:endParaRPr lang="en-US" sz="1100" dirty="0">
              <a:solidFill>
                <a:prstClr val="black"/>
              </a:solidFill>
              <a:latin typeface="Segoe UI" pitchFamily="34" charset="0"/>
              <a:ea typeface="Segoe UI" pitchFamily="34" charset="0"/>
              <a:cs typeface="Segoe UI" pitchFamily="34" charset="0"/>
            </a:endParaRPr>
          </a:p>
        </p:txBody>
      </p:sp>
      <p:pic>
        <p:nvPicPr>
          <p:cNvPr id="37" name="Picture 4"/>
          <p:cNvPicPr>
            <a:picLocks noChangeAspect="1" noChangeArrowheads="1"/>
          </p:cNvPicPr>
          <p:nvPr/>
        </p:nvPicPr>
        <p:blipFill>
          <a:blip r:embed="rId5">
            <a:clrChange>
              <a:clrFrom>
                <a:srgbClr val="FFFFF6"/>
              </a:clrFrom>
              <a:clrTo>
                <a:srgbClr val="FFFFF6">
                  <a:alpha val="0"/>
                </a:srgbClr>
              </a:clrTo>
            </a:clrChange>
            <a:extLst>
              <a:ext uri="{28A0092B-C50C-407E-A947-70E740481C1C}">
                <a14:useLocalDpi xmlns:a14="http://schemas.microsoft.com/office/drawing/2010/main" val="0"/>
              </a:ext>
            </a:extLst>
          </a:blip>
          <a:srcRect/>
          <a:stretch>
            <a:fillRect/>
          </a:stretch>
        </p:blipFill>
        <p:spPr bwMode="auto">
          <a:xfrm>
            <a:off x="2279623" y="971550"/>
            <a:ext cx="996977" cy="29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6324600" y="2876550"/>
            <a:ext cx="2590800" cy="600164"/>
          </a:xfrm>
          <a:prstGeom prst="rect">
            <a:avLst/>
          </a:prstGeom>
          <a:noFill/>
        </p:spPr>
        <p:txBody>
          <a:bodyPr wrap="square" rtlCol="0">
            <a:spAutoFit/>
          </a:bodyPr>
          <a:lstStyle/>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ETL Solutions and Data Warehouses</a:t>
            </a:r>
          </a:p>
          <a:p>
            <a:pPr marL="173038" indent="-173038" defTabSz="914096">
              <a:buFont typeface="Arial" pitchFamily="34" charset="0"/>
              <a:buChar char="•"/>
            </a:pPr>
            <a:r>
              <a:rPr lang="en-US" sz="1100" dirty="0" smtClean="0">
                <a:solidFill>
                  <a:prstClr val="black"/>
                </a:solidFill>
                <a:latin typeface="Segoe UI" pitchFamily="34" charset="0"/>
                <a:ea typeface="Segoe UI" pitchFamily="34" charset="0"/>
                <a:cs typeface="Segoe UI" pitchFamily="34" charset="0"/>
              </a:rPr>
              <a:t>Real time, CDC, Cloud, and unstructured data integration</a:t>
            </a:r>
            <a:endParaRPr lang="en-US" sz="1100" dirty="0">
              <a:solidFill>
                <a:prstClr val="black"/>
              </a:solidFill>
              <a:latin typeface="Segoe UI" pitchFamily="34" charset="0"/>
              <a:ea typeface="Segoe UI" pitchFamily="34" charset="0"/>
              <a:cs typeface="Segoe UI" pitchFamily="34" charset="0"/>
            </a:endParaRPr>
          </a:p>
        </p:txBody>
      </p:sp>
      <p:pic>
        <p:nvPicPr>
          <p:cNvPr id="4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9091" t="10551" r="9819" b="8333"/>
          <a:stretch/>
        </p:blipFill>
        <p:spPr bwMode="auto">
          <a:xfrm>
            <a:off x="7192689" y="2204964"/>
            <a:ext cx="655911" cy="656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45"/>
          <p:cNvPicPr>
            <a:picLocks noChangeAspect="1"/>
          </p:cNvPicPr>
          <p:nvPr/>
        </p:nvPicPr>
        <p:blipFill rotWithShape="1">
          <a:blip r:embed="rId7" cstate="email">
            <a:duotone>
              <a:prstClr val="black"/>
              <a:schemeClr val="accent3">
                <a:lumMod val="50000"/>
                <a:tint val="45000"/>
                <a:satMod val="400000"/>
              </a:schemeClr>
            </a:duotone>
            <a:extLst>
              <a:ext uri="{28A0092B-C50C-407E-A947-70E740481C1C}">
                <a14:useLocalDpi xmlns:a14="http://schemas.microsoft.com/office/drawing/2010/main" val="0"/>
              </a:ext>
            </a:extLst>
          </a:blip>
          <a:srcRect l="27708" r="20065" b="18003"/>
          <a:stretch/>
        </p:blipFill>
        <p:spPr>
          <a:xfrm>
            <a:off x="7597339" y="2313860"/>
            <a:ext cx="685800" cy="593449"/>
          </a:xfrm>
          <a:prstGeom prst="rect">
            <a:avLst/>
          </a:prstGeom>
          <a:noFill/>
          <a:ln>
            <a:noFill/>
          </a:ln>
        </p:spPr>
      </p:pic>
      <p:sp>
        <p:nvSpPr>
          <p:cNvPr id="47" name="TextBox 46"/>
          <p:cNvSpPr txBox="1"/>
          <p:nvPr/>
        </p:nvSpPr>
        <p:spPr>
          <a:xfrm>
            <a:off x="3657600" y="1438186"/>
            <a:ext cx="1908231" cy="600164"/>
          </a:xfrm>
          <a:prstGeom prst="rect">
            <a:avLst/>
          </a:prstGeom>
          <a:noFill/>
        </p:spPr>
        <p:txBody>
          <a:bodyPr wrap="square" rtlCol="0">
            <a:spAutoFit/>
          </a:bodyPr>
          <a:lstStyle/>
          <a:p>
            <a:pPr algn="ctr" defTabSz="914096"/>
            <a:r>
              <a:rPr lang="en-US" sz="1100" dirty="0" smtClean="0">
                <a:solidFill>
                  <a:prstClr val="black"/>
                </a:solidFill>
                <a:latin typeface="Segoe UI" pitchFamily="34" charset="0"/>
                <a:ea typeface="Segoe UI" pitchFamily="34" charset="0"/>
                <a:cs typeface="Segoe UI" pitchFamily="34" charset="0"/>
              </a:rPr>
              <a:t>Variable, heterogeneous data from multiple data sources</a:t>
            </a:r>
            <a:endParaRPr lang="en-US" sz="1100" dirty="0">
              <a:solidFill>
                <a:prstClr val="black"/>
              </a:solidFill>
              <a:latin typeface="Segoe UI" pitchFamily="34" charset="0"/>
              <a:ea typeface="Segoe UI" pitchFamily="34" charset="0"/>
              <a:cs typeface="Segoe UI" pitchFamily="34" charset="0"/>
            </a:endParaRPr>
          </a:p>
        </p:txBody>
      </p:sp>
      <p:pic>
        <p:nvPicPr>
          <p:cNvPr id="48"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7307" b="5860"/>
          <a:stretch/>
        </p:blipFill>
        <p:spPr bwMode="auto">
          <a:xfrm>
            <a:off x="4292298" y="948925"/>
            <a:ext cx="511533" cy="44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itle 1"/>
          <p:cNvSpPr txBox="1">
            <a:spLocks/>
          </p:cNvSpPr>
          <p:nvPr/>
        </p:nvSpPr>
        <p:spPr>
          <a:xfrm>
            <a:off x="389436" y="171453"/>
            <a:ext cx="8363938" cy="567848"/>
          </a:xfrm>
          <a:prstGeom prst="rect">
            <a:avLst/>
          </a:prstGeom>
        </p:spPr>
        <p:txBody>
          <a:bodyP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800" dirty="0" smtClean="0">
                <a:solidFill>
                  <a:prstClr val="black">
                    <a:lumMod val="85000"/>
                    <a:lumOff val="15000"/>
                  </a:prstClr>
                </a:solidFill>
              </a:rPr>
              <a:t>Data Platform</a:t>
            </a:r>
            <a:endParaRPr lang="en-US" sz="2800" dirty="0">
              <a:solidFill>
                <a:prstClr val="black">
                  <a:lumMod val="85000"/>
                  <a:lumOff val="15000"/>
                </a:prstClr>
              </a:solidFill>
            </a:endParaRPr>
          </a:p>
        </p:txBody>
      </p:sp>
    </p:spTree>
    <p:extLst>
      <p:ext uri="{BB962C8B-B14F-4D97-AF65-F5344CB8AC3E}">
        <p14:creationId xmlns:p14="http://schemas.microsoft.com/office/powerpoint/2010/main" val="2335148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1"/>
                                        </p:tgtEl>
                                        <p:attrNameLst>
                                          <p:attrName>style.visibility</p:attrName>
                                        </p:attrNameLst>
                                      </p:cBhvr>
                                      <p:to>
                                        <p:strVal val="visible"/>
                                      </p:to>
                                    </p:set>
                                    <p:anim calcmode="lin" valueType="num">
                                      <p:cBhvr additive="base">
                                        <p:cTn id="27" dur="500" fill="hold"/>
                                        <p:tgtEl>
                                          <p:spTgt spid="9221"/>
                                        </p:tgtEl>
                                        <p:attrNameLst>
                                          <p:attrName>ppt_x</p:attrName>
                                        </p:attrNameLst>
                                      </p:cBhvr>
                                      <p:tavLst>
                                        <p:tav tm="0">
                                          <p:val>
                                            <p:strVal val="#ppt_x"/>
                                          </p:val>
                                        </p:tav>
                                        <p:tav tm="100000">
                                          <p:val>
                                            <p:strVal val="#ppt_x"/>
                                          </p:val>
                                        </p:tav>
                                      </p:tavLst>
                                    </p:anim>
                                    <p:anim calcmode="lin" valueType="num">
                                      <p:cBhvr additive="base">
                                        <p:cTn id="28" dur="500" fill="hold"/>
                                        <p:tgtEl>
                                          <p:spTgt spid="92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22"/>
                                        </p:tgtEl>
                                        <p:attrNameLst>
                                          <p:attrName>style.visibility</p:attrName>
                                        </p:attrNameLst>
                                      </p:cBhvr>
                                      <p:to>
                                        <p:strVal val="visible"/>
                                      </p:to>
                                    </p:set>
                                    <p:anim calcmode="lin" valueType="num">
                                      <p:cBhvr additive="base">
                                        <p:cTn id="31" dur="500" fill="hold"/>
                                        <p:tgtEl>
                                          <p:spTgt spid="9222"/>
                                        </p:tgtEl>
                                        <p:attrNameLst>
                                          <p:attrName>ppt_x</p:attrName>
                                        </p:attrNameLst>
                                      </p:cBhvr>
                                      <p:tavLst>
                                        <p:tav tm="0">
                                          <p:val>
                                            <p:strVal val="#ppt_x"/>
                                          </p:val>
                                        </p:tav>
                                        <p:tav tm="100000">
                                          <p:val>
                                            <p:strVal val="#ppt_x"/>
                                          </p:val>
                                        </p:tav>
                                      </p:tavLst>
                                    </p:anim>
                                    <p:anim calcmode="lin" valueType="num">
                                      <p:cBhvr additive="base">
                                        <p:cTn id="3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18" grpId="0"/>
      <p:bldP spid="19" grpId="0" animBg="1"/>
      <p:bldP spid="26" grpId="0"/>
      <p:bldP spid="28" grpId="0"/>
      <p:bldP spid="29" grpId="0" animBg="1"/>
      <p:bldP spid="30"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3" y="152236"/>
            <a:ext cx="7333488" cy="576072"/>
          </a:xfrm>
          <a:solidFill>
            <a:srgbClr val="EE7600"/>
          </a:solidFill>
          <a:ln>
            <a:noFill/>
          </a:ln>
        </p:spPr>
        <p:style>
          <a:lnRef idx="1">
            <a:schemeClr val="accent3"/>
          </a:lnRef>
          <a:fillRef idx="3">
            <a:schemeClr val="accent3"/>
          </a:fillRef>
          <a:effectRef idx="2">
            <a:schemeClr val="accent3"/>
          </a:effectRef>
          <a:fontRef idx="minor">
            <a:schemeClr val="lt1"/>
          </a:fontRef>
        </p:style>
        <p:txBody>
          <a:bodyPr vert="horz" lIns="91337" tIns="45666" rIns="91337" bIns="45666" rtlCol="0" anchor="ctr">
            <a:noAutofit/>
          </a:bodyPr>
          <a:lstStyle/>
          <a:p>
            <a:r>
              <a:rPr lang="en-US" sz="2000" dirty="0" smtClean="0">
                <a:solidFill>
                  <a:schemeClr val="bg1"/>
                </a:solidFill>
                <a:latin typeface="Segoe UI Light" pitchFamily="34" charset="0"/>
              </a:rPr>
              <a:t>Case Study – Ladbrokes</a:t>
            </a:r>
            <a:endParaRPr lang="en-GB" sz="2000" dirty="0">
              <a:solidFill>
                <a:schemeClr val="bg1"/>
              </a:solidFill>
              <a:latin typeface="Segoe UI Light" pitchFamily="34" charset="0"/>
            </a:endParaRPr>
          </a:p>
        </p:txBody>
      </p:sp>
      <p:sp>
        <p:nvSpPr>
          <p:cNvPr id="7" name="Rectangle 6"/>
          <p:cNvSpPr/>
          <p:nvPr/>
        </p:nvSpPr>
        <p:spPr>
          <a:xfrm>
            <a:off x="6066151" y="3071015"/>
            <a:ext cx="2768803" cy="1152150"/>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Analyze </a:t>
            </a:r>
            <a:r>
              <a:rPr lang="en-US" sz="1050" kern="0" dirty="0">
                <a:latin typeface="Segoe UI" pitchFamily="34" charset="0"/>
                <a:ea typeface="Segoe UI" pitchFamily="34" charset="0"/>
                <a:cs typeface="Segoe UI" pitchFamily="34" charset="0"/>
              </a:rPr>
              <a:t>product profitability </a:t>
            </a:r>
            <a:r>
              <a:rPr lang="en-US" sz="1050" kern="0" dirty="0" smtClean="0">
                <a:latin typeface="Segoe UI" pitchFamily="34" charset="0"/>
                <a:ea typeface="Segoe UI" pitchFamily="34" charset="0"/>
                <a:cs typeface="Segoe UI" pitchFamily="34" charset="0"/>
              </a:rPr>
              <a:t>trends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Support </a:t>
            </a:r>
            <a:r>
              <a:rPr lang="en-US" sz="1050" kern="0" dirty="0">
                <a:latin typeface="Segoe UI" pitchFamily="34" charset="0"/>
                <a:ea typeface="Segoe UI" pitchFamily="34" charset="0"/>
                <a:cs typeface="Segoe UI" pitchFamily="34" charset="0"/>
              </a:rPr>
              <a:t>for end-to-end BI roadmap from </a:t>
            </a:r>
            <a:r>
              <a:rPr lang="en-US" sz="1050" kern="0" dirty="0" smtClean="0">
                <a:latin typeface="Segoe UI" pitchFamily="34" charset="0"/>
                <a:ea typeface="Segoe UI" pitchFamily="34" charset="0"/>
                <a:cs typeface="Segoe UI" pitchFamily="34" charset="0"/>
              </a:rPr>
              <a:t>data governance </a:t>
            </a:r>
            <a:r>
              <a:rPr lang="en-US" sz="1050" kern="0" dirty="0">
                <a:latin typeface="Segoe UI" pitchFamily="34" charset="0"/>
                <a:ea typeface="Segoe UI" pitchFamily="34" charset="0"/>
                <a:cs typeface="Segoe UI" pitchFamily="34" charset="0"/>
              </a:rPr>
              <a:t>to </a:t>
            </a:r>
            <a:r>
              <a:rPr lang="en-US" sz="1050" kern="0" dirty="0" smtClean="0">
                <a:latin typeface="Segoe UI" pitchFamily="34" charset="0"/>
                <a:ea typeface="Segoe UI" pitchFamily="34" charset="0"/>
                <a:cs typeface="Segoe UI" pitchFamily="34" charset="0"/>
              </a:rPr>
              <a:t>production support</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Improved data quality for actionable insight</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endParaRPr lang="en-US" sz="1050" kern="0" dirty="0">
              <a:latin typeface="Segoe UI" pitchFamily="34" charset="0"/>
              <a:ea typeface="Segoe UI" pitchFamily="34" charset="0"/>
              <a:cs typeface="Segoe UI" pitchFamily="34" charset="0"/>
            </a:endParaRPr>
          </a:p>
        </p:txBody>
      </p:sp>
      <p:sp>
        <p:nvSpPr>
          <p:cNvPr id="13" name="Rectangle 12"/>
          <p:cNvSpPr/>
          <p:nvPr/>
        </p:nvSpPr>
        <p:spPr>
          <a:xfrm>
            <a:off x="193830" y="1169012"/>
            <a:ext cx="28072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smtClean="0">
                <a:solidFill>
                  <a:schemeClr val="bg1"/>
                </a:solidFill>
                <a:latin typeface="Segoe UI" pitchFamily="34" charset="0"/>
                <a:ea typeface="Segoe UI" pitchFamily="34" charset="0"/>
                <a:cs typeface="Segoe UI" pitchFamily="34" charset="0"/>
              </a:rPr>
              <a:t>Needs</a:t>
            </a:r>
            <a:endParaRPr lang="en-US" sz="1200" b="1" kern="0" dirty="0">
              <a:solidFill>
                <a:schemeClr val="bg1"/>
              </a:solidFill>
              <a:latin typeface="Segoe UI" pitchFamily="34" charset="0"/>
              <a:ea typeface="Segoe UI" pitchFamily="34" charset="0"/>
              <a:cs typeface="Segoe UI" pitchFamily="34" charset="0"/>
            </a:endParaRPr>
          </a:p>
        </p:txBody>
      </p:sp>
      <p:sp>
        <p:nvSpPr>
          <p:cNvPr id="21" name="Rectangle 20"/>
          <p:cNvSpPr/>
          <p:nvPr/>
        </p:nvSpPr>
        <p:spPr>
          <a:xfrm>
            <a:off x="6027747" y="1169011"/>
            <a:ext cx="2807208"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Solution</a:t>
            </a:r>
          </a:p>
        </p:txBody>
      </p:sp>
      <p:sp>
        <p:nvSpPr>
          <p:cNvPr id="22" name="Rectangle 21"/>
          <p:cNvSpPr/>
          <p:nvPr/>
        </p:nvSpPr>
        <p:spPr>
          <a:xfrm>
            <a:off x="6066152" y="2763775"/>
            <a:ext cx="2768802"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a:solidFill>
                  <a:schemeClr val="bg1"/>
                </a:solidFill>
                <a:latin typeface="Segoe UI" pitchFamily="34" charset="0"/>
                <a:ea typeface="Segoe UI" pitchFamily="34" charset="0"/>
                <a:cs typeface="Segoe UI" pitchFamily="34" charset="0"/>
              </a:rPr>
              <a:t>Business Benefits</a:t>
            </a:r>
          </a:p>
        </p:txBody>
      </p:sp>
      <p:sp>
        <p:nvSpPr>
          <p:cNvPr id="23" name="Rectangle 22"/>
          <p:cNvSpPr/>
          <p:nvPr/>
        </p:nvSpPr>
        <p:spPr>
          <a:xfrm>
            <a:off x="6027747" y="1488239"/>
            <a:ext cx="2807208" cy="1276170"/>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Aggregation of data leveraging Big Data </a:t>
            </a:r>
            <a:r>
              <a:rPr lang="en-US" sz="1050" kern="0" dirty="0" smtClean="0">
                <a:latin typeface="Segoe UI" pitchFamily="34" charset="0"/>
                <a:ea typeface="Segoe UI" pitchFamily="34" charset="0"/>
                <a:cs typeface="Segoe UI" pitchFamily="34" charset="0"/>
              </a:rPr>
              <a:t>technologies and  </a:t>
            </a:r>
            <a:r>
              <a:rPr lang="en-US" sz="1050" kern="0" dirty="0">
                <a:latin typeface="Segoe UI" pitchFamily="34" charset="0"/>
                <a:ea typeface="Segoe UI" pitchFamily="34" charset="0"/>
                <a:cs typeface="Segoe UI" pitchFamily="34" charset="0"/>
              </a:rPr>
              <a:t>ETL platforms like ODI</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Data migration from conventional DW </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smtClean="0">
                <a:latin typeface="Segoe UI" pitchFamily="34" charset="0"/>
                <a:ea typeface="Segoe UI" pitchFamily="34" charset="0"/>
                <a:cs typeface="Segoe UI" pitchFamily="34" charset="0"/>
              </a:rPr>
              <a:t>Visualisation </a:t>
            </a:r>
            <a:r>
              <a:rPr lang="en-US" sz="1050" kern="0" dirty="0">
                <a:latin typeface="Segoe UI" pitchFamily="34" charset="0"/>
                <a:ea typeface="Segoe UI" pitchFamily="34" charset="0"/>
                <a:cs typeface="Segoe UI" pitchFamily="34" charset="0"/>
              </a:rPr>
              <a:t>and </a:t>
            </a:r>
            <a:r>
              <a:rPr lang="en-US" sz="1050" kern="0" dirty="0" smtClean="0">
                <a:latin typeface="Segoe UI" pitchFamily="34" charset="0"/>
                <a:ea typeface="Segoe UI" pitchFamily="34" charset="0"/>
                <a:cs typeface="Segoe UI" pitchFamily="34" charset="0"/>
              </a:rPr>
              <a:t>score-carding </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Real time complex event processing </a:t>
            </a:r>
          </a:p>
        </p:txBody>
      </p:sp>
      <p:sp>
        <p:nvSpPr>
          <p:cNvPr id="24" name="Rectangle 23"/>
          <p:cNvSpPr/>
          <p:nvPr/>
        </p:nvSpPr>
        <p:spPr>
          <a:xfrm>
            <a:off x="193830" y="1488683"/>
            <a:ext cx="2807208" cy="2570504"/>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Ability to analyze  </a:t>
            </a:r>
            <a:r>
              <a:rPr lang="en-US" sz="1050" kern="0" dirty="0" smtClean="0">
                <a:latin typeface="Segoe UI" pitchFamily="34" charset="0"/>
                <a:ea typeface="Segoe UI" pitchFamily="34" charset="0"/>
                <a:cs typeface="Segoe UI" pitchFamily="34" charset="0"/>
              </a:rPr>
              <a:t>extremely </a:t>
            </a:r>
            <a:r>
              <a:rPr lang="en-US" sz="1050" kern="0" dirty="0">
                <a:latin typeface="Segoe UI" pitchFamily="34" charset="0"/>
                <a:ea typeface="Segoe UI" pitchFamily="34" charset="0"/>
                <a:cs typeface="Segoe UI" pitchFamily="34" charset="0"/>
              </a:rPr>
              <a:t>large volumes of </a:t>
            </a:r>
            <a:r>
              <a:rPr lang="en-US" sz="1050" kern="0" dirty="0" smtClean="0">
                <a:latin typeface="Segoe UI" pitchFamily="34" charset="0"/>
                <a:ea typeface="Segoe UI" pitchFamily="34" charset="0"/>
                <a:cs typeface="Segoe UI" pitchFamily="34" charset="0"/>
              </a:rPr>
              <a:t>data  generated  everyday to identify  trends and analyze customer behavior </a:t>
            </a:r>
            <a:r>
              <a:rPr lang="en-US" sz="1050" kern="0" dirty="0">
                <a:latin typeface="Segoe UI" pitchFamily="34" charset="0"/>
                <a:ea typeface="Segoe UI" pitchFamily="34" charset="0"/>
                <a:cs typeface="Segoe UI" pitchFamily="34" charset="0"/>
              </a:rPr>
              <a:t>in real </a:t>
            </a:r>
            <a:r>
              <a:rPr lang="en-US" sz="1050" kern="0" dirty="0" smtClean="0">
                <a:latin typeface="Segoe UI" pitchFamily="34" charset="0"/>
                <a:ea typeface="Segoe UI" pitchFamily="34" charset="0"/>
                <a:cs typeface="Segoe UI" pitchFamily="34" charset="0"/>
              </a:rPr>
              <a:t>time</a:t>
            </a:r>
            <a:endParaRPr lang="en-US" sz="1050" kern="0" dirty="0">
              <a:latin typeface="Segoe UI" pitchFamily="34" charset="0"/>
              <a:ea typeface="Segoe UI" pitchFamily="34" charset="0"/>
              <a:cs typeface="Segoe UI" pitchFamily="34" charset="0"/>
            </a:endParaRPr>
          </a:p>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B</a:t>
            </a:r>
            <a:r>
              <a:rPr lang="en-US" sz="1050" kern="0" dirty="0" smtClean="0">
                <a:latin typeface="Segoe UI" pitchFamily="34" charset="0"/>
                <a:ea typeface="Segoe UI" pitchFamily="34" charset="0"/>
                <a:cs typeface="Segoe UI" pitchFamily="34" charset="0"/>
              </a:rPr>
              <a:t>uild </a:t>
            </a:r>
            <a:r>
              <a:rPr lang="en-US" sz="1050" kern="0" dirty="0">
                <a:latin typeface="Segoe UI" pitchFamily="34" charset="0"/>
                <a:ea typeface="Segoe UI" pitchFamily="34" charset="0"/>
                <a:cs typeface="Segoe UI" pitchFamily="34" charset="0"/>
              </a:rPr>
              <a:t>a strong Data Warehouse foundation that can extract data from multiple sources</a:t>
            </a:r>
          </a:p>
          <a:p>
            <a:pPr marL="304735" lvl="0" indent="-304735" defTabSz="914285">
              <a:spcBef>
                <a:spcPts val="200"/>
              </a:spcBef>
              <a:spcAft>
                <a:spcPts val="200"/>
              </a:spcAft>
              <a:buSzPts val="1200"/>
              <a:buFont typeface="Wingdings" pitchFamily="2" charset="2"/>
              <a:buChar char="§"/>
              <a:tabLst>
                <a:tab pos="1447487" algn="l"/>
                <a:tab pos="1904588" algn="l"/>
              </a:tabLst>
            </a:pPr>
            <a:r>
              <a:rPr lang="en-GB" sz="1050" kern="0" dirty="0" smtClean="0">
                <a:latin typeface="Segoe UI" pitchFamily="34" charset="0"/>
                <a:ea typeface="Segoe UI" pitchFamily="34" charset="0"/>
                <a:cs typeface="Segoe UI" pitchFamily="34" charset="0"/>
              </a:rPr>
              <a:t>Data </a:t>
            </a:r>
            <a:r>
              <a:rPr lang="en-GB" sz="1050" kern="0" dirty="0">
                <a:latin typeface="Segoe UI" pitchFamily="34" charset="0"/>
                <a:ea typeface="Segoe UI" pitchFamily="34" charset="0"/>
                <a:cs typeface="Segoe UI" pitchFamily="34" charset="0"/>
              </a:rPr>
              <a:t>quality and availability</a:t>
            </a:r>
          </a:p>
          <a:p>
            <a:pPr marL="304735" lvl="0"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Real time reporting and </a:t>
            </a:r>
            <a:r>
              <a:rPr lang="en-GB" sz="1050" dirty="0">
                <a:latin typeface="Segoe UI" pitchFamily="34" charset="0"/>
                <a:ea typeface="Segoe UI" pitchFamily="34" charset="0"/>
                <a:cs typeface="Segoe UI" pitchFamily="34" charset="0"/>
              </a:rPr>
              <a:t>self-service business intelligence</a:t>
            </a:r>
          </a:p>
          <a:p>
            <a:pPr marL="304735" indent="-304735" defTabSz="914285">
              <a:spcBef>
                <a:spcPts val="200"/>
              </a:spcBef>
              <a:spcAft>
                <a:spcPts val="200"/>
              </a:spcAft>
              <a:buSzPts val="1200"/>
              <a:buFont typeface="Wingdings" pitchFamily="2" charset="2"/>
              <a:buChar char="§"/>
              <a:tabLst>
                <a:tab pos="1447487" algn="l"/>
                <a:tab pos="1904588" algn="l"/>
              </a:tabLst>
              <a:defRPr/>
            </a:pPr>
            <a:endParaRPr lang="en-US" sz="1050" kern="0" dirty="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b="1" kern="0" dirty="0" smtClean="0">
              <a:latin typeface="Segoe UI" pitchFamily="34" charset="0"/>
              <a:ea typeface="Segoe UI" pitchFamily="34" charset="0"/>
              <a:cs typeface="Segoe UI" pitchFamily="34" charset="0"/>
            </a:endParaRPr>
          </a:p>
        </p:txBody>
      </p:sp>
      <p:sp>
        <p:nvSpPr>
          <p:cNvPr id="4" name="Rectangle 3"/>
          <p:cNvSpPr/>
          <p:nvPr/>
        </p:nvSpPr>
        <p:spPr>
          <a:xfrm>
            <a:off x="961930" y="860664"/>
            <a:ext cx="7719404" cy="230832"/>
          </a:xfrm>
          <a:prstGeom prst="rect">
            <a:avLst/>
          </a:prstGeom>
        </p:spPr>
        <p:txBody>
          <a:bodyPr wrap="square">
            <a:spAutoFit/>
          </a:bodyPr>
          <a:lstStyle/>
          <a:p>
            <a:r>
              <a:rPr lang="en-US" sz="900" i="1" dirty="0" smtClean="0">
                <a:latin typeface="Segoe UI" pitchFamily="34" charset="0"/>
                <a:ea typeface="Segoe UI" pitchFamily="34" charset="0"/>
                <a:cs typeface="Segoe UI" pitchFamily="34" charset="0"/>
              </a:rPr>
              <a:t>One </a:t>
            </a:r>
            <a:r>
              <a:rPr lang="en-US" sz="900" i="1" dirty="0">
                <a:latin typeface="Segoe UI" pitchFamily="34" charset="0"/>
                <a:ea typeface="Segoe UI" pitchFamily="34" charset="0"/>
                <a:cs typeface="Segoe UI" pitchFamily="34" charset="0"/>
              </a:rPr>
              <a:t>of the world‘s leading betting and gaming websites with over 600,000 active customers betting in more than 17 languages and 12 currencies.</a:t>
            </a:r>
            <a:endParaRPr lang="en-GB" sz="900" i="1" dirty="0">
              <a:latin typeface="Segoe UI" pitchFamily="34" charset="0"/>
              <a:ea typeface="Segoe UI" pitchFamily="34" charset="0"/>
              <a:cs typeface="Segoe UI" pitchFamily="34" charset="0"/>
            </a:endParaRPr>
          </a:p>
        </p:txBody>
      </p:sp>
      <p:sp>
        <p:nvSpPr>
          <p:cNvPr id="2" name="TextBox 1"/>
          <p:cNvSpPr txBox="1"/>
          <p:nvPr/>
        </p:nvSpPr>
        <p:spPr>
          <a:xfrm>
            <a:off x="347450" y="811626"/>
            <a:ext cx="806505" cy="307777"/>
          </a:xfrm>
          <a:prstGeom prst="rect">
            <a:avLst/>
          </a:prstGeom>
          <a:noFill/>
        </p:spPr>
        <p:txBody>
          <a:bodyPr wrap="square" rtlCol="0">
            <a:spAutoFit/>
          </a:bodyPr>
          <a:lstStyle/>
          <a:p>
            <a:r>
              <a:rPr lang="en-GB" sz="1400" b="1" dirty="0" smtClean="0">
                <a:latin typeface="Segoe UI" pitchFamily="34" charset="0"/>
                <a:ea typeface="Segoe UI" pitchFamily="34" charset="0"/>
                <a:cs typeface="Segoe UI" pitchFamily="34" charset="0"/>
              </a:rPr>
              <a:t>Client:</a:t>
            </a:r>
            <a:endParaRPr lang="en-GB" sz="1400" b="1" dirty="0">
              <a:latin typeface="Segoe UI" pitchFamily="34" charset="0"/>
              <a:ea typeface="Segoe UI" pitchFamily="34" charset="0"/>
              <a:cs typeface="Segoe UI" pitchFamily="34" charset="0"/>
            </a:endParaRPr>
          </a:p>
        </p:txBody>
      </p:sp>
      <p:sp>
        <p:nvSpPr>
          <p:cNvPr id="11" name="Rectangle 10"/>
          <p:cNvSpPr/>
          <p:nvPr/>
        </p:nvSpPr>
        <p:spPr>
          <a:xfrm>
            <a:off x="3123243" y="1157271"/>
            <a:ext cx="2768803" cy="295499"/>
          </a:xfrm>
          <a:prstGeom prst="rect">
            <a:avLst/>
          </a:prstGeom>
          <a:solidFill>
            <a:srgbClr val="404040"/>
          </a:solidFill>
          <a:ln w="3175" cap="flat" cmpd="sng" algn="ctr">
            <a:noFill/>
            <a:prstDash val="solid"/>
          </a:ln>
          <a:effectLst/>
          <a:scene3d>
            <a:camera prst="orthographicFront">
              <a:rot lat="0" lon="0" rev="0"/>
            </a:camera>
            <a:lightRig rig="contrasting" dir="t">
              <a:rot lat="0" lon="0" rev="1500000"/>
            </a:lightRig>
          </a:scene3d>
          <a:sp3d prstMaterial="metal"/>
        </p:spPr>
        <p:txBody>
          <a:bodyPr lIns="91428" tIns="45715" rIns="91428" bIns="45715" rtlCol="0" anchor="ctr" anchorCtr="0"/>
          <a:lstStyle/>
          <a:p>
            <a:pPr algn="ctr" defTabSz="914285">
              <a:buClr>
                <a:srgbClr val="00B0F0"/>
              </a:buClr>
              <a:buSzPts val="1200"/>
              <a:tabLst>
                <a:tab pos="1447487" algn="l"/>
                <a:tab pos="1904588" algn="l"/>
              </a:tabLst>
            </a:pPr>
            <a:r>
              <a:rPr lang="en-US" sz="1200" b="1" kern="0" dirty="0" smtClean="0">
                <a:solidFill>
                  <a:schemeClr val="bg1"/>
                </a:solidFill>
                <a:latin typeface="Segoe UI" pitchFamily="34" charset="0"/>
                <a:ea typeface="Segoe UI" pitchFamily="34" charset="0"/>
                <a:cs typeface="Segoe UI" pitchFamily="34" charset="0"/>
              </a:rPr>
              <a:t>Challenges</a:t>
            </a:r>
            <a:endParaRPr lang="en-US" sz="1200" b="1" kern="0" dirty="0">
              <a:solidFill>
                <a:schemeClr val="bg1"/>
              </a:solidFill>
              <a:latin typeface="Segoe UI" pitchFamily="34" charset="0"/>
              <a:ea typeface="Segoe UI" pitchFamily="34" charset="0"/>
              <a:cs typeface="Segoe UI" pitchFamily="34" charset="0"/>
            </a:endParaRPr>
          </a:p>
        </p:txBody>
      </p:sp>
      <p:sp>
        <p:nvSpPr>
          <p:cNvPr id="12" name="Rectangle 11"/>
          <p:cNvSpPr/>
          <p:nvPr/>
        </p:nvSpPr>
        <p:spPr>
          <a:xfrm>
            <a:off x="3112610" y="1476943"/>
            <a:ext cx="2807208" cy="2582244"/>
          </a:xfrm>
          <a:prstGeom prst="rect">
            <a:avLst/>
          </a:prstGeom>
          <a:solidFill>
            <a:schemeClr val="bg1">
              <a:lumMod val="95000"/>
            </a:schemeClr>
          </a:solidFill>
          <a:ln w="3175" cap="flat" cmpd="sng" algn="ctr">
            <a:solidFill>
              <a:schemeClr val="bg1"/>
            </a:solidFill>
            <a:prstDash val="solid"/>
          </a:ln>
          <a:effectLst/>
        </p:spPr>
        <p:txBody>
          <a:bodyPr lIns="91428" tIns="45715" rIns="91428" bIns="45715" rtlCol="0" anchor="t" anchorCtr="0"/>
          <a:lstStyle/>
          <a:p>
            <a:pPr marL="304735" indent="-304735" defTabSz="914285">
              <a:spcBef>
                <a:spcPts val="200"/>
              </a:spcBef>
              <a:spcAft>
                <a:spcPts val="200"/>
              </a:spcAft>
              <a:buSzPts val="1200"/>
              <a:buFont typeface="Wingdings" pitchFamily="2" charset="2"/>
              <a:buChar char="§"/>
              <a:tabLst>
                <a:tab pos="1447487" algn="l"/>
                <a:tab pos="1904588" algn="l"/>
              </a:tabLst>
              <a:defRPr/>
            </a:pPr>
            <a:r>
              <a:rPr lang="en-US" sz="1050" kern="0" dirty="0">
                <a:latin typeface="Segoe UI" pitchFamily="34" charset="0"/>
                <a:ea typeface="Segoe UI" pitchFamily="34" charset="0"/>
                <a:cs typeface="Segoe UI" pitchFamily="34" charset="0"/>
              </a:rPr>
              <a:t>Huge data volumes coming from a variety of data sources such as kiosk, web and store</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Data from multiple countries in different formats and languages</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Poor quality of data extended data profiling</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Constantly changing source schema – over 5 times in 2 years</a:t>
            </a:r>
          </a:p>
          <a:p>
            <a:pPr marL="304735" indent="-304735" defTabSz="914285">
              <a:spcBef>
                <a:spcPts val="200"/>
              </a:spcBef>
              <a:spcAft>
                <a:spcPts val="200"/>
              </a:spcAft>
              <a:buSzPts val="1200"/>
              <a:buFont typeface="Wingdings" pitchFamily="2" charset="2"/>
              <a:buChar char="§"/>
              <a:tabLst>
                <a:tab pos="1447487" algn="l"/>
                <a:tab pos="1904588" algn="l"/>
              </a:tabLst>
            </a:pPr>
            <a:r>
              <a:rPr lang="en-GB" sz="1050" kern="0" dirty="0">
                <a:latin typeface="Segoe UI" pitchFamily="34" charset="0"/>
                <a:ea typeface="Segoe UI" pitchFamily="34" charset="0"/>
                <a:cs typeface="Segoe UI" pitchFamily="34" charset="0"/>
              </a:rPr>
              <a:t>Data extraction from multiple sources including flat files and CSVs</a:t>
            </a:r>
          </a:p>
          <a:p>
            <a:pPr marL="304735" indent="-304735" defTabSz="914285">
              <a:spcBef>
                <a:spcPts val="200"/>
              </a:spcBef>
              <a:spcAft>
                <a:spcPts val="200"/>
              </a:spcAft>
              <a:buSzPts val="1200"/>
              <a:buFont typeface="Wingdings" pitchFamily="2" charset="2"/>
              <a:buChar char="§"/>
              <a:tabLst>
                <a:tab pos="1447487" algn="l"/>
                <a:tab pos="1904588" algn="l"/>
              </a:tabLst>
            </a:pPr>
            <a:r>
              <a:rPr lang="en-US" sz="1050" kern="0" dirty="0">
                <a:latin typeface="Segoe UI" pitchFamily="34" charset="0"/>
                <a:ea typeface="Segoe UI" pitchFamily="34" charset="0"/>
                <a:cs typeface="Segoe UI" pitchFamily="34" charset="0"/>
              </a:rPr>
              <a:t>Multiple non-standard schemas and currency</a:t>
            </a:r>
            <a:endParaRPr lang="en-GB" sz="1050" kern="0" dirty="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kern="0" dirty="0" smtClean="0">
              <a:latin typeface="Segoe UI" pitchFamily="34" charset="0"/>
              <a:ea typeface="Segoe UI" pitchFamily="34" charset="0"/>
              <a:cs typeface="Segoe UI" pitchFamily="34" charset="0"/>
            </a:endParaRPr>
          </a:p>
          <a:p>
            <a:pPr defTabSz="914285">
              <a:spcBef>
                <a:spcPts val="200"/>
              </a:spcBef>
              <a:spcAft>
                <a:spcPts val="200"/>
              </a:spcAft>
              <a:buSzPts val="1200"/>
              <a:tabLst>
                <a:tab pos="1447487" algn="l"/>
                <a:tab pos="1904588" algn="l"/>
              </a:tabLst>
              <a:defRPr/>
            </a:pPr>
            <a:endParaRPr lang="en-US" sz="1050" kern="0" dirty="0">
              <a:latin typeface="Segoe UI" pitchFamily="34" charset="0"/>
              <a:ea typeface="Segoe UI" pitchFamily="34" charset="0"/>
              <a:cs typeface="Segoe UI" pitchFamily="34" charset="0"/>
            </a:endParaRPr>
          </a:p>
        </p:txBody>
      </p:sp>
      <p:sp>
        <p:nvSpPr>
          <p:cNvPr id="14" name="TextBox 13"/>
          <p:cNvSpPr txBox="1"/>
          <p:nvPr/>
        </p:nvSpPr>
        <p:spPr>
          <a:xfrm>
            <a:off x="354778"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100 M </a:t>
            </a:r>
          </a:p>
          <a:p>
            <a:r>
              <a:rPr lang="en-US" sz="1400" dirty="0" smtClean="0">
                <a:solidFill>
                  <a:srgbClr val="FFC000"/>
                </a:solidFill>
                <a:latin typeface="Segoe UI" pitchFamily="34" charset="0"/>
                <a:ea typeface="Segoe UI" pitchFamily="34" charset="0"/>
                <a:cs typeface="Segoe UI" pitchFamily="34" charset="0"/>
              </a:rPr>
              <a:t>records per day</a:t>
            </a:r>
            <a:endParaRPr lang="en-GB" sz="1400" dirty="0">
              <a:solidFill>
                <a:srgbClr val="FFC000"/>
              </a:solidFill>
              <a:latin typeface="Segoe UI" pitchFamily="34" charset="0"/>
              <a:ea typeface="Segoe UI" pitchFamily="34" charset="0"/>
              <a:cs typeface="Segoe UI" pitchFamily="34" charset="0"/>
            </a:endParaRPr>
          </a:p>
        </p:txBody>
      </p:sp>
      <p:sp>
        <p:nvSpPr>
          <p:cNvPr id="15" name="TextBox 14"/>
          <p:cNvSpPr txBox="1"/>
          <p:nvPr/>
        </p:nvSpPr>
        <p:spPr>
          <a:xfrm>
            <a:off x="2229295"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15 TB</a:t>
            </a:r>
          </a:p>
          <a:p>
            <a:r>
              <a:rPr lang="en-US" sz="1400" dirty="0" smtClean="0">
                <a:solidFill>
                  <a:srgbClr val="FFC000"/>
                </a:solidFill>
                <a:latin typeface="Segoe UI" pitchFamily="34" charset="0"/>
                <a:ea typeface="Segoe UI" pitchFamily="34" charset="0"/>
                <a:cs typeface="Segoe UI" pitchFamily="34" charset="0"/>
              </a:rPr>
              <a:t>Data volume</a:t>
            </a:r>
            <a:endParaRPr lang="en-GB" sz="1400" dirty="0">
              <a:solidFill>
                <a:srgbClr val="FFC000"/>
              </a:solidFill>
              <a:latin typeface="Segoe UI" pitchFamily="34" charset="0"/>
              <a:ea typeface="Segoe UI" pitchFamily="34" charset="0"/>
              <a:cs typeface="Segoe UI" pitchFamily="34" charset="0"/>
            </a:endParaRPr>
          </a:p>
        </p:txBody>
      </p:sp>
      <p:sp>
        <p:nvSpPr>
          <p:cNvPr id="16" name="TextBox 15"/>
          <p:cNvSpPr txBox="1"/>
          <p:nvPr/>
        </p:nvSpPr>
        <p:spPr>
          <a:xfrm>
            <a:off x="3995925"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 mins</a:t>
            </a:r>
          </a:p>
          <a:p>
            <a:r>
              <a:rPr lang="en-US" sz="1400" dirty="0" smtClean="0">
                <a:solidFill>
                  <a:srgbClr val="FFC000"/>
                </a:solidFill>
                <a:latin typeface="Segoe UI" pitchFamily="34" charset="0"/>
                <a:ea typeface="Segoe UI" pitchFamily="34" charset="0"/>
                <a:cs typeface="Segoe UI" pitchFamily="34" charset="0"/>
              </a:rPr>
              <a:t>Data load</a:t>
            </a:r>
            <a:endParaRPr lang="en-GB" sz="1400" dirty="0">
              <a:solidFill>
                <a:srgbClr val="FFC000"/>
              </a:solidFill>
              <a:latin typeface="Segoe UI" pitchFamily="34" charset="0"/>
              <a:ea typeface="Segoe UI" pitchFamily="34" charset="0"/>
              <a:cs typeface="Segoe UI" pitchFamily="34" charset="0"/>
            </a:endParaRPr>
          </a:p>
        </p:txBody>
      </p:sp>
      <p:sp>
        <p:nvSpPr>
          <p:cNvPr id="17" name="TextBox 16"/>
          <p:cNvSpPr txBox="1"/>
          <p:nvPr/>
        </p:nvSpPr>
        <p:spPr>
          <a:xfrm>
            <a:off x="5961908"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 +</a:t>
            </a:r>
          </a:p>
          <a:p>
            <a:r>
              <a:rPr lang="en-US" sz="1400" dirty="0" smtClean="0">
                <a:solidFill>
                  <a:srgbClr val="FFC000"/>
                </a:solidFill>
                <a:latin typeface="Segoe UI" pitchFamily="34" charset="0"/>
                <a:ea typeface="Segoe UI" pitchFamily="34" charset="0"/>
                <a:cs typeface="Segoe UI" pitchFamily="34" charset="0"/>
              </a:rPr>
              <a:t>Data Sources</a:t>
            </a:r>
            <a:endParaRPr lang="en-GB" sz="1400" dirty="0">
              <a:solidFill>
                <a:srgbClr val="FFC000"/>
              </a:solidFill>
              <a:latin typeface="Segoe UI" pitchFamily="34" charset="0"/>
              <a:ea typeface="Segoe UI" pitchFamily="34" charset="0"/>
              <a:cs typeface="Segoe UI" pitchFamily="34" charset="0"/>
            </a:endParaRPr>
          </a:p>
        </p:txBody>
      </p:sp>
      <p:sp>
        <p:nvSpPr>
          <p:cNvPr id="18" name="TextBox 17"/>
          <p:cNvSpPr txBox="1"/>
          <p:nvPr/>
        </p:nvSpPr>
        <p:spPr>
          <a:xfrm>
            <a:off x="7690133" y="4139849"/>
            <a:ext cx="1644087" cy="738664"/>
          </a:xfrm>
          <a:prstGeom prst="rect">
            <a:avLst/>
          </a:prstGeom>
          <a:noFill/>
        </p:spPr>
        <p:txBody>
          <a:bodyPr wrap="square" rtlCol="0">
            <a:spAutoFit/>
          </a:bodyPr>
          <a:lstStyle/>
          <a:p>
            <a:r>
              <a:rPr lang="en-US" sz="2800" dirty="0" smtClean="0">
                <a:solidFill>
                  <a:srgbClr val="FFC000"/>
                </a:solidFill>
                <a:latin typeface="Segoe UI" pitchFamily="34" charset="0"/>
                <a:ea typeface="Segoe UI" pitchFamily="34" charset="0"/>
                <a:cs typeface="Segoe UI" pitchFamily="34" charset="0"/>
              </a:rPr>
              <a:t>300 +</a:t>
            </a:r>
          </a:p>
          <a:p>
            <a:r>
              <a:rPr lang="en-US" sz="1400" dirty="0" smtClean="0">
                <a:solidFill>
                  <a:srgbClr val="FFC000"/>
                </a:solidFill>
                <a:latin typeface="Segoe UI" pitchFamily="34" charset="0"/>
                <a:ea typeface="Segoe UI" pitchFamily="34" charset="0"/>
                <a:cs typeface="Segoe UI" pitchFamily="34" charset="0"/>
              </a:rPr>
              <a:t>Power users</a:t>
            </a:r>
            <a:endParaRPr lang="en-GB" sz="1400" dirty="0">
              <a:solidFill>
                <a:srgbClr val="FFC000"/>
              </a:solidFill>
              <a:latin typeface="Segoe UI" pitchFamily="34" charset="0"/>
              <a:ea typeface="Segoe UI" pitchFamily="34" charset="0"/>
              <a:cs typeface="Segoe UI" pitchFamily="34" charset="0"/>
            </a:endParaRPr>
          </a:p>
        </p:txBody>
      </p:sp>
      <p:cxnSp>
        <p:nvCxnSpPr>
          <p:cNvPr id="19" name="Straight Connector 18"/>
          <p:cNvCxnSpPr/>
          <p:nvPr/>
        </p:nvCxnSpPr>
        <p:spPr>
          <a:xfrm>
            <a:off x="2037270"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0710"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62555"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29185" y="4223165"/>
            <a:ext cx="0" cy="63602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4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2" grpId="0" animBg="1"/>
      <p:bldP spid="23" grpId="0" animBg="1"/>
      <p:bldP spid="24" grpId="0" animBg="1"/>
      <p:bldP spid="11" grpId="0" animBg="1"/>
      <p:bldP spid="12" grpId="0" animBg="1"/>
      <p:bldP spid="14" grpId="0"/>
      <p:bldP spid="15" grpId="0"/>
      <p:bldP spid="16" grpId="0"/>
      <p:bldP spid="17" grpId="0"/>
      <p:bldP spid="1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D78BB1F496524B9586A03494A05D22" ma:contentTypeVersion="0" ma:contentTypeDescription="Create a new document." ma:contentTypeScope="" ma:versionID="544ae9151424ff34eb4a249a28cfdabc">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273A82-4E3C-42FD-BF5A-84EBEAD1B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B7F019-55F2-4D8C-AFB7-1276229C6073}">
  <ds:schemaRefs>
    <ds:schemaRef ds:uri="http://schemas.microsoft.com/sharepoint/v3/contenttype/forms"/>
  </ds:schemaRefs>
</ds:datastoreItem>
</file>

<file path=customXml/itemProps3.xml><?xml version="1.0" encoding="utf-8"?>
<ds:datastoreItem xmlns:ds="http://schemas.openxmlformats.org/officeDocument/2006/customXml" ds:itemID="{181B38A2-86DF-4163-9B7F-4251A0106E38}">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 guidelines</Template>
  <TotalTime>51630</TotalTime>
  <Words>2424</Words>
  <Application>Microsoft Office PowerPoint</Application>
  <PresentationFormat>On-screen Show (16:9)</PresentationFormat>
  <Paragraphs>382</Paragraphs>
  <Slides>23</Slides>
  <Notes>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Apex New Light</vt:lpstr>
      <vt:lpstr>Arial</vt:lpstr>
      <vt:lpstr>Calibri</vt:lpstr>
      <vt:lpstr>Segoe Light</vt:lpstr>
      <vt:lpstr>Segoe UI</vt:lpstr>
      <vt:lpstr>Segoe UI Light</vt:lpstr>
      <vt:lpstr>Wingdings</vt:lpstr>
      <vt:lpstr>1_Office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 Ladbrokes</vt:lpstr>
      <vt:lpstr>PowerPoint Presentation</vt:lpstr>
      <vt:lpstr>PowerPoint Presentation</vt:lpstr>
      <vt:lpstr>PowerPoint Presentation</vt:lpstr>
      <vt:lpstr>PowerPoint Presentation</vt:lpstr>
      <vt:lpstr>Case Study – [24]7 Customer</vt:lpstr>
      <vt:lpstr>Leading Travel Company Achieves Efficient Sourcing with Big DATA</vt:lpstr>
      <vt:lpstr>PowerPoint Presentation</vt:lpstr>
      <vt:lpstr>PowerPoint Presentation</vt:lpstr>
      <vt:lpstr>PowerPoint Presentation</vt:lpstr>
      <vt:lpstr>Demo Self SERVICE BI</vt:lpstr>
      <vt:lpstr>PowerPoint Presentation</vt:lpstr>
      <vt:lpstr>PowerPoint Presentation</vt:lpstr>
      <vt:lpstr>KEY ADDITIONAL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Aditi - Presentation Template</dc:title>
  <dc:creator>pc;arung@aditi.com</dc:creator>
  <cp:lastModifiedBy>Deepak Vijayaragavan</cp:lastModifiedBy>
  <cp:revision>582</cp:revision>
  <dcterms:created xsi:type="dcterms:W3CDTF">2013-02-14T10:44:38Z</dcterms:created>
  <dcterms:modified xsi:type="dcterms:W3CDTF">2014-01-16T16:46:18Z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0x01010001D78BB1F496524B9586A03494A05D22</vt:lpwstr>
  </property>
</Properties>
</file>