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51" r:id="rId2"/>
  </p:sldMasterIdLst>
  <p:notesMasterIdLst>
    <p:notesMasterId r:id="rId24"/>
  </p:notesMasterIdLst>
  <p:sldIdLst>
    <p:sldId id="349" r:id="rId3"/>
    <p:sldId id="467" r:id="rId4"/>
    <p:sldId id="465" r:id="rId5"/>
    <p:sldId id="475" r:id="rId6"/>
    <p:sldId id="479" r:id="rId7"/>
    <p:sldId id="482" r:id="rId8"/>
    <p:sldId id="483" r:id="rId9"/>
    <p:sldId id="484" r:id="rId10"/>
    <p:sldId id="486" r:id="rId11"/>
    <p:sldId id="485" r:id="rId12"/>
    <p:sldId id="481" r:id="rId13"/>
    <p:sldId id="460" r:id="rId14"/>
    <p:sldId id="473" r:id="rId15"/>
    <p:sldId id="487" r:id="rId16"/>
    <p:sldId id="447" r:id="rId17"/>
    <p:sldId id="488" r:id="rId18"/>
    <p:sldId id="489" r:id="rId19"/>
    <p:sldId id="490" r:id="rId20"/>
    <p:sldId id="491" r:id="rId21"/>
    <p:sldId id="492" r:id="rId22"/>
    <p:sldId id="493" r:id="rId23"/>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D1A8D"/>
    <a:srgbClr val="FFFF00"/>
    <a:srgbClr val="9C5BCD"/>
    <a:srgbClr val="92D050"/>
    <a:srgbClr val="00B0F0"/>
    <a:srgbClr val="A5DC39"/>
    <a:srgbClr val="404040"/>
    <a:srgbClr val="F6892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6" autoAdjust="0"/>
    <p:restoredTop sz="92857" autoAdjust="0"/>
  </p:normalViewPr>
  <p:slideViewPr>
    <p:cSldViewPr>
      <p:cViewPr varScale="1">
        <p:scale>
          <a:sx n="98" d="100"/>
          <a:sy n="98" d="100"/>
        </p:scale>
        <p:origin x="786" y="72"/>
      </p:cViewPr>
      <p:guideLst>
        <p:guide orient="horz" pos="1620"/>
        <p:guide pos="2880"/>
      </p:guideLst>
    </p:cSldViewPr>
  </p:slideViewPr>
  <p:notesTextViewPr>
    <p:cViewPr>
      <p:scale>
        <a:sx n="1" d="1"/>
        <a:sy n="1" d="1"/>
      </p:scale>
      <p:origin x="0" y="0"/>
    </p:cViewPr>
  </p:notesTextViewPr>
  <p:sorterViewPr>
    <p:cViewPr>
      <p:scale>
        <a:sx n="150" d="100"/>
        <a:sy n="15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3275D4-3A94-4BF1-857D-72827D347556}" type="doc">
      <dgm:prSet loTypeId="urn:microsoft.com/office/officeart/2005/8/layout/hProcess9" loCatId="process" qsTypeId="urn:microsoft.com/office/officeart/2005/8/quickstyle/simple1" qsCatId="simple" csTypeId="urn:microsoft.com/office/officeart/2005/8/colors/colorful1#4" csCatId="colorful" phldr="1"/>
      <dgm:spPr/>
    </dgm:pt>
    <dgm:pt modelId="{F52DA9E1-D98B-4422-90B1-30D471E57C54}">
      <dgm:prSet phldrT="[Text]" custT="1">
        <dgm:style>
          <a:lnRef idx="2">
            <a:schemeClr val="accent3"/>
          </a:lnRef>
          <a:fillRef idx="1">
            <a:schemeClr val="lt1"/>
          </a:fillRef>
          <a:effectRef idx="0">
            <a:schemeClr val="accent3"/>
          </a:effectRef>
          <a:fontRef idx="minor">
            <a:schemeClr val="dk1"/>
          </a:fontRef>
        </dgm:style>
      </dgm:prSet>
      <dgm:spPr>
        <a:solidFill>
          <a:schemeClr val="accent3"/>
        </a:solidFill>
        <a:ln>
          <a:solidFill>
            <a:schemeClr val="bg1"/>
          </a:solidFill>
        </a:ln>
      </dgm:spPr>
      <dgm:t>
        <a:bodyPr/>
        <a:lstStyle/>
        <a:p>
          <a:r>
            <a:rPr lang="en-US" sz="1050" b="1" dirty="0" smtClean="0">
              <a:solidFill>
                <a:schemeClr val="bg1"/>
              </a:solidFill>
              <a:latin typeface="+mn-lt"/>
              <a:ea typeface="Segoe UI" pitchFamily="34" charset="0"/>
              <a:cs typeface="Segoe UI" pitchFamily="34" charset="0"/>
            </a:rPr>
            <a:t>1 Custom Vs. Declarative</a:t>
          </a:r>
          <a:endParaRPr lang="en-US" sz="1050" b="1" dirty="0">
            <a:solidFill>
              <a:schemeClr val="bg1"/>
            </a:solidFill>
            <a:latin typeface="+mn-lt"/>
            <a:ea typeface="Segoe UI" pitchFamily="34" charset="0"/>
            <a:cs typeface="Segoe UI" pitchFamily="34" charset="0"/>
          </a:endParaRPr>
        </a:p>
      </dgm:t>
    </dgm:pt>
    <dgm:pt modelId="{43DBD8B7-3768-4DA5-998B-EEA158333AF2}" type="parTrans" cxnId="{2A9A2F8E-1F72-4EFD-A958-78A361354F0C}">
      <dgm:prSet/>
      <dgm:spPr/>
      <dgm:t>
        <a:bodyPr/>
        <a:lstStyle/>
        <a:p>
          <a:endParaRPr lang="en-US">
            <a:latin typeface="Segoe UI" pitchFamily="34" charset="0"/>
            <a:ea typeface="Segoe UI" pitchFamily="34" charset="0"/>
            <a:cs typeface="Segoe UI" pitchFamily="34" charset="0"/>
          </a:endParaRPr>
        </a:p>
      </dgm:t>
    </dgm:pt>
    <dgm:pt modelId="{52B4EAAE-2E95-4720-A6AE-21E768E20AD1}" type="sibTrans" cxnId="{2A9A2F8E-1F72-4EFD-A958-78A361354F0C}">
      <dgm:prSet/>
      <dgm:spPr/>
      <dgm:t>
        <a:bodyPr/>
        <a:lstStyle/>
        <a:p>
          <a:endParaRPr lang="en-US">
            <a:latin typeface="Segoe UI" pitchFamily="34" charset="0"/>
            <a:ea typeface="Segoe UI" pitchFamily="34" charset="0"/>
            <a:cs typeface="Segoe UI" pitchFamily="34" charset="0"/>
          </a:endParaRPr>
        </a:p>
      </dgm:t>
    </dgm:pt>
    <dgm:pt modelId="{B0596E8E-4853-45AE-B50F-59506D4D2491}">
      <dgm:prSet phldrT="[Text]" custT="1"/>
      <dgm:spPr/>
      <dgm:t>
        <a:bodyPr/>
        <a:lstStyle/>
        <a:p>
          <a:r>
            <a:rPr lang="en-US" sz="1050" b="1" dirty="0" smtClean="0">
              <a:latin typeface="+mn-lt"/>
              <a:ea typeface="Segoe UI" pitchFamily="34" charset="0"/>
              <a:cs typeface="Segoe UI" pitchFamily="34" charset="0"/>
            </a:rPr>
            <a:t>2 Product Selection</a:t>
          </a:r>
          <a:endParaRPr lang="en-US" sz="1050" b="1" dirty="0">
            <a:latin typeface="+mn-lt"/>
            <a:ea typeface="Segoe UI" pitchFamily="34" charset="0"/>
            <a:cs typeface="Segoe UI" pitchFamily="34" charset="0"/>
          </a:endParaRPr>
        </a:p>
      </dgm:t>
    </dgm:pt>
    <dgm:pt modelId="{26E32610-E05C-4DF1-83B6-F9C1980BDD76}" type="parTrans" cxnId="{1B431737-F1B9-409B-9F58-FEF03DA0F2D2}">
      <dgm:prSet/>
      <dgm:spPr/>
      <dgm:t>
        <a:bodyPr/>
        <a:lstStyle/>
        <a:p>
          <a:endParaRPr lang="en-US">
            <a:latin typeface="Segoe UI" pitchFamily="34" charset="0"/>
            <a:ea typeface="Segoe UI" pitchFamily="34" charset="0"/>
            <a:cs typeface="Segoe UI" pitchFamily="34" charset="0"/>
          </a:endParaRPr>
        </a:p>
      </dgm:t>
    </dgm:pt>
    <dgm:pt modelId="{FFD8F3EF-4387-4E45-935C-ECE5B71D14B8}" type="sibTrans" cxnId="{1B431737-F1B9-409B-9F58-FEF03DA0F2D2}">
      <dgm:prSet/>
      <dgm:spPr/>
      <dgm:t>
        <a:bodyPr/>
        <a:lstStyle/>
        <a:p>
          <a:endParaRPr lang="en-US">
            <a:latin typeface="Segoe UI" pitchFamily="34" charset="0"/>
            <a:ea typeface="Segoe UI" pitchFamily="34" charset="0"/>
            <a:cs typeface="Segoe UI" pitchFamily="34" charset="0"/>
          </a:endParaRPr>
        </a:p>
      </dgm:t>
    </dgm:pt>
    <dgm:pt modelId="{D2EE24CF-DAD0-44D3-90A2-70193B60CE1F}">
      <dgm:prSet phldrT="[Text]" custT="1"/>
      <dgm:spPr/>
      <dgm:t>
        <a:bodyPr/>
        <a:lstStyle/>
        <a:p>
          <a:r>
            <a:rPr lang="en-US" sz="1050" b="1" dirty="0" smtClean="0">
              <a:latin typeface="+mn-lt"/>
              <a:ea typeface="Segoe UI" pitchFamily="34" charset="0"/>
              <a:cs typeface="Segoe UI" pitchFamily="34" charset="0"/>
            </a:rPr>
            <a:t>3 On-Boarding</a:t>
          </a:r>
          <a:endParaRPr lang="en-US" sz="1050" b="1" dirty="0">
            <a:latin typeface="+mn-lt"/>
            <a:ea typeface="Segoe UI" pitchFamily="34" charset="0"/>
            <a:cs typeface="Segoe UI" pitchFamily="34" charset="0"/>
          </a:endParaRPr>
        </a:p>
      </dgm:t>
    </dgm:pt>
    <dgm:pt modelId="{0F407CCE-98DD-433B-953F-6856544ADFD1}" type="parTrans" cxnId="{B6581283-FB2C-4433-8FF9-B3206CB050E8}">
      <dgm:prSet/>
      <dgm:spPr/>
      <dgm:t>
        <a:bodyPr/>
        <a:lstStyle/>
        <a:p>
          <a:endParaRPr lang="en-US">
            <a:latin typeface="Segoe UI" pitchFamily="34" charset="0"/>
            <a:ea typeface="Segoe UI" pitchFamily="34" charset="0"/>
            <a:cs typeface="Segoe UI" pitchFamily="34" charset="0"/>
          </a:endParaRPr>
        </a:p>
      </dgm:t>
    </dgm:pt>
    <dgm:pt modelId="{64A5DE5D-217B-487D-99D6-C648A4C66A33}" type="sibTrans" cxnId="{B6581283-FB2C-4433-8FF9-B3206CB050E8}">
      <dgm:prSet/>
      <dgm:spPr/>
      <dgm:t>
        <a:bodyPr/>
        <a:lstStyle/>
        <a:p>
          <a:endParaRPr lang="en-US">
            <a:latin typeface="Segoe UI" pitchFamily="34" charset="0"/>
            <a:ea typeface="Segoe UI" pitchFamily="34" charset="0"/>
            <a:cs typeface="Segoe UI" pitchFamily="34" charset="0"/>
          </a:endParaRPr>
        </a:p>
      </dgm:t>
    </dgm:pt>
    <dgm:pt modelId="{56842CA1-D0C0-4957-AB72-8D4FB9268EDD}">
      <dgm:prSet phldrT="[Text]" custT="1"/>
      <dgm:spPr/>
      <dgm:t>
        <a:bodyPr/>
        <a:lstStyle/>
        <a:p>
          <a:r>
            <a:rPr lang="en-US" sz="1050" b="1" dirty="0" smtClean="0">
              <a:latin typeface="+mn-lt"/>
              <a:ea typeface="Segoe UI" pitchFamily="34" charset="0"/>
              <a:cs typeface="Segoe UI" pitchFamily="34" charset="0"/>
            </a:rPr>
            <a:t>4 Re-Skinning</a:t>
          </a:r>
          <a:endParaRPr lang="en-US" sz="1050" b="1" dirty="0">
            <a:latin typeface="+mn-lt"/>
            <a:ea typeface="Segoe UI" pitchFamily="34" charset="0"/>
            <a:cs typeface="Segoe UI" pitchFamily="34" charset="0"/>
          </a:endParaRPr>
        </a:p>
      </dgm:t>
    </dgm:pt>
    <dgm:pt modelId="{B2FB4A29-F23C-4153-891B-17F717AC8511}" type="parTrans" cxnId="{9BDFE469-0F07-46E2-A0BB-0793B449C227}">
      <dgm:prSet/>
      <dgm:spPr/>
      <dgm:t>
        <a:bodyPr/>
        <a:lstStyle/>
        <a:p>
          <a:endParaRPr lang="en-US">
            <a:latin typeface="Segoe UI" pitchFamily="34" charset="0"/>
            <a:ea typeface="Segoe UI" pitchFamily="34" charset="0"/>
            <a:cs typeface="Segoe UI" pitchFamily="34" charset="0"/>
          </a:endParaRPr>
        </a:p>
      </dgm:t>
    </dgm:pt>
    <dgm:pt modelId="{633AFEA9-883E-477E-A1C6-34C488DFEB64}" type="sibTrans" cxnId="{9BDFE469-0F07-46E2-A0BB-0793B449C227}">
      <dgm:prSet/>
      <dgm:spPr/>
      <dgm:t>
        <a:bodyPr/>
        <a:lstStyle/>
        <a:p>
          <a:endParaRPr lang="en-US">
            <a:latin typeface="Segoe UI" pitchFamily="34" charset="0"/>
            <a:ea typeface="Segoe UI" pitchFamily="34" charset="0"/>
            <a:cs typeface="Segoe UI" pitchFamily="34" charset="0"/>
          </a:endParaRPr>
        </a:p>
      </dgm:t>
    </dgm:pt>
    <dgm:pt modelId="{C1785EA0-7E16-4BC7-A82C-47371E82580B}">
      <dgm:prSet phldrT="[Text]" custT="1"/>
      <dgm:spPr/>
      <dgm:t>
        <a:bodyPr/>
        <a:lstStyle/>
        <a:p>
          <a:r>
            <a:rPr lang="en-US" sz="1050" b="1" dirty="0" smtClean="0">
              <a:latin typeface="+mn-lt"/>
              <a:ea typeface="Segoe UI" pitchFamily="34" charset="0"/>
              <a:cs typeface="Segoe UI" pitchFamily="34" charset="0"/>
            </a:rPr>
            <a:t>5  Workflow Standardization</a:t>
          </a:r>
          <a:endParaRPr lang="en-US" sz="1050" b="1" dirty="0">
            <a:latin typeface="+mn-lt"/>
            <a:ea typeface="Segoe UI" pitchFamily="34" charset="0"/>
            <a:cs typeface="Segoe UI" pitchFamily="34" charset="0"/>
          </a:endParaRPr>
        </a:p>
      </dgm:t>
    </dgm:pt>
    <dgm:pt modelId="{8A9DAF66-28D1-4E90-98D1-F9751CB64D21}" type="parTrans" cxnId="{449124D7-730D-4144-B3FD-E38E7DA0F6EF}">
      <dgm:prSet/>
      <dgm:spPr/>
      <dgm:t>
        <a:bodyPr/>
        <a:lstStyle/>
        <a:p>
          <a:endParaRPr lang="en-US">
            <a:latin typeface="Segoe UI" pitchFamily="34" charset="0"/>
            <a:ea typeface="Segoe UI" pitchFamily="34" charset="0"/>
            <a:cs typeface="Segoe UI" pitchFamily="34" charset="0"/>
          </a:endParaRPr>
        </a:p>
      </dgm:t>
    </dgm:pt>
    <dgm:pt modelId="{1106849B-679E-4890-BE9D-4B9E8CAAAB3E}" type="sibTrans" cxnId="{449124D7-730D-4144-B3FD-E38E7DA0F6EF}">
      <dgm:prSet/>
      <dgm:spPr/>
      <dgm:t>
        <a:bodyPr/>
        <a:lstStyle/>
        <a:p>
          <a:endParaRPr lang="en-US">
            <a:latin typeface="Segoe UI" pitchFamily="34" charset="0"/>
            <a:ea typeface="Segoe UI" pitchFamily="34" charset="0"/>
            <a:cs typeface="Segoe UI" pitchFamily="34" charset="0"/>
          </a:endParaRPr>
        </a:p>
      </dgm:t>
    </dgm:pt>
    <dgm:pt modelId="{321D27A7-AD2F-45FF-8A62-3A83D6C3C610}">
      <dgm:prSet phldrT="[Text]" custT="1">
        <dgm:style>
          <a:lnRef idx="2">
            <a:schemeClr val="accent3"/>
          </a:lnRef>
          <a:fillRef idx="1">
            <a:schemeClr val="lt1"/>
          </a:fillRef>
          <a:effectRef idx="0">
            <a:schemeClr val="accent3"/>
          </a:effectRef>
          <a:fontRef idx="minor">
            <a:schemeClr val="dk1"/>
          </a:fontRef>
        </dgm:style>
      </dgm:prSet>
      <dgm:spPr>
        <a:solidFill>
          <a:schemeClr val="accent3"/>
        </a:solidFill>
        <a:ln>
          <a:solidFill>
            <a:schemeClr val="bg1"/>
          </a:solidFill>
        </a:ln>
      </dgm:spPr>
      <dgm:t>
        <a:bodyPr/>
        <a:lstStyle/>
        <a:p>
          <a:r>
            <a:rPr lang="en-US" sz="1000" dirty="0" smtClean="0">
              <a:solidFill>
                <a:schemeClr val="bg1"/>
              </a:solidFill>
              <a:latin typeface="+mn-lt"/>
              <a:ea typeface="Segoe UI" pitchFamily="34" charset="0"/>
              <a:cs typeface="Segoe UI" pitchFamily="34" charset="0"/>
            </a:rPr>
            <a:t>Evaluate approach to enable some Firm customization while supporting data aggregation</a:t>
          </a:r>
          <a:endParaRPr lang="en-US" sz="1000" dirty="0">
            <a:solidFill>
              <a:schemeClr val="bg1"/>
            </a:solidFill>
            <a:latin typeface="+mn-lt"/>
            <a:ea typeface="Segoe UI" pitchFamily="34" charset="0"/>
            <a:cs typeface="Segoe UI" pitchFamily="34" charset="0"/>
          </a:endParaRPr>
        </a:p>
      </dgm:t>
    </dgm:pt>
    <dgm:pt modelId="{6A105B67-30DD-4DC6-8331-D731A5707135}" type="parTrans" cxnId="{7A23F8E4-5149-428C-8101-1DE721AF6549}">
      <dgm:prSet/>
      <dgm:spPr/>
      <dgm:t>
        <a:bodyPr/>
        <a:lstStyle/>
        <a:p>
          <a:endParaRPr lang="en-US">
            <a:latin typeface="Segoe UI" pitchFamily="34" charset="0"/>
            <a:ea typeface="Segoe UI" pitchFamily="34" charset="0"/>
            <a:cs typeface="Segoe UI" pitchFamily="34" charset="0"/>
          </a:endParaRPr>
        </a:p>
      </dgm:t>
    </dgm:pt>
    <dgm:pt modelId="{E79927C2-4FAC-4452-ADCA-C588641CC71E}" type="sibTrans" cxnId="{7A23F8E4-5149-428C-8101-1DE721AF6549}">
      <dgm:prSet/>
      <dgm:spPr/>
      <dgm:t>
        <a:bodyPr/>
        <a:lstStyle/>
        <a:p>
          <a:endParaRPr lang="en-US">
            <a:latin typeface="Segoe UI" pitchFamily="34" charset="0"/>
            <a:ea typeface="Segoe UI" pitchFamily="34" charset="0"/>
            <a:cs typeface="Segoe UI" pitchFamily="34" charset="0"/>
          </a:endParaRPr>
        </a:p>
      </dgm:t>
    </dgm:pt>
    <dgm:pt modelId="{254D9713-4066-4AE7-B73C-E604BCEE5FBD}">
      <dgm:prSet phldrT="[Text]" custT="1"/>
      <dgm:spPr/>
      <dgm:t>
        <a:bodyPr/>
        <a:lstStyle/>
        <a:p>
          <a:r>
            <a:rPr lang="en-US" sz="700" dirty="0" smtClean="0">
              <a:solidFill>
                <a:schemeClr val="bg1"/>
              </a:solidFill>
              <a:latin typeface="+mn-lt"/>
              <a:ea typeface="Segoe UI" pitchFamily="34" charset="0"/>
              <a:cs typeface="Segoe UI" pitchFamily="34" charset="0"/>
            </a:rPr>
            <a:t> </a:t>
          </a:r>
          <a:r>
            <a:rPr lang="en-US" sz="900" dirty="0" smtClean="0">
              <a:solidFill>
                <a:schemeClr val="bg1"/>
              </a:solidFill>
              <a:latin typeface="+mn-lt"/>
              <a:ea typeface="Segoe UI" pitchFamily="34" charset="0"/>
              <a:cs typeface="Segoe UI" pitchFamily="34" charset="0"/>
            </a:rPr>
            <a:t>Build more useful product selection experience</a:t>
          </a:r>
          <a:endParaRPr lang="en-US" sz="900" dirty="0">
            <a:latin typeface="+mn-lt"/>
            <a:ea typeface="Segoe UI" pitchFamily="34" charset="0"/>
            <a:cs typeface="Segoe UI" pitchFamily="34" charset="0"/>
          </a:endParaRPr>
        </a:p>
      </dgm:t>
    </dgm:pt>
    <dgm:pt modelId="{4970823C-E8AF-43E7-8170-CD2BA1DDF642}" type="parTrans" cxnId="{1D5547F5-3A69-45EF-97FD-F11A0C11DC74}">
      <dgm:prSet/>
      <dgm:spPr/>
      <dgm:t>
        <a:bodyPr/>
        <a:lstStyle/>
        <a:p>
          <a:endParaRPr lang="en-US">
            <a:latin typeface="Segoe UI" pitchFamily="34" charset="0"/>
            <a:ea typeface="Segoe UI" pitchFamily="34" charset="0"/>
            <a:cs typeface="Segoe UI" pitchFamily="34" charset="0"/>
          </a:endParaRPr>
        </a:p>
      </dgm:t>
    </dgm:pt>
    <dgm:pt modelId="{8D99C055-95E2-49F3-B9C1-DD0A4EEF00F4}" type="sibTrans" cxnId="{1D5547F5-3A69-45EF-97FD-F11A0C11DC74}">
      <dgm:prSet/>
      <dgm:spPr/>
      <dgm:t>
        <a:bodyPr/>
        <a:lstStyle/>
        <a:p>
          <a:endParaRPr lang="en-US">
            <a:latin typeface="Segoe UI" pitchFamily="34" charset="0"/>
            <a:ea typeface="Segoe UI" pitchFamily="34" charset="0"/>
            <a:cs typeface="Segoe UI" pitchFamily="34" charset="0"/>
          </a:endParaRPr>
        </a:p>
      </dgm:t>
    </dgm:pt>
    <dgm:pt modelId="{8EEBA0A3-1CA3-4E05-837B-102CA32802E4}">
      <dgm:prSet phldrT="[Text]" custT="1"/>
      <dgm:spPr/>
      <dgm:t>
        <a:bodyPr/>
        <a:lstStyle/>
        <a:p>
          <a:r>
            <a:rPr lang="en-US" sz="900" dirty="0" smtClean="0">
              <a:latin typeface="+mn-lt"/>
              <a:ea typeface="Segoe UI" pitchFamily="34" charset="0"/>
              <a:cs typeface="Segoe UI" pitchFamily="34" charset="0"/>
            </a:rPr>
            <a:t>Evaluate existing process in greater depth</a:t>
          </a:r>
          <a:endParaRPr lang="en-US" sz="900" dirty="0">
            <a:latin typeface="+mn-lt"/>
            <a:ea typeface="Segoe UI" pitchFamily="34" charset="0"/>
            <a:cs typeface="Segoe UI" pitchFamily="34" charset="0"/>
          </a:endParaRPr>
        </a:p>
      </dgm:t>
    </dgm:pt>
    <dgm:pt modelId="{E721BE4D-494F-419D-8A75-96A144484DF3}" type="parTrans" cxnId="{7774F39B-5826-4A72-A3D7-20B8330478CC}">
      <dgm:prSet/>
      <dgm:spPr/>
      <dgm:t>
        <a:bodyPr/>
        <a:lstStyle/>
        <a:p>
          <a:endParaRPr lang="en-US">
            <a:latin typeface="Segoe UI" pitchFamily="34" charset="0"/>
            <a:ea typeface="Segoe UI" pitchFamily="34" charset="0"/>
            <a:cs typeface="Segoe UI" pitchFamily="34" charset="0"/>
          </a:endParaRPr>
        </a:p>
      </dgm:t>
    </dgm:pt>
    <dgm:pt modelId="{5ED62B7B-E313-4860-841C-111840AA04C7}" type="sibTrans" cxnId="{7774F39B-5826-4A72-A3D7-20B8330478CC}">
      <dgm:prSet/>
      <dgm:spPr/>
      <dgm:t>
        <a:bodyPr/>
        <a:lstStyle/>
        <a:p>
          <a:endParaRPr lang="en-US">
            <a:latin typeface="Segoe UI" pitchFamily="34" charset="0"/>
            <a:ea typeface="Segoe UI" pitchFamily="34" charset="0"/>
            <a:cs typeface="Segoe UI" pitchFamily="34" charset="0"/>
          </a:endParaRPr>
        </a:p>
      </dgm:t>
    </dgm:pt>
    <dgm:pt modelId="{2BD3AE7B-D63A-402F-8D76-F5D7F2D3CCB7}">
      <dgm:prSet phldrT="[Text]" custT="1"/>
      <dgm:spPr/>
      <dgm:t>
        <a:bodyPr/>
        <a:lstStyle/>
        <a:p>
          <a:r>
            <a:rPr lang="en-US" sz="900" dirty="0" smtClean="0">
              <a:latin typeface="+mn-lt"/>
              <a:ea typeface="Segoe UI" pitchFamily="34" charset="0"/>
              <a:cs typeface="Segoe UI" pitchFamily="34" charset="0"/>
            </a:rPr>
            <a:t>Create wireframes for specific areas of the experience</a:t>
          </a:r>
          <a:endParaRPr lang="en-US" sz="900" dirty="0">
            <a:latin typeface="+mn-lt"/>
            <a:ea typeface="Segoe UI" pitchFamily="34" charset="0"/>
            <a:cs typeface="Segoe UI" pitchFamily="34" charset="0"/>
          </a:endParaRPr>
        </a:p>
      </dgm:t>
    </dgm:pt>
    <dgm:pt modelId="{01F895B4-A06B-443E-9C66-ADCB9BD50664}" type="parTrans" cxnId="{6723E71E-853A-40AB-B25F-9CCEF34270D0}">
      <dgm:prSet/>
      <dgm:spPr/>
      <dgm:t>
        <a:bodyPr/>
        <a:lstStyle/>
        <a:p>
          <a:endParaRPr lang="en-US">
            <a:latin typeface="Segoe UI" pitchFamily="34" charset="0"/>
            <a:ea typeface="Segoe UI" pitchFamily="34" charset="0"/>
            <a:cs typeface="Segoe UI" pitchFamily="34" charset="0"/>
          </a:endParaRPr>
        </a:p>
      </dgm:t>
    </dgm:pt>
    <dgm:pt modelId="{7FF18F3A-B257-422C-86D5-7454A45661AB}" type="sibTrans" cxnId="{6723E71E-853A-40AB-B25F-9CCEF34270D0}">
      <dgm:prSet/>
      <dgm:spPr/>
      <dgm:t>
        <a:bodyPr/>
        <a:lstStyle/>
        <a:p>
          <a:endParaRPr lang="en-US">
            <a:latin typeface="Segoe UI" pitchFamily="34" charset="0"/>
            <a:ea typeface="Segoe UI" pitchFamily="34" charset="0"/>
            <a:cs typeface="Segoe UI" pitchFamily="34" charset="0"/>
          </a:endParaRPr>
        </a:p>
      </dgm:t>
    </dgm:pt>
    <dgm:pt modelId="{A2D9C0D6-A37F-4412-AD37-DD4EC44A3DA6}">
      <dgm:prSet phldrT="[Text]"/>
      <dgm:spPr/>
      <dgm:t>
        <a:bodyPr/>
        <a:lstStyle/>
        <a:p>
          <a:r>
            <a:rPr lang="en-US" sz="900" dirty="0" smtClean="0">
              <a:latin typeface="+mn-lt"/>
              <a:ea typeface="Segoe UI" pitchFamily="34" charset="0"/>
              <a:cs typeface="Segoe UI" pitchFamily="34" charset="0"/>
            </a:rPr>
            <a:t>Define requirements and implement a set of configuration items from the CCI report</a:t>
          </a:r>
          <a:endParaRPr lang="en-US" sz="900" dirty="0">
            <a:latin typeface="+mn-lt"/>
            <a:ea typeface="Segoe UI" pitchFamily="34" charset="0"/>
            <a:cs typeface="Segoe UI" pitchFamily="34" charset="0"/>
          </a:endParaRPr>
        </a:p>
      </dgm:t>
    </dgm:pt>
    <dgm:pt modelId="{44E2B05B-8338-4553-A593-82FF7054A9FC}" type="parTrans" cxnId="{311D3C31-933E-4C8B-862B-A6B9C76088B0}">
      <dgm:prSet/>
      <dgm:spPr/>
      <dgm:t>
        <a:bodyPr/>
        <a:lstStyle/>
        <a:p>
          <a:endParaRPr lang="en-US">
            <a:latin typeface="Segoe UI" pitchFamily="34" charset="0"/>
            <a:ea typeface="Segoe UI" pitchFamily="34" charset="0"/>
            <a:cs typeface="Segoe UI" pitchFamily="34" charset="0"/>
          </a:endParaRPr>
        </a:p>
      </dgm:t>
    </dgm:pt>
    <dgm:pt modelId="{597E8330-5E41-45EE-981D-D8D258D3BCFF}" type="sibTrans" cxnId="{311D3C31-933E-4C8B-862B-A6B9C76088B0}">
      <dgm:prSet/>
      <dgm:spPr/>
      <dgm:t>
        <a:bodyPr/>
        <a:lstStyle/>
        <a:p>
          <a:endParaRPr lang="en-US">
            <a:latin typeface="Segoe UI" pitchFamily="34" charset="0"/>
            <a:ea typeface="Segoe UI" pitchFamily="34" charset="0"/>
            <a:cs typeface="Segoe UI" pitchFamily="34" charset="0"/>
          </a:endParaRPr>
        </a:p>
      </dgm:t>
    </dgm:pt>
    <dgm:pt modelId="{84FEF95C-D32A-1B47-A3B9-D1940BF93527}">
      <dgm:prSet phldrT="[Text]" custT="1"/>
      <dgm:spPr/>
      <dgm:t>
        <a:bodyPr/>
        <a:lstStyle/>
        <a:p>
          <a:r>
            <a:rPr lang="en-US" sz="900" dirty="0" smtClean="0">
              <a:latin typeface="+mn-lt"/>
              <a:ea typeface="Segoe UI" pitchFamily="34" charset="0"/>
              <a:cs typeface="Segoe UI" pitchFamily="34" charset="0"/>
            </a:rPr>
            <a:t>Optional: evaluate integration of existing tools</a:t>
          </a:r>
          <a:endParaRPr lang="en-US" sz="900" dirty="0">
            <a:latin typeface="+mn-lt"/>
            <a:ea typeface="Segoe UI" pitchFamily="34" charset="0"/>
            <a:cs typeface="Segoe UI" pitchFamily="34" charset="0"/>
          </a:endParaRPr>
        </a:p>
      </dgm:t>
    </dgm:pt>
    <dgm:pt modelId="{BC32949E-5941-FD4C-8FE9-EA00DDC9FF22}" type="parTrans" cxnId="{8AFC956A-59A1-6042-AE04-D4A8F8D41F13}">
      <dgm:prSet/>
      <dgm:spPr/>
      <dgm:t>
        <a:bodyPr/>
        <a:lstStyle/>
        <a:p>
          <a:endParaRPr lang="en-US"/>
        </a:p>
      </dgm:t>
    </dgm:pt>
    <dgm:pt modelId="{12D82982-2648-D544-93BE-82F695A34871}" type="sibTrans" cxnId="{8AFC956A-59A1-6042-AE04-D4A8F8D41F13}">
      <dgm:prSet/>
      <dgm:spPr/>
      <dgm:t>
        <a:bodyPr/>
        <a:lstStyle/>
        <a:p>
          <a:endParaRPr lang="en-US"/>
        </a:p>
      </dgm:t>
    </dgm:pt>
    <dgm:pt modelId="{DDDAEA00-4AB7-9247-9D8D-4E4DF89F051F}">
      <dgm:prSet phldrT="[Text]" custT="1"/>
      <dgm:spPr/>
      <dgm:t>
        <a:bodyPr/>
        <a:lstStyle/>
        <a:p>
          <a:r>
            <a:rPr lang="en-US" sz="900" dirty="0" smtClean="0">
              <a:latin typeface="+mn-lt"/>
              <a:ea typeface="Segoe UI" pitchFamily="34" charset="0"/>
              <a:cs typeface="Segoe UI" pitchFamily="34" charset="0"/>
            </a:rPr>
            <a:t>Build a more automated process using SO API, ETL, Firm reporting process</a:t>
          </a:r>
          <a:endParaRPr lang="en-US" sz="900" dirty="0">
            <a:latin typeface="+mn-lt"/>
            <a:ea typeface="Segoe UI" pitchFamily="34" charset="0"/>
            <a:cs typeface="Segoe UI" pitchFamily="34" charset="0"/>
          </a:endParaRPr>
        </a:p>
      </dgm:t>
    </dgm:pt>
    <dgm:pt modelId="{BD09D0F8-5C89-E643-93FB-3C60EAE259F4}" type="parTrans" cxnId="{0F5899BF-4026-EE49-BA39-0871D9ED5E3B}">
      <dgm:prSet/>
      <dgm:spPr/>
      <dgm:t>
        <a:bodyPr/>
        <a:lstStyle/>
        <a:p>
          <a:endParaRPr lang="en-US"/>
        </a:p>
      </dgm:t>
    </dgm:pt>
    <dgm:pt modelId="{FDB7291F-3C7D-0A47-A8CB-FD5A7297A20E}" type="sibTrans" cxnId="{0F5899BF-4026-EE49-BA39-0871D9ED5E3B}">
      <dgm:prSet/>
      <dgm:spPr/>
      <dgm:t>
        <a:bodyPr/>
        <a:lstStyle/>
        <a:p>
          <a:endParaRPr lang="en-US"/>
        </a:p>
      </dgm:t>
    </dgm:pt>
    <dgm:pt modelId="{0C80054A-8C2A-EB4D-B4C7-0E5E8DFA0A53}">
      <dgm:prSet phldrT="[Text]" custT="1"/>
      <dgm:spPr/>
      <dgm:t>
        <a:bodyPr/>
        <a:lstStyle/>
        <a:p>
          <a:r>
            <a:rPr lang="en-US" sz="900" dirty="0" smtClean="0">
              <a:latin typeface="+mn-lt"/>
              <a:ea typeface="Segoe UI" pitchFamily="34" charset="0"/>
              <a:cs typeface="Segoe UI" pitchFamily="34" charset="0"/>
            </a:rPr>
            <a:t>Consider implementation</a:t>
          </a:r>
          <a:endParaRPr lang="en-US" sz="900" dirty="0">
            <a:latin typeface="+mn-lt"/>
            <a:ea typeface="Segoe UI" pitchFamily="34" charset="0"/>
            <a:cs typeface="Segoe UI" pitchFamily="34" charset="0"/>
          </a:endParaRPr>
        </a:p>
      </dgm:t>
    </dgm:pt>
    <dgm:pt modelId="{14D52CE7-5787-5E4A-B8E1-669B1F8D99DE}" type="parTrans" cxnId="{E7363706-E75C-6A4A-99CE-413E0C04F264}">
      <dgm:prSet/>
      <dgm:spPr/>
      <dgm:t>
        <a:bodyPr/>
        <a:lstStyle/>
        <a:p>
          <a:endParaRPr lang="en-US"/>
        </a:p>
      </dgm:t>
    </dgm:pt>
    <dgm:pt modelId="{8434B36C-7FEC-B04B-A0BC-B6A12EBEBF75}" type="sibTrans" cxnId="{E7363706-E75C-6A4A-99CE-413E0C04F264}">
      <dgm:prSet/>
      <dgm:spPr/>
      <dgm:t>
        <a:bodyPr/>
        <a:lstStyle/>
        <a:p>
          <a:endParaRPr lang="en-US"/>
        </a:p>
      </dgm:t>
    </dgm:pt>
    <dgm:pt modelId="{8B3CA162-0DB3-4686-8097-1B209FD5F50C}" type="pres">
      <dgm:prSet presAssocID="{7A3275D4-3A94-4BF1-857D-72827D347556}" presName="CompostProcess" presStyleCnt="0">
        <dgm:presLayoutVars>
          <dgm:dir/>
          <dgm:resizeHandles val="exact"/>
        </dgm:presLayoutVars>
      </dgm:prSet>
      <dgm:spPr/>
    </dgm:pt>
    <dgm:pt modelId="{40F133DD-A8BC-4466-80D6-4F9E0C7A085D}" type="pres">
      <dgm:prSet presAssocID="{7A3275D4-3A94-4BF1-857D-72827D347556}" presName="arrow" presStyleLbl="bgShp" presStyleIdx="0" presStyleCnt="1" custScaleX="105569"/>
      <dgm:spPr/>
    </dgm:pt>
    <dgm:pt modelId="{082E5C6F-9807-47C5-B523-20BAC8515E3F}" type="pres">
      <dgm:prSet presAssocID="{7A3275D4-3A94-4BF1-857D-72827D347556}" presName="linearProcess" presStyleCnt="0"/>
      <dgm:spPr/>
    </dgm:pt>
    <dgm:pt modelId="{0B8EE5CA-8FDA-46E0-9660-9B77EAAE18FF}" type="pres">
      <dgm:prSet presAssocID="{F52DA9E1-D98B-4422-90B1-30D471E57C54}" presName="textNode" presStyleLbl="node1" presStyleIdx="0" presStyleCnt="5" custScaleX="46634" custLinFactNeighborX="70981" custLinFactNeighborY="48">
        <dgm:presLayoutVars>
          <dgm:bulletEnabled val="1"/>
        </dgm:presLayoutVars>
      </dgm:prSet>
      <dgm:spPr/>
      <dgm:t>
        <a:bodyPr/>
        <a:lstStyle/>
        <a:p>
          <a:endParaRPr lang="en-US"/>
        </a:p>
      </dgm:t>
    </dgm:pt>
    <dgm:pt modelId="{3E0BB102-D1CF-4100-A2C6-7358FC66BDB7}" type="pres">
      <dgm:prSet presAssocID="{52B4EAAE-2E95-4720-A6AE-21E768E20AD1}" presName="sibTrans" presStyleCnt="0"/>
      <dgm:spPr/>
    </dgm:pt>
    <dgm:pt modelId="{6747334D-FF60-4712-AB97-7147BCE234D5}" type="pres">
      <dgm:prSet presAssocID="{B0596E8E-4853-45AE-B50F-59506D4D2491}" presName="textNode" presStyleLbl="node1" presStyleIdx="1" presStyleCnt="5" custScaleX="43832" custLinFactNeighborX="-7521">
        <dgm:presLayoutVars>
          <dgm:bulletEnabled val="1"/>
        </dgm:presLayoutVars>
      </dgm:prSet>
      <dgm:spPr/>
      <dgm:t>
        <a:bodyPr/>
        <a:lstStyle/>
        <a:p>
          <a:endParaRPr lang="en-US"/>
        </a:p>
      </dgm:t>
    </dgm:pt>
    <dgm:pt modelId="{B989A7F8-2057-41D9-AAB4-458F2744CD6A}" type="pres">
      <dgm:prSet presAssocID="{FFD8F3EF-4387-4E45-935C-ECE5B71D14B8}" presName="sibTrans" presStyleCnt="0"/>
      <dgm:spPr/>
    </dgm:pt>
    <dgm:pt modelId="{570F3E3F-0B68-48D4-B4FE-085619EF816D}" type="pres">
      <dgm:prSet presAssocID="{D2EE24CF-DAD0-44D3-90A2-70193B60CE1F}" presName="textNode" presStyleLbl="node1" presStyleIdx="2" presStyleCnt="5" custScaleX="43832" custLinFactNeighborX="-86023">
        <dgm:presLayoutVars>
          <dgm:bulletEnabled val="1"/>
        </dgm:presLayoutVars>
      </dgm:prSet>
      <dgm:spPr/>
      <dgm:t>
        <a:bodyPr/>
        <a:lstStyle/>
        <a:p>
          <a:endParaRPr lang="en-US"/>
        </a:p>
      </dgm:t>
    </dgm:pt>
    <dgm:pt modelId="{D5E3FCA7-B5ED-4A71-B92A-C58393320812}" type="pres">
      <dgm:prSet presAssocID="{64A5DE5D-217B-487D-99D6-C648A4C66A33}" presName="sibTrans" presStyleCnt="0"/>
      <dgm:spPr/>
    </dgm:pt>
    <dgm:pt modelId="{7F143546-6AE9-4721-983C-0F3CCFA02F38}" type="pres">
      <dgm:prSet presAssocID="{56842CA1-D0C0-4957-AB72-8D4FB9268EDD}" presName="textNode" presStyleLbl="node1" presStyleIdx="3" presStyleCnt="5" custScaleX="43832" custLinFactX="-8084" custLinFactNeighborX="-100000">
        <dgm:presLayoutVars>
          <dgm:bulletEnabled val="1"/>
        </dgm:presLayoutVars>
      </dgm:prSet>
      <dgm:spPr/>
      <dgm:t>
        <a:bodyPr/>
        <a:lstStyle/>
        <a:p>
          <a:endParaRPr lang="en-US"/>
        </a:p>
      </dgm:t>
    </dgm:pt>
    <dgm:pt modelId="{071AF8A5-9C14-4597-AF70-09C88422CC8E}" type="pres">
      <dgm:prSet presAssocID="{633AFEA9-883E-477E-A1C6-34C488DFEB64}" presName="sibTrans" presStyleCnt="0"/>
      <dgm:spPr/>
    </dgm:pt>
    <dgm:pt modelId="{CE109B27-553C-4A83-A177-DFE31B60581D}" type="pres">
      <dgm:prSet presAssocID="{C1785EA0-7E16-4BC7-A82C-47371E82580B}" presName="textNode" presStyleLbl="node1" presStyleIdx="4" presStyleCnt="5" custScaleX="43832" custLinFactX="-18099" custLinFactNeighborX="-100000">
        <dgm:presLayoutVars>
          <dgm:bulletEnabled val="1"/>
        </dgm:presLayoutVars>
      </dgm:prSet>
      <dgm:spPr/>
      <dgm:t>
        <a:bodyPr/>
        <a:lstStyle/>
        <a:p>
          <a:endParaRPr lang="en-US"/>
        </a:p>
      </dgm:t>
    </dgm:pt>
  </dgm:ptLst>
  <dgm:cxnLst>
    <dgm:cxn modelId="{60D04A54-EF92-1745-953F-55A03B395052}" type="presOf" srcId="{F52DA9E1-D98B-4422-90B1-30D471E57C54}" destId="{0B8EE5CA-8FDA-46E0-9660-9B77EAAE18FF}" srcOrd="0" destOrd="0" presId="urn:microsoft.com/office/officeart/2005/8/layout/hProcess9"/>
    <dgm:cxn modelId="{6723E71E-853A-40AB-B25F-9CCEF34270D0}" srcId="{56842CA1-D0C0-4957-AB72-8D4FB9268EDD}" destId="{2BD3AE7B-D63A-402F-8D76-F5D7F2D3CCB7}" srcOrd="0" destOrd="0" parTransId="{01F895B4-A06B-443E-9C66-ADCB9BD50664}" sibTransId="{7FF18F3A-B257-422C-86D5-7454A45661AB}"/>
    <dgm:cxn modelId="{449124D7-730D-4144-B3FD-E38E7DA0F6EF}" srcId="{7A3275D4-3A94-4BF1-857D-72827D347556}" destId="{C1785EA0-7E16-4BC7-A82C-47371E82580B}" srcOrd="4" destOrd="0" parTransId="{8A9DAF66-28D1-4E90-98D1-F9751CB64D21}" sibTransId="{1106849B-679E-4890-BE9D-4B9E8CAAAB3E}"/>
    <dgm:cxn modelId="{219F72A6-8A97-5D46-9B47-F0C9656E5BBF}" type="presOf" srcId="{84FEF95C-D32A-1B47-A3B9-D1940BF93527}" destId="{6747334D-FF60-4712-AB97-7147BCE234D5}" srcOrd="0" destOrd="2" presId="urn:microsoft.com/office/officeart/2005/8/layout/hProcess9"/>
    <dgm:cxn modelId="{B9C90B98-62DC-3243-A16F-1A03C2BC8BAE}" type="presOf" srcId="{0C80054A-8C2A-EB4D-B4C7-0E5E8DFA0A53}" destId="{7F143546-6AE9-4721-983C-0F3CCFA02F38}" srcOrd="0" destOrd="2" presId="urn:microsoft.com/office/officeart/2005/8/layout/hProcess9"/>
    <dgm:cxn modelId="{8AFC956A-59A1-6042-AE04-D4A8F8D41F13}" srcId="{B0596E8E-4853-45AE-B50F-59506D4D2491}" destId="{84FEF95C-D32A-1B47-A3B9-D1940BF93527}" srcOrd="1" destOrd="0" parTransId="{BC32949E-5941-FD4C-8FE9-EA00DDC9FF22}" sibTransId="{12D82982-2648-D544-93BE-82F695A34871}"/>
    <dgm:cxn modelId="{7A23F8E4-5149-428C-8101-1DE721AF6549}" srcId="{F52DA9E1-D98B-4422-90B1-30D471E57C54}" destId="{321D27A7-AD2F-45FF-8A62-3A83D6C3C610}" srcOrd="0" destOrd="0" parTransId="{6A105B67-30DD-4DC6-8331-D731A5707135}" sibTransId="{E79927C2-4FAC-4452-ADCA-C588641CC71E}"/>
    <dgm:cxn modelId="{4D10C3E5-A4DC-0748-B3C8-AB11018F155C}" type="presOf" srcId="{321D27A7-AD2F-45FF-8A62-3A83D6C3C610}" destId="{0B8EE5CA-8FDA-46E0-9660-9B77EAAE18FF}" srcOrd="0" destOrd="1" presId="urn:microsoft.com/office/officeart/2005/8/layout/hProcess9"/>
    <dgm:cxn modelId="{83702708-1AE8-6440-8C01-EA2F2B3466E1}" type="presOf" srcId="{DDDAEA00-4AB7-9247-9D8D-4E4DF89F051F}" destId="{570F3E3F-0B68-48D4-B4FE-085619EF816D}" srcOrd="0" destOrd="2" presId="urn:microsoft.com/office/officeart/2005/8/layout/hProcess9"/>
    <dgm:cxn modelId="{1B431737-F1B9-409B-9F58-FEF03DA0F2D2}" srcId="{7A3275D4-3A94-4BF1-857D-72827D347556}" destId="{B0596E8E-4853-45AE-B50F-59506D4D2491}" srcOrd="1" destOrd="0" parTransId="{26E32610-E05C-4DF1-83B6-F9C1980BDD76}" sibTransId="{FFD8F3EF-4387-4E45-935C-ECE5B71D14B8}"/>
    <dgm:cxn modelId="{C1C0CB54-EBB9-0647-86BF-1E9756E5D723}" type="presOf" srcId="{254D9713-4066-4AE7-B73C-E604BCEE5FBD}" destId="{6747334D-FF60-4712-AB97-7147BCE234D5}" srcOrd="0" destOrd="1" presId="urn:microsoft.com/office/officeart/2005/8/layout/hProcess9"/>
    <dgm:cxn modelId="{611BE8FB-9993-3E40-9C52-E0252E379D4B}" type="presOf" srcId="{A2D9C0D6-A37F-4412-AD37-DD4EC44A3DA6}" destId="{CE109B27-553C-4A83-A177-DFE31B60581D}" srcOrd="0" destOrd="1" presId="urn:microsoft.com/office/officeart/2005/8/layout/hProcess9"/>
    <dgm:cxn modelId="{B6581283-FB2C-4433-8FF9-B3206CB050E8}" srcId="{7A3275D4-3A94-4BF1-857D-72827D347556}" destId="{D2EE24CF-DAD0-44D3-90A2-70193B60CE1F}" srcOrd="2" destOrd="0" parTransId="{0F407CCE-98DD-433B-953F-6856544ADFD1}" sibTransId="{64A5DE5D-217B-487D-99D6-C648A4C66A33}"/>
    <dgm:cxn modelId="{774CBF6E-B760-0A46-B67C-3239B9BB8042}" type="presOf" srcId="{2BD3AE7B-D63A-402F-8D76-F5D7F2D3CCB7}" destId="{7F143546-6AE9-4721-983C-0F3CCFA02F38}" srcOrd="0" destOrd="1" presId="urn:microsoft.com/office/officeart/2005/8/layout/hProcess9"/>
    <dgm:cxn modelId="{1FD414C5-1A20-2A40-BF4F-5AE2133C71BE}" type="presOf" srcId="{56842CA1-D0C0-4957-AB72-8D4FB9268EDD}" destId="{7F143546-6AE9-4721-983C-0F3CCFA02F38}" srcOrd="0" destOrd="0" presId="urn:microsoft.com/office/officeart/2005/8/layout/hProcess9"/>
    <dgm:cxn modelId="{2A9A2F8E-1F72-4EFD-A958-78A361354F0C}" srcId="{7A3275D4-3A94-4BF1-857D-72827D347556}" destId="{F52DA9E1-D98B-4422-90B1-30D471E57C54}" srcOrd="0" destOrd="0" parTransId="{43DBD8B7-3768-4DA5-998B-EEA158333AF2}" sibTransId="{52B4EAAE-2E95-4720-A6AE-21E768E20AD1}"/>
    <dgm:cxn modelId="{E7363706-E75C-6A4A-99CE-413E0C04F264}" srcId="{56842CA1-D0C0-4957-AB72-8D4FB9268EDD}" destId="{0C80054A-8C2A-EB4D-B4C7-0E5E8DFA0A53}" srcOrd="1" destOrd="0" parTransId="{14D52CE7-5787-5E4A-B8E1-669B1F8D99DE}" sibTransId="{8434B36C-7FEC-B04B-A0BC-B6A12EBEBF75}"/>
    <dgm:cxn modelId="{FD63ADC5-6312-4549-967A-EB6AF45CB00A}" type="presOf" srcId="{C1785EA0-7E16-4BC7-A82C-47371E82580B}" destId="{CE109B27-553C-4A83-A177-DFE31B60581D}" srcOrd="0" destOrd="0" presId="urn:microsoft.com/office/officeart/2005/8/layout/hProcess9"/>
    <dgm:cxn modelId="{EA834332-AD5E-B741-9B36-6AD6B52FE065}" type="presOf" srcId="{7A3275D4-3A94-4BF1-857D-72827D347556}" destId="{8B3CA162-0DB3-4686-8097-1B209FD5F50C}" srcOrd="0" destOrd="0" presId="urn:microsoft.com/office/officeart/2005/8/layout/hProcess9"/>
    <dgm:cxn modelId="{F37F83B5-AD70-144A-9260-AB5789903A31}" type="presOf" srcId="{D2EE24CF-DAD0-44D3-90A2-70193B60CE1F}" destId="{570F3E3F-0B68-48D4-B4FE-085619EF816D}" srcOrd="0" destOrd="0" presId="urn:microsoft.com/office/officeart/2005/8/layout/hProcess9"/>
    <dgm:cxn modelId="{0F5899BF-4026-EE49-BA39-0871D9ED5E3B}" srcId="{D2EE24CF-DAD0-44D3-90A2-70193B60CE1F}" destId="{DDDAEA00-4AB7-9247-9D8D-4E4DF89F051F}" srcOrd="1" destOrd="0" parTransId="{BD09D0F8-5C89-E643-93FB-3C60EAE259F4}" sibTransId="{FDB7291F-3C7D-0A47-A8CB-FD5A7297A20E}"/>
    <dgm:cxn modelId="{9BDFE469-0F07-46E2-A0BB-0793B449C227}" srcId="{7A3275D4-3A94-4BF1-857D-72827D347556}" destId="{56842CA1-D0C0-4957-AB72-8D4FB9268EDD}" srcOrd="3" destOrd="0" parTransId="{B2FB4A29-F23C-4153-891B-17F717AC8511}" sibTransId="{633AFEA9-883E-477E-A1C6-34C488DFEB64}"/>
    <dgm:cxn modelId="{AA92AED3-3A98-054C-A016-8BCE56C1C743}" type="presOf" srcId="{8EEBA0A3-1CA3-4E05-837B-102CA32802E4}" destId="{570F3E3F-0B68-48D4-B4FE-085619EF816D}" srcOrd="0" destOrd="1" presId="urn:microsoft.com/office/officeart/2005/8/layout/hProcess9"/>
    <dgm:cxn modelId="{B8A77907-B3AE-E345-B5E2-6534B40AB2FD}" type="presOf" srcId="{B0596E8E-4853-45AE-B50F-59506D4D2491}" destId="{6747334D-FF60-4712-AB97-7147BCE234D5}" srcOrd="0" destOrd="0" presId="urn:microsoft.com/office/officeart/2005/8/layout/hProcess9"/>
    <dgm:cxn modelId="{1D5547F5-3A69-45EF-97FD-F11A0C11DC74}" srcId="{B0596E8E-4853-45AE-B50F-59506D4D2491}" destId="{254D9713-4066-4AE7-B73C-E604BCEE5FBD}" srcOrd="0" destOrd="0" parTransId="{4970823C-E8AF-43E7-8170-CD2BA1DDF642}" sibTransId="{8D99C055-95E2-49F3-B9C1-DD0A4EEF00F4}"/>
    <dgm:cxn modelId="{311D3C31-933E-4C8B-862B-A6B9C76088B0}" srcId="{C1785EA0-7E16-4BC7-A82C-47371E82580B}" destId="{A2D9C0D6-A37F-4412-AD37-DD4EC44A3DA6}" srcOrd="0" destOrd="0" parTransId="{44E2B05B-8338-4553-A593-82FF7054A9FC}" sibTransId="{597E8330-5E41-45EE-981D-D8D258D3BCFF}"/>
    <dgm:cxn modelId="{7774F39B-5826-4A72-A3D7-20B8330478CC}" srcId="{D2EE24CF-DAD0-44D3-90A2-70193B60CE1F}" destId="{8EEBA0A3-1CA3-4E05-837B-102CA32802E4}" srcOrd="0" destOrd="0" parTransId="{E721BE4D-494F-419D-8A75-96A144484DF3}" sibTransId="{5ED62B7B-E313-4860-841C-111840AA04C7}"/>
    <dgm:cxn modelId="{0BCC1A78-F2C7-024C-AFD9-91B09B7F8F58}" type="presParOf" srcId="{8B3CA162-0DB3-4686-8097-1B209FD5F50C}" destId="{40F133DD-A8BC-4466-80D6-4F9E0C7A085D}" srcOrd="0" destOrd="0" presId="urn:microsoft.com/office/officeart/2005/8/layout/hProcess9"/>
    <dgm:cxn modelId="{DC25A751-34DF-4348-9F8E-44752D1DC037}" type="presParOf" srcId="{8B3CA162-0DB3-4686-8097-1B209FD5F50C}" destId="{082E5C6F-9807-47C5-B523-20BAC8515E3F}" srcOrd="1" destOrd="0" presId="urn:microsoft.com/office/officeart/2005/8/layout/hProcess9"/>
    <dgm:cxn modelId="{F5A86D48-542E-834D-B892-B997E91886E7}" type="presParOf" srcId="{082E5C6F-9807-47C5-B523-20BAC8515E3F}" destId="{0B8EE5CA-8FDA-46E0-9660-9B77EAAE18FF}" srcOrd="0" destOrd="0" presId="urn:microsoft.com/office/officeart/2005/8/layout/hProcess9"/>
    <dgm:cxn modelId="{C0B66DDE-F71D-F343-BCC7-212DB6E3769A}" type="presParOf" srcId="{082E5C6F-9807-47C5-B523-20BAC8515E3F}" destId="{3E0BB102-D1CF-4100-A2C6-7358FC66BDB7}" srcOrd="1" destOrd="0" presId="urn:microsoft.com/office/officeart/2005/8/layout/hProcess9"/>
    <dgm:cxn modelId="{35FFAEC2-73B3-FF44-8237-198313326B77}" type="presParOf" srcId="{082E5C6F-9807-47C5-B523-20BAC8515E3F}" destId="{6747334D-FF60-4712-AB97-7147BCE234D5}" srcOrd="2" destOrd="0" presId="urn:microsoft.com/office/officeart/2005/8/layout/hProcess9"/>
    <dgm:cxn modelId="{3E514689-8308-594F-A7D7-B24FC7AFD57E}" type="presParOf" srcId="{082E5C6F-9807-47C5-B523-20BAC8515E3F}" destId="{B989A7F8-2057-41D9-AAB4-458F2744CD6A}" srcOrd="3" destOrd="0" presId="urn:microsoft.com/office/officeart/2005/8/layout/hProcess9"/>
    <dgm:cxn modelId="{CBD8F2F5-13BE-1D48-975E-923C8814FF05}" type="presParOf" srcId="{082E5C6F-9807-47C5-B523-20BAC8515E3F}" destId="{570F3E3F-0B68-48D4-B4FE-085619EF816D}" srcOrd="4" destOrd="0" presId="urn:microsoft.com/office/officeart/2005/8/layout/hProcess9"/>
    <dgm:cxn modelId="{31523814-F578-A340-AF60-4DB0CB45D78A}" type="presParOf" srcId="{082E5C6F-9807-47C5-B523-20BAC8515E3F}" destId="{D5E3FCA7-B5ED-4A71-B92A-C58393320812}" srcOrd="5" destOrd="0" presId="urn:microsoft.com/office/officeart/2005/8/layout/hProcess9"/>
    <dgm:cxn modelId="{87C4FA29-BB7F-224A-BACB-2E90299958D6}" type="presParOf" srcId="{082E5C6F-9807-47C5-B523-20BAC8515E3F}" destId="{7F143546-6AE9-4721-983C-0F3CCFA02F38}" srcOrd="6" destOrd="0" presId="urn:microsoft.com/office/officeart/2005/8/layout/hProcess9"/>
    <dgm:cxn modelId="{BB9FEE5E-42F7-EA4B-B0F4-13F0D4DFDBC6}" type="presParOf" srcId="{082E5C6F-9807-47C5-B523-20BAC8515E3F}" destId="{071AF8A5-9C14-4597-AF70-09C88422CC8E}" srcOrd="7" destOrd="0" presId="urn:microsoft.com/office/officeart/2005/8/layout/hProcess9"/>
    <dgm:cxn modelId="{3A87949B-1383-9B49-AC17-6FCCE1B42C24}" type="presParOf" srcId="{082E5C6F-9807-47C5-B523-20BAC8515E3F}" destId="{CE109B27-553C-4A83-A177-DFE31B60581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3275D4-3A94-4BF1-857D-72827D347556}" type="doc">
      <dgm:prSet loTypeId="urn:microsoft.com/office/officeart/2005/8/layout/hProcess9" loCatId="process" qsTypeId="urn:microsoft.com/office/officeart/2005/8/quickstyle/simple1" qsCatId="simple" csTypeId="urn:microsoft.com/office/officeart/2005/8/colors/colorful1#4" csCatId="colorful" phldr="1"/>
      <dgm:spPr/>
    </dgm:pt>
    <dgm:pt modelId="{F52DA9E1-D98B-4422-90B1-30D471E57C54}">
      <dgm:prSet phldrT="[Text]" custT="1">
        <dgm:style>
          <a:lnRef idx="2">
            <a:schemeClr val="accent3"/>
          </a:lnRef>
          <a:fillRef idx="1">
            <a:schemeClr val="lt1"/>
          </a:fillRef>
          <a:effectRef idx="0">
            <a:schemeClr val="accent3"/>
          </a:effectRef>
          <a:fontRef idx="minor">
            <a:schemeClr val="dk1"/>
          </a:fontRef>
        </dgm:style>
      </dgm:prSet>
      <dgm:spPr>
        <a:solidFill>
          <a:schemeClr val="accent3"/>
        </a:solidFill>
        <a:ln>
          <a:solidFill>
            <a:schemeClr val="bg1"/>
          </a:solidFill>
        </a:ln>
      </dgm:spPr>
      <dgm:t>
        <a:bodyPr/>
        <a:lstStyle/>
        <a:p>
          <a:r>
            <a:rPr lang="en-US" sz="1050" b="1" dirty="0" smtClean="0">
              <a:solidFill>
                <a:schemeClr val="bg1"/>
              </a:solidFill>
              <a:latin typeface="+mn-lt"/>
              <a:ea typeface="Segoe UI" pitchFamily="34" charset="0"/>
              <a:cs typeface="Segoe UI" pitchFamily="34" charset="0"/>
            </a:rPr>
            <a:t>1 Custom vs. Declarative</a:t>
          </a:r>
          <a:endParaRPr lang="en-US" sz="1050" b="1" dirty="0">
            <a:solidFill>
              <a:schemeClr val="bg1"/>
            </a:solidFill>
            <a:latin typeface="+mn-lt"/>
            <a:ea typeface="Segoe UI" pitchFamily="34" charset="0"/>
            <a:cs typeface="Segoe UI" pitchFamily="34" charset="0"/>
          </a:endParaRPr>
        </a:p>
      </dgm:t>
    </dgm:pt>
    <dgm:pt modelId="{43DBD8B7-3768-4DA5-998B-EEA158333AF2}" type="parTrans" cxnId="{2A9A2F8E-1F72-4EFD-A958-78A361354F0C}">
      <dgm:prSet/>
      <dgm:spPr/>
      <dgm:t>
        <a:bodyPr/>
        <a:lstStyle/>
        <a:p>
          <a:endParaRPr lang="en-US">
            <a:latin typeface="Segoe UI" pitchFamily="34" charset="0"/>
            <a:ea typeface="Segoe UI" pitchFamily="34" charset="0"/>
            <a:cs typeface="Segoe UI" pitchFamily="34" charset="0"/>
          </a:endParaRPr>
        </a:p>
      </dgm:t>
    </dgm:pt>
    <dgm:pt modelId="{52B4EAAE-2E95-4720-A6AE-21E768E20AD1}" type="sibTrans" cxnId="{2A9A2F8E-1F72-4EFD-A958-78A361354F0C}">
      <dgm:prSet/>
      <dgm:spPr/>
      <dgm:t>
        <a:bodyPr/>
        <a:lstStyle/>
        <a:p>
          <a:endParaRPr lang="en-US">
            <a:latin typeface="Segoe UI" pitchFamily="34" charset="0"/>
            <a:ea typeface="Segoe UI" pitchFamily="34" charset="0"/>
            <a:cs typeface="Segoe UI" pitchFamily="34" charset="0"/>
          </a:endParaRPr>
        </a:p>
      </dgm:t>
    </dgm:pt>
    <dgm:pt modelId="{321D27A7-AD2F-45FF-8A62-3A83D6C3C610}">
      <dgm:prSet phldrT="[Text]" custT="1">
        <dgm:style>
          <a:lnRef idx="2">
            <a:schemeClr val="accent3"/>
          </a:lnRef>
          <a:fillRef idx="1">
            <a:schemeClr val="lt1"/>
          </a:fillRef>
          <a:effectRef idx="0">
            <a:schemeClr val="accent3"/>
          </a:effectRef>
          <a:fontRef idx="minor">
            <a:schemeClr val="dk1"/>
          </a:fontRef>
        </dgm:style>
      </dgm:prSet>
      <dgm:spPr>
        <a:solidFill>
          <a:schemeClr val="accent3"/>
        </a:solidFill>
        <a:ln>
          <a:solidFill>
            <a:schemeClr val="bg1"/>
          </a:solidFill>
        </a:ln>
      </dgm:spPr>
      <dgm:t>
        <a:bodyPr/>
        <a:lstStyle/>
        <a:p>
          <a:r>
            <a:rPr lang="en-US" sz="1000" dirty="0" smtClean="0">
              <a:solidFill>
                <a:schemeClr val="bg1"/>
              </a:solidFill>
              <a:latin typeface="+mn-lt"/>
              <a:ea typeface="Segoe UI" pitchFamily="34" charset="0"/>
              <a:cs typeface="Segoe UI" pitchFamily="34" charset="0"/>
            </a:rPr>
            <a:t>Evaluate approach to enable some Firm customization while supporting data aggregation</a:t>
          </a:r>
          <a:endParaRPr lang="en-US" sz="1000" dirty="0">
            <a:solidFill>
              <a:schemeClr val="bg1"/>
            </a:solidFill>
            <a:latin typeface="+mn-lt"/>
            <a:ea typeface="Segoe UI" pitchFamily="34" charset="0"/>
            <a:cs typeface="Segoe UI" pitchFamily="34" charset="0"/>
          </a:endParaRPr>
        </a:p>
      </dgm:t>
    </dgm:pt>
    <dgm:pt modelId="{6A105B67-30DD-4DC6-8331-D731A5707135}" type="parTrans" cxnId="{7A23F8E4-5149-428C-8101-1DE721AF6549}">
      <dgm:prSet/>
      <dgm:spPr/>
      <dgm:t>
        <a:bodyPr/>
        <a:lstStyle/>
        <a:p>
          <a:endParaRPr lang="en-US">
            <a:latin typeface="Segoe UI" pitchFamily="34" charset="0"/>
            <a:ea typeface="Segoe UI" pitchFamily="34" charset="0"/>
            <a:cs typeface="Segoe UI" pitchFamily="34" charset="0"/>
          </a:endParaRPr>
        </a:p>
      </dgm:t>
    </dgm:pt>
    <dgm:pt modelId="{E79927C2-4FAC-4452-ADCA-C588641CC71E}" type="sibTrans" cxnId="{7A23F8E4-5149-428C-8101-1DE721AF6549}">
      <dgm:prSet/>
      <dgm:spPr/>
      <dgm:t>
        <a:bodyPr/>
        <a:lstStyle/>
        <a:p>
          <a:endParaRPr lang="en-US">
            <a:latin typeface="Segoe UI" pitchFamily="34" charset="0"/>
            <a:ea typeface="Segoe UI" pitchFamily="34" charset="0"/>
            <a:cs typeface="Segoe UI" pitchFamily="34" charset="0"/>
          </a:endParaRPr>
        </a:p>
      </dgm:t>
    </dgm:pt>
    <dgm:pt modelId="{8B3CA162-0DB3-4686-8097-1B209FD5F50C}" type="pres">
      <dgm:prSet presAssocID="{7A3275D4-3A94-4BF1-857D-72827D347556}" presName="CompostProcess" presStyleCnt="0">
        <dgm:presLayoutVars>
          <dgm:dir/>
          <dgm:resizeHandles val="exact"/>
        </dgm:presLayoutVars>
      </dgm:prSet>
      <dgm:spPr/>
    </dgm:pt>
    <dgm:pt modelId="{40F133DD-A8BC-4466-80D6-4F9E0C7A085D}" type="pres">
      <dgm:prSet presAssocID="{7A3275D4-3A94-4BF1-857D-72827D347556}" presName="arrow" presStyleLbl="bgShp" presStyleIdx="0" presStyleCnt="1" custScaleX="83183" custLinFactNeighborX="-5382"/>
      <dgm:spPr/>
    </dgm:pt>
    <dgm:pt modelId="{082E5C6F-9807-47C5-B523-20BAC8515E3F}" type="pres">
      <dgm:prSet presAssocID="{7A3275D4-3A94-4BF1-857D-72827D347556}" presName="linearProcess" presStyleCnt="0"/>
      <dgm:spPr/>
    </dgm:pt>
    <dgm:pt modelId="{0B8EE5CA-8FDA-46E0-9660-9B77EAAE18FF}" type="pres">
      <dgm:prSet presAssocID="{F52DA9E1-D98B-4422-90B1-30D471E57C54}" presName="textNode" presStyleLbl="node1" presStyleIdx="0" presStyleCnt="1" custScaleX="43832" custLinFactNeighborX="-92542">
        <dgm:presLayoutVars>
          <dgm:bulletEnabled val="1"/>
        </dgm:presLayoutVars>
      </dgm:prSet>
      <dgm:spPr/>
      <dgm:t>
        <a:bodyPr/>
        <a:lstStyle/>
        <a:p>
          <a:endParaRPr lang="en-US"/>
        </a:p>
      </dgm:t>
    </dgm:pt>
  </dgm:ptLst>
  <dgm:cxnLst>
    <dgm:cxn modelId="{2A9A2F8E-1F72-4EFD-A958-78A361354F0C}" srcId="{7A3275D4-3A94-4BF1-857D-72827D347556}" destId="{F52DA9E1-D98B-4422-90B1-30D471E57C54}" srcOrd="0" destOrd="0" parTransId="{43DBD8B7-3768-4DA5-998B-EEA158333AF2}" sibTransId="{52B4EAAE-2E95-4720-A6AE-21E768E20AD1}"/>
    <dgm:cxn modelId="{7A23F8E4-5149-428C-8101-1DE721AF6549}" srcId="{F52DA9E1-D98B-4422-90B1-30D471E57C54}" destId="{321D27A7-AD2F-45FF-8A62-3A83D6C3C610}" srcOrd="0" destOrd="0" parTransId="{6A105B67-30DD-4DC6-8331-D731A5707135}" sibTransId="{E79927C2-4FAC-4452-ADCA-C588641CC71E}"/>
    <dgm:cxn modelId="{0D8A3428-0E4A-8E48-86DC-6870689F192C}" type="presOf" srcId="{321D27A7-AD2F-45FF-8A62-3A83D6C3C610}" destId="{0B8EE5CA-8FDA-46E0-9660-9B77EAAE18FF}" srcOrd="0" destOrd="1" presId="urn:microsoft.com/office/officeart/2005/8/layout/hProcess9"/>
    <dgm:cxn modelId="{F505B66B-2DAC-A14B-BC1D-EC671E32F0B2}" type="presOf" srcId="{F52DA9E1-D98B-4422-90B1-30D471E57C54}" destId="{0B8EE5CA-8FDA-46E0-9660-9B77EAAE18FF}" srcOrd="0" destOrd="0" presId="urn:microsoft.com/office/officeart/2005/8/layout/hProcess9"/>
    <dgm:cxn modelId="{BA08798B-DED4-C942-AA32-1F5455C1B684}" type="presOf" srcId="{7A3275D4-3A94-4BF1-857D-72827D347556}" destId="{8B3CA162-0DB3-4686-8097-1B209FD5F50C}" srcOrd="0" destOrd="0" presId="urn:microsoft.com/office/officeart/2005/8/layout/hProcess9"/>
    <dgm:cxn modelId="{0BF562A9-4254-254D-829B-7DD7247B9540}" type="presParOf" srcId="{8B3CA162-0DB3-4686-8097-1B209FD5F50C}" destId="{40F133DD-A8BC-4466-80D6-4F9E0C7A085D}" srcOrd="0" destOrd="0" presId="urn:microsoft.com/office/officeart/2005/8/layout/hProcess9"/>
    <dgm:cxn modelId="{E6219AF6-286B-B24F-A0FA-4E073BA36D14}" type="presParOf" srcId="{8B3CA162-0DB3-4686-8097-1B209FD5F50C}" destId="{082E5C6F-9807-47C5-B523-20BAC8515E3F}" srcOrd="1" destOrd="0" presId="urn:microsoft.com/office/officeart/2005/8/layout/hProcess9"/>
    <dgm:cxn modelId="{B55244B7-3F62-2F47-957A-A4D626BA7B60}" type="presParOf" srcId="{082E5C6F-9807-47C5-B523-20BAC8515E3F}" destId="{0B8EE5CA-8FDA-46E0-9660-9B77EAAE18F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3275D4-3A94-4BF1-857D-72827D347556}" type="doc">
      <dgm:prSet loTypeId="urn:microsoft.com/office/officeart/2005/8/layout/hProcess9" loCatId="process" qsTypeId="urn:microsoft.com/office/officeart/2005/8/quickstyle/simple1" qsCatId="simple" csTypeId="urn:microsoft.com/office/officeart/2005/8/colors/colorful1#4" csCatId="colorful" phldr="1"/>
      <dgm:spPr/>
    </dgm:pt>
    <dgm:pt modelId="{7A66F352-AA7E-5441-9257-069210D3A9DC}">
      <dgm:prSet phldrT="[Text]" custT="1"/>
      <dgm:spPr>
        <a:solidFill>
          <a:schemeClr val="accent3"/>
        </a:solidFill>
      </dgm:spPr>
      <dgm:t>
        <a:bodyPr/>
        <a:lstStyle/>
        <a:p>
          <a:r>
            <a:rPr lang="en-US" sz="1050" b="1" dirty="0" smtClean="0">
              <a:latin typeface="+mn-lt"/>
              <a:ea typeface="Segoe UI" pitchFamily="34" charset="0"/>
              <a:cs typeface="Segoe UI" pitchFamily="34" charset="0"/>
            </a:rPr>
            <a:t>2 Product Selection</a:t>
          </a:r>
          <a:endParaRPr lang="en-US" sz="1050" b="1" dirty="0">
            <a:latin typeface="+mn-lt"/>
            <a:ea typeface="Segoe UI" pitchFamily="34" charset="0"/>
            <a:cs typeface="Segoe UI" pitchFamily="34" charset="0"/>
          </a:endParaRPr>
        </a:p>
      </dgm:t>
    </dgm:pt>
    <dgm:pt modelId="{638C9D4C-4DBF-DF42-916B-AD3C53AA3EFF}" type="parTrans" cxnId="{EF4115B9-B59E-8C40-A540-2EFC50B76DF1}">
      <dgm:prSet/>
      <dgm:spPr/>
      <dgm:t>
        <a:bodyPr/>
        <a:lstStyle/>
        <a:p>
          <a:endParaRPr lang="en-US"/>
        </a:p>
      </dgm:t>
    </dgm:pt>
    <dgm:pt modelId="{14F17097-0D14-7042-A7F5-E2082657A28A}" type="sibTrans" cxnId="{EF4115B9-B59E-8C40-A540-2EFC50B76DF1}">
      <dgm:prSet/>
      <dgm:spPr/>
      <dgm:t>
        <a:bodyPr/>
        <a:lstStyle/>
        <a:p>
          <a:endParaRPr lang="en-US"/>
        </a:p>
      </dgm:t>
    </dgm:pt>
    <dgm:pt modelId="{4E225D6F-FBD6-914B-BFA9-0248697D52DB}">
      <dgm:prSet phldrT="[Text]"/>
      <dgm:spPr>
        <a:solidFill>
          <a:schemeClr val="accent3"/>
        </a:solidFill>
      </dgm:spPr>
      <dgm:t>
        <a:bodyPr/>
        <a:lstStyle/>
        <a:p>
          <a:r>
            <a:rPr lang="en-US" sz="900" dirty="0" smtClean="0">
              <a:solidFill>
                <a:schemeClr val="bg1"/>
              </a:solidFill>
              <a:latin typeface="+mn-lt"/>
              <a:ea typeface="Segoe UI" pitchFamily="34" charset="0"/>
              <a:cs typeface="Segoe UI" pitchFamily="34" charset="0"/>
            </a:rPr>
            <a:t> Build more useful product selection experience</a:t>
          </a:r>
          <a:endParaRPr lang="en-US" sz="900" dirty="0">
            <a:latin typeface="+mn-lt"/>
            <a:ea typeface="Segoe UI" pitchFamily="34" charset="0"/>
            <a:cs typeface="Segoe UI" pitchFamily="34" charset="0"/>
          </a:endParaRPr>
        </a:p>
      </dgm:t>
    </dgm:pt>
    <dgm:pt modelId="{858820AA-DE56-604F-AFA8-24A14B22D09B}" type="parTrans" cxnId="{D8EA4D07-718B-DD4A-A4B4-52AD9EDD2793}">
      <dgm:prSet/>
      <dgm:spPr/>
      <dgm:t>
        <a:bodyPr/>
        <a:lstStyle/>
        <a:p>
          <a:endParaRPr lang="en-US"/>
        </a:p>
      </dgm:t>
    </dgm:pt>
    <dgm:pt modelId="{82CAB621-14DC-E244-B1EC-A8C73CC49B62}" type="sibTrans" cxnId="{D8EA4D07-718B-DD4A-A4B4-52AD9EDD2793}">
      <dgm:prSet/>
      <dgm:spPr/>
      <dgm:t>
        <a:bodyPr/>
        <a:lstStyle/>
        <a:p>
          <a:endParaRPr lang="en-US"/>
        </a:p>
      </dgm:t>
    </dgm:pt>
    <dgm:pt modelId="{96686A11-1DD5-3C4D-9888-4C93D1CE6498}">
      <dgm:prSet phldrT="[Text]"/>
      <dgm:spPr>
        <a:solidFill>
          <a:schemeClr val="accent3"/>
        </a:solidFill>
      </dgm:spPr>
      <dgm:t>
        <a:bodyPr/>
        <a:lstStyle/>
        <a:p>
          <a:r>
            <a:rPr lang="en-US" sz="900" dirty="0" smtClean="0">
              <a:latin typeface="+mn-lt"/>
              <a:ea typeface="Segoe UI" pitchFamily="34" charset="0"/>
              <a:cs typeface="Segoe UI" pitchFamily="34" charset="0"/>
            </a:rPr>
            <a:t>Option: evaluate integration of existing tools</a:t>
          </a:r>
          <a:endParaRPr lang="en-US" sz="900" dirty="0">
            <a:latin typeface="+mn-lt"/>
            <a:ea typeface="Segoe UI" pitchFamily="34" charset="0"/>
            <a:cs typeface="Segoe UI" pitchFamily="34" charset="0"/>
          </a:endParaRPr>
        </a:p>
      </dgm:t>
    </dgm:pt>
    <dgm:pt modelId="{267242CF-1B10-C840-8BEE-E713A1452255}" type="parTrans" cxnId="{A3538AE7-9C72-ED41-A73D-F30825D1271D}">
      <dgm:prSet/>
      <dgm:spPr/>
      <dgm:t>
        <a:bodyPr/>
        <a:lstStyle/>
        <a:p>
          <a:endParaRPr lang="en-US"/>
        </a:p>
      </dgm:t>
    </dgm:pt>
    <dgm:pt modelId="{DB12BEEF-4369-8A4C-A343-6955D94953B7}" type="sibTrans" cxnId="{A3538AE7-9C72-ED41-A73D-F30825D1271D}">
      <dgm:prSet/>
      <dgm:spPr/>
      <dgm:t>
        <a:bodyPr/>
        <a:lstStyle/>
        <a:p>
          <a:endParaRPr lang="en-US"/>
        </a:p>
      </dgm:t>
    </dgm:pt>
    <dgm:pt modelId="{8B3CA162-0DB3-4686-8097-1B209FD5F50C}" type="pres">
      <dgm:prSet presAssocID="{7A3275D4-3A94-4BF1-857D-72827D347556}" presName="CompostProcess" presStyleCnt="0">
        <dgm:presLayoutVars>
          <dgm:dir/>
          <dgm:resizeHandles val="exact"/>
        </dgm:presLayoutVars>
      </dgm:prSet>
      <dgm:spPr/>
    </dgm:pt>
    <dgm:pt modelId="{40F133DD-A8BC-4466-80D6-4F9E0C7A085D}" type="pres">
      <dgm:prSet presAssocID="{7A3275D4-3A94-4BF1-857D-72827D347556}" presName="arrow" presStyleLbl="bgShp" presStyleIdx="0" presStyleCnt="1" custScaleX="82676" custLinFactNeighborX="-5382"/>
      <dgm:spPr/>
    </dgm:pt>
    <dgm:pt modelId="{082E5C6F-9807-47C5-B523-20BAC8515E3F}" type="pres">
      <dgm:prSet presAssocID="{7A3275D4-3A94-4BF1-857D-72827D347556}" presName="linearProcess" presStyleCnt="0"/>
      <dgm:spPr/>
    </dgm:pt>
    <dgm:pt modelId="{C017FAC7-3BBD-A940-9705-46001A3A0752}" type="pres">
      <dgm:prSet presAssocID="{7A66F352-AA7E-5441-9257-069210D3A9DC}" presName="textNode" presStyleLbl="node1" presStyleIdx="0" presStyleCnt="1" custScaleX="43626" custLinFactNeighborX="-91842">
        <dgm:presLayoutVars>
          <dgm:bulletEnabled val="1"/>
        </dgm:presLayoutVars>
      </dgm:prSet>
      <dgm:spPr/>
      <dgm:t>
        <a:bodyPr/>
        <a:lstStyle/>
        <a:p>
          <a:endParaRPr lang="en-US"/>
        </a:p>
      </dgm:t>
    </dgm:pt>
  </dgm:ptLst>
  <dgm:cxnLst>
    <dgm:cxn modelId="{EF4115B9-B59E-8C40-A540-2EFC50B76DF1}" srcId="{7A3275D4-3A94-4BF1-857D-72827D347556}" destId="{7A66F352-AA7E-5441-9257-069210D3A9DC}" srcOrd="0" destOrd="0" parTransId="{638C9D4C-4DBF-DF42-916B-AD3C53AA3EFF}" sibTransId="{14F17097-0D14-7042-A7F5-E2082657A28A}"/>
    <dgm:cxn modelId="{04B8CF29-CC69-DA46-A4EE-06E9BEA33B9A}" type="presOf" srcId="{96686A11-1DD5-3C4D-9888-4C93D1CE6498}" destId="{C017FAC7-3BBD-A940-9705-46001A3A0752}" srcOrd="0" destOrd="2" presId="urn:microsoft.com/office/officeart/2005/8/layout/hProcess9"/>
    <dgm:cxn modelId="{6596D175-6384-F44F-954E-CE356206A681}" type="presOf" srcId="{7A3275D4-3A94-4BF1-857D-72827D347556}" destId="{8B3CA162-0DB3-4686-8097-1B209FD5F50C}" srcOrd="0" destOrd="0" presId="urn:microsoft.com/office/officeart/2005/8/layout/hProcess9"/>
    <dgm:cxn modelId="{C55DCA1E-DA76-3B46-B80D-D098306E16CE}" type="presOf" srcId="{4E225D6F-FBD6-914B-BFA9-0248697D52DB}" destId="{C017FAC7-3BBD-A940-9705-46001A3A0752}" srcOrd="0" destOrd="1" presId="urn:microsoft.com/office/officeart/2005/8/layout/hProcess9"/>
    <dgm:cxn modelId="{D8EA4D07-718B-DD4A-A4B4-52AD9EDD2793}" srcId="{7A66F352-AA7E-5441-9257-069210D3A9DC}" destId="{4E225D6F-FBD6-914B-BFA9-0248697D52DB}" srcOrd="0" destOrd="0" parTransId="{858820AA-DE56-604F-AFA8-24A14B22D09B}" sibTransId="{82CAB621-14DC-E244-B1EC-A8C73CC49B62}"/>
    <dgm:cxn modelId="{922E2C3C-B21B-F94C-8A43-C866B27FD7B4}" type="presOf" srcId="{7A66F352-AA7E-5441-9257-069210D3A9DC}" destId="{C017FAC7-3BBD-A940-9705-46001A3A0752}" srcOrd="0" destOrd="0" presId="urn:microsoft.com/office/officeart/2005/8/layout/hProcess9"/>
    <dgm:cxn modelId="{A3538AE7-9C72-ED41-A73D-F30825D1271D}" srcId="{7A66F352-AA7E-5441-9257-069210D3A9DC}" destId="{96686A11-1DD5-3C4D-9888-4C93D1CE6498}" srcOrd="1" destOrd="0" parTransId="{267242CF-1B10-C840-8BEE-E713A1452255}" sibTransId="{DB12BEEF-4369-8A4C-A343-6955D94953B7}"/>
    <dgm:cxn modelId="{140F3299-8BEE-9447-B4F8-487AFF0AD080}" type="presParOf" srcId="{8B3CA162-0DB3-4686-8097-1B209FD5F50C}" destId="{40F133DD-A8BC-4466-80D6-4F9E0C7A085D}" srcOrd="0" destOrd="0" presId="urn:microsoft.com/office/officeart/2005/8/layout/hProcess9"/>
    <dgm:cxn modelId="{BD6EBB80-90BC-0640-B12D-AE66D7191908}" type="presParOf" srcId="{8B3CA162-0DB3-4686-8097-1B209FD5F50C}" destId="{082E5C6F-9807-47C5-B523-20BAC8515E3F}" srcOrd="1" destOrd="0" presId="urn:microsoft.com/office/officeart/2005/8/layout/hProcess9"/>
    <dgm:cxn modelId="{B2D4707C-7BBA-5F4C-A4D7-EFF23E5F8B3D}" type="presParOf" srcId="{082E5C6F-9807-47C5-B523-20BAC8515E3F}" destId="{C017FAC7-3BBD-A940-9705-46001A3A0752}"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3275D4-3A94-4BF1-857D-72827D347556}" type="doc">
      <dgm:prSet loTypeId="urn:microsoft.com/office/officeart/2005/8/layout/hProcess9" loCatId="process" qsTypeId="urn:microsoft.com/office/officeart/2005/8/quickstyle/simple1" qsCatId="simple" csTypeId="urn:microsoft.com/office/officeart/2005/8/colors/colorful1#4" csCatId="colorful" phldr="1"/>
      <dgm:spPr/>
      <dgm:t>
        <a:bodyPr/>
        <a:lstStyle/>
        <a:p>
          <a:endParaRPr lang="en-US"/>
        </a:p>
      </dgm:t>
    </dgm:pt>
    <dgm:pt modelId="{8B3CA162-0DB3-4686-8097-1B209FD5F50C}" type="pres">
      <dgm:prSet presAssocID="{7A3275D4-3A94-4BF1-857D-72827D347556}" presName="CompostProcess" presStyleCnt="0">
        <dgm:presLayoutVars>
          <dgm:dir/>
          <dgm:resizeHandles val="exact"/>
        </dgm:presLayoutVars>
      </dgm:prSet>
      <dgm:spPr/>
      <dgm:t>
        <a:bodyPr/>
        <a:lstStyle/>
        <a:p>
          <a:endParaRPr lang="en-US"/>
        </a:p>
      </dgm:t>
    </dgm:pt>
    <dgm:pt modelId="{40F133DD-A8BC-4466-80D6-4F9E0C7A085D}" type="pres">
      <dgm:prSet presAssocID="{7A3275D4-3A94-4BF1-857D-72827D347556}" presName="arrow" presStyleLbl="bgShp" presStyleIdx="0" presStyleCnt="1" custScaleX="71000" custLinFactNeighborX="-5382"/>
      <dgm:spPr/>
    </dgm:pt>
    <dgm:pt modelId="{082E5C6F-9807-47C5-B523-20BAC8515E3F}" type="pres">
      <dgm:prSet presAssocID="{7A3275D4-3A94-4BF1-857D-72827D347556}" presName="linearProcess" presStyleCnt="0"/>
      <dgm:spPr/>
    </dgm:pt>
  </dgm:ptLst>
  <dgm:cxnLst>
    <dgm:cxn modelId="{05B38864-10FF-634C-8FFF-5F42C32479C7}" type="presOf" srcId="{7A3275D4-3A94-4BF1-857D-72827D347556}" destId="{8B3CA162-0DB3-4686-8097-1B209FD5F50C}" srcOrd="0" destOrd="0" presId="urn:microsoft.com/office/officeart/2005/8/layout/hProcess9"/>
    <dgm:cxn modelId="{963DF77D-6607-5A44-931B-7F9EF70E5987}" type="presParOf" srcId="{8B3CA162-0DB3-4686-8097-1B209FD5F50C}" destId="{40F133DD-A8BC-4466-80D6-4F9E0C7A085D}" srcOrd="0" destOrd="0" presId="urn:microsoft.com/office/officeart/2005/8/layout/hProcess9"/>
    <dgm:cxn modelId="{88C7E5F9-DFF8-704B-81A9-4DED04794860}" type="presParOf" srcId="{8B3CA162-0DB3-4686-8097-1B209FD5F50C}" destId="{082E5C6F-9807-47C5-B523-20BAC8515E3F}" srcOrd="1"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275D4-3A94-4BF1-857D-72827D347556}" type="doc">
      <dgm:prSet loTypeId="urn:microsoft.com/office/officeart/2005/8/layout/hProcess9" loCatId="process" qsTypeId="urn:microsoft.com/office/officeart/2005/8/quickstyle/simple1" qsCatId="simple" csTypeId="urn:microsoft.com/office/officeart/2005/8/colors/colorful1#4" csCatId="colorful" phldr="1"/>
      <dgm:spPr/>
      <dgm:t>
        <a:bodyPr/>
        <a:lstStyle/>
        <a:p>
          <a:endParaRPr lang="en-US"/>
        </a:p>
      </dgm:t>
    </dgm:pt>
    <dgm:pt modelId="{312326E7-A1D3-F145-8789-3A9E194259A2}">
      <dgm:prSet phldrT="[Text]"/>
      <dgm:spPr>
        <a:solidFill>
          <a:schemeClr val="accent5"/>
        </a:solidFill>
      </dgm:spPr>
      <dgm:t>
        <a:bodyPr/>
        <a:lstStyle/>
        <a:p>
          <a:r>
            <a:rPr lang="en-US" b="1" dirty="0" smtClean="0">
              <a:latin typeface="+mn-lt"/>
              <a:ea typeface="Segoe UI" pitchFamily="34" charset="0"/>
              <a:cs typeface="Segoe UI" pitchFamily="34" charset="0"/>
            </a:rPr>
            <a:t>4 Re-Skinning</a:t>
          </a:r>
          <a:endParaRPr lang="en-US" b="1" dirty="0">
            <a:latin typeface="+mn-lt"/>
            <a:ea typeface="Segoe UI" pitchFamily="34" charset="0"/>
            <a:cs typeface="Segoe UI" pitchFamily="34" charset="0"/>
          </a:endParaRPr>
        </a:p>
      </dgm:t>
    </dgm:pt>
    <dgm:pt modelId="{6DFB3B4B-F2CC-0E4E-816D-D8E6EE67A568}" type="parTrans" cxnId="{3E583EDF-2626-844E-93D8-E252F89295D5}">
      <dgm:prSet/>
      <dgm:spPr/>
      <dgm:t>
        <a:bodyPr/>
        <a:lstStyle/>
        <a:p>
          <a:endParaRPr lang="en-US"/>
        </a:p>
      </dgm:t>
    </dgm:pt>
    <dgm:pt modelId="{022560CA-7103-994C-80E1-4CF1780956D5}" type="sibTrans" cxnId="{3E583EDF-2626-844E-93D8-E252F89295D5}">
      <dgm:prSet/>
      <dgm:spPr/>
      <dgm:t>
        <a:bodyPr/>
        <a:lstStyle/>
        <a:p>
          <a:endParaRPr lang="en-US"/>
        </a:p>
      </dgm:t>
    </dgm:pt>
    <dgm:pt modelId="{DC0A9DBA-60EA-214B-B9F5-51A4A11C70A3}">
      <dgm:prSet phldrT="[Text]"/>
      <dgm:spPr>
        <a:solidFill>
          <a:schemeClr val="accent5"/>
        </a:solidFill>
      </dgm:spPr>
      <dgm:t>
        <a:bodyPr/>
        <a:lstStyle/>
        <a:p>
          <a:r>
            <a:rPr lang="en-US" dirty="0" smtClean="0">
              <a:latin typeface="+mn-lt"/>
              <a:ea typeface="Segoe UI" pitchFamily="34" charset="0"/>
              <a:cs typeface="Segoe UI" pitchFamily="34" charset="0"/>
            </a:rPr>
            <a:t>Create wireframes for specific areas of the experience</a:t>
          </a:r>
          <a:endParaRPr lang="en-US" dirty="0">
            <a:latin typeface="+mn-lt"/>
            <a:ea typeface="Segoe UI" pitchFamily="34" charset="0"/>
            <a:cs typeface="Segoe UI" pitchFamily="34" charset="0"/>
          </a:endParaRPr>
        </a:p>
      </dgm:t>
    </dgm:pt>
    <dgm:pt modelId="{102A22F6-D9D9-2344-B99E-0E4033EC0876}" type="parTrans" cxnId="{6A2643F0-5817-4B4D-A46C-B4F0072AD2F0}">
      <dgm:prSet/>
      <dgm:spPr/>
      <dgm:t>
        <a:bodyPr/>
        <a:lstStyle/>
        <a:p>
          <a:endParaRPr lang="en-US"/>
        </a:p>
      </dgm:t>
    </dgm:pt>
    <dgm:pt modelId="{3EB13957-58A5-594E-8F91-E8A49136FF86}" type="sibTrans" cxnId="{6A2643F0-5817-4B4D-A46C-B4F0072AD2F0}">
      <dgm:prSet/>
      <dgm:spPr/>
      <dgm:t>
        <a:bodyPr/>
        <a:lstStyle/>
        <a:p>
          <a:endParaRPr lang="en-US"/>
        </a:p>
      </dgm:t>
    </dgm:pt>
    <dgm:pt modelId="{97998664-93A1-A74B-A432-9875876A0364}">
      <dgm:prSet phldrT="[Text]"/>
      <dgm:spPr>
        <a:solidFill>
          <a:schemeClr val="accent5"/>
        </a:solidFill>
      </dgm:spPr>
      <dgm:t>
        <a:bodyPr/>
        <a:lstStyle/>
        <a:p>
          <a:r>
            <a:rPr lang="en-US" dirty="0" smtClean="0">
              <a:latin typeface="+mn-lt"/>
              <a:ea typeface="Segoe UI" pitchFamily="34" charset="0"/>
              <a:cs typeface="Segoe UI" pitchFamily="34" charset="0"/>
            </a:rPr>
            <a:t>Consider implementation</a:t>
          </a:r>
          <a:endParaRPr lang="en-US" dirty="0">
            <a:latin typeface="+mn-lt"/>
            <a:ea typeface="Segoe UI" pitchFamily="34" charset="0"/>
            <a:cs typeface="Segoe UI" pitchFamily="34" charset="0"/>
          </a:endParaRPr>
        </a:p>
      </dgm:t>
    </dgm:pt>
    <dgm:pt modelId="{A902244E-F17C-E949-AFF4-37FED2046E25}" type="parTrans" cxnId="{43105A3C-CC2C-3D47-A9CA-959F128E90FD}">
      <dgm:prSet/>
      <dgm:spPr/>
      <dgm:t>
        <a:bodyPr/>
        <a:lstStyle/>
        <a:p>
          <a:endParaRPr lang="en-US"/>
        </a:p>
      </dgm:t>
    </dgm:pt>
    <dgm:pt modelId="{44DF1D7C-FF0A-D74B-832D-755B661BF6E9}" type="sibTrans" cxnId="{43105A3C-CC2C-3D47-A9CA-959F128E90FD}">
      <dgm:prSet/>
      <dgm:spPr/>
      <dgm:t>
        <a:bodyPr/>
        <a:lstStyle/>
        <a:p>
          <a:endParaRPr lang="en-US"/>
        </a:p>
      </dgm:t>
    </dgm:pt>
    <dgm:pt modelId="{9CADDECE-B2FA-0A4D-A1A7-A8AEF6877AFC}">
      <dgm:prSet phldrT="[Text]"/>
      <dgm:spPr>
        <a:solidFill>
          <a:schemeClr val="accent6"/>
        </a:solidFill>
      </dgm:spPr>
      <dgm:t>
        <a:bodyPr/>
        <a:lstStyle/>
        <a:p>
          <a:r>
            <a:rPr lang="en-US" b="1" dirty="0" smtClean="0">
              <a:latin typeface="+mn-lt"/>
              <a:ea typeface="Segoe UI" pitchFamily="34" charset="0"/>
              <a:cs typeface="Segoe UI" pitchFamily="34" charset="0"/>
            </a:rPr>
            <a:t>5 Workflow Standardization</a:t>
          </a:r>
          <a:endParaRPr lang="en-US" b="1" dirty="0">
            <a:latin typeface="+mn-lt"/>
            <a:ea typeface="Segoe UI" pitchFamily="34" charset="0"/>
            <a:cs typeface="Segoe UI" pitchFamily="34" charset="0"/>
          </a:endParaRPr>
        </a:p>
      </dgm:t>
    </dgm:pt>
    <dgm:pt modelId="{3426A85F-8368-5146-BD29-6A349B098FB7}" type="parTrans" cxnId="{FA0CCECD-618A-A340-8683-3D1B241FB054}">
      <dgm:prSet/>
      <dgm:spPr/>
      <dgm:t>
        <a:bodyPr/>
        <a:lstStyle/>
        <a:p>
          <a:endParaRPr lang="en-US"/>
        </a:p>
      </dgm:t>
    </dgm:pt>
    <dgm:pt modelId="{5DB1A086-F6D4-F14E-9474-F697756010FC}" type="sibTrans" cxnId="{FA0CCECD-618A-A340-8683-3D1B241FB054}">
      <dgm:prSet/>
      <dgm:spPr/>
      <dgm:t>
        <a:bodyPr/>
        <a:lstStyle/>
        <a:p>
          <a:endParaRPr lang="en-US"/>
        </a:p>
      </dgm:t>
    </dgm:pt>
    <dgm:pt modelId="{3A57CADC-F7C6-D944-BBDC-8072E043696F}">
      <dgm:prSet phldrT="[Text]"/>
      <dgm:spPr>
        <a:solidFill>
          <a:schemeClr val="accent6"/>
        </a:solidFill>
      </dgm:spPr>
      <dgm:t>
        <a:bodyPr/>
        <a:lstStyle/>
        <a:p>
          <a:r>
            <a:rPr lang="en-US" dirty="0" smtClean="0">
              <a:latin typeface="+mn-lt"/>
              <a:ea typeface="Segoe UI" pitchFamily="34" charset="0"/>
              <a:cs typeface="Segoe UI" pitchFamily="34" charset="0"/>
            </a:rPr>
            <a:t>Define requirements and implement a set of configuration items from the CCI report</a:t>
          </a:r>
          <a:endParaRPr lang="en-US" dirty="0">
            <a:latin typeface="+mn-lt"/>
            <a:ea typeface="Segoe UI" pitchFamily="34" charset="0"/>
            <a:cs typeface="Segoe UI" pitchFamily="34" charset="0"/>
          </a:endParaRPr>
        </a:p>
      </dgm:t>
    </dgm:pt>
    <dgm:pt modelId="{81CD7A4F-A662-CE4A-AD80-D20B109FD6C2}" type="parTrans" cxnId="{D6E7D808-2844-864F-9F43-29E056A486FA}">
      <dgm:prSet/>
      <dgm:spPr/>
      <dgm:t>
        <a:bodyPr/>
        <a:lstStyle/>
        <a:p>
          <a:endParaRPr lang="en-US"/>
        </a:p>
      </dgm:t>
    </dgm:pt>
    <dgm:pt modelId="{147AEF93-DB43-4B4E-8315-00BBB8952698}" type="sibTrans" cxnId="{D6E7D808-2844-864F-9F43-29E056A486FA}">
      <dgm:prSet/>
      <dgm:spPr/>
      <dgm:t>
        <a:bodyPr/>
        <a:lstStyle/>
        <a:p>
          <a:endParaRPr lang="en-US"/>
        </a:p>
      </dgm:t>
    </dgm:pt>
    <dgm:pt modelId="{8B3CA162-0DB3-4686-8097-1B209FD5F50C}" type="pres">
      <dgm:prSet presAssocID="{7A3275D4-3A94-4BF1-857D-72827D347556}" presName="CompostProcess" presStyleCnt="0">
        <dgm:presLayoutVars>
          <dgm:dir/>
          <dgm:resizeHandles val="exact"/>
        </dgm:presLayoutVars>
      </dgm:prSet>
      <dgm:spPr/>
      <dgm:t>
        <a:bodyPr/>
        <a:lstStyle/>
        <a:p>
          <a:endParaRPr lang="en-US"/>
        </a:p>
      </dgm:t>
    </dgm:pt>
    <dgm:pt modelId="{40F133DD-A8BC-4466-80D6-4F9E0C7A085D}" type="pres">
      <dgm:prSet presAssocID="{7A3275D4-3A94-4BF1-857D-72827D347556}" presName="arrow" presStyleLbl="bgShp" presStyleIdx="0" presStyleCnt="1" custScaleX="87471" custLinFactNeighborX="-5382"/>
      <dgm:spPr/>
    </dgm:pt>
    <dgm:pt modelId="{082E5C6F-9807-47C5-B523-20BAC8515E3F}" type="pres">
      <dgm:prSet presAssocID="{7A3275D4-3A94-4BF1-857D-72827D347556}" presName="linearProcess" presStyleCnt="0"/>
      <dgm:spPr/>
    </dgm:pt>
    <dgm:pt modelId="{EA77ABF4-EFC7-0041-B832-01D804A62D4E}" type="pres">
      <dgm:prSet presAssocID="{312326E7-A1D3-F145-8789-3A9E194259A2}" presName="textNode" presStyleLbl="node1" presStyleIdx="0" presStyleCnt="2" custScaleX="43832" custLinFactX="-59603" custLinFactNeighborX="-100000">
        <dgm:presLayoutVars>
          <dgm:bulletEnabled val="1"/>
        </dgm:presLayoutVars>
      </dgm:prSet>
      <dgm:spPr/>
      <dgm:t>
        <a:bodyPr/>
        <a:lstStyle/>
        <a:p>
          <a:endParaRPr lang="en-US"/>
        </a:p>
      </dgm:t>
    </dgm:pt>
    <dgm:pt modelId="{04EBE1AD-5B5A-3F4A-B8C2-3AE6F5230405}" type="pres">
      <dgm:prSet presAssocID="{022560CA-7103-994C-80E1-4CF1780956D5}" presName="sibTrans" presStyleCnt="0"/>
      <dgm:spPr/>
    </dgm:pt>
    <dgm:pt modelId="{96BA1525-D87F-854E-B8A4-981305A1BFC5}" type="pres">
      <dgm:prSet presAssocID="{9CADDECE-B2FA-0A4D-A1A7-A8AEF6877AFC}" presName="textNode" presStyleLbl="node1" presStyleIdx="1" presStyleCnt="2" custScaleX="43832" custLinFactX="-69618" custLinFactNeighborX="-100000">
        <dgm:presLayoutVars>
          <dgm:bulletEnabled val="1"/>
        </dgm:presLayoutVars>
      </dgm:prSet>
      <dgm:spPr/>
      <dgm:t>
        <a:bodyPr/>
        <a:lstStyle/>
        <a:p>
          <a:endParaRPr lang="en-US"/>
        </a:p>
      </dgm:t>
    </dgm:pt>
  </dgm:ptLst>
  <dgm:cxnLst>
    <dgm:cxn modelId="{88BB2E00-73E5-B348-83B4-AE5373B74F6B}" type="presOf" srcId="{3A57CADC-F7C6-D944-BBDC-8072E043696F}" destId="{96BA1525-D87F-854E-B8A4-981305A1BFC5}" srcOrd="0" destOrd="1" presId="urn:microsoft.com/office/officeart/2005/8/layout/hProcess9"/>
    <dgm:cxn modelId="{B8C29943-CA68-5B45-8742-2BB1E18DAA5D}" type="presOf" srcId="{9CADDECE-B2FA-0A4D-A1A7-A8AEF6877AFC}" destId="{96BA1525-D87F-854E-B8A4-981305A1BFC5}" srcOrd="0" destOrd="0" presId="urn:microsoft.com/office/officeart/2005/8/layout/hProcess9"/>
    <dgm:cxn modelId="{FA0CCECD-618A-A340-8683-3D1B241FB054}" srcId="{7A3275D4-3A94-4BF1-857D-72827D347556}" destId="{9CADDECE-B2FA-0A4D-A1A7-A8AEF6877AFC}" srcOrd="1" destOrd="0" parTransId="{3426A85F-8368-5146-BD29-6A349B098FB7}" sibTransId="{5DB1A086-F6D4-F14E-9474-F697756010FC}"/>
    <dgm:cxn modelId="{BCD7CDC4-5F71-1A43-91AC-C8E7912337F6}" type="presOf" srcId="{312326E7-A1D3-F145-8789-3A9E194259A2}" destId="{EA77ABF4-EFC7-0041-B832-01D804A62D4E}" srcOrd="0" destOrd="0" presId="urn:microsoft.com/office/officeart/2005/8/layout/hProcess9"/>
    <dgm:cxn modelId="{43105A3C-CC2C-3D47-A9CA-959F128E90FD}" srcId="{312326E7-A1D3-F145-8789-3A9E194259A2}" destId="{97998664-93A1-A74B-A432-9875876A0364}" srcOrd="1" destOrd="0" parTransId="{A902244E-F17C-E949-AFF4-37FED2046E25}" sibTransId="{44DF1D7C-FF0A-D74B-832D-755B661BF6E9}"/>
    <dgm:cxn modelId="{6A2643F0-5817-4B4D-A46C-B4F0072AD2F0}" srcId="{312326E7-A1D3-F145-8789-3A9E194259A2}" destId="{DC0A9DBA-60EA-214B-B9F5-51A4A11C70A3}" srcOrd="0" destOrd="0" parTransId="{102A22F6-D9D9-2344-B99E-0E4033EC0876}" sibTransId="{3EB13957-58A5-594E-8F91-E8A49136FF86}"/>
    <dgm:cxn modelId="{3E583EDF-2626-844E-93D8-E252F89295D5}" srcId="{7A3275D4-3A94-4BF1-857D-72827D347556}" destId="{312326E7-A1D3-F145-8789-3A9E194259A2}" srcOrd="0" destOrd="0" parTransId="{6DFB3B4B-F2CC-0E4E-816D-D8E6EE67A568}" sibTransId="{022560CA-7103-994C-80E1-4CF1780956D5}"/>
    <dgm:cxn modelId="{D6E7D808-2844-864F-9F43-29E056A486FA}" srcId="{9CADDECE-B2FA-0A4D-A1A7-A8AEF6877AFC}" destId="{3A57CADC-F7C6-D944-BBDC-8072E043696F}" srcOrd="0" destOrd="0" parTransId="{81CD7A4F-A662-CE4A-AD80-D20B109FD6C2}" sibTransId="{147AEF93-DB43-4B4E-8315-00BBB8952698}"/>
    <dgm:cxn modelId="{EDE340A5-6F22-854B-8790-044EEEE5C0CA}" type="presOf" srcId="{7A3275D4-3A94-4BF1-857D-72827D347556}" destId="{8B3CA162-0DB3-4686-8097-1B209FD5F50C}" srcOrd="0" destOrd="0" presId="urn:microsoft.com/office/officeart/2005/8/layout/hProcess9"/>
    <dgm:cxn modelId="{67D92BED-0FC0-6548-8186-5DB2F07823C0}" type="presOf" srcId="{DC0A9DBA-60EA-214B-B9F5-51A4A11C70A3}" destId="{EA77ABF4-EFC7-0041-B832-01D804A62D4E}" srcOrd="0" destOrd="1" presId="urn:microsoft.com/office/officeart/2005/8/layout/hProcess9"/>
    <dgm:cxn modelId="{DE71AC5A-65B1-5B49-BFB8-336CC7213CB0}" type="presOf" srcId="{97998664-93A1-A74B-A432-9875876A0364}" destId="{EA77ABF4-EFC7-0041-B832-01D804A62D4E}" srcOrd="0" destOrd="2" presId="urn:microsoft.com/office/officeart/2005/8/layout/hProcess9"/>
    <dgm:cxn modelId="{5107EA9B-0621-B74A-B1A7-1003502E10B2}" type="presParOf" srcId="{8B3CA162-0DB3-4686-8097-1B209FD5F50C}" destId="{40F133DD-A8BC-4466-80D6-4F9E0C7A085D}" srcOrd="0" destOrd="0" presId="urn:microsoft.com/office/officeart/2005/8/layout/hProcess9"/>
    <dgm:cxn modelId="{9EDC1A42-77E7-D04C-A621-13DD9DD7A80A}" type="presParOf" srcId="{8B3CA162-0DB3-4686-8097-1B209FD5F50C}" destId="{082E5C6F-9807-47C5-B523-20BAC8515E3F}" srcOrd="1" destOrd="0" presId="urn:microsoft.com/office/officeart/2005/8/layout/hProcess9"/>
    <dgm:cxn modelId="{700F18D5-EAA6-DA42-9BD8-73C05084DFC1}" type="presParOf" srcId="{082E5C6F-9807-47C5-B523-20BAC8515E3F}" destId="{EA77ABF4-EFC7-0041-B832-01D804A62D4E}" srcOrd="0" destOrd="0" presId="urn:microsoft.com/office/officeart/2005/8/layout/hProcess9"/>
    <dgm:cxn modelId="{8C34EEB2-AA87-8041-8A22-6B678762DE3B}" type="presParOf" srcId="{082E5C6F-9807-47C5-B523-20BAC8515E3F}" destId="{04EBE1AD-5B5A-3F4A-B8C2-3AE6F5230405}" srcOrd="1" destOrd="0" presId="urn:microsoft.com/office/officeart/2005/8/layout/hProcess9"/>
    <dgm:cxn modelId="{EDDA35B8-0EC0-2E47-BA6C-9366F2A632F9}" type="presParOf" srcId="{082E5C6F-9807-47C5-B523-20BAC8515E3F}" destId="{96BA1525-D87F-854E-B8A4-981305A1BFC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3275D4-3A94-4BF1-857D-72827D347556}" type="doc">
      <dgm:prSet loTypeId="urn:microsoft.com/office/officeart/2005/8/layout/hProcess9" loCatId="process" qsTypeId="urn:microsoft.com/office/officeart/2005/8/quickstyle/simple1" qsCatId="simple" csTypeId="urn:microsoft.com/office/officeart/2005/8/colors/colorful1#4" csCatId="colorful" phldr="1"/>
      <dgm:spPr/>
    </dgm:pt>
    <dgm:pt modelId="{F52DA9E1-D98B-4422-90B1-30D471E57C54}">
      <dgm:prSet phldrT="[Text]" custT="1">
        <dgm:style>
          <a:lnRef idx="2">
            <a:schemeClr val="accent3"/>
          </a:lnRef>
          <a:fillRef idx="1">
            <a:schemeClr val="lt1"/>
          </a:fillRef>
          <a:effectRef idx="0">
            <a:schemeClr val="accent3"/>
          </a:effectRef>
          <a:fontRef idx="minor">
            <a:schemeClr val="dk1"/>
          </a:fontRef>
        </dgm:style>
      </dgm:prSet>
      <dgm:spPr>
        <a:solidFill>
          <a:schemeClr val="accent3"/>
        </a:solidFill>
        <a:ln>
          <a:solidFill>
            <a:schemeClr val="bg1"/>
          </a:solidFill>
        </a:ln>
      </dgm:spPr>
      <dgm:t>
        <a:bodyPr/>
        <a:lstStyle/>
        <a:p>
          <a:r>
            <a:rPr lang="en-US" sz="1050" b="1" dirty="0" smtClean="0">
              <a:solidFill>
                <a:schemeClr val="bg1"/>
              </a:solidFill>
              <a:latin typeface="+mn-lt"/>
              <a:ea typeface="Segoe UI" pitchFamily="34" charset="0"/>
              <a:cs typeface="Segoe UI" pitchFamily="34" charset="0"/>
            </a:rPr>
            <a:t>1 Customization Vs Declarative</a:t>
          </a:r>
          <a:endParaRPr lang="en-US" sz="1050" b="1" dirty="0">
            <a:solidFill>
              <a:schemeClr val="bg1"/>
            </a:solidFill>
            <a:latin typeface="+mn-lt"/>
            <a:ea typeface="Segoe UI" pitchFamily="34" charset="0"/>
            <a:cs typeface="Segoe UI" pitchFamily="34" charset="0"/>
          </a:endParaRPr>
        </a:p>
      </dgm:t>
    </dgm:pt>
    <dgm:pt modelId="{43DBD8B7-3768-4DA5-998B-EEA158333AF2}" type="parTrans" cxnId="{2A9A2F8E-1F72-4EFD-A958-78A361354F0C}">
      <dgm:prSet/>
      <dgm:spPr/>
      <dgm:t>
        <a:bodyPr/>
        <a:lstStyle/>
        <a:p>
          <a:endParaRPr lang="en-US">
            <a:latin typeface="Segoe UI" pitchFamily="34" charset="0"/>
            <a:ea typeface="Segoe UI" pitchFamily="34" charset="0"/>
            <a:cs typeface="Segoe UI" pitchFamily="34" charset="0"/>
          </a:endParaRPr>
        </a:p>
      </dgm:t>
    </dgm:pt>
    <dgm:pt modelId="{52B4EAAE-2E95-4720-A6AE-21E768E20AD1}" type="sibTrans" cxnId="{2A9A2F8E-1F72-4EFD-A958-78A361354F0C}">
      <dgm:prSet/>
      <dgm:spPr/>
      <dgm:t>
        <a:bodyPr/>
        <a:lstStyle/>
        <a:p>
          <a:endParaRPr lang="en-US">
            <a:latin typeface="Segoe UI" pitchFamily="34" charset="0"/>
            <a:ea typeface="Segoe UI" pitchFamily="34" charset="0"/>
            <a:cs typeface="Segoe UI" pitchFamily="34" charset="0"/>
          </a:endParaRPr>
        </a:p>
      </dgm:t>
    </dgm:pt>
    <dgm:pt modelId="{B0596E8E-4853-45AE-B50F-59506D4D2491}">
      <dgm:prSet phldrT="[Text]" custT="1"/>
      <dgm:spPr/>
      <dgm:t>
        <a:bodyPr/>
        <a:lstStyle/>
        <a:p>
          <a:r>
            <a:rPr lang="en-US" sz="1050" b="1" dirty="0" smtClean="0">
              <a:latin typeface="+mn-lt"/>
              <a:ea typeface="Segoe UI" pitchFamily="34" charset="0"/>
              <a:cs typeface="Segoe UI" pitchFamily="34" charset="0"/>
            </a:rPr>
            <a:t>2 Product Selection</a:t>
          </a:r>
          <a:endParaRPr lang="en-US" sz="1050" b="1" dirty="0">
            <a:latin typeface="+mn-lt"/>
            <a:ea typeface="Segoe UI" pitchFamily="34" charset="0"/>
            <a:cs typeface="Segoe UI" pitchFamily="34" charset="0"/>
          </a:endParaRPr>
        </a:p>
      </dgm:t>
    </dgm:pt>
    <dgm:pt modelId="{26E32610-E05C-4DF1-83B6-F9C1980BDD76}" type="parTrans" cxnId="{1B431737-F1B9-409B-9F58-FEF03DA0F2D2}">
      <dgm:prSet/>
      <dgm:spPr/>
      <dgm:t>
        <a:bodyPr/>
        <a:lstStyle/>
        <a:p>
          <a:endParaRPr lang="en-US">
            <a:latin typeface="Segoe UI" pitchFamily="34" charset="0"/>
            <a:ea typeface="Segoe UI" pitchFamily="34" charset="0"/>
            <a:cs typeface="Segoe UI" pitchFamily="34" charset="0"/>
          </a:endParaRPr>
        </a:p>
      </dgm:t>
    </dgm:pt>
    <dgm:pt modelId="{FFD8F3EF-4387-4E45-935C-ECE5B71D14B8}" type="sibTrans" cxnId="{1B431737-F1B9-409B-9F58-FEF03DA0F2D2}">
      <dgm:prSet/>
      <dgm:spPr/>
      <dgm:t>
        <a:bodyPr/>
        <a:lstStyle/>
        <a:p>
          <a:endParaRPr lang="en-US">
            <a:latin typeface="Segoe UI" pitchFamily="34" charset="0"/>
            <a:ea typeface="Segoe UI" pitchFamily="34" charset="0"/>
            <a:cs typeface="Segoe UI" pitchFamily="34" charset="0"/>
          </a:endParaRPr>
        </a:p>
      </dgm:t>
    </dgm:pt>
    <dgm:pt modelId="{D2EE24CF-DAD0-44D3-90A2-70193B60CE1F}">
      <dgm:prSet phldrT="[Text]" custT="1"/>
      <dgm:spPr/>
      <dgm:t>
        <a:bodyPr/>
        <a:lstStyle/>
        <a:p>
          <a:r>
            <a:rPr lang="en-US" sz="1050" b="1" dirty="0" smtClean="0">
              <a:latin typeface="+mn-lt"/>
              <a:ea typeface="Segoe UI" pitchFamily="34" charset="0"/>
              <a:cs typeface="Segoe UI" pitchFamily="34" charset="0"/>
            </a:rPr>
            <a:t>3 On-Boarding</a:t>
          </a:r>
          <a:endParaRPr lang="en-US" sz="1050" b="1" dirty="0">
            <a:latin typeface="+mn-lt"/>
            <a:ea typeface="Segoe UI" pitchFamily="34" charset="0"/>
            <a:cs typeface="Segoe UI" pitchFamily="34" charset="0"/>
          </a:endParaRPr>
        </a:p>
      </dgm:t>
    </dgm:pt>
    <dgm:pt modelId="{0F407CCE-98DD-433B-953F-6856544ADFD1}" type="parTrans" cxnId="{B6581283-FB2C-4433-8FF9-B3206CB050E8}">
      <dgm:prSet/>
      <dgm:spPr/>
      <dgm:t>
        <a:bodyPr/>
        <a:lstStyle/>
        <a:p>
          <a:endParaRPr lang="en-US">
            <a:latin typeface="Segoe UI" pitchFamily="34" charset="0"/>
            <a:ea typeface="Segoe UI" pitchFamily="34" charset="0"/>
            <a:cs typeface="Segoe UI" pitchFamily="34" charset="0"/>
          </a:endParaRPr>
        </a:p>
      </dgm:t>
    </dgm:pt>
    <dgm:pt modelId="{64A5DE5D-217B-487D-99D6-C648A4C66A33}" type="sibTrans" cxnId="{B6581283-FB2C-4433-8FF9-B3206CB050E8}">
      <dgm:prSet/>
      <dgm:spPr/>
      <dgm:t>
        <a:bodyPr/>
        <a:lstStyle/>
        <a:p>
          <a:endParaRPr lang="en-US">
            <a:latin typeface="Segoe UI" pitchFamily="34" charset="0"/>
            <a:ea typeface="Segoe UI" pitchFamily="34" charset="0"/>
            <a:cs typeface="Segoe UI" pitchFamily="34" charset="0"/>
          </a:endParaRPr>
        </a:p>
      </dgm:t>
    </dgm:pt>
    <dgm:pt modelId="{56842CA1-D0C0-4957-AB72-8D4FB9268EDD}">
      <dgm:prSet phldrT="[Text]" custT="1"/>
      <dgm:spPr/>
      <dgm:t>
        <a:bodyPr/>
        <a:lstStyle/>
        <a:p>
          <a:r>
            <a:rPr lang="en-US" sz="1050" b="1" dirty="0" smtClean="0">
              <a:latin typeface="+mn-lt"/>
              <a:ea typeface="Segoe UI" pitchFamily="34" charset="0"/>
              <a:cs typeface="Segoe UI" pitchFamily="34" charset="0"/>
            </a:rPr>
            <a:t>4 Re-Skinning</a:t>
          </a:r>
          <a:endParaRPr lang="en-US" sz="1050" b="1" dirty="0">
            <a:latin typeface="+mn-lt"/>
            <a:ea typeface="Segoe UI" pitchFamily="34" charset="0"/>
            <a:cs typeface="Segoe UI" pitchFamily="34" charset="0"/>
          </a:endParaRPr>
        </a:p>
      </dgm:t>
    </dgm:pt>
    <dgm:pt modelId="{B2FB4A29-F23C-4153-891B-17F717AC8511}" type="parTrans" cxnId="{9BDFE469-0F07-46E2-A0BB-0793B449C227}">
      <dgm:prSet/>
      <dgm:spPr/>
      <dgm:t>
        <a:bodyPr/>
        <a:lstStyle/>
        <a:p>
          <a:endParaRPr lang="en-US">
            <a:latin typeface="Segoe UI" pitchFamily="34" charset="0"/>
            <a:ea typeface="Segoe UI" pitchFamily="34" charset="0"/>
            <a:cs typeface="Segoe UI" pitchFamily="34" charset="0"/>
          </a:endParaRPr>
        </a:p>
      </dgm:t>
    </dgm:pt>
    <dgm:pt modelId="{633AFEA9-883E-477E-A1C6-34C488DFEB64}" type="sibTrans" cxnId="{9BDFE469-0F07-46E2-A0BB-0793B449C227}">
      <dgm:prSet/>
      <dgm:spPr/>
      <dgm:t>
        <a:bodyPr/>
        <a:lstStyle/>
        <a:p>
          <a:endParaRPr lang="en-US">
            <a:latin typeface="Segoe UI" pitchFamily="34" charset="0"/>
            <a:ea typeface="Segoe UI" pitchFamily="34" charset="0"/>
            <a:cs typeface="Segoe UI" pitchFamily="34" charset="0"/>
          </a:endParaRPr>
        </a:p>
      </dgm:t>
    </dgm:pt>
    <dgm:pt modelId="{C1785EA0-7E16-4BC7-A82C-47371E82580B}">
      <dgm:prSet phldrT="[Text]" custT="1"/>
      <dgm:spPr/>
      <dgm:t>
        <a:bodyPr/>
        <a:lstStyle/>
        <a:p>
          <a:r>
            <a:rPr lang="en-US" sz="1050" b="1" dirty="0" smtClean="0">
              <a:latin typeface="+mn-lt"/>
              <a:ea typeface="Segoe UI" pitchFamily="34" charset="0"/>
              <a:cs typeface="Segoe UI" pitchFamily="34" charset="0"/>
            </a:rPr>
            <a:t>5 Workflow Standardization</a:t>
          </a:r>
          <a:endParaRPr lang="en-US" sz="1050" b="1" dirty="0">
            <a:latin typeface="+mn-lt"/>
            <a:ea typeface="Segoe UI" pitchFamily="34" charset="0"/>
            <a:cs typeface="Segoe UI" pitchFamily="34" charset="0"/>
          </a:endParaRPr>
        </a:p>
      </dgm:t>
    </dgm:pt>
    <dgm:pt modelId="{8A9DAF66-28D1-4E90-98D1-F9751CB64D21}" type="parTrans" cxnId="{449124D7-730D-4144-B3FD-E38E7DA0F6EF}">
      <dgm:prSet/>
      <dgm:spPr/>
      <dgm:t>
        <a:bodyPr/>
        <a:lstStyle/>
        <a:p>
          <a:endParaRPr lang="en-US">
            <a:latin typeface="Segoe UI" pitchFamily="34" charset="0"/>
            <a:ea typeface="Segoe UI" pitchFamily="34" charset="0"/>
            <a:cs typeface="Segoe UI" pitchFamily="34" charset="0"/>
          </a:endParaRPr>
        </a:p>
      </dgm:t>
    </dgm:pt>
    <dgm:pt modelId="{1106849B-679E-4890-BE9D-4B9E8CAAAB3E}" type="sibTrans" cxnId="{449124D7-730D-4144-B3FD-E38E7DA0F6EF}">
      <dgm:prSet/>
      <dgm:spPr/>
      <dgm:t>
        <a:bodyPr/>
        <a:lstStyle/>
        <a:p>
          <a:endParaRPr lang="en-US">
            <a:latin typeface="Segoe UI" pitchFamily="34" charset="0"/>
            <a:ea typeface="Segoe UI" pitchFamily="34" charset="0"/>
            <a:cs typeface="Segoe UI" pitchFamily="34" charset="0"/>
          </a:endParaRPr>
        </a:p>
      </dgm:t>
    </dgm:pt>
    <dgm:pt modelId="{321D27A7-AD2F-45FF-8A62-3A83D6C3C610}">
      <dgm:prSet phldrT="[Text]" custT="1">
        <dgm:style>
          <a:lnRef idx="2">
            <a:schemeClr val="accent3"/>
          </a:lnRef>
          <a:fillRef idx="1">
            <a:schemeClr val="lt1"/>
          </a:fillRef>
          <a:effectRef idx="0">
            <a:schemeClr val="accent3"/>
          </a:effectRef>
          <a:fontRef idx="minor">
            <a:schemeClr val="dk1"/>
          </a:fontRef>
        </dgm:style>
      </dgm:prSet>
      <dgm:spPr>
        <a:solidFill>
          <a:schemeClr val="accent3"/>
        </a:solidFill>
        <a:ln>
          <a:solidFill>
            <a:schemeClr val="bg1"/>
          </a:solidFill>
        </a:ln>
      </dgm:spPr>
      <dgm:t>
        <a:bodyPr/>
        <a:lstStyle/>
        <a:p>
          <a:r>
            <a:rPr lang="en-US" sz="1000" dirty="0" smtClean="0">
              <a:solidFill>
                <a:schemeClr val="bg1"/>
              </a:solidFill>
              <a:latin typeface="+mn-lt"/>
              <a:ea typeface="Segoe UI" pitchFamily="34" charset="0"/>
              <a:cs typeface="Segoe UI" pitchFamily="34" charset="0"/>
            </a:rPr>
            <a:t>Evaluate approach to enable some Firm customization while supporting data aggregation</a:t>
          </a:r>
          <a:endParaRPr lang="en-US" sz="1000" dirty="0">
            <a:solidFill>
              <a:schemeClr val="bg1"/>
            </a:solidFill>
            <a:latin typeface="+mn-lt"/>
            <a:ea typeface="Segoe UI" pitchFamily="34" charset="0"/>
            <a:cs typeface="Segoe UI" pitchFamily="34" charset="0"/>
          </a:endParaRPr>
        </a:p>
      </dgm:t>
    </dgm:pt>
    <dgm:pt modelId="{6A105B67-30DD-4DC6-8331-D731A5707135}" type="parTrans" cxnId="{7A23F8E4-5149-428C-8101-1DE721AF6549}">
      <dgm:prSet/>
      <dgm:spPr/>
      <dgm:t>
        <a:bodyPr/>
        <a:lstStyle/>
        <a:p>
          <a:endParaRPr lang="en-US">
            <a:latin typeface="Segoe UI" pitchFamily="34" charset="0"/>
            <a:ea typeface="Segoe UI" pitchFamily="34" charset="0"/>
            <a:cs typeface="Segoe UI" pitchFamily="34" charset="0"/>
          </a:endParaRPr>
        </a:p>
      </dgm:t>
    </dgm:pt>
    <dgm:pt modelId="{E79927C2-4FAC-4452-ADCA-C588641CC71E}" type="sibTrans" cxnId="{7A23F8E4-5149-428C-8101-1DE721AF6549}">
      <dgm:prSet/>
      <dgm:spPr/>
      <dgm:t>
        <a:bodyPr/>
        <a:lstStyle/>
        <a:p>
          <a:endParaRPr lang="en-US">
            <a:latin typeface="Segoe UI" pitchFamily="34" charset="0"/>
            <a:ea typeface="Segoe UI" pitchFamily="34" charset="0"/>
            <a:cs typeface="Segoe UI" pitchFamily="34" charset="0"/>
          </a:endParaRPr>
        </a:p>
      </dgm:t>
    </dgm:pt>
    <dgm:pt modelId="{254D9713-4066-4AE7-B73C-E604BCEE5FBD}">
      <dgm:prSet phldrT="[Text]" custT="1"/>
      <dgm:spPr/>
      <dgm:t>
        <a:bodyPr/>
        <a:lstStyle/>
        <a:p>
          <a:r>
            <a:rPr lang="en-US" sz="700" dirty="0" smtClean="0">
              <a:solidFill>
                <a:schemeClr val="bg1"/>
              </a:solidFill>
              <a:latin typeface="+mn-lt"/>
              <a:ea typeface="Segoe UI" pitchFamily="34" charset="0"/>
              <a:cs typeface="Segoe UI" pitchFamily="34" charset="0"/>
            </a:rPr>
            <a:t> </a:t>
          </a:r>
          <a:r>
            <a:rPr lang="en-US" sz="900" dirty="0" smtClean="0">
              <a:solidFill>
                <a:schemeClr val="bg1"/>
              </a:solidFill>
              <a:latin typeface="+mn-lt"/>
              <a:ea typeface="Segoe UI" pitchFamily="34" charset="0"/>
              <a:cs typeface="Segoe UI" pitchFamily="34" charset="0"/>
            </a:rPr>
            <a:t>Build more useful product selection experience</a:t>
          </a:r>
          <a:endParaRPr lang="en-US" sz="900" dirty="0">
            <a:latin typeface="+mn-lt"/>
            <a:ea typeface="Segoe UI" pitchFamily="34" charset="0"/>
            <a:cs typeface="Segoe UI" pitchFamily="34" charset="0"/>
          </a:endParaRPr>
        </a:p>
      </dgm:t>
    </dgm:pt>
    <dgm:pt modelId="{4970823C-E8AF-43E7-8170-CD2BA1DDF642}" type="parTrans" cxnId="{1D5547F5-3A69-45EF-97FD-F11A0C11DC74}">
      <dgm:prSet/>
      <dgm:spPr/>
      <dgm:t>
        <a:bodyPr/>
        <a:lstStyle/>
        <a:p>
          <a:endParaRPr lang="en-US">
            <a:latin typeface="Segoe UI" pitchFamily="34" charset="0"/>
            <a:ea typeface="Segoe UI" pitchFamily="34" charset="0"/>
            <a:cs typeface="Segoe UI" pitchFamily="34" charset="0"/>
          </a:endParaRPr>
        </a:p>
      </dgm:t>
    </dgm:pt>
    <dgm:pt modelId="{8D99C055-95E2-49F3-B9C1-DD0A4EEF00F4}" type="sibTrans" cxnId="{1D5547F5-3A69-45EF-97FD-F11A0C11DC74}">
      <dgm:prSet/>
      <dgm:spPr/>
      <dgm:t>
        <a:bodyPr/>
        <a:lstStyle/>
        <a:p>
          <a:endParaRPr lang="en-US">
            <a:latin typeface="Segoe UI" pitchFamily="34" charset="0"/>
            <a:ea typeface="Segoe UI" pitchFamily="34" charset="0"/>
            <a:cs typeface="Segoe UI" pitchFamily="34" charset="0"/>
          </a:endParaRPr>
        </a:p>
      </dgm:t>
    </dgm:pt>
    <dgm:pt modelId="{8EEBA0A3-1CA3-4E05-837B-102CA32802E4}">
      <dgm:prSet phldrT="[Text]" custT="1"/>
      <dgm:spPr/>
      <dgm:t>
        <a:bodyPr/>
        <a:lstStyle/>
        <a:p>
          <a:r>
            <a:rPr lang="en-US" sz="900" dirty="0" smtClean="0">
              <a:latin typeface="+mn-lt"/>
              <a:ea typeface="Segoe UI" pitchFamily="34" charset="0"/>
              <a:cs typeface="Segoe UI" pitchFamily="34" charset="0"/>
            </a:rPr>
            <a:t>Evaluate existing process in greater depth</a:t>
          </a:r>
          <a:endParaRPr lang="en-US" sz="900" dirty="0">
            <a:latin typeface="+mn-lt"/>
            <a:ea typeface="Segoe UI" pitchFamily="34" charset="0"/>
            <a:cs typeface="Segoe UI" pitchFamily="34" charset="0"/>
          </a:endParaRPr>
        </a:p>
      </dgm:t>
    </dgm:pt>
    <dgm:pt modelId="{E721BE4D-494F-419D-8A75-96A144484DF3}" type="parTrans" cxnId="{7774F39B-5826-4A72-A3D7-20B8330478CC}">
      <dgm:prSet/>
      <dgm:spPr/>
      <dgm:t>
        <a:bodyPr/>
        <a:lstStyle/>
        <a:p>
          <a:endParaRPr lang="en-US">
            <a:latin typeface="Segoe UI" pitchFamily="34" charset="0"/>
            <a:ea typeface="Segoe UI" pitchFamily="34" charset="0"/>
            <a:cs typeface="Segoe UI" pitchFamily="34" charset="0"/>
          </a:endParaRPr>
        </a:p>
      </dgm:t>
    </dgm:pt>
    <dgm:pt modelId="{5ED62B7B-E313-4860-841C-111840AA04C7}" type="sibTrans" cxnId="{7774F39B-5826-4A72-A3D7-20B8330478CC}">
      <dgm:prSet/>
      <dgm:spPr/>
      <dgm:t>
        <a:bodyPr/>
        <a:lstStyle/>
        <a:p>
          <a:endParaRPr lang="en-US">
            <a:latin typeface="Segoe UI" pitchFamily="34" charset="0"/>
            <a:ea typeface="Segoe UI" pitchFamily="34" charset="0"/>
            <a:cs typeface="Segoe UI" pitchFamily="34" charset="0"/>
          </a:endParaRPr>
        </a:p>
      </dgm:t>
    </dgm:pt>
    <dgm:pt modelId="{2BD3AE7B-D63A-402F-8D76-F5D7F2D3CCB7}">
      <dgm:prSet phldrT="[Text]" custT="1"/>
      <dgm:spPr/>
      <dgm:t>
        <a:bodyPr/>
        <a:lstStyle/>
        <a:p>
          <a:r>
            <a:rPr lang="en-US" sz="900" dirty="0" smtClean="0">
              <a:latin typeface="+mn-lt"/>
              <a:ea typeface="Segoe UI" pitchFamily="34" charset="0"/>
              <a:cs typeface="Segoe UI" pitchFamily="34" charset="0"/>
            </a:rPr>
            <a:t>Create wireframes for specific areas of the experience</a:t>
          </a:r>
          <a:endParaRPr lang="en-US" sz="900" dirty="0">
            <a:latin typeface="+mn-lt"/>
            <a:ea typeface="Segoe UI" pitchFamily="34" charset="0"/>
            <a:cs typeface="Segoe UI" pitchFamily="34" charset="0"/>
          </a:endParaRPr>
        </a:p>
      </dgm:t>
    </dgm:pt>
    <dgm:pt modelId="{01F895B4-A06B-443E-9C66-ADCB9BD50664}" type="parTrans" cxnId="{6723E71E-853A-40AB-B25F-9CCEF34270D0}">
      <dgm:prSet/>
      <dgm:spPr/>
      <dgm:t>
        <a:bodyPr/>
        <a:lstStyle/>
        <a:p>
          <a:endParaRPr lang="en-US">
            <a:latin typeface="Segoe UI" pitchFamily="34" charset="0"/>
            <a:ea typeface="Segoe UI" pitchFamily="34" charset="0"/>
            <a:cs typeface="Segoe UI" pitchFamily="34" charset="0"/>
          </a:endParaRPr>
        </a:p>
      </dgm:t>
    </dgm:pt>
    <dgm:pt modelId="{7FF18F3A-B257-422C-86D5-7454A45661AB}" type="sibTrans" cxnId="{6723E71E-853A-40AB-B25F-9CCEF34270D0}">
      <dgm:prSet/>
      <dgm:spPr/>
      <dgm:t>
        <a:bodyPr/>
        <a:lstStyle/>
        <a:p>
          <a:endParaRPr lang="en-US">
            <a:latin typeface="Segoe UI" pitchFamily="34" charset="0"/>
            <a:ea typeface="Segoe UI" pitchFamily="34" charset="0"/>
            <a:cs typeface="Segoe UI" pitchFamily="34" charset="0"/>
          </a:endParaRPr>
        </a:p>
      </dgm:t>
    </dgm:pt>
    <dgm:pt modelId="{A2D9C0D6-A37F-4412-AD37-DD4EC44A3DA6}">
      <dgm:prSet phldrT="[Text]"/>
      <dgm:spPr/>
      <dgm:t>
        <a:bodyPr/>
        <a:lstStyle/>
        <a:p>
          <a:r>
            <a:rPr lang="en-US" sz="900" dirty="0" smtClean="0">
              <a:latin typeface="+mn-lt"/>
              <a:ea typeface="Segoe UI" pitchFamily="34" charset="0"/>
              <a:cs typeface="Segoe UI" pitchFamily="34" charset="0"/>
            </a:rPr>
            <a:t>Define requirements and implement a set of configuration items from the CCI report</a:t>
          </a:r>
          <a:endParaRPr lang="en-US" sz="900" dirty="0">
            <a:latin typeface="+mn-lt"/>
            <a:ea typeface="Segoe UI" pitchFamily="34" charset="0"/>
            <a:cs typeface="Segoe UI" pitchFamily="34" charset="0"/>
          </a:endParaRPr>
        </a:p>
      </dgm:t>
    </dgm:pt>
    <dgm:pt modelId="{44E2B05B-8338-4553-A593-82FF7054A9FC}" type="parTrans" cxnId="{311D3C31-933E-4C8B-862B-A6B9C76088B0}">
      <dgm:prSet/>
      <dgm:spPr/>
      <dgm:t>
        <a:bodyPr/>
        <a:lstStyle/>
        <a:p>
          <a:endParaRPr lang="en-US">
            <a:latin typeface="Segoe UI" pitchFamily="34" charset="0"/>
            <a:ea typeface="Segoe UI" pitchFamily="34" charset="0"/>
            <a:cs typeface="Segoe UI" pitchFamily="34" charset="0"/>
          </a:endParaRPr>
        </a:p>
      </dgm:t>
    </dgm:pt>
    <dgm:pt modelId="{597E8330-5E41-45EE-981D-D8D258D3BCFF}" type="sibTrans" cxnId="{311D3C31-933E-4C8B-862B-A6B9C76088B0}">
      <dgm:prSet/>
      <dgm:spPr/>
      <dgm:t>
        <a:bodyPr/>
        <a:lstStyle/>
        <a:p>
          <a:endParaRPr lang="en-US">
            <a:latin typeface="Segoe UI" pitchFamily="34" charset="0"/>
            <a:ea typeface="Segoe UI" pitchFamily="34" charset="0"/>
            <a:cs typeface="Segoe UI" pitchFamily="34" charset="0"/>
          </a:endParaRPr>
        </a:p>
      </dgm:t>
    </dgm:pt>
    <dgm:pt modelId="{84FEF95C-D32A-1B47-A3B9-D1940BF93527}">
      <dgm:prSet phldrT="[Text]" custT="1"/>
      <dgm:spPr/>
      <dgm:t>
        <a:bodyPr/>
        <a:lstStyle/>
        <a:p>
          <a:r>
            <a:rPr lang="en-US" sz="900" dirty="0" smtClean="0">
              <a:latin typeface="+mn-lt"/>
              <a:ea typeface="Segoe UI" pitchFamily="34" charset="0"/>
              <a:cs typeface="Segoe UI" pitchFamily="34" charset="0"/>
            </a:rPr>
            <a:t>Option: evaluate integration of existing tools</a:t>
          </a:r>
          <a:endParaRPr lang="en-US" sz="900" dirty="0">
            <a:latin typeface="+mn-lt"/>
            <a:ea typeface="Segoe UI" pitchFamily="34" charset="0"/>
            <a:cs typeface="Segoe UI" pitchFamily="34" charset="0"/>
          </a:endParaRPr>
        </a:p>
      </dgm:t>
    </dgm:pt>
    <dgm:pt modelId="{BC32949E-5941-FD4C-8FE9-EA00DDC9FF22}" type="parTrans" cxnId="{8AFC956A-59A1-6042-AE04-D4A8F8D41F13}">
      <dgm:prSet/>
      <dgm:spPr/>
      <dgm:t>
        <a:bodyPr/>
        <a:lstStyle/>
        <a:p>
          <a:endParaRPr lang="en-US"/>
        </a:p>
      </dgm:t>
    </dgm:pt>
    <dgm:pt modelId="{12D82982-2648-D544-93BE-82F695A34871}" type="sibTrans" cxnId="{8AFC956A-59A1-6042-AE04-D4A8F8D41F13}">
      <dgm:prSet/>
      <dgm:spPr/>
      <dgm:t>
        <a:bodyPr/>
        <a:lstStyle/>
        <a:p>
          <a:endParaRPr lang="en-US"/>
        </a:p>
      </dgm:t>
    </dgm:pt>
    <dgm:pt modelId="{DDDAEA00-4AB7-9247-9D8D-4E4DF89F051F}">
      <dgm:prSet phldrT="[Text]" custT="1"/>
      <dgm:spPr/>
      <dgm:t>
        <a:bodyPr/>
        <a:lstStyle/>
        <a:p>
          <a:r>
            <a:rPr lang="en-US" sz="900" dirty="0" smtClean="0">
              <a:latin typeface="+mn-lt"/>
              <a:ea typeface="Segoe UI" pitchFamily="34" charset="0"/>
              <a:cs typeface="Segoe UI" pitchFamily="34" charset="0"/>
            </a:rPr>
            <a:t>Build a more automated process using SO API, ETL, Firm reporting process</a:t>
          </a:r>
          <a:endParaRPr lang="en-US" sz="900" dirty="0">
            <a:latin typeface="+mn-lt"/>
            <a:ea typeface="Segoe UI" pitchFamily="34" charset="0"/>
            <a:cs typeface="Segoe UI" pitchFamily="34" charset="0"/>
          </a:endParaRPr>
        </a:p>
      </dgm:t>
    </dgm:pt>
    <dgm:pt modelId="{BD09D0F8-5C89-E643-93FB-3C60EAE259F4}" type="parTrans" cxnId="{0F5899BF-4026-EE49-BA39-0871D9ED5E3B}">
      <dgm:prSet/>
      <dgm:spPr/>
      <dgm:t>
        <a:bodyPr/>
        <a:lstStyle/>
        <a:p>
          <a:endParaRPr lang="en-US"/>
        </a:p>
      </dgm:t>
    </dgm:pt>
    <dgm:pt modelId="{FDB7291F-3C7D-0A47-A8CB-FD5A7297A20E}" type="sibTrans" cxnId="{0F5899BF-4026-EE49-BA39-0871D9ED5E3B}">
      <dgm:prSet/>
      <dgm:spPr/>
      <dgm:t>
        <a:bodyPr/>
        <a:lstStyle/>
        <a:p>
          <a:endParaRPr lang="en-US"/>
        </a:p>
      </dgm:t>
    </dgm:pt>
    <dgm:pt modelId="{0C80054A-8C2A-EB4D-B4C7-0E5E8DFA0A53}">
      <dgm:prSet phldrT="[Text]" custT="1"/>
      <dgm:spPr/>
      <dgm:t>
        <a:bodyPr/>
        <a:lstStyle/>
        <a:p>
          <a:r>
            <a:rPr lang="en-US" sz="900" dirty="0" smtClean="0">
              <a:latin typeface="+mn-lt"/>
              <a:ea typeface="Segoe UI" pitchFamily="34" charset="0"/>
              <a:cs typeface="Segoe UI" pitchFamily="34" charset="0"/>
            </a:rPr>
            <a:t>Consider implementation</a:t>
          </a:r>
          <a:endParaRPr lang="en-US" sz="900" dirty="0">
            <a:latin typeface="+mn-lt"/>
            <a:ea typeface="Segoe UI" pitchFamily="34" charset="0"/>
            <a:cs typeface="Segoe UI" pitchFamily="34" charset="0"/>
          </a:endParaRPr>
        </a:p>
      </dgm:t>
    </dgm:pt>
    <dgm:pt modelId="{14D52CE7-5787-5E4A-B8E1-669B1F8D99DE}" type="parTrans" cxnId="{E7363706-E75C-6A4A-99CE-413E0C04F264}">
      <dgm:prSet/>
      <dgm:spPr/>
      <dgm:t>
        <a:bodyPr/>
        <a:lstStyle/>
        <a:p>
          <a:endParaRPr lang="en-US"/>
        </a:p>
      </dgm:t>
    </dgm:pt>
    <dgm:pt modelId="{8434B36C-7FEC-B04B-A0BC-B6A12EBEBF75}" type="sibTrans" cxnId="{E7363706-E75C-6A4A-99CE-413E0C04F264}">
      <dgm:prSet/>
      <dgm:spPr/>
      <dgm:t>
        <a:bodyPr/>
        <a:lstStyle/>
        <a:p>
          <a:endParaRPr lang="en-US"/>
        </a:p>
      </dgm:t>
    </dgm:pt>
    <dgm:pt modelId="{8B3CA162-0DB3-4686-8097-1B209FD5F50C}" type="pres">
      <dgm:prSet presAssocID="{7A3275D4-3A94-4BF1-857D-72827D347556}" presName="CompostProcess" presStyleCnt="0">
        <dgm:presLayoutVars>
          <dgm:dir/>
          <dgm:resizeHandles val="exact"/>
        </dgm:presLayoutVars>
      </dgm:prSet>
      <dgm:spPr/>
    </dgm:pt>
    <dgm:pt modelId="{40F133DD-A8BC-4466-80D6-4F9E0C7A085D}" type="pres">
      <dgm:prSet presAssocID="{7A3275D4-3A94-4BF1-857D-72827D347556}" presName="arrow" presStyleLbl="bgShp" presStyleIdx="0" presStyleCnt="1" custScaleX="105569"/>
      <dgm:spPr/>
    </dgm:pt>
    <dgm:pt modelId="{082E5C6F-9807-47C5-B523-20BAC8515E3F}" type="pres">
      <dgm:prSet presAssocID="{7A3275D4-3A94-4BF1-857D-72827D347556}" presName="linearProcess" presStyleCnt="0"/>
      <dgm:spPr/>
    </dgm:pt>
    <dgm:pt modelId="{0B8EE5CA-8FDA-46E0-9660-9B77EAAE18FF}" type="pres">
      <dgm:prSet presAssocID="{F52DA9E1-D98B-4422-90B1-30D471E57C54}" presName="textNode" presStyleLbl="node1" presStyleIdx="0" presStyleCnt="5" custScaleX="43832" custLinFactNeighborX="70981">
        <dgm:presLayoutVars>
          <dgm:bulletEnabled val="1"/>
        </dgm:presLayoutVars>
      </dgm:prSet>
      <dgm:spPr/>
      <dgm:t>
        <a:bodyPr/>
        <a:lstStyle/>
        <a:p>
          <a:endParaRPr lang="en-US"/>
        </a:p>
      </dgm:t>
    </dgm:pt>
    <dgm:pt modelId="{3E0BB102-D1CF-4100-A2C6-7358FC66BDB7}" type="pres">
      <dgm:prSet presAssocID="{52B4EAAE-2E95-4720-A6AE-21E768E20AD1}" presName="sibTrans" presStyleCnt="0"/>
      <dgm:spPr/>
    </dgm:pt>
    <dgm:pt modelId="{6747334D-FF60-4712-AB97-7147BCE234D5}" type="pres">
      <dgm:prSet presAssocID="{B0596E8E-4853-45AE-B50F-59506D4D2491}" presName="textNode" presStyleLbl="node1" presStyleIdx="1" presStyleCnt="5" custScaleX="43832" custLinFactNeighborX="-7521">
        <dgm:presLayoutVars>
          <dgm:bulletEnabled val="1"/>
        </dgm:presLayoutVars>
      </dgm:prSet>
      <dgm:spPr/>
      <dgm:t>
        <a:bodyPr/>
        <a:lstStyle/>
        <a:p>
          <a:endParaRPr lang="en-US"/>
        </a:p>
      </dgm:t>
    </dgm:pt>
    <dgm:pt modelId="{B989A7F8-2057-41D9-AAB4-458F2744CD6A}" type="pres">
      <dgm:prSet presAssocID="{FFD8F3EF-4387-4E45-935C-ECE5B71D14B8}" presName="sibTrans" presStyleCnt="0"/>
      <dgm:spPr/>
    </dgm:pt>
    <dgm:pt modelId="{570F3E3F-0B68-48D4-B4FE-085619EF816D}" type="pres">
      <dgm:prSet presAssocID="{D2EE24CF-DAD0-44D3-90A2-70193B60CE1F}" presName="textNode" presStyleLbl="node1" presStyleIdx="2" presStyleCnt="5" custScaleX="43832" custLinFactNeighborX="-86023">
        <dgm:presLayoutVars>
          <dgm:bulletEnabled val="1"/>
        </dgm:presLayoutVars>
      </dgm:prSet>
      <dgm:spPr/>
      <dgm:t>
        <a:bodyPr/>
        <a:lstStyle/>
        <a:p>
          <a:endParaRPr lang="en-US"/>
        </a:p>
      </dgm:t>
    </dgm:pt>
    <dgm:pt modelId="{D5E3FCA7-B5ED-4A71-B92A-C58393320812}" type="pres">
      <dgm:prSet presAssocID="{64A5DE5D-217B-487D-99D6-C648A4C66A33}" presName="sibTrans" presStyleCnt="0"/>
      <dgm:spPr/>
    </dgm:pt>
    <dgm:pt modelId="{7F143546-6AE9-4721-983C-0F3CCFA02F38}" type="pres">
      <dgm:prSet presAssocID="{56842CA1-D0C0-4957-AB72-8D4FB9268EDD}" presName="textNode" presStyleLbl="node1" presStyleIdx="3" presStyleCnt="5" custScaleX="43832" custLinFactX="-8084" custLinFactNeighborX="-100000">
        <dgm:presLayoutVars>
          <dgm:bulletEnabled val="1"/>
        </dgm:presLayoutVars>
      </dgm:prSet>
      <dgm:spPr/>
      <dgm:t>
        <a:bodyPr/>
        <a:lstStyle/>
        <a:p>
          <a:endParaRPr lang="en-US"/>
        </a:p>
      </dgm:t>
    </dgm:pt>
    <dgm:pt modelId="{071AF8A5-9C14-4597-AF70-09C88422CC8E}" type="pres">
      <dgm:prSet presAssocID="{633AFEA9-883E-477E-A1C6-34C488DFEB64}" presName="sibTrans" presStyleCnt="0"/>
      <dgm:spPr/>
    </dgm:pt>
    <dgm:pt modelId="{CE109B27-553C-4A83-A177-DFE31B60581D}" type="pres">
      <dgm:prSet presAssocID="{C1785EA0-7E16-4BC7-A82C-47371E82580B}" presName="textNode" presStyleLbl="node1" presStyleIdx="4" presStyleCnt="5" custScaleX="43832" custLinFactX="-18099" custLinFactNeighborX="-100000">
        <dgm:presLayoutVars>
          <dgm:bulletEnabled val="1"/>
        </dgm:presLayoutVars>
      </dgm:prSet>
      <dgm:spPr/>
      <dgm:t>
        <a:bodyPr/>
        <a:lstStyle/>
        <a:p>
          <a:endParaRPr lang="en-US"/>
        </a:p>
      </dgm:t>
    </dgm:pt>
  </dgm:ptLst>
  <dgm:cxnLst>
    <dgm:cxn modelId="{6723E71E-853A-40AB-B25F-9CCEF34270D0}" srcId="{56842CA1-D0C0-4957-AB72-8D4FB9268EDD}" destId="{2BD3AE7B-D63A-402F-8D76-F5D7F2D3CCB7}" srcOrd="0" destOrd="0" parTransId="{01F895B4-A06B-443E-9C66-ADCB9BD50664}" sibTransId="{7FF18F3A-B257-422C-86D5-7454A45661AB}"/>
    <dgm:cxn modelId="{32473E46-EC63-F14E-A74B-5F4B7922F285}" type="presOf" srcId="{84FEF95C-D32A-1B47-A3B9-D1940BF93527}" destId="{6747334D-FF60-4712-AB97-7147BCE234D5}" srcOrd="0" destOrd="2" presId="urn:microsoft.com/office/officeart/2005/8/layout/hProcess9"/>
    <dgm:cxn modelId="{358D6773-2CA7-0D43-A167-B1D15343A528}" type="presOf" srcId="{7A3275D4-3A94-4BF1-857D-72827D347556}" destId="{8B3CA162-0DB3-4686-8097-1B209FD5F50C}" srcOrd="0" destOrd="0" presId="urn:microsoft.com/office/officeart/2005/8/layout/hProcess9"/>
    <dgm:cxn modelId="{449124D7-730D-4144-B3FD-E38E7DA0F6EF}" srcId="{7A3275D4-3A94-4BF1-857D-72827D347556}" destId="{C1785EA0-7E16-4BC7-A82C-47371E82580B}" srcOrd="4" destOrd="0" parTransId="{8A9DAF66-28D1-4E90-98D1-F9751CB64D21}" sibTransId="{1106849B-679E-4890-BE9D-4B9E8CAAAB3E}"/>
    <dgm:cxn modelId="{8AFC956A-59A1-6042-AE04-D4A8F8D41F13}" srcId="{B0596E8E-4853-45AE-B50F-59506D4D2491}" destId="{84FEF95C-D32A-1B47-A3B9-D1940BF93527}" srcOrd="1" destOrd="0" parTransId="{BC32949E-5941-FD4C-8FE9-EA00DDC9FF22}" sibTransId="{12D82982-2648-D544-93BE-82F695A34871}"/>
    <dgm:cxn modelId="{7A23F8E4-5149-428C-8101-1DE721AF6549}" srcId="{F52DA9E1-D98B-4422-90B1-30D471E57C54}" destId="{321D27A7-AD2F-45FF-8A62-3A83D6C3C610}" srcOrd="0" destOrd="0" parTransId="{6A105B67-30DD-4DC6-8331-D731A5707135}" sibTransId="{E79927C2-4FAC-4452-ADCA-C588641CC71E}"/>
    <dgm:cxn modelId="{AC1B1AAE-F4FE-6F42-B829-E9D1D90B649E}" type="presOf" srcId="{8EEBA0A3-1CA3-4E05-837B-102CA32802E4}" destId="{570F3E3F-0B68-48D4-B4FE-085619EF816D}" srcOrd="0" destOrd="1" presId="urn:microsoft.com/office/officeart/2005/8/layout/hProcess9"/>
    <dgm:cxn modelId="{1B431737-F1B9-409B-9F58-FEF03DA0F2D2}" srcId="{7A3275D4-3A94-4BF1-857D-72827D347556}" destId="{B0596E8E-4853-45AE-B50F-59506D4D2491}" srcOrd="1" destOrd="0" parTransId="{26E32610-E05C-4DF1-83B6-F9C1980BDD76}" sibTransId="{FFD8F3EF-4387-4E45-935C-ECE5B71D14B8}"/>
    <dgm:cxn modelId="{08413B72-6B7B-B34F-BF32-74191DC16792}" type="presOf" srcId="{321D27A7-AD2F-45FF-8A62-3A83D6C3C610}" destId="{0B8EE5CA-8FDA-46E0-9660-9B77EAAE18FF}" srcOrd="0" destOrd="1" presId="urn:microsoft.com/office/officeart/2005/8/layout/hProcess9"/>
    <dgm:cxn modelId="{B6581283-FB2C-4433-8FF9-B3206CB050E8}" srcId="{7A3275D4-3A94-4BF1-857D-72827D347556}" destId="{D2EE24CF-DAD0-44D3-90A2-70193B60CE1F}" srcOrd="2" destOrd="0" parTransId="{0F407CCE-98DD-433B-953F-6856544ADFD1}" sibTransId="{64A5DE5D-217B-487D-99D6-C648A4C66A33}"/>
    <dgm:cxn modelId="{47F576EC-F895-0F45-8122-AE03AA984F76}" type="presOf" srcId="{56842CA1-D0C0-4957-AB72-8D4FB9268EDD}" destId="{7F143546-6AE9-4721-983C-0F3CCFA02F38}" srcOrd="0" destOrd="0" presId="urn:microsoft.com/office/officeart/2005/8/layout/hProcess9"/>
    <dgm:cxn modelId="{D7C4494C-F6DD-9043-8136-338135DE1B98}" type="presOf" srcId="{2BD3AE7B-D63A-402F-8D76-F5D7F2D3CCB7}" destId="{7F143546-6AE9-4721-983C-0F3CCFA02F38}" srcOrd="0" destOrd="1" presId="urn:microsoft.com/office/officeart/2005/8/layout/hProcess9"/>
    <dgm:cxn modelId="{2A9A2F8E-1F72-4EFD-A958-78A361354F0C}" srcId="{7A3275D4-3A94-4BF1-857D-72827D347556}" destId="{F52DA9E1-D98B-4422-90B1-30D471E57C54}" srcOrd="0" destOrd="0" parTransId="{43DBD8B7-3768-4DA5-998B-EEA158333AF2}" sibTransId="{52B4EAAE-2E95-4720-A6AE-21E768E20AD1}"/>
    <dgm:cxn modelId="{E7363706-E75C-6A4A-99CE-413E0C04F264}" srcId="{56842CA1-D0C0-4957-AB72-8D4FB9268EDD}" destId="{0C80054A-8C2A-EB4D-B4C7-0E5E8DFA0A53}" srcOrd="1" destOrd="0" parTransId="{14D52CE7-5787-5E4A-B8E1-669B1F8D99DE}" sibTransId="{8434B36C-7FEC-B04B-A0BC-B6A12EBEBF75}"/>
    <dgm:cxn modelId="{EBD60AA8-3C35-AC4F-81F3-2517F620F518}" type="presOf" srcId="{254D9713-4066-4AE7-B73C-E604BCEE5FBD}" destId="{6747334D-FF60-4712-AB97-7147BCE234D5}" srcOrd="0" destOrd="1" presId="urn:microsoft.com/office/officeart/2005/8/layout/hProcess9"/>
    <dgm:cxn modelId="{44E403E1-EBFB-9341-902F-001B3E546E71}" type="presOf" srcId="{A2D9C0D6-A37F-4412-AD37-DD4EC44A3DA6}" destId="{CE109B27-553C-4A83-A177-DFE31B60581D}" srcOrd="0" destOrd="1" presId="urn:microsoft.com/office/officeart/2005/8/layout/hProcess9"/>
    <dgm:cxn modelId="{0F5899BF-4026-EE49-BA39-0871D9ED5E3B}" srcId="{D2EE24CF-DAD0-44D3-90A2-70193B60CE1F}" destId="{DDDAEA00-4AB7-9247-9D8D-4E4DF89F051F}" srcOrd="1" destOrd="0" parTransId="{BD09D0F8-5C89-E643-93FB-3C60EAE259F4}" sibTransId="{FDB7291F-3C7D-0A47-A8CB-FD5A7297A20E}"/>
    <dgm:cxn modelId="{9BDFE469-0F07-46E2-A0BB-0793B449C227}" srcId="{7A3275D4-3A94-4BF1-857D-72827D347556}" destId="{56842CA1-D0C0-4957-AB72-8D4FB9268EDD}" srcOrd="3" destOrd="0" parTransId="{B2FB4A29-F23C-4153-891B-17F717AC8511}" sibTransId="{633AFEA9-883E-477E-A1C6-34C488DFEB64}"/>
    <dgm:cxn modelId="{FCABB486-218D-8F47-8503-3605D4B2277F}" type="presOf" srcId="{B0596E8E-4853-45AE-B50F-59506D4D2491}" destId="{6747334D-FF60-4712-AB97-7147BCE234D5}" srcOrd="0" destOrd="0" presId="urn:microsoft.com/office/officeart/2005/8/layout/hProcess9"/>
    <dgm:cxn modelId="{5F167A5A-AF75-FB42-9BD0-A608DBC6549F}" type="presOf" srcId="{0C80054A-8C2A-EB4D-B4C7-0E5E8DFA0A53}" destId="{7F143546-6AE9-4721-983C-0F3CCFA02F38}" srcOrd="0" destOrd="2" presId="urn:microsoft.com/office/officeart/2005/8/layout/hProcess9"/>
    <dgm:cxn modelId="{6D4DFDF8-7B8C-464D-92FC-EAFE9CF0639A}" type="presOf" srcId="{F52DA9E1-D98B-4422-90B1-30D471E57C54}" destId="{0B8EE5CA-8FDA-46E0-9660-9B77EAAE18FF}" srcOrd="0" destOrd="0" presId="urn:microsoft.com/office/officeart/2005/8/layout/hProcess9"/>
    <dgm:cxn modelId="{C530DB36-6BBD-1E45-B216-12720B425458}" type="presOf" srcId="{D2EE24CF-DAD0-44D3-90A2-70193B60CE1F}" destId="{570F3E3F-0B68-48D4-B4FE-085619EF816D}" srcOrd="0" destOrd="0" presId="urn:microsoft.com/office/officeart/2005/8/layout/hProcess9"/>
    <dgm:cxn modelId="{4FFF8B65-38DB-A145-BF0F-474A162E4DB3}" type="presOf" srcId="{C1785EA0-7E16-4BC7-A82C-47371E82580B}" destId="{CE109B27-553C-4A83-A177-DFE31B60581D}" srcOrd="0" destOrd="0" presId="urn:microsoft.com/office/officeart/2005/8/layout/hProcess9"/>
    <dgm:cxn modelId="{1D5547F5-3A69-45EF-97FD-F11A0C11DC74}" srcId="{B0596E8E-4853-45AE-B50F-59506D4D2491}" destId="{254D9713-4066-4AE7-B73C-E604BCEE5FBD}" srcOrd="0" destOrd="0" parTransId="{4970823C-E8AF-43E7-8170-CD2BA1DDF642}" sibTransId="{8D99C055-95E2-49F3-B9C1-DD0A4EEF00F4}"/>
    <dgm:cxn modelId="{311D3C31-933E-4C8B-862B-A6B9C76088B0}" srcId="{C1785EA0-7E16-4BC7-A82C-47371E82580B}" destId="{A2D9C0D6-A37F-4412-AD37-DD4EC44A3DA6}" srcOrd="0" destOrd="0" parTransId="{44E2B05B-8338-4553-A593-82FF7054A9FC}" sibTransId="{597E8330-5E41-45EE-981D-D8D258D3BCFF}"/>
    <dgm:cxn modelId="{7774F39B-5826-4A72-A3D7-20B8330478CC}" srcId="{D2EE24CF-DAD0-44D3-90A2-70193B60CE1F}" destId="{8EEBA0A3-1CA3-4E05-837B-102CA32802E4}" srcOrd="0" destOrd="0" parTransId="{E721BE4D-494F-419D-8A75-96A144484DF3}" sibTransId="{5ED62B7B-E313-4860-841C-111840AA04C7}"/>
    <dgm:cxn modelId="{DB40DF05-7BC3-BE44-BD8C-23FB04224497}" type="presOf" srcId="{DDDAEA00-4AB7-9247-9D8D-4E4DF89F051F}" destId="{570F3E3F-0B68-48D4-B4FE-085619EF816D}" srcOrd="0" destOrd="2" presId="urn:microsoft.com/office/officeart/2005/8/layout/hProcess9"/>
    <dgm:cxn modelId="{55B61200-B78C-274F-B43F-AF5B32C145EE}" type="presParOf" srcId="{8B3CA162-0DB3-4686-8097-1B209FD5F50C}" destId="{40F133DD-A8BC-4466-80D6-4F9E0C7A085D}" srcOrd="0" destOrd="0" presId="urn:microsoft.com/office/officeart/2005/8/layout/hProcess9"/>
    <dgm:cxn modelId="{0376D272-43FB-0341-BAEB-12F6A58D8F3B}" type="presParOf" srcId="{8B3CA162-0DB3-4686-8097-1B209FD5F50C}" destId="{082E5C6F-9807-47C5-B523-20BAC8515E3F}" srcOrd="1" destOrd="0" presId="urn:microsoft.com/office/officeart/2005/8/layout/hProcess9"/>
    <dgm:cxn modelId="{BC647992-4FFF-7847-8827-DD370233AA45}" type="presParOf" srcId="{082E5C6F-9807-47C5-B523-20BAC8515E3F}" destId="{0B8EE5CA-8FDA-46E0-9660-9B77EAAE18FF}" srcOrd="0" destOrd="0" presId="urn:microsoft.com/office/officeart/2005/8/layout/hProcess9"/>
    <dgm:cxn modelId="{52D65E9F-8176-E342-9E02-E62FCDD4F368}" type="presParOf" srcId="{082E5C6F-9807-47C5-B523-20BAC8515E3F}" destId="{3E0BB102-D1CF-4100-A2C6-7358FC66BDB7}" srcOrd="1" destOrd="0" presId="urn:microsoft.com/office/officeart/2005/8/layout/hProcess9"/>
    <dgm:cxn modelId="{2ECA8FCB-3EBC-F64B-B988-D49A355A0410}" type="presParOf" srcId="{082E5C6F-9807-47C5-B523-20BAC8515E3F}" destId="{6747334D-FF60-4712-AB97-7147BCE234D5}" srcOrd="2" destOrd="0" presId="urn:microsoft.com/office/officeart/2005/8/layout/hProcess9"/>
    <dgm:cxn modelId="{91BBCE7A-4DB7-1145-8CFD-DFCF9E1F2B4B}" type="presParOf" srcId="{082E5C6F-9807-47C5-B523-20BAC8515E3F}" destId="{B989A7F8-2057-41D9-AAB4-458F2744CD6A}" srcOrd="3" destOrd="0" presId="urn:microsoft.com/office/officeart/2005/8/layout/hProcess9"/>
    <dgm:cxn modelId="{7A24F1B9-7125-F542-8574-B6371BF6515F}" type="presParOf" srcId="{082E5C6F-9807-47C5-B523-20BAC8515E3F}" destId="{570F3E3F-0B68-48D4-B4FE-085619EF816D}" srcOrd="4" destOrd="0" presId="urn:microsoft.com/office/officeart/2005/8/layout/hProcess9"/>
    <dgm:cxn modelId="{98DA74C5-7550-FD4F-8862-2D3CF60D57ED}" type="presParOf" srcId="{082E5C6F-9807-47C5-B523-20BAC8515E3F}" destId="{D5E3FCA7-B5ED-4A71-B92A-C58393320812}" srcOrd="5" destOrd="0" presId="urn:microsoft.com/office/officeart/2005/8/layout/hProcess9"/>
    <dgm:cxn modelId="{68FD4562-18F0-E240-9096-55D09B16CB73}" type="presParOf" srcId="{082E5C6F-9807-47C5-B523-20BAC8515E3F}" destId="{7F143546-6AE9-4721-983C-0F3CCFA02F38}" srcOrd="6" destOrd="0" presId="urn:microsoft.com/office/officeart/2005/8/layout/hProcess9"/>
    <dgm:cxn modelId="{652DD5EF-850D-AE42-85DC-8F8B07C845C0}" type="presParOf" srcId="{082E5C6F-9807-47C5-B523-20BAC8515E3F}" destId="{071AF8A5-9C14-4597-AF70-09C88422CC8E}" srcOrd="7" destOrd="0" presId="urn:microsoft.com/office/officeart/2005/8/layout/hProcess9"/>
    <dgm:cxn modelId="{80083137-69BF-8648-813B-50AE75C944CE}" type="presParOf" srcId="{082E5C6F-9807-47C5-B523-20BAC8515E3F}" destId="{CE109B27-553C-4A83-A177-DFE31B60581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133DD-A8BC-4466-80D6-4F9E0C7A085D}">
      <dsp:nvSpPr>
        <dsp:cNvPr id="0" name=""/>
        <dsp:cNvSpPr/>
      </dsp:nvSpPr>
      <dsp:spPr>
        <a:xfrm>
          <a:off x="422439" y="0"/>
          <a:ext cx="7384720" cy="320244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EE5CA-8FDA-46E0-9660-9B77EAAE18FF}">
      <dsp:nvSpPr>
        <dsp:cNvPr id="0" name=""/>
        <dsp:cNvSpPr/>
      </dsp:nvSpPr>
      <dsp:spPr>
        <a:xfrm>
          <a:off x="155615" y="961348"/>
          <a:ext cx="1548218" cy="1280978"/>
        </a:xfrm>
        <a:prstGeom prst="roundRect">
          <a:avLst/>
        </a:prstGeom>
        <a:solidFill>
          <a:schemeClr val="accent3"/>
        </a:solidFill>
        <a:ln w="25400" cap="flat" cmpd="sng" algn="ctr">
          <a:solidFill>
            <a:schemeClr val="bg1"/>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41910" tIns="41910" rIns="41910" bIns="41910" numCol="1" spcCol="1270" anchor="t" anchorCtr="0">
          <a:noAutofit/>
        </a:bodyPr>
        <a:lstStyle/>
        <a:p>
          <a:pPr lvl="0" algn="l" defTabSz="466725">
            <a:lnSpc>
              <a:spcPct val="90000"/>
            </a:lnSpc>
            <a:spcBef>
              <a:spcPct val="0"/>
            </a:spcBef>
            <a:spcAft>
              <a:spcPct val="35000"/>
            </a:spcAft>
          </a:pPr>
          <a:r>
            <a:rPr lang="en-US" sz="1050" b="1" kern="1200" dirty="0" smtClean="0">
              <a:solidFill>
                <a:schemeClr val="bg1"/>
              </a:solidFill>
              <a:latin typeface="+mn-lt"/>
              <a:ea typeface="Segoe UI" pitchFamily="34" charset="0"/>
              <a:cs typeface="Segoe UI" pitchFamily="34" charset="0"/>
            </a:rPr>
            <a:t>1 Custom Vs. Declarative</a:t>
          </a:r>
          <a:endParaRPr lang="en-US" sz="1050" b="1" kern="1200" dirty="0">
            <a:solidFill>
              <a:schemeClr val="bg1"/>
            </a:solidFill>
            <a:latin typeface="+mn-lt"/>
            <a:ea typeface="Segoe UI" pitchFamily="34" charset="0"/>
            <a:cs typeface="Segoe UI" pitchFamily="34" charset="0"/>
          </a:endParaRPr>
        </a:p>
        <a:p>
          <a:pPr marL="57150" lvl="1" indent="-57150" algn="l" defTabSz="444500">
            <a:lnSpc>
              <a:spcPct val="90000"/>
            </a:lnSpc>
            <a:spcBef>
              <a:spcPct val="0"/>
            </a:spcBef>
            <a:spcAft>
              <a:spcPct val="15000"/>
            </a:spcAft>
            <a:buChar char="••"/>
          </a:pPr>
          <a:r>
            <a:rPr lang="en-US" sz="1000" kern="1200" dirty="0" smtClean="0">
              <a:solidFill>
                <a:schemeClr val="bg1"/>
              </a:solidFill>
              <a:latin typeface="+mn-lt"/>
              <a:ea typeface="Segoe UI" pitchFamily="34" charset="0"/>
              <a:cs typeface="Segoe UI" pitchFamily="34" charset="0"/>
            </a:rPr>
            <a:t>Evaluate approach to enable some Firm customization while supporting data aggregation</a:t>
          </a:r>
          <a:endParaRPr lang="en-US" sz="1000" kern="1200" dirty="0">
            <a:solidFill>
              <a:schemeClr val="bg1"/>
            </a:solidFill>
            <a:latin typeface="+mn-lt"/>
            <a:ea typeface="Segoe UI" pitchFamily="34" charset="0"/>
            <a:cs typeface="Segoe UI" pitchFamily="34" charset="0"/>
          </a:endParaRPr>
        </a:p>
      </dsp:txBody>
      <dsp:txXfrm>
        <a:off x="218147" y="1023880"/>
        <a:ext cx="1423154" cy="1155914"/>
      </dsp:txXfrm>
    </dsp:sp>
    <dsp:sp modelId="{6747334D-FF60-4712-AB97-7147BCE234D5}">
      <dsp:nvSpPr>
        <dsp:cNvPr id="0" name=""/>
        <dsp:cNvSpPr/>
      </dsp:nvSpPr>
      <dsp:spPr>
        <a:xfrm>
          <a:off x="1749604" y="960734"/>
          <a:ext cx="1455194" cy="128097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l" defTabSz="466725">
            <a:lnSpc>
              <a:spcPct val="90000"/>
            </a:lnSpc>
            <a:spcBef>
              <a:spcPct val="0"/>
            </a:spcBef>
            <a:spcAft>
              <a:spcPct val="35000"/>
            </a:spcAft>
          </a:pPr>
          <a:r>
            <a:rPr lang="en-US" sz="1050" b="1" kern="1200" dirty="0" smtClean="0">
              <a:latin typeface="+mn-lt"/>
              <a:ea typeface="Segoe UI" pitchFamily="34" charset="0"/>
              <a:cs typeface="Segoe UI" pitchFamily="34" charset="0"/>
            </a:rPr>
            <a:t>2 Product Selection</a:t>
          </a:r>
          <a:endParaRPr lang="en-US" sz="1050" b="1" kern="1200" dirty="0">
            <a:latin typeface="+mn-lt"/>
            <a:ea typeface="Segoe UI" pitchFamily="34" charset="0"/>
            <a:cs typeface="Segoe UI" pitchFamily="34" charset="0"/>
          </a:endParaRPr>
        </a:p>
        <a:p>
          <a:pPr marL="57150" lvl="1" indent="-57150" algn="l" defTabSz="311150">
            <a:lnSpc>
              <a:spcPct val="90000"/>
            </a:lnSpc>
            <a:spcBef>
              <a:spcPct val="0"/>
            </a:spcBef>
            <a:spcAft>
              <a:spcPct val="15000"/>
            </a:spcAft>
            <a:buChar char="••"/>
          </a:pPr>
          <a:r>
            <a:rPr lang="en-US" sz="700" kern="1200" dirty="0" smtClean="0">
              <a:solidFill>
                <a:schemeClr val="bg1"/>
              </a:solidFill>
              <a:latin typeface="+mn-lt"/>
              <a:ea typeface="Segoe UI" pitchFamily="34" charset="0"/>
              <a:cs typeface="Segoe UI" pitchFamily="34" charset="0"/>
            </a:rPr>
            <a:t> </a:t>
          </a:r>
          <a:r>
            <a:rPr lang="en-US" sz="900" kern="1200" dirty="0" smtClean="0">
              <a:solidFill>
                <a:schemeClr val="bg1"/>
              </a:solidFill>
              <a:latin typeface="+mn-lt"/>
              <a:ea typeface="Segoe UI" pitchFamily="34" charset="0"/>
              <a:cs typeface="Segoe UI" pitchFamily="34" charset="0"/>
            </a:rPr>
            <a:t>Build more useful product selection experience</a:t>
          </a:r>
          <a:endParaRPr lang="en-US" sz="900"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Optional: evaluate integration of existing tools</a:t>
          </a:r>
          <a:endParaRPr lang="en-US" sz="900" kern="1200" dirty="0">
            <a:latin typeface="+mn-lt"/>
            <a:ea typeface="Segoe UI" pitchFamily="34" charset="0"/>
            <a:cs typeface="Segoe UI" pitchFamily="34" charset="0"/>
          </a:endParaRPr>
        </a:p>
      </dsp:txBody>
      <dsp:txXfrm>
        <a:off x="1812136" y="1023266"/>
        <a:ext cx="1330130" cy="1155914"/>
      </dsp:txXfrm>
    </dsp:sp>
    <dsp:sp modelId="{570F3E3F-0B68-48D4-B4FE-085619EF816D}">
      <dsp:nvSpPr>
        <dsp:cNvPr id="0" name=""/>
        <dsp:cNvSpPr/>
      </dsp:nvSpPr>
      <dsp:spPr>
        <a:xfrm>
          <a:off x="3250568" y="960734"/>
          <a:ext cx="1455194" cy="128097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l" defTabSz="466725">
            <a:lnSpc>
              <a:spcPct val="90000"/>
            </a:lnSpc>
            <a:spcBef>
              <a:spcPct val="0"/>
            </a:spcBef>
            <a:spcAft>
              <a:spcPct val="35000"/>
            </a:spcAft>
          </a:pPr>
          <a:r>
            <a:rPr lang="en-US" sz="1050" b="1" kern="1200" dirty="0" smtClean="0">
              <a:latin typeface="+mn-lt"/>
              <a:ea typeface="Segoe UI" pitchFamily="34" charset="0"/>
              <a:cs typeface="Segoe UI" pitchFamily="34" charset="0"/>
            </a:rPr>
            <a:t>3 On-Boarding</a:t>
          </a:r>
          <a:endParaRPr lang="en-US" sz="1050" b="1"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Evaluate existing process in greater depth</a:t>
          </a:r>
          <a:endParaRPr lang="en-US" sz="900"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Build a more automated process using SO API, ETL, Firm reporting process</a:t>
          </a:r>
          <a:endParaRPr lang="en-US" sz="900" kern="1200" dirty="0">
            <a:latin typeface="+mn-lt"/>
            <a:ea typeface="Segoe UI" pitchFamily="34" charset="0"/>
            <a:cs typeface="Segoe UI" pitchFamily="34" charset="0"/>
          </a:endParaRPr>
        </a:p>
      </dsp:txBody>
      <dsp:txXfrm>
        <a:off x="3313100" y="1023266"/>
        <a:ext cx="1330130" cy="1155914"/>
      </dsp:txXfrm>
    </dsp:sp>
    <dsp:sp modelId="{7F143546-6AE9-4721-983C-0F3CCFA02F38}">
      <dsp:nvSpPr>
        <dsp:cNvPr id="0" name=""/>
        <dsp:cNvSpPr/>
      </dsp:nvSpPr>
      <dsp:spPr>
        <a:xfrm>
          <a:off x="4620525" y="960734"/>
          <a:ext cx="1455194" cy="128097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l" defTabSz="466725">
            <a:lnSpc>
              <a:spcPct val="90000"/>
            </a:lnSpc>
            <a:spcBef>
              <a:spcPct val="0"/>
            </a:spcBef>
            <a:spcAft>
              <a:spcPct val="35000"/>
            </a:spcAft>
          </a:pPr>
          <a:r>
            <a:rPr lang="en-US" sz="1050" b="1" kern="1200" dirty="0" smtClean="0">
              <a:latin typeface="+mn-lt"/>
              <a:ea typeface="Segoe UI" pitchFamily="34" charset="0"/>
              <a:cs typeface="Segoe UI" pitchFamily="34" charset="0"/>
            </a:rPr>
            <a:t>4 Re-Skinning</a:t>
          </a:r>
          <a:endParaRPr lang="en-US" sz="1050" b="1"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Create wireframes for specific areas of the experience</a:t>
          </a:r>
          <a:endParaRPr lang="en-US" sz="900"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Consider implementation</a:t>
          </a:r>
          <a:endParaRPr lang="en-US" sz="900" kern="1200" dirty="0">
            <a:latin typeface="+mn-lt"/>
            <a:ea typeface="Segoe UI" pitchFamily="34" charset="0"/>
            <a:cs typeface="Segoe UI" pitchFamily="34" charset="0"/>
          </a:endParaRPr>
        </a:p>
      </dsp:txBody>
      <dsp:txXfrm>
        <a:off x="4683057" y="1023266"/>
        <a:ext cx="1330130" cy="1155914"/>
      </dsp:txXfrm>
    </dsp:sp>
    <dsp:sp modelId="{CE109B27-553C-4A83-A177-DFE31B60581D}">
      <dsp:nvSpPr>
        <dsp:cNvPr id="0" name=""/>
        <dsp:cNvSpPr/>
      </dsp:nvSpPr>
      <dsp:spPr>
        <a:xfrm>
          <a:off x="5956132" y="960734"/>
          <a:ext cx="1455194" cy="128097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lvl="0" algn="l" defTabSz="466725">
            <a:lnSpc>
              <a:spcPct val="90000"/>
            </a:lnSpc>
            <a:spcBef>
              <a:spcPct val="0"/>
            </a:spcBef>
            <a:spcAft>
              <a:spcPct val="35000"/>
            </a:spcAft>
          </a:pPr>
          <a:r>
            <a:rPr lang="en-US" sz="1050" b="1" kern="1200" dirty="0" smtClean="0">
              <a:latin typeface="+mn-lt"/>
              <a:ea typeface="Segoe UI" pitchFamily="34" charset="0"/>
              <a:cs typeface="Segoe UI" pitchFamily="34" charset="0"/>
            </a:rPr>
            <a:t>5  Workflow Standardization</a:t>
          </a:r>
          <a:endParaRPr lang="en-US" sz="1050" b="1"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Define requirements and implement a set of configuration items from the CCI report</a:t>
          </a:r>
          <a:endParaRPr lang="en-US" sz="900" kern="1200" dirty="0">
            <a:latin typeface="+mn-lt"/>
            <a:ea typeface="Segoe UI" pitchFamily="34" charset="0"/>
            <a:cs typeface="Segoe UI" pitchFamily="34" charset="0"/>
          </a:endParaRPr>
        </a:p>
      </dsp:txBody>
      <dsp:txXfrm>
        <a:off x="6018664" y="1023266"/>
        <a:ext cx="1330130" cy="1155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6/16/2014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C9F45-6BF4-425C-B6BC-17048751ADD4}" type="slidenum">
              <a:rPr lang="en-US" smtClean="0"/>
              <a:pPr/>
              <a:t>2</a:t>
            </a:fld>
            <a:endParaRPr lang="en-US"/>
          </a:p>
        </p:txBody>
      </p:sp>
    </p:spTree>
    <p:extLst>
      <p:ext uri="{BB962C8B-B14F-4D97-AF65-F5344CB8AC3E}">
        <p14:creationId xmlns:p14="http://schemas.microsoft.com/office/powerpoint/2010/main" val="319345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C9F45-6BF4-425C-B6BC-17048751ADD4}" type="slidenum">
              <a:rPr lang="en-US" smtClean="0"/>
              <a:pPr/>
              <a:t>14</a:t>
            </a:fld>
            <a:endParaRPr lang="en-US"/>
          </a:p>
        </p:txBody>
      </p:sp>
    </p:spTree>
    <p:extLst>
      <p:ext uri="{BB962C8B-B14F-4D97-AF65-F5344CB8AC3E}">
        <p14:creationId xmlns:p14="http://schemas.microsoft.com/office/powerpoint/2010/main" val="3193459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6/16/2014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8742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0278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a:off x="5709344" y="1448896"/>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userDrawn="1"/>
        </p:nvSpPr>
        <p:spPr>
          <a:xfrm>
            <a:off x="4710036" y="106338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a:off x="5160704" y="158763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userDrawn="1"/>
        </p:nvSpPr>
        <p:spPr>
          <a:xfrm>
            <a:off x="3343040" y="22261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userDrawn="1"/>
        </p:nvSpPr>
        <p:spPr>
          <a:xfrm>
            <a:off x="5992985" y="153777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userDrawn="1"/>
        </p:nvSpPr>
        <p:spPr>
          <a:xfrm>
            <a:off x="6044296" y="1293032"/>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userDrawn="1"/>
        </p:nvSpPr>
        <p:spPr>
          <a:xfrm>
            <a:off x="4492072" y="125610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a:off x="4492072" y="1062367"/>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201929" y="1226269"/>
            <a:ext cx="6723186" cy="268965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7" y="2162005"/>
            <a:ext cx="6723139" cy="1344818"/>
          </a:xfrm>
          <a:noFill/>
        </p:spPr>
        <p:txBody>
          <a:bodyPr lIns="107480" tIns="67177" rIns="107480" bIns="67177" anchor="t" anchorCtr="0"/>
          <a:lstStyle>
            <a:lvl1pPr>
              <a:defRPr sz="4400" spc="-74" baseline="0">
                <a:solidFill>
                  <a:schemeClr val="tx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r>
              <a:rPr lang="en-US" dirty="0" smtClean="0"/>
              <a:t>Closing notes</a:t>
            </a:r>
          </a:p>
        </p:txBody>
      </p:sp>
      <p:pic>
        <p:nvPicPr>
          <p:cNvPr id="43" name="Picture 4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44" name="Picture 4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44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84385"/>
            <a:ext cx="9144000" cy="0"/>
          </a:xfrm>
          <a:prstGeom prst="line">
            <a:avLst/>
          </a:prstGeom>
          <a:ln>
            <a:solidFill>
              <a:srgbClr val="E90000"/>
            </a:solidFill>
          </a:ln>
        </p:spPr>
        <p:style>
          <a:lnRef idx="1">
            <a:schemeClr val="accent1"/>
          </a:lnRef>
          <a:fillRef idx="0">
            <a:schemeClr val="accent1"/>
          </a:fillRef>
          <a:effectRef idx="0">
            <a:schemeClr val="accent1"/>
          </a:effectRef>
          <a:fontRef idx="minor">
            <a:schemeClr val="tx1"/>
          </a:fontRef>
        </p:style>
      </p:cxnSp>
      <p:sp>
        <p:nvSpPr>
          <p:cNvPr id="5" name="Chevron 4"/>
          <p:cNvSpPr/>
          <p:nvPr userDrawn="1"/>
        </p:nvSpPr>
        <p:spPr>
          <a:xfrm>
            <a:off x="8305800" y="681306"/>
            <a:ext cx="205028" cy="205028"/>
          </a:xfrm>
          <a:prstGeom prst="chevron">
            <a:avLst/>
          </a:prstGeom>
          <a:solidFill>
            <a:srgbClr val="E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userDrawn="1"/>
        </p:nvSpPr>
        <p:spPr>
          <a:xfrm>
            <a:off x="259422" y="72667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5714" y="259906"/>
            <a:ext cx="1463486" cy="163266"/>
          </a:xfrm>
          <a:prstGeom prst="rect">
            <a:avLst/>
          </a:prstGeom>
        </p:spPr>
      </p:pic>
      <p:sp>
        <p:nvSpPr>
          <p:cNvPr id="10" name="Title 9"/>
          <p:cNvSpPr>
            <a:spLocks noGrp="1"/>
          </p:cNvSpPr>
          <p:nvPr>
            <p:ph type="title"/>
          </p:nvPr>
        </p:nvSpPr>
        <p:spPr>
          <a:xfrm>
            <a:off x="228600" y="205979"/>
            <a:ext cx="6629400" cy="384571"/>
          </a:xfrm>
        </p:spPr>
        <p:txBody>
          <a:bodyPr>
            <a:noAutofit/>
          </a:bodyPr>
          <a:lstStyle>
            <a:lvl1pPr algn="l">
              <a:defRPr sz="2400">
                <a:solidFill>
                  <a:srgbClr val="E9000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419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800" y="344260"/>
            <a:ext cx="8229600" cy="857250"/>
          </a:xfrm>
          <a:prstGeom prst="rect">
            <a:avLst/>
          </a:prstGeom>
        </p:spPr>
        <p:txBody>
          <a:bodyPr>
            <a:normAutofit/>
          </a:bodyPr>
          <a:lstStyle>
            <a:lvl1pPr>
              <a:defRPr sz="2800"/>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1226450"/>
            <a:ext cx="7872687" cy="3457575"/>
          </a:xfrm>
          <a:prstGeom prst="rect">
            <a:avLst/>
          </a:prstGeom>
        </p:spPr>
        <p:txBody>
          <a:bodyPr/>
          <a:lstStyle>
            <a:lvl1pPr>
              <a:defRPr>
                <a:latin typeface="Museo Sans 100"/>
                <a:cs typeface="Museo Sans 100"/>
              </a:defRPr>
            </a:lvl1pPr>
          </a:lstStyle>
          <a:p>
            <a:pPr lvl="0"/>
            <a:r>
              <a:rPr lang="en-US" dirty="0" smtClean="0"/>
              <a:t>Click to edit Master text styles</a:t>
            </a:r>
          </a:p>
        </p:txBody>
      </p:sp>
    </p:spTree>
    <p:extLst>
      <p:ext uri="{BB962C8B-B14F-4D97-AF65-F5344CB8AC3E}">
        <p14:creationId xmlns:p14="http://schemas.microsoft.com/office/powerpoint/2010/main" val="1130209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02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390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1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4526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43297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dirty="0">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pic>
        <p:nvPicPr>
          <p:cNvPr id="12" name="Picture 11"/>
          <p:cNvPicPr>
            <a:picLocks noChangeAspect="1"/>
          </p:cNvPicPr>
          <p:nvPr userDrawn="1"/>
        </p:nvPicPr>
        <p:blipFill>
          <a:blip r:embed="rId19"/>
          <a:stretch>
            <a:fillRect/>
          </a:stretch>
        </p:blipFill>
        <p:spPr>
          <a:xfrm>
            <a:off x="6914705" y="4895566"/>
            <a:ext cx="460860" cy="239160"/>
          </a:xfrm>
          <a:prstGeom prst="rect">
            <a:avLst/>
          </a:prstGeom>
        </p:spPr>
      </p:pic>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3" r:id="rId3"/>
    <p:sldLayoutId id="2147483664" r:id="rId4"/>
    <p:sldLayoutId id="2147483665" r:id="rId5"/>
    <p:sldLayoutId id="2147483666" r:id="rId6"/>
    <p:sldLayoutId id="2147483667" r:id="rId7"/>
    <p:sldLayoutId id="2147483668" r:id="rId8"/>
    <p:sldLayoutId id="2147483669" r:id="rId9"/>
    <p:sldLayoutId id="2147483738" r:id="rId10"/>
    <p:sldLayoutId id="2147483755" r:id="rId11"/>
    <p:sldLayoutId id="2147483752" r:id="rId12"/>
    <p:sldLayoutId id="2147483809" r:id="rId13"/>
    <p:sldLayoutId id="2147483813" r:id="rId14"/>
    <p:sldLayoutId id="2147483814" r:id="rId15"/>
  </p:sldLayoutIdLst>
  <p:timing>
    <p:tnLst>
      <p:par>
        <p:cTn id="1" dur="indefinite" restart="never" nodeType="tmRoot"/>
      </p:par>
    </p:tnLst>
  </p:timing>
  <p:hf hdr="0" ftr="0" dt="0"/>
  <p:txStyles>
    <p:title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pic>
        <p:nvPicPr>
          <p:cNvPr id="38915"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marR="0" lvl="1"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      ww.aditi.com</a:t>
            </a:r>
            <a:endParaRPr kumimoji="0" lang="en-US" sz="1000" b="0" i="0" u="none" strike="noStrike" kern="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marL="0" marR="0" lvl="0" indent="0" defTabSz="914400" eaLnBrk="1" fontAlgn="auto" latinLnBrk="0" hangingPunct="1">
              <a:lnSpc>
                <a:spcPct val="100000"/>
              </a:lnSpc>
              <a:spcBef>
                <a:spcPts val="0"/>
              </a:spcBef>
              <a:spcAft>
                <a:spcPts val="0"/>
              </a:spcAft>
              <a:buClrTx/>
              <a:buSzTx/>
              <a:buFontTx/>
              <a:buNone/>
              <a:tabLst/>
              <a:defRPr/>
            </a:pPr>
            <a:fld id="{C7C739E9-B401-45D2-B2D3-CE79AE1ADEC1}" type="slidenum">
              <a:rPr kumimoji="0" lang="en-US" sz="11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402300566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p:fade/>
  </p:transition>
  <p:timing>
    <p:tnLst>
      <p:par>
        <p:cTn id="1" dur="indefinite" restart="never" nodeType="tmRoot"/>
      </p:par>
    </p:tnLst>
  </p:timing>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jp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blog.aditi.com" TargetMode="External"/><Relationship Id="rId2" Type="http://schemas.openxmlformats.org/officeDocument/2006/relationships/hyperlink" Target="http://www.aditi.com/" TargetMode="External"/><Relationship Id="rId1" Type="http://schemas.openxmlformats.org/officeDocument/2006/relationships/slideLayout" Target="../slideLayouts/slideLayout10.xml"/><Relationship Id="rId6" Type="http://schemas.openxmlformats.org/officeDocument/2006/relationships/hyperlink" Target="http://www.linkedin.com/company/aditi-technologies" TargetMode="External"/><Relationship Id="rId5" Type="http://schemas.openxmlformats.org/officeDocument/2006/relationships/hyperlink" Target="https://twitter.com/WeAreAditi" TargetMode="External"/><Relationship Id="rId4" Type="http://schemas.openxmlformats.org/officeDocument/2006/relationships/hyperlink" Target="https://www.facebook.com/AditiTechnologi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8" name="Flowchart: Process 167"/>
          <p:cNvSpPr/>
          <p:nvPr/>
        </p:nvSpPr>
        <p:spPr>
          <a:xfrm>
            <a:off x="2415258" y="1885950"/>
            <a:ext cx="1490472" cy="148816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49545" y="1995675"/>
            <a:ext cx="4842055" cy="1384922"/>
          </a:xfrm>
          <a:prstGeom prst="rect">
            <a:avLst/>
          </a:prstGeom>
          <a:noFill/>
        </p:spPr>
        <p:txBody>
          <a:bodyPr wrap="square" lIns="91368" tIns="45684" rIns="91368" bIns="45684" rtlCol="0">
            <a:spAutoFit/>
          </a:bodyPr>
          <a:lstStyle/>
          <a:p>
            <a:r>
              <a:rPr lang="en-US" sz="2400" kern="0" dirty="0" smtClean="0">
                <a:solidFill>
                  <a:schemeClr val="bg1">
                    <a:alpha val="99000"/>
                  </a:schemeClr>
                </a:solidFill>
                <a:latin typeface="Helvetica"/>
                <a:cs typeface="Helvetica"/>
              </a:rPr>
              <a:t>NFP 360 v Affiliates – Insurance</a:t>
            </a:r>
          </a:p>
          <a:p>
            <a:r>
              <a:rPr lang="en-US" sz="2400" kern="0" dirty="0" smtClean="0">
                <a:solidFill>
                  <a:schemeClr val="bg1">
                    <a:alpha val="99000"/>
                  </a:schemeClr>
                </a:solidFill>
                <a:latin typeface="Helvetica"/>
                <a:cs typeface="Helvetica"/>
              </a:rPr>
              <a:t>Initial Proposal for Enhancement</a:t>
            </a:r>
          </a:p>
          <a:p>
            <a:endParaRPr lang="en-US" kern="0" dirty="0" smtClean="0">
              <a:solidFill>
                <a:schemeClr val="bg1">
                  <a:alpha val="99000"/>
                </a:schemeClr>
              </a:solidFill>
              <a:latin typeface="Helvetica"/>
              <a:cs typeface="Helvetica"/>
            </a:endParaRPr>
          </a:p>
          <a:p>
            <a:r>
              <a:rPr lang="en-US" kern="0" dirty="0" smtClean="0">
                <a:solidFill>
                  <a:schemeClr val="bg1">
                    <a:alpha val="99000"/>
                  </a:schemeClr>
                </a:solidFill>
                <a:latin typeface="Helvetica"/>
                <a:cs typeface="Helvetica"/>
              </a:rPr>
              <a:t>June </a:t>
            </a:r>
            <a:r>
              <a:rPr lang="en-US" kern="0" dirty="0" smtClean="0">
                <a:solidFill>
                  <a:schemeClr val="bg1">
                    <a:alpha val="99000"/>
                  </a:schemeClr>
                </a:solidFill>
                <a:latin typeface="Helvetica"/>
                <a:cs typeface="Helvetica"/>
              </a:rPr>
              <a:t>17, </a:t>
            </a:r>
            <a:r>
              <a:rPr lang="en-US" kern="0" dirty="0" smtClean="0">
                <a:solidFill>
                  <a:schemeClr val="bg1">
                    <a:alpha val="99000"/>
                  </a:schemeClr>
                </a:solidFill>
                <a:latin typeface="Helvetica"/>
                <a:cs typeface="Helvetica"/>
              </a:rPr>
              <a:t>2014</a:t>
            </a:r>
            <a:endParaRPr lang="en-US" kern="0" dirty="0">
              <a:solidFill>
                <a:schemeClr val="bg1">
                  <a:alpha val="99000"/>
                </a:schemeClr>
              </a:solidFill>
              <a:latin typeface="Helvetica"/>
              <a:cs typeface="Helvetica"/>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9" name="Flowchart: Process 18"/>
          <p:cNvSpPr/>
          <p:nvPr/>
        </p:nvSpPr>
        <p:spPr>
          <a:xfrm>
            <a:off x="2415258" y="1885951"/>
            <a:ext cx="1490472" cy="1488162"/>
          </a:xfrm>
          <a:prstGeom prst="flowChartProcess">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5"/>
          <a:stretch>
            <a:fillRect/>
          </a:stretch>
        </p:blipFill>
        <p:spPr>
          <a:xfrm>
            <a:off x="2415259" y="2206768"/>
            <a:ext cx="1490472" cy="773470"/>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75425"/>
            <a:ext cx="8229600" cy="576075"/>
          </a:xfrm>
        </p:spPr>
        <p:txBody>
          <a:bodyPr/>
          <a:lstStyle/>
          <a:p>
            <a:pPr>
              <a:defRPr/>
            </a:pPr>
            <a:r>
              <a:rPr lang="en-US" sz="2000" dirty="0" smtClean="0">
                <a:solidFill>
                  <a:srgbClr val="595959"/>
                </a:solidFill>
                <a:latin typeface="Helvetica"/>
                <a:cs typeface="Helvetica"/>
              </a:rPr>
              <a:t>Validation</a:t>
            </a:r>
            <a:endParaRPr lang="en-GB" dirty="0"/>
          </a:p>
        </p:txBody>
      </p:sp>
      <p:graphicFrame>
        <p:nvGraphicFramePr>
          <p:cNvPr id="4" name="Content Placeholder 72"/>
          <p:cNvGraphicFramePr>
            <a:graphicFrameLocks/>
          </p:cNvGraphicFramePr>
          <p:nvPr>
            <p:extLst>
              <p:ext uri="{D42A27DB-BD31-4B8C-83A1-F6EECF244321}">
                <p14:modId xmlns:p14="http://schemas.microsoft.com/office/powerpoint/2010/main" val="4117312555"/>
              </p:ext>
            </p:extLst>
          </p:nvPr>
        </p:nvGraphicFramePr>
        <p:xfrm>
          <a:off x="-151815" y="175808"/>
          <a:ext cx="8229600" cy="320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106700" y="2622513"/>
            <a:ext cx="4859337" cy="635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7" name="Straight Arrow Connector 6"/>
          <p:cNvCxnSpPr/>
          <p:nvPr/>
        </p:nvCxnSpPr>
        <p:spPr>
          <a:xfrm>
            <a:off x="4983500" y="2628863"/>
            <a:ext cx="1639887"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p:nvPr/>
        </p:nvCxnSpPr>
        <p:spPr>
          <a:xfrm>
            <a:off x="6699587" y="2627276"/>
            <a:ext cx="1560513" cy="1587"/>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4" name="TextBox 8"/>
          <p:cNvSpPr txBox="1">
            <a:spLocks noChangeArrowheads="1"/>
          </p:cNvSpPr>
          <p:nvPr/>
        </p:nvSpPr>
        <p:spPr bwMode="auto">
          <a:xfrm>
            <a:off x="4917645" y="2720938"/>
            <a:ext cx="16002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Validation</a:t>
            </a:r>
            <a:endParaRPr lang="en-US" sz="1100" dirty="0">
              <a:latin typeface="Segoe UI" panose="020B0502040204020203" pitchFamily="34" charset="0"/>
              <a:cs typeface="Segoe UI" panose="020B0502040204020203" pitchFamily="34" charset="0"/>
            </a:endParaRPr>
          </a:p>
        </p:txBody>
      </p:sp>
      <p:sp>
        <p:nvSpPr>
          <p:cNvPr id="24585" name="TextBox 9"/>
          <p:cNvSpPr txBox="1">
            <a:spLocks noChangeArrowheads="1"/>
          </p:cNvSpPr>
          <p:nvPr/>
        </p:nvSpPr>
        <p:spPr bwMode="auto">
          <a:xfrm>
            <a:off x="6583700" y="2720938"/>
            <a:ext cx="1828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Desired output</a:t>
            </a:r>
            <a:endParaRPr lang="en-US" sz="1100" dirty="0">
              <a:latin typeface="Segoe UI" panose="020B0502040204020203" pitchFamily="34" charset="0"/>
              <a:cs typeface="Segoe UI" panose="020B0502040204020203" pitchFamily="34" charset="0"/>
            </a:endParaRPr>
          </a:p>
        </p:txBody>
      </p:sp>
      <p:sp>
        <p:nvSpPr>
          <p:cNvPr id="18" name="Title 1"/>
          <p:cNvSpPr txBox="1">
            <a:spLocks/>
          </p:cNvSpPr>
          <p:nvPr/>
        </p:nvSpPr>
        <p:spPr>
          <a:xfrm>
            <a:off x="7490779" y="1189170"/>
            <a:ext cx="1766631" cy="1113745"/>
          </a:xfrm>
          <a:prstGeom prst="rect">
            <a:avLst/>
          </a:prstGeom>
        </p:spPr>
        <p:txBody>
          <a:bodyPr vert="horz" lIns="91341" tIns="45668" rIns="91341" bIns="45668" rtlCol="0" anchor="t" anchorCtr="0">
            <a:normAutofit fontScale="85000" lnSpcReduction="20000"/>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11125" indent="-111125">
              <a:lnSpc>
                <a:spcPct val="110000"/>
              </a:lnSpc>
              <a:spcAft>
                <a:spcPts val="600"/>
              </a:spcAft>
              <a:buFont typeface="Arial"/>
              <a:buChar char="•"/>
              <a:defRPr/>
            </a:pPr>
            <a:r>
              <a:rPr lang="en-US" sz="1400" dirty="0">
                <a:solidFill>
                  <a:srgbClr val="595959"/>
                </a:solidFill>
                <a:latin typeface="+mn-lt"/>
                <a:cs typeface="Helvetica"/>
              </a:rPr>
              <a:t>L</a:t>
            </a:r>
            <a:r>
              <a:rPr lang="en-US" sz="1400" dirty="0" smtClean="0">
                <a:solidFill>
                  <a:srgbClr val="595959"/>
                </a:solidFill>
                <a:latin typeface="+mn-lt"/>
                <a:cs typeface="Helvetica"/>
              </a:rPr>
              <a:t>earning </a:t>
            </a:r>
            <a:r>
              <a:rPr lang="en-US" sz="1400" dirty="0">
                <a:solidFill>
                  <a:srgbClr val="595959"/>
                </a:solidFill>
                <a:latin typeface="+mn-lt"/>
                <a:cs typeface="Helvetica"/>
              </a:rPr>
              <a:t>and Design</a:t>
            </a:r>
          </a:p>
          <a:p>
            <a:pPr marL="111125" indent="-111125">
              <a:lnSpc>
                <a:spcPct val="110000"/>
              </a:lnSpc>
              <a:spcAft>
                <a:spcPts val="600"/>
              </a:spcAft>
              <a:buFont typeface="Arial"/>
              <a:buChar char="•"/>
              <a:defRPr/>
            </a:pPr>
            <a:r>
              <a:rPr lang="en-US" sz="1400" dirty="0">
                <a:solidFill>
                  <a:srgbClr val="595959"/>
                </a:solidFill>
                <a:latin typeface="+mn-lt"/>
                <a:cs typeface="Helvetica"/>
              </a:rPr>
              <a:t>Framework for page development</a:t>
            </a:r>
          </a:p>
          <a:p>
            <a:pPr marL="111125" indent="-111125">
              <a:lnSpc>
                <a:spcPct val="110000"/>
              </a:lnSpc>
              <a:spcAft>
                <a:spcPts val="600"/>
              </a:spcAft>
              <a:buFont typeface="Arial"/>
              <a:buChar char="•"/>
              <a:defRPr/>
            </a:pPr>
            <a:r>
              <a:rPr lang="en-US" sz="1400" dirty="0">
                <a:solidFill>
                  <a:srgbClr val="595959"/>
                </a:solidFill>
                <a:latin typeface="+mn-lt"/>
                <a:cs typeface="Helvetica"/>
              </a:rPr>
              <a:t>Delivery of </a:t>
            </a:r>
            <a:r>
              <a:rPr lang="en-US" sz="1400" dirty="0" smtClean="0">
                <a:solidFill>
                  <a:srgbClr val="595959"/>
                </a:solidFill>
                <a:latin typeface="+mn-lt"/>
                <a:cs typeface="Helvetica"/>
              </a:rPr>
              <a:t>some functional code</a:t>
            </a:r>
            <a:endParaRPr lang="en-GB" sz="1400" dirty="0">
              <a:latin typeface="+mn-lt"/>
            </a:endParaRPr>
          </a:p>
        </p:txBody>
      </p:sp>
      <p:cxnSp>
        <p:nvCxnSpPr>
          <p:cNvPr id="12" name="Elbow Connector 11"/>
          <p:cNvCxnSpPr/>
          <p:nvPr/>
        </p:nvCxnSpPr>
        <p:spPr>
          <a:xfrm rot="10800000" flipV="1">
            <a:off x="424261" y="2878989"/>
            <a:ext cx="4954247" cy="1036935"/>
          </a:xfrm>
          <a:prstGeom prst="bentConnector3">
            <a:avLst>
              <a:gd name="adj1" fmla="val 104614"/>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01070" y="3147825"/>
            <a:ext cx="5799155" cy="1600438"/>
          </a:xfrm>
          <a:prstGeom prst="rect">
            <a:avLst/>
          </a:prstGeom>
          <a:noFill/>
        </p:spPr>
        <p:txBody>
          <a:bodyPr wrap="square" rtlCol="0">
            <a:spAutoFit/>
          </a:bodyPr>
          <a:lstStyle/>
          <a:p>
            <a:pPr marL="342900" indent="-342900">
              <a:buFont typeface="+mj-lt"/>
              <a:buAutoNum type="arabicPeriod"/>
              <a:defRPr/>
            </a:pPr>
            <a:r>
              <a:rPr lang="en-US" sz="1400" dirty="0">
                <a:solidFill>
                  <a:srgbClr val="595959"/>
                </a:solidFill>
                <a:cs typeface="Helvetica"/>
              </a:rPr>
              <a:t>Usability:</a:t>
            </a:r>
          </a:p>
          <a:p>
            <a:pPr marL="742447" lvl="1" indent="-285750">
              <a:buFont typeface="Arial"/>
              <a:buChar char="•"/>
              <a:defRPr/>
            </a:pPr>
            <a:r>
              <a:rPr lang="en-US" sz="1400" dirty="0" smtClean="0">
                <a:solidFill>
                  <a:srgbClr val="595959"/>
                </a:solidFill>
                <a:cs typeface="Helvetica"/>
              </a:rPr>
              <a:t>Light </a:t>
            </a:r>
            <a:r>
              <a:rPr lang="en-US" sz="1400" dirty="0">
                <a:solidFill>
                  <a:srgbClr val="595959"/>
                </a:solidFill>
                <a:cs typeface="Helvetica"/>
              </a:rPr>
              <a:t>testing/feedback from 2 </a:t>
            </a:r>
            <a:r>
              <a:rPr lang="en-US" sz="1400" dirty="0" smtClean="0">
                <a:solidFill>
                  <a:srgbClr val="595959"/>
                </a:solidFill>
                <a:cs typeface="Helvetica"/>
              </a:rPr>
              <a:t>Firms</a:t>
            </a:r>
          </a:p>
          <a:p>
            <a:pPr marL="742447" lvl="1" indent="-285750">
              <a:buFont typeface="Arial"/>
              <a:buChar char="•"/>
              <a:defRPr/>
            </a:pPr>
            <a:r>
              <a:rPr lang="en-US" sz="1400" dirty="0" smtClean="0">
                <a:solidFill>
                  <a:srgbClr val="595959"/>
                </a:solidFill>
                <a:cs typeface="Helvetica"/>
              </a:rPr>
              <a:t>Short list of data reports successfully generated</a:t>
            </a:r>
            <a:br>
              <a:rPr lang="en-US" sz="1400" dirty="0" smtClean="0">
                <a:solidFill>
                  <a:srgbClr val="595959"/>
                </a:solidFill>
                <a:cs typeface="Helvetica"/>
              </a:rPr>
            </a:br>
            <a:endParaRPr lang="en-US" sz="1400" dirty="0">
              <a:solidFill>
                <a:srgbClr val="595959"/>
              </a:solidFill>
              <a:cs typeface="Helvetica"/>
            </a:endParaRPr>
          </a:p>
          <a:p>
            <a:pPr marL="342900" indent="-342900">
              <a:buFont typeface="+mj-lt"/>
              <a:buAutoNum type="arabicPeriod"/>
              <a:defRPr/>
            </a:pPr>
            <a:r>
              <a:rPr lang="en-US" sz="1400" dirty="0" smtClean="0">
                <a:solidFill>
                  <a:srgbClr val="595959"/>
                </a:solidFill>
                <a:cs typeface="Helvetica"/>
              </a:rPr>
              <a:t>On-boarding validation TBD: (</a:t>
            </a:r>
            <a:r>
              <a:rPr lang="en-US" sz="1400" dirty="0" err="1" smtClean="0">
                <a:solidFill>
                  <a:srgbClr val="595959"/>
                </a:solidFill>
                <a:cs typeface="Helvetica"/>
              </a:rPr>
              <a:t>E.g</a:t>
            </a:r>
            <a:r>
              <a:rPr lang="en-US" sz="1400" dirty="0" smtClean="0">
                <a:solidFill>
                  <a:srgbClr val="595959"/>
                </a:solidFill>
                <a:cs typeface="Helvetica"/>
              </a:rPr>
              <a:t> could be an end-to-end pass of a Firm’s data from Smart Office thru ETL and back to Firm reporting interface)</a:t>
            </a:r>
            <a:endParaRPr lang="en-GB" sz="1400" dirty="0"/>
          </a:p>
          <a:p>
            <a:endParaRPr lang="en-US" sz="1400" dirty="0"/>
          </a:p>
        </p:txBody>
      </p:sp>
    </p:spTree>
    <p:extLst>
      <p:ext uri="{BB962C8B-B14F-4D97-AF65-F5344CB8AC3E}">
        <p14:creationId xmlns:p14="http://schemas.microsoft.com/office/powerpoint/2010/main" val="959256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3 Aditi </a:t>
            </a:r>
            <a:r>
              <a:rPr lang="en-US" sz="2000" dirty="0">
                <a:solidFill>
                  <a:srgbClr val="595959"/>
                </a:solidFill>
                <a:latin typeface="Helvetica"/>
                <a:cs typeface="Helvetica"/>
              </a:rPr>
              <a:t>Team</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11</a:t>
            </a:fld>
            <a:endParaRPr lang="en-US" dirty="0">
              <a:solidFill>
                <a:prstClr val="black">
                  <a:tint val="75000"/>
                </a:prstClr>
              </a:solidFill>
            </a:endParaRPr>
          </a:p>
        </p:txBody>
      </p:sp>
      <p:grpSp>
        <p:nvGrpSpPr>
          <p:cNvPr id="3" name="Group 2"/>
          <p:cNvGrpSpPr/>
          <p:nvPr/>
        </p:nvGrpSpPr>
        <p:grpSpPr>
          <a:xfrm>
            <a:off x="3069972" y="1904531"/>
            <a:ext cx="2730988" cy="1435319"/>
            <a:chOff x="3377212" y="1765245"/>
            <a:chExt cx="2730988" cy="1435319"/>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4749" y="1765245"/>
              <a:ext cx="850174" cy="954130"/>
            </a:xfrm>
            <a:prstGeom prst="rect">
              <a:avLst/>
            </a:prstGeom>
          </p:spPr>
        </p:pic>
        <p:sp>
          <p:nvSpPr>
            <p:cNvPr id="6" name="TextBox 5"/>
            <p:cNvSpPr txBox="1"/>
            <p:nvPr/>
          </p:nvSpPr>
          <p:spPr>
            <a:xfrm>
              <a:off x="4678064" y="2011478"/>
              <a:ext cx="1430136" cy="461665"/>
            </a:xfrm>
            <a:prstGeom prst="rect">
              <a:avLst/>
            </a:prstGeom>
            <a:noFill/>
          </p:spPr>
          <p:txBody>
            <a:bodyPr wrap="square" rtlCol="0">
              <a:spAutoFit/>
            </a:bodyPr>
            <a:lstStyle/>
            <a:p>
              <a:r>
                <a:rPr lang="en-US" sz="1200" dirty="0">
                  <a:cs typeface="Calibri"/>
                </a:rPr>
                <a:t>Onkar Kumar</a:t>
              </a:r>
            </a:p>
            <a:p>
              <a:r>
                <a:rPr lang="en-US" sz="1200" dirty="0">
                  <a:cs typeface="Calibri"/>
                </a:rPr>
                <a:t>Salesforce Architect </a:t>
              </a:r>
            </a:p>
          </p:txBody>
        </p:sp>
        <p:grpSp>
          <p:nvGrpSpPr>
            <p:cNvPr id="2" name="Group 1"/>
            <p:cNvGrpSpPr/>
            <p:nvPr/>
          </p:nvGrpSpPr>
          <p:grpSpPr>
            <a:xfrm>
              <a:off x="3377212" y="2588682"/>
              <a:ext cx="1463623" cy="611882"/>
              <a:chOff x="3419850" y="2588682"/>
              <a:chExt cx="1463623" cy="611882"/>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6731" y="2746446"/>
                <a:ext cx="395931" cy="39593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850" y="2588682"/>
                <a:ext cx="791847" cy="61188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3002" y="2742302"/>
                <a:ext cx="440471" cy="415830"/>
              </a:xfrm>
              <a:prstGeom prst="rect">
                <a:avLst/>
              </a:prstGeom>
            </p:spPr>
          </p:pic>
        </p:grpSp>
      </p:grpSp>
      <p:sp>
        <p:nvSpPr>
          <p:cNvPr id="10" name="TextBox 9"/>
          <p:cNvSpPr txBox="1"/>
          <p:nvPr/>
        </p:nvSpPr>
        <p:spPr>
          <a:xfrm>
            <a:off x="1554178" y="1371538"/>
            <a:ext cx="1667680" cy="461665"/>
          </a:xfrm>
          <a:prstGeom prst="rect">
            <a:avLst/>
          </a:prstGeom>
          <a:noFill/>
        </p:spPr>
        <p:txBody>
          <a:bodyPr wrap="square" rtlCol="0">
            <a:spAutoFit/>
          </a:bodyPr>
          <a:lstStyle/>
          <a:p>
            <a:r>
              <a:rPr lang="en-US" sz="1200" dirty="0" smtClean="0">
                <a:cs typeface="Calibri"/>
              </a:rPr>
              <a:t>Venubabu Salesforce Technical Developer</a:t>
            </a:r>
            <a:endParaRPr lang="en-US" sz="1200" dirty="0">
              <a:cs typeface="Calibri"/>
            </a:endParaRP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690" y="1150765"/>
            <a:ext cx="825039" cy="903211"/>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819" y="2095108"/>
            <a:ext cx="435524" cy="435524"/>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3095" y="3147825"/>
            <a:ext cx="846758" cy="1050954"/>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5120" y="4223165"/>
            <a:ext cx="435524" cy="435524"/>
          </a:xfrm>
          <a:prstGeom prst="rect">
            <a:avLst/>
          </a:prstGeom>
        </p:spPr>
      </p:pic>
      <p:sp>
        <p:nvSpPr>
          <p:cNvPr id="16" name="TextBox 15"/>
          <p:cNvSpPr txBox="1"/>
          <p:nvPr/>
        </p:nvSpPr>
        <p:spPr>
          <a:xfrm>
            <a:off x="1653220" y="3350137"/>
            <a:ext cx="1345700" cy="646331"/>
          </a:xfrm>
          <a:prstGeom prst="rect">
            <a:avLst/>
          </a:prstGeom>
          <a:noFill/>
        </p:spPr>
        <p:txBody>
          <a:bodyPr wrap="square" rtlCol="0">
            <a:spAutoFit/>
          </a:bodyPr>
          <a:lstStyle/>
          <a:p>
            <a:r>
              <a:rPr lang="en-US" sz="1200" dirty="0" smtClean="0">
                <a:cs typeface="Calibri"/>
              </a:rPr>
              <a:t>Chandra </a:t>
            </a:r>
            <a:r>
              <a:rPr lang="en-US" sz="1200" dirty="0" err="1" smtClean="0">
                <a:cs typeface="Calibri"/>
              </a:rPr>
              <a:t>Kanth</a:t>
            </a:r>
            <a:endParaRPr lang="en-US" sz="1200" dirty="0" smtClean="0">
              <a:cs typeface="Calibri"/>
            </a:endParaRPr>
          </a:p>
          <a:p>
            <a:r>
              <a:rPr lang="en-US" sz="1200" dirty="0" smtClean="0">
                <a:cs typeface="Calibri"/>
              </a:rPr>
              <a:t>Salesforce Developer</a:t>
            </a:r>
            <a:endParaRPr lang="en-US" sz="1200" dirty="0">
              <a:cs typeface="Calibri"/>
            </a:endParaRPr>
          </a:p>
        </p:txBody>
      </p:sp>
      <p:pic>
        <p:nvPicPr>
          <p:cNvPr id="18" name="Picture 17" descr="clift.jpg"/>
          <p:cNvPicPr>
            <a:picLocks noChangeAspect="1"/>
          </p:cNvPicPr>
          <p:nvPr/>
        </p:nvPicPr>
        <p:blipFill rotWithShape="1">
          <a:blip r:embed="rId10" cstate="print">
            <a:extLst>
              <a:ext uri="{28A0092B-C50C-407E-A947-70E740481C1C}">
                <a14:useLocalDpi xmlns:a14="http://schemas.microsoft.com/office/drawing/2010/main" val="0"/>
              </a:ext>
            </a:extLst>
          </a:blip>
          <a:srcRect l="19102" t="18913" r="25365" b="11764"/>
          <a:stretch/>
        </p:blipFill>
        <p:spPr>
          <a:xfrm>
            <a:off x="6914705" y="1087225"/>
            <a:ext cx="998530" cy="831639"/>
          </a:xfrm>
          <a:prstGeom prst="rect">
            <a:avLst/>
          </a:prstGeom>
        </p:spPr>
      </p:pic>
      <p:sp>
        <p:nvSpPr>
          <p:cNvPr id="19" name="TextBox 18"/>
          <p:cNvSpPr txBox="1"/>
          <p:nvPr/>
        </p:nvSpPr>
        <p:spPr>
          <a:xfrm>
            <a:off x="5340100" y="1179879"/>
            <a:ext cx="1728225" cy="646331"/>
          </a:xfrm>
          <a:prstGeom prst="rect">
            <a:avLst/>
          </a:prstGeom>
          <a:noFill/>
        </p:spPr>
        <p:txBody>
          <a:bodyPr wrap="square" rtlCol="0">
            <a:spAutoFit/>
          </a:bodyPr>
          <a:lstStyle/>
          <a:p>
            <a:r>
              <a:rPr lang="en-US" sz="1200" dirty="0">
                <a:cs typeface="Calibri"/>
              </a:rPr>
              <a:t>Brian Clift,</a:t>
            </a:r>
          </a:p>
          <a:p>
            <a:r>
              <a:rPr lang="en-US" sz="1200" dirty="0">
                <a:cs typeface="Calibri"/>
              </a:rPr>
              <a:t>Senior </a:t>
            </a:r>
            <a:r>
              <a:rPr lang="en-US" sz="1200" dirty="0" err="1">
                <a:cs typeface="Calibri"/>
              </a:rPr>
              <a:t>Salesforce</a:t>
            </a:r>
            <a:r>
              <a:rPr lang="en-US" sz="1200" dirty="0">
                <a:cs typeface="Calibri"/>
              </a:rPr>
              <a:t> </a:t>
            </a:r>
          </a:p>
          <a:p>
            <a:r>
              <a:rPr lang="en-US" sz="1200" dirty="0">
                <a:cs typeface="Calibri"/>
              </a:rPr>
              <a:t>Technical Consultant</a:t>
            </a:r>
          </a:p>
        </p:txBody>
      </p:sp>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14706" y="3310825"/>
            <a:ext cx="921719" cy="989150"/>
          </a:xfrm>
          <a:prstGeom prst="rect">
            <a:avLst/>
          </a:prstGeom>
        </p:spPr>
      </p:pic>
      <p:sp>
        <p:nvSpPr>
          <p:cNvPr id="24" name="TextBox 23"/>
          <p:cNvSpPr txBox="1"/>
          <p:nvPr/>
        </p:nvSpPr>
        <p:spPr>
          <a:xfrm>
            <a:off x="5561379" y="3574568"/>
            <a:ext cx="1430136" cy="646331"/>
          </a:xfrm>
          <a:prstGeom prst="rect">
            <a:avLst/>
          </a:prstGeom>
          <a:noFill/>
        </p:spPr>
        <p:txBody>
          <a:bodyPr wrap="square" rtlCol="0">
            <a:spAutoFit/>
          </a:bodyPr>
          <a:lstStyle/>
          <a:p>
            <a:r>
              <a:rPr lang="en-US" sz="1200" dirty="0" smtClean="0">
                <a:cs typeface="Calibri"/>
              </a:rPr>
              <a:t>Business Consultant/Analyst TBD</a:t>
            </a:r>
            <a:endParaRPr lang="en-US" sz="1200" dirty="0">
              <a:cs typeface="Calibri"/>
            </a:endParaRPr>
          </a:p>
        </p:txBody>
      </p:sp>
    </p:spTree>
    <p:extLst>
      <p:ext uri="{BB962C8B-B14F-4D97-AF65-F5344CB8AC3E}">
        <p14:creationId xmlns:p14="http://schemas.microsoft.com/office/powerpoint/2010/main" val="70387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599" y="205979"/>
            <a:ext cx="8145495" cy="384571"/>
          </a:xfrm>
        </p:spPr>
        <p:txBody>
          <a:bodyPr/>
          <a:lstStyle/>
          <a:p>
            <a:r>
              <a:rPr lang="en-US" sz="2000" dirty="0">
                <a:solidFill>
                  <a:srgbClr val="595959"/>
                </a:solidFill>
                <a:latin typeface="Helvetica"/>
                <a:cs typeface="Helvetica"/>
              </a:rPr>
              <a:t>Aditi Team</a:t>
            </a:r>
          </a:p>
        </p:txBody>
      </p:sp>
      <p:sp>
        <p:nvSpPr>
          <p:cNvPr id="9" name="TextBox 8"/>
          <p:cNvSpPr txBox="1"/>
          <p:nvPr/>
        </p:nvSpPr>
        <p:spPr>
          <a:xfrm>
            <a:off x="117020" y="3375707"/>
            <a:ext cx="3037630" cy="646331"/>
          </a:xfrm>
          <a:prstGeom prst="rect">
            <a:avLst/>
          </a:prstGeom>
          <a:noFill/>
        </p:spPr>
        <p:txBody>
          <a:bodyPr wrap="square" rtlCol="0">
            <a:spAutoFit/>
          </a:bodyPr>
          <a:lstStyle/>
          <a:p>
            <a:r>
              <a:rPr lang="en-US" sz="1200" dirty="0" smtClean="0">
                <a:latin typeface="Calibri"/>
                <a:cs typeface="Calibri"/>
              </a:rPr>
              <a:t>Brian Clift,</a:t>
            </a:r>
          </a:p>
          <a:p>
            <a:r>
              <a:rPr lang="en-US" sz="1200" dirty="0" smtClean="0">
                <a:latin typeface="Calibri"/>
                <a:cs typeface="Calibri"/>
              </a:rPr>
              <a:t>Senior Salesforce </a:t>
            </a:r>
          </a:p>
          <a:p>
            <a:r>
              <a:rPr lang="en-US" sz="1200" dirty="0" smtClean="0">
                <a:latin typeface="Calibri"/>
                <a:cs typeface="Calibri"/>
              </a:rPr>
              <a:t>Technical Consultant</a:t>
            </a:r>
          </a:p>
        </p:txBody>
      </p:sp>
      <p:sp>
        <p:nvSpPr>
          <p:cNvPr id="14" name="Rectangle 13"/>
          <p:cNvSpPr/>
          <p:nvPr/>
        </p:nvSpPr>
        <p:spPr>
          <a:xfrm>
            <a:off x="1634406" y="3375707"/>
            <a:ext cx="7214625" cy="553998"/>
          </a:xfrm>
          <a:prstGeom prst="rect">
            <a:avLst/>
          </a:prstGeom>
        </p:spPr>
        <p:txBody>
          <a:bodyPr wrap="square">
            <a:spAutoFit/>
          </a:bodyPr>
          <a:lstStyle/>
          <a:p>
            <a:r>
              <a:rPr lang="en-US" sz="1000" dirty="0" smtClean="0">
                <a:solidFill>
                  <a:schemeClr val="tx1">
                    <a:lumMod val="75000"/>
                    <a:lumOff val="25000"/>
                  </a:schemeClr>
                </a:solidFill>
                <a:ea typeface="Segoe UI" pitchFamily="34" charset="0"/>
                <a:cs typeface="Calibri"/>
              </a:rPr>
              <a:t>Brian </a:t>
            </a:r>
            <a:r>
              <a:rPr lang="en-US" sz="1000" dirty="0">
                <a:solidFill>
                  <a:schemeClr val="tx1">
                    <a:lumMod val="75000"/>
                    <a:lumOff val="25000"/>
                  </a:schemeClr>
                </a:solidFill>
                <a:ea typeface="Segoe UI" pitchFamily="34" charset="0"/>
                <a:cs typeface="Calibri"/>
              </a:rPr>
              <a:t>Clift has served over the past 20 years as a </a:t>
            </a:r>
            <a:r>
              <a:rPr lang="en-US" sz="1000" dirty="0" smtClean="0">
                <a:solidFill>
                  <a:schemeClr val="tx1">
                    <a:lumMod val="75000"/>
                    <a:lumOff val="25000"/>
                  </a:schemeClr>
                </a:solidFill>
                <a:ea typeface="Segoe UI" pitchFamily="34" charset="0"/>
                <a:cs typeface="Calibri"/>
              </a:rPr>
              <a:t>architect, lead </a:t>
            </a:r>
            <a:r>
              <a:rPr lang="en-US" sz="1000" dirty="0">
                <a:solidFill>
                  <a:schemeClr val="tx1">
                    <a:lumMod val="75000"/>
                    <a:lumOff val="25000"/>
                  </a:schemeClr>
                </a:solidFill>
                <a:ea typeface="Segoe UI" pitchFamily="34" charset="0"/>
                <a:cs typeface="Calibri"/>
              </a:rPr>
              <a:t>developer, independent </a:t>
            </a:r>
            <a:r>
              <a:rPr lang="en-US" sz="1000" dirty="0" smtClean="0">
                <a:solidFill>
                  <a:schemeClr val="tx1">
                    <a:lumMod val="75000"/>
                    <a:lumOff val="25000"/>
                  </a:schemeClr>
                </a:solidFill>
                <a:ea typeface="Segoe UI" pitchFamily="34" charset="0"/>
                <a:cs typeface="Calibri"/>
              </a:rPr>
              <a:t>consultant and project manager.</a:t>
            </a:r>
            <a:r>
              <a:rPr lang="en-US" sz="1000" dirty="0">
                <a:solidFill>
                  <a:schemeClr val="tx1">
                    <a:lumMod val="75000"/>
                    <a:lumOff val="25000"/>
                  </a:schemeClr>
                </a:solidFill>
                <a:ea typeface="Segoe UI" pitchFamily="34" charset="0"/>
                <a:cs typeface="Calibri"/>
              </a:rPr>
              <a:t>  In the most recent 7 years, Brian has served as a Salesforce.com lead developer, project manager and architect on large, complex and custom projects for companies such as Staples, Hewlett-Packard, Level 3 Communications, Motorola-Mobility, Qualcomm, Citrix and </a:t>
            </a:r>
            <a:r>
              <a:rPr lang="en-US" sz="1000" dirty="0" smtClean="0">
                <a:solidFill>
                  <a:schemeClr val="tx1">
                    <a:lumMod val="75000"/>
                    <a:lumOff val="25000"/>
                  </a:schemeClr>
                </a:solidFill>
                <a:ea typeface="Segoe UI" pitchFamily="34" charset="0"/>
                <a:cs typeface="Calibri"/>
              </a:rPr>
              <a:t>others.</a:t>
            </a:r>
          </a:p>
        </p:txBody>
      </p:sp>
      <p:sp>
        <p:nvSpPr>
          <p:cNvPr id="12" name="TextBox 11"/>
          <p:cNvSpPr txBox="1"/>
          <p:nvPr/>
        </p:nvSpPr>
        <p:spPr>
          <a:xfrm>
            <a:off x="117020" y="980549"/>
            <a:ext cx="1430136" cy="646331"/>
          </a:xfrm>
          <a:prstGeom prst="rect">
            <a:avLst/>
          </a:prstGeom>
          <a:noFill/>
        </p:spPr>
        <p:txBody>
          <a:bodyPr wrap="square" rtlCol="0">
            <a:spAutoFit/>
          </a:bodyPr>
          <a:lstStyle/>
          <a:p>
            <a:r>
              <a:rPr lang="en-US" sz="1200" dirty="0" smtClean="0">
                <a:latin typeface="Calibri"/>
                <a:cs typeface="Calibri"/>
              </a:rPr>
              <a:t>Onkar Kumar</a:t>
            </a:r>
          </a:p>
          <a:p>
            <a:r>
              <a:rPr lang="en-US" sz="1200" dirty="0" smtClean="0">
                <a:latin typeface="Calibri"/>
                <a:cs typeface="Calibri"/>
              </a:rPr>
              <a:t>Senior Salesforce Architect </a:t>
            </a:r>
            <a:endParaRPr lang="en-US" sz="1200" dirty="0">
              <a:latin typeface="Calibri"/>
              <a:cs typeface="Calibri"/>
            </a:endParaRPr>
          </a:p>
        </p:txBody>
      </p:sp>
      <p:sp>
        <p:nvSpPr>
          <p:cNvPr id="16" name="TextBox 15"/>
          <p:cNvSpPr txBox="1"/>
          <p:nvPr/>
        </p:nvSpPr>
        <p:spPr>
          <a:xfrm>
            <a:off x="117020" y="1880460"/>
            <a:ext cx="1817820" cy="461665"/>
          </a:xfrm>
          <a:prstGeom prst="rect">
            <a:avLst/>
          </a:prstGeom>
          <a:noFill/>
        </p:spPr>
        <p:txBody>
          <a:bodyPr wrap="square" rtlCol="0">
            <a:spAutoFit/>
          </a:bodyPr>
          <a:lstStyle/>
          <a:p>
            <a:r>
              <a:rPr lang="en-US" sz="1200" dirty="0" smtClean="0">
                <a:latin typeface="Calibri"/>
                <a:cs typeface="Calibri"/>
              </a:rPr>
              <a:t>Chandra </a:t>
            </a:r>
            <a:r>
              <a:rPr lang="en-US" sz="1200" dirty="0" err="1" smtClean="0">
                <a:latin typeface="Calibri"/>
                <a:cs typeface="Calibri"/>
              </a:rPr>
              <a:t>Kanth</a:t>
            </a:r>
            <a:endParaRPr lang="en-US" sz="1200" dirty="0" smtClean="0">
              <a:latin typeface="Calibri"/>
              <a:cs typeface="Calibri"/>
            </a:endParaRPr>
          </a:p>
          <a:p>
            <a:r>
              <a:rPr lang="en-US" sz="1200" dirty="0" smtClean="0">
                <a:latin typeface="Calibri"/>
                <a:cs typeface="Calibri"/>
              </a:rPr>
              <a:t>Salesforce Developer</a:t>
            </a:r>
            <a:endParaRPr lang="en-US" sz="1200" dirty="0">
              <a:latin typeface="Calibri"/>
              <a:cs typeface="Calibri"/>
            </a:endParaRPr>
          </a:p>
        </p:txBody>
      </p:sp>
      <p:sp>
        <p:nvSpPr>
          <p:cNvPr id="17" name="Rectangle 16"/>
          <p:cNvSpPr/>
          <p:nvPr/>
        </p:nvSpPr>
        <p:spPr>
          <a:xfrm>
            <a:off x="1634406" y="1880460"/>
            <a:ext cx="7303825" cy="400110"/>
          </a:xfrm>
          <a:prstGeom prst="rect">
            <a:avLst/>
          </a:prstGeom>
        </p:spPr>
        <p:txBody>
          <a:bodyPr wrap="square">
            <a:spAutoFit/>
          </a:bodyPr>
          <a:lstStyle/>
          <a:p>
            <a:pPr marL="0" lvl="1"/>
            <a:r>
              <a:rPr lang="en-US" sz="1000" dirty="0">
                <a:solidFill>
                  <a:schemeClr val="tx1">
                    <a:lumMod val="75000"/>
                    <a:lumOff val="25000"/>
                  </a:schemeClr>
                </a:solidFill>
                <a:ea typeface="Segoe UI" pitchFamily="34" charset="0"/>
                <a:cs typeface="Calibri"/>
              </a:rPr>
              <a:t>4+ years of administration and development experience on </a:t>
            </a:r>
            <a:r>
              <a:rPr lang="en-US" sz="1000" dirty="0" err="1">
                <a:solidFill>
                  <a:schemeClr val="tx1">
                    <a:lumMod val="75000"/>
                    <a:lumOff val="25000"/>
                  </a:schemeClr>
                </a:solidFill>
                <a:ea typeface="Segoe UI" pitchFamily="34" charset="0"/>
                <a:cs typeface="Calibri"/>
              </a:rPr>
              <a:t>Salesforce.com</a:t>
            </a:r>
            <a:r>
              <a:rPr lang="en-US" sz="1000" dirty="0">
                <a:solidFill>
                  <a:schemeClr val="tx1">
                    <a:lumMod val="75000"/>
                    <a:lumOff val="25000"/>
                  </a:schemeClr>
                </a:solidFill>
                <a:ea typeface="Segoe UI" pitchFamily="34" charset="0"/>
                <a:cs typeface="Calibri"/>
              </a:rPr>
              <a:t> CRM and </a:t>
            </a:r>
            <a:r>
              <a:rPr lang="en-US" sz="1000" dirty="0" err="1">
                <a:solidFill>
                  <a:schemeClr val="tx1">
                    <a:lumMod val="75000"/>
                    <a:lumOff val="25000"/>
                  </a:schemeClr>
                </a:solidFill>
                <a:ea typeface="Segoe UI" pitchFamily="34" charset="0"/>
                <a:cs typeface="Calibri"/>
              </a:rPr>
              <a:t>Force.com</a:t>
            </a:r>
            <a:r>
              <a:rPr lang="en-US" sz="1000" dirty="0">
                <a:solidFill>
                  <a:schemeClr val="tx1">
                    <a:lumMod val="75000"/>
                    <a:lumOff val="25000"/>
                  </a:schemeClr>
                </a:solidFill>
                <a:ea typeface="Segoe UI" pitchFamily="34" charset="0"/>
                <a:cs typeface="Calibri"/>
              </a:rPr>
              <a:t> platform. Experience with </a:t>
            </a:r>
            <a:r>
              <a:rPr lang="en-US" sz="1000" dirty="0" err="1">
                <a:solidFill>
                  <a:schemeClr val="tx1">
                    <a:lumMod val="75000"/>
                    <a:lumOff val="25000"/>
                  </a:schemeClr>
                </a:solidFill>
                <a:ea typeface="Segoe UI" pitchFamily="34" charset="0"/>
                <a:cs typeface="Calibri"/>
              </a:rPr>
              <a:t>Salesforce.com</a:t>
            </a:r>
            <a:r>
              <a:rPr lang="en-US" sz="1000" dirty="0">
                <a:solidFill>
                  <a:schemeClr val="tx1">
                    <a:lumMod val="75000"/>
                    <a:lumOff val="25000"/>
                  </a:schemeClr>
                </a:solidFill>
                <a:ea typeface="Segoe UI" pitchFamily="34" charset="0"/>
                <a:cs typeface="Calibri"/>
              </a:rPr>
              <a:t> developer toolkit including Apex Classes, Controllers and Triggers, </a:t>
            </a:r>
            <a:r>
              <a:rPr lang="en-US" sz="1000" dirty="0" err="1">
                <a:solidFill>
                  <a:schemeClr val="tx1">
                    <a:lumMod val="75000"/>
                    <a:lumOff val="25000"/>
                  </a:schemeClr>
                </a:solidFill>
                <a:ea typeface="Segoe UI" pitchFamily="34" charset="0"/>
                <a:cs typeface="Calibri"/>
              </a:rPr>
              <a:t>Visualforce</a:t>
            </a:r>
            <a:r>
              <a:rPr lang="en-US" sz="1000" dirty="0">
                <a:solidFill>
                  <a:schemeClr val="tx1">
                    <a:lumMod val="75000"/>
                    <a:lumOff val="25000"/>
                  </a:schemeClr>
                </a:solidFill>
                <a:ea typeface="Segoe UI" pitchFamily="34" charset="0"/>
                <a:cs typeface="Calibri"/>
              </a:rPr>
              <a:t>, </a:t>
            </a:r>
            <a:r>
              <a:rPr lang="en-US" sz="1000" dirty="0" err="1">
                <a:solidFill>
                  <a:schemeClr val="tx1">
                    <a:lumMod val="75000"/>
                    <a:lumOff val="25000"/>
                  </a:schemeClr>
                </a:solidFill>
                <a:ea typeface="Segoe UI" pitchFamily="34" charset="0"/>
                <a:cs typeface="Calibri"/>
              </a:rPr>
              <a:t>Force.com</a:t>
            </a:r>
            <a:r>
              <a:rPr lang="en-US" sz="1000" dirty="0">
                <a:solidFill>
                  <a:schemeClr val="tx1">
                    <a:lumMod val="75000"/>
                    <a:lumOff val="25000"/>
                  </a:schemeClr>
                </a:solidFill>
                <a:ea typeface="Segoe UI" pitchFamily="34" charset="0"/>
                <a:cs typeface="Calibri"/>
              </a:rPr>
              <a:t> IDE, Migration Tool, Web Services. </a:t>
            </a:r>
          </a:p>
        </p:txBody>
      </p:sp>
      <p:sp>
        <p:nvSpPr>
          <p:cNvPr id="19" name="Rectangle 18"/>
          <p:cNvSpPr/>
          <p:nvPr/>
        </p:nvSpPr>
        <p:spPr>
          <a:xfrm>
            <a:off x="1634406" y="980549"/>
            <a:ext cx="7220140" cy="707886"/>
          </a:xfrm>
          <a:prstGeom prst="rect">
            <a:avLst/>
          </a:prstGeom>
        </p:spPr>
        <p:txBody>
          <a:bodyPr wrap="square">
            <a:spAutoFit/>
          </a:bodyPr>
          <a:lstStyle/>
          <a:p>
            <a:pPr marL="0" lvl="1"/>
            <a:r>
              <a:rPr lang="en-US" sz="1000" dirty="0" smtClean="0">
                <a:solidFill>
                  <a:schemeClr val="tx1">
                    <a:lumMod val="75000"/>
                    <a:lumOff val="25000"/>
                  </a:schemeClr>
                </a:solidFill>
                <a:latin typeface="Calibri"/>
                <a:ea typeface="Segoe UI" pitchFamily="34" charset="0"/>
                <a:cs typeface="Calibri"/>
              </a:rPr>
              <a:t>A multi-skilled Salesforce professional with good all-round Functional and Technical expertise. Extensive </a:t>
            </a:r>
            <a:r>
              <a:rPr lang="en-US" sz="1000" dirty="0">
                <a:solidFill>
                  <a:schemeClr val="tx1">
                    <a:lumMod val="75000"/>
                    <a:lumOff val="25000"/>
                  </a:schemeClr>
                </a:solidFill>
                <a:latin typeface="Calibri"/>
                <a:ea typeface="Segoe UI" pitchFamily="34" charset="0"/>
                <a:cs typeface="Calibri"/>
              </a:rPr>
              <a:t>experience on Salesforce - sales cloud, service cloud and force.com platform. Recent experience with clients like Sony, Global Foundries, VMWare, </a:t>
            </a:r>
            <a:r>
              <a:rPr lang="en-US" sz="1000" dirty="0" smtClean="0">
                <a:solidFill>
                  <a:schemeClr val="tx1">
                    <a:lumMod val="75000"/>
                    <a:lumOff val="25000"/>
                  </a:schemeClr>
                </a:solidFill>
                <a:latin typeface="Calibri"/>
                <a:ea typeface="Segoe UI" pitchFamily="34" charset="0"/>
                <a:cs typeface="Calibri"/>
              </a:rPr>
              <a:t>Deutsche </a:t>
            </a:r>
            <a:r>
              <a:rPr lang="en-US" sz="1000" dirty="0">
                <a:solidFill>
                  <a:schemeClr val="tx1">
                    <a:lumMod val="75000"/>
                    <a:lumOff val="25000"/>
                  </a:schemeClr>
                </a:solidFill>
                <a:latin typeface="Calibri"/>
                <a:ea typeface="Segoe UI" pitchFamily="34" charset="0"/>
                <a:cs typeface="Calibri"/>
              </a:rPr>
              <a:t>Bank, Malaysian </a:t>
            </a:r>
            <a:r>
              <a:rPr lang="en-US" sz="1000" dirty="0" smtClean="0">
                <a:solidFill>
                  <a:schemeClr val="tx1">
                    <a:lumMod val="75000"/>
                    <a:lumOff val="25000"/>
                  </a:schemeClr>
                </a:solidFill>
                <a:latin typeface="Calibri"/>
                <a:ea typeface="Segoe UI" pitchFamily="34" charset="0"/>
                <a:cs typeface="Calibri"/>
              </a:rPr>
              <a:t>Airlines. </a:t>
            </a:r>
            <a:r>
              <a:rPr lang="en-US" sz="1000" dirty="0">
                <a:solidFill>
                  <a:schemeClr val="tx1">
                    <a:lumMod val="75000"/>
                    <a:lumOff val="25000"/>
                  </a:schemeClr>
                </a:solidFill>
                <a:latin typeface="Calibri"/>
                <a:ea typeface="Segoe UI" pitchFamily="34" charset="0"/>
                <a:cs typeface="Calibri"/>
              </a:rPr>
              <a:t>Currently leading a approx. </a:t>
            </a:r>
            <a:r>
              <a:rPr lang="en-US" sz="1000" dirty="0" smtClean="0">
                <a:solidFill>
                  <a:schemeClr val="tx1">
                    <a:lumMod val="75000"/>
                    <a:lumOff val="25000"/>
                  </a:schemeClr>
                </a:solidFill>
                <a:latin typeface="Calibri"/>
                <a:ea typeface="Segoe UI" pitchFamily="34" charset="0"/>
                <a:cs typeface="Calibri"/>
              </a:rPr>
              <a:t>20 developer Salesforce </a:t>
            </a:r>
            <a:r>
              <a:rPr lang="en-US" sz="1000" dirty="0">
                <a:solidFill>
                  <a:schemeClr val="tx1">
                    <a:lumMod val="75000"/>
                    <a:lumOff val="25000"/>
                  </a:schemeClr>
                </a:solidFill>
                <a:latin typeface="Calibri"/>
                <a:ea typeface="Segoe UI" pitchFamily="34" charset="0"/>
                <a:cs typeface="Calibri"/>
              </a:rPr>
              <a:t>team at Sony. Led Salesforce center of excellence team at </a:t>
            </a:r>
            <a:r>
              <a:rPr lang="en-US" sz="1000" dirty="0" smtClean="0">
                <a:solidFill>
                  <a:schemeClr val="tx1">
                    <a:lumMod val="75000"/>
                    <a:lumOff val="25000"/>
                  </a:schemeClr>
                </a:solidFill>
                <a:latin typeface="Calibri"/>
                <a:ea typeface="Segoe UI" pitchFamily="34" charset="0"/>
                <a:cs typeface="Calibri"/>
              </a:rPr>
              <a:t>HCL. </a:t>
            </a:r>
            <a:r>
              <a:rPr lang="en-US" sz="1000" dirty="0">
                <a:solidFill>
                  <a:schemeClr val="tx1">
                    <a:lumMod val="75000"/>
                    <a:lumOff val="25000"/>
                  </a:schemeClr>
                </a:solidFill>
                <a:latin typeface="Calibri"/>
                <a:ea typeface="Segoe UI" pitchFamily="34" charset="0"/>
                <a:cs typeface="Calibri"/>
              </a:rPr>
              <a:t>Strong experience Solution Design for</a:t>
            </a:r>
            <a:r>
              <a:rPr lang="en-US" sz="1000" b="1" dirty="0">
                <a:solidFill>
                  <a:schemeClr val="tx1">
                    <a:lumMod val="75000"/>
                    <a:lumOff val="25000"/>
                  </a:schemeClr>
                </a:solidFill>
                <a:latin typeface="Calibri"/>
                <a:ea typeface="Segoe UI" pitchFamily="34" charset="0"/>
                <a:cs typeface="Calibri"/>
              </a:rPr>
              <a:t> </a:t>
            </a:r>
            <a:r>
              <a:rPr lang="en-US" sz="1000" dirty="0">
                <a:solidFill>
                  <a:schemeClr val="tx1">
                    <a:lumMod val="75000"/>
                    <a:lumOff val="25000"/>
                  </a:schemeClr>
                </a:solidFill>
                <a:latin typeface="Calibri"/>
                <a:ea typeface="Segoe UI" pitchFamily="34" charset="0"/>
                <a:cs typeface="Calibri"/>
              </a:rPr>
              <a:t>Hi-tech</a:t>
            </a:r>
            <a:r>
              <a:rPr lang="en-US" sz="1000" dirty="0" smtClean="0">
                <a:solidFill>
                  <a:schemeClr val="tx1">
                    <a:lumMod val="75000"/>
                    <a:lumOff val="25000"/>
                  </a:schemeClr>
                </a:solidFill>
                <a:latin typeface="Calibri"/>
                <a:ea typeface="Segoe UI" pitchFamily="34" charset="0"/>
                <a:cs typeface="Calibri"/>
              </a:rPr>
              <a:t>, Banking</a:t>
            </a:r>
            <a:r>
              <a:rPr lang="en-US" sz="1000" dirty="0">
                <a:solidFill>
                  <a:schemeClr val="tx1">
                    <a:lumMod val="75000"/>
                    <a:lumOff val="25000"/>
                  </a:schemeClr>
                </a:solidFill>
                <a:latin typeface="Calibri"/>
                <a:ea typeface="Segoe UI" pitchFamily="34" charset="0"/>
                <a:cs typeface="Calibri"/>
              </a:rPr>
              <a:t>, Satellite business process with Salesforce And Force.com</a:t>
            </a:r>
            <a:r>
              <a:rPr lang="en-US" sz="1000" dirty="0" smtClean="0">
                <a:solidFill>
                  <a:schemeClr val="tx1">
                    <a:lumMod val="75000"/>
                    <a:lumOff val="25000"/>
                  </a:schemeClr>
                </a:solidFill>
                <a:latin typeface="Calibri"/>
                <a:ea typeface="Segoe UI" pitchFamily="34" charset="0"/>
                <a:cs typeface="Calibri"/>
              </a:rPr>
              <a:t>.</a:t>
            </a:r>
            <a:endParaRPr lang="en-US" sz="1000" dirty="0">
              <a:solidFill>
                <a:schemeClr val="tx1">
                  <a:lumMod val="75000"/>
                  <a:lumOff val="25000"/>
                </a:schemeClr>
              </a:solidFill>
              <a:latin typeface="Calibri"/>
              <a:ea typeface="Segoe UI" pitchFamily="34" charset="0"/>
              <a:cs typeface="Calibri"/>
            </a:endParaRPr>
          </a:p>
        </p:txBody>
      </p:sp>
      <p:sp>
        <p:nvSpPr>
          <p:cNvPr id="20" name="Rectangle 19"/>
          <p:cNvSpPr/>
          <p:nvPr/>
        </p:nvSpPr>
        <p:spPr>
          <a:xfrm>
            <a:off x="1634406" y="2533345"/>
            <a:ext cx="7430979" cy="707886"/>
          </a:xfrm>
          <a:prstGeom prst="rect">
            <a:avLst/>
          </a:prstGeom>
        </p:spPr>
        <p:txBody>
          <a:bodyPr wrap="square">
            <a:spAutoFit/>
          </a:bodyPr>
          <a:lstStyle/>
          <a:p>
            <a:pPr marL="0" lvl="1"/>
            <a:r>
              <a:rPr lang="en-US" sz="1000" dirty="0" smtClean="0">
                <a:solidFill>
                  <a:schemeClr val="tx1">
                    <a:lumMod val="75000"/>
                    <a:lumOff val="25000"/>
                  </a:schemeClr>
                </a:solidFill>
                <a:ea typeface="Segoe UI" pitchFamily="34" charset="0"/>
                <a:cs typeface="Calibri"/>
              </a:rPr>
              <a:t>Certified and</a:t>
            </a:r>
            <a:r>
              <a:rPr lang="en-US" sz="1000" dirty="0">
                <a:solidFill>
                  <a:schemeClr val="tx1">
                    <a:lumMod val="75000"/>
                    <a:lumOff val="25000"/>
                  </a:schemeClr>
                </a:solidFill>
                <a:ea typeface="Segoe UI" pitchFamily="34" charset="0"/>
                <a:cs typeface="Calibri"/>
              </a:rPr>
              <a:t> self‐motivated professional with more </a:t>
            </a:r>
            <a:r>
              <a:rPr lang="en-US" sz="1000" dirty="0" smtClean="0">
                <a:solidFill>
                  <a:schemeClr val="tx1">
                    <a:lumMod val="75000"/>
                    <a:lumOff val="25000"/>
                  </a:schemeClr>
                </a:solidFill>
                <a:ea typeface="Segoe UI" pitchFamily="34" charset="0"/>
                <a:cs typeface="Calibri"/>
              </a:rPr>
              <a:t>than 4 years of experience in SFDC as a Developer .</a:t>
            </a:r>
            <a:r>
              <a:rPr lang="en-GB" sz="1000" dirty="0"/>
              <a:t> </a:t>
            </a:r>
            <a:r>
              <a:rPr lang="en-GB" sz="1000" dirty="0">
                <a:solidFill>
                  <a:schemeClr val="tx1">
                    <a:lumMod val="75000"/>
                    <a:lumOff val="25000"/>
                  </a:schemeClr>
                </a:solidFill>
                <a:ea typeface="Segoe UI" pitchFamily="34" charset="0"/>
                <a:cs typeface="Calibri"/>
              </a:rPr>
              <a:t>Managing each and every responsibility of gathering project information from </a:t>
            </a:r>
            <a:r>
              <a:rPr lang="en-GB" sz="1000" dirty="0" smtClean="0">
                <a:solidFill>
                  <a:schemeClr val="tx1">
                    <a:lumMod val="75000"/>
                    <a:lumOff val="25000"/>
                  </a:schemeClr>
                </a:solidFill>
                <a:ea typeface="Segoe UI" pitchFamily="34" charset="0"/>
                <a:cs typeface="Calibri"/>
              </a:rPr>
              <a:t>clients.</a:t>
            </a:r>
            <a:r>
              <a:rPr lang="en-US" sz="1000" dirty="0">
                <a:solidFill>
                  <a:schemeClr val="tx1">
                    <a:lumMod val="75000"/>
                    <a:lumOff val="25000"/>
                  </a:schemeClr>
                </a:solidFill>
                <a:ea typeface="Segoe UI" pitchFamily="34" charset="0"/>
                <a:cs typeface="Calibri"/>
              </a:rPr>
              <a:t>Strong Hands on experience in Salesforce CRM solutions and custom applications development on the Force.com Platform including </a:t>
            </a:r>
            <a:r>
              <a:rPr lang="en-US" sz="1000" dirty="0" smtClean="0">
                <a:solidFill>
                  <a:schemeClr val="tx1">
                    <a:lumMod val="75000"/>
                    <a:lumOff val="25000"/>
                  </a:schemeClr>
                </a:solidFill>
                <a:ea typeface="Segoe UI" pitchFamily="34" charset="0"/>
                <a:cs typeface="Calibri"/>
              </a:rPr>
              <a:t>Integration with different system. Consistently </a:t>
            </a:r>
            <a:r>
              <a:rPr lang="en-US" sz="1000" dirty="0">
                <a:solidFill>
                  <a:schemeClr val="tx1">
                    <a:lumMod val="75000"/>
                    <a:lumOff val="25000"/>
                  </a:schemeClr>
                </a:solidFill>
                <a:ea typeface="Segoe UI" pitchFamily="34" charset="0"/>
                <a:cs typeface="Calibri"/>
              </a:rPr>
              <a:t>receive positive  feedback from managers</a:t>
            </a:r>
            <a:r>
              <a:rPr lang="en-US" sz="1000" dirty="0" smtClean="0">
                <a:solidFill>
                  <a:schemeClr val="tx1">
                    <a:lumMod val="75000"/>
                    <a:lumOff val="25000"/>
                  </a:schemeClr>
                </a:solidFill>
                <a:ea typeface="Segoe UI" pitchFamily="34" charset="0"/>
                <a:cs typeface="Calibri"/>
              </a:rPr>
              <a:t>, co-workers </a:t>
            </a:r>
            <a:r>
              <a:rPr lang="en-US" sz="1000" dirty="0">
                <a:solidFill>
                  <a:schemeClr val="tx1">
                    <a:lumMod val="75000"/>
                    <a:lumOff val="25000"/>
                  </a:schemeClr>
                </a:solidFill>
                <a:ea typeface="Segoe UI" pitchFamily="34" charset="0"/>
                <a:cs typeface="Calibri"/>
              </a:rPr>
              <a:t>and clients.</a:t>
            </a:r>
          </a:p>
        </p:txBody>
      </p:sp>
      <p:sp>
        <p:nvSpPr>
          <p:cNvPr id="21" name="TextBox 20"/>
          <p:cNvSpPr txBox="1"/>
          <p:nvPr/>
        </p:nvSpPr>
        <p:spPr>
          <a:xfrm>
            <a:off x="117020" y="2533345"/>
            <a:ext cx="1817820" cy="461665"/>
          </a:xfrm>
          <a:prstGeom prst="rect">
            <a:avLst/>
          </a:prstGeom>
          <a:noFill/>
        </p:spPr>
        <p:txBody>
          <a:bodyPr wrap="square" rtlCol="0">
            <a:spAutoFit/>
          </a:bodyPr>
          <a:lstStyle/>
          <a:p>
            <a:r>
              <a:rPr lang="en-US" sz="1200" dirty="0" err="1" smtClean="0">
                <a:latin typeface="Calibri"/>
                <a:cs typeface="Calibri"/>
              </a:rPr>
              <a:t>Venu</a:t>
            </a:r>
            <a:r>
              <a:rPr lang="en-US" sz="1200" dirty="0" smtClean="0">
                <a:latin typeface="Calibri"/>
                <a:cs typeface="Calibri"/>
              </a:rPr>
              <a:t> </a:t>
            </a:r>
            <a:r>
              <a:rPr lang="en-US" sz="1200" dirty="0" err="1" smtClean="0">
                <a:latin typeface="Calibri"/>
                <a:cs typeface="Calibri"/>
              </a:rPr>
              <a:t>Babu</a:t>
            </a:r>
            <a:endParaRPr lang="en-US" sz="1200" dirty="0" smtClean="0">
              <a:latin typeface="Calibri"/>
              <a:cs typeface="Calibri"/>
            </a:endParaRPr>
          </a:p>
          <a:p>
            <a:r>
              <a:rPr lang="en-US" sz="1200" dirty="0" smtClean="0">
                <a:latin typeface="Calibri"/>
                <a:cs typeface="Calibri"/>
              </a:rPr>
              <a:t>Salesforce Developer</a:t>
            </a:r>
            <a:endParaRPr lang="en-US" sz="1200" dirty="0">
              <a:latin typeface="Calibri"/>
              <a:cs typeface="Calibri"/>
            </a:endParaRPr>
          </a:p>
        </p:txBody>
      </p:sp>
      <p:sp>
        <p:nvSpPr>
          <p:cNvPr id="23" name="TextBox 22"/>
          <p:cNvSpPr txBox="1"/>
          <p:nvPr/>
        </p:nvSpPr>
        <p:spPr>
          <a:xfrm>
            <a:off x="117020" y="4223165"/>
            <a:ext cx="1817820" cy="461665"/>
          </a:xfrm>
          <a:prstGeom prst="rect">
            <a:avLst/>
          </a:prstGeom>
          <a:noFill/>
        </p:spPr>
        <p:txBody>
          <a:bodyPr wrap="square" rtlCol="0">
            <a:spAutoFit/>
          </a:bodyPr>
          <a:lstStyle/>
          <a:p>
            <a:r>
              <a:rPr lang="en-US" sz="1200" dirty="0" smtClean="0">
                <a:latin typeface="Calibri"/>
                <a:cs typeface="Calibri"/>
              </a:rPr>
              <a:t>Business Analyst / Consultant TBD</a:t>
            </a:r>
            <a:endParaRPr lang="en-US" sz="1200" dirty="0">
              <a:latin typeface="Calibri"/>
              <a:cs typeface="Calibri"/>
            </a:endParaRPr>
          </a:p>
        </p:txBody>
      </p:sp>
      <p:sp>
        <p:nvSpPr>
          <p:cNvPr id="24" name="Rectangle 23"/>
          <p:cNvSpPr/>
          <p:nvPr/>
        </p:nvSpPr>
        <p:spPr>
          <a:xfrm>
            <a:off x="1634406" y="4322589"/>
            <a:ext cx="7303825" cy="246221"/>
          </a:xfrm>
          <a:prstGeom prst="rect">
            <a:avLst/>
          </a:prstGeom>
        </p:spPr>
        <p:txBody>
          <a:bodyPr wrap="square">
            <a:spAutoFit/>
          </a:bodyPr>
          <a:lstStyle/>
          <a:p>
            <a:pPr marL="0" lvl="1"/>
            <a:r>
              <a:rPr lang="en-US" sz="1000" dirty="0" smtClean="0">
                <a:solidFill>
                  <a:schemeClr val="tx1">
                    <a:lumMod val="75000"/>
                    <a:lumOff val="25000"/>
                  </a:schemeClr>
                </a:solidFill>
                <a:ea typeface="Segoe UI" pitchFamily="34" charset="0"/>
                <a:cs typeface="Calibri"/>
              </a:rPr>
              <a:t>Coming soon…</a:t>
            </a:r>
            <a:endParaRPr lang="en-US" sz="1000" dirty="0">
              <a:solidFill>
                <a:schemeClr val="tx1">
                  <a:lumMod val="75000"/>
                  <a:lumOff val="25000"/>
                </a:schemeClr>
              </a:solidFill>
              <a:ea typeface="Segoe UI" pitchFamily="34" charset="0"/>
              <a:cs typeface="Calibri"/>
            </a:endParaRPr>
          </a:p>
        </p:txBody>
      </p:sp>
    </p:spTree>
    <p:extLst>
      <p:ext uri="{BB962C8B-B14F-4D97-AF65-F5344CB8AC3E}">
        <p14:creationId xmlns:p14="http://schemas.microsoft.com/office/powerpoint/2010/main" val="7110385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a:solidFill>
                  <a:srgbClr val="595959"/>
                </a:solidFill>
                <a:latin typeface="Helvetica"/>
                <a:cs typeface="Helvetica"/>
              </a:rPr>
              <a:t>4</a:t>
            </a:r>
            <a:r>
              <a:rPr lang="en-US" sz="2000" dirty="0" smtClean="0">
                <a:solidFill>
                  <a:srgbClr val="595959"/>
                </a:solidFill>
                <a:latin typeface="Helvetica"/>
                <a:cs typeface="Helvetica"/>
              </a:rPr>
              <a:t> POC Pricing</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13</a:t>
            </a:fld>
            <a:endParaRPr lang="en-US" dirty="0">
              <a:solidFill>
                <a:prstClr val="black">
                  <a:tint val="75000"/>
                </a:prstClr>
              </a:solidFill>
            </a:endParaRPr>
          </a:p>
        </p:txBody>
      </p:sp>
      <p:sp>
        <p:nvSpPr>
          <p:cNvPr id="6" name="TextBox 5"/>
          <p:cNvSpPr txBox="1"/>
          <p:nvPr/>
        </p:nvSpPr>
        <p:spPr>
          <a:xfrm>
            <a:off x="1576410" y="1458005"/>
            <a:ext cx="6797685" cy="1477328"/>
          </a:xfrm>
          <a:prstGeom prst="rect">
            <a:avLst/>
          </a:prstGeom>
          <a:noFill/>
        </p:spPr>
        <p:txBody>
          <a:bodyPr wrap="square" rtlCol="0">
            <a:spAutoFit/>
          </a:bodyPr>
          <a:lstStyle/>
          <a:p>
            <a:r>
              <a:rPr lang="en-US" cap="all" dirty="0" smtClean="0">
                <a:solidFill>
                  <a:srgbClr val="595959"/>
                </a:solidFill>
                <a:latin typeface="Helvetica"/>
                <a:cs typeface="Helvetica"/>
              </a:rPr>
              <a:t>We will put together pricing once we’ve received some feedback on priorities, scope,</a:t>
            </a:r>
          </a:p>
          <a:p>
            <a:r>
              <a:rPr lang="en-US" cap="all" dirty="0" smtClean="0">
                <a:solidFill>
                  <a:srgbClr val="595959"/>
                </a:solidFill>
                <a:latin typeface="Helvetica"/>
                <a:cs typeface="Helvetica"/>
              </a:rPr>
              <a:t>And </a:t>
            </a:r>
            <a:r>
              <a:rPr lang="en-US" b="1" cap="all" dirty="0" smtClean="0">
                <a:latin typeface="Helvetica"/>
                <a:cs typeface="Helvetica"/>
              </a:rPr>
              <a:t>Budget parameters</a:t>
            </a:r>
          </a:p>
          <a:p>
            <a:endParaRPr lang="en-US" cap="all" dirty="0">
              <a:solidFill>
                <a:srgbClr val="595959"/>
              </a:solidFill>
              <a:latin typeface="Helvetica"/>
              <a:cs typeface="Helvetica"/>
            </a:endParaRPr>
          </a:p>
          <a:p>
            <a:endParaRPr lang="en-US" dirty="0"/>
          </a:p>
        </p:txBody>
      </p:sp>
    </p:spTree>
    <p:extLst>
      <p:ext uri="{BB962C8B-B14F-4D97-AF65-F5344CB8AC3E}">
        <p14:creationId xmlns:p14="http://schemas.microsoft.com/office/powerpoint/2010/main" val="2426787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640"/>
            <a:ext cx="8229600" cy="637546"/>
          </a:xfrm>
        </p:spPr>
        <p:txBody>
          <a:bodyPr>
            <a:normAutofit/>
          </a:bodyPr>
          <a:lstStyle/>
          <a:p>
            <a:r>
              <a:rPr lang="en-US" sz="2000" dirty="0">
                <a:solidFill>
                  <a:srgbClr val="595959"/>
                </a:solidFill>
                <a:latin typeface="Helvetica"/>
                <a:cs typeface="Helvetica"/>
              </a:rPr>
              <a:t>5</a:t>
            </a:r>
            <a:r>
              <a:rPr lang="en-US" sz="2000" dirty="0" smtClean="0">
                <a:solidFill>
                  <a:srgbClr val="595959"/>
                </a:solidFill>
                <a:latin typeface="Helvetica"/>
                <a:cs typeface="Helvetica"/>
              </a:rPr>
              <a:t> Next Steps and Timeline</a:t>
            </a:r>
            <a:endParaRPr lang="en-US" sz="2000" cap="all" dirty="0">
              <a:solidFill>
                <a:srgbClr val="595959"/>
              </a:solidFill>
              <a:latin typeface="Helvetica"/>
              <a:ea typeface="+mj-ea"/>
              <a:cs typeface="Helvetica"/>
            </a:endParaRPr>
          </a:p>
        </p:txBody>
      </p:sp>
      <p:grpSp>
        <p:nvGrpSpPr>
          <p:cNvPr id="12" name="Group 11"/>
          <p:cNvGrpSpPr/>
          <p:nvPr/>
        </p:nvGrpSpPr>
        <p:grpSpPr>
          <a:xfrm>
            <a:off x="539476" y="881930"/>
            <a:ext cx="7373759" cy="478867"/>
            <a:chOff x="571502" y="1342790"/>
            <a:chExt cx="7373759" cy="478867"/>
          </a:xfrm>
        </p:grpSpPr>
        <p:sp>
          <p:nvSpPr>
            <p:cNvPr id="4" name="Rectangle 3"/>
            <p:cNvSpPr/>
            <p:nvPr/>
          </p:nvSpPr>
          <p:spPr>
            <a:xfrm>
              <a:off x="1261365" y="1342790"/>
              <a:ext cx="6683896" cy="436017"/>
            </a:xfrm>
            <a:prstGeom prst="rect">
              <a:avLst/>
            </a:prstGeom>
          </p:spPr>
          <p:txBody>
            <a:bodyPr wrap="square" lIns="0" tIns="0" rIns="0" bIns="0">
              <a:spAutoFit/>
            </a:bodyPr>
            <a:lstStyle/>
            <a:p>
              <a:pPr>
                <a:lnSpc>
                  <a:spcPct val="150000"/>
                </a:lnSpc>
              </a:pPr>
              <a:r>
                <a:rPr lang="en-US" sz="2000" dirty="0" smtClean="0"/>
                <a:t>Incorporate Feedback</a:t>
              </a:r>
              <a:endParaRPr lang="en-US" sz="2000" dirty="0"/>
            </a:p>
          </p:txBody>
        </p:sp>
        <p:sp>
          <p:nvSpPr>
            <p:cNvPr id="5" name="Rectangle 4"/>
            <p:cNvSpPr/>
            <p:nvPr/>
          </p:nvSpPr>
          <p:spPr bwMode="ltGray">
            <a:xfrm>
              <a:off x="571502" y="1428751"/>
              <a:ext cx="392906" cy="39290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3" name="Group 12"/>
          <p:cNvGrpSpPr/>
          <p:nvPr/>
        </p:nvGrpSpPr>
        <p:grpSpPr>
          <a:xfrm>
            <a:off x="539475" y="2379725"/>
            <a:ext cx="8114229" cy="455377"/>
            <a:chOff x="571501" y="2835156"/>
            <a:chExt cx="8114229" cy="455377"/>
          </a:xfrm>
        </p:grpSpPr>
        <p:sp>
          <p:nvSpPr>
            <p:cNvPr id="6" name="Rectangle 5"/>
            <p:cNvSpPr/>
            <p:nvPr/>
          </p:nvSpPr>
          <p:spPr>
            <a:xfrm>
              <a:off x="1317338" y="2835156"/>
              <a:ext cx="7368392" cy="436017"/>
            </a:xfrm>
            <a:prstGeom prst="rect">
              <a:avLst/>
            </a:prstGeom>
          </p:spPr>
          <p:txBody>
            <a:bodyPr wrap="square" lIns="0" tIns="0" rIns="0" bIns="0">
              <a:spAutoFit/>
            </a:bodyPr>
            <a:lstStyle/>
            <a:p>
              <a:pPr>
                <a:lnSpc>
                  <a:spcPct val="150000"/>
                </a:lnSpc>
              </a:pPr>
              <a:r>
                <a:rPr lang="en-US" sz="2000" dirty="0" smtClean="0"/>
                <a:t>NFP Sign-off and SOW</a:t>
              </a:r>
              <a:endParaRPr lang="en-US" sz="1600" dirty="0"/>
            </a:p>
          </p:txBody>
        </p:sp>
        <p:sp>
          <p:nvSpPr>
            <p:cNvPr id="7" name="Rectangle 6"/>
            <p:cNvSpPr/>
            <p:nvPr/>
          </p:nvSpPr>
          <p:spPr bwMode="ltGray">
            <a:xfrm>
              <a:off x="571501" y="2897627"/>
              <a:ext cx="392906" cy="39290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3" name="Group 2"/>
          <p:cNvGrpSpPr/>
          <p:nvPr/>
        </p:nvGrpSpPr>
        <p:grpSpPr>
          <a:xfrm>
            <a:off x="539475" y="1611625"/>
            <a:ext cx="7889587" cy="470738"/>
            <a:chOff x="571501" y="2068856"/>
            <a:chExt cx="7889587" cy="470738"/>
          </a:xfrm>
        </p:grpSpPr>
        <p:sp>
          <p:nvSpPr>
            <p:cNvPr id="8" name="Rectangle 7"/>
            <p:cNvSpPr/>
            <p:nvPr/>
          </p:nvSpPr>
          <p:spPr>
            <a:xfrm>
              <a:off x="1317338" y="2068856"/>
              <a:ext cx="7143750" cy="436017"/>
            </a:xfrm>
            <a:prstGeom prst="rect">
              <a:avLst/>
            </a:prstGeom>
          </p:spPr>
          <p:txBody>
            <a:bodyPr wrap="square" lIns="0" tIns="0" rIns="0" bIns="0">
              <a:spAutoFit/>
            </a:bodyPr>
            <a:lstStyle/>
            <a:p>
              <a:pPr>
                <a:lnSpc>
                  <a:spcPct val="150000"/>
                </a:lnSpc>
              </a:pPr>
              <a:r>
                <a:rPr lang="en-US" sz="2000" dirty="0" smtClean="0"/>
                <a:t>POC Proposal with Pricing (by June 20)</a:t>
              </a:r>
              <a:endParaRPr lang="en-US" sz="2000" dirty="0"/>
            </a:p>
          </p:txBody>
        </p:sp>
        <p:sp>
          <p:nvSpPr>
            <p:cNvPr id="9" name="Rectangle 8"/>
            <p:cNvSpPr/>
            <p:nvPr/>
          </p:nvSpPr>
          <p:spPr bwMode="ltGray">
            <a:xfrm>
              <a:off x="571501" y="2146688"/>
              <a:ext cx="392906" cy="39290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 name="Group 13"/>
          <p:cNvGrpSpPr/>
          <p:nvPr/>
        </p:nvGrpSpPr>
        <p:grpSpPr>
          <a:xfrm>
            <a:off x="542362" y="3186230"/>
            <a:ext cx="8169563" cy="392906"/>
            <a:chOff x="574388" y="3697727"/>
            <a:chExt cx="8169563" cy="392906"/>
          </a:xfrm>
        </p:grpSpPr>
        <p:sp>
          <p:nvSpPr>
            <p:cNvPr id="10" name="Rectangle 9"/>
            <p:cNvSpPr/>
            <p:nvPr/>
          </p:nvSpPr>
          <p:spPr>
            <a:xfrm>
              <a:off x="1320225" y="3739466"/>
              <a:ext cx="7423726" cy="307777"/>
            </a:xfrm>
            <a:prstGeom prst="rect">
              <a:avLst/>
            </a:prstGeom>
          </p:spPr>
          <p:txBody>
            <a:bodyPr wrap="square" lIns="0" tIns="0" rIns="0" bIns="0">
              <a:spAutoFit/>
            </a:bodyPr>
            <a:lstStyle/>
            <a:p>
              <a:pPr defTabSz="685772">
                <a:spcAft>
                  <a:spcPts val="450"/>
                </a:spcAft>
                <a:defRPr/>
              </a:pPr>
              <a:r>
                <a:rPr lang="en-US" sz="2000" dirty="0" smtClean="0"/>
                <a:t>Schedule project kickoff (target date July 1)</a:t>
              </a:r>
              <a:endParaRPr lang="en-US" sz="1600" dirty="0">
                <a:latin typeface="Segoe UI" pitchFamily="34" charset="0"/>
                <a:ea typeface="Segoe UI" pitchFamily="34" charset="0"/>
                <a:cs typeface="Segoe UI" pitchFamily="34" charset="0"/>
              </a:endParaRPr>
            </a:p>
          </p:txBody>
        </p:sp>
        <p:sp>
          <p:nvSpPr>
            <p:cNvPr id="11" name="Rectangle 10"/>
            <p:cNvSpPr/>
            <p:nvPr/>
          </p:nvSpPr>
          <p:spPr bwMode="ltGray">
            <a:xfrm>
              <a:off x="574388" y="3697727"/>
              <a:ext cx="392906" cy="39290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grpSp>
      <p:sp>
        <p:nvSpPr>
          <p:cNvPr id="16" name="Slide Number Placeholder 15"/>
          <p:cNvSpPr>
            <a:spLocks noGrp="1"/>
          </p:cNvSpPr>
          <p:nvPr>
            <p:ph type="sldNum" sz="quarter" idx="4"/>
          </p:nvPr>
        </p:nvSpPr>
        <p:spPr>
          <a:xfrm>
            <a:off x="4273274" y="4623670"/>
            <a:ext cx="533400" cy="273844"/>
          </a:xfrm>
        </p:spPr>
        <p:txBody>
          <a:bodyPr/>
          <a:lstStyle/>
          <a:p>
            <a:fld id="{C7C739E9-B401-45D2-B2D3-CE79AE1ADEC1}"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267504711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
        <p:nvSpPr>
          <p:cNvPr id="3" name="Oval 2"/>
          <p:cNvSpPr/>
          <p:nvPr/>
        </p:nvSpPr>
        <p:spPr>
          <a:xfrm>
            <a:off x="2114080" y="19956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0827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Appendix: CCI Extracts</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16</a:t>
            </a:fld>
            <a:endParaRPr lang="en-US" dirty="0">
              <a:solidFill>
                <a:prstClr val="black">
                  <a:tint val="75000"/>
                </a:prstClr>
              </a:solidFill>
            </a:endParaRPr>
          </a:p>
        </p:txBody>
      </p:sp>
      <p:pic>
        <p:nvPicPr>
          <p:cNvPr id="2" name="Picture 1"/>
          <p:cNvPicPr>
            <a:picLocks noChangeAspect="1"/>
          </p:cNvPicPr>
          <p:nvPr/>
        </p:nvPicPr>
        <p:blipFill>
          <a:blip r:embed="rId3"/>
          <a:stretch>
            <a:fillRect/>
          </a:stretch>
        </p:blipFill>
        <p:spPr>
          <a:xfrm>
            <a:off x="1153955" y="613095"/>
            <a:ext cx="6068784" cy="4220454"/>
          </a:xfrm>
          <a:prstGeom prst="rect">
            <a:avLst/>
          </a:prstGeom>
        </p:spPr>
      </p:pic>
      <p:sp>
        <p:nvSpPr>
          <p:cNvPr id="3" name="TextBox 2"/>
          <p:cNvSpPr txBox="1"/>
          <p:nvPr/>
        </p:nvSpPr>
        <p:spPr>
          <a:xfrm>
            <a:off x="3074205" y="190640"/>
            <a:ext cx="909286" cy="369332"/>
          </a:xfrm>
          <a:prstGeom prst="rect">
            <a:avLst/>
          </a:prstGeom>
          <a:noFill/>
        </p:spPr>
        <p:txBody>
          <a:bodyPr wrap="none" rtlCol="0">
            <a:spAutoFit/>
          </a:bodyPr>
          <a:lstStyle/>
          <a:p>
            <a:r>
              <a:rPr lang="en-US" b="1" dirty="0" smtClean="0">
                <a:solidFill>
                  <a:schemeClr val="accent2"/>
                </a:solidFill>
              </a:rPr>
              <a:t>PEOPLE</a:t>
            </a:r>
            <a:endParaRPr lang="en-US" b="1" dirty="0">
              <a:solidFill>
                <a:schemeClr val="accent2"/>
              </a:solidFill>
            </a:endParaRPr>
          </a:p>
        </p:txBody>
      </p:sp>
    </p:spTree>
    <p:extLst>
      <p:ext uri="{BB962C8B-B14F-4D97-AF65-F5344CB8AC3E}">
        <p14:creationId xmlns:p14="http://schemas.microsoft.com/office/powerpoint/2010/main" val="550160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Appendix: CCI Extracts</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17</a:t>
            </a:fld>
            <a:endParaRPr lang="en-US" dirty="0">
              <a:solidFill>
                <a:prstClr val="black">
                  <a:tint val="75000"/>
                </a:prstClr>
              </a:solidFill>
            </a:endParaRPr>
          </a:p>
        </p:txBody>
      </p:sp>
      <p:pic>
        <p:nvPicPr>
          <p:cNvPr id="3" name="Picture 2"/>
          <p:cNvPicPr>
            <a:picLocks noChangeAspect="1"/>
          </p:cNvPicPr>
          <p:nvPr/>
        </p:nvPicPr>
        <p:blipFill>
          <a:blip r:embed="rId3"/>
          <a:stretch>
            <a:fillRect/>
          </a:stretch>
        </p:blipFill>
        <p:spPr>
          <a:xfrm>
            <a:off x="1146660" y="574690"/>
            <a:ext cx="6536145" cy="4325566"/>
          </a:xfrm>
          <a:prstGeom prst="rect">
            <a:avLst/>
          </a:prstGeom>
        </p:spPr>
      </p:pic>
      <p:sp>
        <p:nvSpPr>
          <p:cNvPr id="6" name="TextBox 5"/>
          <p:cNvSpPr txBox="1"/>
          <p:nvPr/>
        </p:nvSpPr>
        <p:spPr>
          <a:xfrm>
            <a:off x="3074205" y="190640"/>
            <a:ext cx="1046568" cy="369332"/>
          </a:xfrm>
          <a:prstGeom prst="rect">
            <a:avLst/>
          </a:prstGeom>
          <a:noFill/>
        </p:spPr>
        <p:txBody>
          <a:bodyPr wrap="none" rtlCol="0">
            <a:spAutoFit/>
          </a:bodyPr>
          <a:lstStyle/>
          <a:p>
            <a:r>
              <a:rPr lang="en-US" b="1" dirty="0" smtClean="0">
                <a:solidFill>
                  <a:schemeClr val="accent2"/>
                </a:solidFill>
              </a:rPr>
              <a:t>PROCESS</a:t>
            </a:r>
            <a:endParaRPr lang="en-US" b="1" dirty="0">
              <a:solidFill>
                <a:schemeClr val="accent2"/>
              </a:solidFill>
            </a:endParaRPr>
          </a:p>
        </p:txBody>
      </p:sp>
    </p:spTree>
    <p:extLst>
      <p:ext uri="{BB962C8B-B14F-4D97-AF65-F5344CB8AC3E}">
        <p14:creationId xmlns:p14="http://schemas.microsoft.com/office/powerpoint/2010/main" val="743907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Appendix: CCI Extracts</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18</a:t>
            </a:fld>
            <a:endParaRPr lang="en-US" dirty="0">
              <a:solidFill>
                <a:prstClr val="black">
                  <a:tint val="75000"/>
                </a:prstClr>
              </a:solidFill>
            </a:endParaRPr>
          </a:p>
        </p:txBody>
      </p:sp>
      <p:pic>
        <p:nvPicPr>
          <p:cNvPr id="3" name="Picture 2"/>
          <p:cNvPicPr>
            <a:picLocks noChangeAspect="1"/>
          </p:cNvPicPr>
          <p:nvPr/>
        </p:nvPicPr>
        <p:blipFill>
          <a:blip r:embed="rId3"/>
          <a:stretch>
            <a:fillRect/>
          </a:stretch>
        </p:blipFill>
        <p:spPr>
          <a:xfrm>
            <a:off x="1083465" y="613095"/>
            <a:ext cx="6599340" cy="4260259"/>
          </a:xfrm>
          <a:prstGeom prst="rect">
            <a:avLst/>
          </a:prstGeom>
        </p:spPr>
      </p:pic>
      <p:sp>
        <p:nvSpPr>
          <p:cNvPr id="6" name="TextBox 5"/>
          <p:cNvSpPr txBox="1"/>
          <p:nvPr/>
        </p:nvSpPr>
        <p:spPr>
          <a:xfrm>
            <a:off x="3074205" y="190640"/>
            <a:ext cx="1046568" cy="369332"/>
          </a:xfrm>
          <a:prstGeom prst="rect">
            <a:avLst/>
          </a:prstGeom>
          <a:noFill/>
        </p:spPr>
        <p:txBody>
          <a:bodyPr wrap="none" rtlCol="0">
            <a:spAutoFit/>
          </a:bodyPr>
          <a:lstStyle/>
          <a:p>
            <a:r>
              <a:rPr lang="en-US" b="1" dirty="0" smtClean="0">
                <a:solidFill>
                  <a:schemeClr val="accent2"/>
                </a:solidFill>
              </a:rPr>
              <a:t>PROCESS</a:t>
            </a:r>
            <a:endParaRPr lang="en-US" b="1" dirty="0">
              <a:solidFill>
                <a:schemeClr val="accent2"/>
              </a:solidFill>
            </a:endParaRPr>
          </a:p>
        </p:txBody>
      </p:sp>
    </p:spTree>
    <p:extLst>
      <p:ext uri="{BB962C8B-B14F-4D97-AF65-F5344CB8AC3E}">
        <p14:creationId xmlns:p14="http://schemas.microsoft.com/office/powerpoint/2010/main" val="2755657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Appendix: CCI Extracts</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19</a:t>
            </a:fld>
            <a:endParaRPr lang="en-US" dirty="0">
              <a:solidFill>
                <a:prstClr val="black">
                  <a:tint val="75000"/>
                </a:prstClr>
              </a:solidFill>
            </a:endParaRPr>
          </a:p>
        </p:txBody>
      </p:sp>
      <p:pic>
        <p:nvPicPr>
          <p:cNvPr id="3" name="Picture 2"/>
          <p:cNvPicPr>
            <a:picLocks noChangeAspect="1"/>
          </p:cNvPicPr>
          <p:nvPr/>
        </p:nvPicPr>
        <p:blipFill>
          <a:blip r:embed="rId3"/>
          <a:stretch>
            <a:fillRect/>
          </a:stretch>
        </p:blipFill>
        <p:spPr>
          <a:xfrm>
            <a:off x="1308101" y="613095"/>
            <a:ext cx="5395550" cy="4261570"/>
          </a:xfrm>
          <a:prstGeom prst="rect">
            <a:avLst/>
          </a:prstGeom>
        </p:spPr>
      </p:pic>
      <p:sp>
        <p:nvSpPr>
          <p:cNvPr id="6" name="TextBox 5"/>
          <p:cNvSpPr txBox="1"/>
          <p:nvPr/>
        </p:nvSpPr>
        <p:spPr>
          <a:xfrm>
            <a:off x="3074205" y="190640"/>
            <a:ext cx="1046568" cy="369332"/>
          </a:xfrm>
          <a:prstGeom prst="rect">
            <a:avLst/>
          </a:prstGeom>
          <a:noFill/>
        </p:spPr>
        <p:txBody>
          <a:bodyPr wrap="none" rtlCol="0">
            <a:spAutoFit/>
          </a:bodyPr>
          <a:lstStyle/>
          <a:p>
            <a:r>
              <a:rPr lang="en-US" b="1" dirty="0" smtClean="0">
                <a:solidFill>
                  <a:schemeClr val="accent2"/>
                </a:solidFill>
              </a:rPr>
              <a:t>PROCESS</a:t>
            </a:r>
            <a:endParaRPr lang="en-US" b="1" dirty="0">
              <a:solidFill>
                <a:schemeClr val="accent2"/>
              </a:solidFill>
            </a:endParaRPr>
          </a:p>
        </p:txBody>
      </p:sp>
    </p:spTree>
    <p:extLst>
      <p:ext uri="{BB962C8B-B14F-4D97-AF65-F5344CB8AC3E}">
        <p14:creationId xmlns:p14="http://schemas.microsoft.com/office/powerpoint/2010/main" val="3071235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cap="all" dirty="0">
                <a:solidFill>
                  <a:srgbClr val="595959"/>
                </a:solidFill>
                <a:latin typeface="Helvetica"/>
                <a:ea typeface="+mj-ea"/>
                <a:cs typeface="Helvetica"/>
              </a:rPr>
              <a:t>Agenda</a:t>
            </a:r>
          </a:p>
        </p:txBody>
      </p:sp>
      <p:grpSp>
        <p:nvGrpSpPr>
          <p:cNvPr id="12" name="Group 11"/>
          <p:cNvGrpSpPr/>
          <p:nvPr/>
        </p:nvGrpSpPr>
        <p:grpSpPr>
          <a:xfrm>
            <a:off x="539476" y="881930"/>
            <a:ext cx="7373759" cy="478867"/>
            <a:chOff x="571502" y="1342790"/>
            <a:chExt cx="7373759" cy="478867"/>
          </a:xfrm>
        </p:grpSpPr>
        <p:sp>
          <p:nvSpPr>
            <p:cNvPr id="4" name="Rectangle 3"/>
            <p:cNvSpPr/>
            <p:nvPr/>
          </p:nvSpPr>
          <p:spPr>
            <a:xfrm>
              <a:off x="1261365" y="1342790"/>
              <a:ext cx="6683896" cy="436017"/>
            </a:xfrm>
            <a:prstGeom prst="rect">
              <a:avLst/>
            </a:prstGeom>
          </p:spPr>
          <p:txBody>
            <a:bodyPr wrap="square" lIns="0" tIns="0" rIns="0" bIns="0">
              <a:spAutoFit/>
            </a:bodyPr>
            <a:lstStyle/>
            <a:p>
              <a:pPr>
                <a:lnSpc>
                  <a:spcPct val="150000"/>
                </a:lnSpc>
              </a:pPr>
              <a:r>
                <a:rPr lang="en-US" sz="2000" dirty="0" smtClean="0"/>
                <a:t>Summary of Challenges and Initiative Goals</a:t>
              </a:r>
              <a:endParaRPr lang="en-US" sz="2000" dirty="0"/>
            </a:p>
          </p:txBody>
        </p:sp>
        <p:sp>
          <p:nvSpPr>
            <p:cNvPr id="5" name="Rectangle 4"/>
            <p:cNvSpPr/>
            <p:nvPr/>
          </p:nvSpPr>
          <p:spPr bwMode="ltGray">
            <a:xfrm>
              <a:off x="571502" y="1428751"/>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3" name="Group 12"/>
          <p:cNvGrpSpPr/>
          <p:nvPr/>
        </p:nvGrpSpPr>
        <p:grpSpPr>
          <a:xfrm>
            <a:off x="539475" y="2379725"/>
            <a:ext cx="8114229" cy="455377"/>
            <a:chOff x="571501" y="2835156"/>
            <a:chExt cx="8114229" cy="455377"/>
          </a:xfrm>
        </p:grpSpPr>
        <p:sp>
          <p:nvSpPr>
            <p:cNvPr id="6" name="Rectangle 5"/>
            <p:cNvSpPr/>
            <p:nvPr/>
          </p:nvSpPr>
          <p:spPr>
            <a:xfrm>
              <a:off x="1317338" y="2835156"/>
              <a:ext cx="7368392" cy="436017"/>
            </a:xfrm>
            <a:prstGeom prst="rect">
              <a:avLst/>
            </a:prstGeom>
          </p:spPr>
          <p:txBody>
            <a:bodyPr wrap="square" lIns="0" tIns="0" rIns="0" bIns="0">
              <a:spAutoFit/>
            </a:bodyPr>
            <a:lstStyle/>
            <a:p>
              <a:pPr>
                <a:lnSpc>
                  <a:spcPct val="150000"/>
                </a:lnSpc>
              </a:pPr>
              <a:r>
                <a:rPr lang="en-US" sz="2000" dirty="0" smtClean="0"/>
                <a:t>Team</a:t>
              </a:r>
              <a:endParaRPr lang="en-US" sz="1600" dirty="0"/>
            </a:p>
          </p:txBody>
        </p:sp>
        <p:sp>
          <p:nvSpPr>
            <p:cNvPr id="7" name="Rectangle 6"/>
            <p:cNvSpPr/>
            <p:nvPr/>
          </p:nvSpPr>
          <p:spPr bwMode="ltGray">
            <a:xfrm>
              <a:off x="571501" y="28976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3" name="Group 2"/>
          <p:cNvGrpSpPr/>
          <p:nvPr/>
        </p:nvGrpSpPr>
        <p:grpSpPr>
          <a:xfrm>
            <a:off x="539475" y="1611625"/>
            <a:ext cx="7889587" cy="470738"/>
            <a:chOff x="571501" y="2068856"/>
            <a:chExt cx="7889587" cy="470738"/>
          </a:xfrm>
        </p:grpSpPr>
        <p:sp>
          <p:nvSpPr>
            <p:cNvPr id="8" name="Rectangle 7"/>
            <p:cNvSpPr/>
            <p:nvPr/>
          </p:nvSpPr>
          <p:spPr>
            <a:xfrm>
              <a:off x="1317338" y="2068856"/>
              <a:ext cx="7143750" cy="436017"/>
            </a:xfrm>
            <a:prstGeom prst="rect">
              <a:avLst/>
            </a:prstGeom>
          </p:spPr>
          <p:txBody>
            <a:bodyPr wrap="square" lIns="0" tIns="0" rIns="0" bIns="0">
              <a:spAutoFit/>
            </a:bodyPr>
            <a:lstStyle/>
            <a:p>
              <a:pPr>
                <a:lnSpc>
                  <a:spcPct val="150000"/>
                </a:lnSpc>
              </a:pPr>
              <a:r>
                <a:rPr lang="en-US" sz="2000" dirty="0" smtClean="0"/>
                <a:t>First Phase: Proof of Concept</a:t>
              </a:r>
              <a:endParaRPr lang="en-US" sz="2000" dirty="0"/>
            </a:p>
          </p:txBody>
        </p:sp>
        <p:sp>
          <p:nvSpPr>
            <p:cNvPr id="9" name="Rectangle 8"/>
            <p:cNvSpPr/>
            <p:nvPr/>
          </p:nvSpPr>
          <p:spPr bwMode="ltGray">
            <a:xfrm>
              <a:off x="571501" y="2146688"/>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 name="Group 13"/>
          <p:cNvGrpSpPr/>
          <p:nvPr/>
        </p:nvGrpSpPr>
        <p:grpSpPr>
          <a:xfrm>
            <a:off x="542362" y="3186230"/>
            <a:ext cx="8169563" cy="392906"/>
            <a:chOff x="574388" y="3697727"/>
            <a:chExt cx="8169563" cy="392906"/>
          </a:xfrm>
        </p:grpSpPr>
        <p:sp>
          <p:nvSpPr>
            <p:cNvPr id="10" name="Rectangle 9"/>
            <p:cNvSpPr/>
            <p:nvPr/>
          </p:nvSpPr>
          <p:spPr>
            <a:xfrm>
              <a:off x="1320225" y="3739466"/>
              <a:ext cx="7423726" cy="307777"/>
            </a:xfrm>
            <a:prstGeom prst="rect">
              <a:avLst/>
            </a:prstGeom>
          </p:spPr>
          <p:txBody>
            <a:bodyPr wrap="square" lIns="0" tIns="0" rIns="0" bIns="0">
              <a:spAutoFit/>
            </a:bodyPr>
            <a:lstStyle/>
            <a:p>
              <a:pPr defTabSz="685772">
                <a:spcAft>
                  <a:spcPts val="450"/>
                </a:spcAft>
                <a:defRPr/>
              </a:pPr>
              <a:r>
                <a:rPr lang="en-US" sz="2000" dirty="0" smtClean="0"/>
                <a:t>Pricing</a:t>
              </a:r>
              <a:endParaRPr lang="en-US" sz="1600" dirty="0">
                <a:latin typeface="Segoe UI" pitchFamily="34" charset="0"/>
                <a:ea typeface="Segoe UI" pitchFamily="34" charset="0"/>
                <a:cs typeface="Segoe UI" pitchFamily="34" charset="0"/>
              </a:endParaRPr>
            </a:p>
          </p:txBody>
        </p:sp>
        <p:sp>
          <p:nvSpPr>
            <p:cNvPr id="11" name="Rectangle 10"/>
            <p:cNvSpPr/>
            <p:nvPr/>
          </p:nvSpPr>
          <p:spPr bwMode="ltGray">
            <a:xfrm>
              <a:off x="574388" y="36977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grpSp>
      <p:sp>
        <p:nvSpPr>
          <p:cNvPr id="16" name="Slide Number Placeholder 15"/>
          <p:cNvSpPr>
            <a:spLocks noGrp="1"/>
          </p:cNvSpPr>
          <p:nvPr>
            <p:ph type="sldNum" sz="quarter" idx="4"/>
          </p:nvPr>
        </p:nvSpPr>
        <p:spPr>
          <a:xfrm>
            <a:off x="4273274" y="4623670"/>
            <a:ext cx="533400" cy="273844"/>
          </a:xfrm>
        </p:spPr>
        <p:txBody>
          <a:bodyPr/>
          <a:lstStyle/>
          <a:p>
            <a:fld id="{C7C739E9-B401-45D2-B2D3-CE79AE1ADEC1}" type="slidenum">
              <a:rPr lang="en-US" smtClean="0">
                <a:solidFill>
                  <a:prstClr val="black">
                    <a:tint val="75000"/>
                  </a:prstClr>
                </a:solidFill>
              </a:rPr>
              <a:pPr/>
              <a:t>2</a:t>
            </a:fld>
            <a:endParaRPr lang="en-US" dirty="0">
              <a:solidFill>
                <a:prstClr val="black">
                  <a:tint val="75000"/>
                </a:prstClr>
              </a:solidFill>
            </a:endParaRPr>
          </a:p>
        </p:txBody>
      </p:sp>
      <p:grpSp>
        <p:nvGrpSpPr>
          <p:cNvPr id="17" name="Group 16"/>
          <p:cNvGrpSpPr/>
          <p:nvPr/>
        </p:nvGrpSpPr>
        <p:grpSpPr>
          <a:xfrm>
            <a:off x="545854" y="3837868"/>
            <a:ext cx="8169563" cy="392906"/>
            <a:chOff x="574388" y="3764633"/>
            <a:chExt cx="8169563" cy="392906"/>
          </a:xfrm>
        </p:grpSpPr>
        <p:sp>
          <p:nvSpPr>
            <p:cNvPr id="18" name="Rectangle 17"/>
            <p:cNvSpPr/>
            <p:nvPr/>
          </p:nvSpPr>
          <p:spPr>
            <a:xfrm>
              <a:off x="1320225" y="3811894"/>
              <a:ext cx="7423726" cy="307777"/>
            </a:xfrm>
            <a:prstGeom prst="rect">
              <a:avLst/>
            </a:prstGeom>
          </p:spPr>
          <p:txBody>
            <a:bodyPr wrap="square" lIns="0" tIns="0" rIns="0" bIns="0">
              <a:spAutoFit/>
            </a:bodyPr>
            <a:lstStyle/>
            <a:p>
              <a:pPr defTabSz="685772">
                <a:spcAft>
                  <a:spcPts val="450"/>
                </a:spcAft>
                <a:defRPr/>
              </a:pPr>
              <a:r>
                <a:rPr lang="en-US" sz="2000" dirty="0" smtClean="0"/>
                <a:t>Discussion, Next Steps and Timeline</a:t>
              </a:r>
              <a:endParaRPr lang="en-US" sz="1600" dirty="0">
                <a:latin typeface="Segoe UI" pitchFamily="34" charset="0"/>
                <a:ea typeface="Segoe UI" pitchFamily="34" charset="0"/>
                <a:cs typeface="Segoe UI" pitchFamily="34" charset="0"/>
              </a:endParaRPr>
            </a:p>
          </p:txBody>
        </p:sp>
        <p:sp>
          <p:nvSpPr>
            <p:cNvPr id="19" name="Rectangle 18"/>
            <p:cNvSpPr/>
            <p:nvPr/>
          </p:nvSpPr>
          <p:spPr bwMode="ltGray">
            <a:xfrm>
              <a:off x="574388" y="3764633"/>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grpSp>
    </p:spTree>
    <p:extLst>
      <p:ext uri="{BB962C8B-B14F-4D97-AF65-F5344CB8AC3E}">
        <p14:creationId xmlns:p14="http://schemas.microsoft.com/office/powerpoint/2010/main" val="40705831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Appendix: CCI Extracts</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20</a:t>
            </a:fld>
            <a:endParaRPr lang="en-US" dirty="0">
              <a:solidFill>
                <a:prstClr val="black">
                  <a:tint val="75000"/>
                </a:prstClr>
              </a:solidFill>
            </a:endParaRPr>
          </a:p>
        </p:txBody>
      </p:sp>
      <p:pic>
        <p:nvPicPr>
          <p:cNvPr id="2" name="Picture 1"/>
          <p:cNvPicPr>
            <a:picLocks noChangeAspect="1"/>
          </p:cNvPicPr>
          <p:nvPr/>
        </p:nvPicPr>
        <p:blipFill>
          <a:blip r:embed="rId3"/>
          <a:stretch>
            <a:fillRect/>
          </a:stretch>
        </p:blipFill>
        <p:spPr>
          <a:xfrm>
            <a:off x="1504395" y="613095"/>
            <a:ext cx="6293625" cy="4275366"/>
          </a:xfrm>
          <a:prstGeom prst="rect">
            <a:avLst/>
          </a:prstGeom>
        </p:spPr>
      </p:pic>
      <p:sp>
        <p:nvSpPr>
          <p:cNvPr id="5" name="TextBox 4"/>
          <p:cNvSpPr txBox="1"/>
          <p:nvPr/>
        </p:nvSpPr>
        <p:spPr>
          <a:xfrm>
            <a:off x="3074205" y="190640"/>
            <a:ext cx="724214" cy="369332"/>
          </a:xfrm>
          <a:prstGeom prst="rect">
            <a:avLst/>
          </a:prstGeom>
          <a:noFill/>
        </p:spPr>
        <p:txBody>
          <a:bodyPr wrap="none" rtlCol="0">
            <a:spAutoFit/>
          </a:bodyPr>
          <a:lstStyle/>
          <a:p>
            <a:r>
              <a:rPr lang="en-US" b="1" dirty="0" smtClean="0">
                <a:solidFill>
                  <a:schemeClr val="accent2"/>
                </a:solidFill>
              </a:rPr>
              <a:t>DATA</a:t>
            </a:r>
            <a:endParaRPr lang="en-US" b="1" dirty="0">
              <a:solidFill>
                <a:schemeClr val="accent2"/>
              </a:solidFill>
            </a:endParaRPr>
          </a:p>
        </p:txBody>
      </p:sp>
    </p:spTree>
    <p:extLst>
      <p:ext uri="{BB962C8B-B14F-4D97-AF65-F5344CB8AC3E}">
        <p14:creationId xmlns:p14="http://schemas.microsoft.com/office/powerpoint/2010/main" val="817192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dirty="0" smtClean="0">
                <a:solidFill>
                  <a:srgbClr val="595959"/>
                </a:solidFill>
                <a:latin typeface="Helvetica"/>
                <a:cs typeface="Helvetica"/>
              </a:rPr>
              <a:t>Appendix: CCI Extracts</a:t>
            </a:r>
            <a:endParaRPr lang="en-US" sz="2000" cap="all" dirty="0">
              <a:solidFill>
                <a:srgbClr val="595959"/>
              </a:solidFill>
              <a:latin typeface="Helvetica"/>
              <a:ea typeface="+mj-ea"/>
              <a:cs typeface="Helvetica"/>
            </a:endParaRPr>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21</a:t>
            </a:fld>
            <a:endParaRPr lang="en-US" dirty="0">
              <a:solidFill>
                <a:prstClr val="black">
                  <a:tint val="75000"/>
                </a:prstClr>
              </a:solidFill>
            </a:endParaRPr>
          </a:p>
        </p:txBody>
      </p:sp>
      <p:sp>
        <p:nvSpPr>
          <p:cNvPr id="5" name="TextBox 4"/>
          <p:cNvSpPr txBox="1"/>
          <p:nvPr/>
        </p:nvSpPr>
        <p:spPr>
          <a:xfrm>
            <a:off x="3074205" y="190640"/>
            <a:ext cx="817877" cy="369332"/>
          </a:xfrm>
          <a:prstGeom prst="rect">
            <a:avLst/>
          </a:prstGeom>
          <a:noFill/>
        </p:spPr>
        <p:txBody>
          <a:bodyPr wrap="none" rtlCol="0">
            <a:spAutoFit/>
          </a:bodyPr>
          <a:lstStyle/>
          <a:p>
            <a:r>
              <a:rPr lang="en-US" b="1" dirty="0" smtClean="0">
                <a:solidFill>
                  <a:schemeClr val="accent2"/>
                </a:solidFill>
              </a:rPr>
              <a:t>TOOLS</a:t>
            </a:r>
            <a:endParaRPr lang="en-US" b="1" dirty="0">
              <a:solidFill>
                <a:schemeClr val="accent2"/>
              </a:solidFill>
            </a:endParaRPr>
          </a:p>
        </p:txBody>
      </p:sp>
      <p:pic>
        <p:nvPicPr>
          <p:cNvPr id="2" name="Picture 1"/>
          <p:cNvPicPr>
            <a:picLocks noChangeAspect="1"/>
          </p:cNvPicPr>
          <p:nvPr/>
        </p:nvPicPr>
        <p:blipFill>
          <a:blip r:embed="rId3"/>
          <a:stretch>
            <a:fillRect/>
          </a:stretch>
        </p:blipFill>
        <p:spPr>
          <a:xfrm>
            <a:off x="1273965" y="563713"/>
            <a:ext cx="6293625" cy="4273932"/>
          </a:xfrm>
          <a:prstGeom prst="rect">
            <a:avLst/>
          </a:prstGeom>
        </p:spPr>
      </p:pic>
    </p:spTree>
    <p:extLst>
      <p:ext uri="{BB962C8B-B14F-4D97-AF65-F5344CB8AC3E}">
        <p14:creationId xmlns:p14="http://schemas.microsoft.com/office/powerpoint/2010/main" val="298321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55383" y="844649"/>
            <a:ext cx="3074204" cy="395459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45800" y="-39790"/>
            <a:ext cx="8229600" cy="857250"/>
          </a:xfrm>
        </p:spPr>
        <p:txBody>
          <a:bodyPr/>
          <a:lstStyle/>
          <a:p>
            <a:pPr lvl="0">
              <a:spcBef>
                <a:spcPts val="0"/>
              </a:spcBef>
            </a:pPr>
            <a:r>
              <a:rPr lang="en-US" sz="2000" dirty="0" smtClean="0">
                <a:solidFill>
                  <a:srgbClr val="595959"/>
                </a:solidFill>
                <a:latin typeface="Helvetica"/>
                <a:ea typeface="+mn-ea"/>
                <a:cs typeface="Helvetica"/>
              </a:rPr>
              <a:t>1 NFP 360 v Affiliates: Our Understanding of Challenges and Goals</a:t>
            </a:r>
            <a:endParaRPr lang="en-US" sz="2000" dirty="0">
              <a:solidFill>
                <a:srgbClr val="FF0000"/>
              </a:solidFill>
              <a:latin typeface="Helvetica"/>
              <a:ea typeface="+mn-ea"/>
              <a:cs typeface="Helvetica"/>
            </a:endParaRPr>
          </a:p>
        </p:txBody>
      </p:sp>
      <p:sp>
        <p:nvSpPr>
          <p:cNvPr id="3" name="Slide Number Placeholder 2"/>
          <p:cNvSpPr>
            <a:spLocks noGrp="1"/>
          </p:cNvSpPr>
          <p:nvPr>
            <p:ph type="sldNum" sz="quarter" idx="4"/>
          </p:nvPr>
        </p:nvSpPr>
        <p:spPr/>
        <p:txBody>
          <a:bodyPr/>
          <a:lstStyle/>
          <a:p>
            <a:fld id="{C7C739E9-B401-45D2-B2D3-CE79AE1ADEC1}" type="slidenum">
              <a:rPr lang="en-US" smtClean="0">
                <a:solidFill>
                  <a:prstClr val="black">
                    <a:tint val="75000"/>
                  </a:prstClr>
                </a:solidFill>
              </a:rPr>
              <a:pPr/>
              <a:t>3</a:t>
            </a:fld>
            <a:endParaRPr lang="en-US" dirty="0">
              <a:solidFill>
                <a:prstClr val="black">
                  <a:tint val="75000"/>
                </a:prstClr>
              </a:solidFill>
            </a:endParaRPr>
          </a:p>
        </p:txBody>
      </p:sp>
      <p:sp>
        <p:nvSpPr>
          <p:cNvPr id="8" name="Right Arrow 7"/>
          <p:cNvSpPr/>
          <p:nvPr/>
        </p:nvSpPr>
        <p:spPr>
          <a:xfrm>
            <a:off x="2649946" y="2197554"/>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52778" y="844649"/>
            <a:ext cx="3074204" cy="3954591"/>
          </a:xfrm>
          <a:prstGeom prst="rect">
            <a:avLst/>
          </a:prstGeom>
          <a:solidFill>
            <a:schemeClr val="tx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 Placeholder 3"/>
          <p:cNvSpPr txBox="1">
            <a:spLocks/>
          </p:cNvSpPr>
          <p:nvPr/>
        </p:nvSpPr>
        <p:spPr>
          <a:xfrm>
            <a:off x="6146605" y="843525"/>
            <a:ext cx="2794587"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DESIRED END STATE</a:t>
            </a: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Firms experience NFP 360 as a highly useful solution for their sales enablement</a:t>
            </a:r>
            <a:r>
              <a:rPr lang="en-US" sz="1300" dirty="0">
                <a:solidFill>
                  <a:schemeClr val="tx1">
                    <a:lumMod val="75000"/>
                    <a:lumOff val="25000"/>
                  </a:schemeClr>
                </a:solidFill>
                <a:latin typeface="Calibri"/>
                <a:cs typeface="Calibri"/>
              </a:rPr>
              <a:t/>
            </a:r>
            <a:br>
              <a:rPr lang="en-US" sz="1300" dirty="0">
                <a:solidFill>
                  <a:schemeClr val="tx1">
                    <a:lumMod val="75000"/>
                    <a:lumOff val="25000"/>
                  </a:schemeClr>
                </a:solidFill>
                <a:latin typeface="Calibri"/>
                <a:cs typeface="Calibri"/>
              </a:rPr>
            </a:br>
            <a:endParaRPr lang="en-US" sz="1300" dirty="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Most Firms migrated</a:t>
            </a:r>
            <a:br>
              <a:rPr lang="en-US" sz="1300" dirty="0" smtClean="0">
                <a:solidFill>
                  <a:schemeClr val="tx1">
                    <a:lumMod val="75000"/>
                    <a:lumOff val="25000"/>
                  </a:schemeClr>
                </a:solidFill>
                <a:latin typeface="Calibri"/>
                <a:cs typeface="Calibri"/>
              </a:rPr>
            </a:br>
            <a:r>
              <a:rPr lang="en-US" sz="1300" dirty="0" smtClean="0">
                <a:solidFill>
                  <a:schemeClr val="tx1">
                    <a:lumMod val="75000"/>
                    <a:lumOff val="25000"/>
                  </a:schemeClr>
                </a:solidFill>
                <a:latin typeface="Calibri"/>
                <a:cs typeface="Calibri"/>
              </a:rPr>
              <a:t> within 1 year, cost-effectively</a:t>
            </a:r>
            <a:endParaRPr lang="en-US" sz="1300" dirty="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endParaRPr lang="en-US" sz="900" dirty="0" smtClean="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endParaRPr lang="en-US" sz="900" dirty="0" smtClean="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Dashboard and reports populated with consistent and reliable data</a:t>
            </a:r>
            <a:endParaRPr lang="en-US" sz="1300" dirty="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endParaRPr lang="en-US" sz="100" dirty="0" smtClean="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Governance of change management &amp; related processes</a:t>
            </a:r>
            <a:endParaRPr lang="en-US" sz="1300" dirty="0" smtClean="0">
              <a:solidFill>
                <a:srgbClr val="7F7F7F"/>
              </a:solidFill>
              <a:latin typeface="Calibri"/>
              <a:cs typeface="Calibri"/>
            </a:endParaRPr>
          </a:p>
          <a:p>
            <a:endParaRPr lang="en-US" sz="1800" dirty="0">
              <a:latin typeface="Calibri"/>
              <a:cs typeface="Calibri"/>
            </a:endParaRPr>
          </a:p>
        </p:txBody>
      </p:sp>
      <p:sp>
        <p:nvSpPr>
          <p:cNvPr id="12" name="Right Arrow 11"/>
          <p:cNvSpPr/>
          <p:nvPr/>
        </p:nvSpPr>
        <p:spPr>
          <a:xfrm>
            <a:off x="5647341" y="2197554"/>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155425" y="844649"/>
            <a:ext cx="2916976" cy="395459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ight Arrow 14"/>
          <p:cNvSpPr/>
          <p:nvPr/>
        </p:nvSpPr>
        <p:spPr>
          <a:xfrm>
            <a:off x="2688351" y="2197554"/>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 Placeholder 3"/>
          <p:cNvSpPr txBox="1">
            <a:spLocks/>
          </p:cNvSpPr>
          <p:nvPr/>
        </p:nvSpPr>
        <p:spPr>
          <a:xfrm>
            <a:off x="314414" y="843525"/>
            <a:ext cx="2794587"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CHALLENGES</a:t>
            </a:r>
            <a:endParaRPr lang="en-US" sz="1800" dirty="0">
              <a:solidFill>
                <a:schemeClr val="accent1"/>
              </a:solidFill>
              <a:latin typeface="Calibri"/>
              <a:cs typeface="Calibri"/>
            </a:endParaRPr>
          </a:p>
          <a:p>
            <a:pPr marL="342900" indent="-342900">
              <a:buClr>
                <a:schemeClr val="accent1"/>
              </a:buClr>
              <a:buFont typeface="+mj-lt"/>
              <a:buAutoNum type="arabicPeriod"/>
            </a:pPr>
            <a:r>
              <a:rPr lang="en-US" sz="1300" dirty="0">
                <a:solidFill>
                  <a:schemeClr val="tx1">
                    <a:lumMod val="75000"/>
                    <a:lumOff val="25000"/>
                  </a:schemeClr>
                </a:solidFill>
                <a:latin typeface="Calibri"/>
                <a:cs typeface="Calibri"/>
              </a:rPr>
              <a:t>Poor adoption/usage by Firms</a:t>
            </a:r>
          </a:p>
          <a:p>
            <a:pPr marL="455613" lvl="1" indent="-111125">
              <a:spcAft>
                <a:spcPts val="300"/>
              </a:spcAft>
              <a:buClr>
                <a:schemeClr val="accent1"/>
              </a:buClr>
            </a:pPr>
            <a:r>
              <a:rPr lang="en-US" sz="1100" dirty="0" smtClean="0">
                <a:solidFill>
                  <a:schemeClr val="tx1">
                    <a:lumMod val="75000"/>
                    <a:lumOff val="25000"/>
                  </a:schemeClr>
                </a:solidFill>
                <a:cs typeface="Calibri"/>
              </a:rPr>
              <a:t>Experience awkward for Firms</a:t>
            </a:r>
            <a:endParaRPr lang="en-US" sz="1100" dirty="0">
              <a:solidFill>
                <a:schemeClr val="tx1">
                  <a:lumMod val="75000"/>
                  <a:lumOff val="25000"/>
                </a:schemeClr>
              </a:solidFill>
              <a:cs typeface="Calibri"/>
            </a:endParaRPr>
          </a:p>
          <a:p>
            <a:pPr marL="455613" lvl="1" indent="-111125">
              <a:spcAft>
                <a:spcPts val="300"/>
              </a:spcAft>
              <a:buClr>
                <a:schemeClr val="accent1"/>
              </a:buClr>
            </a:pPr>
            <a:r>
              <a:rPr lang="en-US" sz="1100" dirty="0" smtClean="0">
                <a:solidFill>
                  <a:schemeClr val="tx1">
                    <a:lumMod val="75000"/>
                    <a:lumOff val="25000"/>
                  </a:schemeClr>
                </a:solidFill>
                <a:cs typeface="Calibri"/>
              </a:rPr>
              <a:t>Limited workflow automation</a:t>
            </a:r>
          </a:p>
          <a:p>
            <a:pPr marL="455613" lvl="1" indent="-111125">
              <a:spcAft>
                <a:spcPts val="300"/>
              </a:spcAft>
              <a:buClr>
                <a:schemeClr val="accent1"/>
              </a:buClr>
            </a:pPr>
            <a:r>
              <a:rPr lang="en-US" sz="1100" dirty="0" smtClean="0">
                <a:solidFill>
                  <a:schemeClr val="tx1">
                    <a:lumMod val="75000"/>
                    <a:lumOff val="25000"/>
                  </a:schemeClr>
                </a:solidFill>
                <a:cs typeface="Calibri"/>
              </a:rPr>
              <a:t>Non-standard workflow </a:t>
            </a:r>
            <a:endParaRPr lang="en-US" sz="1100" dirty="0">
              <a:solidFill>
                <a:schemeClr val="tx1">
                  <a:lumMod val="75000"/>
                  <a:lumOff val="25000"/>
                </a:schemeClr>
              </a:solidFill>
              <a:cs typeface="Calibri"/>
            </a:endParaRPr>
          </a:p>
          <a:p>
            <a:pPr marL="455613" lvl="1" indent="-111125">
              <a:spcAft>
                <a:spcPts val="300"/>
              </a:spcAft>
              <a:buClr>
                <a:schemeClr val="accent1"/>
              </a:buClr>
            </a:pPr>
            <a:r>
              <a:rPr lang="en-US" sz="1100" dirty="0" smtClean="0">
                <a:solidFill>
                  <a:schemeClr val="tx1">
                    <a:lumMod val="75000"/>
                    <a:lumOff val="25000"/>
                  </a:schemeClr>
                </a:solidFill>
                <a:cs typeface="Calibri"/>
              </a:rPr>
              <a:t>Lack of integration into NFP tools</a:t>
            </a: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Non</a:t>
            </a:r>
            <a:r>
              <a:rPr lang="en-US" sz="1300" dirty="0">
                <a:solidFill>
                  <a:schemeClr val="tx1">
                    <a:lumMod val="75000"/>
                    <a:lumOff val="25000"/>
                  </a:schemeClr>
                </a:solidFill>
                <a:latin typeface="Calibri"/>
                <a:cs typeface="Calibri"/>
              </a:rPr>
              <a:t>-scalable </a:t>
            </a:r>
            <a:r>
              <a:rPr lang="en-US" sz="1300" dirty="0" smtClean="0">
                <a:solidFill>
                  <a:schemeClr val="tx1">
                    <a:lumMod val="75000"/>
                    <a:lumOff val="25000"/>
                  </a:schemeClr>
                </a:solidFill>
                <a:latin typeface="Calibri"/>
                <a:cs typeface="Calibri"/>
              </a:rPr>
              <a:t>on-boarding</a:t>
            </a:r>
            <a:endParaRPr lang="en-US" sz="1300" dirty="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endParaRPr lang="en-US" sz="2400" dirty="0" smtClean="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Limited business tracking and </a:t>
            </a:r>
            <a:r>
              <a:rPr lang="en-US" sz="1300" dirty="0">
                <a:solidFill>
                  <a:schemeClr val="tx1">
                    <a:lumMod val="75000"/>
                    <a:lumOff val="25000"/>
                  </a:schemeClr>
                </a:solidFill>
                <a:latin typeface="Calibri"/>
                <a:cs typeface="Calibri"/>
              </a:rPr>
              <a:t>insight into the Firm </a:t>
            </a:r>
            <a:r>
              <a:rPr lang="en-US" sz="1300" dirty="0" smtClean="0">
                <a:solidFill>
                  <a:schemeClr val="tx1">
                    <a:lumMod val="75000"/>
                    <a:lumOff val="25000"/>
                  </a:schemeClr>
                </a:solidFill>
                <a:latin typeface="Calibri"/>
                <a:cs typeface="Calibri"/>
              </a:rPr>
              <a:t>channel</a:t>
            </a:r>
            <a:br>
              <a:rPr lang="en-US" sz="1300" dirty="0" smtClean="0">
                <a:solidFill>
                  <a:schemeClr val="tx1">
                    <a:lumMod val="75000"/>
                    <a:lumOff val="25000"/>
                  </a:schemeClr>
                </a:solidFill>
                <a:latin typeface="Calibri"/>
                <a:cs typeface="Calibri"/>
              </a:rPr>
            </a:br>
            <a:endParaRPr lang="en-US" sz="900" dirty="0" smtClean="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r>
              <a:rPr lang="en-US" sz="1300" dirty="0" smtClean="0">
                <a:solidFill>
                  <a:schemeClr val="tx1">
                    <a:lumMod val="75000"/>
                    <a:lumOff val="25000"/>
                  </a:schemeClr>
                </a:solidFill>
                <a:latin typeface="Calibri"/>
                <a:cs typeface="Calibri"/>
              </a:rPr>
              <a:t>Some difficulty managing and maintaining 360 as a product and its enhancements</a:t>
            </a:r>
            <a:endParaRPr lang="en-US" sz="1300" dirty="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a:pPr>
            <a:endParaRPr lang="en-US" sz="1300" dirty="0">
              <a:solidFill>
                <a:schemeClr val="tx1">
                  <a:lumMod val="75000"/>
                  <a:lumOff val="25000"/>
                </a:schemeClr>
              </a:solidFill>
              <a:latin typeface="Calibri"/>
              <a:cs typeface="Calibri"/>
            </a:endParaRPr>
          </a:p>
        </p:txBody>
      </p:sp>
      <p:sp>
        <p:nvSpPr>
          <p:cNvPr id="6" name="Text Placeholder 3"/>
          <p:cNvSpPr txBox="1">
            <a:spLocks/>
          </p:cNvSpPr>
          <p:nvPr/>
        </p:nvSpPr>
        <p:spPr>
          <a:xfrm>
            <a:off x="3273404" y="843525"/>
            <a:ext cx="2794587"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KEY GOALS</a:t>
            </a:r>
          </a:p>
          <a:p>
            <a:pPr marL="342900" indent="-342900">
              <a:spcBef>
                <a:spcPts val="0"/>
              </a:spcBef>
              <a:buClr>
                <a:schemeClr val="accent1"/>
              </a:buClr>
              <a:buFont typeface="+mj-lt"/>
              <a:buAutoNum type="arabicPeriod"/>
            </a:pPr>
            <a:r>
              <a:rPr lang="en-US" sz="1300" dirty="0" smtClean="0">
                <a:solidFill>
                  <a:schemeClr val="tx1">
                    <a:lumMod val="75000"/>
                    <a:lumOff val="25000"/>
                  </a:schemeClr>
                </a:solidFill>
                <a:latin typeface="Calibri"/>
                <a:cs typeface="Calibri"/>
              </a:rPr>
              <a:t>Address key usability issues</a:t>
            </a:r>
          </a:p>
          <a:p>
            <a:pPr marL="400050" indent="-117475">
              <a:spcBef>
                <a:spcPts val="0"/>
              </a:spcBef>
              <a:buClr>
                <a:schemeClr val="accent1"/>
              </a:buClr>
              <a:buFont typeface="Arial"/>
              <a:buChar char="•"/>
            </a:pPr>
            <a:r>
              <a:rPr lang="en-US" sz="1100" dirty="0" smtClean="0">
                <a:solidFill>
                  <a:schemeClr val="tx1">
                    <a:lumMod val="75000"/>
                    <a:lumOff val="25000"/>
                  </a:schemeClr>
                </a:solidFill>
                <a:latin typeface="Calibri"/>
                <a:cs typeface="Calibri"/>
              </a:rPr>
              <a:t>Efficiency of layouts</a:t>
            </a:r>
          </a:p>
          <a:p>
            <a:pPr marL="400050" indent="-117475">
              <a:spcBef>
                <a:spcPts val="0"/>
              </a:spcBef>
              <a:buClr>
                <a:schemeClr val="accent1"/>
              </a:buClr>
              <a:buFont typeface="Arial"/>
              <a:buChar char="•"/>
            </a:pPr>
            <a:r>
              <a:rPr lang="en-US" sz="1100" dirty="0" smtClean="0">
                <a:solidFill>
                  <a:schemeClr val="tx1">
                    <a:lumMod val="75000"/>
                    <a:lumOff val="25000"/>
                  </a:schemeClr>
                </a:solidFill>
                <a:latin typeface="Calibri"/>
                <a:cs typeface="Calibri"/>
              </a:rPr>
              <a:t>Opportunity/product selection</a:t>
            </a:r>
          </a:p>
          <a:p>
            <a:pPr marL="400050" indent="-117475">
              <a:spcBef>
                <a:spcPts val="0"/>
              </a:spcBef>
              <a:buClr>
                <a:schemeClr val="accent1"/>
              </a:buClr>
              <a:buFont typeface="Arial"/>
              <a:buChar char="•"/>
            </a:pPr>
            <a:r>
              <a:rPr lang="en-US" sz="1100" dirty="0" smtClean="0">
                <a:solidFill>
                  <a:schemeClr val="tx1">
                    <a:lumMod val="75000"/>
                    <a:lumOff val="25000"/>
                  </a:schemeClr>
                </a:solidFill>
                <a:latin typeface="Calibri"/>
                <a:cs typeface="Calibri"/>
              </a:rPr>
              <a:t>Increased standardization of workflow</a:t>
            </a:r>
          </a:p>
          <a:p>
            <a:pPr marL="400050" indent="-117475">
              <a:spcBef>
                <a:spcPts val="0"/>
              </a:spcBef>
              <a:buClr>
                <a:schemeClr val="accent1"/>
              </a:buClr>
              <a:buFont typeface="Arial"/>
              <a:buChar char="•"/>
            </a:pPr>
            <a:r>
              <a:rPr lang="en-US" sz="1100" dirty="0" smtClean="0">
                <a:solidFill>
                  <a:schemeClr val="tx1">
                    <a:lumMod val="75000"/>
                    <a:lumOff val="25000"/>
                  </a:schemeClr>
                </a:solidFill>
                <a:latin typeface="Calibri"/>
                <a:cs typeface="Calibri"/>
              </a:rPr>
              <a:t>Greater integration into existing tools</a:t>
            </a:r>
            <a:br>
              <a:rPr lang="en-US" sz="1100" dirty="0" smtClean="0">
                <a:solidFill>
                  <a:schemeClr val="tx1">
                    <a:lumMod val="75000"/>
                    <a:lumOff val="25000"/>
                  </a:schemeClr>
                </a:solidFill>
                <a:latin typeface="Calibri"/>
                <a:cs typeface="Calibri"/>
              </a:rPr>
            </a:br>
            <a:r>
              <a:rPr lang="en-US" sz="1100" dirty="0" smtClean="0">
                <a:solidFill>
                  <a:schemeClr val="bg1">
                    <a:lumMod val="50000"/>
                  </a:schemeClr>
                </a:solidFill>
                <a:latin typeface="Calibri"/>
                <a:cs typeface="Calibri"/>
              </a:rPr>
              <a:t>BUSINESS: more adoption, usage; improved Firm operational excellence</a:t>
            </a:r>
            <a:endParaRPr lang="en-US" sz="1100" dirty="0">
              <a:solidFill>
                <a:srgbClr val="FF0000"/>
              </a:solidFill>
              <a:latin typeface="Calibri"/>
              <a:cs typeface="Calibri"/>
            </a:endParaRPr>
          </a:p>
          <a:p>
            <a:pPr marL="342900" indent="-342900">
              <a:spcAft>
                <a:spcPts val="1000"/>
              </a:spcAft>
              <a:buClr>
                <a:schemeClr val="accent1"/>
              </a:buClr>
              <a:buFont typeface="+mj-lt"/>
              <a:buAutoNum type="arabicPeriod" startAt="2"/>
            </a:pPr>
            <a:r>
              <a:rPr lang="en-US" sz="1300" dirty="0" smtClean="0">
                <a:solidFill>
                  <a:schemeClr val="tx1">
                    <a:lumMod val="75000"/>
                    <a:lumOff val="25000"/>
                  </a:schemeClr>
                </a:solidFill>
                <a:latin typeface="Calibri"/>
                <a:cs typeface="Calibri"/>
              </a:rPr>
              <a:t>Shorten</a:t>
            </a:r>
            <a:r>
              <a:rPr lang="en-US" sz="1300" dirty="0">
                <a:solidFill>
                  <a:schemeClr val="tx1">
                    <a:lumMod val="75000"/>
                    <a:lumOff val="25000"/>
                  </a:schemeClr>
                </a:solidFill>
                <a:latin typeface="Calibri"/>
                <a:cs typeface="Calibri"/>
              </a:rPr>
              <a:t> </a:t>
            </a:r>
            <a:r>
              <a:rPr lang="en-US" sz="1300" dirty="0" smtClean="0">
                <a:solidFill>
                  <a:schemeClr val="tx1">
                    <a:lumMod val="75000"/>
                    <a:lumOff val="25000"/>
                  </a:schemeClr>
                </a:solidFill>
                <a:latin typeface="Calibri"/>
                <a:cs typeface="Calibri"/>
              </a:rPr>
              <a:t>on-boarding process with improved tools and process</a:t>
            </a:r>
            <a:r>
              <a:rPr lang="en-US" sz="1300" dirty="0">
                <a:solidFill>
                  <a:schemeClr val="tx1">
                    <a:lumMod val="75000"/>
                    <a:lumOff val="25000"/>
                  </a:schemeClr>
                </a:solidFill>
                <a:latin typeface="Calibri"/>
                <a:cs typeface="Calibri"/>
              </a:rPr>
              <a:t/>
            </a:r>
            <a:br>
              <a:rPr lang="en-US" sz="1300" dirty="0">
                <a:solidFill>
                  <a:schemeClr val="tx1">
                    <a:lumMod val="75000"/>
                    <a:lumOff val="25000"/>
                  </a:schemeClr>
                </a:solidFill>
                <a:latin typeface="Calibri"/>
                <a:cs typeface="Calibri"/>
              </a:rPr>
            </a:br>
            <a:r>
              <a:rPr lang="en-US" sz="1100" dirty="0">
                <a:solidFill>
                  <a:srgbClr val="7F7F7F"/>
                </a:solidFill>
                <a:latin typeface="Calibri"/>
                <a:cs typeface="Calibri"/>
              </a:rPr>
              <a:t>BUSINESS: </a:t>
            </a:r>
            <a:r>
              <a:rPr lang="en-US" sz="1100" dirty="0" smtClean="0">
                <a:solidFill>
                  <a:srgbClr val="7F7F7F"/>
                </a:solidFill>
                <a:latin typeface="Calibri"/>
                <a:cs typeface="Calibri"/>
              </a:rPr>
              <a:t>reduced expense</a:t>
            </a:r>
            <a:br>
              <a:rPr lang="en-US" sz="1100" dirty="0" smtClean="0">
                <a:solidFill>
                  <a:srgbClr val="7F7F7F"/>
                </a:solidFill>
                <a:latin typeface="Calibri"/>
                <a:cs typeface="Calibri"/>
              </a:rPr>
            </a:br>
            <a:r>
              <a:rPr lang="en-US" sz="1100" dirty="0" smtClean="0">
                <a:solidFill>
                  <a:srgbClr val="7F7F7F"/>
                </a:solidFill>
                <a:latin typeface="Calibri"/>
                <a:cs typeface="Calibri"/>
              </a:rPr>
              <a:t>associated with adoption</a:t>
            </a:r>
          </a:p>
          <a:p>
            <a:pPr marL="342900" indent="-342900">
              <a:spcAft>
                <a:spcPts val="1000"/>
              </a:spcAft>
              <a:buClr>
                <a:schemeClr val="accent1"/>
              </a:buClr>
              <a:buFont typeface="+mj-lt"/>
              <a:buAutoNum type="arabicPeriod" startAt="2"/>
            </a:pPr>
            <a:r>
              <a:rPr lang="en-US" sz="1300" dirty="0" smtClean="0">
                <a:solidFill>
                  <a:schemeClr val="tx1">
                    <a:lumMod val="75000"/>
                    <a:lumOff val="25000"/>
                  </a:schemeClr>
                </a:solidFill>
                <a:latin typeface="Calibri"/>
                <a:cs typeface="Calibri"/>
              </a:rPr>
              <a:t>Improved KPI tracking/reporting</a:t>
            </a:r>
            <a:br>
              <a:rPr lang="en-US" sz="1300" dirty="0" smtClean="0">
                <a:solidFill>
                  <a:schemeClr val="tx1">
                    <a:lumMod val="75000"/>
                    <a:lumOff val="25000"/>
                  </a:schemeClr>
                </a:solidFill>
                <a:latin typeface="Calibri"/>
                <a:cs typeface="Calibri"/>
              </a:rPr>
            </a:br>
            <a:r>
              <a:rPr lang="en-US" sz="1100" dirty="0">
                <a:solidFill>
                  <a:srgbClr val="7F7F7F"/>
                </a:solidFill>
                <a:latin typeface="Calibri"/>
                <a:cs typeface="Calibri"/>
              </a:rPr>
              <a:t>BUSINESS: </a:t>
            </a:r>
            <a:r>
              <a:rPr lang="en-US" sz="1100" dirty="0" smtClean="0">
                <a:solidFill>
                  <a:srgbClr val="7F7F7F"/>
                </a:solidFill>
                <a:latin typeface="Calibri"/>
                <a:cs typeface="Calibri"/>
              </a:rPr>
              <a:t>improved 360 insights for promotion and cross-sell</a:t>
            </a:r>
            <a:endParaRPr lang="en-US" sz="1100" dirty="0" smtClean="0">
              <a:solidFill>
                <a:schemeClr val="tx1">
                  <a:lumMod val="75000"/>
                  <a:lumOff val="25000"/>
                </a:schemeClr>
              </a:solidFill>
              <a:latin typeface="Calibri"/>
              <a:cs typeface="Calibri"/>
            </a:endParaRPr>
          </a:p>
          <a:p>
            <a:pPr marL="342900" indent="-342900">
              <a:spcAft>
                <a:spcPts val="1000"/>
              </a:spcAft>
              <a:buClr>
                <a:schemeClr val="accent1"/>
              </a:buClr>
              <a:buFont typeface="+mj-lt"/>
              <a:buAutoNum type="arabicPeriod" startAt="2"/>
            </a:pPr>
            <a:r>
              <a:rPr lang="en-US" sz="1300" dirty="0" smtClean="0">
                <a:solidFill>
                  <a:schemeClr val="tx1">
                    <a:lumMod val="75000"/>
                    <a:lumOff val="25000"/>
                  </a:schemeClr>
                </a:solidFill>
                <a:latin typeface="Calibri"/>
                <a:cs typeface="Calibri"/>
              </a:rPr>
              <a:t>Roadmap and process for identifying and managing enhancements</a:t>
            </a:r>
          </a:p>
          <a:p>
            <a:pPr marL="342900" indent="-342900">
              <a:buFont typeface="+mj-lt"/>
              <a:buAutoNum type="arabicPeriod" startAt="2"/>
            </a:pPr>
            <a:endParaRPr lang="en-US" sz="1800" dirty="0">
              <a:latin typeface="Calibri"/>
              <a:cs typeface="Calibri"/>
            </a:endParaRPr>
          </a:p>
        </p:txBody>
      </p:sp>
    </p:spTree>
    <p:extLst>
      <p:ext uri="{BB962C8B-B14F-4D97-AF65-F5344CB8AC3E}">
        <p14:creationId xmlns:p14="http://schemas.microsoft.com/office/powerpoint/2010/main" val="353976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4453550" y="1189170"/>
            <a:ext cx="2024820" cy="294330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2393560" y="1828175"/>
            <a:ext cx="2024820" cy="23043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11715" y="2456535"/>
            <a:ext cx="1871200" cy="168982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199" y="-1588"/>
            <a:ext cx="8377755" cy="857251"/>
          </a:xfrm>
        </p:spPr>
        <p:txBody>
          <a:bodyPr>
            <a:normAutofit/>
          </a:bodyPr>
          <a:lstStyle/>
          <a:p>
            <a:r>
              <a:rPr lang="en-US" sz="2000" dirty="0" smtClean="0">
                <a:solidFill>
                  <a:srgbClr val="595959"/>
                </a:solidFill>
                <a:latin typeface="Helvetica"/>
                <a:cs typeface="Helvetica"/>
              </a:rPr>
              <a:t>Proposed 3-Phased Strategy*</a:t>
            </a:r>
            <a:endParaRPr lang="en-GB" dirty="0">
              <a:solidFill>
                <a:srgbClr val="FF0000"/>
              </a:solidFill>
            </a:endParaRPr>
          </a:p>
        </p:txBody>
      </p:sp>
      <p:sp>
        <p:nvSpPr>
          <p:cNvPr id="8" name="TextBox 16"/>
          <p:cNvSpPr txBox="1">
            <a:spLocks noChangeArrowheads="1"/>
          </p:cNvSpPr>
          <p:nvPr/>
        </p:nvSpPr>
        <p:spPr bwMode="auto">
          <a:xfrm rot="16200000">
            <a:off x="-202845" y="2261488"/>
            <a:ext cx="1095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GB" sz="1000" b="1" dirty="0">
                <a:latin typeface="Segoe UI" panose="020B0502040204020203" pitchFamily="34" charset="0"/>
                <a:cs typeface="Segoe UI" panose="020B0502040204020203" pitchFamily="34" charset="0"/>
              </a:rPr>
              <a:t>Strategic Value</a:t>
            </a:r>
          </a:p>
        </p:txBody>
      </p:sp>
      <p:sp>
        <p:nvSpPr>
          <p:cNvPr id="14" name="Rectangle 13"/>
          <p:cNvSpPr/>
          <p:nvPr/>
        </p:nvSpPr>
        <p:spPr>
          <a:xfrm>
            <a:off x="2360713" y="1559832"/>
            <a:ext cx="2066925" cy="276999"/>
          </a:xfrm>
          <a:prstGeom prst="rect">
            <a:avLst/>
          </a:prstGeom>
          <a:solidFill>
            <a:schemeClr val="accent6"/>
          </a:solidFill>
        </p:spPr>
        <p:txBody>
          <a:bodyPr>
            <a:spAutoFit/>
          </a:bodyPr>
          <a:lstStyle/>
          <a:p>
            <a:pPr algn="ctr" defTabSz="514228">
              <a:defRPr/>
            </a:pPr>
            <a:r>
              <a:rPr lang="en-US" sz="1200" b="1" kern="0" spc="-28" dirty="0" smtClean="0">
                <a:solidFill>
                  <a:schemeClr val="bg1"/>
                </a:solidFill>
                <a:latin typeface="Segoe UI" pitchFamily="34" charset="0"/>
                <a:ea typeface="Segoe UI" pitchFamily="34" charset="0"/>
                <a:cs typeface="Segoe UI" pitchFamily="34" charset="0"/>
              </a:rPr>
              <a:t>Delivery of a v1.1</a:t>
            </a:r>
            <a:endParaRPr lang="en-US" sz="1200" b="1" kern="0" spc="-28" dirty="0">
              <a:solidFill>
                <a:schemeClr val="bg1"/>
              </a:solidFill>
              <a:latin typeface="Segoe UI" pitchFamily="34" charset="0"/>
              <a:ea typeface="Segoe UI" pitchFamily="34" charset="0"/>
              <a:cs typeface="Segoe UI" pitchFamily="34" charset="0"/>
            </a:endParaRPr>
          </a:p>
        </p:txBody>
      </p:sp>
      <p:sp>
        <p:nvSpPr>
          <p:cNvPr id="15" name="Rectangle 14"/>
          <p:cNvSpPr/>
          <p:nvPr/>
        </p:nvSpPr>
        <p:spPr>
          <a:xfrm>
            <a:off x="4431290" y="945478"/>
            <a:ext cx="2057191" cy="276999"/>
          </a:xfrm>
          <a:prstGeom prst="rect">
            <a:avLst/>
          </a:prstGeom>
          <a:solidFill>
            <a:schemeClr val="accent3"/>
          </a:solidFill>
        </p:spPr>
        <p:txBody>
          <a:bodyPr wrap="square">
            <a:spAutoFit/>
          </a:bodyPr>
          <a:lstStyle/>
          <a:p>
            <a:pPr algn="ctr" defTabSz="514228">
              <a:defRPr/>
            </a:pPr>
            <a:r>
              <a:rPr lang="en-US" sz="1200" b="1" kern="0" spc="-28" dirty="0" smtClean="0">
                <a:solidFill>
                  <a:schemeClr val="bg1"/>
                </a:solidFill>
                <a:latin typeface="Segoe UI" pitchFamily="34" charset="0"/>
                <a:ea typeface="Segoe UI" pitchFamily="34" charset="0"/>
                <a:cs typeface="Segoe UI" pitchFamily="34" charset="0"/>
              </a:rPr>
              <a:t>Broker-Dealer +</a:t>
            </a:r>
            <a:endParaRPr lang="en-US" sz="1200" b="1" kern="0" spc="-28" dirty="0">
              <a:solidFill>
                <a:schemeClr val="bg1"/>
              </a:solidFill>
              <a:latin typeface="Segoe UI" pitchFamily="34" charset="0"/>
              <a:ea typeface="Segoe UI" pitchFamily="34" charset="0"/>
              <a:cs typeface="Segoe UI" pitchFamily="34" charset="0"/>
            </a:endParaRPr>
          </a:p>
        </p:txBody>
      </p:sp>
      <p:sp>
        <p:nvSpPr>
          <p:cNvPr id="16" name="Rectangle 15"/>
          <p:cNvSpPr/>
          <p:nvPr/>
        </p:nvSpPr>
        <p:spPr>
          <a:xfrm>
            <a:off x="501070" y="2468485"/>
            <a:ext cx="1987857" cy="2008242"/>
          </a:xfrm>
          <a:prstGeom prst="rect">
            <a:avLst/>
          </a:prstGeom>
          <a:solidFill>
            <a:schemeClr val="bg1">
              <a:lumMod val="95000"/>
            </a:schemeClr>
          </a:solidFill>
          <a:ln>
            <a:solidFill>
              <a:schemeClr val="bg1">
                <a:lumMod val="95000"/>
              </a:schemeClr>
            </a:solidFill>
          </a:ln>
        </p:spPr>
        <p:txBody>
          <a:bodyPr wrap="square">
            <a:spAutoFit/>
          </a:bodyPr>
          <a:lstStyle/>
          <a:p>
            <a:pPr marL="117475" lvl="1" indent="-117475" defTabSz="514228">
              <a:spcBef>
                <a:spcPts val="600"/>
              </a:spcBef>
              <a:spcAft>
                <a:spcPts val="2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Evaluate use of custom visual force or declarative</a:t>
            </a:r>
          </a:p>
          <a:p>
            <a:pPr marL="117475" lvl="1" indent="-117475" defTabSz="514228">
              <a:spcBef>
                <a:spcPts val="600"/>
              </a:spcBef>
              <a:spcAft>
                <a:spcPts val="2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Focus on Opportunity/Product selection</a:t>
            </a:r>
            <a:endParaRPr lang="en-US" sz="1050" kern="0" spc="-28" dirty="0">
              <a:solidFill>
                <a:srgbClr val="3F3F3F"/>
              </a:solidFill>
              <a:latin typeface="Segoe UI" pitchFamily="34" charset="0"/>
              <a:ea typeface="Segoe UI" pitchFamily="34" charset="0"/>
              <a:cs typeface="Segoe UI" pitchFamily="34" charset="0"/>
            </a:endParaRPr>
          </a:p>
          <a:p>
            <a:pPr marL="117475" lvl="1" indent="-117475" defTabSz="514228">
              <a:spcBef>
                <a:spcPts val="600"/>
              </a:spcBef>
              <a:spcAft>
                <a:spcPts val="200"/>
              </a:spcAft>
              <a:buFont typeface="Arial" pitchFamily="34" charset="0"/>
              <a:buChar char="•"/>
              <a:defRPr/>
            </a:pPr>
            <a:r>
              <a:rPr lang="en-US" sz="1050" b="1" kern="0" spc="-28" dirty="0" smtClean="0">
                <a:solidFill>
                  <a:srgbClr val="3F3F3F"/>
                </a:solidFill>
                <a:latin typeface="Segoe UI" pitchFamily="34" charset="0"/>
                <a:ea typeface="Segoe UI" pitchFamily="34" charset="0"/>
                <a:cs typeface="Segoe UI" pitchFamily="34" charset="0"/>
              </a:rPr>
              <a:t>Optionally </a:t>
            </a:r>
            <a:r>
              <a:rPr lang="en-US" sz="1050" kern="0" spc="-28" dirty="0" smtClean="0">
                <a:solidFill>
                  <a:srgbClr val="3F3F3F"/>
                </a:solidFill>
                <a:latin typeface="Segoe UI" pitchFamily="34" charset="0"/>
                <a:ea typeface="Segoe UI" pitchFamily="34" charset="0"/>
                <a:cs typeface="Segoe UI" pitchFamily="34" charset="0"/>
              </a:rPr>
              <a:t>evaluate</a:t>
            </a:r>
            <a:br>
              <a:rPr lang="en-US" sz="1050" kern="0" spc="-28" dirty="0" smtClean="0">
                <a:solidFill>
                  <a:srgbClr val="3F3F3F"/>
                </a:solidFill>
                <a:latin typeface="Segoe UI" pitchFamily="34" charset="0"/>
                <a:ea typeface="Segoe UI" pitchFamily="34" charset="0"/>
                <a:cs typeface="Segoe UI" pitchFamily="34" charset="0"/>
              </a:rPr>
            </a:br>
            <a:r>
              <a:rPr lang="en-US" sz="1050" kern="0" spc="-28" dirty="0" smtClean="0">
                <a:solidFill>
                  <a:srgbClr val="3F3F3F"/>
                </a:solidFill>
                <a:latin typeface="Segoe UI" pitchFamily="34" charset="0"/>
                <a:ea typeface="Segoe UI" pitchFamily="34" charset="0"/>
                <a:cs typeface="Segoe UI" pitchFamily="34" charset="0"/>
              </a:rPr>
              <a:t>On-boarding </a:t>
            </a:r>
          </a:p>
          <a:p>
            <a:pPr marL="117475" lvl="1" indent="-117475" defTabSz="514228">
              <a:spcBef>
                <a:spcPts val="600"/>
              </a:spcBef>
              <a:spcAft>
                <a:spcPts val="600"/>
              </a:spcAft>
              <a:buFont typeface="Arial" pitchFamily="34" charset="0"/>
              <a:buChar char="•"/>
              <a:defRPr/>
            </a:pPr>
            <a:r>
              <a:rPr lang="en-US" sz="1050" b="1" kern="0" spc="-28" dirty="0" smtClean="0">
                <a:solidFill>
                  <a:srgbClr val="3F3F3F"/>
                </a:solidFill>
                <a:latin typeface="Segoe UI" pitchFamily="34" charset="0"/>
                <a:ea typeface="Segoe UI" pitchFamily="34" charset="0"/>
                <a:cs typeface="Segoe UI" pitchFamily="34" charset="0"/>
              </a:rPr>
              <a:t>Optionally </a:t>
            </a:r>
            <a:r>
              <a:rPr lang="en-US" sz="1050" kern="0" spc="-28" dirty="0" smtClean="0">
                <a:solidFill>
                  <a:srgbClr val="3F3F3F"/>
                </a:solidFill>
                <a:latin typeface="Segoe UI" pitchFamily="34" charset="0"/>
                <a:ea typeface="Segoe UI" pitchFamily="34" charset="0"/>
                <a:cs typeface="Segoe UI" pitchFamily="34" charset="0"/>
              </a:rPr>
              <a:t>evaluate</a:t>
            </a:r>
            <a:br>
              <a:rPr lang="en-US" sz="1050" kern="0" spc="-28" dirty="0" smtClean="0">
                <a:solidFill>
                  <a:srgbClr val="3F3F3F"/>
                </a:solidFill>
                <a:latin typeface="Segoe UI" pitchFamily="34" charset="0"/>
                <a:ea typeface="Segoe UI" pitchFamily="34" charset="0"/>
                <a:cs typeface="Segoe UI" pitchFamily="34" charset="0"/>
              </a:rPr>
            </a:br>
            <a:r>
              <a:rPr lang="en-US" sz="1050" kern="0" spc="-28" dirty="0" smtClean="0">
                <a:solidFill>
                  <a:srgbClr val="3F3F3F"/>
                </a:solidFill>
                <a:latin typeface="Segoe UI" pitchFamily="34" charset="0"/>
                <a:ea typeface="Segoe UI" pitchFamily="34" charset="0"/>
                <a:cs typeface="Segoe UI" pitchFamily="34" charset="0"/>
              </a:rPr>
              <a:t>re-skinning and Workflows</a:t>
            </a:r>
          </a:p>
          <a:p>
            <a:pPr marL="284163" lvl="1" indent="-111125" defTabSz="514228">
              <a:spcBef>
                <a:spcPts val="600"/>
              </a:spcBef>
              <a:spcAft>
                <a:spcPts val="600"/>
              </a:spcAft>
              <a:buFont typeface="Arial" pitchFamily="34" charset="0"/>
              <a:buChar char="•"/>
              <a:defRPr/>
            </a:pPr>
            <a:endParaRPr lang="en-US" sz="1050" kern="0" spc="-28" dirty="0">
              <a:solidFill>
                <a:srgbClr val="3F3F3F"/>
              </a:solidFill>
              <a:latin typeface="Segoe UI" pitchFamily="34" charset="0"/>
              <a:ea typeface="Segoe UI" pitchFamily="34" charset="0"/>
              <a:cs typeface="Segoe UI" pitchFamily="34" charset="0"/>
            </a:endParaRPr>
          </a:p>
        </p:txBody>
      </p:sp>
      <p:sp>
        <p:nvSpPr>
          <p:cNvPr id="17" name="Rectangle 16"/>
          <p:cNvSpPr/>
          <p:nvPr/>
        </p:nvSpPr>
        <p:spPr>
          <a:xfrm>
            <a:off x="2405243" y="1827982"/>
            <a:ext cx="2051542" cy="2162130"/>
          </a:xfrm>
          <a:prstGeom prst="rect">
            <a:avLst/>
          </a:prstGeom>
          <a:solidFill>
            <a:schemeClr val="bg1">
              <a:lumMod val="95000"/>
            </a:schemeClr>
          </a:solidFill>
          <a:ln>
            <a:solidFill>
              <a:schemeClr val="bg1">
                <a:lumMod val="95000"/>
              </a:schemeClr>
            </a:solidFill>
          </a:ln>
        </p:spPr>
        <p:txBody>
          <a:bodyPr wrap="square">
            <a:spAutoFit/>
          </a:bodyPr>
          <a:lstStyle/>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Usability across all pages</a:t>
            </a:r>
            <a:r>
              <a:rPr lang="en-US" sz="1050" kern="0" spc="-28" dirty="0">
                <a:solidFill>
                  <a:srgbClr val="3F3F3F"/>
                </a:solidFill>
                <a:latin typeface="Segoe UI" pitchFamily="34" charset="0"/>
                <a:ea typeface="Segoe UI" pitchFamily="34" charset="0"/>
                <a:cs typeface="Segoe UI" pitchFamily="34" charset="0"/>
              </a:rPr>
              <a:t> </a:t>
            </a:r>
            <a:r>
              <a:rPr lang="en-US" sz="1050" kern="0" spc="-28" dirty="0" smtClean="0">
                <a:solidFill>
                  <a:srgbClr val="3F3F3F"/>
                </a:solidFill>
                <a:latin typeface="Segoe UI" pitchFamily="34" charset="0"/>
                <a:ea typeface="Segoe UI" pitchFamily="34" charset="0"/>
                <a:cs typeface="Segoe UI" pitchFamily="34" charset="0"/>
              </a:rPr>
              <a:t>with adopted approach</a:t>
            </a:r>
          </a:p>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Product selection integrations completed</a:t>
            </a:r>
          </a:p>
          <a:p>
            <a:pPr marL="171450" indent="-171450" defTabSz="514228">
              <a:spcBef>
                <a:spcPts val="600"/>
              </a:spcBef>
              <a:spcAft>
                <a:spcPts val="600"/>
              </a:spcAft>
              <a:buFont typeface="Arial" pitchFamily="34" charset="0"/>
              <a:buChar char="•"/>
              <a:defRPr/>
            </a:pPr>
            <a:r>
              <a:rPr lang="en-US" sz="1050" kern="0" spc="-28" dirty="0">
                <a:solidFill>
                  <a:srgbClr val="3F3F3F"/>
                </a:solidFill>
                <a:latin typeface="Segoe UI" pitchFamily="34" charset="0"/>
                <a:ea typeface="Segoe UI" pitchFamily="34" charset="0"/>
                <a:cs typeface="Segoe UI" pitchFamily="34" charset="0"/>
              </a:rPr>
              <a:t>Improved on-boarding process </a:t>
            </a:r>
            <a:r>
              <a:rPr lang="en-US" sz="1050" kern="0" spc="-28" dirty="0" smtClean="0">
                <a:solidFill>
                  <a:srgbClr val="3F3F3F"/>
                </a:solidFill>
                <a:latin typeface="Segoe UI" pitchFamily="34" charset="0"/>
                <a:ea typeface="Segoe UI" pitchFamily="34" charset="0"/>
                <a:cs typeface="Segoe UI" pitchFamily="34" charset="0"/>
              </a:rPr>
              <a:t>underway</a:t>
            </a:r>
          </a:p>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Any re-skinning implemented</a:t>
            </a:r>
            <a:endParaRPr lang="en-US" sz="1050" kern="0" spc="-28" dirty="0">
              <a:solidFill>
                <a:srgbClr val="3F3F3F"/>
              </a:solidFill>
              <a:latin typeface="Segoe UI" pitchFamily="34" charset="0"/>
              <a:ea typeface="Segoe UI" pitchFamily="34" charset="0"/>
              <a:cs typeface="Segoe UI" pitchFamily="34" charset="0"/>
            </a:endParaRPr>
          </a:p>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Improved workflow configurations completed</a:t>
            </a:r>
          </a:p>
        </p:txBody>
      </p:sp>
      <p:sp>
        <p:nvSpPr>
          <p:cNvPr id="18" name="Rectangle 17"/>
          <p:cNvSpPr/>
          <p:nvPr/>
        </p:nvSpPr>
        <p:spPr>
          <a:xfrm>
            <a:off x="4424972" y="1192616"/>
            <a:ext cx="2054712" cy="2654573"/>
          </a:xfrm>
          <a:prstGeom prst="rect">
            <a:avLst/>
          </a:prstGeom>
          <a:solidFill>
            <a:schemeClr val="bg1">
              <a:lumMod val="95000"/>
            </a:schemeClr>
          </a:solidFill>
          <a:ln>
            <a:solidFill>
              <a:schemeClr val="bg1">
                <a:lumMod val="95000"/>
              </a:schemeClr>
            </a:solidFill>
          </a:ln>
        </p:spPr>
        <p:txBody>
          <a:bodyPr wrap="square">
            <a:spAutoFit/>
          </a:bodyPr>
          <a:lstStyle/>
          <a:p>
            <a:pPr marL="171450" indent="-171450" defTabSz="514228">
              <a:spcBef>
                <a:spcPts val="600"/>
              </a:spcBef>
              <a:spcAft>
                <a:spcPts val="600"/>
              </a:spcAft>
              <a:buFont typeface="Arial" pitchFamily="34" charset="0"/>
              <a:buChar char="•"/>
              <a:defRPr/>
            </a:pPr>
            <a:endParaRPr lang="en-US" sz="100" kern="0" spc="-28" dirty="0" smtClean="0">
              <a:solidFill>
                <a:srgbClr val="3F3F3F"/>
              </a:solidFill>
              <a:latin typeface="Segoe UI" pitchFamily="34" charset="0"/>
              <a:ea typeface="Segoe UI" pitchFamily="34" charset="0"/>
              <a:cs typeface="Segoe UI" pitchFamily="34" charset="0"/>
            </a:endParaRPr>
          </a:p>
          <a:p>
            <a:pPr marL="171450" indent="-171450" defTabSz="514228">
              <a:spcBef>
                <a:spcPts val="600"/>
              </a:spcBef>
              <a:spcAft>
                <a:spcPts val="600"/>
              </a:spcAft>
              <a:buFont typeface="Arial" pitchFamily="34" charset="0"/>
              <a:buChar char="•"/>
              <a:defRPr/>
            </a:pPr>
            <a:r>
              <a:rPr lang="en-US" sz="1050" kern="0" spc="-28" dirty="0">
                <a:solidFill>
                  <a:srgbClr val="3F3F3F"/>
                </a:solidFill>
                <a:latin typeface="Segoe UI" pitchFamily="34" charset="0"/>
                <a:ea typeface="Segoe UI" pitchFamily="34" charset="0"/>
                <a:cs typeface="Segoe UI" pitchFamily="34" charset="0"/>
              </a:rPr>
              <a:t>Incorporation of Broker-Dealer channel/capability (TBD)</a:t>
            </a:r>
          </a:p>
          <a:p>
            <a:pPr marL="171450" indent="-171450" defTabSz="514228">
              <a:spcBef>
                <a:spcPts val="600"/>
              </a:spcBef>
              <a:spcAft>
                <a:spcPts val="600"/>
              </a:spcAft>
              <a:buFont typeface="Arial" pitchFamily="34" charset="0"/>
              <a:buChar char="•"/>
              <a:defRPr/>
            </a:pPr>
            <a:r>
              <a:rPr lang="en-US" sz="1050" kern="0" spc="-28" dirty="0">
                <a:solidFill>
                  <a:srgbClr val="3F3F3F"/>
                </a:solidFill>
                <a:latin typeface="Segoe UI" pitchFamily="34" charset="0"/>
                <a:ea typeface="Segoe UI" pitchFamily="34" charset="0"/>
                <a:cs typeface="Segoe UI" pitchFamily="34" charset="0"/>
              </a:rPr>
              <a:t>Incorporation of Benefits channel improvements (TBD)</a:t>
            </a:r>
          </a:p>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On-going off-shore on-boarding process</a:t>
            </a:r>
            <a:endParaRPr lang="en-US" sz="1050" kern="0" spc="-28" dirty="0">
              <a:solidFill>
                <a:srgbClr val="3F3F3F"/>
              </a:solidFill>
              <a:latin typeface="Segoe UI" pitchFamily="34" charset="0"/>
              <a:ea typeface="Segoe UI" pitchFamily="34" charset="0"/>
              <a:cs typeface="Segoe UI" pitchFamily="34" charset="0"/>
            </a:endParaRPr>
          </a:p>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Issue and enhancement maintenance of NFP 360 vAffiliates</a:t>
            </a:r>
            <a:endParaRPr lang="en-US" sz="1050" kern="0" spc="-28" dirty="0">
              <a:solidFill>
                <a:srgbClr val="3F3F3F"/>
              </a:solidFill>
              <a:latin typeface="Segoe UI" pitchFamily="34" charset="0"/>
              <a:ea typeface="Segoe UI" pitchFamily="34" charset="0"/>
              <a:cs typeface="Segoe UI" pitchFamily="34" charset="0"/>
            </a:endParaRPr>
          </a:p>
          <a:p>
            <a:pPr marL="171450" indent="-171450" defTabSz="514228">
              <a:spcBef>
                <a:spcPts val="600"/>
              </a:spcBef>
              <a:spcAft>
                <a:spcPts val="600"/>
              </a:spcAft>
              <a:buFont typeface="Arial" pitchFamily="34" charset="0"/>
              <a:buChar char="•"/>
              <a:defRPr/>
            </a:pPr>
            <a:r>
              <a:rPr lang="en-US" sz="1050" kern="0" spc="-28" dirty="0" smtClean="0">
                <a:solidFill>
                  <a:srgbClr val="3F3F3F"/>
                </a:solidFill>
                <a:latin typeface="Segoe UI" pitchFamily="34" charset="0"/>
                <a:ea typeface="Segoe UI" pitchFamily="34" charset="0"/>
                <a:cs typeface="Segoe UI" pitchFamily="34" charset="0"/>
              </a:rPr>
              <a:t>Assistance as needed on NFP 2.0 (TBD)</a:t>
            </a:r>
            <a:endParaRPr lang="en-US" sz="1050" kern="0" spc="-28" dirty="0">
              <a:solidFill>
                <a:srgbClr val="3F3F3F"/>
              </a:solidFill>
              <a:latin typeface="Segoe UI" pitchFamily="34" charset="0"/>
              <a:ea typeface="Segoe UI" pitchFamily="34" charset="0"/>
              <a:cs typeface="Segoe UI" pitchFamily="34" charset="0"/>
            </a:endParaRPr>
          </a:p>
        </p:txBody>
      </p:sp>
      <p:sp>
        <p:nvSpPr>
          <p:cNvPr id="19" name="Rectangle 18"/>
          <p:cNvSpPr/>
          <p:nvPr/>
        </p:nvSpPr>
        <p:spPr>
          <a:xfrm>
            <a:off x="2315462" y="1483606"/>
            <a:ext cx="74784" cy="6397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Rectangle 19"/>
          <p:cNvSpPr/>
          <p:nvPr/>
        </p:nvSpPr>
        <p:spPr>
          <a:xfrm rot="16200000">
            <a:off x="1406376" y="1215057"/>
            <a:ext cx="72049" cy="1898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Rectangle 20"/>
          <p:cNvSpPr/>
          <p:nvPr/>
        </p:nvSpPr>
        <p:spPr>
          <a:xfrm>
            <a:off x="4358579" y="863201"/>
            <a:ext cx="82262" cy="639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Rectangle 21"/>
          <p:cNvSpPr/>
          <p:nvPr/>
        </p:nvSpPr>
        <p:spPr>
          <a:xfrm rot="16200000">
            <a:off x="3366744" y="487452"/>
            <a:ext cx="73270" cy="20714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Rectangle 22"/>
          <p:cNvSpPr/>
          <p:nvPr/>
        </p:nvSpPr>
        <p:spPr>
          <a:xfrm rot="16200000">
            <a:off x="5407515" y="-125934"/>
            <a:ext cx="91831" cy="20701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12"/>
          <p:cNvSpPr/>
          <p:nvPr/>
        </p:nvSpPr>
        <p:spPr>
          <a:xfrm>
            <a:off x="501070" y="2195832"/>
            <a:ext cx="1890427" cy="276999"/>
          </a:xfrm>
          <a:prstGeom prst="rect">
            <a:avLst/>
          </a:prstGeom>
          <a:solidFill>
            <a:schemeClr val="accent5"/>
          </a:solidFill>
        </p:spPr>
        <p:txBody>
          <a:bodyPr wrap="square">
            <a:spAutoFit/>
          </a:bodyPr>
          <a:lstStyle/>
          <a:p>
            <a:pPr algn="ctr" defTabSz="514228">
              <a:defRPr/>
            </a:pPr>
            <a:r>
              <a:rPr lang="en-US" sz="1200" b="1" kern="0" spc="-28" dirty="0" smtClean="0">
                <a:solidFill>
                  <a:schemeClr val="bg1"/>
                </a:solidFill>
                <a:latin typeface="Segoe UI" pitchFamily="34" charset="0"/>
                <a:ea typeface="Segoe UI" pitchFamily="34" charset="0"/>
                <a:cs typeface="Segoe UI" pitchFamily="34" charset="0"/>
              </a:rPr>
              <a:t>Evaluation/Learning POC</a:t>
            </a:r>
            <a:endParaRPr lang="en-US" sz="1200" b="1" kern="0" spc="-28" dirty="0">
              <a:solidFill>
                <a:schemeClr val="bg1"/>
              </a:solidFill>
              <a:latin typeface="Segoe UI" pitchFamily="34" charset="0"/>
              <a:ea typeface="Segoe UI" pitchFamily="34" charset="0"/>
              <a:cs typeface="Segoe UI" pitchFamily="34" charset="0"/>
            </a:endParaRPr>
          </a:p>
        </p:txBody>
      </p:sp>
      <p:cxnSp>
        <p:nvCxnSpPr>
          <p:cNvPr id="5" name="Straight Arrow Connector 4"/>
          <p:cNvCxnSpPr/>
          <p:nvPr/>
        </p:nvCxnSpPr>
        <p:spPr>
          <a:xfrm>
            <a:off x="487460" y="4145867"/>
            <a:ext cx="6081600" cy="0"/>
          </a:xfrm>
          <a:prstGeom prst="straightConnector1">
            <a:avLst/>
          </a:prstGeom>
          <a:ln w="38100">
            <a:solidFill>
              <a:srgbClr val="3F3F3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6200000">
            <a:off x="-1154184" y="2499630"/>
            <a:ext cx="3292475" cy="0"/>
          </a:xfrm>
          <a:prstGeom prst="straightConnector1">
            <a:avLst/>
          </a:prstGeom>
          <a:ln w="38100">
            <a:solidFill>
              <a:srgbClr val="3F3F3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7874" y="4271522"/>
            <a:ext cx="19082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6750" y="4271522"/>
            <a:ext cx="19082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1462" y="4271522"/>
            <a:ext cx="19082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93503" y="4284184"/>
            <a:ext cx="1266958" cy="246221"/>
          </a:xfrm>
          <a:prstGeom prst="rect">
            <a:avLst/>
          </a:prstGeom>
          <a:noFill/>
        </p:spPr>
        <p:txBody>
          <a:bodyPr wrap="square" rtlCol="0">
            <a:spAutoFit/>
          </a:bodyPr>
          <a:lstStyle/>
          <a:p>
            <a:pPr algn="ctr"/>
            <a:r>
              <a:rPr lang="en-GB" sz="1000" dirty="0" smtClean="0"/>
              <a:t>0-2 Months</a:t>
            </a:r>
            <a:endParaRPr lang="en-GB" sz="1000" dirty="0"/>
          </a:p>
        </p:txBody>
      </p:sp>
      <p:sp>
        <p:nvSpPr>
          <p:cNvPr id="32" name="TextBox 31"/>
          <p:cNvSpPr txBox="1"/>
          <p:nvPr/>
        </p:nvSpPr>
        <p:spPr>
          <a:xfrm>
            <a:off x="2767372" y="4284183"/>
            <a:ext cx="1266958" cy="246221"/>
          </a:xfrm>
          <a:prstGeom prst="rect">
            <a:avLst/>
          </a:prstGeom>
          <a:noFill/>
        </p:spPr>
        <p:txBody>
          <a:bodyPr wrap="square" rtlCol="0">
            <a:spAutoFit/>
          </a:bodyPr>
          <a:lstStyle/>
          <a:p>
            <a:pPr algn="ctr"/>
            <a:r>
              <a:rPr lang="en-GB" sz="1000" dirty="0"/>
              <a:t>3</a:t>
            </a:r>
            <a:r>
              <a:rPr lang="en-GB" sz="1000" dirty="0" smtClean="0"/>
              <a:t>-6 Months</a:t>
            </a:r>
            <a:endParaRPr lang="en-GB" sz="1000" dirty="0"/>
          </a:p>
        </p:txBody>
      </p:sp>
      <p:sp>
        <p:nvSpPr>
          <p:cNvPr id="33" name="TextBox 32"/>
          <p:cNvSpPr txBox="1"/>
          <p:nvPr/>
        </p:nvSpPr>
        <p:spPr>
          <a:xfrm>
            <a:off x="4892094" y="4281432"/>
            <a:ext cx="1266958" cy="246221"/>
          </a:xfrm>
          <a:prstGeom prst="rect">
            <a:avLst/>
          </a:prstGeom>
          <a:noFill/>
        </p:spPr>
        <p:txBody>
          <a:bodyPr wrap="square" rtlCol="0">
            <a:spAutoFit/>
          </a:bodyPr>
          <a:lstStyle/>
          <a:p>
            <a:pPr algn="ctr"/>
            <a:r>
              <a:rPr lang="en-GB" sz="1000" dirty="0" smtClean="0"/>
              <a:t>7 months +</a:t>
            </a:r>
            <a:endParaRPr lang="en-GB" sz="1000" dirty="0"/>
          </a:p>
        </p:txBody>
      </p:sp>
      <p:sp>
        <p:nvSpPr>
          <p:cNvPr id="35" name="Rectangle 34"/>
          <p:cNvSpPr/>
          <p:nvPr/>
        </p:nvSpPr>
        <p:spPr bwMode="auto">
          <a:xfrm>
            <a:off x="6756815" y="673218"/>
            <a:ext cx="1962926" cy="3917950"/>
          </a:xfrm>
          <a:prstGeom prst="rect">
            <a:avLst/>
          </a:prstGeom>
          <a:solidFill>
            <a:srgbClr val="00AB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Ins="45720" bIns="91440" anchor="ctr" anchorCtr="0"/>
          <a:lstStyle/>
          <a:p>
            <a:pPr algn="ctr" defTabSz="914099">
              <a:defRPr/>
            </a:pPr>
            <a:r>
              <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ADITI can help NFP’s operations by seamlessly transitioning needed enhancement of the NFP 360 Affiliate app as well as on-going maintenance</a:t>
            </a: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TextBox 3"/>
          <p:cNvSpPr txBox="1"/>
          <p:nvPr/>
        </p:nvSpPr>
        <p:spPr>
          <a:xfrm>
            <a:off x="539475" y="728310"/>
            <a:ext cx="2611540" cy="954107"/>
          </a:xfrm>
          <a:prstGeom prst="rect">
            <a:avLst/>
          </a:prstGeom>
          <a:noFill/>
        </p:spPr>
        <p:txBody>
          <a:bodyPr wrap="square" rtlCol="0">
            <a:spAutoFit/>
          </a:bodyPr>
          <a:lstStyle/>
          <a:p>
            <a:pPr marL="117475" indent="-117475"/>
            <a:r>
              <a:rPr lang="en-US" sz="1400" dirty="0" smtClean="0"/>
              <a:t>*draft of current thinking based on limited discovery;</a:t>
            </a:r>
            <a:br>
              <a:rPr lang="en-US" sz="1400" dirty="0" smtClean="0"/>
            </a:br>
            <a:r>
              <a:rPr lang="en-US" sz="1400" dirty="0" smtClean="0"/>
              <a:t>we welcome feedback and suggestions </a:t>
            </a:r>
            <a:endParaRPr lang="en-US" sz="1400" dirty="0"/>
          </a:p>
        </p:txBody>
      </p:sp>
      <p:sp>
        <p:nvSpPr>
          <p:cNvPr id="7" name="TextBox 6"/>
          <p:cNvSpPr txBox="1"/>
          <p:nvPr/>
        </p:nvSpPr>
        <p:spPr>
          <a:xfrm>
            <a:off x="1096456" y="1880460"/>
            <a:ext cx="671979" cy="276999"/>
          </a:xfrm>
          <a:prstGeom prst="rect">
            <a:avLst/>
          </a:prstGeom>
          <a:noFill/>
        </p:spPr>
        <p:txBody>
          <a:bodyPr wrap="none" rtlCol="0">
            <a:spAutoFit/>
          </a:bodyPr>
          <a:lstStyle/>
          <a:p>
            <a:r>
              <a:rPr lang="en-US" sz="1200" dirty="0" smtClean="0">
                <a:solidFill>
                  <a:schemeClr val="accent5"/>
                </a:solidFill>
              </a:rPr>
              <a:t>Phase 1</a:t>
            </a:r>
            <a:endParaRPr lang="en-US" sz="1200" dirty="0">
              <a:solidFill>
                <a:schemeClr val="accent5"/>
              </a:solidFill>
            </a:endParaRPr>
          </a:p>
        </p:txBody>
      </p:sp>
      <p:sp>
        <p:nvSpPr>
          <p:cNvPr id="34" name="TextBox 33"/>
          <p:cNvSpPr txBox="1"/>
          <p:nvPr/>
        </p:nvSpPr>
        <p:spPr>
          <a:xfrm>
            <a:off x="3055111" y="1227575"/>
            <a:ext cx="671979" cy="276999"/>
          </a:xfrm>
          <a:prstGeom prst="rect">
            <a:avLst/>
          </a:prstGeom>
          <a:noFill/>
        </p:spPr>
        <p:txBody>
          <a:bodyPr wrap="none" rtlCol="0">
            <a:spAutoFit/>
          </a:bodyPr>
          <a:lstStyle/>
          <a:p>
            <a:r>
              <a:rPr lang="en-US" sz="1200" dirty="0" smtClean="0">
                <a:solidFill>
                  <a:schemeClr val="accent6"/>
                </a:solidFill>
              </a:rPr>
              <a:t>Phase 2</a:t>
            </a:r>
            <a:endParaRPr lang="en-US" sz="1200" dirty="0">
              <a:solidFill>
                <a:schemeClr val="accent6"/>
              </a:solidFill>
            </a:endParaRPr>
          </a:p>
        </p:txBody>
      </p:sp>
      <p:sp>
        <p:nvSpPr>
          <p:cNvPr id="37" name="TextBox 36"/>
          <p:cNvSpPr txBox="1"/>
          <p:nvPr/>
        </p:nvSpPr>
        <p:spPr>
          <a:xfrm>
            <a:off x="5148075" y="574690"/>
            <a:ext cx="671979" cy="276999"/>
          </a:xfrm>
          <a:prstGeom prst="rect">
            <a:avLst/>
          </a:prstGeom>
          <a:noFill/>
        </p:spPr>
        <p:txBody>
          <a:bodyPr wrap="none" rtlCol="0">
            <a:spAutoFit/>
          </a:bodyPr>
          <a:lstStyle/>
          <a:p>
            <a:r>
              <a:rPr lang="en-US" sz="1200" dirty="0" smtClean="0">
                <a:solidFill>
                  <a:schemeClr val="accent3"/>
                </a:solidFill>
              </a:rPr>
              <a:t>Phase 3</a:t>
            </a:r>
            <a:endParaRPr lang="en-US" sz="1200" dirty="0">
              <a:solidFill>
                <a:schemeClr val="accent3"/>
              </a:solidFill>
            </a:endParaRPr>
          </a:p>
        </p:txBody>
      </p:sp>
    </p:spTree>
    <p:extLst>
      <p:ext uri="{BB962C8B-B14F-4D97-AF65-F5344CB8AC3E}">
        <p14:creationId xmlns:p14="http://schemas.microsoft.com/office/powerpoint/2010/main" val="129742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72"/>
          <p:cNvGraphicFramePr>
            <a:graphicFrameLocks/>
          </p:cNvGraphicFramePr>
          <p:nvPr>
            <p:extLst>
              <p:ext uri="{D42A27DB-BD31-4B8C-83A1-F6EECF244321}">
                <p14:modId xmlns:p14="http://schemas.microsoft.com/office/powerpoint/2010/main" val="3110030323"/>
              </p:ext>
            </p:extLst>
          </p:nvPr>
        </p:nvGraphicFramePr>
        <p:xfrm>
          <a:off x="-151815" y="1481578"/>
          <a:ext cx="8229600" cy="320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24260" y="75425"/>
            <a:ext cx="8229600" cy="576075"/>
          </a:xfrm>
        </p:spPr>
        <p:txBody>
          <a:bodyPr/>
          <a:lstStyle/>
          <a:p>
            <a:pPr>
              <a:defRPr/>
            </a:pPr>
            <a:r>
              <a:rPr lang="en-US" sz="2000" dirty="0" smtClean="0">
                <a:solidFill>
                  <a:srgbClr val="595959"/>
                </a:solidFill>
                <a:latin typeface="Helvetica"/>
                <a:cs typeface="Helvetica"/>
              </a:rPr>
              <a:t>2 Phase One: Proof of Concept</a:t>
            </a:r>
            <a:endParaRPr lang="en-GB" dirty="0"/>
          </a:p>
        </p:txBody>
      </p:sp>
      <p:cxnSp>
        <p:nvCxnSpPr>
          <p:cNvPr id="5" name="Straight Arrow Connector 4"/>
          <p:cNvCxnSpPr/>
          <p:nvPr/>
        </p:nvCxnSpPr>
        <p:spPr>
          <a:xfrm>
            <a:off x="106700" y="3966688"/>
            <a:ext cx="4859337" cy="635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1" name="TextBox 5"/>
          <p:cNvSpPr txBox="1">
            <a:spLocks noChangeArrowheads="1"/>
          </p:cNvSpPr>
          <p:nvPr/>
        </p:nvSpPr>
        <p:spPr bwMode="auto">
          <a:xfrm>
            <a:off x="1173500" y="4065113"/>
            <a:ext cx="2590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Parallel initiatives</a:t>
            </a:r>
            <a:endParaRPr lang="en-US" sz="1100" dirty="0">
              <a:latin typeface="Segoe UI" panose="020B0502040204020203" pitchFamily="34" charset="0"/>
              <a:cs typeface="Segoe UI" panose="020B0502040204020203" pitchFamily="34" charset="0"/>
            </a:endParaRPr>
          </a:p>
        </p:txBody>
      </p:sp>
      <p:cxnSp>
        <p:nvCxnSpPr>
          <p:cNvPr id="7" name="Straight Arrow Connector 6"/>
          <p:cNvCxnSpPr/>
          <p:nvPr/>
        </p:nvCxnSpPr>
        <p:spPr>
          <a:xfrm>
            <a:off x="4983500" y="3973038"/>
            <a:ext cx="1639887"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p:nvPr/>
        </p:nvCxnSpPr>
        <p:spPr>
          <a:xfrm>
            <a:off x="6699587" y="3971451"/>
            <a:ext cx="1560513" cy="1587"/>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4" name="TextBox 8"/>
          <p:cNvSpPr txBox="1">
            <a:spLocks noChangeArrowheads="1"/>
          </p:cNvSpPr>
          <p:nvPr/>
        </p:nvSpPr>
        <p:spPr bwMode="auto">
          <a:xfrm>
            <a:off x="4917645" y="4065113"/>
            <a:ext cx="16002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Validation</a:t>
            </a:r>
            <a:endParaRPr lang="en-US" sz="1100" dirty="0">
              <a:latin typeface="Segoe UI" panose="020B0502040204020203" pitchFamily="34" charset="0"/>
              <a:cs typeface="Segoe UI" panose="020B0502040204020203" pitchFamily="34" charset="0"/>
            </a:endParaRPr>
          </a:p>
        </p:txBody>
      </p:sp>
      <p:sp>
        <p:nvSpPr>
          <p:cNvPr id="24585" name="TextBox 9"/>
          <p:cNvSpPr txBox="1">
            <a:spLocks noChangeArrowheads="1"/>
          </p:cNvSpPr>
          <p:nvPr/>
        </p:nvSpPr>
        <p:spPr bwMode="auto">
          <a:xfrm>
            <a:off x="6583700" y="4065113"/>
            <a:ext cx="1828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Desired output</a:t>
            </a:r>
            <a:endParaRPr lang="en-US" sz="1100" dirty="0">
              <a:latin typeface="Segoe UI" panose="020B0502040204020203" pitchFamily="34" charset="0"/>
              <a:cs typeface="Segoe UI" panose="020B0502040204020203" pitchFamily="34" charset="0"/>
            </a:endParaRPr>
          </a:p>
        </p:txBody>
      </p:sp>
      <p:sp>
        <p:nvSpPr>
          <p:cNvPr id="16" name="Title 1"/>
          <p:cNvSpPr txBox="1">
            <a:spLocks/>
          </p:cNvSpPr>
          <p:nvPr/>
        </p:nvSpPr>
        <p:spPr>
          <a:xfrm>
            <a:off x="424260" y="651500"/>
            <a:ext cx="7335355" cy="1305770"/>
          </a:xfrm>
          <a:prstGeom prst="rect">
            <a:avLst/>
          </a:prstGeom>
        </p:spPr>
        <p:txBody>
          <a:bodyPr vert="horz" lIns="91341" tIns="45668" rIns="91341" bIns="45668" rtlCol="0" anchor="t" anchorCtr="0">
            <a:normAutofit lnSpcReduction="10000"/>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285750" indent="-285750">
              <a:buFont typeface="Arial"/>
              <a:buChar char="•"/>
              <a:defRPr/>
            </a:pPr>
            <a:r>
              <a:rPr lang="en-US" sz="1400" dirty="0">
                <a:solidFill>
                  <a:srgbClr val="595959"/>
                </a:solidFill>
                <a:cs typeface="Helvetica"/>
              </a:rPr>
              <a:t>Inputs to-</a:t>
            </a:r>
            <a:r>
              <a:rPr lang="en-US" sz="1400" dirty="0" smtClean="0">
                <a:solidFill>
                  <a:srgbClr val="595959"/>
                </a:solidFill>
                <a:cs typeface="Helvetica"/>
              </a:rPr>
              <a:t>date: team </a:t>
            </a:r>
            <a:r>
              <a:rPr lang="en-US" sz="1400" dirty="0">
                <a:solidFill>
                  <a:srgbClr val="595959"/>
                </a:solidFill>
                <a:cs typeface="Helvetica"/>
              </a:rPr>
              <a:t>conversation, Sandbox review, CCI report </a:t>
            </a:r>
            <a:r>
              <a:rPr lang="en-US" sz="1400" dirty="0" smtClean="0">
                <a:solidFill>
                  <a:srgbClr val="595959"/>
                </a:solidFill>
                <a:cs typeface="Helvetica"/>
              </a:rPr>
              <a:t>review</a:t>
            </a:r>
          </a:p>
          <a:p>
            <a:pPr marL="285750" indent="-285750">
              <a:buFont typeface="Arial"/>
              <a:buChar char="•"/>
              <a:defRPr/>
            </a:pPr>
            <a:r>
              <a:rPr lang="en-US" sz="1400" dirty="0" smtClean="0">
                <a:solidFill>
                  <a:srgbClr val="595959"/>
                </a:solidFill>
                <a:latin typeface="+mn-lt"/>
                <a:cs typeface="Helvetica"/>
              </a:rPr>
              <a:t>Proposed next step: 6 to 8 week scoped effort to solve problems, gain learning, and produce applicable code</a:t>
            </a:r>
          </a:p>
          <a:p>
            <a:pPr marL="285750" indent="-285750">
              <a:buFont typeface="Arial"/>
              <a:buChar char="•"/>
              <a:defRPr/>
            </a:pPr>
            <a:r>
              <a:rPr lang="en-US" sz="1400" dirty="0">
                <a:solidFill>
                  <a:srgbClr val="595959"/>
                </a:solidFill>
                <a:latin typeface="+mn-lt"/>
                <a:cs typeface="Helvetica"/>
              </a:rPr>
              <a:t>F</a:t>
            </a:r>
            <a:r>
              <a:rPr lang="en-US" sz="1400" dirty="0" smtClean="0">
                <a:solidFill>
                  <a:srgbClr val="595959"/>
                </a:solidFill>
                <a:latin typeface="+mn-lt"/>
                <a:cs typeface="Helvetica"/>
              </a:rPr>
              <a:t>ocus on Insurance line of business and opportunity/product selection</a:t>
            </a:r>
            <a:r>
              <a:rPr lang="en-US" sz="1400" dirty="0">
                <a:solidFill>
                  <a:srgbClr val="595959"/>
                </a:solidFill>
                <a:latin typeface="+mn-lt"/>
                <a:cs typeface="Helvetica"/>
              </a:rPr>
              <a:t> </a:t>
            </a:r>
            <a:r>
              <a:rPr lang="en-US" sz="1400" dirty="0" smtClean="0">
                <a:solidFill>
                  <a:srgbClr val="595959"/>
                </a:solidFill>
                <a:latin typeface="+mn-lt"/>
                <a:cs typeface="Helvetica"/>
              </a:rPr>
              <a:t>area specifically</a:t>
            </a:r>
            <a:br>
              <a:rPr lang="en-US" sz="1400" dirty="0" smtClean="0">
                <a:solidFill>
                  <a:srgbClr val="595959"/>
                </a:solidFill>
                <a:latin typeface="+mn-lt"/>
                <a:cs typeface="Helvetica"/>
              </a:rPr>
            </a:br>
            <a:endParaRPr lang="en-US" sz="1400" dirty="0" smtClean="0">
              <a:solidFill>
                <a:srgbClr val="595959"/>
              </a:solidFill>
              <a:latin typeface="+mn-lt"/>
              <a:cs typeface="Helvetica"/>
            </a:endParaRPr>
          </a:p>
          <a:p>
            <a:pPr marL="285750" indent="-285750">
              <a:buFont typeface="Arial"/>
              <a:buChar char="•"/>
              <a:defRPr/>
            </a:pPr>
            <a:r>
              <a:rPr lang="en-US" sz="1400" dirty="0" smtClean="0">
                <a:solidFill>
                  <a:srgbClr val="595959"/>
                </a:solidFill>
                <a:latin typeface="+mn-lt"/>
                <a:cs typeface="Helvetica"/>
              </a:rPr>
              <a:t>Draft of proposed initiatives </a:t>
            </a:r>
            <a:r>
              <a:rPr lang="en-US" sz="1400" u="sng" dirty="0" smtClean="0">
                <a:solidFill>
                  <a:srgbClr val="595959"/>
                </a:solidFill>
                <a:latin typeface="+mn-lt"/>
                <a:cs typeface="Helvetica"/>
              </a:rPr>
              <a:t>for consideration</a:t>
            </a:r>
            <a:r>
              <a:rPr lang="en-US" sz="1400" dirty="0" smtClean="0">
                <a:solidFill>
                  <a:srgbClr val="595959"/>
                </a:solidFill>
                <a:latin typeface="+mn-lt"/>
                <a:cs typeface="Helvetica"/>
              </a:rPr>
              <a:t> (in priority left to right):</a:t>
            </a:r>
            <a:endParaRPr lang="en-GB" sz="1400" dirty="0">
              <a:latin typeface="+mn-lt"/>
            </a:endParaRPr>
          </a:p>
        </p:txBody>
      </p:sp>
      <p:sp>
        <p:nvSpPr>
          <p:cNvPr id="18" name="Title 1"/>
          <p:cNvSpPr txBox="1">
            <a:spLocks/>
          </p:cNvSpPr>
          <p:nvPr/>
        </p:nvSpPr>
        <p:spPr>
          <a:xfrm>
            <a:off x="7490779" y="2533345"/>
            <a:ext cx="1766631" cy="1113745"/>
          </a:xfrm>
          <a:prstGeom prst="rect">
            <a:avLst/>
          </a:prstGeom>
        </p:spPr>
        <p:txBody>
          <a:bodyPr vert="horz" lIns="91341" tIns="45668" rIns="91341" bIns="45668" rtlCol="0" anchor="t" anchorCtr="0">
            <a:normAutofit fontScale="85000" lnSpcReduction="20000"/>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11125" indent="-111125">
              <a:lnSpc>
                <a:spcPct val="110000"/>
              </a:lnSpc>
              <a:spcAft>
                <a:spcPts val="600"/>
              </a:spcAft>
              <a:buFont typeface="Arial"/>
              <a:buChar char="•"/>
              <a:defRPr/>
            </a:pPr>
            <a:r>
              <a:rPr lang="en-US" sz="1400" dirty="0">
                <a:solidFill>
                  <a:srgbClr val="595959"/>
                </a:solidFill>
                <a:latin typeface="+mn-lt"/>
                <a:cs typeface="Helvetica"/>
              </a:rPr>
              <a:t>L</a:t>
            </a:r>
            <a:r>
              <a:rPr lang="en-US" sz="1400" dirty="0" smtClean="0">
                <a:solidFill>
                  <a:srgbClr val="595959"/>
                </a:solidFill>
                <a:latin typeface="+mn-lt"/>
                <a:cs typeface="Helvetica"/>
              </a:rPr>
              <a:t>earning </a:t>
            </a:r>
            <a:r>
              <a:rPr lang="en-US" sz="1400" dirty="0">
                <a:solidFill>
                  <a:srgbClr val="595959"/>
                </a:solidFill>
                <a:latin typeface="+mn-lt"/>
                <a:cs typeface="Helvetica"/>
              </a:rPr>
              <a:t>and Design</a:t>
            </a:r>
          </a:p>
          <a:p>
            <a:pPr marL="111125" indent="-111125">
              <a:lnSpc>
                <a:spcPct val="110000"/>
              </a:lnSpc>
              <a:spcAft>
                <a:spcPts val="600"/>
              </a:spcAft>
              <a:buFont typeface="Arial"/>
              <a:buChar char="•"/>
              <a:defRPr/>
            </a:pPr>
            <a:r>
              <a:rPr lang="en-US" sz="1400" dirty="0">
                <a:solidFill>
                  <a:srgbClr val="595959"/>
                </a:solidFill>
                <a:latin typeface="+mn-lt"/>
                <a:cs typeface="Helvetica"/>
              </a:rPr>
              <a:t>Framework for page development</a:t>
            </a:r>
          </a:p>
          <a:p>
            <a:pPr marL="111125" indent="-111125">
              <a:lnSpc>
                <a:spcPct val="110000"/>
              </a:lnSpc>
              <a:spcAft>
                <a:spcPts val="600"/>
              </a:spcAft>
              <a:buFont typeface="Arial"/>
              <a:buChar char="•"/>
              <a:defRPr/>
            </a:pPr>
            <a:r>
              <a:rPr lang="en-US" sz="1400" dirty="0">
                <a:solidFill>
                  <a:srgbClr val="595959"/>
                </a:solidFill>
                <a:latin typeface="+mn-lt"/>
                <a:cs typeface="Helvetica"/>
              </a:rPr>
              <a:t>Delivery of </a:t>
            </a:r>
            <a:r>
              <a:rPr lang="en-US" sz="1400" dirty="0" smtClean="0">
                <a:solidFill>
                  <a:srgbClr val="595959"/>
                </a:solidFill>
                <a:latin typeface="+mn-lt"/>
                <a:cs typeface="Helvetica"/>
              </a:rPr>
              <a:t>some functional code</a:t>
            </a:r>
            <a:endParaRPr lang="en-GB" sz="1400" dirty="0">
              <a:latin typeface="+mn-lt"/>
            </a:endParaRPr>
          </a:p>
        </p:txBody>
      </p:sp>
      <p:sp>
        <p:nvSpPr>
          <p:cNvPr id="6" name="Rectangle 5"/>
          <p:cNvSpPr/>
          <p:nvPr/>
        </p:nvSpPr>
        <p:spPr>
          <a:xfrm>
            <a:off x="2934980" y="2132308"/>
            <a:ext cx="230430" cy="191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CHECKPOINT</a:t>
            </a:r>
            <a:endParaRPr lang="en-US" sz="1000" dirty="0"/>
          </a:p>
        </p:txBody>
      </p:sp>
    </p:spTree>
    <p:extLst>
      <p:ext uri="{BB962C8B-B14F-4D97-AF65-F5344CB8AC3E}">
        <p14:creationId xmlns:p14="http://schemas.microsoft.com/office/powerpoint/2010/main" val="1479019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75425"/>
            <a:ext cx="8229600" cy="576075"/>
          </a:xfrm>
        </p:spPr>
        <p:txBody>
          <a:bodyPr/>
          <a:lstStyle/>
          <a:p>
            <a:pPr>
              <a:defRPr/>
            </a:pPr>
            <a:r>
              <a:rPr lang="en-US" sz="2000" dirty="0" smtClean="0">
                <a:solidFill>
                  <a:srgbClr val="595959"/>
                </a:solidFill>
                <a:latin typeface="Helvetica"/>
                <a:cs typeface="Helvetica"/>
              </a:rPr>
              <a:t>POC: 1 Customization Vs. Declarative</a:t>
            </a:r>
            <a:endParaRPr lang="en-GB" dirty="0"/>
          </a:p>
        </p:txBody>
      </p:sp>
      <p:graphicFrame>
        <p:nvGraphicFramePr>
          <p:cNvPr id="4" name="Content Placeholder 72"/>
          <p:cNvGraphicFramePr>
            <a:graphicFrameLocks/>
          </p:cNvGraphicFramePr>
          <p:nvPr>
            <p:extLst>
              <p:ext uri="{D42A27DB-BD31-4B8C-83A1-F6EECF244321}">
                <p14:modId xmlns:p14="http://schemas.microsoft.com/office/powerpoint/2010/main" val="2195820943"/>
              </p:ext>
            </p:extLst>
          </p:nvPr>
        </p:nvGraphicFramePr>
        <p:xfrm>
          <a:off x="-151815" y="843525"/>
          <a:ext cx="8229600" cy="320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846715" y="1242407"/>
            <a:ext cx="4119322"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1" name="TextBox 5"/>
          <p:cNvSpPr txBox="1">
            <a:spLocks noChangeArrowheads="1"/>
          </p:cNvSpPr>
          <p:nvPr/>
        </p:nvSpPr>
        <p:spPr bwMode="auto">
          <a:xfrm>
            <a:off x="1981200" y="1334482"/>
            <a:ext cx="2590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Description</a:t>
            </a:r>
            <a:endParaRPr lang="en-US" sz="1100" dirty="0">
              <a:latin typeface="Segoe UI" panose="020B0502040204020203" pitchFamily="34" charset="0"/>
              <a:cs typeface="Segoe UI" panose="020B0502040204020203" pitchFamily="34" charset="0"/>
            </a:endParaRPr>
          </a:p>
        </p:txBody>
      </p:sp>
      <p:cxnSp>
        <p:nvCxnSpPr>
          <p:cNvPr id="8" name="Straight Arrow Connector 7"/>
          <p:cNvCxnSpPr/>
          <p:nvPr/>
        </p:nvCxnSpPr>
        <p:spPr>
          <a:xfrm>
            <a:off x="5032860" y="1242407"/>
            <a:ext cx="3227240"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5" name="TextBox 9"/>
          <p:cNvSpPr txBox="1">
            <a:spLocks noChangeArrowheads="1"/>
          </p:cNvSpPr>
          <p:nvPr/>
        </p:nvSpPr>
        <p:spPr bwMode="auto">
          <a:xfrm>
            <a:off x="5930815" y="1334482"/>
            <a:ext cx="1828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Deliverables</a:t>
            </a:r>
            <a:endParaRPr lang="en-US" sz="1100" dirty="0">
              <a:latin typeface="Segoe UI" panose="020B0502040204020203" pitchFamily="34" charset="0"/>
              <a:cs typeface="Segoe UI" panose="020B0502040204020203" pitchFamily="34" charset="0"/>
            </a:endParaRPr>
          </a:p>
        </p:txBody>
      </p:sp>
      <p:sp>
        <p:nvSpPr>
          <p:cNvPr id="18" name="Title 1"/>
          <p:cNvSpPr txBox="1">
            <a:spLocks/>
          </p:cNvSpPr>
          <p:nvPr/>
        </p:nvSpPr>
        <p:spPr>
          <a:xfrm>
            <a:off x="6069795" y="1895292"/>
            <a:ext cx="2958989" cy="1113745"/>
          </a:xfrm>
          <a:prstGeom prst="rect">
            <a:avLst/>
          </a:prstGeom>
        </p:spPr>
        <p:txBody>
          <a:bodyPr vert="horz" lIns="91341" tIns="45668" rIns="91341" bIns="45668" rtlCol="0" anchor="t" anchorCtr="0">
            <a:no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Design document for </a:t>
            </a:r>
            <a:r>
              <a:rPr lang="en-US" sz="1300" dirty="0" err="1" smtClean="0">
                <a:solidFill>
                  <a:srgbClr val="595959"/>
                </a:solidFill>
                <a:latin typeface="+mn-lt"/>
                <a:cs typeface="Helvetica"/>
              </a:rPr>
              <a:t>dev</a:t>
            </a:r>
            <a:r>
              <a:rPr lang="en-US" sz="1300" dirty="0" smtClean="0">
                <a:solidFill>
                  <a:srgbClr val="595959"/>
                </a:solidFill>
                <a:latin typeface="+mn-lt"/>
                <a:cs typeface="Helvetica"/>
              </a:rPr>
              <a:t> and delivery</a:t>
            </a:r>
            <a:endParaRPr lang="en-US" sz="1300" dirty="0">
              <a:solidFill>
                <a:srgbClr val="595959"/>
              </a:solidFill>
              <a:latin typeface="+mn-lt"/>
              <a:cs typeface="Helvetica"/>
            </a:endParaRPr>
          </a:p>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Functional prototype for opportunity experience</a:t>
            </a:r>
            <a:endParaRPr lang="en-US" sz="1300" dirty="0">
              <a:solidFill>
                <a:srgbClr val="595959"/>
              </a:solidFill>
              <a:latin typeface="+mn-lt"/>
              <a:cs typeface="Helvetica"/>
            </a:endParaRPr>
          </a:p>
          <a:p>
            <a:pPr marL="173038" indent="-173038">
              <a:lnSpc>
                <a:spcPct val="110000"/>
              </a:lnSpc>
              <a:spcAft>
                <a:spcPts val="600"/>
              </a:spcAft>
              <a:buFont typeface="+mj-lt"/>
              <a:buAutoNum type="arabicPeriod"/>
              <a:defRPr/>
            </a:pPr>
            <a:r>
              <a:rPr lang="en-US" sz="1300" dirty="0" smtClean="0">
                <a:solidFill>
                  <a:srgbClr val="595959"/>
                </a:solidFill>
                <a:cs typeface="Helvetica"/>
              </a:rPr>
              <a:t>UI </a:t>
            </a:r>
            <a:r>
              <a:rPr lang="en-US" sz="1300" dirty="0" smtClean="0">
                <a:solidFill>
                  <a:srgbClr val="595959"/>
                </a:solidFill>
                <a:latin typeface="+mn-lt"/>
                <a:cs typeface="Helvetica"/>
              </a:rPr>
              <a:t>Framework</a:t>
            </a:r>
            <a:endParaRPr lang="en-GB" sz="1300" dirty="0">
              <a:latin typeface="+mn-lt"/>
            </a:endParaRPr>
          </a:p>
        </p:txBody>
      </p:sp>
      <p:sp>
        <p:nvSpPr>
          <p:cNvPr id="14" name="Title 1"/>
          <p:cNvSpPr txBox="1">
            <a:spLocks/>
          </p:cNvSpPr>
          <p:nvPr/>
        </p:nvSpPr>
        <p:spPr>
          <a:xfrm>
            <a:off x="2651751" y="1895292"/>
            <a:ext cx="3072399" cy="1113745"/>
          </a:xfrm>
          <a:prstGeom prst="rect">
            <a:avLst/>
          </a:prstGeom>
        </p:spPr>
        <p:txBody>
          <a:bodyPr vert="horz" lIns="91341" tIns="45668" rIns="91341" bIns="45668" rtlCol="0" anchor="t" anchorCtr="0">
            <a:normAutofit fontScale="70000" lnSpcReduction="20000"/>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11125" indent="-111125">
              <a:lnSpc>
                <a:spcPct val="110000"/>
              </a:lnSpc>
              <a:spcAft>
                <a:spcPts val="600"/>
              </a:spcAft>
              <a:buFont typeface="Arial"/>
              <a:buChar char="•"/>
              <a:defRPr/>
            </a:pPr>
            <a:r>
              <a:rPr lang="en-US" sz="1400" dirty="0" smtClean="0">
                <a:solidFill>
                  <a:srgbClr val="595959"/>
                </a:solidFill>
                <a:latin typeface="+mn-lt"/>
                <a:cs typeface="Helvetica"/>
              </a:rPr>
              <a:t>Evaluate use of profiles/record type/out-of-box layouts vs. custom visual force pages: how do we make this work for all the Firms?</a:t>
            </a:r>
            <a:endParaRPr lang="en-US" sz="1400" dirty="0">
              <a:solidFill>
                <a:srgbClr val="595959"/>
              </a:solidFill>
              <a:latin typeface="+mn-lt"/>
              <a:cs typeface="Helvetica"/>
            </a:endParaRPr>
          </a:p>
          <a:p>
            <a:pPr marL="111125" indent="-111125">
              <a:lnSpc>
                <a:spcPct val="110000"/>
              </a:lnSpc>
              <a:spcAft>
                <a:spcPts val="600"/>
              </a:spcAft>
              <a:buFont typeface="Arial"/>
              <a:buChar char="•"/>
              <a:defRPr/>
            </a:pPr>
            <a:r>
              <a:rPr lang="en-US" sz="1400" dirty="0" smtClean="0">
                <a:solidFill>
                  <a:srgbClr val="595959"/>
                </a:solidFill>
                <a:latin typeface="+mn-lt"/>
                <a:cs typeface="Helvetica"/>
              </a:rPr>
              <a:t>Validate with Firms and thru generation of limited set of data reports</a:t>
            </a:r>
          </a:p>
          <a:p>
            <a:pPr marL="111125" indent="-111125">
              <a:lnSpc>
                <a:spcPct val="110000"/>
              </a:lnSpc>
              <a:spcAft>
                <a:spcPts val="600"/>
              </a:spcAft>
              <a:buFont typeface="Arial"/>
              <a:buChar char="•"/>
              <a:defRPr/>
            </a:pPr>
            <a:r>
              <a:rPr lang="en-US" sz="1400" dirty="0">
                <a:solidFill>
                  <a:srgbClr val="595959"/>
                </a:solidFill>
                <a:cs typeface="Helvetica"/>
              </a:rPr>
              <a:t>Evaluate use of ‘Partner Portal</a:t>
            </a:r>
            <a:r>
              <a:rPr lang="en-US" sz="1400" dirty="0" smtClean="0">
                <a:solidFill>
                  <a:srgbClr val="595959"/>
                </a:solidFill>
                <a:cs typeface="Helvetica"/>
              </a:rPr>
              <a:t>'</a:t>
            </a:r>
            <a:endParaRPr lang="en-US" sz="1400" dirty="0">
              <a:solidFill>
                <a:srgbClr val="595959"/>
              </a:solidFill>
              <a:cs typeface="Helvetica"/>
            </a:endParaRPr>
          </a:p>
        </p:txBody>
      </p:sp>
      <p:sp>
        <p:nvSpPr>
          <p:cNvPr id="15" name="Title 1"/>
          <p:cNvSpPr txBox="1">
            <a:spLocks/>
          </p:cNvSpPr>
          <p:nvPr/>
        </p:nvSpPr>
        <p:spPr>
          <a:xfrm>
            <a:off x="1038740" y="3954330"/>
            <a:ext cx="7681000" cy="652885"/>
          </a:xfrm>
          <a:prstGeom prst="rect">
            <a:avLst/>
          </a:prstGeom>
        </p:spPr>
        <p:txBody>
          <a:bodyPr vert="horz" lIns="91341" tIns="45668" rIns="91341" bIns="45668" rtlCol="0" anchor="t" anchorCtr="0">
            <a:norm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631825" indent="-631825">
              <a:lnSpc>
                <a:spcPct val="110000"/>
              </a:lnSpc>
              <a:spcAft>
                <a:spcPts val="600"/>
              </a:spcAft>
              <a:defRPr/>
            </a:pPr>
            <a:endParaRPr lang="en-US" sz="1400" dirty="0">
              <a:solidFill>
                <a:srgbClr val="595959"/>
              </a:solidFill>
              <a:latin typeface="+mn-lt"/>
              <a:cs typeface="Helvetica"/>
            </a:endParaRPr>
          </a:p>
        </p:txBody>
      </p:sp>
      <p:sp>
        <p:nvSpPr>
          <p:cNvPr id="3" name="Rectangle 2"/>
          <p:cNvSpPr/>
          <p:nvPr/>
        </p:nvSpPr>
        <p:spPr>
          <a:xfrm>
            <a:off x="1038740" y="4037051"/>
            <a:ext cx="7757810" cy="5760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indent="-631825">
              <a:lnSpc>
                <a:spcPct val="110000"/>
              </a:lnSpc>
              <a:spcAft>
                <a:spcPts val="600"/>
              </a:spcAft>
              <a:defRPr/>
            </a:pPr>
            <a:r>
              <a:rPr lang="en-US" b="1" dirty="0">
                <a:solidFill>
                  <a:srgbClr val="595959"/>
                </a:solidFill>
                <a:cs typeface="Helvetica"/>
              </a:rPr>
              <a:t>Benefit: </a:t>
            </a:r>
            <a:r>
              <a:rPr lang="en-US" dirty="0">
                <a:solidFill>
                  <a:srgbClr val="595959"/>
                </a:solidFill>
                <a:cs typeface="Helvetica"/>
              </a:rPr>
              <a:t>a scalable design that allows for some variance by Firm while still supporting meaningful data aggregation for NFP corporate</a:t>
            </a:r>
          </a:p>
        </p:txBody>
      </p:sp>
    </p:spTree>
    <p:extLst>
      <p:ext uri="{BB962C8B-B14F-4D97-AF65-F5344CB8AC3E}">
        <p14:creationId xmlns:p14="http://schemas.microsoft.com/office/powerpoint/2010/main" val="1087241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75425"/>
            <a:ext cx="8229600" cy="576075"/>
          </a:xfrm>
        </p:spPr>
        <p:txBody>
          <a:bodyPr/>
          <a:lstStyle/>
          <a:p>
            <a:pPr>
              <a:defRPr/>
            </a:pPr>
            <a:r>
              <a:rPr lang="en-US" sz="2000" dirty="0" smtClean="0">
                <a:solidFill>
                  <a:srgbClr val="595959"/>
                </a:solidFill>
                <a:latin typeface="Helvetica"/>
                <a:cs typeface="Helvetica"/>
              </a:rPr>
              <a:t>POC: 2 Product Selection</a:t>
            </a:r>
            <a:endParaRPr lang="en-GB" dirty="0"/>
          </a:p>
        </p:txBody>
      </p:sp>
      <p:graphicFrame>
        <p:nvGraphicFramePr>
          <p:cNvPr id="4" name="Content Placeholder 72"/>
          <p:cNvGraphicFramePr>
            <a:graphicFrameLocks/>
          </p:cNvGraphicFramePr>
          <p:nvPr>
            <p:extLst>
              <p:ext uri="{D42A27DB-BD31-4B8C-83A1-F6EECF244321}">
                <p14:modId xmlns:p14="http://schemas.microsoft.com/office/powerpoint/2010/main" val="891705115"/>
              </p:ext>
            </p:extLst>
          </p:nvPr>
        </p:nvGraphicFramePr>
        <p:xfrm>
          <a:off x="-151815" y="843525"/>
          <a:ext cx="8229600" cy="320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846715" y="1242407"/>
            <a:ext cx="4119322"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1" name="TextBox 5"/>
          <p:cNvSpPr txBox="1">
            <a:spLocks noChangeArrowheads="1"/>
          </p:cNvSpPr>
          <p:nvPr/>
        </p:nvSpPr>
        <p:spPr bwMode="auto">
          <a:xfrm>
            <a:off x="1981200" y="1334482"/>
            <a:ext cx="2590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Description</a:t>
            </a:r>
            <a:endParaRPr lang="en-US" sz="1100" dirty="0">
              <a:latin typeface="Segoe UI" panose="020B0502040204020203" pitchFamily="34" charset="0"/>
              <a:cs typeface="Segoe UI" panose="020B0502040204020203" pitchFamily="34" charset="0"/>
            </a:endParaRPr>
          </a:p>
        </p:txBody>
      </p:sp>
      <p:cxnSp>
        <p:nvCxnSpPr>
          <p:cNvPr id="8" name="Straight Arrow Connector 7"/>
          <p:cNvCxnSpPr/>
          <p:nvPr/>
        </p:nvCxnSpPr>
        <p:spPr>
          <a:xfrm>
            <a:off x="5032860" y="1242407"/>
            <a:ext cx="3227240"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5" name="TextBox 9"/>
          <p:cNvSpPr txBox="1">
            <a:spLocks noChangeArrowheads="1"/>
          </p:cNvSpPr>
          <p:nvPr/>
        </p:nvSpPr>
        <p:spPr bwMode="auto">
          <a:xfrm>
            <a:off x="5930815" y="1334482"/>
            <a:ext cx="1828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Deliverables</a:t>
            </a:r>
            <a:endParaRPr lang="en-US" sz="1100" dirty="0">
              <a:latin typeface="Segoe UI" panose="020B0502040204020203" pitchFamily="34" charset="0"/>
              <a:cs typeface="Segoe UI" panose="020B0502040204020203" pitchFamily="34" charset="0"/>
            </a:endParaRPr>
          </a:p>
        </p:txBody>
      </p:sp>
      <p:sp>
        <p:nvSpPr>
          <p:cNvPr id="18" name="Title 1"/>
          <p:cNvSpPr txBox="1">
            <a:spLocks/>
          </p:cNvSpPr>
          <p:nvPr/>
        </p:nvSpPr>
        <p:spPr>
          <a:xfrm>
            <a:off x="6069795" y="1895292"/>
            <a:ext cx="2958989" cy="1113745"/>
          </a:xfrm>
          <a:prstGeom prst="rect">
            <a:avLst/>
          </a:prstGeom>
        </p:spPr>
        <p:txBody>
          <a:bodyPr vert="horz" lIns="91341" tIns="45668" rIns="91341" bIns="45668" rtlCol="0" anchor="t" anchorCtr="0">
            <a:no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Production-ready code for product selection page</a:t>
            </a:r>
            <a:endParaRPr lang="en-US" sz="1300" dirty="0">
              <a:solidFill>
                <a:srgbClr val="595959"/>
              </a:solidFill>
              <a:latin typeface="+mn-lt"/>
              <a:cs typeface="Helvetica"/>
            </a:endParaRPr>
          </a:p>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(Optional) Interface specification for integration of tool</a:t>
            </a:r>
            <a:endParaRPr lang="en-US" sz="1300" dirty="0">
              <a:solidFill>
                <a:srgbClr val="595959"/>
              </a:solidFill>
              <a:latin typeface="+mn-lt"/>
              <a:cs typeface="Helvetica"/>
            </a:endParaRPr>
          </a:p>
        </p:txBody>
      </p:sp>
      <p:sp>
        <p:nvSpPr>
          <p:cNvPr id="14" name="Title 1"/>
          <p:cNvSpPr txBox="1">
            <a:spLocks/>
          </p:cNvSpPr>
          <p:nvPr/>
        </p:nvSpPr>
        <p:spPr>
          <a:xfrm>
            <a:off x="2651751" y="1895292"/>
            <a:ext cx="3072399" cy="1113745"/>
          </a:xfrm>
          <a:prstGeom prst="rect">
            <a:avLst/>
          </a:prstGeom>
        </p:spPr>
        <p:txBody>
          <a:bodyPr vert="horz" lIns="91341" tIns="45668" rIns="91341" bIns="45668" rtlCol="0" anchor="t" anchorCtr="0">
            <a:normAutofit fontScale="92500" lnSpcReduction="20000"/>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11125" indent="-111125">
              <a:lnSpc>
                <a:spcPct val="110000"/>
              </a:lnSpc>
              <a:spcAft>
                <a:spcPts val="600"/>
              </a:spcAft>
              <a:buFont typeface="Arial"/>
              <a:buChar char="•"/>
              <a:defRPr/>
            </a:pPr>
            <a:r>
              <a:rPr lang="en-US" sz="1400" dirty="0" smtClean="0">
                <a:solidFill>
                  <a:srgbClr val="595959"/>
                </a:solidFill>
                <a:latin typeface="+mn-lt"/>
                <a:cs typeface="Helvetica"/>
              </a:rPr>
              <a:t>Re-design current product selection experience by improvement of custom visual force</a:t>
            </a:r>
            <a:endParaRPr lang="en-US" sz="1400" dirty="0">
              <a:solidFill>
                <a:srgbClr val="595959"/>
              </a:solidFill>
              <a:latin typeface="+mn-lt"/>
              <a:cs typeface="Helvetica"/>
            </a:endParaRPr>
          </a:p>
          <a:p>
            <a:pPr marL="111125" indent="-111125">
              <a:lnSpc>
                <a:spcPct val="110000"/>
              </a:lnSpc>
              <a:spcAft>
                <a:spcPts val="600"/>
              </a:spcAft>
              <a:buFont typeface="Arial"/>
              <a:buChar char="•"/>
              <a:defRPr/>
            </a:pPr>
            <a:r>
              <a:rPr lang="en-US" sz="1400" b="1" dirty="0" smtClean="0">
                <a:solidFill>
                  <a:srgbClr val="595959"/>
                </a:solidFill>
                <a:latin typeface="+mn-lt"/>
                <a:cs typeface="Helvetica"/>
              </a:rPr>
              <a:t>Optionally </a:t>
            </a:r>
            <a:r>
              <a:rPr lang="en-US" sz="1400" dirty="0" smtClean="0">
                <a:solidFill>
                  <a:srgbClr val="595959"/>
                </a:solidFill>
                <a:latin typeface="+mn-lt"/>
                <a:cs typeface="Helvetica"/>
              </a:rPr>
              <a:t>evaluate integration of existing tools such as Product Expert</a:t>
            </a:r>
            <a:endParaRPr lang="en-US" sz="1400" dirty="0">
              <a:solidFill>
                <a:srgbClr val="595959"/>
              </a:solidFill>
              <a:latin typeface="+mn-lt"/>
              <a:cs typeface="Helvetica"/>
            </a:endParaRPr>
          </a:p>
        </p:txBody>
      </p:sp>
      <p:sp>
        <p:nvSpPr>
          <p:cNvPr id="15" name="Title 1"/>
          <p:cNvSpPr txBox="1">
            <a:spLocks/>
          </p:cNvSpPr>
          <p:nvPr/>
        </p:nvSpPr>
        <p:spPr>
          <a:xfrm>
            <a:off x="1038740" y="3954330"/>
            <a:ext cx="7681000" cy="652885"/>
          </a:xfrm>
          <a:prstGeom prst="rect">
            <a:avLst/>
          </a:prstGeom>
        </p:spPr>
        <p:txBody>
          <a:bodyPr vert="horz" lIns="91341" tIns="45668" rIns="91341" bIns="45668" rtlCol="0" anchor="t" anchorCtr="0">
            <a:norm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631825" indent="-631825">
              <a:lnSpc>
                <a:spcPct val="110000"/>
              </a:lnSpc>
              <a:spcAft>
                <a:spcPts val="600"/>
              </a:spcAft>
              <a:defRPr/>
            </a:pPr>
            <a:endParaRPr lang="en-US" sz="1400" dirty="0">
              <a:solidFill>
                <a:srgbClr val="595959"/>
              </a:solidFill>
              <a:latin typeface="+mn-lt"/>
              <a:cs typeface="Helvetica"/>
            </a:endParaRPr>
          </a:p>
        </p:txBody>
      </p:sp>
      <p:sp>
        <p:nvSpPr>
          <p:cNvPr id="11" name="Rectangle 10"/>
          <p:cNvSpPr/>
          <p:nvPr/>
        </p:nvSpPr>
        <p:spPr>
          <a:xfrm>
            <a:off x="961930" y="4043334"/>
            <a:ext cx="7757810" cy="5760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indent="-631825">
              <a:lnSpc>
                <a:spcPct val="110000"/>
              </a:lnSpc>
              <a:spcAft>
                <a:spcPts val="600"/>
              </a:spcAft>
              <a:defRPr/>
            </a:pPr>
            <a:r>
              <a:rPr lang="en-US" b="1" dirty="0">
                <a:solidFill>
                  <a:srgbClr val="595959"/>
                </a:solidFill>
                <a:cs typeface="Helvetica"/>
              </a:rPr>
              <a:t>Benefit: </a:t>
            </a:r>
            <a:r>
              <a:rPr lang="en-US" dirty="0">
                <a:solidFill>
                  <a:srgbClr val="595959"/>
                </a:solidFill>
                <a:cs typeface="Helvetica"/>
              </a:rPr>
              <a:t>a more usable product selection experience will add value to the Firms’ experience in collaborating with NFP</a:t>
            </a:r>
          </a:p>
        </p:txBody>
      </p:sp>
    </p:spTree>
    <p:extLst>
      <p:ext uri="{BB962C8B-B14F-4D97-AF65-F5344CB8AC3E}">
        <p14:creationId xmlns:p14="http://schemas.microsoft.com/office/powerpoint/2010/main" val="342961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75425"/>
            <a:ext cx="8229600" cy="576075"/>
          </a:xfrm>
        </p:spPr>
        <p:txBody>
          <a:bodyPr/>
          <a:lstStyle/>
          <a:p>
            <a:pPr>
              <a:defRPr/>
            </a:pPr>
            <a:r>
              <a:rPr lang="en-US" sz="2000" dirty="0" smtClean="0">
                <a:solidFill>
                  <a:srgbClr val="595959"/>
                </a:solidFill>
                <a:latin typeface="Helvetica"/>
                <a:cs typeface="Helvetica"/>
              </a:rPr>
              <a:t>POC: 3 On-Boarding</a:t>
            </a:r>
            <a:endParaRPr lang="en-GB" dirty="0"/>
          </a:p>
        </p:txBody>
      </p:sp>
      <p:graphicFrame>
        <p:nvGraphicFramePr>
          <p:cNvPr id="4" name="Content Placeholder 72"/>
          <p:cNvGraphicFramePr>
            <a:graphicFrameLocks/>
          </p:cNvGraphicFramePr>
          <p:nvPr>
            <p:extLst>
              <p:ext uri="{D42A27DB-BD31-4B8C-83A1-F6EECF244321}">
                <p14:modId xmlns:p14="http://schemas.microsoft.com/office/powerpoint/2010/main" val="2867598246"/>
              </p:ext>
            </p:extLst>
          </p:nvPr>
        </p:nvGraphicFramePr>
        <p:xfrm>
          <a:off x="-151815" y="843525"/>
          <a:ext cx="8229600" cy="320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846715" y="1242407"/>
            <a:ext cx="4119322"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1" name="TextBox 5"/>
          <p:cNvSpPr txBox="1">
            <a:spLocks noChangeArrowheads="1"/>
          </p:cNvSpPr>
          <p:nvPr/>
        </p:nvSpPr>
        <p:spPr bwMode="auto">
          <a:xfrm>
            <a:off x="1981200" y="1334482"/>
            <a:ext cx="2590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Description</a:t>
            </a:r>
            <a:endParaRPr lang="en-US" sz="1100" dirty="0">
              <a:latin typeface="Segoe UI" panose="020B0502040204020203" pitchFamily="34" charset="0"/>
              <a:cs typeface="Segoe UI" panose="020B0502040204020203" pitchFamily="34" charset="0"/>
            </a:endParaRPr>
          </a:p>
        </p:txBody>
      </p:sp>
      <p:cxnSp>
        <p:nvCxnSpPr>
          <p:cNvPr id="8" name="Straight Arrow Connector 7"/>
          <p:cNvCxnSpPr/>
          <p:nvPr/>
        </p:nvCxnSpPr>
        <p:spPr>
          <a:xfrm>
            <a:off x="5032860" y="1242407"/>
            <a:ext cx="3227240"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5" name="TextBox 9"/>
          <p:cNvSpPr txBox="1">
            <a:spLocks noChangeArrowheads="1"/>
          </p:cNvSpPr>
          <p:nvPr/>
        </p:nvSpPr>
        <p:spPr bwMode="auto">
          <a:xfrm>
            <a:off x="5930815" y="1334482"/>
            <a:ext cx="1828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Deliverables</a:t>
            </a:r>
            <a:endParaRPr lang="en-US" sz="1100" dirty="0">
              <a:latin typeface="Segoe UI" panose="020B0502040204020203" pitchFamily="34" charset="0"/>
              <a:cs typeface="Segoe UI" panose="020B0502040204020203" pitchFamily="34" charset="0"/>
            </a:endParaRPr>
          </a:p>
        </p:txBody>
      </p:sp>
      <p:sp>
        <p:nvSpPr>
          <p:cNvPr id="18" name="Title 1"/>
          <p:cNvSpPr txBox="1">
            <a:spLocks/>
          </p:cNvSpPr>
          <p:nvPr/>
        </p:nvSpPr>
        <p:spPr>
          <a:xfrm>
            <a:off x="6069795" y="1895292"/>
            <a:ext cx="2958989" cy="1113745"/>
          </a:xfrm>
          <a:prstGeom prst="rect">
            <a:avLst/>
          </a:prstGeom>
        </p:spPr>
        <p:txBody>
          <a:bodyPr vert="horz" lIns="91341" tIns="45668" rIns="91341" bIns="45668" rtlCol="0" anchor="t" anchorCtr="0">
            <a:no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ETL recommendations/solution</a:t>
            </a:r>
            <a:endParaRPr lang="en-US" sz="1300" dirty="0">
              <a:solidFill>
                <a:srgbClr val="595959"/>
              </a:solidFill>
              <a:latin typeface="+mn-lt"/>
              <a:cs typeface="Helvetica"/>
            </a:endParaRPr>
          </a:p>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Improved data analysis tools and process for Firms’ response</a:t>
            </a:r>
            <a:endParaRPr lang="en-US" sz="1300" dirty="0">
              <a:solidFill>
                <a:srgbClr val="595959"/>
              </a:solidFill>
              <a:latin typeface="+mn-lt"/>
              <a:cs typeface="Helvetica"/>
            </a:endParaRPr>
          </a:p>
        </p:txBody>
      </p:sp>
      <p:sp>
        <p:nvSpPr>
          <p:cNvPr id="14" name="Title 1"/>
          <p:cNvSpPr txBox="1">
            <a:spLocks/>
          </p:cNvSpPr>
          <p:nvPr/>
        </p:nvSpPr>
        <p:spPr>
          <a:xfrm>
            <a:off x="2651751" y="1664862"/>
            <a:ext cx="2995589" cy="1252533"/>
          </a:xfrm>
          <a:prstGeom prst="rect">
            <a:avLst/>
          </a:prstGeom>
        </p:spPr>
        <p:txBody>
          <a:bodyPr vert="horz" lIns="91341" tIns="45668" rIns="91341" bIns="45668" rtlCol="0" anchor="t" anchorCtr="0">
            <a:no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11125" indent="-111125">
              <a:lnSpc>
                <a:spcPct val="110000"/>
              </a:lnSpc>
              <a:spcAft>
                <a:spcPts val="600"/>
              </a:spcAft>
              <a:buFont typeface="Arial"/>
              <a:buChar char="•"/>
              <a:defRPr/>
            </a:pPr>
            <a:r>
              <a:rPr lang="en-US" sz="1300" dirty="0" smtClean="0">
                <a:solidFill>
                  <a:srgbClr val="595959"/>
                </a:solidFill>
                <a:latin typeface="+mn-lt"/>
                <a:cs typeface="Helvetica"/>
              </a:rPr>
              <a:t>Evaluate Smart Office API for automation of data pulls</a:t>
            </a:r>
          </a:p>
          <a:p>
            <a:pPr marL="111125" indent="-111125">
              <a:lnSpc>
                <a:spcPct val="110000"/>
              </a:lnSpc>
              <a:spcAft>
                <a:spcPts val="600"/>
              </a:spcAft>
              <a:buFont typeface="Arial"/>
              <a:buChar char="•"/>
              <a:defRPr/>
            </a:pPr>
            <a:r>
              <a:rPr lang="en-US" sz="1300" dirty="0" smtClean="0">
                <a:solidFill>
                  <a:srgbClr val="595959"/>
                </a:solidFill>
                <a:latin typeface="+mn-lt"/>
                <a:cs typeface="Helvetica"/>
              </a:rPr>
              <a:t>Evaluate use of </a:t>
            </a:r>
            <a:r>
              <a:rPr lang="en-US" sz="1300" dirty="0" err="1" smtClean="0">
                <a:solidFill>
                  <a:srgbClr val="595959"/>
                </a:solidFill>
                <a:latin typeface="+mn-lt"/>
                <a:cs typeface="Helvetica"/>
              </a:rPr>
              <a:t>DbAmp</a:t>
            </a:r>
            <a:r>
              <a:rPr lang="en-US" sz="1300" dirty="0" smtClean="0">
                <a:solidFill>
                  <a:srgbClr val="595959"/>
                </a:solidFill>
                <a:latin typeface="+mn-lt"/>
                <a:cs typeface="Helvetica"/>
              </a:rPr>
              <a:t> or custom tool </a:t>
            </a:r>
            <a:r>
              <a:rPr lang="en-US" sz="1300" dirty="0" err="1" smtClean="0">
                <a:solidFill>
                  <a:srgbClr val="595959"/>
                </a:solidFill>
                <a:latin typeface="+mn-lt"/>
                <a:cs typeface="Helvetica"/>
              </a:rPr>
              <a:t>dev</a:t>
            </a:r>
            <a:r>
              <a:rPr lang="en-US" sz="1300" dirty="0" smtClean="0">
                <a:solidFill>
                  <a:srgbClr val="595959"/>
                </a:solidFill>
                <a:latin typeface="+mn-lt"/>
                <a:cs typeface="Helvetica"/>
              </a:rPr>
              <a:t> for ETL</a:t>
            </a:r>
          </a:p>
          <a:p>
            <a:pPr marL="111125" indent="-111125">
              <a:lnSpc>
                <a:spcPct val="110000"/>
              </a:lnSpc>
              <a:spcAft>
                <a:spcPts val="600"/>
              </a:spcAft>
              <a:buFont typeface="Arial"/>
              <a:buChar char="•"/>
              <a:defRPr/>
            </a:pPr>
            <a:r>
              <a:rPr lang="en-US" sz="1300" dirty="0" smtClean="0">
                <a:solidFill>
                  <a:srgbClr val="595959"/>
                </a:solidFill>
                <a:latin typeface="+mn-lt"/>
                <a:cs typeface="Helvetica"/>
              </a:rPr>
              <a:t>Create near real-time reporting/dashboard for Firm data review</a:t>
            </a:r>
            <a:endParaRPr lang="en-US" sz="1300" dirty="0">
              <a:solidFill>
                <a:srgbClr val="595959"/>
              </a:solidFill>
              <a:latin typeface="+mn-lt"/>
              <a:cs typeface="Helvetica"/>
            </a:endParaRPr>
          </a:p>
        </p:txBody>
      </p:sp>
      <p:sp>
        <p:nvSpPr>
          <p:cNvPr id="15" name="Title 1"/>
          <p:cNvSpPr txBox="1">
            <a:spLocks/>
          </p:cNvSpPr>
          <p:nvPr/>
        </p:nvSpPr>
        <p:spPr>
          <a:xfrm>
            <a:off x="1038740" y="3954330"/>
            <a:ext cx="7681000" cy="652885"/>
          </a:xfrm>
          <a:prstGeom prst="rect">
            <a:avLst/>
          </a:prstGeom>
        </p:spPr>
        <p:txBody>
          <a:bodyPr vert="horz" lIns="91341" tIns="45668" rIns="91341" bIns="45668" rtlCol="0" anchor="t" anchorCtr="0">
            <a:norm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631825" indent="-631825">
              <a:lnSpc>
                <a:spcPct val="110000"/>
              </a:lnSpc>
              <a:spcAft>
                <a:spcPts val="600"/>
              </a:spcAft>
              <a:defRPr/>
            </a:pPr>
            <a:endParaRPr lang="en-US" sz="1400" dirty="0">
              <a:solidFill>
                <a:srgbClr val="595959"/>
              </a:solidFill>
              <a:latin typeface="+mn-lt"/>
              <a:cs typeface="Helvetica"/>
            </a:endParaRPr>
          </a:p>
        </p:txBody>
      </p:sp>
      <p:grpSp>
        <p:nvGrpSpPr>
          <p:cNvPr id="11" name="Group 10"/>
          <p:cNvGrpSpPr/>
          <p:nvPr/>
        </p:nvGrpSpPr>
        <p:grpSpPr>
          <a:xfrm>
            <a:off x="1159409" y="1803650"/>
            <a:ext cx="1338721" cy="1280978"/>
            <a:chOff x="3116260" y="960734"/>
            <a:chExt cx="1338721" cy="1280978"/>
          </a:xfrm>
        </p:grpSpPr>
        <p:sp>
          <p:nvSpPr>
            <p:cNvPr id="12" name="Rounded Rectangle 11"/>
            <p:cNvSpPr/>
            <p:nvPr/>
          </p:nvSpPr>
          <p:spPr>
            <a:xfrm>
              <a:off x="3116260" y="960734"/>
              <a:ext cx="1338721" cy="1280978"/>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3" name="Rounded Rectangle 4"/>
            <p:cNvSpPr/>
            <p:nvPr/>
          </p:nvSpPr>
          <p:spPr>
            <a:xfrm>
              <a:off x="3178792" y="1023266"/>
              <a:ext cx="1213657" cy="11559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t" anchorCtr="0">
              <a:noAutofit/>
            </a:bodyPr>
            <a:lstStyle/>
            <a:p>
              <a:pPr lvl="0" algn="l" defTabSz="466725">
                <a:lnSpc>
                  <a:spcPct val="90000"/>
                </a:lnSpc>
                <a:spcBef>
                  <a:spcPct val="0"/>
                </a:spcBef>
                <a:spcAft>
                  <a:spcPct val="35000"/>
                </a:spcAft>
              </a:pPr>
              <a:r>
                <a:rPr lang="en-US" sz="1050" b="1" kern="1200" dirty="0" smtClean="0">
                  <a:latin typeface="+mn-lt"/>
                  <a:ea typeface="Segoe UI" pitchFamily="34" charset="0"/>
                  <a:cs typeface="Segoe UI" pitchFamily="34" charset="0"/>
                </a:rPr>
                <a:t>3 On-Boarding</a:t>
              </a:r>
              <a:endParaRPr lang="en-US" sz="1050" b="1"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Evaluate existing process in greater depth</a:t>
              </a:r>
              <a:endParaRPr lang="en-US" sz="900" kern="1200" dirty="0">
                <a:latin typeface="+mn-lt"/>
                <a:ea typeface="Segoe UI" pitchFamily="34" charset="0"/>
                <a:cs typeface="Segoe UI" pitchFamily="34" charset="0"/>
              </a:endParaRPr>
            </a:p>
            <a:p>
              <a:pPr marL="57150" lvl="1" indent="-57150" algn="l" defTabSz="400050">
                <a:lnSpc>
                  <a:spcPct val="90000"/>
                </a:lnSpc>
                <a:spcBef>
                  <a:spcPct val="0"/>
                </a:spcBef>
                <a:spcAft>
                  <a:spcPct val="15000"/>
                </a:spcAft>
                <a:buChar char="••"/>
              </a:pPr>
              <a:r>
                <a:rPr lang="en-US" sz="900" kern="1200" dirty="0" smtClean="0">
                  <a:latin typeface="+mn-lt"/>
                  <a:ea typeface="Segoe UI" pitchFamily="34" charset="0"/>
                  <a:cs typeface="Segoe UI" pitchFamily="34" charset="0"/>
                </a:rPr>
                <a:t>Build a more automated process using SO API, ETL, Firm reporting process</a:t>
              </a:r>
            </a:p>
            <a:p>
              <a:pPr marL="57150" lvl="1" indent="-57150" algn="l" defTabSz="400050">
                <a:lnSpc>
                  <a:spcPct val="90000"/>
                </a:lnSpc>
                <a:spcBef>
                  <a:spcPct val="0"/>
                </a:spcBef>
                <a:spcAft>
                  <a:spcPct val="15000"/>
                </a:spcAft>
                <a:buChar char="••"/>
              </a:pPr>
              <a:endParaRPr lang="en-US" sz="900" kern="1200" dirty="0">
                <a:latin typeface="+mn-lt"/>
                <a:ea typeface="Segoe UI" pitchFamily="34" charset="0"/>
                <a:cs typeface="Segoe UI" pitchFamily="34" charset="0"/>
              </a:endParaRPr>
            </a:p>
          </p:txBody>
        </p:sp>
      </p:grpSp>
      <p:sp>
        <p:nvSpPr>
          <p:cNvPr id="19" name="Rectangle 18"/>
          <p:cNvSpPr/>
          <p:nvPr/>
        </p:nvSpPr>
        <p:spPr>
          <a:xfrm>
            <a:off x="860126" y="4031140"/>
            <a:ext cx="7757810" cy="5760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indent="-631825">
              <a:lnSpc>
                <a:spcPct val="110000"/>
              </a:lnSpc>
              <a:spcAft>
                <a:spcPts val="600"/>
              </a:spcAft>
              <a:defRPr/>
            </a:pPr>
            <a:r>
              <a:rPr lang="en-US" b="1" dirty="0">
                <a:solidFill>
                  <a:srgbClr val="595959"/>
                </a:solidFill>
                <a:cs typeface="Helvetica"/>
              </a:rPr>
              <a:t>Benefit: </a:t>
            </a:r>
            <a:r>
              <a:rPr lang="en-US" dirty="0">
                <a:solidFill>
                  <a:srgbClr val="595959"/>
                </a:solidFill>
                <a:cs typeface="Helvetica"/>
              </a:rPr>
              <a:t>a scalable design that allows for more rapid collaboration in data migration process will substantially shorten the process start-to-finish</a:t>
            </a:r>
          </a:p>
        </p:txBody>
      </p:sp>
    </p:spTree>
    <p:extLst>
      <p:ext uri="{BB962C8B-B14F-4D97-AF65-F5344CB8AC3E}">
        <p14:creationId xmlns:p14="http://schemas.microsoft.com/office/powerpoint/2010/main" val="244655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60" y="75425"/>
            <a:ext cx="8229600" cy="576075"/>
          </a:xfrm>
        </p:spPr>
        <p:txBody>
          <a:bodyPr/>
          <a:lstStyle/>
          <a:p>
            <a:pPr>
              <a:defRPr/>
            </a:pPr>
            <a:r>
              <a:rPr lang="en-US" sz="2000" dirty="0" smtClean="0">
                <a:solidFill>
                  <a:srgbClr val="595959"/>
                </a:solidFill>
                <a:latin typeface="Helvetica"/>
                <a:cs typeface="Helvetica"/>
              </a:rPr>
              <a:t>POC: 4,5 Additional Improvements</a:t>
            </a:r>
            <a:endParaRPr lang="en-GB" dirty="0"/>
          </a:p>
        </p:txBody>
      </p:sp>
      <p:graphicFrame>
        <p:nvGraphicFramePr>
          <p:cNvPr id="4" name="Content Placeholder 72"/>
          <p:cNvGraphicFramePr>
            <a:graphicFrameLocks/>
          </p:cNvGraphicFramePr>
          <p:nvPr>
            <p:extLst>
              <p:ext uri="{D42A27DB-BD31-4B8C-83A1-F6EECF244321}">
                <p14:modId xmlns:p14="http://schemas.microsoft.com/office/powerpoint/2010/main" val="3369004444"/>
              </p:ext>
            </p:extLst>
          </p:nvPr>
        </p:nvGraphicFramePr>
        <p:xfrm>
          <a:off x="-535865" y="843525"/>
          <a:ext cx="8229600" cy="3202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a:off x="846715" y="1242407"/>
            <a:ext cx="4119322"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1" name="TextBox 5"/>
          <p:cNvSpPr txBox="1">
            <a:spLocks noChangeArrowheads="1"/>
          </p:cNvSpPr>
          <p:nvPr/>
        </p:nvSpPr>
        <p:spPr bwMode="auto">
          <a:xfrm>
            <a:off x="1981200" y="1334482"/>
            <a:ext cx="2590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Description</a:t>
            </a:r>
            <a:endParaRPr lang="en-US" sz="1100" dirty="0">
              <a:latin typeface="Segoe UI" panose="020B0502040204020203" pitchFamily="34" charset="0"/>
              <a:cs typeface="Segoe UI" panose="020B0502040204020203" pitchFamily="34" charset="0"/>
            </a:endParaRPr>
          </a:p>
        </p:txBody>
      </p:sp>
      <p:cxnSp>
        <p:nvCxnSpPr>
          <p:cNvPr id="8" name="Straight Arrow Connector 7"/>
          <p:cNvCxnSpPr/>
          <p:nvPr/>
        </p:nvCxnSpPr>
        <p:spPr>
          <a:xfrm>
            <a:off x="5032860" y="1242407"/>
            <a:ext cx="3227240" cy="0"/>
          </a:xfrm>
          <a:prstGeom prst="straightConnector1">
            <a:avLst/>
          </a:prstGeom>
          <a:ln w="19050">
            <a:solidFill>
              <a:schemeClr val="bg1">
                <a:lumMod val="50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4585" name="TextBox 9"/>
          <p:cNvSpPr txBox="1">
            <a:spLocks noChangeArrowheads="1"/>
          </p:cNvSpPr>
          <p:nvPr/>
        </p:nvSpPr>
        <p:spPr bwMode="auto">
          <a:xfrm>
            <a:off x="5930815" y="1334482"/>
            <a:ext cx="18288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sz="1100" dirty="0" smtClean="0">
                <a:latin typeface="Segoe UI" panose="020B0502040204020203" pitchFamily="34" charset="0"/>
                <a:cs typeface="Segoe UI" panose="020B0502040204020203" pitchFamily="34" charset="0"/>
              </a:rPr>
              <a:t>Deliverables</a:t>
            </a:r>
            <a:endParaRPr lang="en-US" sz="1100" dirty="0">
              <a:latin typeface="Segoe UI" panose="020B0502040204020203" pitchFamily="34" charset="0"/>
              <a:cs typeface="Segoe UI" panose="020B0502040204020203" pitchFamily="34" charset="0"/>
            </a:endParaRPr>
          </a:p>
        </p:txBody>
      </p:sp>
      <p:sp>
        <p:nvSpPr>
          <p:cNvPr id="18" name="Title 1"/>
          <p:cNvSpPr txBox="1">
            <a:spLocks/>
          </p:cNvSpPr>
          <p:nvPr/>
        </p:nvSpPr>
        <p:spPr>
          <a:xfrm>
            <a:off x="6144801" y="1957270"/>
            <a:ext cx="2958989" cy="1113745"/>
          </a:xfrm>
          <a:prstGeom prst="rect">
            <a:avLst/>
          </a:prstGeom>
        </p:spPr>
        <p:txBody>
          <a:bodyPr vert="horz" lIns="91341" tIns="45668" rIns="91341" bIns="45668" rtlCol="0" anchor="t" anchorCtr="0">
            <a:no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Wireframes (possibly some implemented custom page views)</a:t>
            </a:r>
            <a:endParaRPr lang="en-US" sz="1300" dirty="0">
              <a:solidFill>
                <a:srgbClr val="595959"/>
              </a:solidFill>
              <a:latin typeface="+mn-lt"/>
              <a:cs typeface="Helvetica"/>
            </a:endParaRPr>
          </a:p>
          <a:p>
            <a:pPr marL="173038" indent="-173038">
              <a:lnSpc>
                <a:spcPct val="110000"/>
              </a:lnSpc>
              <a:spcAft>
                <a:spcPts val="600"/>
              </a:spcAft>
              <a:buFont typeface="+mj-lt"/>
              <a:buAutoNum type="arabicPeriod"/>
              <a:defRPr/>
            </a:pPr>
            <a:r>
              <a:rPr lang="en-US" sz="1300" dirty="0" smtClean="0">
                <a:solidFill>
                  <a:srgbClr val="595959"/>
                </a:solidFill>
                <a:latin typeface="+mn-lt"/>
                <a:cs typeface="Helvetica"/>
              </a:rPr>
              <a:t>Configured workflows</a:t>
            </a:r>
            <a:endParaRPr lang="en-US" sz="1300" dirty="0">
              <a:solidFill>
                <a:srgbClr val="595959"/>
              </a:solidFill>
              <a:latin typeface="+mn-lt"/>
              <a:cs typeface="Helvetica"/>
            </a:endParaRPr>
          </a:p>
        </p:txBody>
      </p:sp>
      <p:sp>
        <p:nvSpPr>
          <p:cNvPr id="14" name="Title 1"/>
          <p:cNvSpPr txBox="1">
            <a:spLocks/>
          </p:cNvSpPr>
          <p:nvPr/>
        </p:nvSpPr>
        <p:spPr>
          <a:xfrm>
            <a:off x="2766966" y="1895292"/>
            <a:ext cx="3072399" cy="1113745"/>
          </a:xfrm>
          <a:prstGeom prst="rect">
            <a:avLst/>
          </a:prstGeom>
        </p:spPr>
        <p:txBody>
          <a:bodyPr vert="horz" lIns="91341" tIns="45668" rIns="91341" bIns="45668" rtlCol="0" anchor="t" anchorCtr="0">
            <a:norm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111125" indent="-111125">
              <a:lnSpc>
                <a:spcPct val="110000"/>
              </a:lnSpc>
              <a:spcAft>
                <a:spcPts val="600"/>
              </a:spcAft>
              <a:buFont typeface="Arial"/>
              <a:buChar char="•"/>
              <a:defRPr/>
            </a:pPr>
            <a:r>
              <a:rPr lang="en-US" sz="1300" dirty="0" smtClean="0">
                <a:solidFill>
                  <a:srgbClr val="595959"/>
                </a:solidFill>
                <a:latin typeface="+mn-lt"/>
                <a:cs typeface="Helvetica"/>
              </a:rPr>
              <a:t>Evaluate benefit of more elegant re-skinned UI vs. improved existing UI</a:t>
            </a:r>
            <a:endParaRPr lang="en-US" sz="1300" dirty="0">
              <a:solidFill>
                <a:srgbClr val="595959"/>
              </a:solidFill>
              <a:latin typeface="+mn-lt"/>
              <a:cs typeface="Helvetica"/>
            </a:endParaRPr>
          </a:p>
          <a:p>
            <a:pPr marL="111125" indent="-111125">
              <a:lnSpc>
                <a:spcPct val="110000"/>
              </a:lnSpc>
              <a:spcAft>
                <a:spcPts val="600"/>
              </a:spcAft>
              <a:buFont typeface="Arial"/>
              <a:buChar char="•"/>
              <a:defRPr/>
            </a:pPr>
            <a:r>
              <a:rPr lang="en-US" sz="1300" dirty="0" smtClean="0">
                <a:solidFill>
                  <a:srgbClr val="595959"/>
                </a:solidFill>
                <a:latin typeface="+mn-lt"/>
                <a:cs typeface="Helvetica"/>
              </a:rPr>
              <a:t>Pick and implement a set of global reusable workflows</a:t>
            </a:r>
            <a:endParaRPr lang="en-US" sz="1300" dirty="0">
              <a:solidFill>
                <a:srgbClr val="595959"/>
              </a:solidFill>
              <a:latin typeface="+mn-lt"/>
              <a:cs typeface="Helvetica"/>
            </a:endParaRPr>
          </a:p>
        </p:txBody>
      </p:sp>
      <p:sp>
        <p:nvSpPr>
          <p:cNvPr id="15" name="Title 1"/>
          <p:cNvSpPr txBox="1">
            <a:spLocks/>
          </p:cNvSpPr>
          <p:nvPr/>
        </p:nvSpPr>
        <p:spPr>
          <a:xfrm>
            <a:off x="1038740" y="3954330"/>
            <a:ext cx="7681000" cy="652885"/>
          </a:xfrm>
          <a:prstGeom prst="rect">
            <a:avLst/>
          </a:prstGeom>
        </p:spPr>
        <p:txBody>
          <a:bodyPr vert="horz" lIns="91341" tIns="45668" rIns="91341" bIns="45668" rtlCol="0" anchor="t" anchorCtr="0">
            <a:normAutofit/>
          </a:bodyPr>
          <a:lstStyle>
            <a:lvl1pPr algn="l" defTabSz="913394" rtl="0" eaLnBrk="1" latinLnBrk="0" hangingPunct="1">
              <a:spcBef>
                <a:spcPct val="0"/>
              </a:spcBef>
              <a:buNone/>
              <a:defRPr sz="3200" b="0" kern="1200">
                <a:solidFill>
                  <a:srgbClr val="ED1C24"/>
                </a:solidFill>
                <a:latin typeface="Segoe UI" pitchFamily="34" charset="0"/>
                <a:ea typeface="Segoe UI" pitchFamily="34" charset="0"/>
                <a:cs typeface="Segoe UI" pitchFamily="34" charset="0"/>
              </a:defRPr>
            </a:lvl1pPr>
          </a:lstStyle>
          <a:p>
            <a:pPr marL="631825" indent="-631825">
              <a:lnSpc>
                <a:spcPct val="110000"/>
              </a:lnSpc>
              <a:spcAft>
                <a:spcPts val="600"/>
              </a:spcAft>
              <a:defRPr/>
            </a:pPr>
            <a:endParaRPr lang="en-US" sz="1400" dirty="0">
              <a:solidFill>
                <a:srgbClr val="595959"/>
              </a:solidFill>
              <a:latin typeface="+mn-lt"/>
              <a:cs typeface="Helvetica"/>
            </a:endParaRPr>
          </a:p>
        </p:txBody>
      </p:sp>
      <p:sp>
        <p:nvSpPr>
          <p:cNvPr id="12" name="Rectangle 11"/>
          <p:cNvSpPr/>
          <p:nvPr/>
        </p:nvSpPr>
        <p:spPr>
          <a:xfrm>
            <a:off x="836241" y="4088747"/>
            <a:ext cx="7757810" cy="57607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1825" indent="-631825">
              <a:lnSpc>
                <a:spcPct val="110000"/>
              </a:lnSpc>
              <a:spcAft>
                <a:spcPts val="600"/>
              </a:spcAft>
              <a:defRPr/>
            </a:pPr>
            <a:r>
              <a:rPr lang="en-US" b="1" dirty="0">
                <a:solidFill>
                  <a:srgbClr val="595959"/>
                </a:solidFill>
                <a:cs typeface="Helvetica"/>
              </a:rPr>
              <a:t>Benefit: </a:t>
            </a:r>
            <a:r>
              <a:rPr lang="en-US" dirty="0">
                <a:solidFill>
                  <a:srgbClr val="595959"/>
                </a:solidFill>
                <a:cs typeface="Helvetica"/>
              </a:rPr>
              <a:t>increase elegance and value of app for “sales enablement” of Firms; new UI would clearly communicate “new and improved” to Firms</a:t>
            </a:r>
          </a:p>
        </p:txBody>
      </p:sp>
    </p:spTree>
    <p:extLst>
      <p:ext uri="{BB962C8B-B14F-4D97-AF65-F5344CB8AC3E}">
        <p14:creationId xmlns:p14="http://schemas.microsoft.com/office/powerpoint/2010/main" val="3454553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Brand guidelines</Template>
  <TotalTime>48294</TotalTime>
  <Words>2255</Words>
  <Application>Microsoft Office PowerPoint</Application>
  <PresentationFormat>On-screen Show (16:9)</PresentationFormat>
  <Paragraphs>267</Paragraphs>
  <Slides>21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Helvetica</vt:lpstr>
      <vt:lpstr>Museo Sans 100</vt:lpstr>
      <vt:lpstr>Segoe Light</vt:lpstr>
      <vt:lpstr>Segoe UI</vt:lpstr>
      <vt:lpstr>Segoe UI Light</vt:lpstr>
      <vt:lpstr>1_Office Theme</vt:lpstr>
      <vt:lpstr>MSVID_Product_Brand_template_16-9_WHITE_Cyan-accent</vt:lpstr>
      <vt:lpstr>PowerPoint Presentation</vt:lpstr>
      <vt:lpstr>Agenda</vt:lpstr>
      <vt:lpstr>1 NFP 360 v Affiliates: Our Understanding of Challenges and Goals</vt:lpstr>
      <vt:lpstr>Proposed 3-Phased Strategy*</vt:lpstr>
      <vt:lpstr>2 Phase One: Proof of Concept</vt:lpstr>
      <vt:lpstr>POC: 1 Customization Vs. Declarative</vt:lpstr>
      <vt:lpstr>POC: 2 Product Selection</vt:lpstr>
      <vt:lpstr>POC: 3 On-Boarding</vt:lpstr>
      <vt:lpstr>POC: 4,5 Additional Improvements</vt:lpstr>
      <vt:lpstr>Validation</vt:lpstr>
      <vt:lpstr>PowerPoint Presentation</vt:lpstr>
      <vt:lpstr>Aditi Team</vt:lpstr>
      <vt:lpstr>PowerPoint Presentation</vt:lpstr>
      <vt:lpstr>5 Next Steps and Timeline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Deepak Vijayaragavan</cp:lastModifiedBy>
  <cp:revision>672</cp:revision>
  <dcterms:created xsi:type="dcterms:W3CDTF">2013-02-14T10:44:38Z</dcterms:created>
  <dcterms:modified xsi:type="dcterms:W3CDTF">2014-06-17T00:39:42Z</dcterms:modified>
</cp:coreProperties>
</file>