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71" r:id="rId4"/>
    <p:sldId id="295" r:id="rId5"/>
    <p:sldId id="296" r:id="rId6"/>
    <p:sldId id="294" r:id="rId7"/>
    <p:sldId id="278" r:id="rId8"/>
    <p:sldId id="301" r:id="rId9"/>
    <p:sldId id="299" r:id="rId10"/>
    <p:sldId id="298" r:id="rId11"/>
    <p:sldId id="286" r:id="rId12"/>
    <p:sldId id="291" r:id="rId13"/>
    <p:sldId id="275" r:id="rId14"/>
    <p:sldId id="270" r:id="rId15"/>
    <p:sldId id="30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ni Manakame" initials="MM"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046" autoAdjust="0"/>
  </p:normalViewPr>
  <p:slideViewPr>
    <p:cSldViewPr>
      <p:cViewPr>
        <p:scale>
          <a:sx n="80" d="100"/>
          <a:sy n="80" d="100"/>
        </p:scale>
        <p:origin x="-1086" y="22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5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Rajeshks\Office\QBR\Data%20Tickets%20-%20May-September%202013.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7905074365704287E-2"/>
          <c:y val="0.19028944298629336"/>
          <c:w val="0.92426813946834852"/>
          <c:h val="0.69373067949839606"/>
        </c:manualLayout>
      </c:layout>
      <c:barChart>
        <c:barDir val="col"/>
        <c:grouping val="clustered"/>
        <c:varyColors val="0"/>
        <c:ser>
          <c:idx val="0"/>
          <c:order val="0"/>
          <c:spPr>
            <a:solidFill>
              <a:schemeClr val="accent1"/>
            </a:solidFill>
          </c:spPr>
          <c:invertIfNegative val="0"/>
          <c:dLbls>
            <c:showLegendKey val="0"/>
            <c:showVal val="1"/>
            <c:showCatName val="0"/>
            <c:showSerName val="0"/>
            <c:showPercent val="0"/>
            <c:showBubbleSize val="0"/>
            <c:showLeaderLines val="0"/>
          </c:dLbls>
          <c:cat>
            <c:numRef>
              <c:f>Oct!$B$10:$B$15</c:f>
              <c:numCache>
                <c:formatCode>mmm\-yy</c:formatCode>
                <c:ptCount val="6"/>
                <c:pt idx="0">
                  <c:v>41395</c:v>
                </c:pt>
                <c:pt idx="1">
                  <c:v>41426</c:v>
                </c:pt>
                <c:pt idx="2">
                  <c:v>41456</c:v>
                </c:pt>
                <c:pt idx="3">
                  <c:v>41487</c:v>
                </c:pt>
                <c:pt idx="4">
                  <c:v>41518</c:v>
                </c:pt>
                <c:pt idx="5">
                  <c:v>41560</c:v>
                </c:pt>
              </c:numCache>
            </c:numRef>
          </c:cat>
          <c:val>
            <c:numRef>
              <c:f>Oct!$C$10:$C$15</c:f>
              <c:numCache>
                <c:formatCode>General</c:formatCode>
                <c:ptCount val="6"/>
                <c:pt idx="0">
                  <c:v>12</c:v>
                </c:pt>
                <c:pt idx="1">
                  <c:v>11</c:v>
                </c:pt>
                <c:pt idx="2">
                  <c:v>10</c:v>
                </c:pt>
                <c:pt idx="3">
                  <c:v>70</c:v>
                </c:pt>
                <c:pt idx="4">
                  <c:v>76</c:v>
                </c:pt>
                <c:pt idx="5">
                  <c:v>12</c:v>
                </c:pt>
              </c:numCache>
            </c:numRef>
          </c:val>
        </c:ser>
        <c:dLbls>
          <c:showLegendKey val="0"/>
          <c:showVal val="0"/>
          <c:showCatName val="0"/>
          <c:showSerName val="0"/>
          <c:showPercent val="0"/>
          <c:showBubbleSize val="0"/>
        </c:dLbls>
        <c:gapWidth val="150"/>
        <c:axId val="97842688"/>
        <c:axId val="97141312"/>
      </c:barChart>
      <c:dateAx>
        <c:axId val="97842688"/>
        <c:scaling>
          <c:orientation val="minMax"/>
        </c:scaling>
        <c:delete val="0"/>
        <c:axPos val="b"/>
        <c:numFmt formatCode="mmm\-yy" sourceLinked="1"/>
        <c:majorTickMark val="out"/>
        <c:minorTickMark val="none"/>
        <c:tickLblPos val="nextTo"/>
        <c:crossAx val="97141312"/>
        <c:crosses val="autoZero"/>
        <c:auto val="1"/>
        <c:lblOffset val="100"/>
        <c:baseTimeUnit val="months"/>
      </c:dateAx>
      <c:valAx>
        <c:axId val="97141312"/>
        <c:scaling>
          <c:orientation val="minMax"/>
        </c:scaling>
        <c:delete val="0"/>
        <c:axPos val="l"/>
        <c:majorGridlines/>
        <c:numFmt formatCode="General" sourceLinked="1"/>
        <c:majorTickMark val="out"/>
        <c:minorTickMark val="none"/>
        <c:tickLblPos val="nextTo"/>
        <c:crossAx val="97842688"/>
        <c:crosses val="autoZero"/>
        <c:crossBetween val="between"/>
      </c:valAx>
    </c:plotArea>
    <c:plotVisOnly val="1"/>
    <c:dispBlanksAs val="gap"/>
    <c:showDLblsOverMax val="0"/>
  </c:chart>
  <c:spPr>
    <a:ln w="25400" cmpd="thickThin">
      <a:solidFill>
        <a:schemeClr val="tx1"/>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8923665791776041E-2"/>
          <c:y val="0.19907407407407407"/>
          <c:w val="0.45"/>
          <c:h val="0.75"/>
        </c:manualLayout>
      </c:layout>
      <c:pieChart>
        <c:varyColors val="1"/>
        <c:ser>
          <c:idx val="0"/>
          <c:order val="0"/>
          <c:dLbls>
            <c:txPr>
              <a:bodyPr/>
              <a:lstStyle/>
              <a:p>
                <a:pPr>
                  <a:defRPr sz="1100" b="1" i="0"/>
                </a:pPr>
                <a:endParaRPr lang="en-US"/>
              </a:p>
            </c:txPr>
            <c:showLegendKey val="0"/>
            <c:showVal val="1"/>
            <c:showCatName val="0"/>
            <c:showSerName val="0"/>
            <c:showPercent val="0"/>
            <c:showBubbleSize val="0"/>
            <c:showLeaderLines val="1"/>
          </c:dLbls>
          <c:cat>
            <c:strRef>
              <c:f>'Team Structure'!$B$23:$B$29</c:f>
              <c:strCache>
                <c:ptCount val="7"/>
                <c:pt idx="0">
                  <c:v>BI</c:v>
                </c:pt>
                <c:pt idx="1">
                  <c:v>QA</c:v>
                </c:pt>
                <c:pt idx="2">
                  <c:v>.NET</c:v>
                </c:pt>
                <c:pt idx="3">
                  <c:v>Automation</c:v>
                </c:pt>
                <c:pt idx="4">
                  <c:v>Program Management</c:v>
                </c:pt>
                <c:pt idx="5">
                  <c:v>Graphic Designer</c:v>
                </c:pt>
                <c:pt idx="6">
                  <c:v>Project Management</c:v>
                </c:pt>
              </c:strCache>
            </c:strRef>
          </c:cat>
          <c:val>
            <c:numRef>
              <c:f>'Team Structure'!$C$23:$C$29</c:f>
              <c:numCache>
                <c:formatCode>General</c:formatCode>
                <c:ptCount val="7"/>
                <c:pt idx="0">
                  <c:v>3</c:v>
                </c:pt>
                <c:pt idx="1">
                  <c:v>3</c:v>
                </c:pt>
                <c:pt idx="2">
                  <c:v>3</c:v>
                </c:pt>
                <c:pt idx="3">
                  <c:v>1</c:v>
                </c:pt>
                <c:pt idx="4">
                  <c:v>1</c:v>
                </c:pt>
                <c:pt idx="5">
                  <c:v>1</c:v>
                </c:pt>
                <c:pt idx="6">
                  <c:v>1</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spPr>
    <a:solidFill>
      <a:schemeClr val="lt1"/>
    </a:solidFill>
    <a:ln w="25400">
      <a:solidFill>
        <a:schemeClr val="tx1"/>
      </a:solidFill>
    </a:ln>
  </c:spPr>
  <c:externalData r:id="rId1">
    <c:autoUpdate val="0"/>
  </c:externalData>
</c:chartSpace>
</file>

<file path=ppt/diagrams/_rels/data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image" Target="../media/image37.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image" Target="../media/image3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49C0EF-59F3-40AB-AF6A-0431524E1A9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8B2DD16B-2C48-43D2-B570-B26D0E7F99D8}">
      <dgm:prSet phldrT="[Text]"/>
      <dgm:spPr/>
      <dgm:t>
        <a:bodyPr/>
        <a:lstStyle/>
        <a:p>
          <a:r>
            <a:rPr lang="en-US" dirty="0" smtClean="0"/>
            <a:t>Data Team</a:t>
          </a:r>
          <a:endParaRPr lang="en-US" dirty="0"/>
        </a:p>
      </dgm:t>
    </dgm:pt>
    <dgm:pt modelId="{91AD6680-B4D6-47D9-9A11-D496B67A9DFD}" type="parTrans" cxnId="{889B19FB-EFFB-4B2B-B33C-A912D18288DE}">
      <dgm:prSet/>
      <dgm:spPr/>
      <dgm:t>
        <a:bodyPr/>
        <a:lstStyle/>
        <a:p>
          <a:endParaRPr lang="en-US"/>
        </a:p>
      </dgm:t>
    </dgm:pt>
    <dgm:pt modelId="{7A17BA56-E8F3-4694-A0FF-B2452D6CE537}" type="sibTrans" cxnId="{889B19FB-EFFB-4B2B-B33C-A912D18288DE}">
      <dgm:prSet/>
      <dgm:spPr/>
      <dgm:t>
        <a:bodyPr/>
        <a:lstStyle/>
        <a:p>
          <a:endParaRPr lang="en-US"/>
        </a:p>
      </dgm:t>
    </dgm:pt>
    <dgm:pt modelId="{821E0E79-8156-4AF1-AC23-B6518DA62E54}">
      <dgm:prSet phldrT="[Text]" custT="1"/>
      <dgm:spPr/>
      <dgm:t>
        <a:bodyPr/>
        <a:lstStyle/>
        <a:p>
          <a:r>
            <a:rPr lang="en-US" sz="1400" dirty="0" smtClean="0"/>
            <a:t>Overall 13.1 release – good contribution</a:t>
          </a:r>
          <a:endParaRPr lang="en-US" sz="1400" dirty="0"/>
        </a:p>
      </dgm:t>
    </dgm:pt>
    <dgm:pt modelId="{390245E4-F924-4FB6-A8ED-B0726BD33BFE}" type="parTrans" cxnId="{5D609692-C348-4B95-A370-C62B4E8ADC31}">
      <dgm:prSet/>
      <dgm:spPr/>
      <dgm:t>
        <a:bodyPr/>
        <a:lstStyle/>
        <a:p>
          <a:endParaRPr lang="en-US"/>
        </a:p>
      </dgm:t>
    </dgm:pt>
    <dgm:pt modelId="{ED7EFD0F-83F4-4138-BE1F-94ECEEEDE5E3}" type="sibTrans" cxnId="{5D609692-C348-4B95-A370-C62B4E8ADC31}">
      <dgm:prSet/>
      <dgm:spPr/>
      <dgm:t>
        <a:bodyPr/>
        <a:lstStyle/>
        <a:p>
          <a:endParaRPr lang="en-US"/>
        </a:p>
      </dgm:t>
    </dgm:pt>
    <dgm:pt modelId="{49C4C44E-C53D-4B08-B598-F642ECD11009}">
      <dgm:prSet phldrT="[Text]"/>
      <dgm:spPr/>
      <dgm:t>
        <a:bodyPr/>
        <a:lstStyle/>
        <a:p>
          <a:r>
            <a:rPr lang="en-US" dirty="0" smtClean="0"/>
            <a:t>QA Team</a:t>
          </a:r>
          <a:endParaRPr lang="en-US" dirty="0"/>
        </a:p>
      </dgm:t>
    </dgm:pt>
    <dgm:pt modelId="{B970D9E8-F3BE-4314-A861-052321E73304}" type="parTrans" cxnId="{634CED81-DB38-4C22-A244-8385F4F01CA0}">
      <dgm:prSet/>
      <dgm:spPr/>
      <dgm:t>
        <a:bodyPr/>
        <a:lstStyle/>
        <a:p>
          <a:endParaRPr lang="en-US"/>
        </a:p>
      </dgm:t>
    </dgm:pt>
    <dgm:pt modelId="{91CD94AC-D0D3-4173-8F09-BA76C2DC2BDF}" type="sibTrans" cxnId="{634CED81-DB38-4C22-A244-8385F4F01CA0}">
      <dgm:prSet/>
      <dgm:spPr/>
      <dgm:t>
        <a:bodyPr/>
        <a:lstStyle/>
        <a:p>
          <a:endParaRPr lang="en-US"/>
        </a:p>
      </dgm:t>
    </dgm:pt>
    <dgm:pt modelId="{D9F033FA-64A3-453B-8FFB-D027D0B3F390}">
      <dgm:prSet phldrT="[Text]" custT="1"/>
      <dgm:spPr/>
      <dgm:t>
        <a:bodyPr/>
        <a:lstStyle/>
        <a:p>
          <a:r>
            <a:rPr lang="en-US" sz="1400" dirty="0" smtClean="0"/>
            <a:t>Test Automation – CI integration</a:t>
          </a:r>
          <a:endParaRPr lang="en-US" sz="1400" dirty="0"/>
        </a:p>
      </dgm:t>
    </dgm:pt>
    <dgm:pt modelId="{134A3B93-D03A-4BB4-AE46-A354C3B8FA4F}" type="parTrans" cxnId="{25B13D8F-C2AE-4636-8E8E-A3A05E23C2A6}">
      <dgm:prSet/>
      <dgm:spPr/>
      <dgm:t>
        <a:bodyPr/>
        <a:lstStyle/>
        <a:p>
          <a:endParaRPr lang="en-US"/>
        </a:p>
      </dgm:t>
    </dgm:pt>
    <dgm:pt modelId="{84E7FB4D-0BCD-4CD4-B7B3-AD8C50684610}" type="sibTrans" cxnId="{25B13D8F-C2AE-4636-8E8E-A3A05E23C2A6}">
      <dgm:prSet/>
      <dgm:spPr/>
      <dgm:t>
        <a:bodyPr/>
        <a:lstStyle/>
        <a:p>
          <a:endParaRPr lang="en-US"/>
        </a:p>
      </dgm:t>
    </dgm:pt>
    <dgm:pt modelId="{35DAED58-CB0C-4A41-9033-A7C632672973}">
      <dgm:prSet phldrT="[Text]"/>
      <dgm:spPr/>
      <dgm:t>
        <a:bodyPr/>
        <a:lstStyle/>
        <a:p>
          <a:r>
            <a:rPr lang="en-US" dirty="0" smtClean="0"/>
            <a:t>UTP Team</a:t>
          </a:r>
          <a:endParaRPr lang="en-US" dirty="0"/>
        </a:p>
      </dgm:t>
    </dgm:pt>
    <dgm:pt modelId="{AFB8D1D2-7007-411F-9B09-3FD031CB98BD}" type="parTrans" cxnId="{03126E3E-4676-4126-AA6B-9D3A614F5D70}">
      <dgm:prSet/>
      <dgm:spPr/>
      <dgm:t>
        <a:bodyPr/>
        <a:lstStyle/>
        <a:p>
          <a:endParaRPr lang="en-US"/>
        </a:p>
      </dgm:t>
    </dgm:pt>
    <dgm:pt modelId="{8D33A81C-4E2E-4131-84E1-D9EAE29E7988}" type="sibTrans" cxnId="{03126E3E-4676-4126-AA6B-9D3A614F5D70}">
      <dgm:prSet/>
      <dgm:spPr/>
      <dgm:t>
        <a:bodyPr/>
        <a:lstStyle/>
        <a:p>
          <a:endParaRPr lang="en-US"/>
        </a:p>
      </dgm:t>
    </dgm:pt>
    <dgm:pt modelId="{E4A54EC7-FA22-47EB-93F6-87322E54873C}">
      <dgm:prSet phldrT="[Text]" custT="1"/>
      <dgm:spPr/>
      <dgm:t>
        <a:bodyPr/>
        <a:lstStyle/>
        <a:p>
          <a:r>
            <a:rPr lang="en-US" sz="1400" dirty="0" smtClean="0"/>
            <a:t>Drive the look and feel, flow of UTP</a:t>
          </a:r>
          <a:endParaRPr lang="en-US" sz="1400" dirty="0"/>
        </a:p>
      </dgm:t>
    </dgm:pt>
    <dgm:pt modelId="{9B205C54-6F80-434F-904F-C805EE3E28DE}" type="parTrans" cxnId="{D6FB3224-FFB7-494F-B042-A08C70D8F6D9}">
      <dgm:prSet/>
      <dgm:spPr/>
      <dgm:t>
        <a:bodyPr/>
        <a:lstStyle/>
        <a:p>
          <a:endParaRPr lang="en-US"/>
        </a:p>
      </dgm:t>
    </dgm:pt>
    <dgm:pt modelId="{9919122D-CFE8-4186-AC51-53ACD867CAD3}" type="sibTrans" cxnId="{D6FB3224-FFB7-494F-B042-A08C70D8F6D9}">
      <dgm:prSet/>
      <dgm:spPr/>
      <dgm:t>
        <a:bodyPr/>
        <a:lstStyle/>
        <a:p>
          <a:endParaRPr lang="en-US"/>
        </a:p>
      </dgm:t>
    </dgm:pt>
    <dgm:pt modelId="{E841B587-6E9D-4429-A79E-29324DF2BDF9}">
      <dgm:prSet phldrT="[Text]"/>
      <dgm:spPr/>
      <dgm:t>
        <a:bodyPr/>
        <a:lstStyle/>
        <a:p>
          <a:r>
            <a:rPr lang="en-US" dirty="0" smtClean="0"/>
            <a:t>Principal Dashboard</a:t>
          </a:r>
          <a:endParaRPr lang="en-US" dirty="0"/>
        </a:p>
      </dgm:t>
    </dgm:pt>
    <dgm:pt modelId="{9F045A47-BA0E-4747-AD0D-D1F90081EC08}" type="parTrans" cxnId="{29E91F95-CE47-4D36-A766-800F0B5186DF}">
      <dgm:prSet/>
      <dgm:spPr/>
      <dgm:t>
        <a:bodyPr/>
        <a:lstStyle/>
        <a:p>
          <a:endParaRPr lang="en-US"/>
        </a:p>
      </dgm:t>
    </dgm:pt>
    <dgm:pt modelId="{45C33429-E055-4EF3-BCAB-064A6A5EDD8E}" type="sibTrans" cxnId="{29E91F95-CE47-4D36-A766-800F0B5186DF}">
      <dgm:prSet/>
      <dgm:spPr/>
      <dgm:t>
        <a:bodyPr/>
        <a:lstStyle/>
        <a:p>
          <a:endParaRPr lang="en-US"/>
        </a:p>
      </dgm:t>
    </dgm:pt>
    <dgm:pt modelId="{6A04A743-0987-43E9-9BE5-5BDFF6109408}">
      <dgm:prSet phldrT="[Text]" custT="1"/>
      <dgm:spPr/>
      <dgm:t>
        <a:bodyPr/>
        <a:lstStyle/>
        <a:p>
          <a:r>
            <a:rPr lang="en-US" sz="1400" dirty="0" smtClean="0"/>
            <a:t>Design ownership for modules</a:t>
          </a:r>
          <a:endParaRPr lang="en-US" sz="1400" dirty="0"/>
        </a:p>
      </dgm:t>
    </dgm:pt>
    <dgm:pt modelId="{E93DAFF9-9460-4CA2-8814-F7A781C91EB0}" type="parTrans" cxnId="{680640D3-B0F0-4AB6-859B-1DE4C7576837}">
      <dgm:prSet/>
      <dgm:spPr/>
      <dgm:t>
        <a:bodyPr/>
        <a:lstStyle/>
        <a:p>
          <a:endParaRPr lang="en-US"/>
        </a:p>
      </dgm:t>
    </dgm:pt>
    <dgm:pt modelId="{25050BAC-14DE-461B-927D-55474ABC76E2}" type="sibTrans" cxnId="{680640D3-B0F0-4AB6-859B-1DE4C7576837}">
      <dgm:prSet/>
      <dgm:spPr/>
      <dgm:t>
        <a:bodyPr/>
        <a:lstStyle/>
        <a:p>
          <a:endParaRPr lang="en-US"/>
        </a:p>
      </dgm:t>
    </dgm:pt>
    <dgm:pt modelId="{6E0EB29E-6CEB-404E-9F7E-1FB85B1DE694}">
      <dgm:prSet phldrT="[Text]" custT="1"/>
      <dgm:spPr/>
      <dgm:t>
        <a:bodyPr/>
        <a:lstStyle/>
        <a:p>
          <a:r>
            <a:rPr lang="en-US" sz="1400" dirty="0" smtClean="0"/>
            <a:t>191+ Support tickets</a:t>
          </a:r>
          <a:endParaRPr lang="en-US" sz="1400" dirty="0"/>
        </a:p>
      </dgm:t>
    </dgm:pt>
    <dgm:pt modelId="{79D287F5-3EF0-47D0-849D-025FD2FA8C43}" type="parTrans" cxnId="{13708772-CC88-43BB-AA73-7C59A909CFFB}">
      <dgm:prSet/>
      <dgm:spPr/>
      <dgm:t>
        <a:bodyPr/>
        <a:lstStyle/>
        <a:p>
          <a:endParaRPr lang="en-US"/>
        </a:p>
      </dgm:t>
    </dgm:pt>
    <dgm:pt modelId="{58D7ECDD-C1E0-40E3-BD48-739D43D9EAD7}" type="sibTrans" cxnId="{13708772-CC88-43BB-AA73-7C59A909CFFB}">
      <dgm:prSet/>
      <dgm:spPr/>
      <dgm:t>
        <a:bodyPr/>
        <a:lstStyle/>
        <a:p>
          <a:endParaRPr lang="en-US"/>
        </a:p>
      </dgm:t>
    </dgm:pt>
    <dgm:pt modelId="{80CAAE4F-87EB-4B79-A0F4-F845AB7B88A4}">
      <dgm:prSet phldrT="[Text]" custT="1"/>
      <dgm:spPr/>
      <dgm:t>
        <a:bodyPr/>
        <a:lstStyle/>
        <a:p>
          <a:r>
            <a:rPr lang="en-US" sz="1400" dirty="0" smtClean="0"/>
            <a:t>13.1-A release : 432 defects, 13.1-C release: 60 defects</a:t>
          </a:r>
          <a:endParaRPr lang="en-US" sz="1400" dirty="0"/>
        </a:p>
      </dgm:t>
    </dgm:pt>
    <dgm:pt modelId="{994E5717-6E2B-4ECE-AC17-52070E181059}" type="parTrans" cxnId="{2343736F-3C46-427E-BD4F-977F80F7E153}">
      <dgm:prSet/>
      <dgm:spPr/>
      <dgm:t>
        <a:bodyPr/>
        <a:lstStyle/>
        <a:p>
          <a:endParaRPr lang="en-US"/>
        </a:p>
      </dgm:t>
    </dgm:pt>
    <dgm:pt modelId="{8219E8B2-82F9-4012-A5EE-53DA4B0ADE2F}" type="sibTrans" cxnId="{2343736F-3C46-427E-BD4F-977F80F7E153}">
      <dgm:prSet/>
      <dgm:spPr/>
      <dgm:t>
        <a:bodyPr/>
        <a:lstStyle/>
        <a:p>
          <a:endParaRPr lang="en-US"/>
        </a:p>
      </dgm:t>
    </dgm:pt>
    <dgm:pt modelId="{F1209014-44DC-4BF9-9025-95FCBF67840C}">
      <dgm:prSet phldrT="[Text]" custT="1"/>
      <dgm:spPr/>
      <dgm:t>
        <a:bodyPr/>
        <a:lstStyle/>
        <a:p>
          <a:r>
            <a:rPr lang="en-US" sz="1400" dirty="0" smtClean="0"/>
            <a:t>Bi-weekly deployments &amp; overnight jobs</a:t>
          </a:r>
          <a:endParaRPr lang="en-US" sz="1400" dirty="0"/>
        </a:p>
      </dgm:t>
    </dgm:pt>
    <dgm:pt modelId="{FC505B37-8FD1-449A-9AB8-BA4F439DF661}" type="parTrans" cxnId="{A35C56E8-C15E-4324-BB3E-D997CAFEEC34}">
      <dgm:prSet/>
      <dgm:spPr/>
      <dgm:t>
        <a:bodyPr/>
        <a:lstStyle/>
        <a:p>
          <a:endParaRPr lang="en-US"/>
        </a:p>
      </dgm:t>
    </dgm:pt>
    <dgm:pt modelId="{40ED6C39-3F8D-4D02-8EDF-D7CB511DE889}" type="sibTrans" cxnId="{A35C56E8-C15E-4324-BB3E-D997CAFEEC34}">
      <dgm:prSet/>
      <dgm:spPr/>
      <dgm:t>
        <a:bodyPr/>
        <a:lstStyle/>
        <a:p>
          <a:endParaRPr lang="en-US"/>
        </a:p>
      </dgm:t>
    </dgm:pt>
    <dgm:pt modelId="{779D5814-BA27-49CE-859D-E9F70BF68996}">
      <dgm:prSet phldrT="[Text]" custT="1"/>
      <dgm:spPr/>
      <dgm:t>
        <a:bodyPr/>
        <a:lstStyle/>
        <a:p>
          <a:r>
            <a:rPr lang="en-US" sz="1400" dirty="0" smtClean="0"/>
            <a:t>Quick turnaround on prototypes iterations</a:t>
          </a:r>
          <a:endParaRPr lang="en-US" sz="1400" dirty="0"/>
        </a:p>
      </dgm:t>
    </dgm:pt>
    <dgm:pt modelId="{9CB7EF45-1181-4F3E-9CB4-066A5C4731C6}" type="parTrans" cxnId="{069BA889-79FF-45AC-9C60-CDD1B32E2C4D}">
      <dgm:prSet/>
      <dgm:spPr/>
      <dgm:t>
        <a:bodyPr/>
        <a:lstStyle/>
        <a:p>
          <a:endParaRPr lang="en-US"/>
        </a:p>
      </dgm:t>
    </dgm:pt>
    <dgm:pt modelId="{78C9920F-4011-4510-A88B-BC1264524E43}" type="sibTrans" cxnId="{069BA889-79FF-45AC-9C60-CDD1B32E2C4D}">
      <dgm:prSet/>
      <dgm:spPr/>
      <dgm:t>
        <a:bodyPr/>
        <a:lstStyle/>
        <a:p>
          <a:endParaRPr lang="en-US"/>
        </a:p>
      </dgm:t>
    </dgm:pt>
    <dgm:pt modelId="{056D74A7-BA8F-4E14-8E78-F33A25D09C5C}">
      <dgm:prSet phldrT="[Text]" custT="1"/>
      <dgm:spPr/>
      <dgm:t>
        <a:bodyPr/>
        <a:lstStyle/>
        <a:p>
          <a:r>
            <a:rPr lang="en-US" sz="1400" dirty="0" smtClean="0"/>
            <a:t>Outstanding quality, minimal defects</a:t>
          </a:r>
          <a:endParaRPr lang="en-US" sz="1400" dirty="0"/>
        </a:p>
      </dgm:t>
    </dgm:pt>
    <dgm:pt modelId="{04871F9F-9BDA-45C7-A9EF-7937F06CDC30}" type="parTrans" cxnId="{34ABC291-A58E-4C1C-8E9B-3C54EBCEDD88}">
      <dgm:prSet/>
      <dgm:spPr/>
      <dgm:t>
        <a:bodyPr/>
        <a:lstStyle/>
        <a:p>
          <a:endParaRPr lang="en-US"/>
        </a:p>
      </dgm:t>
    </dgm:pt>
    <dgm:pt modelId="{1845744E-7FF8-4180-9E14-C17D2643D815}" type="sibTrans" cxnId="{34ABC291-A58E-4C1C-8E9B-3C54EBCEDD88}">
      <dgm:prSet/>
      <dgm:spPr/>
      <dgm:t>
        <a:bodyPr/>
        <a:lstStyle/>
        <a:p>
          <a:endParaRPr lang="en-US"/>
        </a:p>
      </dgm:t>
    </dgm:pt>
    <dgm:pt modelId="{19708C9F-991D-41E9-9537-ABA064B91742}">
      <dgm:prSet phldrT="[Text]" custT="1"/>
      <dgm:spPr/>
      <dgm:t>
        <a:bodyPr/>
        <a:lstStyle/>
        <a:p>
          <a:r>
            <a:rPr lang="en-US" sz="1400" dirty="0" err="1" smtClean="0"/>
            <a:t>AppFabric</a:t>
          </a:r>
          <a:r>
            <a:rPr lang="en-US" sz="1400" dirty="0" smtClean="0"/>
            <a:t> Admin tool</a:t>
          </a:r>
          <a:endParaRPr lang="en-US" sz="1400" dirty="0"/>
        </a:p>
      </dgm:t>
    </dgm:pt>
    <dgm:pt modelId="{F777179B-F9FB-4EE0-9132-DAEB6E7925E1}" type="parTrans" cxnId="{97CB8AF6-9EC3-4FF4-8081-B132D84C7058}">
      <dgm:prSet/>
      <dgm:spPr/>
      <dgm:t>
        <a:bodyPr/>
        <a:lstStyle/>
        <a:p>
          <a:endParaRPr lang="en-US"/>
        </a:p>
      </dgm:t>
    </dgm:pt>
    <dgm:pt modelId="{CD18D25F-8F79-4536-8E8F-850A98710445}" type="sibTrans" cxnId="{97CB8AF6-9EC3-4FF4-8081-B132D84C7058}">
      <dgm:prSet/>
      <dgm:spPr/>
      <dgm:t>
        <a:bodyPr/>
        <a:lstStyle/>
        <a:p>
          <a:endParaRPr lang="en-US"/>
        </a:p>
      </dgm:t>
    </dgm:pt>
    <dgm:pt modelId="{76DB76AC-C906-4068-B205-C94FF04337FA}">
      <dgm:prSet phldrT="[Text]" custT="1"/>
      <dgm:spPr/>
      <dgm:t>
        <a:bodyPr/>
        <a:lstStyle/>
        <a:p>
          <a:r>
            <a:rPr lang="en-US" sz="1400" dirty="0" smtClean="0"/>
            <a:t>Leveraged onsite\offshore model</a:t>
          </a:r>
          <a:endParaRPr lang="en-US" sz="1400" dirty="0"/>
        </a:p>
      </dgm:t>
    </dgm:pt>
    <dgm:pt modelId="{25F31EF3-1049-45B4-A1FB-63D50A572782}" type="parTrans" cxnId="{0AD282C3-9EE5-4CCC-AC6F-9CC2514CA7ED}">
      <dgm:prSet/>
      <dgm:spPr/>
      <dgm:t>
        <a:bodyPr/>
        <a:lstStyle/>
        <a:p>
          <a:endParaRPr lang="en-US"/>
        </a:p>
      </dgm:t>
    </dgm:pt>
    <dgm:pt modelId="{7E8C2790-B486-47FF-BACA-263209141DCA}" type="sibTrans" cxnId="{0AD282C3-9EE5-4CCC-AC6F-9CC2514CA7ED}">
      <dgm:prSet/>
      <dgm:spPr/>
      <dgm:t>
        <a:bodyPr/>
        <a:lstStyle/>
        <a:p>
          <a:endParaRPr lang="en-US"/>
        </a:p>
      </dgm:t>
    </dgm:pt>
    <dgm:pt modelId="{D473DC69-7817-499F-900E-BC08EEDCCA9E}">
      <dgm:prSet phldrT="[Text]" custT="1"/>
      <dgm:spPr/>
      <dgm:t>
        <a:bodyPr/>
        <a:lstStyle/>
        <a:p>
          <a:r>
            <a:rPr lang="en-US" sz="1400" dirty="0" smtClean="0"/>
            <a:t>Data jobs support from offshore</a:t>
          </a:r>
          <a:endParaRPr lang="en-US" sz="1400" dirty="0"/>
        </a:p>
      </dgm:t>
    </dgm:pt>
    <dgm:pt modelId="{F8B5A9D4-4F73-4C0A-9986-4B9A187BCA4C}" type="parTrans" cxnId="{E0D74D9F-052A-4B2B-B022-694A8DB7CBFC}">
      <dgm:prSet/>
      <dgm:spPr/>
      <dgm:t>
        <a:bodyPr/>
        <a:lstStyle/>
        <a:p>
          <a:endParaRPr lang="en-US"/>
        </a:p>
      </dgm:t>
    </dgm:pt>
    <dgm:pt modelId="{74A3324C-1DF9-4F51-820B-6D87D69FB268}" type="sibTrans" cxnId="{E0D74D9F-052A-4B2B-B022-694A8DB7CBFC}">
      <dgm:prSet/>
      <dgm:spPr/>
      <dgm:t>
        <a:bodyPr/>
        <a:lstStyle/>
        <a:p>
          <a:endParaRPr lang="en-US"/>
        </a:p>
      </dgm:t>
    </dgm:pt>
    <dgm:pt modelId="{082574BF-CF8C-4774-BA6F-0D35277B44EF}">
      <dgm:prSet phldrT="[Text]" custT="1"/>
      <dgm:spPr/>
      <dgm:t>
        <a:bodyPr/>
        <a:lstStyle/>
        <a:p>
          <a:r>
            <a:rPr lang="en-US" sz="1400" dirty="0" smtClean="0"/>
            <a:t>Cutting edge technologies</a:t>
          </a:r>
          <a:endParaRPr lang="en-US" sz="1400" dirty="0"/>
        </a:p>
      </dgm:t>
    </dgm:pt>
    <dgm:pt modelId="{47F3602C-9C1C-4487-B4A0-F02BB1E10F38}" type="parTrans" cxnId="{EEF9C64A-7D6F-4944-9A00-908C057212DA}">
      <dgm:prSet/>
      <dgm:spPr/>
      <dgm:t>
        <a:bodyPr/>
        <a:lstStyle/>
        <a:p>
          <a:endParaRPr lang="en-US"/>
        </a:p>
      </dgm:t>
    </dgm:pt>
    <dgm:pt modelId="{E25AFDAB-247F-43CC-8F46-19FA56661EC4}" type="sibTrans" cxnId="{EEF9C64A-7D6F-4944-9A00-908C057212DA}">
      <dgm:prSet/>
      <dgm:spPr/>
      <dgm:t>
        <a:bodyPr/>
        <a:lstStyle/>
        <a:p>
          <a:endParaRPr lang="en-US"/>
        </a:p>
      </dgm:t>
    </dgm:pt>
    <dgm:pt modelId="{BD520B07-32E0-404E-9BA5-3A57D92FFB09}">
      <dgm:prSet phldrT="[Text]" custT="1"/>
      <dgm:spPr/>
      <dgm:t>
        <a:bodyPr/>
        <a:lstStyle/>
        <a:p>
          <a:r>
            <a:rPr lang="en-US" sz="1400" dirty="0" smtClean="0"/>
            <a:t>Data Testing for first time, good defects</a:t>
          </a:r>
          <a:endParaRPr lang="en-US" sz="1400" dirty="0"/>
        </a:p>
      </dgm:t>
    </dgm:pt>
    <dgm:pt modelId="{245C46D3-575D-4392-AD88-159E0FFB55FD}" type="parTrans" cxnId="{28159A5C-47F8-47BF-AF0A-CD1253F59CF9}">
      <dgm:prSet/>
      <dgm:spPr/>
      <dgm:t>
        <a:bodyPr/>
        <a:lstStyle/>
        <a:p>
          <a:endParaRPr lang="en-US"/>
        </a:p>
      </dgm:t>
    </dgm:pt>
    <dgm:pt modelId="{758D5980-BDDF-4652-A4AF-8E34100B31B4}" type="sibTrans" cxnId="{28159A5C-47F8-47BF-AF0A-CD1253F59CF9}">
      <dgm:prSet/>
      <dgm:spPr/>
      <dgm:t>
        <a:bodyPr/>
        <a:lstStyle/>
        <a:p>
          <a:endParaRPr lang="en-US"/>
        </a:p>
      </dgm:t>
    </dgm:pt>
    <dgm:pt modelId="{122AE0DD-146B-4CC7-855D-3ACF69AECF57}" type="pres">
      <dgm:prSet presAssocID="{1D49C0EF-59F3-40AB-AF6A-0431524E1A96}" presName="linearFlow" presStyleCnt="0">
        <dgm:presLayoutVars>
          <dgm:dir/>
          <dgm:animLvl val="lvl"/>
          <dgm:resizeHandles val="exact"/>
        </dgm:presLayoutVars>
      </dgm:prSet>
      <dgm:spPr/>
      <dgm:t>
        <a:bodyPr/>
        <a:lstStyle/>
        <a:p>
          <a:endParaRPr lang="en-US"/>
        </a:p>
      </dgm:t>
    </dgm:pt>
    <dgm:pt modelId="{56876E53-0D77-4268-A944-92E3A7E174DE}" type="pres">
      <dgm:prSet presAssocID="{8B2DD16B-2C48-43D2-B570-B26D0E7F99D8}" presName="composite" presStyleCnt="0"/>
      <dgm:spPr/>
    </dgm:pt>
    <dgm:pt modelId="{8A3FD590-040E-4138-9CD9-074A003CD2F7}" type="pres">
      <dgm:prSet presAssocID="{8B2DD16B-2C48-43D2-B570-B26D0E7F99D8}" presName="parentText" presStyleLbl="alignNode1" presStyleIdx="0" presStyleCnt="4">
        <dgm:presLayoutVars>
          <dgm:chMax val="1"/>
          <dgm:bulletEnabled val="1"/>
        </dgm:presLayoutVars>
      </dgm:prSet>
      <dgm:spPr/>
      <dgm:t>
        <a:bodyPr/>
        <a:lstStyle/>
        <a:p>
          <a:endParaRPr lang="en-US"/>
        </a:p>
      </dgm:t>
    </dgm:pt>
    <dgm:pt modelId="{00CBB287-DF7C-4814-AC49-54BACB928000}" type="pres">
      <dgm:prSet presAssocID="{8B2DD16B-2C48-43D2-B570-B26D0E7F99D8}" presName="descendantText" presStyleLbl="alignAcc1" presStyleIdx="0" presStyleCnt="4" custScaleY="105042">
        <dgm:presLayoutVars>
          <dgm:bulletEnabled val="1"/>
        </dgm:presLayoutVars>
      </dgm:prSet>
      <dgm:spPr/>
      <dgm:t>
        <a:bodyPr/>
        <a:lstStyle/>
        <a:p>
          <a:endParaRPr lang="en-US"/>
        </a:p>
      </dgm:t>
    </dgm:pt>
    <dgm:pt modelId="{7F70B697-D1F2-4863-8395-0206F4D2121F}" type="pres">
      <dgm:prSet presAssocID="{7A17BA56-E8F3-4694-A0FF-B2452D6CE537}" presName="sp" presStyleCnt="0"/>
      <dgm:spPr/>
    </dgm:pt>
    <dgm:pt modelId="{BD20D5B9-755B-4C08-931E-00FBDF3A1020}" type="pres">
      <dgm:prSet presAssocID="{49C4C44E-C53D-4B08-B598-F642ECD11009}" presName="composite" presStyleCnt="0"/>
      <dgm:spPr/>
    </dgm:pt>
    <dgm:pt modelId="{761D783E-D876-4ED4-8F6B-D6D415D92019}" type="pres">
      <dgm:prSet presAssocID="{49C4C44E-C53D-4B08-B598-F642ECD11009}" presName="parentText" presStyleLbl="alignNode1" presStyleIdx="1" presStyleCnt="4" custLinFactNeighborX="952" custLinFactNeighborY="-8862">
        <dgm:presLayoutVars>
          <dgm:chMax val="1"/>
          <dgm:bulletEnabled val="1"/>
        </dgm:presLayoutVars>
      </dgm:prSet>
      <dgm:spPr/>
      <dgm:t>
        <a:bodyPr/>
        <a:lstStyle/>
        <a:p>
          <a:endParaRPr lang="en-US"/>
        </a:p>
      </dgm:t>
    </dgm:pt>
    <dgm:pt modelId="{5D0C8339-C5AF-41B2-8F8A-C9A22FC729E0}" type="pres">
      <dgm:prSet presAssocID="{49C4C44E-C53D-4B08-B598-F642ECD11009}" presName="descendantText" presStyleLbl="alignAcc1" presStyleIdx="1" presStyleCnt="4" custScaleX="100508" custScaleY="145283">
        <dgm:presLayoutVars>
          <dgm:bulletEnabled val="1"/>
        </dgm:presLayoutVars>
      </dgm:prSet>
      <dgm:spPr/>
      <dgm:t>
        <a:bodyPr/>
        <a:lstStyle/>
        <a:p>
          <a:endParaRPr lang="en-US"/>
        </a:p>
      </dgm:t>
    </dgm:pt>
    <dgm:pt modelId="{C27E0351-D507-46C8-83E0-B62FF3EBB0C6}" type="pres">
      <dgm:prSet presAssocID="{91CD94AC-D0D3-4173-8F09-BA76C2DC2BDF}" presName="sp" presStyleCnt="0"/>
      <dgm:spPr/>
    </dgm:pt>
    <dgm:pt modelId="{7921CA07-140B-4D42-B310-BE61C7FAA1BD}" type="pres">
      <dgm:prSet presAssocID="{35DAED58-CB0C-4A41-9033-A7C632672973}" presName="composite" presStyleCnt="0"/>
      <dgm:spPr/>
    </dgm:pt>
    <dgm:pt modelId="{7CB87491-EAC6-4138-AB89-584A568C3BA5}" type="pres">
      <dgm:prSet presAssocID="{35DAED58-CB0C-4A41-9033-A7C632672973}" presName="parentText" presStyleLbl="alignNode1" presStyleIdx="2" presStyleCnt="4">
        <dgm:presLayoutVars>
          <dgm:chMax val="1"/>
          <dgm:bulletEnabled val="1"/>
        </dgm:presLayoutVars>
      </dgm:prSet>
      <dgm:spPr/>
      <dgm:t>
        <a:bodyPr/>
        <a:lstStyle/>
        <a:p>
          <a:endParaRPr lang="en-US"/>
        </a:p>
      </dgm:t>
    </dgm:pt>
    <dgm:pt modelId="{F93933BF-385F-403C-B1E4-2AC024CAB869}" type="pres">
      <dgm:prSet presAssocID="{35DAED58-CB0C-4A41-9033-A7C632672973}" presName="descendantText" presStyleLbl="alignAcc1" presStyleIdx="2" presStyleCnt="4">
        <dgm:presLayoutVars>
          <dgm:bulletEnabled val="1"/>
        </dgm:presLayoutVars>
      </dgm:prSet>
      <dgm:spPr/>
      <dgm:t>
        <a:bodyPr/>
        <a:lstStyle/>
        <a:p>
          <a:endParaRPr lang="en-US"/>
        </a:p>
      </dgm:t>
    </dgm:pt>
    <dgm:pt modelId="{1934DF33-5FD6-4A59-AE4E-90FE68E6C601}" type="pres">
      <dgm:prSet presAssocID="{8D33A81C-4E2E-4131-84E1-D9EAE29E7988}" presName="sp" presStyleCnt="0"/>
      <dgm:spPr/>
    </dgm:pt>
    <dgm:pt modelId="{1BCCA61C-3BCF-4587-8F31-B289E22E8C46}" type="pres">
      <dgm:prSet presAssocID="{E841B587-6E9D-4429-A79E-29324DF2BDF9}" presName="composite" presStyleCnt="0"/>
      <dgm:spPr/>
    </dgm:pt>
    <dgm:pt modelId="{A8AA0C40-DEAA-4703-A2D7-3280BD60DDF7}" type="pres">
      <dgm:prSet presAssocID="{E841B587-6E9D-4429-A79E-29324DF2BDF9}" presName="parentText" presStyleLbl="alignNode1" presStyleIdx="3" presStyleCnt="4">
        <dgm:presLayoutVars>
          <dgm:chMax val="1"/>
          <dgm:bulletEnabled val="1"/>
        </dgm:presLayoutVars>
      </dgm:prSet>
      <dgm:spPr/>
      <dgm:t>
        <a:bodyPr/>
        <a:lstStyle/>
        <a:p>
          <a:endParaRPr lang="en-US"/>
        </a:p>
      </dgm:t>
    </dgm:pt>
    <dgm:pt modelId="{72F04D08-D3A8-47A3-B8B8-428706922104}" type="pres">
      <dgm:prSet presAssocID="{E841B587-6E9D-4429-A79E-29324DF2BDF9}" presName="descendantText" presStyleLbl="alignAcc1" presStyleIdx="3" presStyleCnt="4">
        <dgm:presLayoutVars>
          <dgm:bulletEnabled val="1"/>
        </dgm:presLayoutVars>
      </dgm:prSet>
      <dgm:spPr/>
      <dgm:t>
        <a:bodyPr/>
        <a:lstStyle/>
        <a:p>
          <a:endParaRPr lang="en-US"/>
        </a:p>
      </dgm:t>
    </dgm:pt>
  </dgm:ptLst>
  <dgm:cxnLst>
    <dgm:cxn modelId="{8FCC4DD1-71BB-49DA-84F3-3D55BA7743C3}" type="presOf" srcId="{D473DC69-7817-499F-900E-BC08EEDCCA9E}" destId="{00CBB287-DF7C-4814-AC49-54BACB928000}" srcOrd="0" destOrd="3" presId="urn:microsoft.com/office/officeart/2005/8/layout/chevron2"/>
    <dgm:cxn modelId="{4AA568BD-A826-4817-9053-765E56C5CC1F}" type="presOf" srcId="{19708C9F-991D-41E9-9537-ABA064B91742}" destId="{72F04D08-D3A8-47A3-B8B8-428706922104}" srcOrd="0" destOrd="2" presId="urn:microsoft.com/office/officeart/2005/8/layout/chevron2"/>
    <dgm:cxn modelId="{0C901F20-CF24-423D-A17B-BD27D02BC3EF}" type="presOf" srcId="{E841B587-6E9D-4429-A79E-29324DF2BDF9}" destId="{A8AA0C40-DEAA-4703-A2D7-3280BD60DDF7}" srcOrd="0" destOrd="0" presId="urn:microsoft.com/office/officeart/2005/8/layout/chevron2"/>
    <dgm:cxn modelId="{2BE6BCF3-E026-4BB3-8E05-223859518812}" type="presOf" srcId="{6A04A743-0987-43E9-9BE5-5BDFF6109408}" destId="{72F04D08-D3A8-47A3-B8B8-428706922104}" srcOrd="0" destOrd="0" presId="urn:microsoft.com/office/officeart/2005/8/layout/chevron2"/>
    <dgm:cxn modelId="{069BA889-79FF-45AC-9C60-CDD1B32E2C4D}" srcId="{35DAED58-CB0C-4A41-9033-A7C632672973}" destId="{779D5814-BA27-49CE-859D-E9F70BF68996}" srcOrd="1" destOrd="0" parTransId="{9CB7EF45-1181-4F3E-9CB4-066A5C4731C6}" sibTransId="{78C9920F-4011-4510-A88B-BC1264524E43}"/>
    <dgm:cxn modelId="{28159A5C-47F8-47BF-AF0A-CD1253F59CF9}" srcId="{49C4C44E-C53D-4B08-B598-F642ECD11009}" destId="{BD520B07-32E0-404E-9BA5-3A57D92FFB09}" srcOrd="2" destOrd="0" parTransId="{245C46D3-575D-4392-AD88-159E0FFB55FD}" sibTransId="{758D5980-BDDF-4652-A4AF-8E34100B31B4}"/>
    <dgm:cxn modelId="{D6FB3224-FFB7-494F-B042-A08C70D8F6D9}" srcId="{35DAED58-CB0C-4A41-9033-A7C632672973}" destId="{E4A54EC7-FA22-47EB-93F6-87322E54873C}" srcOrd="0" destOrd="0" parTransId="{9B205C54-6F80-434F-904F-C805EE3E28DE}" sibTransId="{9919122D-CFE8-4186-AC51-53ACD867CAD3}"/>
    <dgm:cxn modelId="{29E91F95-CE47-4D36-A766-800F0B5186DF}" srcId="{1D49C0EF-59F3-40AB-AF6A-0431524E1A96}" destId="{E841B587-6E9D-4429-A79E-29324DF2BDF9}" srcOrd="3" destOrd="0" parTransId="{9F045A47-BA0E-4747-AD0D-D1F90081EC08}" sibTransId="{45C33429-E055-4EF3-BCAB-064A6A5EDD8E}"/>
    <dgm:cxn modelId="{D496F48A-4461-4270-9799-ADC8A183C72D}" type="presOf" srcId="{76DB76AC-C906-4068-B205-C94FF04337FA}" destId="{00CBB287-DF7C-4814-AC49-54BACB928000}" srcOrd="0" destOrd="2" presId="urn:microsoft.com/office/officeart/2005/8/layout/chevron2"/>
    <dgm:cxn modelId="{34ABC291-A58E-4C1C-8E9B-3C54EBCEDD88}" srcId="{E841B587-6E9D-4429-A79E-29324DF2BDF9}" destId="{056D74A7-BA8F-4E14-8E78-F33A25D09C5C}" srcOrd="1" destOrd="0" parTransId="{04871F9F-9BDA-45C7-A9EF-7937F06CDC30}" sibTransId="{1845744E-7FF8-4180-9E14-C17D2643D815}"/>
    <dgm:cxn modelId="{E209BE54-04F9-48D6-B15C-ED55FEE12589}" type="presOf" srcId="{35DAED58-CB0C-4A41-9033-A7C632672973}" destId="{7CB87491-EAC6-4138-AB89-584A568C3BA5}" srcOrd="0" destOrd="0" presId="urn:microsoft.com/office/officeart/2005/8/layout/chevron2"/>
    <dgm:cxn modelId="{889B19FB-EFFB-4B2B-B33C-A912D18288DE}" srcId="{1D49C0EF-59F3-40AB-AF6A-0431524E1A96}" destId="{8B2DD16B-2C48-43D2-B570-B26D0E7F99D8}" srcOrd="0" destOrd="0" parTransId="{91AD6680-B4D6-47D9-9A11-D496B67A9DFD}" sibTransId="{7A17BA56-E8F3-4694-A0FF-B2452D6CE537}"/>
    <dgm:cxn modelId="{9E15909A-5CD4-431B-8E29-B1CFA6A6F186}" type="presOf" srcId="{F1209014-44DC-4BF9-9025-95FCBF67840C}" destId="{5D0C8339-C5AF-41B2-8F8A-C9A22FC729E0}" srcOrd="0" destOrd="3" presId="urn:microsoft.com/office/officeart/2005/8/layout/chevron2"/>
    <dgm:cxn modelId="{10B3B930-2140-45A9-8F6C-FA77F3E4C6FE}" type="presOf" srcId="{D9F033FA-64A3-453B-8FFB-D027D0B3F390}" destId="{5D0C8339-C5AF-41B2-8F8A-C9A22FC729E0}" srcOrd="0" destOrd="0" presId="urn:microsoft.com/office/officeart/2005/8/layout/chevron2"/>
    <dgm:cxn modelId="{C754F278-72E6-4BED-AE70-CF0D98B4A62C}" type="presOf" srcId="{BD520B07-32E0-404E-9BA5-3A57D92FFB09}" destId="{5D0C8339-C5AF-41B2-8F8A-C9A22FC729E0}" srcOrd="0" destOrd="2" presId="urn:microsoft.com/office/officeart/2005/8/layout/chevron2"/>
    <dgm:cxn modelId="{A35C56E8-C15E-4324-BB3E-D997CAFEEC34}" srcId="{49C4C44E-C53D-4B08-B598-F642ECD11009}" destId="{F1209014-44DC-4BF9-9025-95FCBF67840C}" srcOrd="3" destOrd="0" parTransId="{FC505B37-8FD1-449A-9AB8-BA4F439DF661}" sibTransId="{40ED6C39-3F8D-4D02-8EDF-D7CB511DE889}"/>
    <dgm:cxn modelId="{E7687F64-A75C-4C59-8F81-097FC1CEF33B}" type="presOf" srcId="{1D49C0EF-59F3-40AB-AF6A-0431524E1A96}" destId="{122AE0DD-146B-4CC7-855D-3ACF69AECF57}" srcOrd="0" destOrd="0" presId="urn:microsoft.com/office/officeart/2005/8/layout/chevron2"/>
    <dgm:cxn modelId="{4FAF7F70-E304-4172-962D-C2150F4ACED6}" type="presOf" srcId="{821E0E79-8156-4AF1-AC23-B6518DA62E54}" destId="{00CBB287-DF7C-4814-AC49-54BACB928000}" srcOrd="0" destOrd="0" presId="urn:microsoft.com/office/officeart/2005/8/layout/chevron2"/>
    <dgm:cxn modelId="{90EA19C5-3302-4F2A-B36D-3258E11D1CBD}" type="presOf" srcId="{49C4C44E-C53D-4B08-B598-F642ECD11009}" destId="{761D783E-D876-4ED4-8F6B-D6D415D92019}" srcOrd="0" destOrd="0" presId="urn:microsoft.com/office/officeart/2005/8/layout/chevron2"/>
    <dgm:cxn modelId="{634CED81-DB38-4C22-A244-8385F4F01CA0}" srcId="{1D49C0EF-59F3-40AB-AF6A-0431524E1A96}" destId="{49C4C44E-C53D-4B08-B598-F642ECD11009}" srcOrd="1" destOrd="0" parTransId="{B970D9E8-F3BE-4314-A861-052321E73304}" sibTransId="{91CD94AC-D0D3-4173-8F09-BA76C2DC2BDF}"/>
    <dgm:cxn modelId="{038A7F59-CEDA-4FE5-8246-193387EE3E01}" type="presOf" srcId="{056D74A7-BA8F-4E14-8E78-F33A25D09C5C}" destId="{72F04D08-D3A8-47A3-B8B8-428706922104}" srcOrd="0" destOrd="1" presId="urn:microsoft.com/office/officeart/2005/8/layout/chevron2"/>
    <dgm:cxn modelId="{6F59042C-6DA8-4F33-A63E-71CC25A65EDC}" type="presOf" srcId="{E4A54EC7-FA22-47EB-93F6-87322E54873C}" destId="{F93933BF-385F-403C-B1E4-2AC024CAB869}" srcOrd="0" destOrd="0" presId="urn:microsoft.com/office/officeart/2005/8/layout/chevron2"/>
    <dgm:cxn modelId="{0AD282C3-9EE5-4CCC-AC6F-9CC2514CA7ED}" srcId="{8B2DD16B-2C48-43D2-B570-B26D0E7F99D8}" destId="{76DB76AC-C906-4068-B205-C94FF04337FA}" srcOrd="2" destOrd="0" parTransId="{25F31EF3-1049-45B4-A1FB-63D50A572782}" sibTransId="{7E8C2790-B486-47FF-BACA-263209141DCA}"/>
    <dgm:cxn modelId="{ED3D3016-0EC3-43D8-9AD8-FEFA612626FF}" type="presOf" srcId="{80CAAE4F-87EB-4B79-A0F4-F845AB7B88A4}" destId="{5D0C8339-C5AF-41B2-8F8A-C9A22FC729E0}" srcOrd="0" destOrd="1" presId="urn:microsoft.com/office/officeart/2005/8/layout/chevron2"/>
    <dgm:cxn modelId="{13708772-CC88-43BB-AA73-7C59A909CFFB}" srcId="{8B2DD16B-2C48-43D2-B570-B26D0E7F99D8}" destId="{6E0EB29E-6CEB-404E-9F7E-1FB85B1DE694}" srcOrd="1" destOrd="0" parTransId="{79D287F5-3EF0-47D0-849D-025FD2FA8C43}" sibTransId="{58D7ECDD-C1E0-40E3-BD48-739D43D9EAD7}"/>
    <dgm:cxn modelId="{2343736F-3C46-427E-BD4F-977F80F7E153}" srcId="{49C4C44E-C53D-4B08-B598-F642ECD11009}" destId="{80CAAE4F-87EB-4B79-A0F4-F845AB7B88A4}" srcOrd="1" destOrd="0" parTransId="{994E5717-6E2B-4ECE-AC17-52070E181059}" sibTransId="{8219E8B2-82F9-4012-A5EE-53DA4B0ADE2F}"/>
    <dgm:cxn modelId="{25B13D8F-C2AE-4636-8E8E-A3A05E23C2A6}" srcId="{49C4C44E-C53D-4B08-B598-F642ECD11009}" destId="{D9F033FA-64A3-453B-8FFB-D027D0B3F390}" srcOrd="0" destOrd="0" parTransId="{134A3B93-D03A-4BB4-AE46-A354C3B8FA4F}" sibTransId="{84E7FB4D-0BCD-4CD4-B7B3-AD8C50684610}"/>
    <dgm:cxn modelId="{03126E3E-4676-4126-AA6B-9D3A614F5D70}" srcId="{1D49C0EF-59F3-40AB-AF6A-0431524E1A96}" destId="{35DAED58-CB0C-4A41-9033-A7C632672973}" srcOrd="2" destOrd="0" parTransId="{AFB8D1D2-7007-411F-9B09-3FD031CB98BD}" sibTransId="{8D33A81C-4E2E-4131-84E1-D9EAE29E7988}"/>
    <dgm:cxn modelId="{14D4BD8B-3D76-4847-B3EE-B7F0BB4A2B33}" type="presOf" srcId="{082574BF-CF8C-4774-BA6F-0D35277B44EF}" destId="{F93933BF-385F-403C-B1E4-2AC024CAB869}" srcOrd="0" destOrd="2" presId="urn:microsoft.com/office/officeart/2005/8/layout/chevron2"/>
    <dgm:cxn modelId="{5F90EC9E-1289-495E-898A-037192E1A408}" type="presOf" srcId="{779D5814-BA27-49CE-859D-E9F70BF68996}" destId="{F93933BF-385F-403C-B1E4-2AC024CAB869}" srcOrd="0" destOrd="1" presId="urn:microsoft.com/office/officeart/2005/8/layout/chevron2"/>
    <dgm:cxn modelId="{EEF9C64A-7D6F-4944-9A00-908C057212DA}" srcId="{35DAED58-CB0C-4A41-9033-A7C632672973}" destId="{082574BF-CF8C-4774-BA6F-0D35277B44EF}" srcOrd="2" destOrd="0" parTransId="{47F3602C-9C1C-4487-B4A0-F02BB1E10F38}" sibTransId="{E25AFDAB-247F-43CC-8F46-19FA56661EC4}"/>
    <dgm:cxn modelId="{5D609692-C348-4B95-A370-C62B4E8ADC31}" srcId="{8B2DD16B-2C48-43D2-B570-B26D0E7F99D8}" destId="{821E0E79-8156-4AF1-AC23-B6518DA62E54}" srcOrd="0" destOrd="0" parTransId="{390245E4-F924-4FB6-A8ED-B0726BD33BFE}" sibTransId="{ED7EFD0F-83F4-4138-BE1F-94ECEEEDE5E3}"/>
    <dgm:cxn modelId="{680640D3-B0F0-4AB6-859B-1DE4C7576837}" srcId="{E841B587-6E9D-4429-A79E-29324DF2BDF9}" destId="{6A04A743-0987-43E9-9BE5-5BDFF6109408}" srcOrd="0" destOrd="0" parTransId="{E93DAFF9-9460-4CA2-8814-F7A781C91EB0}" sibTransId="{25050BAC-14DE-461B-927D-55474ABC76E2}"/>
    <dgm:cxn modelId="{E0D74D9F-052A-4B2B-B022-694A8DB7CBFC}" srcId="{8B2DD16B-2C48-43D2-B570-B26D0E7F99D8}" destId="{D473DC69-7817-499F-900E-BC08EEDCCA9E}" srcOrd="3" destOrd="0" parTransId="{F8B5A9D4-4F73-4C0A-9986-4B9A187BCA4C}" sibTransId="{74A3324C-1DF9-4F51-820B-6D87D69FB268}"/>
    <dgm:cxn modelId="{1A249544-7460-4F9F-B39E-35F72DB9A942}" type="presOf" srcId="{8B2DD16B-2C48-43D2-B570-B26D0E7F99D8}" destId="{8A3FD590-040E-4138-9CD9-074A003CD2F7}" srcOrd="0" destOrd="0" presId="urn:microsoft.com/office/officeart/2005/8/layout/chevron2"/>
    <dgm:cxn modelId="{97CB8AF6-9EC3-4FF4-8081-B132D84C7058}" srcId="{E841B587-6E9D-4429-A79E-29324DF2BDF9}" destId="{19708C9F-991D-41E9-9537-ABA064B91742}" srcOrd="2" destOrd="0" parTransId="{F777179B-F9FB-4EE0-9132-DAEB6E7925E1}" sibTransId="{CD18D25F-8F79-4536-8E8F-850A98710445}"/>
    <dgm:cxn modelId="{A93C001C-AC3B-45FE-A780-BDB60D9A1642}" type="presOf" srcId="{6E0EB29E-6CEB-404E-9F7E-1FB85B1DE694}" destId="{00CBB287-DF7C-4814-AC49-54BACB928000}" srcOrd="0" destOrd="1" presId="urn:microsoft.com/office/officeart/2005/8/layout/chevron2"/>
    <dgm:cxn modelId="{58204560-2AD8-4470-8BA4-0EC5712382E1}" type="presParOf" srcId="{122AE0DD-146B-4CC7-855D-3ACF69AECF57}" destId="{56876E53-0D77-4268-A944-92E3A7E174DE}" srcOrd="0" destOrd="0" presId="urn:microsoft.com/office/officeart/2005/8/layout/chevron2"/>
    <dgm:cxn modelId="{EC35B8F7-B718-4A07-AFC4-2A677D80D711}" type="presParOf" srcId="{56876E53-0D77-4268-A944-92E3A7E174DE}" destId="{8A3FD590-040E-4138-9CD9-074A003CD2F7}" srcOrd="0" destOrd="0" presId="urn:microsoft.com/office/officeart/2005/8/layout/chevron2"/>
    <dgm:cxn modelId="{0A2E94FE-4CC3-4837-BAF4-FFCDA2F3FFEB}" type="presParOf" srcId="{56876E53-0D77-4268-A944-92E3A7E174DE}" destId="{00CBB287-DF7C-4814-AC49-54BACB928000}" srcOrd="1" destOrd="0" presId="urn:microsoft.com/office/officeart/2005/8/layout/chevron2"/>
    <dgm:cxn modelId="{84789DB2-E54A-4B5C-8D5C-31FAD29F255B}" type="presParOf" srcId="{122AE0DD-146B-4CC7-855D-3ACF69AECF57}" destId="{7F70B697-D1F2-4863-8395-0206F4D2121F}" srcOrd="1" destOrd="0" presId="urn:microsoft.com/office/officeart/2005/8/layout/chevron2"/>
    <dgm:cxn modelId="{5CF60A20-4EC2-41DF-985A-A894A6227384}" type="presParOf" srcId="{122AE0DD-146B-4CC7-855D-3ACF69AECF57}" destId="{BD20D5B9-755B-4C08-931E-00FBDF3A1020}" srcOrd="2" destOrd="0" presId="urn:microsoft.com/office/officeart/2005/8/layout/chevron2"/>
    <dgm:cxn modelId="{9BF53A80-5D9A-45C6-8CF5-B5E930F1355B}" type="presParOf" srcId="{BD20D5B9-755B-4C08-931E-00FBDF3A1020}" destId="{761D783E-D876-4ED4-8F6B-D6D415D92019}" srcOrd="0" destOrd="0" presId="urn:microsoft.com/office/officeart/2005/8/layout/chevron2"/>
    <dgm:cxn modelId="{3C83FD5F-B931-406E-9184-AC42FFE0114D}" type="presParOf" srcId="{BD20D5B9-755B-4C08-931E-00FBDF3A1020}" destId="{5D0C8339-C5AF-41B2-8F8A-C9A22FC729E0}" srcOrd="1" destOrd="0" presId="urn:microsoft.com/office/officeart/2005/8/layout/chevron2"/>
    <dgm:cxn modelId="{187BDF95-2E03-4D56-8E1D-C381000990A9}" type="presParOf" srcId="{122AE0DD-146B-4CC7-855D-3ACF69AECF57}" destId="{C27E0351-D507-46C8-83E0-B62FF3EBB0C6}" srcOrd="3" destOrd="0" presId="urn:microsoft.com/office/officeart/2005/8/layout/chevron2"/>
    <dgm:cxn modelId="{108735A1-CFA4-4D3F-8393-681805570C9C}" type="presParOf" srcId="{122AE0DD-146B-4CC7-855D-3ACF69AECF57}" destId="{7921CA07-140B-4D42-B310-BE61C7FAA1BD}" srcOrd="4" destOrd="0" presId="urn:microsoft.com/office/officeart/2005/8/layout/chevron2"/>
    <dgm:cxn modelId="{32E9073E-C200-485F-AC81-B34E370CB7BC}" type="presParOf" srcId="{7921CA07-140B-4D42-B310-BE61C7FAA1BD}" destId="{7CB87491-EAC6-4138-AB89-584A568C3BA5}" srcOrd="0" destOrd="0" presId="urn:microsoft.com/office/officeart/2005/8/layout/chevron2"/>
    <dgm:cxn modelId="{B3D4113B-D4F7-4D22-B74D-E60758F4EB9D}" type="presParOf" srcId="{7921CA07-140B-4D42-B310-BE61C7FAA1BD}" destId="{F93933BF-385F-403C-B1E4-2AC024CAB869}" srcOrd="1" destOrd="0" presId="urn:microsoft.com/office/officeart/2005/8/layout/chevron2"/>
    <dgm:cxn modelId="{78576BCD-3159-4677-AEFB-323C5864D7B3}" type="presParOf" srcId="{122AE0DD-146B-4CC7-855D-3ACF69AECF57}" destId="{1934DF33-5FD6-4A59-AE4E-90FE68E6C601}" srcOrd="5" destOrd="0" presId="urn:microsoft.com/office/officeart/2005/8/layout/chevron2"/>
    <dgm:cxn modelId="{D20A413F-4F3E-49DA-A3B2-C6FBC09B43B5}" type="presParOf" srcId="{122AE0DD-146B-4CC7-855D-3ACF69AECF57}" destId="{1BCCA61C-3BCF-4587-8F31-B289E22E8C46}" srcOrd="6" destOrd="0" presId="urn:microsoft.com/office/officeart/2005/8/layout/chevron2"/>
    <dgm:cxn modelId="{DD6D1CC3-143E-4E1F-818B-A0A900D75EB9}" type="presParOf" srcId="{1BCCA61C-3BCF-4587-8F31-B289E22E8C46}" destId="{A8AA0C40-DEAA-4703-A2D7-3280BD60DDF7}" srcOrd="0" destOrd="0" presId="urn:microsoft.com/office/officeart/2005/8/layout/chevron2"/>
    <dgm:cxn modelId="{A1115FC1-E762-4F01-B5F1-BB8801A0B3B2}" type="presParOf" srcId="{1BCCA61C-3BCF-4587-8F31-B289E22E8C46}" destId="{72F04D08-D3A8-47A3-B8B8-42870692210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E21657-DD90-44C9-B4A7-C97F6EC464E5}" type="doc">
      <dgm:prSet loTypeId="urn:microsoft.com/office/officeart/2005/8/layout/bList2#1" loCatId="list" qsTypeId="urn:microsoft.com/office/officeart/2005/8/quickstyle/simple1" qsCatId="simple" csTypeId="urn:microsoft.com/office/officeart/2005/8/colors/colorful1#3" csCatId="colorful" phldr="1"/>
      <dgm:spPr/>
      <dgm:t>
        <a:bodyPr/>
        <a:lstStyle/>
        <a:p>
          <a:endParaRPr lang="en-US"/>
        </a:p>
      </dgm:t>
    </dgm:pt>
    <dgm:pt modelId="{8D1E191A-F8E4-416B-9604-B970C87DDF85}">
      <dgm:prSet phldrT="[Text]" custT="1"/>
      <dgm:spPr/>
      <dgm:t>
        <a:bodyPr/>
        <a:lstStyle/>
        <a:p>
          <a:pPr algn="l"/>
          <a:r>
            <a:rPr lang="en-US" sz="1050" dirty="0" smtClean="0"/>
            <a:t>Energy</a:t>
          </a:r>
        </a:p>
      </dgm:t>
    </dgm:pt>
    <dgm:pt modelId="{2C134813-EF6F-4481-83CC-8B686A278E87}" type="parTrans" cxnId="{BBF10558-0B92-4680-90AF-02514A87B95B}">
      <dgm:prSet/>
      <dgm:spPr/>
      <dgm:t>
        <a:bodyPr/>
        <a:lstStyle/>
        <a:p>
          <a:endParaRPr lang="en-US"/>
        </a:p>
      </dgm:t>
    </dgm:pt>
    <dgm:pt modelId="{DBA0D42A-57E1-4842-94AC-7FECEB1C3F62}" type="sibTrans" cxnId="{BBF10558-0B92-4680-90AF-02514A87B95B}">
      <dgm:prSet/>
      <dgm:spPr/>
      <dgm:t>
        <a:bodyPr/>
        <a:lstStyle/>
        <a:p>
          <a:endParaRPr lang="en-US"/>
        </a:p>
      </dgm:t>
    </dgm:pt>
    <dgm:pt modelId="{60CFB945-C28A-4E05-B733-A41D5D50BFBD}">
      <dgm:prSet phldrT="[Text]" custT="1"/>
      <dgm:spPr/>
      <dgm:t>
        <a:bodyPr/>
        <a:lstStyle/>
        <a:p>
          <a:pPr algn="l"/>
          <a:r>
            <a:rPr lang="en-US" sz="1050" dirty="0" smtClean="0"/>
            <a:t>Team</a:t>
          </a:r>
        </a:p>
      </dgm:t>
    </dgm:pt>
    <dgm:pt modelId="{7BA868C4-1245-48DE-A14C-3F304A20C539}" type="parTrans" cxnId="{4C2F519B-DBD8-4AE0-B219-65745176780B}">
      <dgm:prSet/>
      <dgm:spPr/>
      <dgm:t>
        <a:bodyPr/>
        <a:lstStyle/>
        <a:p>
          <a:endParaRPr lang="en-US"/>
        </a:p>
      </dgm:t>
    </dgm:pt>
    <dgm:pt modelId="{055D1EA1-4032-441F-9868-98B498BF1D02}" type="sibTrans" cxnId="{4C2F519B-DBD8-4AE0-B219-65745176780B}">
      <dgm:prSet/>
      <dgm:spPr/>
      <dgm:t>
        <a:bodyPr/>
        <a:lstStyle/>
        <a:p>
          <a:endParaRPr lang="en-US"/>
        </a:p>
      </dgm:t>
    </dgm:pt>
    <dgm:pt modelId="{717CD16F-F1E3-4C4E-A283-0ACA2887F332}">
      <dgm:prSet phldrT="[Text]" custT="1"/>
      <dgm:spPr/>
      <dgm:t>
        <a:bodyPr/>
        <a:lstStyle/>
        <a:p>
          <a:pPr algn="l"/>
          <a:r>
            <a:rPr lang="en-US" sz="1050" dirty="0" smtClean="0"/>
            <a:t>Synergy</a:t>
          </a:r>
        </a:p>
      </dgm:t>
    </dgm:pt>
    <dgm:pt modelId="{E19DD5A3-20C4-42AE-82CD-9A88AC58D12C}" type="parTrans" cxnId="{76A1B3AA-81FD-4D8C-8DAC-1392292AE84C}">
      <dgm:prSet/>
      <dgm:spPr/>
      <dgm:t>
        <a:bodyPr/>
        <a:lstStyle/>
        <a:p>
          <a:endParaRPr lang="en-US"/>
        </a:p>
      </dgm:t>
    </dgm:pt>
    <dgm:pt modelId="{0CE47BF5-7A9A-4548-AE05-7EFCE06A2547}" type="sibTrans" cxnId="{76A1B3AA-81FD-4D8C-8DAC-1392292AE84C}">
      <dgm:prSet/>
      <dgm:spPr/>
      <dgm:t>
        <a:bodyPr/>
        <a:lstStyle/>
        <a:p>
          <a:endParaRPr lang="en-US"/>
        </a:p>
      </dgm:t>
    </dgm:pt>
    <dgm:pt modelId="{54887739-3588-47CF-A497-535899A5A080}">
      <dgm:prSet phldrT="[Text]" custT="1"/>
      <dgm:spPr/>
      <dgm:t>
        <a:bodyPr/>
        <a:lstStyle/>
        <a:p>
          <a:pPr algn="l"/>
          <a:r>
            <a:rPr lang="en-US" sz="1000" dirty="0" smtClean="0"/>
            <a:t>3+ years partnership - continued collaboration</a:t>
          </a:r>
        </a:p>
      </dgm:t>
    </dgm:pt>
    <dgm:pt modelId="{08430B09-E599-43C9-8B98-19A074998605}" type="parTrans" cxnId="{734FD3AE-08F0-4142-9F64-83FB5E7B1EAA}">
      <dgm:prSet/>
      <dgm:spPr/>
      <dgm:t>
        <a:bodyPr/>
        <a:lstStyle/>
        <a:p>
          <a:endParaRPr lang="en-US"/>
        </a:p>
      </dgm:t>
    </dgm:pt>
    <dgm:pt modelId="{E5BF9481-B2FF-4B9D-8491-B244585BCDC2}" type="sibTrans" cxnId="{734FD3AE-08F0-4142-9F64-83FB5E7B1EAA}">
      <dgm:prSet/>
      <dgm:spPr/>
      <dgm:t>
        <a:bodyPr/>
        <a:lstStyle/>
        <a:p>
          <a:endParaRPr lang="en-US"/>
        </a:p>
      </dgm:t>
    </dgm:pt>
    <dgm:pt modelId="{108EC8B3-15C5-4869-AC1A-4C665063395E}">
      <dgm:prSet phldrT="[Text]" custT="1"/>
      <dgm:spPr/>
      <dgm:t>
        <a:bodyPr/>
        <a:lstStyle/>
        <a:p>
          <a:pPr algn="l"/>
          <a:r>
            <a:rPr lang="en-US" sz="1000" dirty="0" smtClean="0"/>
            <a:t> Best in class talent</a:t>
          </a:r>
        </a:p>
      </dgm:t>
    </dgm:pt>
    <dgm:pt modelId="{6ECB6F4E-58E1-459E-99FA-F8341C219EEB}" type="parTrans" cxnId="{7509134B-D4D2-4683-B44F-F676694793AA}">
      <dgm:prSet/>
      <dgm:spPr/>
      <dgm:t>
        <a:bodyPr/>
        <a:lstStyle/>
        <a:p>
          <a:endParaRPr lang="en-US"/>
        </a:p>
      </dgm:t>
    </dgm:pt>
    <dgm:pt modelId="{D5C700D4-9066-432E-A5B8-C1738BE6F191}" type="sibTrans" cxnId="{7509134B-D4D2-4683-B44F-F676694793AA}">
      <dgm:prSet/>
      <dgm:spPr/>
      <dgm:t>
        <a:bodyPr/>
        <a:lstStyle/>
        <a:p>
          <a:endParaRPr lang="en-US"/>
        </a:p>
      </dgm:t>
    </dgm:pt>
    <dgm:pt modelId="{DF91EC0F-DD7C-40F6-846C-051011F418D3}">
      <dgm:prSet phldrT="[Text]" custT="1"/>
      <dgm:spPr/>
      <dgm:t>
        <a:bodyPr/>
        <a:lstStyle/>
        <a:p>
          <a:pPr algn="l"/>
          <a:r>
            <a:rPr lang="en-US" sz="1000" dirty="0" smtClean="0"/>
            <a:t>Highly motivated and passionate about technology</a:t>
          </a:r>
          <a:endParaRPr lang="en-US" sz="1600" dirty="0" smtClean="0"/>
        </a:p>
      </dgm:t>
    </dgm:pt>
    <dgm:pt modelId="{1E6D7AED-4A3A-457D-A923-55E4FEC62540}" type="parTrans" cxnId="{31FAF8A3-E6B4-48A3-BBC8-8DC35ED08FDE}">
      <dgm:prSet/>
      <dgm:spPr/>
      <dgm:t>
        <a:bodyPr/>
        <a:lstStyle/>
        <a:p>
          <a:endParaRPr lang="en-US"/>
        </a:p>
      </dgm:t>
    </dgm:pt>
    <dgm:pt modelId="{5FAA3F45-3D5B-4170-BDAC-25CF83D8B464}" type="sibTrans" cxnId="{31FAF8A3-E6B4-48A3-BBC8-8DC35ED08FDE}">
      <dgm:prSet/>
      <dgm:spPr/>
      <dgm:t>
        <a:bodyPr/>
        <a:lstStyle/>
        <a:p>
          <a:endParaRPr lang="en-US"/>
        </a:p>
      </dgm:t>
    </dgm:pt>
    <dgm:pt modelId="{778F06E5-A98C-418E-915F-D3B7AA28992E}">
      <dgm:prSet phldrT="[Text]" custT="1"/>
      <dgm:spPr/>
      <dgm:t>
        <a:bodyPr/>
        <a:lstStyle/>
        <a:p>
          <a:pPr algn="l"/>
          <a:endParaRPr lang="en-US" sz="1000" dirty="0" smtClean="0"/>
        </a:p>
      </dgm:t>
    </dgm:pt>
    <dgm:pt modelId="{6048E68A-0D8E-43A1-BF2C-AB4987AB465B}" type="parTrans" cxnId="{34CF7EFE-2BBD-442B-AF94-C53514BC601E}">
      <dgm:prSet/>
      <dgm:spPr/>
      <dgm:t>
        <a:bodyPr/>
        <a:lstStyle/>
        <a:p>
          <a:endParaRPr lang="en-US"/>
        </a:p>
      </dgm:t>
    </dgm:pt>
    <dgm:pt modelId="{90055F84-38A7-49F0-A65A-5B9A8F67F804}" type="sibTrans" cxnId="{34CF7EFE-2BBD-442B-AF94-C53514BC601E}">
      <dgm:prSet/>
      <dgm:spPr/>
      <dgm:t>
        <a:bodyPr/>
        <a:lstStyle/>
        <a:p>
          <a:endParaRPr lang="en-US"/>
        </a:p>
      </dgm:t>
    </dgm:pt>
    <dgm:pt modelId="{6E48AA90-A4A7-4111-A23F-CA4EA3F95E1F}">
      <dgm:prSet phldrT="[Text]" custT="1"/>
      <dgm:spPr/>
      <dgm:t>
        <a:bodyPr/>
        <a:lstStyle/>
        <a:p>
          <a:pPr algn="l"/>
          <a:r>
            <a:rPr lang="en-US" sz="1000" dirty="0" smtClean="0"/>
            <a:t>Good rapport with stakeholders</a:t>
          </a:r>
        </a:p>
      </dgm:t>
    </dgm:pt>
    <dgm:pt modelId="{CBE75DCE-147C-49B4-8E9E-01E010E5BA83}" type="parTrans" cxnId="{7DB387EB-650F-4CE7-B9CF-7D6CBEA406A5}">
      <dgm:prSet/>
      <dgm:spPr/>
      <dgm:t>
        <a:bodyPr/>
        <a:lstStyle/>
        <a:p>
          <a:endParaRPr lang="en-US"/>
        </a:p>
      </dgm:t>
    </dgm:pt>
    <dgm:pt modelId="{05797A9D-4ABE-4771-A1DC-82D3DB7F3478}" type="sibTrans" cxnId="{7DB387EB-650F-4CE7-B9CF-7D6CBEA406A5}">
      <dgm:prSet/>
      <dgm:spPr/>
      <dgm:t>
        <a:bodyPr/>
        <a:lstStyle/>
        <a:p>
          <a:endParaRPr lang="en-US"/>
        </a:p>
      </dgm:t>
    </dgm:pt>
    <dgm:pt modelId="{0887F12B-6EE7-4521-85F7-5870527B4A7A}">
      <dgm:prSet phldrT="[Text]" custT="1"/>
      <dgm:spPr/>
      <dgm:t>
        <a:bodyPr/>
        <a:lstStyle/>
        <a:p>
          <a:pPr algn="l"/>
          <a:r>
            <a:rPr lang="en-US" sz="1000" dirty="0" smtClean="0"/>
            <a:t> Willing to stretch when needed</a:t>
          </a:r>
          <a:endParaRPr lang="en-US" sz="1600" dirty="0" smtClean="0"/>
        </a:p>
      </dgm:t>
    </dgm:pt>
    <dgm:pt modelId="{8058E6EF-8382-4E73-BDAA-3794F3DEECA8}" type="parTrans" cxnId="{272483F6-43ED-4D17-91D5-E4903418C008}">
      <dgm:prSet/>
      <dgm:spPr/>
      <dgm:t>
        <a:bodyPr/>
        <a:lstStyle/>
        <a:p>
          <a:endParaRPr lang="en-US"/>
        </a:p>
      </dgm:t>
    </dgm:pt>
    <dgm:pt modelId="{018B9D79-AA2A-4A1A-B972-C21C05F63D9B}" type="sibTrans" cxnId="{272483F6-43ED-4D17-91D5-E4903418C008}">
      <dgm:prSet/>
      <dgm:spPr/>
      <dgm:t>
        <a:bodyPr/>
        <a:lstStyle/>
        <a:p>
          <a:endParaRPr lang="en-US"/>
        </a:p>
      </dgm:t>
    </dgm:pt>
    <dgm:pt modelId="{22AF36F2-FDE9-4752-A880-073CACB5BBD8}">
      <dgm:prSet phldrT="[Text]" custT="1"/>
      <dgm:spPr/>
      <dgm:t>
        <a:bodyPr/>
        <a:lstStyle/>
        <a:p>
          <a:pPr algn="l"/>
          <a:r>
            <a:rPr lang="en-US" sz="1000" dirty="0" smtClean="0"/>
            <a:t> Onsite travel -   great opportunity for  Manu, Vaishnoo </a:t>
          </a:r>
        </a:p>
      </dgm:t>
    </dgm:pt>
    <dgm:pt modelId="{573D5EEC-7F02-477C-9922-5486EA26241C}" type="parTrans" cxnId="{C6380794-B9E6-494E-929A-F048310629E5}">
      <dgm:prSet/>
      <dgm:spPr/>
      <dgm:t>
        <a:bodyPr/>
        <a:lstStyle/>
        <a:p>
          <a:endParaRPr lang="en-US"/>
        </a:p>
      </dgm:t>
    </dgm:pt>
    <dgm:pt modelId="{51B60095-25F7-4A83-8F5C-82086988C1E7}" type="sibTrans" cxnId="{C6380794-B9E6-494E-929A-F048310629E5}">
      <dgm:prSet/>
      <dgm:spPr/>
      <dgm:t>
        <a:bodyPr/>
        <a:lstStyle/>
        <a:p>
          <a:endParaRPr lang="en-US"/>
        </a:p>
      </dgm:t>
    </dgm:pt>
    <dgm:pt modelId="{87ED6337-284A-484D-ABB5-1A881F8893ED}">
      <dgm:prSet phldrT="[Text]" custT="1"/>
      <dgm:spPr/>
      <dgm:t>
        <a:bodyPr/>
        <a:lstStyle/>
        <a:p>
          <a:pPr algn="l"/>
          <a:r>
            <a:rPr lang="en-US" sz="1000" dirty="0" smtClean="0"/>
            <a:t>Improved domain knowledge</a:t>
          </a:r>
        </a:p>
      </dgm:t>
    </dgm:pt>
    <dgm:pt modelId="{1EFA483F-DB1F-4326-8AEB-A6BA69F11967}" type="parTrans" cxnId="{9838D9D7-9DB2-495C-902B-A012D8872730}">
      <dgm:prSet/>
      <dgm:spPr/>
      <dgm:t>
        <a:bodyPr/>
        <a:lstStyle/>
        <a:p>
          <a:endParaRPr lang="en-US"/>
        </a:p>
      </dgm:t>
    </dgm:pt>
    <dgm:pt modelId="{406B0A87-4AB4-4EBC-AC4F-D9DE990AE1E4}" type="sibTrans" cxnId="{9838D9D7-9DB2-495C-902B-A012D8872730}">
      <dgm:prSet/>
      <dgm:spPr/>
      <dgm:t>
        <a:bodyPr/>
        <a:lstStyle/>
        <a:p>
          <a:endParaRPr lang="en-US"/>
        </a:p>
      </dgm:t>
    </dgm:pt>
    <dgm:pt modelId="{64A03BB3-273C-4F5F-94AB-33366D631139}">
      <dgm:prSet phldrT="[Text]" custT="1"/>
      <dgm:spPr/>
      <dgm:t>
        <a:bodyPr/>
        <a:lstStyle/>
        <a:p>
          <a:pPr algn="l"/>
          <a:r>
            <a:rPr lang="en-US" sz="1000" dirty="0" smtClean="0"/>
            <a:t>Zeal </a:t>
          </a:r>
          <a:endParaRPr lang="en-US" sz="1600" dirty="0" smtClean="0"/>
        </a:p>
      </dgm:t>
    </dgm:pt>
    <dgm:pt modelId="{752C3692-0893-481F-8A7F-E9BE1CDB3030}" type="parTrans" cxnId="{131C23D8-67A0-4A38-9870-BD7CC80A27A0}">
      <dgm:prSet/>
      <dgm:spPr/>
      <dgm:t>
        <a:bodyPr/>
        <a:lstStyle/>
        <a:p>
          <a:endParaRPr lang="en-US"/>
        </a:p>
      </dgm:t>
    </dgm:pt>
    <dgm:pt modelId="{FA1D1C4F-A48E-4142-939C-F7112DCA8CD1}" type="sibTrans" cxnId="{131C23D8-67A0-4A38-9870-BD7CC80A27A0}">
      <dgm:prSet/>
      <dgm:spPr/>
      <dgm:t>
        <a:bodyPr/>
        <a:lstStyle/>
        <a:p>
          <a:endParaRPr lang="en-US"/>
        </a:p>
      </dgm:t>
    </dgm:pt>
    <dgm:pt modelId="{AB87E35A-BC30-46DD-BD30-7A6088C1797B}" type="pres">
      <dgm:prSet presAssocID="{1EE21657-DD90-44C9-B4A7-C97F6EC464E5}" presName="diagram" presStyleCnt="0">
        <dgm:presLayoutVars>
          <dgm:dir/>
          <dgm:animLvl val="lvl"/>
          <dgm:resizeHandles val="exact"/>
        </dgm:presLayoutVars>
      </dgm:prSet>
      <dgm:spPr/>
      <dgm:t>
        <a:bodyPr/>
        <a:lstStyle/>
        <a:p>
          <a:endParaRPr lang="en-US"/>
        </a:p>
      </dgm:t>
    </dgm:pt>
    <dgm:pt modelId="{3B2BF253-5F6B-4B96-BAF0-684978B0F859}" type="pres">
      <dgm:prSet presAssocID="{717CD16F-F1E3-4C4E-A283-0ACA2887F332}" presName="compNode" presStyleCnt="0"/>
      <dgm:spPr/>
    </dgm:pt>
    <dgm:pt modelId="{91791EDC-037A-49EA-9322-D968151F2FC9}" type="pres">
      <dgm:prSet presAssocID="{717CD16F-F1E3-4C4E-A283-0ACA2887F332}" presName="childRect" presStyleLbl="bgAcc1" presStyleIdx="0" presStyleCnt="3" custScaleX="115716" custScaleY="137249">
        <dgm:presLayoutVars>
          <dgm:bulletEnabled val="1"/>
        </dgm:presLayoutVars>
      </dgm:prSet>
      <dgm:spPr/>
      <dgm:t>
        <a:bodyPr/>
        <a:lstStyle/>
        <a:p>
          <a:endParaRPr lang="en-US"/>
        </a:p>
      </dgm:t>
    </dgm:pt>
    <dgm:pt modelId="{591235C3-10D1-49EE-A21B-48B41C670862}" type="pres">
      <dgm:prSet presAssocID="{717CD16F-F1E3-4C4E-A283-0ACA2887F332}" presName="parentText" presStyleLbl="node1" presStyleIdx="0" presStyleCnt="0">
        <dgm:presLayoutVars>
          <dgm:chMax val="0"/>
          <dgm:bulletEnabled val="1"/>
        </dgm:presLayoutVars>
      </dgm:prSet>
      <dgm:spPr/>
      <dgm:t>
        <a:bodyPr/>
        <a:lstStyle/>
        <a:p>
          <a:endParaRPr lang="en-US"/>
        </a:p>
      </dgm:t>
    </dgm:pt>
    <dgm:pt modelId="{9B286D19-E22C-44AA-BDB8-CE27281512B2}" type="pres">
      <dgm:prSet presAssocID="{717CD16F-F1E3-4C4E-A283-0ACA2887F332}" presName="parentRect" presStyleLbl="alignNode1" presStyleIdx="0" presStyleCnt="3" custScaleX="115716"/>
      <dgm:spPr/>
      <dgm:t>
        <a:bodyPr/>
        <a:lstStyle/>
        <a:p>
          <a:endParaRPr lang="en-US"/>
        </a:p>
      </dgm:t>
    </dgm:pt>
    <dgm:pt modelId="{02A21C17-EBCD-49E2-BC80-A512EBB7B31A}" type="pres">
      <dgm:prSet presAssocID="{717CD16F-F1E3-4C4E-A283-0ACA2887F332}" presName="adorn" presStyleLbl="fgAccFollowNode1" presStyleIdx="0" presStyleCnt="3" custLinFactNeighborX="-2458" custLinFactNeighborY="-17206"/>
      <dgm:spPr>
        <a:blipFill rotWithShape="0">
          <a:blip xmlns:r="http://schemas.openxmlformats.org/officeDocument/2006/relationships" r:embed="rId1"/>
          <a:stretch>
            <a:fillRect/>
          </a:stretch>
        </a:blipFill>
      </dgm:spPr>
      <dgm:t>
        <a:bodyPr/>
        <a:lstStyle/>
        <a:p>
          <a:endParaRPr lang="en-US"/>
        </a:p>
      </dgm:t>
    </dgm:pt>
    <dgm:pt modelId="{74A7F512-6B49-485A-A58C-C3C128D36068}" type="pres">
      <dgm:prSet presAssocID="{0CE47BF5-7A9A-4548-AE05-7EFCE06A2547}" presName="sibTrans" presStyleLbl="sibTrans2D1" presStyleIdx="0" presStyleCnt="0"/>
      <dgm:spPr/>
      <dgm:t>
        <a:bodyPr/>
        <a:lstStyle/>
        <a:p>
          <a:endParaRPr lang="en-US"/>
        </a:p>
      </dgm:t>
    </dgm:pt>
    <dgm:pt modelId="{52B2D39E-E450-463F-A291-8A35DCBA164E}" type="pres">
      <dgm:prSet presAssocID="{60CFB945-C28A-4E05-B733-A41D5D50BFBD}" presName="compNode" presStyleCnt="0"/>
      <dgm:spPr/>
    </dgm:pt>
    <dgm:pt modelId="{EA9C6D09-07ED-4B7A-B393-437F93E91EE1}" type="pres">
      <dgm:prSet presAssocID="{60CFB945-C28A-4E05-B733-A41D5D50BFBD}" presName="childRect" presStyleLbl="bgAcc1" presStyleIdx="1" presStyleCnt="3" custScaleX="135596" custScaleY="137249">
        <dgm:presLayoutVars>
          <dgm:bulletEnabled val="1"/>
        </dgm:presLayoutVars>
      </dgm:prSet>
      <dgm:spPr/>
      <dgm:t>
        <a:bodyPr/>
        <a:lstStyle/>
        <a:p>
          <a:endParaRPr lang="en-US"/>
        </a:p>
      </dgm:t>
    </dgm:pt>
    <dgm:pt modelId="{7476616C-B48C-4348-8A02-009669CB55E3}" type="pres">
      <dgm:prSet presAssocID="{60CFB945-C28A-4E05-B733-A41D5D50BFBD}" presName="parentText" presStyleLbl="node1" presStyleIdx="0" presStyleCnt="0">
        <dgm:presLayoutVars>
          <dgm:chMax val="0"/>
          <dgm:bulletEnabled val="1"/>
        </dgm:presLayoutVars>
      </dgm:prSet>
      <dgm:spPr/>
      <dgm:t>
        <a:bodyPr/>
        <a:lstStyle/>
        <a:p>
          <a:endParaRPr lang="en-US"/>
        </a:p>
      </dgm:t>
    </dgm:pt>
    <dgm:pt modelId="{469F0D2A-2C2A-4996-8438-A2B7FC645F50}" type="pres">
      <dgm:prSet presAssocID="{60CFB945-C28A-4E05-B733-A41D5D50BFBD}" presName="parentRect" presStyleLbl="alignNode1" presStyleIdx="1" presStyleCnt="3" custScaleX="135596"/>
      <dgm:spPr/>
      <dgm:t>
        <a:bodyPr/>
        <a:lstStyle/>
        <a:p>
          <a:endParaRPr lang="en-US"/>
        </a:p>
      </dgm:t>
    </dgm:pt>
    <dgm:pt modelId="{983E4FE8-75B2-4703-BA0B-453EF3C6F258}" type="pres">
      <dgm:prSet presAssocID="{60CFB945-C28A-4E05-B733-A41D5D50BFBD}" presName="adorn" presStyleLbl="fgAccFollowNode1" presStyleIdx="1" presStyleCnt="3" custLinFactNeighborY="-14748"/>
      <dgm:spPr>
        <a:blipFill rotWithShape="0">
          <a:blip xmlns:r="http://schemas.openxmlformats.org/officeDocument/2006/relationships" r:embed="rId2"/>
          <a:stretch>
            <a:fillRect/>
          </a:stretch>
        </a:blipFill>
      </dgm:spPr>
      <dgm:t>
        <a:bodyPr/>
        <a:lstStyle/>
        <a:p>
          <a:endParaRPr lang="en-US"/>
        </a:p>
      </dgm:t>
    </dgm:pt>
    <dgm:pt modelId="{A0B537C2-9CB1-41C1-89B1-6F12DEA0B8B0}" type="pres">
      <dgm:prSet presAssocID="{055D1EA1-4032-441F-9868-98B498BF1D02}" presName="sibTrans" presStyleLbl="sibTrans2D1" presStyleIdx="0" presStyleCnt="0"/>
      <dgm:spPr/>
      <dgm:t>
        <a:bodyPr/>
        <a:lstStyle/>
        <a:p>
          <a:endParaRPr lang="en-US"/>
        </a:p>
      </dgm:t>
    </dgm:pt>
    <dgm:pt modelId="{BB878F09-634D-4F77-B1BB-507F776F9444}" type="pres">
      <dgm:prSet presAssocID="{8D1E191A-F8E4-416B-9604-B970C87DDF85}" presName="compNode" presStyleCnt="0"/>
      <dgm:spPr/>
    </dgm:pt>
    <dgm:pt modelId="{D1DAC07E-5595-4E8C-8079-648222AAFBF7}" type="pres">
      <dgm:prSet presAssocID="{8D1E191A-F8E4-416B-9604-B970C87DDF85}" presName="childRect" presStyleLbl="bgAcc1" presStyleIdx="2" presStyleCnt="3" custScaleX="115716" custScaleY="137249">
        <dgm:presLayoutVars>
          <dgm:bulletEnabled val="1"/>
        </dgm:presLayoutVars>
      </dgm:prSet>
      <dgm:spPr/>
      <dgm:t>
        <a:bodyPr/>
        <a:lstStyle/>
        <a:p>
          <a:endParaRPr lang="en-US"/>
        </a:p>
      </dgm:t>
    </dgm:pt>
    <dgm:pt modelId="{26BA8219-7884-48FD-AA36-BC0EFF948E46}" type="pres">
      <dgm:prSet presAssocID="{8D1E191A-F8E4-416B-9604-B970C87DDF85}" presName="parentText" presStyleLbl="node1" presStyleIdx="0" presStyleCnt="0">
        <dgm:presLayoutVars>
          <dgm:chMax val="0"/>
          <dgm:bulletEnabled val="1"/>
        </dgm:presLayoutVars>
      </dgm:prSet>
      <dgm:spPr/>
      <dgm:t>
        <a:bodyPr/>
        <a:lstStyle/>
        <a:p>
          <a:endParaRPr lang="en-US"/>
        </a:p>
      </dgm:t>
    </dgm:pt>
    <dgm:pt modelId="{5F879BF3-A705-41FF-9BD1-01BB272A223A}" type="pres">
      <dgm:prSet presAssocID="{8D1E191A-F8E4-416B-9604-B970C87DDF85}" presName="parentRect" presStyleLbl="alignNode1" presStyleIdx="2" presStyleCnt="3" custScaleX="115716"/>
      <dgm:spPr/>
      <dgm:t>
        <a:bodyPr/>
        <a:lstStyle/>
        <a:p>
          <a:endParaRPr lang="en-US"/>
        </a:p>
      </dgm:t>
    </dgm:pt>
    <dgm:pt modelId="{8E058749-57E8-4AD5-97ED-F64DB231706C}" type="pres">
      <dgm:prSet presAssocID="{8D1E191A-F8E4-416B-9604-B970C87DDF85}" presName="adorn" presStyleLbl="fgAccFollowNode1" presStyleIdx="2" presStyleCnt="3" custLinFactNeighborX="-2458" custLinFactNeighborY="-17206"/>
      <dgm:spPr>
        <a:blipFill rotWithShape="0">
          <a:blip xmlns:r="http://schemas.openxmlformats.org/officeDocument/2006/relationships" r:embed="rId3"/>
          <a:stretch>
            <a:fillRect/>
          </a:stretch>
        </a:blipFill>
      </dgm:spPr>
      <dgm:t>
        <a:bodyPr/>
        <a:lstStyle/>
        <a:p>
          <a:endParaRPr lang="en-US"/>
        </a:p>
      </dgm:t>
    </dgm:pt>
  </dgm:ptLst>
  <dgm:cxnLst>
    <dgm:cxn modelId="{76A1B3AA-81FD-4D8C-8DAC-1392292AE84C}" srcId="{1EE21657-DD90-44C9-B4A7-C97F6EC464E5}" destId="{717CD16F-F1E3-4C4E-A283-0ACA2887F332}" srcOrd="0" destOrd="0" parTransId="{E19DD5A3-20C4-42AE-82CD-9A88AC58D12C}" sibTransId="{0CE47BF5-7A9A-4548-AE05-7EFCE06A2547}"/>
    <dgm:cxn modelId="{7C582BD7-4902-4126-A421-B5F2B0CA8B6F}" type="presOf" srcId="{8D1E191A-F8E4-416B-9604-B970C87DDF85}" destId="{26BA8219-7884-48FD-AA36-BC0EFF948E46}" srcOrd="0" destOrd="0" presId="urn:microsoft.com/office/officeart/2005/8/layout/bList2#1"/>
    <dgm:cxn modelId="{31FAF8A3-E6B4-48A3-BBC8-8DC35ED08FDE}" srcId="{8D1E191A-F8E4-416B-9604-B970C87DDF85}" destId="{DF91EC0F-DD7C-40F6-846C-051011F418D3}" srcOrd="0" destOrd="0" parTransId="{1E6D7AED-4A3A-457D-A923-55E4FEC62540}" sibTransId="{5FAA3F45-3D5B-4170-BDAC-25CF83D8B464}"/>
    <dgm:cxn modelId="{93F779EB-390A-4095-B8BA-E1DB8EE11DED}" type="presOf" srcId="{0887F12B-6EE7-4521-85F7-5870527B4A7A}" destId="{D1DAC07E-5595-4E8C-8079-648222AAFBF7}" srcOrd="0" destOrd="2" presId="urn:microsoft.com/office/officeart/2005/8/layout/bList2#1"/>
    <dgm:cxn modelId="{34CF7EFE-2BBD-442B-AF94-C53514BC601E}" srcId="{8D1E191A-F8E4-416B-9604-B970C87DDF85}" destId="{778F06E5-A98C-418E-915F-D3B7AA28992E}" srcOrd="3" destOrd="0" parTransId="{6048E68A-0D8E-43A1-BF2C-AB4987AB465B}" sibTransId="{90055F84-38A7-49F0-A65A-5B9A8F67F804}"/>
    <dgm:cxn modelId="{0D2DAA78-F15A-44CC-8ADE-CE6CEE64A298}" type="presOf" srcId="{DF91EC0F-DD7C-40F6-846C-051011F418D3}" destId="{D1DAC07E-5595-4E8C-8079-648222AAFBF7}" srcOrd="0" destOrd="0" presId="urn:microsoft.com/office/officeart/2005/8/layout/bList2#1"/>
    <dgm:cxn modelId="{272483F6-43ED-4D17-91D5-E4903418C008}" srcId="{8D1E191A-F8E4-416B-9604-B970C87DDF85}" destId="{0887F12B-6EE7-4521-85F7-5870527B4A7A}" srcOrd="2" destOrd="0" parTransId="{8058E6EF-8382-4E73-BDAA-3794F3DEECA8}" sibTransId="{018B9D79-AA2A-4A1A-B972-C21C05F63D9B}"/>
    <dgm:cxn modelId="{BBF10558-0B92-4680-90AF-02514A87B95B}" srcId="{1EE21657-DD90-44C9-B4A7-C97F6EC464E5}" destId="{8D1E191A-F8E4-416B-9604-B970C87DDF85}" srcOrd="2" destOrd="0" parTransId="{2C134813-EF6F-4481-83CC-8B686A278E87}" sibTransId="{DBA0D42A-57E1-4842-94AC-7FECEB1C3F62}"/>
    <dgm:cxn modelId="{4C2F519B-DBD8-4AE0-B219-65745176780B}" srcId="{1EE21657-DD90-44C9-B4A7-C97F6EC464E5}" destId="{60CFB945-C28A-4E05-B733-A41D5D50BFBD}" srcOrd="1" destOrd="0" parTransId="{7BA868C4-1245-48DE-A14C-3F304A20C539}" sibTransId="{055D1EA1-4032-441F-9868-98B498BF1D02}"/>
    <dgm:cxn modelId="{8C49B321-2827-44E1-8CD3-71DD3CF6ED39}" type="presOf" srcId="{0CE47BF5-7A9A-4548-AE05-7EFCE06A2547}" destId="{74A7F512-6B49-485A-A58C-C3C128D36068}" srcOrd="0" destOrd="0" presId="urn:microsoft.com/office/officeart/2005/8/layout/bList2#1"/>
    <dgm:cxn modelId="{B991BD76-8F2A-433C-B2D6-4FD834AEFA9D}" type="presOf" srcId="{22AF36F2-FDE9-4752-A880-073CACB5BBD8}" destId="{EA9C6D09-07ED-4B7A-B393-437F93E91EE1}" srcOrd="0" destOrd="1" presId="urn:microsoft.com/office/officeart/2005/8/layout/bList2#1"/>
    <dgm:cxn modelId="{54B3E6D0-0DD9-48CA-B91D-29B3A5B1EEB5}" type="presOf" srcId="{64A03BB3-273C-4F5F-94AB-33366D631139}" destId="{D1DAC07E-5595-4E8C-8079-648222AAFBF7}" srcOrd="0" destOrd="1" presId="urn:microsoft.com/office/officeart/2005/8/layout/bList2#1"/>
    <dgm:cxn modelId="{A9D19A13-EED2-4951-AAA2-C4DE2A676F59}" type="presOf" srcId="{8D1E191A-F8E4-416B-9604-B970C87DDF85}" destId="{5F879BF3-A705-41FF-9BD1-01BB272A223A}" srcOrd="1" destOrd="0" presId="urn:microsoft.com/office/officeart/2005/8/layout/bList2#1"/>
    <dgm:cxn modelId="{1DA7D2B1-74B6-4B8B-A052-D15B4E8EA239}" type="presOf" srcId="{717CD16F-F1E3-4C4E-A283-0ACA2887F332}" destId="{9B286D19-E22C-44AA-BDB8-CE27281512B2}" srcOrd="1" destOrd="0" presId="urn:microsoft.com/office/officeart/2005/8/layout/bList2#1"/>
    <dgm:cxn modelId="{C6380794-B9E6-494E-929A-F048310629E5}" srcId="{60CFB945-C28A-4E05-B733-A41D5D50BFBD}" destId="{22AF36F2-FDE9-4752-A880-073CACB5BBD8}" srcOrd="1" destOrd="0" parTransId="{573D5EEC-7F02-477C-9922-5486EA26241C}" sibTransId="{51B60095-25F7-4A83-8F5C-82086988C1E7}"/>
    <dgm:cxn modelId="{AAD49064-6029-4150-8925-F73760C59B4E}" type="presOf" srcId="{60CFB945-C28A-4E05-B733-A41D5D50BFBD}" destId="{7476616C-B48C-4348-8A02-009669CB55E3}" srcOrd="0" destOrd="0" presId="urn:microsoft.com/office/officeart/2005/8/layout/bList2#1"/>
    <dgm:cxn modelId="{D5E07932-6C00-43A4-B651-ED6BEC2138B8}" type="presOf" srcId="{717CD16F-F1E3-4C4E-A283-0ACA2887F332}" destId="{591235C3-10D1-49EE-A21B-48B41C670862}" srcOrd="0" destOrd="0" presId="urn:microsoft.com/office/officeart/2005/8/layout/bList2#1"/>
    <dgm:cxn modelId="{734FD3AE-08F0-4142-9F64-83FB5E7B1EAA}" srcId="{717CD16F-F1E3-4C4E-A283-0ACA2887F332}" destId="{54887739-3588-47CF-A497-535899A5A080}" srcOrd="0" destOrd="0" parTransId="{08430B09-E599-43C9-8B98-19A074998605}" sibTransId="{E5BF9481-B2FF-4B9D-8491-B244585BCDC2}"/>
    <dgm:cxn modelId="{7509134B-D4D2-4683-B44F-F676694793AA}" srcId="{60CFB945-C28A-4E05-B733-A41D5D50BFBD}" destId="{108EC8B3-15C5-4869-AC1A-4C665063395E}" srcOrd="0" destOrd="0" parTransId="{6ECB6F4E-58E1-459E-99FA-F8341C219EEB}" sibTransId="{D5C700D4-9066-432E-A5B8-C1738BE6F191}"/>
    <dgm:cxn modelId="{F455108D-64EC-4AEF-AD53-34A48AF0A858}" type="presOf" srcId="{055D1EA1-4032-441F-9868-98B498BF1D02}" destId="{A0B537C2-9CB1-41C1-89B1-6F12DEA0B8B0}" srcOrd="0" destOrd="0" presId="urn:microsoft.com/office/officeart/2005/8/layout/bList2#1"/>
    <dgm:cxn modelId="{91F815D6-9564-48BB-B323-657B53514AF7}" type="presOf" srcId="{108EC8B3-15C5-4869-AC1A-4C665063395E}" destId="{EA9C6D09-07ED-4B7A-B393-437F93E91EE1}" srcOrd="0" destOrd="0" presId="urn:microsoft.com/office/officeart/2005/8/layout/bList2#1"/>
    <dgm:cxn modelId="{2441504D-E389-44DB-BF70-1ADDC0399875}" type="presOf" srcId="{87ED6337-284A-484D-ABB5-1A881F8893ED}" destId="{91791EDC-037A-49EA-9322-D968151F2FC9}" srcOrd="0" destOrd="2" presId="urn:microsoft.com/office/officeart/2005/8/layout/bList2#1"/>
    <dgm:cxn modelId="{F7C7B541-06F1-4F3E-810B-CB5E7FA7A477}" type="presOf" srcId="{60CFB945-C28A-4E05-B733-A41D5D50BFBD}" destId="{469F0D2A-2C2A-4996-8438-A2B7FC645F50}" srcOrd="1" destOrd="0" presId="urn:microsoft.com/office/officeart/2005/8/layout/bList2#1"/>
    <dgm:cxn modelId="{7DB387EB-650F-4CE7-B9CF-7D6CBEA406A5}" srcId="{717CD16F-F1E3-4C4E-A283-0ACA2887F332}" destId="{6E48AA90-A4A7-4111-A23F-CA4EA3F95E1F}" srcOrd="1" destOrd="0" parTransId="{CBE75DCE-147C-49B4-8E9E-01E010E5BA83}" sibTransId="{05797A9D-4ABE-4771-A1DC-82D3DB7F3478}"/>
    <dgm:cxn modelId="{5C6CEAF8-C371-4A5D-AF00-52A5751FBE4C}" type="presOf" srcId="{778F06E5-A98C-418E-915F-D3B7AA28992E}" destId="{D1DAC07E-5595-4E8C-8079-648222AAFBF7}" srcOrd="0" destOrd="3" presId="urn:microsoft.com/office/officeart/2005/8/layout/bList2#1"/>
    <dgm:cxn modelId="{131C23D8-67A0-4A38-9870-BD7CC80A27A0}" srcId="{8D1E191A-F8E4-416B-9604-B970C87DDF85}" destId="{64A03BB3-273C-4F5F-94AB-33366D631139}" srcOrd="1" destOrd="0" parTransId="{752C3692-0893-481F-8A7F-E9BE1CDB3030}" sibTransId="{FA1D1C4F-A48E-4142-939C-F7112DCA8CD1}"/>
    <dgm:cxn modelId="{35930C9A-CF1C-431F-8DB0-5F31D2FE9759}" type="presOf" srcId="{54887739-3588-47CF-A497-535899A5A080}" destId="{91791EDC-037A-49EA-9322-D968151F2FC9}" srcOrd="0" destOrd="0" presId="urn:microsoft.com/office/officeart/2005/8/layout/bList2#1"/>
    <dgm:cxn modelId="{64CD5F94-EB86-4574-9563-B5BA370D769E}" type="presOf" srcId="{6E48AA90-A4A7-4111-A23F-CA4EA3F95E1F}" destId="{91791EDC-037A-49EA-9322-D968151F2FC9}" srcOrd="0" destOrd="1" presId="urn:microsoft.com/office/officeart/2005/8/layout/bList2#1"/>
    <dgm:cxn modelId="{68D63422-CA1F-4DFD-9074-D844719CE283}" type="presOf" srcId="{1EE21657-DD90-44C9-B4A7-C97F6EC464E5}" destId="{AB87E35A-BC30-46DD-BD30-7A6088C1797B}" srcOrd="0" destOrd="0" presId="urn:microsoft.com/office/officeart/2005/8/layout/bList2#1"/>
    <dgm:cxn modelId="{9838D9D7-9DB2-495C-902B-A012D8872730}" srcId="{717CD16F-F1E3-4C4E-A283-0ACA2887F332}" destId="{87ED6337-284A-484D-ABB5-1A881F8893ED}" srcOrd="2" destOrd="0" parTransId="{1EFA483F-DB1F-4326-8AEB-A6BA69F11967}" sibTransId="{406B0A87-4AB4-4EBC-AC4F-D9DE990AE1E4}"/>
    <dgm:cxn modelId="{9ABBD4A8-5F7C-4C96-8B29-5FB5BED43DCA}" type="presParOf" srcId="{AB87E35A-BC30-46DD-BD30-7A6088C1797B}" destId="{3B2BF253-5F6B-4B96-BAF0-684978B0F859}" srcOrd="0" destOrd="0" presId="urn:microsoft.com/office/officeart/2005/8/layout/bList2#1"/>
    <dgm:cxn modelId="{56375226-7317-4B42-BD19-6E2A825C397F}" type="presParOf" srcId="{3B2BF253-5F6B-4B96-BAF0-684978B0F859}" destId="{91791EDC-037A-49EA-9322-D968151F2FC9}" srcOrd="0" destOrd="0" presId="urn:microsoft.com/office/officeart/2005/8/layout/bList2#1"/>
    <dgm:cxn modelId="{D022AE0B-A0ED-4A00-94FD-73D9B2A1E0E1}" type="presParOf" srcId="{3B2BF253-5F6B-4B96-BAF0-684978B0F859}" destId="{591235C3-10D1-49EE-A21B-48B41C670862}" srcOrd="1" destOrd="0" presId="urn:microsoft.com/office/officeart/2005/8/layout/bList2#1"/>
    <dgm:cxn modelId="{89A46639-6271-4740-A2C5-09A6A1A79847}" type="presParOf" srcId="{3B2BF253-5F6B-4B96-BAF0-684978B0F859}" destId="{9B286D19-E22C-44AA-BDB8-CE27281512B2}" srcOrd="2" destOrd="0" presId="urn:microsoft.com/office/officeart/2005/8/layout/bList2#1"/>
    <dgm:cxn modelId="{33F2141A-60F2-4D0D-BC6B-3F6CC621F6E6}" type="presParOf" srcId="{3B2BF253-5F6B-4B96-BAF0-684978B0F859}" destId="{02A21C17-EBCD-49E2-BC80-A512EBB7B31A}" srcOrd="3" destOrd="0" presId="urn:microsoft.com/office/officeart/2005/8/layout/bList2#1"/>
    <dgm:cxn modelId="{329FEC39-CCB4-45E4-8E00-8DB7C095655A}" type="presParOf" srcId="{AB87E35A-BC30-46DD-BD30-7A6088C1797B}" destId="{74A7F512-6B49-485A-A58C-C3C128D36068}" srcOrd="1" destOrd="0" presId="urn:microsoft.com/office/officeart/2005/8/layout/bList2#1"/>
    <dgm:cxn modelId="{0503EDBC-7C27-4AB3-9932-FEF5C4740775}" type="presParOf" srcId="{AB87E35A-BC30-46DD-BD30-7A6088C1797B}" destId="{52B2D39E-E450-463F-A291-8A35DCBA164E}" srcOrd="2" destOrd="0" presId="urn:microsoft.com/office/officeart/2005/8/layout/bList2#1"/>
    <dgm:cxn modelId="{72DA81A7-7446-4C7D-98FA-C15BF6393897}" type="presParOf" srcId="{52B2D39E-E450-463F-A291-8A35DCBA164E}" destId="{EA9C6D09-07ED-4B7A-B393-437F93E91EE1}" srcOrd="0" destOrd="0" presId="urn:microsoft.com/office/officeart/2005/8/layout/bList2#1"/>
    <dgm:cxn modelId="{309B534A-DFA6-4348-AABB-162FA0A656FD}" type="presParOf" srcId="{52B2D39E-E450-463F-A291-8A35DCBA164E}" destId="{7476616C-B48C-4348-8A02-009669CB55E3}" srcOrd="1" destOrd="0" presId="urn:microsoft.com/office/officeart/2005/8/layout/bList2#1"/>
    <dgm:cxn modelId="{9C8F29D8-904F-4250-A8AB-3ECA8E33DD6D}" type="presParOf" srcId="{52B2D39E-E450-463F-A291-8A35DCBA164E}" destId="{469F0D2A-2C2A-4996-8438-A2B7FC645F50}" srcOrd="2" destOrd="0" presId="urn:microsoft.com/office/officeart/2005/8/layout/bList2#1"/>
    <dgm:cxn modelId="{D1C85AAA-2897-4F5E-A684-BEFB4A5A1E5D}" type="presParOf" srcId="{52B2D39E-E450-463F-A291-8A35DCBA164E}" destId="{983E4FE8-75B2-4703-BA0B-453EF3C6F258}" srcOrd="3" destOrd="0" presId="urn:microsoft.com/office/officeart/2005/8/layout/bList2#1"/>
    <dgm:cxn modelId="{7B192FA6-F088-4752-9B7A-0BEEECA83303}" type="presParOf" srcId="{AB87E35A-BC30-46DD-BD30-7A6088C1797B}" destId="{A0B537C2-9CB1-41C1-89B1-6F12DEA0B8B0}" srcOrd="3" destOrd="0" presId="urn:microsoft.com/office/officeart/2005/8/layout/bList2#1"/>
    <dgm:cxn modelId="{AC421985-CD2D-49C9-A88F-28BEEA181688}" type="presParOf" srcId="{AB87E35A-BC30-46DD-BD30-7A6088C1797B}" destId="{BB878F09-634D-4F77-B1BB-507F776F9444}" srcOrd="4" destOrd="0" presId="urn:microsoft.com/office/officeart/2005/8/layout/bList2#1"/>
    <dgm:cxn modelId="{2D9A525E-8402-48C9-AC98-F7281A92C5E3}" type="presParOf" srcId="{BB878F09-634D-4F77-B1BB-507F776F9444}" destId="{D1DAC07E-5595-4E8C-8079-648222AAFBF7}" srcOrd="0" destOrd="0" presId="urn:microsoft.com/office/officeart/2005/8/layout/bList2#1"/>
    <dgm:cxn modelId="{4E033C0A-37D7-494B-BADA-537524DA64E5}" type="presParOf" srcId="{BB878F09-634D-4F77-B1BB-507F776F9444}" destId="{26BA8219-7884-48FD-AA36-BC0EFF948E46}" srcOrd="1" destOrd="0" presId="urn:microsoft.com/office/officeart/2005/8/layout/bList2#1"/>
    <dgm:cxn modelId="{83A3616F-7B5F-4EEA-A275-DD4B567E42B5}" type="presParOf" srcId="{BB878F09-634D-4F77-B1BB-507F776F9444}" destId="{5F879BF3-A705-41FF-9BD1-01BB272A223A}" srcOrd="2" destOrd="0" presId="urn:microsoft.com/office/officeart/2005/8/layout/bList2#1"/>
    <dgm:cxn modelId="{467BDA75-0658-4E5E-A2FA-CC05427625A1}" type="presParOf" srcId="{BB878F09-634D-4F77-B1BB-507F776F9444}" destId="{8E058749-57E8-4AD5-97ED-F64DB231706C}" srcOrd="3" destOrd="0" presId="urn:microsoft.com/office/officeart/2005/8/layout/bList2#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FD590-040E-4138-9CD9-074A003CD2F7}">
      <dsp:nvSpPr>
        <dsp:cNvPr id="0" name=""/>
        <dsp:cNvSpPr/>
      </dsp:nvSpPr>
      <dsp:spPr>
        <a:xfrm rot="5400000">
          <a:off x="-206038" y="241227"/>
          <a:ext cx="1323368" cy="92635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Data Team</a:t>
          </a:r>
          <a:endParaRPr lang="en-US" sz="1400" kern="1200" dirty="0"/>
        </a:p>
      </dsp:txBody>
      <dsp:txXfrm rot="-5400000">
        <a:off x="-7532" y="505901"/>
        <a:ext cx="926357" cy="397011"/>
      </dsp:txXfrm>
    </dsp:sp>
    <dsp:sp modelId="{00CBB287-DF7C-4814-AC49-54BACB928000}">
      <dsp:nvSpPr>
        <dsp:cNvPr id="0" name=""/>
        <dsp:cNvSpPr/>
      </dsp:nvSpPr>
      <dsp:spPr>
        <a:xfrm rot="5400000">
          <a:off x="3432865" y="-2493003"/>
          <a:ext cx="903560" cy="59316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Overall 13.1 release – good contribution</a:t>
          </a:r>
          <a:endParaRPr lang="en-US" sz="1400" kern="1200" dirty="0"/>
        </a:p>
        <a:p>
          <a:pPr marL="114300" lvl="1" indent="-114300" algn="l" defTabSz="622300">
            <a:lnSpc>
              <a:spcPct val="90000"/>
            </a:lnSpc>
            <a:spcBef>
              <a:spcPct val="0"/>
            </a:spcBef>
            <a:spcAft>
              <a:spcPct val="15000"/>
            </a:spcAft>
            <a:buChar char="••"/>
          </a:pPr>
          <a:r>
            <a:rPr lang="en-US" sz="1400" kern="1200" dirty="0" smtClean="0"/>
            <a:t>191+ Support tickets</a:t>
          </a:r>
          <a:endParaRPr lang="en-US" sz="1400" kern="1200" dirty="0"/>
        </a:p>
        <a:p>
          <a:pPr marL="114300" lvl="1" indent="-114300" algn="l" defTabSz="622300">
            <a:lnSpc>
              <a:spcPct val="90000"/>
            </a:lnSpc>
            <a:spcBef>
              <a:spcPct val="0"/>
            </a:spcBef>
            <a:spcAft>
              <a:spcPct val="15000"/>
            </a:spcAft>
            <a:buChar char="••"/>
          </a:pPr>
          <a:r>
            <a:rPr lang="en-US" sz="1400" kern="1200" dirty="0" smtClean="0"/>
            <a:t>Leveraged onsite\offshore model</a:t>
          </a:r>
          <a:endParaRPr lang="en-US" sz="1400" kern="1200" dirty="0"/>
        </a:p>
        <a:p>
          <a:pPr marL="114300" lvl="1" indent="-114300" algn="l" defTabSz="622300">
            <a:lnSpc>
              <a:spcPct val="90000"/>
            </a:lnSpc>
            <a:spcBef>
              <a:spcPct val="0"/>
            </a:spcBef>
            <a:spcAft>
              <a:spcPct val="15000"/>
            </a:spcAft>
            <a:buChar char="••"/>
          </a:pPr>
          <a:r>
            <a:rPr lang="en-US" sz="1400" kern="1200" dirty="0" smtClean="0"/>
            <a:t>Data jobs support from offshore</a:t>
          </a:r>
          <a:endParaRPr lang="en-US" sz="1400" kern="1200" dirty="0"/>
        </a:p>
      </dsp:txBody>
      <dsp:txXfrm rot="-5400000">
        <a:off x="918824" y="65146"/>
        <a:ext cx="5887534" cy="815344"/>
      </dsp:txXfrm>
    </dsp:sp>
    <dsp:sp modelId="{761D783E-D876-4ED4-8F6B-D6D415D92019}">
      <dsp:nvSpPr>
        <dsp:cNvPr id="0" name=""/>
        <dsp:cNvSpPr/>
      </dsp:nvSpPr>
      <dsp:spPr>
        <a:xfrm rot="5400000">
          <a:off x="-197219" y="1504108"/>
          <a:ext cx="1323368" cy="92635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QA Team</a:t>
          </a:r>
          <a:endParaRPr lang="en-US" sz="1400" kern="1200" dirty="0"/>
        </a:p>
      </dsp:txBody>
      <dsp:txXfrm rot="-5400000">
        <a:off x="1287" y="1768782"/>
        <a:ext cx="926357" cy="397011"/>
      </dsp:txXfrm>
    </dsp:sp>
    <dsp:sp modelId="{5D0C8339-C5AF-41B2-8F8A-C9A22FC729E0}">
      <dsp:nvSpPr>
        <dsp:cNvPr id="0" name=""/>
        <dsp:cNvSpPr/>
      </dsp:nvSpPr>
      <dsp:spPr>
        <a:xfrm rot="5400000">
          <a:off x="3259791" y="-1127912"/>
          <a:ext cx="1249708" cy="596177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Test Automation – CI integration</a:t>
          </a:r>
          <a:endParaRPr lang="en-US" sz="1400" kern="1200" dirty="0"/>
        </a:p>
        <a:p>
          <a:pPr marL="114300" lvl="1" indent="-114300" algn="l" defTabSz="622300">
            <a:lnSpc>
              <a:spcPct val="90000"/>
            </a:lnSpc>
            <a:spcBef>
              <a:spcPct val="0"/>
            </a:spcBef>
            <a:spcAft>
              <a:spcPct val="15000"/>
            </a:spcAft>
            <a:buChar char="••"/>
          </a:pPr>
          <a:r>
            <a:rPr lang="en-US" sz="1400" kern="1200" dirty="0" smtClean="0"/>
            <a:t>13.1-A release : 432 defects, 13.1-C release: 60 defects</a:t>
          </a:r>
          <a:endParaRPr lang="en-US" sz="1400" kern="1200" dirty="0"/>
        </a:p>
        <a:p>
          <a:pPr marL="114300" lvl="1" indent="-114300" algn="l" defTabSz="622300">
            <a:lnSpc>
              <a:spcPct val="90000"/>
            </a:lnSpc>
            <a:spcBef>
              <a:spcPct val="0"/>
            </a:spcBef>
            <a:spcAft>
              <a:spcPct val="15000"/>
            </a:spcAft>
            <a:buChar char="••"/>
          </a:pPr>
          <a:r>
            <a:rPr lang="en-US" sz="1400" kern="1200" dirty="0" smtClean="0"/>
            <a:t>Data Testing for first time, good defects</a:t>
          </a:r>
          <a:endParaRPr lang="en-US" sz="1400" kern="1200" dirty="0"/>
        </a:p>
        <a:p>
          <a:pPr marL="114300" lvl="1" indent="-114300" algn="l" defTabSz="622300">
            <a:lnSpc>
              <a:spcPct val="90000"/>
            </a:lnSpc>
            <a:spcBef>
              <a:spcPct val="0"/>
            </a:spcBef>
            <a:spcAft>
              <a:spcPct val="15000"/>
            </a:spcAft>
            <a:buChar char="••"/>
          </a:pPr>
          <a:r>
            <a:rPr lang="en-US" sz="1400" kern="1200" dirty="0" smtClean="0"/>
            <a:t>Bi-weekly deployments &amp; overnight jobs</a:t>
          </a:r>
          <a:endParaRPr lang="en-US" sz="1400" kern="1200" dirty="0"/>
        </a:p>
      </dsp:txBody>
      <dsp:txXfrm rot="-5400000">
        <a:off x="903758" y="1289127"/>
        <a:ext cx="5900769" cy="1127696"/>
      </dsp:txXfrm>
    </dsp:sp>
    <dsp:sp modelId="{7CB87491-EAC6-4138-AB89-584A568C3BA5}">
      <dsp:nvSpPr>
        <dsp:cNvPr id="0" name=""/>
        <dsp:cNvSpPr/>
      </dsp:nvSpPr>
      <dsp:spPr>
        <a:xfrm rot="5400000">
          <a:off x="-206038" y="2806783"/>
          <a:ext cx="1323368" cy="92635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UTP Team</a:t>
          </a:r>
          <a:endParaRPr lang="en-US" sz="1400" kern="1200" dirty="0"/>
        </a:p>
      </dsp:txBody>
      <dsp:txXfrm rot="-5400000">
        <a:off x="-7532" y="3071457"/>
        <a:ext cx="926357" cy="397011"/>
      </dsp:txXfrm>
    </dsp:sp>
    <dsp:sp modelId="{F93933BF-385F-403C-B1E4-2AC024CAB869}">
      <dsp:nvSpPr>
        <dsp:cNvPr id="0" name=""/>
        <dsp:cNvSpPr/>
      </dsp:nvSpPr>
      <dsp:spPr>
        <a:xfrm rot="5400000">
          <a:off x="3454551" y="72552"/>
          <a:ext cx="860189" cy="59316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Drive the look and feel, flow of UTP</a:t>
          </a:r>
          <a:endParaRPr lang="en-US" sz="1400" kern="1200" dirty="0"/>
        </a:p>
        <a:p>
          <a:pPr marL="114300" lvl="1" indent="-114300" algn="l" defTabSz="622300">
            <a:lnSpc>
              <a:spcPct val="90000"/>
            </a:lnSpc>
            <a:spcBef>
              <a:spcPct val="0"/>
            </a:spcBef>
            <a:spcAft>
              <a:spcPct val="15000"/>
            </a:spcAft>
            <a:buChar char="••"/>
          </a:pPr>
          <a:r>
            <a:rPr lang="en-US" sz="1400" kern="1200" dirty="0" smtClean="0"/>
            <a:t>Quick turnaround on prototypes iterations</a:t>
          </a:r>
          <a:endParaRPr lang="en-US" sz="1400" kern="1200" dirty="0"/>
        </a:p>
        <a:p>
          <a:pPr marL="114300" lvl="1" indent="-114300" algn="l" defTabSz="622300">
            <a:lnSpc>
              <a:spcPct val="90000"/>
            </a:lnSpc>
            <a:spcBef>
              <a:spcPct val="0"/>
            </a:spcBef>
            <a:spcAft>
              <a:spcPct val="15000"/>
            </a:spcAft>
            <a:buChar char="••"/>
          </a:pPr>
          <a:r>
            <a:rPr lang="en-US" sz="1400" kern="1200" dirty="0" smtClean="0"/>
            <a:t>Cutting edge technologies</a:t>
          </a:r>
          <a:endParaRPr lang="en-US" sz="1400" kern="1200" dirty="0"/>
        </a:p>
      </dsp:txBody>
      <dsp:txXfrm rot="-5400000">
        <a:off x="918825" y="2650270"/>
        <a:ext cx="5889651" cy="776207"/>
      </dsp:txXfrm>
    </dsp:sp>
    <dsp:sp modelId="{A8AA0C40-DEAA-4703-A2D7-3280BD60DDF7}">
      <dsp:nvSpPr>
        <dsp:cNvPr id="0" name=""/>
        <dsp:cNvSpPr/>
      </dsp:nvSpPr>
      <dsp:spPr>
        <a:xfrm rot="5400000">
          <a:off x="-206038" y="3992181"/>
          <a:ext cx="1323368" cy="92635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Principal Dashboard</a:t>
          </a:r>
          <a:endParaRPr lang="en-US" sz="1400" kern="1200" dirty="0"/>
        </a:p>
      </dsp:txBody>
      <dsp:txXfrm rot="-5400000">
        <a:off x="-7532" y="4256855"/>
        <a:ext cx="926357" cy="397011"/>
      </dsp:txXfrm>
    </dsp:sp>
    <dsp:sp modelId="{72F04D08-D3A8-47A3-B8B8-428706922104}">
      <dsp:nvSpPr>
        <dsp:cNvPr id="0" name=""/>
        <dsp:cNvSpPr/>
      </dsp:nvSpPr>
      <dsp:spPr>
        <a:xfrm rot="5400000">
          <a:off x="3454551" y="1257950"/>
          <a:ext cx="860189" cy="59316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Design ownership for modules</a:t>
          </a:r>
          <a:endParaRPr lang="en-US" sz="1400" kern="1200" dirty="0"/>
        </a:p>
        <a:p>
          <a:pPr marL="114300" lvl="1" indent="-114300" algn="l" defTabSz="622300">
            <a:lnSpc>
              <a:spcPct val="90000"/>
            </a:lnSpc>
            <a:spcBef>
              <a:spcPct val="0"/>
            </a:spcBef>
            <a:spcAft>
              <a:spcPct val="15000"/>
            </a:spcAft>
            <a:buChar char="••"/>
          </a:pPr>
          <a:r>
            <a:rPr lang="en-US" sz="1400" kern="1200" dirty="0" smtClean="0"/>
            <a:t>Outstanding quality, minimal defects</a:t>
          </a:r>
          <a:endParaRPr lang="en-US" sz="1400" kern="1200" dirty="0"/>
        </a:p>
        <a:p>
          <a:pPr marL="114300" lvl="1" indent="-114300" algn="l" defTabSz="622300">
            <a:lnSpc>
              <a:spcPct val="90000"/>
            </a:lnSpc>
            <a:spcBef>
              <a:spcPct val="0"/>
            </a:spcBef>
            <a:spcAft>
              <a:spcPct val="15000"/>
            </a:spcAft>
            <a:buChar char="••"/>
          </a:pPr>
          <a:r>
            <a:rPr lang="en-US" sz="1400" kern="1200" dirty="0" err="1" smtClean="0"/>
            <a:t>AppFabric</a:t>
          </a:r>
          <a:r>
            <a:rPr lang="en-US" sz="1400" kern="1200" dirty="0" smtClean="0"/>
            <a:t> Admin tool</a:t>
          </a:r>
          <a:endParaRPr lang="en-US" sz="1400" kern="1200" dirty="0"/>
        </a:p>
      </dsp:txBody>
      <dsp:txXfrm rot="-5400000">
        <a:off x="918825" y="3835668"/>
        <a:ext cx="5889651" cy="7762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91EDC-037A-49EA-9322-D968151F2FC9}">
      <dsp:nvSpPr>
        <dsp:cNvPr id="0" name=""/>
        <dsp:cNvSpPr/>
      </dsp:nvSpPr>
      <dsp:spPr>
        <a:xfrm>
          <a:off x="1892436" y="1057"/>
          <a:ext cx="1449835" cy="1283665"/>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8100" rIns="12700" bIns="1270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3+ years partnership - continued collaboration</a:t>
          </a:r>
        </a:p>
        <a:p>
          <a:pPr marL="57150" lvl="1" indent="-57150" algn="l" defTabSz="444500">
            <a:lnSpc>
              <a:spcPct val="90000"/>
            </a:lnSpc>
            <a:spcBef>
              <a:spcPct val="0"/>
            </a:spcBef>
            <a:spcAft>
              <a:spcPct val="15000"/>
            </a:spcAft>
            <a:buChar char="••"/>
          </a:pPr>
          <a:r>
            <a:rPr lang="en-US" sz="1000" kern="1200" dirty="0" smtClean="0"/>
            <a:t>Good rapport with stakeholders</a:t>
          </a:r>
        </a:p>
        <a:p>
          <a:pPr marL="57150" lvl="1" indent="-57150" algn="l" defTabSz="444500">
            <a:lnSpc>
              <a:spcPct val="90000"/>
            </a:lnSpc>
            <a:spcBef>
              <a:spcPct val="0"/>
            </a:spcBef>
            <a:spcAft>
              <a:spcPct val="15000"/>
            </a:spcAft>
            <a:buChar char="••"/>
          </a:pPr>
          <a:r>
            <a:rPr lang="en-US" sz="1000" kern="1200" dirty="0" smtClean="0"/>
            <a:t>Improved domain knowledge</a:t>
          </a:r>
        </a:p>
      </dsp:txBody>
      <dsp:txXfrm>
        <a:off x="1922514" y="31135"/>
        <a:ext cx="1389679" cy="1253587"/>
      </dsp:txXfrm>
    </dsp:sp>
    <dsp:sp modelId="{9B286D19-E22C-44AA-BDB8-CE27281512B2}">
      <dsp:nvSpPr>
        <dsp:cNvPr id="0" name=""/>
        <dsp:cNvSpPr/>
      </dsp:nvSpPr>
      <dsp:spPr>
        <a:xfrm>
          <a:off x="1892436" y="1110531"/>
          <a:ext cx="1449835" cy="402171"/>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66725">
            <a:lnSpc>
              <a:spcPct val="90000"/>
            </a:lnSpc>
            <a:spcBef>
              <a:spcPct val="0"/>
            </a:spcBef>
            <a:spcAft>
              <a:spcPct val="35000"/>
            </a:spcAft>
          </a:pPr>
          <a:r>
            <a:rPr lang="en-US" sz="1050" kern="1200" dirty="0" smtClean="0"/>
            <a:t>Synergy</a:t>
          </a:r>
        </a:p>
      </dsp:txBody>
      <dsp:txXfrm>
        <a:off x="1892436" y="1110531"/>
        <a:ext cx="1021010" cy="402171"/>
      </dsp:txXfrm>
    </dsp:sp>
    <dsp:sp modelId="{02A21C17-EBCD-49E2-BC80-A512EBB7B31A}">
      <dsp:nvSpPr>
        <dsp:cNvPr id="0" name=""/>
        <dsp:cNvSpPr/>
      </dsp:nvSpPr>
      <dsp:spPr>
        <a:xfrm>
          <a:off x="2897897" y="1098960"/>
          <a:ext cx="438523" cy="438523"/>
        </a:xfrm>
        <a:prstGeom prst="ellipse">
          <a:avLst/>
        </a:prstGeom>
        <a:blipFill rotWithShape="0">
          <a:blip xmlns:r="http://schemas.openxmlformats.org/officeDocument/2006/relationships" r:embed="rId1"/>
          <a:stretch>
            <a:fillRect/>
          </a:stretch>
        </a:blip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9C6D09-07ED-4B7A-B393-437F93E91EE1}">
      <dsp:nvSpPr>
        <dsp:cNvPr id="0" name=""/>
        <dsp:cNvSpPr/>
      </dsp:nvSpPr>
      <dsp:spPr>
        <a:xfrm>
          <a:off x="3455841" y="1057"/>
          <a:ext cx="1698917" cy="1283665"/>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8100" rIns="12700" bIns="1270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 Best in class talent</a:t>
          </a:r>
        </a:p>
        <a:p>
          <a:pPr marL="57150" lvl="1" indent="-57150" algn="l" defTabSz="444500">
            <a:lnSpc>
              <a:spcPct val="90000"/>
            </a:lnSpc>
            <a:spcBef>
              <a:spcPct val="0"/>
            </a:spcBef>
            <a:spcAft>
              <a:spcPct val="15000"/>
            </a:spcAft>
            <a:buChar char="••"/>
          </a:pPr>
          <a:r>
            <a:rPr lang="en-US" sz="1000" kern="1200" dirty="0" smtClean="0"/>
            <a:t> Onsite travel -   great opportunity for  Manu, Vaishnoo </a:t>
          </a:r>
        </a:p>
      </dsp:txBody>
      <dsp:txXfrm>
        <a:off x="3485919" y="31135"/>
        <a:ext cx="1638761" cy="1253587"/>
      </dsp:txXfrm>
    </dsp:sp>
    <dsp:sp modelId="{469F0D2A-2C2A-4996-8438-A2B7FC645F50}">
      <dsp:nvSpPr>
        <dsp:cNvPr id="0" name=""/>
        <dsp:cNvSpPr/>
      </dsp:nvSpPr>
      <dsp:spPr>
        <a:xfrm>
          <a:off x="3455841" y="1110531"/>
          <a:ext cx="1698917" cy="402171"/>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66725">
            <a:lnSpc>
              <a:spcPct val="90000"/>
            </a:lnSpc>
            <a:spcBef>
              <a:spcPct val="0"/>
            </a:spcBef>
            <a:spcAft>
              <a:spcPct val="35000"/>
            </a:spcAft>
          </a:pPr>
          <a:r>
            <a:rPr lang="en-US" sz="1050" kern="1200" dirty="0" smtClean="0"/>
            <a:t>Team</a:t>
          </a:r>
        </a:p>
      </dsp:txBody>
      <dsp:txXfrm>
        <a:off x="3455841" y="1110531"/>
        <a:ext cx="1196420" cy="402171"/>
      </dsp:txXfrm>
    </dsp:sp>
    <dsp:sp modelId="{983E4FE8-75B2-4703-BA0B-453EF3C6F258}">
      <dsp:nvSpPr>
        <dsp:cNvPr id="0" name=""/>
        <dsp:cNvSpPr/>
      </dsp:nvSpPr>
      <dsp:spPr>
        <a:xfrm>
          <a:off x="4596622" y="1109739"/>
          <a:ext cx="438523" cy="438523"/>
        </a:xfrm>
        <a:prstGeom prst="ellipse">
          <a:avLst/>
        </a:prstGeom>
        <a:blipFill rotWithShape="0">
          <a:blip xmlns:r="http://schemas.openxmlformats.org/officeDocument/2006/relationships" r:embed="rId2"/>
          <a:stretch>
            <a:fillRect/>
          </a:stretch>
        </a:blip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DAC07E-5595-4E8C-8079-648222AAFBF7}">
      <dsp:nvSpPr>
        <dsp:cNvPr id="0" name=""/>
        <dsp:cNvSpPr/>
      </dsp:nvSpPr>
      <dsp:spPr>
        <a:xfrm>
          <a:off x="5263400" y="1057"/>
          <a:ext cx="1449835" cy="1283665"/>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8100" rIns="12700" bIns="1270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Highly motivated and passionate about technology</a:t>
          </a:r>
          <a:endParaRPr lang="en-US" sz="1600" kern="1200" dirty="0" smtClean="0"/>
        </a:p>
        <a:p>
          <a:pPr marL="57150" lvl="1" indent="-57150" algn="l" defTabSz="444500">
            <a:lnSpc>
              <a:spcPct val="90000"/>
            </a:lnSpc>
            <a:spcBef>
              <a:spcPct val="0"/>
            </a:spcBef>
            <a:spcAft>
              <a:spcPct val="15000"/>
            </a:spcAft>
            <a:buChar char="••"/>
          </a:pPr>
          <a:r>
            <a:rPr lang="en-US" sz="1000" kern="1200" dirty="0" smtClean="0"/>
            <a:t>Zeal </a:t>
          </a:r>
          <a:endParaRPr lang="en-US" sz="1600" kern="1200" dirty="0" smtClean="0"/>
        </a:p>
        <a:p>
          <a:pPr marL="57150" lvl="1" indent="-57150" algn="l" defTabSz="444500">
            <a:lnSpc>
              <a:spcPct val="90000"/>
            </a:lnSpc>
            <a:spcBef>
              <a:spcPct val="0"/>
            </a:spcBef>
            <a:spcAft>
              <a:spcPct val="15000"/>
            </a:spcAft>
            <a:buChar char="••"/>
          </a:pPr>
          <a:r>
            <a:rPr lang="en-US" sz="1000" kern="1200" dirty="0" smtClean="0"/>
            <a:t> Willing to stretch when needed</a:t>
          </a:r>
          <a:endParaRPr lang="en-US" sz="1600" kern="1200" dirty="0" smtClean="0"/>
        </a:p>
        <a:p>
          <a:pPr marL="57150" lvl="1" indent="-57150" algn="l" defTabSz="444500">
            <a:lnSpc>
              <a:spcPct val="90000"/>
            </a:lnSpc>
            <a:spcBef>
              <a:spcPct val="0"/>
            </a:spcBef>
            <a:spcAft>
              <a:spcPct val="15000"/>
            </a:spcAft>
            <a:buChar char="••"/>
          </a:pPr>
          <a:endParaRPr lang="en-US" sz="1000" kern="1200" dirty="0" smtClean="0"/>
        </a:p>
      </dsp:txBody>
      <dsp:txXfrm>
        <a:off x="5293478" y="31135"/>
        <a:ext cx="1389679" cy="1253587"/>
      </dsp:txXfrm>
    </dsp:sp>
    <dsp:sp modelId="{5F879BF3-A705-41FF-9BD1-01BB272A223A}">
      <dsp:nvSpPr>
        <dsp:cNvPr id="0" name=""/>
        <dsp:cNvSpPr/>
      </dsp:nvSpPr>
      <dsp:spPr>
        <a:xfrm>
          <a:off x="5263400" y="1110531"/>
          <a:ext cx="1449835" cy="402171"/>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66725">
            <a:lnSpc>
              <a:spcPct val="90000"/>
            </a:lnSpc>
            <a:spcBef>
              <a:spcPct val="0"/>
            </a:spcBef>
            <a:spcAft>
              <a:spcPct val="35000"/>
            </a:spcAft>
          </a:pPr>
          <a:r>
            <a:rPr lang="en-US" sz="1050" kern="1200" dirty="0" smtClean="0"/>
            <a:t>Energy</a:t>
          </a:r>
        </a:p>
      </dsp:txBody>
      <dsp:txXfrm>
        <a:off x="5263400" y="1110531"/>
        <a:ext cx="1021010" cy="402171"/>
      </dsp:txXfrm>
    </dsp:sp>
    <dsp:sp modelId="{8E058749-57E8-4AD5-97ED-F64DB231706C}">
      <dsp:nvSpPr>
        <dsp:cNvPr id="0" name=""/>
        <dsp:cNvSpPr/>
      </dsp:nvSpPr>
      <dsp:spPr>
        <a:xfrm>
          <a:off x="6268861" y="1098960"/>
          <a:ext cx="438523" cy="438523"/>
        </a:xfrm>
        <a:prstGeom prst="ellipse">
          <a:avLst/>
        </a:prstGeom>
        <a:blipFill rotWithShape="0">
          <a:blip xmlns:r="http://schemas.openxmlformats.org/officeDocument/2006/relationships" r:embed="rId3"/>
          <a:stretch>
            <a:fillRect/>
          </a:stretch>
        </a:blip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54627-02A0-459F-8D31-2A29E7A9947F}" type="datetimeFigureOut">
              <a:rPr lang="en-US" smtClean="0"/>
              <a:t>11/19/2013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11DDAA-FE75-4570-B3A5-FAED3F7009D3}" type="slidenum">
              <a:rPr lang="en-US" smtClean="0"/>
              <a:t>‹#›</a:t>
            </a:fld>
            <a:endParaRPr lang="en-US"/>
          </a:p>
        </p:txBody>
      </p:sp>
    </p:spTree>
    <p:extLst>
      <p:ext uri="{BB962C8B-B14F-4D97-AF65-F5344CB8AC3E}">
        <p14:creationId xmlns:p14="http://schemas.microsoft.com/office/powerpoint/2010/main" val="3315617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DDAA-FE75-4570-B3A5-FAED3F7009D3}" type="slidenum">
              <a:rPr lang="en-US" smtClean="0"/>
              <a:t>1</a:t>
            </a:fld>
            <a:endParaRPr lang="en-US"/>
          </a:p>
        </p:txBody>
      </p:sp>
    </p:spTree>
    <p:extLst>
      <p:ext uri="{BB962C8B-B14F-4D97-AF65-F5344CB8AC3E}">
        <p14:creationId xmlns:p14="http://schemas.microsoft.com/office/powerpoint/2010/main" val="2472148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1DDAA-FE75-4570-B3A5-FAED3F7009D3}" type="slidenum">
              <a:rPr lang="en-US" smtClean="0"/>
              <a:t>12</a:t>
            </a:fld>
            <a:endParaRPr lang="en-US"/>
          </a:p>
        </p:txBody>
      </p:sp>
    </p:spTree>
    <p:extLst>
      <p:ext uri="{BB962C8B-B14F-4D97-AF65-F5344CB8AC3E}">
        <p14:creationId xmlns:p14="http://schemas.microsoft.com/office/powerpoint/2010/main" val="3899957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 to the end…</a:t>
            </a:r>
            <a:endParaRPr lang="en-US" dirty="0"/>
          </a:p>
        </p:txBody>
      </p:sp>
      <p:sp>
        <p:nvSpPr>
          <p:cNvPr id="4" name="Slide Number Placeholder 3"/>
          <p:cNvSpPr>
            <a:spLocks noGrp="1"/>
          </p:cNvSpPr>
          <p:nvPr>
            <p:ph type="sldNum" sz="quarter" idx="10"/>
          </p:nvPr>
        </p:nvSpPr>
        <p:spPr/>
        <p:txBody>
          <a:bodyPr/>
          <a:lstStyle/>
          <a:p>
            <a:fld id="{CB11DDAA-FE75-4570-B3A5-FAED3F7009D3}"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885379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11/19/2013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312758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C9F45-6BF4-425C-B6BC-17048751ADD4}" type="slidenum">
              <a:rPr lang="en-US" smtClean="0"/>
              <a:t>5</a:t>
            </a:fld>
            <a:endParaRPr lang="en-US" dirty="0"/>
          </a:p>
        </p:txBody>
      </p:sp>
    </p:spTree>
    <p:extLst>
      <p:ext uri="{BB962C8B-B14F-4D97-AF65-F5344CB8AC3E}">
        <p14:creationId xmlns:p14="http://schemas.microsoft.com/office/powerpoint/2010/main" val="34891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1DDAA-FE75-4570-B3A5-FAED3F7009D3}" type="slidenum">
              <a:rPr lang="en-US" smtClean="0"/>
              <a:t>6</a:t>
            </a:fld>
            <a:endParaRPr lang="en-US"/>
          </a:p>
        </p:txBody>
      </p:sp>
    </p:spTree>
    <p:extLst>
      <p:ext uri="{BB962C8B-B14F-4D97-AF65-F5344CB8AC3E}">
        <p14:creationId xmlns:p14="http://schemas.microsoft.com/office/powerpoint/2010/main" val="3354555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71A3CF-5CDA-104E-B11C-C5199BE17828}" type="slidenum">
              <a:rPr lang="en-US" smtClean="0"/>
              <a:t>7</a:t>
            </a:fld>
            <a:endParaRPr lang="en-US" dirty="0"/>
          </a:p>
        </p:txBody>
      </p:sp>
    </p:spTree>
    <p:extLst>
      <p:ext uri="{BB962C8B-B14F-4D97-AF65-F5344CB8AC3E}">
        <p14:creationId xmlns:p14="http://schemas.microsoft.com/office/powerpoint/2010/main" val="2682325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Tx/>
              <a:buChar char="-"/>
            </a:pPr>
            <a:endParaRPr lang="en-US" baseline="0" dirty="0" smtClean="0"/>
          </a:p>
        </p:txBody>
      </p:sp>
      <p:sp>
        <p:nvSpPr>
          <p:cNvPr id="4" name="Slide Number Placeholder 3"/>
          <p:cNvSpPr>
            <a:spLocks noGrp="1"/>
          </p:cNvSpPr>
          <p:nvPr>
            <p:ph type="sldNum" sz="quarter" idx="5"/>
          </p:nvPr>
        </p:nvSpPr>
        <p:spPr/>
        <p:txBody>
          <a:bodyPr/>
          <a:lstStyle/>
          <a:p>
            <a:pPr>
              <a:defRPr/>
            </a:pPr>
            <a:fld id="{F8B9D630-B400-4203-A877-2B7F585968D4}" type="slidenum">
              <a:rPr lang="en-US" smtClean="0">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1088795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baseline="0" dirty="0" smtClean="0"/>
          </a:p>
        </p:txBody>
      </p:sp>
      <p:sp>
        <p:nvSpPr>
          <p:cNvPr id="4" name="Slide Number Placeholder 3"/>
          <p:cNvSpPr>
            <a:spLocks noGrp="1"/>
          </p:cNvSpPr>
          <p:nvPr>
            <p:ph type="sldNum" sz="quarter" idx="5"/>
          </p:nvPr>
        </p:nvSpPr>
        <p:spPr/>
        <p:txBody>
          <a:bodyPr/>
          <a:lstStyle/>
          <a:p>
            <a:pPr>
              <a:defRPr/>
            </a:pPr>
            <a:fld id="{F8B9D630-B400-4203-A877-2B7F585968D4}" type="slidenum">
              <a:rPr lang="en-US" smtClean="0"/>
              <a:pPr>
                <a:defRPr/>
              </a:pPr>
              <a:t>9</a:t>
            </a:fld>
            <a:endParaRPr lang="en-US" dirty="0"/>
          </a:p>
        </p:txBody>
      </p:sp>
    </p:spTree>
    <p:extLst>
      <p:ext uri="{BB962C8B-B14F-4D97-AF65-F5344CB8AC3E}">
        <p14:creationId xmlns:p14="http://schemas.microsoft.com/office/powerpoint/2010/main" val="3214523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baseline="0" dirty="0" smtClean="0"/>
          </a:p>
        </p:txBody>
      </p:sp>
      <p:sp>
        <p:nvSpPr>
          <p:cNvPr id="4" name="Slide Number Placeholder 3"/>
          <p:cNvSpPr>
            <a:spLocks noGrp="1"/>
          </p:cNvSpPr>
          <p:nvPr>
            <p:ph type="sldNum" sz="quarter" idx="5"/>
          </p:nvPr>
        </p:nvSpPr>
        <p:spPr/>
        <p:txBody>
          <a:bodyPr/>
          <a:lstStyle/>
          <a:p>
            <a:pPr>
              <a:defRPr/>
            </a:pPr>
            <a:fld id="{F8B9D630-B400-4203-A877-2B7F585968D4}" type="slidenum">
              <a:rPr lang="en-US" smtClean="0"/>
              <a:pPr>
                <a:defRPr/>
              </a:pPr>
              <a:t>10</a:t>
            </a:fld>
            <a:endParaRPr lang="en-US" dirty="0"/>
          </a:p>
        </p:txBody>
      </p:sp>
    </p:spTree>
    <p:extLst>
      <p:ext uri="{BB962C8B-B14F-4D97-AF65-F5344CB8AC3E}">
        <p14:creationId xmlns:p14="http://schemas.microsoft.com/office/powerpoint/2010/main" val="3214523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baseline="0" dirty="0" smtClean="0"/>
          </a:p>
        </p:txBody>
      </p:sp>
      <p:sp>
        <p:nvSpPr>
          <p:cNvPr id="4" name="Slide Number Placeholder 3"/>
          <p:cNvSpPr>
            <a:spLocks noGrp="1"/>
          </p:cNvSpPr>
          <p:nvPr>
            <p:ph type="sldNum" sz="quarter" idx="5"/>
          </p:nvPr>
        </p:nvSpPr>
        <p:spPr/>
        <p:txBody>
          <a:bodyPr/>
          <a:lstStyle/>
          <a:p>
            <a:pPr>
              <a:defRPr/>
            </a:pPr>
            <a:fld id="{F8B9D630-B400-4203-A877-2B7F585968D4}" type="slidenum">
              <a:rPr lang="en-US" smtClean="0"/>
              <a:pPr>
                <a:defRPr/>
              </a:pPr>
              <a:t>11</a:t>
            </a:fld>
            <a:endParaRPr lang="en-US" dirty="0"/>
          </a:p>
        </p:txBody>
      </p:sp>
    </p:spTree>
    <p:extLst>
      <p:ext uri="{BB962C8B-B14F-4D97-AF65-F5344CB8AC3E}">
        <p14:creationId xmlns:p14="http://schemas.microsoft.com/office/powerpoint/2010/main" val="110432270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0" y="1"/>
            <a:ext cx="9144000" cy="4768953"/>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8803" y="3895250"/>
            <a:ext cx="3417191" cy="381218"/>
          </a:xfrm>
          <a:prstGeom prst="rect">
            <a:avLst/>
          </a:prstGeom>
        </p:spPr>
      </p:pic>
      <p:sp>
        <p:nvSpPr>
          <p:cNvPr id="9" name="Rectangle 8"/>
          <p:cNvSpPr/>
          <p:nvPr userDrawn="1"/>
        </p:nvSpPr>
        <p:spPr>
          <a:xfrm>
            <a:off x="-9204" y="4762606"/>
            <a:ext cx="9153204" cy="177573"/>
          </a:xfrm>
          <a:prstGeom prst="rect">
            <a:avLst/>
          </a:prstGeom>
          <a:solidFill>
            <a:srgbClr val="FF41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noChangeArrowheads="1"/>
          </p:cNvPicPr>
          <p:nvPr userDrawn="1"/>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l="1230" t="5787" r="1798" b="5555"/>
          <a:stretch/>
        </p:blipFill>
        <p:spPr bwMode="auto">
          <a:xfrm>
            <a:off x="349480" y="5702037"/>
            <a:ext cx="2582738" cy="49434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userDrawn="1"/>
        </p:nvGrpSpPr>
        <p:grpSpPr>
          <a:xfrm>
            <a:off x="6524647" y="5599760"/>
            <a:ext cx="2320220" cy="595332"/>
            <a:chOff x="4486056" y="5544235"/>
            <a:chExt cx="2483355" cy="637191"/>
          </a:xfrm>
        </p:grpSpPr>
        <p:pic>
          <p:nvPicPr>
            <p:cNvPr id="12" name="Picture 11"/>
            <p:cNvPicPr>
              <a:picLocks noChangeAspect="1" noChangeArrowheads="1"/>
            </p:cNvPicPr>
            <p:nvPr userDrawn="1"/>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86056" y="5556593"/>
              <a:ext cx="1161568" cy="314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noChangeArrowheads="1"/>
            </p:cNvPicPr>
            <p:nvPr userDrawn="1"/>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02741" y="5888409"/>
              <a:ext cx="2466670" cy="29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spect="1" noChangeArrowheads="1"/>
            </p:cNvPicPr>
            <p:nvPr userDrawn="1"/>
          </p:nvPicPr>
          <p:blipFill rotWithShape="1">
            <a:blip r:embed="rId6">
              <a:duotone>
                <a:schemeClr val="accent2">
                  <a:shade val="45000"/>
                  <a:satMod val="135000"/>
                </a:schemeClr>
                <a:prstClr val="white"/>
              </a:duotone>
              <a:extLst>
                <a:ext uri="{28A0092B-C50C-407E-A947-70E740481C1C}">
                  <a14:useLocalDpi xmlns:a14="http://schemas.microsoft.com/office/drawing/2010/main" val="0"/>
                </a:ext>
              </a:extLst>
            </a:blip>
            <a:srcRect l="8701" t="26380" r="10637" b="36810"/>
            <a:stretch/>
          </p:blipFill>
          <p:spPr bwMode="auto">
            <a:xfrm>
              <a:off x="5822778" y="5544235"/>
              <a:ext cx="1146633" cy="41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8" name="Picture 2"/>
          <p:cNvPicPr>
            <a:picLocks noChangeAspect="1" noChangeArrowheads="1"/>
          </p:cNvPicPr>
          <p:nvPr userDrawn="1"/>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73172" y="5638297"/>
            <a:ext cx="881882" cy="52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descr="http://www.aditi.com/images/100it.jpg"/>
          <p:cNvPicPr>
            <a:picLocks noChangeAspect="1" noChangeArrowheads="1"/>
          </p:cNvPicPr>
          <p:nvPr userDrawn="1"/>
        </p:nvPicPr>
        <p:blipFill>
          <a:blip r:embed="rId8" cstate="print">
            <a:duotone>
              <a:schemeClr val="accent2">
                <a:shade val="45000"/>
                <a:satMod val="135000"/>
              </a:schemeClr>
              <a:prstClr val="white"/>
            </a:duotone>
          </a:blip>
          <a:srcRect/>
          <a:stretch>
            <a:fillRect/>
          </a:stretch>
        </p:blipFill>
        <p:spPr bwMode="auto">
          <a:xfrm>
            <a:off x="4630384" y="5693514"/>
            <a:ext cx="647128" cy="448011"/>
          </a:xfrm>
          <a:prstGeom prst="rect">
            <a:avLst/>
          </a:prstGeom>
          <a:noFill/>
          <a:ln w="9525">
            <a:noFill/>
            <a:miter lim="800000"/>
            <a:headEnd/>
            <a:tailEnd/>
          </a:ln>
        </p:spPr>
      </p:pic>
      <p:pic>
        <p:nvPicPr>
          <p:cNvPr id="22" name="Picture 21"/>
          <p:cNvPicPr>
            <a:picLocks noChangeAspect="1" noChangeArrowheads="1"/>
          </p:cNvPicPr>
          <p:nvPr userDrawn="1"/>
        </p:nvPicPr>
        <p:blipFill>
          <a:blip r:embed="rId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70893" y="5659421"/>
            <a:ext cx="466306" cy="4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2"/>
          <p:cNvPicPr>
            <a:picLocks noChangeAspect="1"/>
          </p:cNvPicPr>
          <p:nvPr userDrawn="1"/>
        </p:nvPicPr>
        <p:blipFill rotWithShape="1">
          <a:blip r:embed="rId10">
            <a:extLst>
              <a:ext uri="{28A0092B-C50C-407E-A947-70E740481C1C}">
                <a14:useLocalDpi xmlns:a14="http://schemas.microsoft.com/office/drawing/2010/main" val="0"/>
              </a:ext>
            </a:extLst>
          </a:blip>
          <a:srcRect r="2905"/>
          <a:stretch/>
        </p:blipFill>
        <p:spPr>
          <a:xfrm>
            <a:off x="2775857" y="659971"/>
            <a:ext cx="6368143" cy="1951022"/>
          </a:xfrm>
          <a:prstGeom prst="rect">
            <a:avLst/>
          </a:prstGeom>
        </p:spPr>
      </p:pic>
      <p:sp>
        <p:nvSpPr>
          <p:cNvPr id="19" name="Title 1"/>
          <p:cNvSpPr>
            <a:spLocks noGrp="1"/>
          </p:cNvSpPr>
          <p:nvPr>
            <p:ph type="ctrTitle" hasCustomPrompt="1"/>
          </p:nvPr>
        </p:nvSpPr>
        <p:spPr>
          <a:xfrm>
            <a:off x="2146800" y="1001368"/>
            <a:ext cx="4841197" cy="997218"/>
          </a:xfrm>
          <a:noFill/>
        </p:spPr>
        <p:txBody>
          <a:bodyPr anchor="b">
            <a:normAutofit/>
          </a:bodyPr>
          <a:lstStyle>
            <a:lvl1pPr algn="ctr">
              <a:defRPr sz="3600"/>
            </a:lvl1pPr>
          </a:lstStyle>
          <a:p>
            <a:r>
              <a:rPr lang="en-US" dirty="0" smtClean="0"/>
              <a:t>EDIT MASTER TITLE</a:t>
            </a:r>
            <a:endParaRPr lang="en-US" dirty="0"/>
          </a:p>
        </p:txBody>
      </p:sp>
      <p:sp>
        <p:nvSpPr>
          <p:cNvPr id="20" name="Subtitle 2"/>
          <p:cNvSpPr>
            <a:spLocks noGrp="1"/>
          </p:cNvSpPr>
          <p:nvPr>
            <p:ph type="subTitle" idx="1"/>
          </p:nvPr>
        </p:nvSpPr>
        <p:spPr>
          <a:xfrm>
            <a:off x="2146800" y="2023765"/>
            <a:ext cx="4841197" cy="571447"/>
          </a:xfrm>
        </p:spPr>
        <p:txBody>
          <a:bodyPr anchor="t">
            <a:normAutofit/>
          </a:bodyPr>
          <a:lstStyle>
            <a:lvl1pPr marL="0" indent="0" algn="r" defTabSz="457200" rtl="0" eaLnBrk="1" latinLnBrk="0" hangingPunct="1">
              <a:buNone/>
              <a:defRPr lang="en-US" sz="2000" kern="1200" dirty="0">
                <a:solidFill>
                  <a:schemeClr val="tx1">
                    <a:lumMod val="65000"/>
                    <a:lumOff val="35000"/>
                  </a:schemeClr>
                </a:solidFill>
                <a:latin typeface="Segoe Light"/>
                <a:ea typeface="+mn-ea"/>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1023526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l="1230" t="5787" r="1798" b="5555"/>
          <a:stretch/>
        </p:blipFill>
        <p:spPr bwMode="auto">
          <a:xfrm>
            <a:off x="349480" y="5702037"/>
            <a:ext cx="2582738" cy="49434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userDrawn="1"/>
        </p:nvGrpSpPr>
        <p:grpSpPr>
          <a:xfrm>
            <a:off x="6524647" y="5599760"/>
            <a:ext cx="2320220" cy="595332"/>
            <a:chOff x="4486056" y="5544235"/>
            <a:chExt cx="2483355" cy="637191"/>
          </a:xfrm>
        </p:grpSpPr>
        <p:pic>
          <p:nvPicPr>
            <p:cNvPr id="6" name="Picture 5"/>
            <p:cNvPicPr>
              <a:picLocks noChangeAspect="1" noChangeArrowheads="1"/>
            </p:cNvPicPr>
            <p:nvPr userDrawn="1"/>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86056" y="5556593"/>
              <a:ext cx="1161568" cy="314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userDrawn="1"/>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02741" y="5888409"/>
              <a:ext cx="2466670" cy="29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userDrawn="1"/>
          </p:nvPicPr>
          <p:blipFill rotWithShape="1">
            <a:blip r:embed="rId5">
              <a:duotone>
                <a:schemeClr val="accent2">
                  <a:shade val="45000"/>
                  <a:satMod val="135000"/>
                </a:schemeClr>
                <a:prstClr val="white"/>
              </a:duotone>
              <a:extLst>
                <a:ext uri="{28A0092B-C50C-407E-A947-70E740481C1C}">
                  <a14:useLocalDpi xmlns:a14="http://schemas.microsoft.com/office/drawing/2010/main" val="0"/>
                </a:ext>
              </a:extLst>
            </a:blip>
            <a:srcRect l="8701" t="26380" r="10637" b="36810"/>
            <a:stretch/>
          </p:blipFill>
          <p:spPr bwMode="auto">
            <a:xfrm>
              <a:off x="5822778" y="5544235"/>
              <a:ext cx="1146633" cy="41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9" name="Picture 2"/>
          <p:cNvPicPr>
            <a:picLocks noChangeAspect="1" noChangeArrowheads="1"/>
          </p:cNvPicPr>
          <p:nvPr userDrawn="1"/>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73172" y="5638297"/>
            <a:ext cx="881882" cy="52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descr="http://www.aditi.com/images/100it.jpg"/>
          <p:cNvPicPr>
            <a:picLocks noChangeAspect="1" noChangeArrowheads="1"/>
          </p:cNvPicPr>
          <p:nvPr userDrawn="1"/>
        </p:nvPicPr>
        <p:blipFill>
          <a:blip r:embed="rId7" cstate="print">
            <a:duotone>
              <a:schemeClr val="accent2">
                <a:shade val="45000"/>
                <a:satMod val="135000"/>
              </a:schemeClr>
              <a:prstClr val="white"/>
            </a:duotone>
          </a:blip>
          <a:srcRect/>
          <a:stretch>
            <a:fillRect/>
          </a:stretch>
        </p:blipFill>
        <p:spPr bwMode="auto">
          <a:xfrm>
            <a:off x="4630384" y="5693514"/>
            <a:ext cx="647128" cy="448011"/>
          </a:xfrm>
          <a:prstGeom prst="rect">
            <a:avLst/>
          </a:prstGeom>
          <a:noFill/>
          <a:ln w="9525">
            <a:noFill/>
            <a:miter lim="800000"/>
            <a:headEnd/>
            <a:tailEnd/>
          </a:ln>
        </p:spPr>
      </p:pic>
      <p:pic>
        <p:nvPicPr>
          <p:cNvPr id="11" name="Picture 10"/>
          <p:cNvPicPr>
            <a:picLocks noChangeAspect="1" noChangeArrowheads="1"/>
          </p:cNvPicPr>
          <p:nvPr userDrawn="1"/>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70893" y="5659421"/>
            <a:ext cx="466306" cy="4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userDrawn="1"/>
        </p:nvSpPr>
        <p:spPr>
          <a:xfrm>
            <a:off x="1205" y="1"/>
            <a:ext cx="9144000" cy="4768953"/>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864610" y="3771425"/>
            <a:ext cx="3417191" cy="381218"/>
          </a:xfrm>
          <a:prstGeom prst="rect">
            <a:avLst/>
          </a:prstGeom>
        </p:spPr>
      </p:pic>
      <p:sp>
        <p:nvSpPr>
          <p:cNvPr id="15" name="Rectangle 14"/>
          <p:cNvSpPr/>
          <p:nvPr userDrawn="1"/>
        </p:nvSpPr>
        <p:spPr>
          <a:xfrm>
            <a:off x="-3397" y="4772356"/>
            <a:ext cx="9153204" cy="177573"/>
          </a:xfrm>
          <a:prstGeom prst="rect">
            <a:avLst/>
          </a:prstGeom>
          <a:solidFill>
            <a:srgbClr val="FF41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2048716" y="899160"/>
            <a:ext cx="5048978" cy="2514600"/>
            <a:chOff x="907686" y="1854631"/>
            <a:chExt cx="5048978" cy="2514600"/>
          </a:xfrm>
        </p:grpSpPr>
        <p:pic>
          <p:nvPicPr>
            <p:cNvPr id="19"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7686" y="1854631"/>
              <a:ext cx="5048978"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Oval 19"/>
            <p:cNvSpPr/>
            <p:nvPr/>
          </p:nvSpPr>
          <p:spPr>
            <a:xfrm>
              <a:off x="3200400" y="259080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539240" y="275844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278826" y="2592485"/>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005483" y="2638205"/>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404360" y="32613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53000" y="34137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395431" y="256545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891124" y="28924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640926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a:prstGeom prst="rect">
            <a:avLst/>
          </a:prstGeom>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Date Placeholder 8"/>
          <p:cNvSpPr>
            <a:spLocks noGrp="1"/>
          </p:cNvSpPr>
          <p:nvPr>
            <p:ph type="dt" sz="half" idx="10"/>
          </p:nvPr>
        </p:nvSpPr>
        <p:spPr>
          <a:xfrm>
            <a:off x="381000" y="6472237"/>
            <a:ext cx="762000" cy="228600"/>
          </a:xfrm>
          <a:prstGeom prst="rect">
            <a:avLst/>
          </a:prstGeom>
        </p:spPr>
        <p:txBody>
          <a:bodyPr/>
          <a:lstStyle/>
          <a:p>
            <a:endParaRPr lang="en-US" dirty="0"/>
          </a:p>
        </p:txBody>
      </p:sp>
      <p:sp>
        <p:nvSpPr>
          <p:cNvPr id="10" name="Slide Number Placeholder 9"/>
          <p:cNvSpPr>
            <a:spLocks noGrp="1"/>
          </p:cNvSpPr>
          <p:nvPr>
            <p:ph type="sldNum" sz="quarter" idx="11"/>
          </p:nvPr>
        </p:nvSpPr>
        <p:spPr/>
        <p:txBody>
          <a:bodyPr/>
          <a:lstStyle/>
          <a:p>
            <a:fld id="{80460536-F074-40A9-B65F-836653ADB53A}" type="slidenum">
              <a:rPr lang="en-US" smtClean="0"/>
              <a:pPr/>
              <a:t>‹#›</a:t>
            </a:fld>
            <a:endParaRPr lang="en-US" dirty="0"/>
          </a:p>
        </p:txBody>
      </p:sp>
      <p:sp>
        <p:nvSpPr>
          <p:cNvPr id="16" name="Title Placeholder 9"/>
          <p:cNvSpPr>
            <a:spLocks noGrp="1"/>
          </p:cNvSpPr>
          <p:nvPr>
            <p:ph type="title"/>
          </p:nvPr>
        </p:nvSpPr>
        <p:spPr>
          <a:xfrm>
            <a:off x="457200" y="274638"/>
            <a:ext cx="8229600" cy="411162"/>
          </a:xfrm>
          <a:prstGeom prst="rect">
            <a:avLst/>
          </a:prstGeom>
        </p:spPr>
        <p:txBody>
          <a:bodyPr vert="horz" lIns="91440" tIns="45720" rIns="91440" bIns="45720" rtlCol="0" anchor="ctr">
            <a:noAutofit/>
          </a:bodyPr>
          <a:lstStyle>
            <a:lvl1pPr>
              <a:defRPr sz="2400"/>
            </a:lvl1pPr>
          </a:lstStyle>
          <a:p>
            <a:r>
              <a:rPr lang="en-US" dirty="0" smtClean="0"/>
              <a:t>Click to edit Master title style</a:t>
            </a:r>
            <a:endParaRPr lang="en-US" dirty="0"/>
          </a:p>
        </p:txBody>
      </p:sp>
      <p:sp>
        <p:nvSpPr>
          <p:cNvPr id="12" name="Text Placeholder 11"/>
          <p:cNvSpPr>
            <a:spLocks noGrp="1"/>
          </p:cNvSpPr>
          <p:nvPr>
            <p:ph type="body" sz="quarter" idx="13" hasCustomPrompt="1"/>
          </p:nvPr>
        </p:nvSpPr>
        <p:spPr>
          <a:xfrm>
            <a:off x="457200" y="694944"/>
            <a:ext cx="8229600" cy="381000"/>
          </a:xfrm>
          <a:prstGeom prst="rect">
            <a:avLst/>
          </a:prstGeom>
        </p:spPr>
        <p:txBody>
          <a:bodyPr>
            <a:noAutofit/>
          </a:bodyPr>
          <a:lstStyle>
            <a:lvl1pPr>
              <a:buFont typeface="Arial" pitchFamily="34" charset="0"/>
              <a:buNone/>
              <a:defRPr sz="2000">
                <a:solidFill>
                  <a:schemeClr val="bg1">
                    <a:lumMod val="50000"/>
                  </a:schemeClr>
                </a:solidFill>
              </a:defRPr>
            </a:lvl1pPr>
            <a:lvl2pPr>
              <a:buNone/>
              <a:defRPr/>
            </a:lvl2pPr>
            <a:lvl3pPr>
              <a:buNone/>
              <a:defRPr/>
            </a:lvl3pPr>
            <a:lvl4pPr>
              <a:buNone/>
              <a:defRPr/>
            </a:lvl4pPr>
            <a:lvl5pPr>
              <a:buNone/>
              <a:defRPr/>
            </a:lvl5pPr>
          </a:lstStyle>
          <a:p>
            <a:pPr lvl="0"/>
            <a:r>
              <a:rPr lang="en-US" dirty="0" smtClean="0"/>
              <a:t>Click to add Subtitle</a:t>
            </a:r>
            <a:endParaRPr lang="en-US" dirty="0"/>
          </a:p>
        </p:txBody>
      </p:sp>
    </p:spTree>
    <p:extLst>
      <p:ext uri="{BB962C8B-B14F-4D97-AF65-F5344CB8AC3E}">
        <p14:creationId xmlns:p14="http://schemas.microsoft.com/office/powerpoint/2010/main" val="185621298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l="1230" t="5787" r="1798" b="5555"/>
          <a:stretch/>
        </p:blipFill>
        <p:spPr bwMode="auto">
          <a:xfrm>
            <a:off x="349480" y="5702037"/>
            <a:ext cx="2582738" cy="49434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userDrawn="1"/>
        </p:nvGrpSpPr>
        <p:grpSpPr>
          <a:xfrm>
            <a:off x="6524647" y="5599760"/>
            <a:ext cx="2320220" cy="595332"/>
            <a:chOff x="4486056" y="5544235"/>
            <a:chExt cx="2483355" cy="637191"/>
          </a:xfrm>
        </p:grpSpPr>
        <p:pic>
          <p:nvPicPr>
            <p:cNvPr id="6" name="Picture 5"/>
            <p:cNvPicPr>
              <a:picLocks noChangeAspect="1" noChangeArrowheads="1"/>
            </p:cNvPicPr>
            <p:nvPr userDrawn="1"/>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86056" y="5556593"/>
              <a:ext cx="1161568" cy="314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userDrawn="1"/>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02741" y="5888409"/>
              <a:ext cx="2466670" cy="29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userDrawn="1"/>
          </p:nvPicPr>
          <p:blipFill rotWithShape="1">
            <a:blip r:embed="rId5">
              <a:duotone>
                <a:schemeClr val="accent2">
                  <a:shade val="45000"/>
                  <a:satMod val="135000"/>
                </a:schemeClr>
                <a:prstClr val="white"/>
              </a:duotone>
              <a:extLst>
                <a:ext uri="{28A0092B-C50C-407E-A947-70E740481C1C}">
                  <a14:useLocalDpi xmlns:a14="http://schemas.microsoft.com/office/drawing/2010/main" val="0"/>
                </a:ext>
              </a:extLst>
            </a:blip>
            <a:srcRect l="8701" t="26380" r="10637" b="36810"/>
            <a:stretch/>
          </p:blipFill>
          <p:spPr bwMode="auto">
            <a:xfrm>
              <a:off x="5822778" y="5544235"/>
              <a:ext cx="1146633" cy="41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9" name="Picture 2"/>
          <p:cNvPicPr>
            <a:picLocks noChangeAspect="1" noChangeArrowheads="1"/>
          </p:cNvPicPr>
          <p:nvPr userDrawn="1"/>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73172" y="5638297"/>
            <a:ext cx="881882" cy="52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descr="http://www.aditi.com/images/100it.jpg"/>
          <p:cNvPicPr>
            <a:picLocks noChangeAspect="1" noChangeArrowheads="1"/>
          </p:cNvPicPr>
          <p:nvPr userDrawn="1"/>
        </p:nvPicPr>
        <p:blipFill>
          <a:blip r:embed="rId7" cstate="print">
            <a:duotone>
              <a:schemeClr val="accent2">
                <a:shade val="45000"/>
                <a:satMod val="135000"/>
              </a:schemeClr>
              <a:prstClr val="white"/>
            </a:duotone>
          </a:blip>
          <a:srcRect/>
          <a:stretch>
            <a:fillRect/>
          </a:stretch>
        </p:blipFill>
        <p:spPr bwMode="auto">
          <a:xfrm>
            <a:off x="4630384" y="5693514"/>
            <a:ext cx="647128" cy="448011"/>
          </a:xfrm>
          <a:prstGeom prst="rect">
            <a:avLst/>
          </a:prstGeom>
          <a:noFill/>
          <a:ln w="9525">
            <a:noFill/>
            <a:miter lim="800000"/>
            <a:headEnd/>
            <a:tailEnd/>
          </a:ln>
        </p:spPr>
      </p:pic>
      <p:pic>
        <p:nvPicPr>
          <p:cNvPr id="11" name="Picture 10"/>
          <p:cNvPicPr>
            <a:picLocks noChangeAspect="1" noChangeArrowheads="1"/>
          </p:cNvPicPr>
          <p:nvPr userDrawn="1"/>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70893" y="5659421"/>
            <a:ext cx="466306" cy="4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userDrawn="1"/>
        </p:nvSpPr>
        <p:spPr>
          <a:xfrm>
            <a:off x="1205" y="1"/>
            <a:ext cx="9144000" cy="4768953"/>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864610" y="3771425"/>
            <a:ext cx="3417191" cy="381218"/>
          </a:xfrm>
          <a:prstGeom prst="rect">
            <a:avLst/>
          </a:prstGeom>
        </p:spPr>
      </p:pic>
      <p:sp>
        <p:nvSpPr>
          <p:cNvPr id="15" name="Rectangle 14"/>
          <p:cNvSpPr/>
          <p:nvPr userDrawn="1"/>
        </p:nvSpPr>
        <p:spPr>
          <a:xfrm>
            <a:off x="-3397" y="4772356"/>
            <a:ext cx="9153204" cy="177573"/>
          </a:xfrm>
          <a:prstGeom prst="rect">
            <a:avLst/>
          </a:prstGeom>
          <a:solidFill>
            <a:srgbClr val="FF41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2048716" y="899160"/>
            <a:ext cx="5048978" cy="2514600"/>
            <a:chOff x="907686" y="1854631"/>
            <a:chExt cx="5048978" cy="2514600"/>
          </a:xfrm>
        </p:grpSpPr>
        <p:pic>
          <p:nvPicPr>
            <p:cNvPr id="19"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7686" y="1854631"/>
              <a:ext cx="5048978"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Oval 19"/>
            <p:cNvSpPr/>
            <p:nvPr/>
          </p:nvSpPr>
          <p:spPr>
            <a:xfrm>
              <a:off x="3200400" y="259080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539240" y="275844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278826" y="2592485"/>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005483" y="2638205"/>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404360" y="32613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53000" y="34137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395431" y="256545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891124" y="28924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640926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l="1230" t="5787" r="1798" b="5555"/>
          <a:stretch/>
        </p:blipFill>
        <p:spPr bwMode="auto">
          <a:xfrm>
            <a:off x="349480" y="5702037"/>
            <a:ext cx="2582738" cy="49434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userDrawn="1"/>
        </p:nvGrpSpPr>
        <p:grpSpPr>
          <a:xfrm>
            <a:off x="6524647" y="5599760"/>
            <a:ext cx="2320220" cy="595332"/>
            <a:chOff x="4486056" y="5544235"/>
            <a:chExt cx="2483355" cy="637191"/>
          </a:xfrm>
        </p:grpSpPr>
        <p:pic>
          <p:nvPicPr>
            <p:cNvPr id="6" name="Picture 5"/>
            <p:cNvPicPr>
              <a:picLocks noChangeAspect="1" noChangeArrowheads="1"/>
            </p:cNvPicPr>
            <p:nvPr userDrawn="1"/>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86056" y="5556593"/>
              <a:ext cx="1161568" cy="314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userDrawn="1"/>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02741" y="5888409"/>
              <a:ext cx="2466670" cy="29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userDrawn="1"/>
          </p:nvPicPr>
          <p:blipFill rotWithShape="1">
            <a:blip r:embed="rId5">
              <a:duotone>
                <a:schemeClr val="accent2">
                  <a:shade val="45000"/>
                  <a:satMod val="135000"/>
                </a:schemeClr>
                <a:prstClr val="white"/>
              </a:duotone>
              <a:extLst>
                <a:ext uri="{28A0092B-C50C-407E-A947-70E740481C1C}">
                  <a14:useLocalDpi xmlns:a14="http://schemas.microsoft.com/office/drawing/2010/main" val="0"/>
                </a:ext>
              </a:extLst>
            </a:blip>
            <a:srcRect l="8701" t="26380" r="10637" b="36810"/>
            <a:stretch/>
          </p:blipFill>
          <p:spPr bwMode="auto">
            <a:xfrm>
              <a:off x="5822778" y="5544235"/>
              <a:ext cx="1146633" cy="41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9" name="Picture 2"/>
          <p:cNvPicPr>
            <a:picLocks noChangeAspect="1" noChangeArrowheads="1"/>
          </p:cNvPicPr>
          <p:nvPr userDrawn="1"/>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73172" y="5638297"/>
            <a:ext cx="881882" cy="52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descr="http://www.aditi.com/images/100it.jpg"/>
          <p:cNvPicPr>
            <a:picLocks noChangeAspect="1" noChangeArrowheads="1"/>
          </p:cNvPicPr>
          <p:nvPr userDrawn="1"/>
        </p:nvPicPr>
        <p:blipFill>
          <a:blip r:embed="rId7" cstate="print">
            <a:duotone>
              <a:schemeClr val="accent2">
                <a:shade val="45000"/>
                <a:satMod val="135000"/>
              </a:schemeClr>
              <a:prstClr val="white"/>
            </a:duotone>
          </a:blip>
          <a:srcRect/>
          <a:stretch>
            <a:fillRect/>
          </a:stretch>
        </p:blipFill>
        <p:spPr bwMode="auto">
          <a:xfrm>
            <a:off x="4630384" y="5693514"/>
            <a:ext cx="647128" cy="448011"/>
          </a:xfrm>
          <a:prstGeom prst="rect">
            <a:avLst/>
          </a:prstGeom>
          <a:noFill/>
          <a:ln w="9525">
            <a:noFill/>
            <a:miter lim="800000"/>
            <a:headEnd/>
            <a:tailEnd/>
          </a:ln>
        </p:spPr>
      </p:pic>
      <p:pic>
        <p:nvPicPr>
          <p:cNvPr id="11" name="Picture 10"/>
          <p:cNvPicPr>
            <a:picLocks noChangeAspect="1" noChangeArrowheads="1"/>
          </p:cNvPicPr>
          <p:nvPr userDrawn="1"/>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70893" y="5659421"/>
            <a:ext cx="466306" cy="4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userDrawn="1"/>
        </p:nvSpPr>
        <p:spPr>
          <a:xfrm>
            <a:off x="1205" y="1"/>
            <a:ext cx="9144000" cy="4768953"/>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864610" y="3771425"/>
            <a:ext cx="3417191" cy="381218"/>
          </a:xfrm>
          <a:prstGeom prst="rect">
            <a:avLst/>
          </a:prstGeom>
        </p:spPr>
      </p:pic>
      <p:sp>
        <p:nvSpPr>
          <p:cNvPr id="15" name="Rectangle 14"/>
          <p:cNvSpPr/>
          <p:nvPr userDrawn="1"/>
        </p:nvSpPr>
        <p:spPr>
          <a:xfrm>
            <a:off x="-3397" y="4772356"/>
            <a:ext cx="9153204" cy="177573"/>
          </a:xfrm>
          <a:prstGeom prst="rect">
            <a:avLst/>
          </a:prstGeom>
          <a:solidFill>
            <a:srgbClr val="FF41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2048716" y="899160"/>
            <a:ext cx="5048978" cy="2514600"/>
            <a:chOff x="907686" y="1854631"/>
            <a:chExt cx="5048978" cy="2514600"/>
          </a:xfrm>
        </p:grpSpPr>
        <p:pic>
          <p:nvPicPr>
            <p:cNvPr id="19"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7686" y="1854631"/>
              <a:ext cx="5048978"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Oval 19"/>
            <p:cNvSpPr/>
            <p:nvPr/>
          </p:nvSpPr>
          <p:spPr>
            <a:xfrm>
              <a:off x="3200400" y="259080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539240" y="275844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278826" y="2592485"/>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005483" y="2638205"/>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404360" y="32613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53000" y="34137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395431" y="256545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891124" y="28924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640926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Rectangle 7"/>
          <p:cNvSpPr/>
          <p:nvPr userDrawn="1"/>
        </p:nvSpPr>
        <p:spPr>
          <a:xfrm>
            <a:off x="0" y="1"/>
            <a:ext cx="9144000" cy="4768953"/>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68741" r="2904"/>
          <a:stretch/>
        </p:blipFill>
        <p:spPr>
          <a:xfrm>
            <a:off x="7284357" y="659971"/>
            <a:ext cx="1859643" cy="195102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58803" y="3895250"/>
            <a:ext cx="3417191" cy="381218"/>
          </a:xfrm>
          <a:prstGeom prst="rect">
            <a:avLst/>
          </a:prstGeom>
        </p:spPr>
      </p:pic>
      <p:sp>
        <p:nvSpPr>
          <p:cNvPr id="13" name="Title 1"/>
          <p:cNvSpPr>
            <a:spLocks noGrp="1"/>
          </p:cNvSpPr>
          <p:nvPr>
            <p:ph type="ctrTitle" hasCustomPrompt="1"/>
          </p:nvPr>
        </p:nvSpPr>
        <p:spPr>
          <a:xfrm>
            <a:off x="2146800" y="1292323"/>
            <a:ext cx="4841197" cy="997218"/>
          </a:xfrm>
          <a:noFill/>
        </p:spPr>
        <p:txBody>
          <a:bodyPr anchor="b">
            <a:normAutofit/>
          </a:bodyPr>
          <a:lstStyle>
            <a:lvl1pPr algn="r">
              <a:defRPr sz="3600"/>
            </a:lvl1pPr>
          </a:lstStyle>
          <a:p>
            <a:r>
              <a:rPr lang="en-US" dirty="0" smtClean="0"/>
              <a:t>EDIT MASTER TITLE</a:t>
            </a:r>
            <a:endParaRPr lang="en-US" dirty="0"/>
          </a:p>
        </p:txBody>
      </p:sp>
      <p:sp>
        <p:nvSpPr>
          <p:cNvPr id="14" name="Subtitle 2"/>
          <p:cNvSpPr>
            <a:spLocks noGrp="1"/>
          </p:cNvSpPr>
          <p:nvPr>
            <p:ph type="subTitle" idx="1"/>
          </p:nvPr>
        </p:nvSpPr>
        <p:spPr>
          <a:xfrm>
            <a:off x="2146800" y="2314720"/>
            <a:ext cx="4841197" cy="571447"/>
          </a:xfrm>
        </p:spPr>
        <p:txBody>
          <a:bodyPr anchor="t">
            <a:normAutofit/>
          </a:bodyPr>
          <a:lstStyle>
            <a:lvl1pPr marL="0" indent="0" algn="r" defTabSz="457200" rtl="0" eaLnBrk="1" latinLnBrk="0" hangingPunct="1">
              <a:buNone/>
              <a:defRPr lang="en-US" sz="2000" kern="1200" dirty="0">
                <a:solidFill>
                  <a:schemeClr val="tx1">
                    <a:lumMod val="65000"/>
                    <a:lumOff val="35000"/>
                  </a:schemeClr>
                </a:solidFill>
                <a:latin typeface="Segoe Light"/>
                <a:ea typeface="+mn-ea"/>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userDrawn="1"/>
        </p:nvSpPr>
        <p:spPr>
          <a:xfrm>
            <a:off x="-9204" y="4762606"/>
            <a:ext cx="9153204" cy="177573"/>
          </a:xfrm>
          <a:prstGeom prst="rect">
            <a:avLst/>
          </a:prstGeom>
          <a:solidFill>
            <a:srgbClr val="FF41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noChangeArrowheads="1"/>
          </p:cNvPicPr>
          <p:nvPr userDrawn="1"/>
        </p:nvPicPr>
        <p:blipFill rotWithShape="1">
          <a:blip r:embed="rId4">
            <a:duotone>
              <a:schemeClr val="accent2">
                <a:shade val="45000"/>
                <a:satMod val="135000"/>
              </a:schemeClr>
              <a:prstClr val="white"/>
            </a:duotone>
            <a:extLst>
              <a:ext uri="{28A0092B-C50C-407E-A947-70E740481C1C}">
                <a14:useLocalDpi xmlns:a14="http://schemas.microsoft.com/office/drawing/2010/main" val="0"/>
              </a:ext>
            </a:extLst>
          </a:blip>
          <a:srcRect l="1230" t="5787" r="1798" b="5555"/>
          <a:stretch/>
        </p:blipFill>
        <p:spPr bwMode="auto">
          <a:xfrm>
            <a:off x="349480" y="5702037"/>
            <a:ext cx="2582738" cy="49434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Group 16"/>
          <p:cNvGrpSpPr/>
          <p:nvPr userDrawn="1"/>
        </p:nvGrpSpPr>
        <p:grpSpPr>
          <a:xfrm>
            <a:off x="6524647" y="5599760"/>
            <a:ext cx="2320220" cy="595332"/>
            <a:chOff x="4486056" y="5544235"/>
            <a:chExt cx="2483355" cy="637191"/>
          </a:xfrm>
        </p:grpSpPr>
        <p:pic>
          <p:nvPicPr>
            <p:cNvPr id="18" name="Picture 17"/>
            <p:cNvPicPr>
              <a:picLocks noChangeAspect="1" noChangeArrowheads="1"/>
            </p:cNvPicPr>
            <p:nvPr userDrawn="1"/>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86056" y="5556593"/>
              <a:ext cx="1161568" cy="314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a:picLocks noChangeAspect="1" noChangeArrowheads="1"/>
            </p:cNvPicPr>
            <p:nvPr userDrawn="1"/>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02741" y="5888409"/>
              <a:ext cx="2466670" cy="29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1"/>
            <p:cNvPicPr>
              <a:picLocks noChangeAspect="1" noChangeArrowheads="1"/>
            </p:cNvPicPr>
            <p:nvPr userDrawn="1"/>
          </p:nvPicPr>
          <p:blipFill rotWithShape="1">
            <a:blip r:embed="rId7">
              <a:duotone>
                <a:schemeClr val="accent2">
                  <a:shade val="45000"/>
                  <a:satMod val="135000"/>
                </a:schemeClr>
                <a:prstClr val="white"/>
              </a:duotone>
              <a:extLst>
                <a:ext uri="{28A0092B-C50C-407E-A947-70E740481C1C}">
                  <a14:useLocalDpi xmlns:a14="http://schemas.microsoft.com/office/drawing/2010/main" val="0"/>
                </a:ext>
              </a:extLst>
            </a:blip>
            <a:srcRect l="8701" t="26380" r="10637" b="36810"/>
            <a:stretch/>
          </p:blipFill>
          <p:spPr bwMode="auto">
            <a:xfrm>
              <a:off x="5822778" y="5544235"/>
              <a:ext cx="1146633" cy="41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3" name="Picture 2"/>
          <p:cNvPicPr>
            <a:picLocks noChangeAspect="1" noChangeArrowheads="1"/>
          </p:cNvPicPr>
          <p:nvPr userDrawn="1"/>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73172" y="5638297"/>
            <a:ext cx="881882" cy="52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3" descr="http://www.aditi.com/images/100it.jpg"/>
          <p:cNvPicPr>
            <a:picLocks noChangeAspect="1" noChangeArrowheads="1"/>
          </p:cNvPicPr>
          <p:nvPr userDrawn="1"/>
        </p:nvPicPr>
        <p:blipFill>
          <a:blip r:embed="rId9" cstate="print">
            <a:duotone>
              <a:schemeClr val="accent2">
                <a:shade val="45000"/>
                <a:satMod val="135000"/>
              </a:schemeClr>
              <a:prstClr val="white"/>
            </a:duotone>
          </a:blip>
          <a:srcRect/>
          <a:stretch>
            <a:fillRect/>
          </a:stretch>
        </p:blipFill>
        <p:spPr bwMode="auto">
          <a:xfrm>
            <a:off x="4630384" y="5693514"/>
            <a:ext cx="647128" cy="448011"/>
          </a:xfrm>
          <a:prstGeom prst="rect">
            <a:avLst/>
          </a:prstGeom>
          <a:noFill/>
          <a:ln w="9525">
            <a:noFill/>
            <a:miter lim="800000"/>
            <a:headEnd/>
            <a:tailEnd/>
          </a:ln>
        </p:spPr>
      </p:pic>
      <p:pic>
        <p:nvPicPr>
          <p:cNvPr id="25" name="Picture 24"/>
          <p:cNvPicPr>
            <a:picLocks noChangeAspect="1" noChangeArrowheads="1"/>
          </p:cNvPicPr>
          <p:nvPr userDrawn="1"/>
        </p:nvPicPr>
        <p:blipFill>
          <a:blip r:embed="rId10"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70893" y="5659421"/>
            <a:ext cx="466306" cy="4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598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Rectangle 7"/>
          <p:cNvSpPr/>
          <p:nvPr userDrawn="1"/>
        </p:nvSpPr>
        <p:spPr>
          <a:xfrm>
            <a:off x="-4602" y="1"/>
            <a:ext cx="9144000" cy="4768953"/>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1383" r="73306"/>
          <a:stretch/>
        </p:blipFill>
        <p:spPr>
          <a:xfrm>
            <a:off x="7302500" y="659971"/>
            <a:ext cx="1841500" cy="1951022"/>
          </a:xfrm>
          <a:prstGeom prst="rect">
            <a:avLst/>
          </a:prstGeom>
        </p:spPr>
      </p:pic>
      <p:sp>
        <p:nvSpPr>
          <p:cNvPr id="13" name="Title 1"/>
          <p:cNvSpPr>
            <a:spLocks noGrp="1"/>
          </p:cNvSpPr>
          <p:nvPr>
            <p:ph type="ctrTitle" hasCustomPrompt="1"/>
          </p:nvPr>
        </p:nvSpPr>
        <p:spPr>
          <a:xfrm>
            <a:off x="2146800" y="1292323"/>
            <a:ext cx="4841197" cy="997218"/>
          </a:xfrm>
          <a:noFill/>
        </p:spPr>
        <p:txBody>
          <a:bodyPr anchor="b">
            <a:normAutofit/>
          </a:bodyPr>
          <a:lstStyle>
            <a:lvl1pPr algn="r">
              <a:defRPr sz="3600"/>
            </a:lvl1pPr>
          </a:lstStyle>
          <a:p>
            <a:r>
              <a:rPr lang="en-US" dirty="0" smtClean="0"/>
              <a:t>EDIT MASTER TITLE</a:t>
            </a:r>
            <a:endParaRPr lang="en-US" dirty="0"/>
          </a:p>
        </p:txBody>
      </p:sp>
      <p:sp>
        <p:nvSpPr>
          <p:cNvPr id="14" name="Subtitle 2"/>
          <p:cNvSpPr>
            <a:spLocks noGrp="1"/>
          </p:cNvSpPr>
          <p:nvPr>
            <p:ph type="subTitle" idx="1"/>
          </p:nvPr>
        </p:nvSpPr>
        <p:spPr>
          <a:xfrm>
            <a:off x="2146800" y="2314720"/>
            <a:ext cx="4841197" cy="571447"/>
          </a:xfrm>
        </p:spPr>
        <p:txBody>
          <a:bodyPr anchor="t">
            <a:normAutofit/>
          </a:bodyPr>
          <a:lstStyle>
            <a:lvl1pPr marL="0" indent="0" algn="r" defTabSz="457200" rtl="0" eaLnBrk="1" latinLnBrk="0" hangingPunct="1">
              <a:buNone/>
              <a:defRPr lang="en-US" sz="2000" kern="1200" dirty="0">
                <a:solidFill>
                  <a:schemeClr val="tx1">
                    <a:lumMod val="65000"/>
                    <a:lumOff val="35000"/>
                  </a:schemeClr>
                </a:solidFill>
                <a:latin typeface="Segoe Light"/>
                <a:ea typeface="+mn-ea"/>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userDrawn="1"/>
        </p:nvSpPr>
        <p:spPr>
          <a:xfrm>
            <a:off x="-9204" y="4762606"/>
            <a:ext cx="9153204" cy="177573"/>
          </a:xfrm>
          <a:prstGeom prst="rect">
            <a:avLst/>
          </a:prstGeom>
          <a:solidFill>
            <a:srgbClr val="FF41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noChangeArrowheads="1"/>
          </p:cNvPicPr>
          <p:nvPr userDrawn="1"/>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l="1230" t="5787" r="1798" b="5555"/>
          <a:stretch/>
        </p:blipFill>
        <p:spPr bwMode="auto">
          <a:xfrm>
            <a:off x="349480" y="5702037"/>
            <a:ext cx="2582738" cy="49434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Group 16"/>
          <p:cNvGrpSpPr/>
          <p:nvPr userDrawn="1"/>
        </p:nvGrpSpPr>
        <p:grpSpPr>
          <a:xfrm>
            <a:off x="6524647" y="5599760"/>
            <a:ext cx="2320220" cy="595332"/>
            <a:chOff x="4486056" y="5544235"/>
            <a:chExt cx="2483355" cy="637191"/>
          </a:xfrm>
        </p:grpSpPr>
        <p:pic>
          <p:nvPicPr>
            <p:cNvPr id="18" name="Picture 17"/>
            <p:cNvPicPr>
              <a:picLocks noChangeAspect="1" noChangeArrowheads="1"/>
            </p:cNvPicPr>
            <p:nvPr userDrawn="1"/>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86056" y="5556593"/>
              <a:ext cx="1161568" cy="314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a:picLocks noChangeAspect="1" noChangeArrowheads="1"/>
            </p:cNvPicPr>
            <p:nvPr userDrawn="1"/>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02741" y="5888409"/>
              <a:ext cx="2466670" cy="29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1"/>
            <p:cNvPicPr>
              <a:picLocks noChangeAspect="1" noChangeArrowheads="1"/>
            </p:cNvPicPr>
            <p:nvPr userDrawn="1"/>
          </p:nvPicPr>
          <p:blipFill rotWithShape="1">
            <a:blip r:embed="rId6">
              <a:duotone>
                <a:schemeClr val="accent2">
                  <a:shade val="45000"/>
                  <a:satMod val="135000"/>
                </a:schemeClr>
                <a:prstClr val="white"/>
              </a:duotone>
              <a:extLst>
                <a:ext uri="{28A0092B-C50C-407E-A947-70E740481C1C}">
                  <a14:useLocalDpi xmlns:a14="http://schemas.microsoft.com/office/drawing/2010/main" val="0"/>
                </a:ext>
              </a:extLst>
            </a:blip>
            <a:srcRect l="8701" t="26380" r="10637" b="36810"/>
            <a:stretch/>
          </p:blipFill>
          <p:spPr bwMode="auto">
            <a:xfrm>
              <a:off x="5822778" y="5544235"/>
              <a:ext cx="1146633" cy="41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3" name="Picture 2"/>
          <p:cNvPicPr>
            <a:picLocks noChangeAspect="1" noChangeArrowheads="1"/>
          </p:cNvPicPr>
          <p:nvPr userDrawn="1"/>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73172" y="5638297"/>
            <a:ext cx="881882" cy="52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3" descr="http://www.aditi.com/images/100it.jpg"/>
          <p:cNvPicPr>
            <a:picLocks noChangeAspect="1" noChangeArrowheads="1"/>
          </p:cNvPicPr>
          <p:nvPr userDrawn="1"/>
        </p:nvPicPr>
        <p:blipFill>
          <a:blip r:embed="rId8" cstate="print">
            <a:duotone>
              <a:schemeClr val="accent2">
                <a:shade val="45000"/>
                <a:satMod val="135000"/>
              </a:schemeClr>
              <a:prstClr val="white"/>
            </a:duotone>
          </a:blip>
          <a:srcRect/>
          <a:stretch>
            <a:fillRect/>
          </a:stretch>
        </p:blipFill>
        <p:spPr bwMode="auto">
          <a:xfrm>
            <a:off x="4630384" y="5693514"/>
            <a:ext cx="647128" cy="448011"/>
          </a:xfrm>
          <a:prstGeom prst="rect">
            <a:avLst/>
          </a:prstGeom>
          <a:noFill/>
          <a:ln w="9525">
            <a:noFill/>
            <a:miter lim="800000"/>
            <a:headEnd/>
            <a:tailEnd/>
          </a:ln>
        </p:spPr>
      </p:pic>
      <p:pic>
        <p:nvPicPr>
          <p:cNvPr id="25" name="Picture 24"/>
          <p:cNvPicPr>
            <a:picLocks noChangeAspect="1" noChangeArrowheads="1"/>
          </p:cNvPicPr>
          <p:nvPr userDrawn="1"/>
        </p:nvPicPr>
        <p:blipFill>
          <a:blip r:embed="rId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70893" y="5659421"/>
            <a:ext cx="466306" cy="4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857470" y="3750256"/>
            <a:ext cx="3419856" cy="459151"/>
          </a:xfrm>
          <a:prstGeom prst="rect">
            <a:avLst/>
          </a:prstGeom>
        </p:spPr>
      </p:pic>
    </p:spTree>
    <p:extLst>
      <p:ext uri="{BB962C8B-B14F-4D97-AF65-F5344CB8AC3E}">
        <p14:creationId xmlns:p14="http://schemas.microsoft.com/office/powerpoint/2010/main" val="5470274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8" name="Rectangle 7"/>
          <p:cNvSpPr/>
          <p:nvPr userDrawn="1"/>
        </p:nvSpPr>
        <p:spPr>
          <a:xfrm>
            <a:off x="-4602" y="1"/>
            <a:ext cx="9144000" cy="4768953"/>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32940" r="38313"/>
          <a:stretch/>
        </p:blipFill>
        <p:spPr>
          <a:xfrm>
            <a:off x="7258650" y="659971"/>
            <a:ext cx="1885349" cy="1951022"/>
          </a:xfrm>
          <a:prstGeom prst="rect">
            <a:avLst/>
          </a:prstGeom>
        </p:spPr>
      </p:pic>
      <p:sp>
        <p:nvSpPr>
          <p:cNvPr id="13" name="Title 1"/>
          <p:cNvSpPr>
            <a:spLocks noGrp="1"/>
          </p:cNvSpPr>
          <p:nvPr>
            <p:ph type="ctrTitle" hasCustomPrompt="1"/>
          </p:nvPr>
        </p:nvSpPr>
        <p:spPr>
          <a:xfrm>
            <a:off x="2146800" y="1292323"/>
            <a:ext cx="4841197" cy="997218"/>
          </a:xfrm>
          <a:noFill/>
        </p:spPr>
        <p:txBody>
          <a:bodyPr anchor="b">
            <a:normAutofit/>
          </a:bodyPr>
          <a:lstStyle>
            <a:lvl1pPr algn="r">
              <a:defRPr sz="3600"/>
            </a:lvl1pPr>
          </a:lstStyle>
          <a:p>
            <a:r>
              <a:rPr lang="en-US" dirty="0" smtClean="0"/>
              <a:t>EDIT MASTER TITLE</a:t>
            </a:r>
            <a:endParaRPr lang="en-US" dirty="0"/>
          </a:p>
        </p:txBody>
      </p:sp>
      <p:sp>
        <p:nvSpPr>
          <p:cNvPr id="14" name="Subtitle 2"/>
          <p:cNvSpPr>
            <a:spLocks noGrp="1"/>
          </p:cNvSpPr>
          <p:nvPr>
            <p:ph type="subTitle" idx="1"/>
          </p:nvPr>
        </p:nvSpPr>
        <p:spPr>
          <a:xfrm>
            <a:off x="2146800" y="2314720"/>
            <a:ext cx="4841197" cy="571447"/>
          </a:xfrm>
        </p:spPr>
        <p:txBody>
          <a:bodyPr anchor="t">
            <a:normAutofit/>
          </a:bodyPr>
          <a:lstStyle>
            <a:lvl1pPr marL="0" indent="0" algn="r" defTabSz="457200" rtl="0" eaLnBrk="1" latinLnBrk="0" hangingPunct="1">
              <a:buNone/>
              <a:defRPr lang="en-US" sz="2000" kern="1200" dirty="0">
                <a:solidFill>
                  <a:schemeClr val="tx1">
                    <a:lumMod val="65000"/>
                    <a:lumOff val="35000"/>
                  </a:schemeClr>
                </a:solidFill>
                <a:latin typeface="Segoe Light"/>
                <a:ea typeface="+mn-ea"/>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userDrawn="1"/>
        </p:nvSpPr>
        <p:spPr>
          <a:xfrm>
            <a:off x="-9204" y="4762606"/>
            <a:ext cx="9153204" cy="177573"/>
          </a:xfrm>
          <a:prstGeom prst="rect">
            <a:avLst/>
          </a:prstGeom>
          <a:solidFill>
            <a:srgbClr val="FF41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noChangeArrowheads="1"/>
          </p:cNvPicPr>
          <p:nvPr userDrawn="1"/>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l="1230" t="5787" r="1798" b="5555"/>
          <a:stretch/>
        </p:blipFill>
        <p:spPr bwMode="auto">
          <a:xfrm>
            <a:off x="349480" y="5702037"/>
            <a:ext cx="2582738" cy="49434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Group 16"/>
          <p:cNvGrpSpPr/>
          <p:nvPr userDrawn="1"/>
        </p:nvGrpSpPr>
        <p:grpSpPr>
          <a:xfrm>
            <a:off x="6524647" y="5599760"/>
            <a:ext cx="2320220" cy="595332"/>
            <a:chOff x="4486056" y="5544235"/>
            <a:chExt cx="2483355" cy="637191"/>
          </a:xfrm>
        </p:grpSpPr>
        <p:pic>
          <p:nvPicPr>
            <p:cNvPr id="18" name="Picture 17"/>
            <p:cNvPicPr>
              <a:picLocks noChangeAspect="1" noChangeArrowheads="1"/>
            </p:cNvPicPr>
            <p:nvPr userDrawn="1"/>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86056" y="5556593"/>
              <a:ext cx="1161568" cy="314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a:picLocks noChangeAspect="1" noChangeArrowheads="1"/>
            </p:cNvPicPr>
            <p:nvPr userDrawn="1"/>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02741" y="5888409"/>
              <a:ext cx="2466670" cy="29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1"/>
            <p:cNvPicPr>
              <a:picLocks noChangeAspect="1" noChangeArrowheads="1"/>
            </p:cNvPicPr>
            <p:nvPr userDrawn="1"/>
          </p:nvPicPr>
          <p:blipFill rotWithShape="1">
            <a:blip r:embed="rId6">
              <a:duotone>
                <a:schemeClr val="accent2">
                  <a:shade val="45000"/>
                  <a:satMod val="135000"/>
                </a:schemeClr>
                <a:prstClr val="white"/>
              </a:duotone>
              <a:extLst>
                <a:ext uri="{28A0092B-C50C-407E-A947-70E740481C1C}">
                  <a14:useLocalDpi xmlns:a14="http://schemas.microsoft.com/office/drawing/2010/main" val="0"/>
                </a:ext>
              </a:extLst>
            </a:blip>
            <a:srcRect l="8701" t="26380" r="10637" b="36810"/>
            <a:stretch/>
          </p:blipFill>
          <p:spPr bwMode="auto">
            <a:xfrm>
              <a:off x="5822778" y="5544235"/>
              <a:ext cx="1146633" cy="41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3" name="Picture 2"/>
          <p:cNvPicPr>
            <a:picLocks noChangeAspect="1" noChangeArrowheads="1"/>
          </p:cNvPicPr>
          <p:nvPr userDrawn="1"/>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73172" y="5638297"/>
            <a:ext cx="881882" cy="52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3" descr="http://www.aditi.com/images/100it.jpg"/>
          <p:cNvPicPr>
            <a:picLocks noChangeAspect="1" noChangeArrowheads="1"/>
          </p:cNvPicPr>
          <p:nvPr userDrawn="1"/>
        </p:nvPicPr>
        <p:blipFill>
          <a:blip r:embed="rId8" cstate="print">
            <a:duotone>
              <a:schemeClr val="accent2">
                <a:shade val="45000"/>
                <a:satMod val="135000"/>
              </a:schemeClr>
              <a:prstClr val="white"/>
            </a:duotone>
          </a:blip>
          <a:srcRect/>
          <a:stretch>
            <a:fillRect/>
          </a:stretch>
        </p:blipFill>
        <p:spPr bwMode="auto">
          <a:xfrm>
            <a:off x="4630384" y="5693514"/>
            <a:ext cx="647128" cy="448011"/>
          </a:xfrm>
          <a:prstGeom prst="rect">
            <a:avLst/>
          </a:prstGeom>
          <a:noFill/>
          <a:ln w="9525">
            <a:noFill/>
            <a:miter lim="800000"/>
            <a:headEnd/>
            <a:tailEnd/>
          </a:ln>
        </p:spPr>
      </p:pic>
      <p:pic>
        <p:nvPicPr>
          <p:cNvPr id="25" name="Picture 24"/>
          <p:cNvPicPr>
            <a:picLocks noChangeAspect="1" noChangeArrowheads="1"/>
          </p:cNvPicPr>
          <p:nvPr userDrawn="1"/>
        </p:nvPicPr>
        <p:blipFill>
          <a:blip r:embed="rId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70893" y="5659421"/>
            <a:ext cx="466306" cy="4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5" descr="reversed.p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857470" y="3888049"/>
            <a:ext cx="3419856" cy="432231"/>
          </a:xfrm>
          <a:prstGeom prst="rect">
            <a:avLst/>
          </a:prstGeom>
        </p:spPr>
      </p:pic>
    </p:spTree>
    <p:extLst>
      <p:ext uri="{BB962C8B-B14F-4D97-AF65-F5344CB8AC3E}">
        <p14:creationId xmlns:p14="http://schemas.microsoft.com/office/powerpoint/2010/main" val="21370984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95000"/>
                  </a:schemeClr>
                </a:solidFill>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C40E83BF-A382-1D4A-BA84-4A1A27728F77}" type="slidenum">
              <a:rPr lang="en-US" smtClean="0"/>
              <a:pPr/>
              <a:t>‹#›</a:t>
            </a:fld>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73708" y="6339841"/>
            <a:ext cx="2102304" cy="234531"/>
          </a:xfrm>
          <a:prstGeom prst="rect">
            <a:avLst/>
          </a:prstGeom>
        </p:spPr>
      </p:pic>
      <p:sp>
        <p:nvSpPr>
          <p:cNvPr id="6" name="Rectangle 5"/>
          <p:cNvSpPr/>
          <p:nvPr userDrawn="1"/>
        </p:nvSpPr>
        <p:spPr>
          <a:xfrm>
            <a:off x="0" y="0"/>
            <a:ext cx="9153204" cy="177573"/>
          </a:xfrm>
          <a:prstGeom prst="rect">
            <a:avLst/>
          </a:prstGeom>
          <a:solidFill>
            <a:srgbClr val="FF41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a:spLocks noGrp="1"/>
          </p:cNvSpPr>
          <p:nvPr>
            <p:ph idx="1"/>
          </p:nvPr>
        </p:nvSpPr>
        <p:spPr>
          <a:xfrm>
            <a:off x="457200" y="1600200"/>
            <a:ext cx="8229600" cy="4525963"/>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73360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4"/>
          </p:nvPr>
        </p:nvSpPr>
        <p:spPr>
          <a:xfrm>
            <a:off x="457200" y="6307793"/>
            <a:ext cx="2133600" cy="365125"/>
          </a:xfrm>
          <a:prstGeom prst="rect">
            <a:avLst/>
          </a:prstGeom>
        </p:spPr>
        <p:txBody>
          <a:bodyPr vert="horz" lIns="91440" tIns="45720" rIns="91440" bIns="45720" rtlCol="0" anchor="ctr"/>
          <a:lstStyle>
            <a:lvl1pPr algn="l">
              <a:defRPr sz="1050">
                <a:solidFill>
                  <a:schemeClr val="accent1"/>
                </a:solidFill>
                <a:latin typeface="Segoe Light"/>
                <a:cs typeface="Segoe Light"/>
              </a:defRPr>
            </a:lvl1pPr>
          </a:lstStyle>
          <a:p>
            <a:fld id="{C40E83BF-A382-1D4A-BA84-4A1A27728F77}" type="slidenum">
              <a:rPr lang="en-US" smtClean="0"/>
              <a:pPr/>
              <a:t>‹#›</a:t>
            </a:fld>
            <a:endParaRPr lang="en-US" dirty="0"/>
          </a:p>
        </p:txBody>
      </p:sp>
    </p:spTree>
    <p:extLst>
      <p:ext uri="{BB962C8B-B14F-4D97-AF65-F5344CB8AC3E}">
        <p14:creationId xmlns:p14="http://schemas.microsoft.com/office/powerpoint/2010/main" val="118787144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457200" y="1525655"/>
            <a:ext cx="4040188" cy="428234"/>
          </a:xfrm>
          <a:prstGeom prst="rect">
            <a:avLst/>
          </a:prstGeom>
          <a:solidFill>
            <a:schemeClr val="tx2"/>
          </a:solidFill>
        </p:spPr>
        <p:txBody>
          <a:bodyPr anchor="b">
            <a:no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a:t>
            </a:r>
          </a:p>
        </p:txBody>
      </p:sp>
      <p:sp>
        <p:nvSpPr>
          <p:cNvPr id="4" name="Content Placeholder 3"/>
          <p:cNvSpPr>
            <a:spLocks noGrp="1"/>
          </p:cNvSpPr>
          <p:nvPr>
            <p:ph sz="half" idx="2"/>
          </p:nvPr>
        </p:nvSpPr>
        <p:spPr>
          <a:xfrm>
            <a:off x="457200" y="1953888"/>
            <a:ext cx="4040188" cy="394214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4645025" y="1525655"/>
            <a:ext cx="4041775" cy="428234"/>
          </a:xfrm>
          <a:prstGeom prst="rect">
            <a:avLst/>
          </a:prstGeom>
          <a:solidFill>
            <a:schemeClr val="accent1"/>
          </a:solidFill>
        </p:spPr>
        <p:txBody>
          <a:bodyPr anchor="b">
            <a:no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a:t>
            </a:r>
          </a:p>
        </p:txBody>
      </p:sp>
      <p:sp>
        <p:nvSpPr>
          <p:cNvPr id="6" name="Content Placeholder 5"/>
          <p:cNvSpPr>
            <a:spLocks noGrp="1"/>
          </p:cNvSpPr>
          <p:nvPr>
            <p:ph sz="quarter" idx="4"/>
          </p:nvPr>
        </p:nvSpPr>
        <p:spPr>
          <a:xfrm>
            <a:off x="4645025" y="1953888"/>
            <a:ext cx="4041775" cy="394214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5"/>
          <p:cNvSpPr>
            <a:spLocks noGrp="1"/>
          </p:cNvSpPr>
          <p:nvPr>
            <p:ph type="sldNum" sz="quarter" idx="10"/>
          </p:nvPr>
        </p:nvSpPr>
        <p:spPr>
          <a:xfrm>
            <a:off x="457200" y="6307793"/>
            <a:ext cx="2133600" cy="365125"/>
          </a:xfrm>
          <a:prstGeom prst="rect">
            <a:avLst/>
          </a:prstGeom>
        </p:spPr>
        <p:txBody>
          <a:bodyPr vert="horz" lIns="91440" tIns="45720" rIns="91440" bIns="45720" rtlCol="0" anchor="ctr"/>
          <a:lstStyle>
            <a:lvl1pPr algn="l">
              <a:defRPr sz="1050">
                <a:solidFill>
                  <a:srgbClr val="E16C22"/>
                </a:solidFill>
                <a:latin typeface="Segoe Light"/>
                <a:cs typeface="Segoe Light"/>
              </a:defRPr>
            </a:lvl1pPr>
          </a:lstStyle>
          <a:p>
            <a:fld id="{C40E83BF-A382-1D4A-BA84-4A1A27728F77}" type="slidenum">
              <a:rPr lang="en-US" smtClean="0"/>
              <a:pPr/>
              <a:t>‹#›</a:t>
            </a:fld>
            <a:endParaRPr lang="en-US" dirty="0"/>
          </a:p>
        </p:txBody>
      </p:sp>
    </p:spTree>
    <p:extLst>
      <p:ext uri="{BB962C8B-B14F-4D97-AF65-F5344CB8AC3E}">
        <p14:creationId xmlns:p14="http://schemas.microsoft.com/office/powerpoint/2010/main" val="34485205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Slide Number Placeholder 5"/>
          <p:cNvSpPr>
            <a:spLocks noGrp="1"/>
          </p:cNvSpPr>
          <p:nvPr>
            <p:ph type="sldNum" sz="quarter" idx="4"/>
          </p:nvPr>
        </p:nvSpPr>
        <p:spPr>
          <a:xfrm>
            <a:off x="457200" y="6307793"/>
            <a:ext cx="2133600" cy="365125"/>
          </a:xfrm>
          <a:prstGeom prst="rect">
            <a:avLst/>
          </a:prstGeom>
        </p:spPr>
        <p:txBody>
          <a:bodyPr vert="horz" lIns="91440" tIns="45720" rIns="91440" bIns="45720" rtlCol="0" anchor="ctr"/>
          <a:lstStyle>
            <a:lvl1pPr algn="l">
              <a:defRPr sz="1050">
                <a:solidFill>
                  <a:srgbClr val="E16C22"/>
                </a:solidFill>
                <a:latin typeface="Segoe Light"/>
                <a:cs typeface="Segoe Light"/>
              </a:defRPr>
            </a:lvl1pPr>
          </a:lstStyle>
          <a:p>
            <a:fld id="{C40E83BF-A382-1D4A-BA84-4A1A27728F77}" type="slidenum">
              <a:rPr lang="en-US" smtClean="0"/>
              <a:pPr/>
              <a:t>‹#›</a:t>
            </a:fld>
            <a:endParaRPr lang="en-US" dirty="0"/>
          </a:p>
        </p:txBody>
      </p:sp>
    </p:spTree>
    <p:extLst>
      <p:ext uri="{BB962C8B-B14F-4D97-AF65-F5344CB8AC3E}">
        <p14:creationId xmlns:p14="http://schemas.microsoft.com/office/powerpoint/2010/main" val="227457714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457200" y="6307793"/>
            <a:ext cx="2133600" cy="365125"/>
          </a:xfrm>
          <a:prstGeom prst="rect">
            <a:avLst/>
          </a:prstGeom>
        </p:spPr>
        <p:txBody>
          <a:bodyPr vert="horz" lIns="91440" tIns="45720" rIns="91440" bIns="45720" rtlCol="0" anchor="ctr"/>
          <a:lstStyle>
            <a:lvl1pPr algn="l">
              <a:defRPr sz="1050">
                <a:solidFill>
                  <a:srgbClr val="E16C22"/>
                </a:solidFill>
                <a:latin typeface="Segoe Light"/>
                <a:cs typeface="Segoe Light"/>
              </a:defRPr>
            </a:lvl1pPr>
          </a:lstStyle>
          <a:p>
            <a:fld id="{C40E83BF-A382-1D4A-BA84-4A1A27728F77}" type="slidenum">
              <a:rPr lang="en-US" smtClean="0"/>
              <a:pPr/>
              <a:t>‹#›</a:t>
            </a:fld>
            <a:endParaRPr lang="en-US" dirty="0"/>
          </a:p>
        </p:txBody>
      </p:sp>
    </p:spTree>
    <p:extLst>
      <p:ext uri="{BB962C8B-B14F-4D97-AF65-F5344CB8AC3E}">
        <p14:creationId xmlns:p14="http://schemas.microsoft.com/office/powerpoint/2010/main" val="18670685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1" name="Rectangle 20"/>
          <p:cNvSpPr/>
          <p:nvPr/>
        </p:nvSpPr>
        <p:spPr>
          <a:xfrm flipV="1">
            <a:off x="0" y="6339841"/>
            <a:ext cx="9144000" cy="518158"/>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673708" y="6485824"/>
            <a:ext cx="2102304" cy="234531"/>
          </a:xfrm>
          <a:prstGeom prst="rect">
            <a:avLst/>
          </a:prstGeom>
        </p:spPr>
      </p:pic>
      <p:sp>
        <p:nvSpPr>
          <p:cNvPr id="24" name="Text Placeholder 2"/>
          <p:cNvSpPr>
            <a:spLocks noGrp="1"/>
          </p:cNvSpPr>
          <p:nvPr>
            <p:ph type="body" idx="1"/>
          </p:nvPr>
        </p:nvSpPr>
        <p:spPr>
          <a:xfrm>
            <a:off x="457200" y="1080284"/>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Slide Number Placeholder 5"/>
          <p:cNvSpPr>
            <a:spLocks noGrp="1"/>
          </p:cNvSpPr>
          <p:nvPr>
            <p:ph type="sldNum" sz="quarter" idx="4"/>
          </p:nvPr>
        </p:nvSpPr>
        <p:spPr>
          <a:xfrm>
            <a:off x="457200" y="6420527"/>
            <a:ext cx="2133600" cy="365125"/>
          </a:xfrm>
          <a:prstGeom prst="rect">
            <a:avLst/>
          </a:prstGeom>
        </p:spPr>
        <p:txBody>
          <a:bodyPr vert="horz" lIns="91440" tIns="45720" rIns="91440" bIns="45720" rtlCol="0" anchor="ctr"/>
          <a:lstStyle>
            <a:lvl1pPr algn="l">
              <a:defRPr sz="1050">
                <a:solidFill>
                  <a:schemeClr val="accent1"/>
                </a:solidFill>
                <a:latin typeface="Segoe Light"/>
                <a:cs typeface="Segoe Light"/>
              </a:defRPr>
            </a:lvl1pPr>
          </a:lstStyle>
          <a:p>
            <a:fld id="{C40E83BF-A382-1D4A-BA84-4A1A27728F77}" type="slidenum">
              <a:rPr lang="en-US" smtClean="0"/>
              <a:pPr/>
              <a:t>‹#›</a:t>
            </a:fld>
            <a:endParaRPr lang="en-US" dirty="0"/>
          </a:p>
        </p:txBody>
      </p:sp>
      <p:sp>
        <p:nvSpPr>
          <p:cNvPr id="2" name="Title Placeholder 1"/>
          <p:cNvSpPr>
            <a:spLocks noGrp="1"/>
          </p:cNvSpPr>
          <p:nvPr>
            <p:ph type="title"/>
          </p:nvPr>
        </p:nvSpPr>
        <p:spPr>
          <a:xfrm>
            <a:off x="457200" y="241435"/>
            <a:ext cx="8229600" cy="511602"/>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8" name="Rectangle 7"/>
          <p:cNvSpPr/>
          <p:nvPr/>
        </p:nvSpPr>
        <p:spPr>
          <a:xfrm>
            <a:off x="0" y="-12526"/>
            <a:ext cx="9153204" cy="177573"/>
          </a:xfrm>
          <a:prstGeom prst="rect">
            <a:avLst/>
          </a:prstGeom>
          <a:solidFill>
            <a:srgbClr val="FF41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565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5" r:id="rId12"/>
    <p:sldLayoutId id="2147483699" r:id="rId13"/>
  </p:sldLayoutIdLst>
  <p:timing>
    <p:tnLst>
      <p:par>
        <p:cTn id="1" dur="indefinite" restart="never" nodeType="tmRoot"/>
      </p:par>
    </p:tnLst>
  </p:timing>
  <p:hf hdr="0" ftr="0" dt="0"/>
  <p:txStyles>
    <p:titleStyle>
      <a:lvl1pPr algn="l" defTabSz="457200" rtl="0" eaLnBrk="1" latinLnBrk="0" hangingPunct="1">
        <a:spcBef>
          <a:spcPct val="0"/>
        </a:spcBef>
        <a:buNone/>
        <a:defRPr sz="3200" b="1" kern="1200">
          <a:solidFill>
            <a:schemeClr val="tx1">
              <a:lumMod val="85000"/>
              <a:lumOff val="15000"/>
            </a:schemeClr>
          </a:solidFill>
          <a:latin typeface="Segoe Light"/>
          <a:ea typeface="+mj-ea"/>
          <a:cs typeface="Segoe Light"/>
        </a:defRPr>
      </a:lvl1pPr>
    </p:titleStyle>
    <p:bodyStyle>
      <a:lvl1pPr marL="342900" indent="-342900" algn="l" defTabSz="457200" rtl="0" eaLnBrk="1" latinLnBrk="0" hangingPunct="1">
        <a:spcBef>
          <a:spcPct val="20000"/>
        </a:spcBef>
        <a:buClr>
          <a:schemeClr val="accent1"/>
        </a:buClr>
        <a:buFont typeface="Arial" pitchFamily="34" charset="0"/>
        <a:buChar char="•"/>
        <a:defRPr sz="3200" kern="1200">
          <a:solidFill>
            <a:srgbClr val="404040"/>
          </a:solidFill>
          <a:latin typeface="Segoe Light"/>
          <a:ea typeface="+mn-ea"/>
          <a:cs typeface="Segoe Light"/>
        </a:defRPr>
      </a:lvl1pPr>
      <a:lvl2pPr marL="742950" indent="-285750" algn="l" defTabSz="457200" rtl="0" eaLnBrk="1" latinLnBrk="0" hangingPunct="1">
        <a:spcBef>
          <a:spcPct val="20000"/>
        </a:spcBef>
        <a:buClr>
          <a:schemeClr val="accent1"/>
        </a:buClr>
        <a:buFont typeface="Arial" pitchFamily="34" charset="0"/>
        <a:buChar char="•"/>
        <a:defRPr sz="2800" kern="1200">
          <a:solidFill>
            <a:srgbClr val="404040"/>
          </a:solidFill>
          <a:latin typeface="Segoe Light"/>
          <a:ea typeface="+mn-ea"/>
          <a:cs typeface="Segoe Light"/>
        </a:defRPr>
      </a:lvl2pPr>
      <a:lvl3pPr marL="1143000" indent="-228600" algn="l" defTabSz="457200" rtl="0" eaLnBrk="1" latinLnBrk="0" hangingPunct="1">
        <a:spcBef>
          <a:spcPct val="20000"/>
        </a:spcBef>
        <a:buClr>
          <a:schemeClr val="accent1"/>
        </a:buClr>
        <a:buFont typeface="Arial" pitchFamily="34" charset="0"/>
        <a:buChar char="•"/>
        <a:defRPr sz="2400" kern="1200">
          <a:solidFill>
            <a:srgbClr val="404040"/>
          </a:solidFill>
          <a:latin typeface="Segoe Light"/>
          <a:ea typeface="+mn-ea"/>
          <a:cs typeface="Segoe Light"/>
        </a:defRPr>
      </a:lvl3pPr>
      <a:lvl4pPr marL="1600200" indent="-228600" algn="l" defTabSz="457200" rtl="0" eaLnBrk="1" latinLnBrk="0" hangingPunct="1">
        <a:spcBef>
          <a:spcPct val="20000"/>
        </a:spcBef>
        <a:buClr>
          <a:schemeClr val="accent1"/>
        </a:buClr>
        <a:buFont typeface="Arial" pitchFamily="34" charset="0"/>
        <a:buChar char="•"/>
        <a:defRPr sz="2000" kern="1200">
          <a:solidFill>
            <a:srgbClr val="404040"/>
          </a:solidFill>
          <a:latin typeface="Segoe Light"/>
          <a:ea typeface="+mn-ea"/>
          <a:cs typeface="Segoe Light"/>
        </a:defRPr>
      </a:lvl4pPr>
      <a:lvl5pPr marL="2057400" indent="-228600" algn="l" defTabSz="457200" rtl="0" eaLnBrk="1" latinLnBrk="0" hangingPunct="1">
        <a:spcBef>
          <a:spcPct val="20000"/>
        </a:spcBef>
        <a:buClr>
          <a:schemeClr val="accent1"/>
        </a:buClr>
        <a:buFont typeface="Arial" pitchFamily="34" charset="0"/>
        <a:buChar char="•"/>
        <a:defRPr sz="2000" kern="1200">
          <a:solidFill>
            <a:srgbClr val="404040"/>
          </a:solidFill>
          <a:latin typeface="Segoe Light"/>
          <a:ea typeface="+mn-ea"/>
          <a:cs typeface="Sego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56.jpe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55.png"/><Relationship Id="rId5" Type="http://schemas.openxmlformats.org/officeDocument/2006/relationships/image" Target="../media/image48.png"/><Relationship Id="rId4" Type="http://schemas.openxmlformats.org/officeDocument/2006/relationships/image" Target="../media/image45.png"/></Relationships>
</file>

<file path=ppt/slides/_rels/slide11.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hdphoto" Target="../media/hdphoto3.wdp"/><Relationship Id="rId3" Type="http://schemas.openxmlformats.org/officeDocument/2006/relationships/image" Target="../media/image13.jpeg"/><Relationship Id="rId7" Type="http://schemas.openxmlformats.org/officeDocument/2006/relationships/image" Target="../media/image17.png"/><Relationship Id="rId12" Type="http://schemas.openxmlformats.org/officeDocument/2006/relationships/image" Target="../media/image20.png"/><Relationship Id="rId17" Type="http://schemas.openxmlformats.org/officeDocument/2006/relationships/image" Target="../media/image24.png"/><Relationship Id="rId2" Type="http://schemas.openxmlformats.org/officeDocument/2006/relationships/notesSlide" Target="../notesSlides/notesSlide2.xml"/><Relationship Id="rId16" Type="http://schemas.openxmlformats.org/officeDocument/2006/relationships/image" Target="../media/image23.png"/><Relationship Id="rId1" Type="http://schemas.openxmlformats.org/officeDocument/2006/relationships/slideLayout" Target="../slideLayouts/slideLayout9.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15.png"/><Relationship Id="rId15" Type="http://schemas.openxmlformats.org/officeDocument/2006/relationships/image" Target="../media/image22.png"/><Relationship Id="rId10" Type="http://schemas.microsoft.com/office/2007/relationships/hdphoto" Target="../media/hdphoto2.wdp"/><Relationship Id="rId4" Type="http://schemas.openxmlformats.org/officeDocument/2006/relationships/image" Target="../media/image14.png"/><Relationship Id="rId9" Type="http://schemas.openxmlformats.org/officeDocument/2006/relationships/image" Target="../media/image18.jpe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8.png"/><Relationship Id="rId11" Type="http://schemas.openxmlformats.org/officeDocument/2006/relationships/hyperlink" Target="http://www.youtube.com/watch?v=Ez2h4dzpWyE" TargetMode="External"/><Relationship Id="rId5" Type="http://schemas.openxmlformats.org/officeDocument/2006/relationships/image" Target="../media/image27.png"/><Relationship Id="rId10" Type="http://schemas.openxmlformats.org/officeDocument/2006/relationships/image" Target="../media/image32.jpeg"/><Relationship Id="rId4" Type="http://schemas.openxmlformats.org/officeDocument/2006/relationships/image" Target="../media/image26.png"/><Relationship Id="rId9"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41.jpeg"/><Relationship Id="rId18" Type="http://schemas.openxmlformats.org/officeDocument/2006/relationships/image" Target="../media/image46.png"/><Relationship Id="rId3" Type="http://schemas.openxmlformats.org/officeDocument/2006/relationships/image" Target="../media/image33.jpg"/><Relationship Id="rId21" Type="http://schemas.openxmlformats.org/officeDocument/2006/relationships/image" Target="../media/image49.png"/><Relationship Id="rId7" Type="http://schemas.openxmlformats.org/officeDocument/2006/relationships/diagramData" Target="../diagrams/data2.xml"/><Relationship Id="rId12" Type="http://schemas.openxmlformats.org/officeDocument/2006/relationships/image" Target="../media/image40.jpg"/><Relationship Id="rId17" Type="http://schemas.openxmlformats.org/officeDocument/2006/relationships/image" Target="../media/image45.png"/><Relationship Id="rId2" Type="http://schemas.openxmlformats.org/officeDocument/2006/relationships/notesSlide" Target="../notesSlides/notesSlide5.xml"/><Relationship Id="rId16" Type="http://schemas.openxmlformats.org/officeDocument/2006/relationships/image" Target="../media/image44.png"/><Relationship Id="rId20"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image" Target="../media/image36.png"/><Relationship Id="rId11" Type="http://schemas.microsoft.com/office/2007/relationships/diagramDrawing" Target="../diagrams/drawing2.xml"/><Relationship Id="rId24" Type="http://schemas.openxmlformats.org/officeDocument/2006/relationships/image" Target="../media/image52.png"/><Relationship Id="rId5" Type="http://schemas.openxmlformats.org/officeDocument/2006/relationships/image" Target="../media/image35.png"/><Relationship Id="rId15" Type="http://schemas.openxmlformats.org/officeDocument/2006/relationships/image" Target="../media/image43.png"/><Relationship Id="rId23" Type="http://schemas.openxmlformats.org/officeDocument/2006/relationships/image" Target="../media/image51.png"/><Relationship Id="rId10" Type="http://schemas.openxmlformats.org/officeDocument/2006/relationships/diagramColors" Target="../diagrams/colors2.xml"/><Relationship Id="rId19" Type="http://schemas.openxmlformats.org/officeDocument/2006/relationships/image" Target="../media/image47.jpeg"/><Relationship Id="rId4" Type="http://schemas.openxmlformats.org/officeDocument/2006/relationships/image" Target="../media/image34.png"/><Relationship Id="rId9" Type="http://schemas.openxmlformats.org/officeDocument/2006/relationships/diagramQuickStyle" Target="../diagrams/quickStyle2.xml"/><Relationship Id="rId14" Type="http://schemas.openxmlformats.org/officeDocument/2006/relationships/image" Target="../media/image42.png"/><Relationship Id="rId22" Type="http://schemas.openxmlformats.org/officeDocument/2006/relationships/image" Target="../media/image50.png"/></Relationships>
</file>

<file path=ppt/slides/_rels/slide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chart" Target="../charts/chart1.xml"/><Relationship Id="rId5" Type="http://schemas.openxmlformats.org/officeDocument/2006/relationships/image" Target="../media/image53.jpe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54.jpeg"/><Relationship Id="rId5" Type="http://schemas.openxmlformats.org/officeDocument/2006/relationships/image" Target="../media/image46.png"/><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5003" y="1001368"/>
            <a:ext cx="5692597" cy="997218"/>
          </a:xfrm>
        </p:spPr>
        <p:txBody>
          <a:bodyPr>
            <a:normAutofit fontScale="90000"/>
          </a:bodyPr>
          <a:lstStyle/>
          <a:p>
            <a:r>
              <a:rPr lang="en-US" dirty="0" smtClean="0">
                <a:solidFill>
                  <a:schemeClr val="bg1"/>
                </a:solidFill>
              </a:rPr>
              <a:t>National Financial Partners</a:t>
            </a:r>
            <a:br>
              <a:rPr lang="en-US" dirty="0" smtClean="0">
                <a:solidFill>
                  <a:schemeClr val="bg1"/>
                </a:solidFill>
              </a:rPr>
            </a:br>
            <a:r>
              <a:rPr lang="en-US" sz="2700" dirty="0" smtClean="0">
                <a:solidFill>
                  <a:schemeClr val="bg1"/>
                </a:solidFill>
              </a:rPr>
              <a:t>Business Review</a:t>
            </a:r>
            <a:endParaRPr lang="en-US" sz="2700" dirty="0">
              <a:solidFill>
                <a:schemeClr val="bg1"/>
              </a:solidFill>
            </a:endParaRPr>
          </a:p>
        </p:txBody>
      </p:sp>
      <p:sp>
        <p:nvSpPr>
          <p:cNvPr id="3" name="Subtitle 2"/>
          <p:cNvSpPr>
            <a:spLocks noGrp="1"/>
          </p:cNvSpPr>
          <p:nvPr>
            <p:ph type="subTitle" idx="1"/>
          </p:nvPr>
        </p:nvSpPr>
        <p:spPr>
          <a:xfrm>
            <a:off x="1483403" y="2667000"/>
            <a:ext cx="4841197" cy="571447"/>
          </a:xfrm>
        </p:spPr>
        <p:txBody>
          <a:bodyPr/>
          <a:lstStyle/>
          <a:p>
            <a:r>
              <a:rPr lang="en-US" dirty="0" smtClean="0">
                <a:solidFill>
                  <a:schemeClr val="bg1"/>
                </a:solidFill>
              </a:rPr>
              <a:t>May 2013 – Oct 2013</a:t>
            </a:r>
            <a:endParaRPr lang="en-US" dirty="0">
              <a:solidFill>
                <a:schemeClr val="bg1"/>
              </a:solidFill>
            </a:endParaRPr>
          </a:p>
        </p:txBody>
      </p:sp>
    </p:spTree>
    <p:extLst>
      <p:ext uri="{BB962C8B-B14F-4D97-AF65-F5344CB8AC3E}">
        <p14:creationId xmlns:p14="http://schemas.microsoft.com/office/powerpoint/2010/main" val="2470116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3"/>
          <p:cNvSpPr>
            <a:spLocks noGrp="1" noChangeArrowheads="1"/>
          </p:cNvSpPr>
          <p:nvPr>
            <p:ph type="title"/>
          </p:nvPr>
        </p:nvSpPr>
        <p:spPr>
          <a:xfrm>
            <a:off x="20782" y="198438"/>
            <a:ext cx="8229600" cy="411162"/>
          </a:xfrm>
        </p:spPr>
        <p:txBody>
          <a:bodyPr>
            <a:noAutofit/>
          </a:bodyPr>
          <a:lstStyle/>
          <a:p>
            <a:pPr eaLnBrk="1" hangingPunct="1">
              <a:defRPr/>
            </a:pPr>
            <a:r>
              <a:rPr lang="en-US" sz="3200" dirty="0" smtClean="0"/>
              <a:t>UTP Team</a:t>
            </a:r>
          </a:p>
        </p:txBody>
      </p:sp>
      <p:sp>
        <p:nvSpPr>
          <p:cNvPr id="18" name="Slide Number Placeholder 11"/>
          <p:cNvSpPr txBox="1">
            <a:spLocks/>
          </p:cNvSpPr>
          <p:nvPr/>
        </p:nvSpPr>
        <p:spPr>
          <a:xfrm>
            <a:off x="6172200" y="6076950"/>
            <a:ext cx="7620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Slide </a:t>
            </a:r>
            <a:fld id="{CDC53BBD-6EF3-46A4-8A3A-23DA8304CA51}"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17" name="Group 84"/>
          <p:cNvGraphicFramePr>
            <a:graphicFrameLocks noGrp="1"/>
          </p:cNvGraphicFramePr>
          <p:nvPr>
            <p:extLst>
              <p:ext uri="{D42A27DB-BD31-4B8C-83A1-F6EECF244321}">
                <p14:modId xmlns:p14="http://schemas.microsoft.com/office/powerpoint/2010/main" val="2653782031"/>
              </p:ext>
            </p:extLst>
          </p:nvPr>
        </p:nvGraphicFramePr>
        <p:xfrm>
          <a:off x="838200" y="1981200"/>
          <a:ext cx="7162800" cy="1999758"/>
        </p:xfrm>
        <a:graphic>
          <a:graphicData uri="http://schemas.openxmlformats.org/drawingml/2006/table">
            <a:tbl>
              <a:tblPr/>
              <a:tblGrid>
                <a:gridCol w="7162800"/>
              </a:tblGrid>
              <a:tr h="28592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n-lt"/>
                        </a:rPr>
                        <a:t>Major Tasks</a:t>
                      </a:r>
                    </a:p>
                  </a:txBody>
                  <a:tcPr marR="5587" marT="558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61443">
                <a:tc>
                  <a:txBody>
                    <a:bodyPr/>
                    <a:lstStyle/>
                    <a:p>
                      <a:r>
                        <a:rPr kumimoji="0" lang="en-US" sz="1200" b="0" i="0" u="none" strike="noStrike" kern="1200" cap="none" normalizeH="0" baseline="0" dirty="0" smtClean="0">
                          <a:ln>
                            <a:noFill/>
                          </a:ln>
                          <a:solidFill>
                            <a:srgbClr val="000000"/>
                          </a:solidFill>
                          <a:effectLst/>
                          <a:latin typeface="+mn-lt"/>
                          <a:ea typeface="+mn-ea"/>
                          <a:cs typeface="Arial" charset="0"/>
                        </a:rPr>
                        <a:t>UI Revamp for the Usability Study - III</a:t>
                      </a:r>
                    </a:p>
                  </a:txBody>
                  <a:tcPr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CDCE"/>
                    </a:solidFill>
                  </a:tcPr>
                </a:tc>
              </a:tr>
              <a:tr h="530081">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kumimoji="0" lang="en-US" sz="1200" b="0" i="0" u="none" strike="noStrike" kern="1200" cap="none" normalizeH="0" baseline="0" dirty="0" smtClean="0">
                        <a:ln>
                          <a:noFill/>
                        </a:ln>
                        <a:solidFill>
                          <a:srgbClr val="000000"/>
                        </a:solidFill>
                        <a:effectLst/>
                        <a:latin typeface="+mn-lt"/>
                        <a:ea typeface="+mn-ea"/>
                        <a:cs typeface="Arial" charset="0"/>
                      </a:endParaRPr>
                    </a:p>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Separate production quality work on Header/Footer service project</a:t>
                      </a:r>
                    </a:p>
                    <a:p>
                      <a:pPr marL="0" marR="0" lvl="0" indent="0" algn="l" defTabSz="914400" rtl="0" eaLnBrk="1" fontAlgn="t" latinLnBrk="0" hangingPunct="1">
                        <a:lnSpc>
                          <a:spcPct val="100000"/>
                        </a:lnSpc>
                        <a:spcBef>
                          <a:spcPct val="0"/>
                        </a:spcBef>
                        <a:spcAft>
                          <a:spcPct val="0"/>
                        </a:spcAft>
                        <a:buClrTx/>
                        <a:buSzTx/>
                        <a:buFontTx/>
                        <a:buNone/>
                        <a:tabLst/>
                      </a:pPr>
                      <a:endParaRPr kumimoji="0" lang="en-US" sz="1200" b="0" i="0" u="none" strike="noStrike" kern="1200" cap="none" normalizeH="0" baseline="0" dirty="0">
                        <a:ln>
                          <a:noFill/>
                        </a:ln>
                        <a:solidFill>
                          <a:srgbClr val="000000"/>
                        </a:solidFill>
                        <a:effectLst/>
                        <a:latin typeface="+mn-lt"/>
                        <a:ea typeface="+mn-ea"/>
                        <a:cs typeface="Arial" charset="0"/>
                      </a:endParaRPr>
                    </a:p>
                  </a:txBody>
                  <a:tcPr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CDCE"/>
                    </a:solidFill>
                  </a:tcPr>
                </a:tc>
              </a:tr>
              <a:tr h="362021">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rgbClr val="000000"/>
                          </a:solidFill>
                          <a:effectLst/>
                          <a:latin typeface="+mn-lt"/>
                          <a:ea typeface="+mn-ea"/>
                          <a:cs typeface="Arial" charset="0"/>
                        </a:rPr>
                        <a:t>Improvement in UTP prototype for Usability Studies</a:t>
                      </a:r>
                      <a:r>
                        <a:rPr lang="en-US" sz="1800" kern="1200" dirty="0" smtClean="0">
                          <a:solidFill>
                            <a:schemeClr val="tx1"/>
                          </a:solidFill>
                          <a:effectLst/>
                          <a:latin typeface="+mn-lt"/>
                          <a:ea typeface="+mn-ea"/>
                          <a:cs typeface="+mn-cs"/>
                        </a:rPr>
                        <a:t> </a:t>
                      </a:r>
                      <a:r>
                        <a:rPr kumimoji="0" lang="en-US" sz="1200" b="0" i="0" u="none" strike="noStrike" kern="1200" cap="none" normalizeH="0" baseline="0" dirty="0" smtClean="0">
                          <a:ln>
                            <a:noFill/>
                          </a:ln>
                          <a:solidFill>
                            <a:srgbClr val="000000"/>
                          </a:solidFill>
                          <a:effectLst/>
                          <a:latin typeface="+mn-lt"/>
                          <a:ea typeface="+mn-ea"/>
                          <a:cs typeface="Arial" charset="0"/>
                        </a:rPr>
                        <a:t> - I &amp; II</a:t>
                      </a:r>
                    </a:p>
                  </a:txBody>
                  <a:tcPr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CDCE"/>
                    </a:solidFill>
                  </a:tcPr>
                </a:tc>
              </a:tr>
              <a:tr h="441734">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Started working on CMS Prototype, Implementing Enterprise Search on different DB (</a:t>
                      </a:r>
                      <a:r>
                        <a:rPr kumimoji="0" lang="en-US" sz="1200" b="0" i="0" u="none" strike="noStrike" kern="1200" cap="none" normalizeH="0" baseline="0" dirty="0" err="1" smtClean="0">
                          <a:ln>
                            <a:noFill/>
                          </a:ln>
                          <a:solidFill>
                            <a:srgbClr val="000000"/>
                          </a:solidFill>
                          <a:effectLst/>
                          <a:latin typeface="+mn-lt"/>
                          <a:ea typeface="+mn-ea"/>
                          <a:cs typeface="Arial" charset="0"/>
                        </a:rPr>
                        <a:t>NoSQL</a:t>
                      </a:r>
                      <a:r>
                        <a:rPr kumimoji="0" lang="en-US" sz="1200" b="0" i="0" u="none" strike="noStrike" kern="1200" cap="none" normalizeH="0" baseline="0" dirty="0" smtClean="0">
                          <a:ln>
                            <a:noFill/>
                          </a:ln>
                          <a:solidFill>
                            <a:srgbClr val="000000"/>
                          </a:solidFill>
                          <a:effectLst/>
                          <a:latin typeface="+mn-lt"/>
                          <a:ea typeface="+mn-ea"/>
                          <a:cs typeface="Arial" charset="0"/>
                        </a:rPr>
                        <a:t>) platform</a:t>
                      </a:r>
                    </a:p>
                  </a:txBody>
                  <a:tcPr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CDCE"/>
                    </a:solidFill>
                  </a:tcPr>
                </a:tc>
              </a:tr>
            </a:tbl>
          </a:graphicData>
        </a:graphic>
      </p:graphicFrame>
      <p:graphicFrame>
        <p:nvGraphicFramePr>
          <p:cNvPr id="9" name="Group 84"/>
          <p:cNvGraphicFramePr>
            <a:graphicFrameLocks noGrp="1"/>
          </p:cNvGraphicFramePr>
          <p:nvPr>
            <p:extLst>
              <p:ext uri="{D42A27DB-BD31-4B8C-83A1-F6EECF244321}">
                <p14:modId xmlns:p14="http://schemas.microsoft.com/office/powerpoint/2010/main" val="2827084373"/>
              </p:ext>
            </p:extLst>
          </p:nvPr>
        </p:nvGraphicFramePr>
        <p:xfrm>
          <a:off x="457240" y="870980"/>
          <a:ext cx="8000960" cy="1110220"/>
        </p:xfrm>
        <a:graphic>
          <a:graphicData uri="http://schemas.openxmlformats.org/drawingml/2006/table">
            <a:tbl>
              <a:tblPr/>
              <a:tblGrid>
                <a:gridCol w="2133600"/>
                <a:gridCol w="2209800"/>
                <a:gridCol w="1674620"/>
                <a:gridCol w="1982940"/>
              </a:tblGrid>
              <a:tr h="42115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n-lt"/>
                        </a:rPr>
                        <a:t>Product Deliverables</a:t>
                      </a:r>
                    </a:p>
                  </a:txBody>
                  <a:tcPr marL="5587" marR="5587" marT="558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n-lt"/>
                        </a:rPr>
                        <a:t>Build Type</a:t>
                      </a:r>
                    </a:p>
                  </a:txBody>
                  <a:tcPr marL="5587" marR="5587" marT="558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n-lt"/>
                        </a:rPr>
                        <a:t>Release Date</a:t>
                      </a:r>
                    </a:p>
                  </a:txBody>
                  <a:tcPr marL="5587" marR="5587" marT="558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n-lt"/>
                        </a:rPr>
                        <a:t>Met Scheduled Date</a:t>
                      </a:r>
                    </a:p>
                  </a:txBody>
                  <a:tcPr marL="5587" marR="5587" marT="558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44533">
                <a:tc>
                  <a:txBody>
                    <a:bodyPr/>
                    <a:lstStyle/>
                    <a:p>
                      <a:pPr marL="120650" marR="0" lvl="0" indent="0" algn="l"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Visual Designs for UI</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marL="120650" marR="0" lvl="0" indent="0" algn="l"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N/A</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marL="120650" marR="0" lvl="0" indent="0" algn="ctr"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OCT-2013</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algn="ctr" fontAlgn="b"/>
                      <a:r>
                        <a:rPr kumimoji="0" lang="en-US" sz="1200" b="0" i="0" u="none" strike="noStrike" kern="1200" cap="none" normalizeH="0" baseline="0" dirty="0" smtClean="0">
                          <a:ln>
                            <a:noFill/>
                          </a:ln>
                          <a:solidFill>
                            <a:srgbClr val="000000"/>
                          </a:solidFill>
                          <a:effectLst/>
                          <a:latin typeface="+mn-lt"/>
                          <a:ea typeface="+mn-ea"/>
                          <a:cs typeface="Arial" charset="0"/>
                        </a:rPr>
                        <a:t>Yes</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r>
              <a:tr h="344533">
                <a:tc>
                  <a:txBody>
                    <a:bodyPr/>
                    <a:lstStyle/>
                    <a:p>
                      <a:pPr marL="120650" marR="0" lvl="0" indent="0" algn="l"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Prototypes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marL="120650" marR="0" lvl="0" indent="0" algn="l"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N/A</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marL="120650" marR="0" lvl="0" indent="0" algn="ctr"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Ongoing</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algn="ctr" fontAlgn="b"/>
                      <a:r>
                        <a:rPr kumimoji="0" lang="en-US" sz="1200" b="0" i="0" u="none" strike="noStrike" kern="1200" cap="none" normalizeH="0" baseline="0" dirty="0" smtClean="0">
                          <a:ln>
                            <a:noFill/>
                          </a:ln>
                          <a:solidFill>
                            <a:srgbClr val="000000"/>
                          </a:solidFill>
                          <a:effectLst/>
                          <a:latin typeface="+mn-lt"/>
                          <a:ea typeface="+mn-ea"/>
                          <a:cs typeface="Arial" charset="0"/>
                        </a:rPr>
                        <a:t>Yes</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77662639"/>
              </p:ext>
            </p:extLst>
          </p:nvPr>
        </p:nvGraphicFramePr>
        <p:xfrm>
          <a:off x="4495800" y="4038600"/>
          <a:ext cx="4343400" cy="2316480"/>
        </p:xfrm>
        <a:graphic>
          <a:graphicData uri="http://schemas.openxmlformats.org/drawingml/2006/table">
            <a:tbl>
              <a:tblPr firstRow="1" bandRow="1">
                <a:tableStyleId>{5C22544A-7EE6-4342-B048-85BDC9FD1C3A}</a:tableStyleId>
              </a:tblPr>
              <a:tblGrid>
                <a:gridCol w="4343400"/>
              </a:tblGrid>
              <a:tr h="0">
                <a:tc>
                  <a:txBody>
                    <a:bodyPr/>
                    <a:lstStyle/>
                    <a:p>
                      <a:pPr lvl="3"/>
                      <a:r>
                        <a:rPr lang="en-US" sz="1300" dirty="0" smtClean="0"/>
                        <a:t>What went well</a:t>
                      </a:r>
                      <a:endParaRPr lang="en-US" sz="1300" dirty="0"/>
                    </a:p>
                  </a:txBody>
                  <a:tcPr/>
                </a:tc>
              </a:tr>
              <a:tr h="36068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t>Use of TFS for Bugs/Tasks tracking in Usability study-III</a:t>
                      </a:r>
                      <a:endParaRPr lang="en-US" sz="1200" dirty="0" smtClean="0"/>
                    </a:p>
                  </a:txBody>
                  <a:tcPr/>
                </a:tc>
              </a:tr>
              <a:tr h="2946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Turn-around</a:t>
                      </a:r>
                      <a:r>
                        <a:rPr lang="en-US" sz="1200" baseline="0" dirty="0" smtClean="0"/>
                        <a:t> time for features requested was good</a:t>
                      </a:r>
                      <a:endParaRPr lang="en-US" sz="1200" dirty="0" smtClean="0"/>
                    </a:p>
                  </a:txBody>
                  <a:tcPr/>
                </a:tc>
              </a:tr>
              <a:tr h="3584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Manu travelled to onsite and co-ordination was good for Usability Study - III development</a:t>
                      </a:r>
                    </a:p>
                  </a:txBody>
                  <a:tcPr/>
                </a:tc>
              </a:tr>
              <a:tr h="3584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t>Started</a:t>
                      </a:r>
                      <a:r>
                        <a:rPr lang="en-US" sz="1200" b="0" baseline="0" dirty="0" smtClean="0"/>
                        <a:t> to implement process even if it was prototype development</a:t>
                      </a:r>
                      <a:endParaRPr lang="en-US" sz="1200" b="0" dirty="0" smtClean="0"/>
                    </a:p>
                  </a:txBody>
                  <a:tcPr/>
                </a:tc>
              </a:tr>
              <a:tr h="3584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Arun, Babushekar, Manu, Nilesh, Karthik:</a:t>
                      </a:r>
                      <a:r>
                        <a:rPr lang="en-US" sz="1200" b="1" baseline="0" dirty="0" smtClean="0"/>
                        <a:t> </a:t>
                      </a:r>
                      <a:r>
                        <a:rPr lang="en-US" sz="1200" b="0" dirty="0" smtClean="0"/>
                        <a:t>Pleasure working with JP,</a:t>
                      </a:r>
                      <a:r>
                        <a:rPr lang="en-US" sz="1200" b="0" baseline="0" dirty="0" smtClean="0"/>
                        <a:t> Kevin on the UTP Project</a:t>
                      </a:r>
                      <a:endParaRPr lang="en-US" sz="1200" dirty="0" smtClean="0"/>
                    </a:p>
                  </a:txBody>
                  <a:tcPr/>
                </a:tc>
              </a:tr>
            </a:tbl>
          </a:graphicData>
        </a:graphic>
      </p:graphicFrame>
      <p:sp>
        <p:nvSpPr>
          <p:cNvPr id="12" name="TextBox 11"/>
          <p:cNvSpPr txBox="1"/>
          <p:nvPr/>
        </p:nvSpPr>
        <p:spPr>
          <a:xfrm rot="21600000">
            <a:off x="4343400" y="381001"/>
            <a:ext cx="473206" cy="230832"/>
          </a:xfrm>
          <a:prstGeom prst="rect">
            <a:avLst/>
          </a:prstGeom>
          <a:noFill/>
        </p:spPr>
        <p:txBody>
          <a:bodyPr wrap="none" rtlCol="0">
            <a:spAutoFit/>
          </a:bodyPr>
          <a:lstStyle/>
          <a:p>
            <a:r>
              <a:rPr lang="en-US" sz="900" dirty="0" smtClean="0"/>
              <a:t>Manu</a:t>
            </a:r>
            <a:endParaRPr lang="en-US" sz="900" dirty="0"/>
          </a:p>
        </p:txBody>
      </p:sp>
      <p:sp>
        <p:nvSpPr>
          <p:cNvPr id="13" name="TextBox 12"/>
          <p:cNvSpPr txBox="1"/>
          <p:nvPr/>
        </p:nvSpPr>
        <p:spPr>
          <a:xfrm rot="21660000">
            <a:off x="2923342" y="374376"/>
            <a:ext cx="505267" cy="230832"/>
          </a:xfrm>
          <a:prstGeom prst="rect">
            <a:avLst/>
          </a:prstGeom>
          <a:noFill/>
        </p:spPr>
        <p:txBody>
          <a:bodyPr wrap="none" rtlCol="0">
            <a:spAutoFit/>
          </a:bodyPr>
          <a:lstStyle/>
          <a:p>
            <a:r>
              <a:rPr lang="en-US" sz="900" dirty="0" smtClean="0"/>
              <a:t>Nilesh</a:t>
            </a:r>
            <a:endParaRPr lang="en-US" sz="900" dirty="0"/>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0585" y="208916"/>
            <a:ext cx="863241" cy="629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60000">
            <a:off x="2062662" y="222162"/>
            <a:ext cx="751495" cy="609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6" name="Table 15"/>
          <p:cNvGraphicFramePr>
            <a:graphicFrameLocks noGrp="1"/>
          </p:cNvGraphicFramePr>
          <p:nvPr>
            <p:extLst>
              <p:ext uri="{D42A27DB-BD31-4B8C-83A1-F6EECF244321}">
                <p14:modId xmlns:p14="http://schemas.microsoft.com/office/powerpoint/2010/main" val="1299566176"/>
              </p:ext>
            </p:extLst>
          </p:nvPr>
        </p:nvGraphicFramePr>
        <p:xfrm>
          <a:off x="228599" y="4043969"/>
          <a:ext cx="4191001" cy="1828800"/>
        </p:xfrm>
        <a:graphic>
          <a:graphicData uri="http://schemas.openxmlformats.org/drawingml/2006/table">
            <a:tbl>
              <a:tblPr firstRow="1" bandRow="1">
                <a:tableStyleId>{5C22544A-7EE6-4342-B048-85BDC9FD1C3A}</a:tableStyleId>
              </a:tblPr>
              <a:tblGrid>
                <a:gridCol w="4191001"/>
              </a:tblGrid>
              <a:tr h="254289">
                <a:tc>
                  <a:txBody>
                    <a:bodyPr/>
                    <a:lstStyle/>
                    <a:p>
                      <a:pPr lvl="0" algn="ctr"/>
                      <a:r>
                        <a:rPr lang="en-US" sz="1200" dirty="0" smtClean="0"/>
                        <a:t>Accolades – From</a:t>
                      </a:r>
                      <a:r>
                        <a:rPr lang="en-US" sz="1200" baseline="0" dirty="0" smtClean="0"/>
                        <a:t> NFP Onsite</a:t>
                      </a:r>
                      <a:endParaRPr lang="en-US" sz="1200" dirty="0"/>
                    </a:p>
                  </a:txBody>
                  <a:tcPr/>
                </a:tc>
              </a:tr>
              <a:tr h="111731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normalizeH="0" baseline="0" dirty="0" smtClean="0">
                          <a:ln>
                            <a:noFill/>
                          </a:ln>
                          <a:solidFill>
                            <a:srgbClr val="000000"/>
                          </a:solidFill>
                          <a:effectLst/>
                          <a:latin typeface="+mn-lt"/>
                          <a:ea typeface="+mn-ea"/>
                          <a:cs typeface="Arial" charset="0"/>
                        </a:rPr>
                        <a:t>These look really nice. I’m excited, looks like this is really coming together now. Great job everyone</a:t>
                      </a:r>
                      <a:r>
                        <a:rPr kumimoji="0" lang="en-US" sz="1200" b="0" i="0" u="none" strike="noStrike" kern="1200" cap="none" normalizeH="0" baseline="0" dirty="0" smtClean="0">
                          <a:ln>
                            <a:noFill/>
                          </a:ln>
                          <a:solidFill>
                            <a:srgbClr val="000000"/>
                          </a:solidFill>
                          <a:effectLst/>
                          <a:latin typeface="+mn-lt"/>
                          <a:ea typeface="+mn-ea"/>
                          <a:cs typeface="Arial" charset="0"/>
                        </a:rPr>
                        <a:t>. – </a:t>
                      </a:r>
                      <a:r>
                        <a:rPr kumimoji="0" lang="en-US" sz="1200" b="1" i="0" u="none" strike="noStrike" kern="1200" cap="none" normalizeH="0" baseline="0" dirty="0" smtClean="0">
                          <a:ln>
                            <a:noFill/>
                          </a:ln>
                          <a:solidFill>
                            <a:srgbClr val="000000"/>
                          </a:solidFill>
                          <a:effectLst/>
                          <a:latin typeface="+mn-lt"/>
                          <a:ea typeface="+mn-ea"/>
                          <a:cs typeface="Arial" charset="0"/>
                        </a:rPr>
                        <a:t>Kevin Rivers</a:t>
                      </a:r>
                    </a:p>
                    <a:p>
                      <a:pPr marL="0" marR="0" indent="0" algn="l" defTabSz="4572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normalizeH="0" baseline="0" dirty="0" smtClean="0">
                        <a:ln>
                          <a:noFill/>
                        </a:ln>
                        <a:solidFill>
                          <a:srgbClr val="000000"/>
                        </a:solidFill>
                        <a:effectLst/>
                        <a:latin typeface="+mn-lt"/>
                        <a:ea typeface="+mn-ea"/>
                        <a:cs typeface="Arial"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normalizeH="0" baseline="0" dirty="0" smtClean="0">
                          <a:ln>
                            <a:noFill/>
                          </a:ln>
                          <a:solidFill>
                            <a:srgbClr val="000000"/>
                          </a:solidFill>
                          <a:effectLst/>
                          <a:latin typeface="+mn-lt"/>
                          <a:ea typeface="+mn-ea"/>
                          <a:cs typeface="Arial" charset="0"/>
                        </a:rPr>
                        <a:t>“This is to give you guys a quick update on UTP, we had our first big demo to the business yesterday. I have got good feedback on the UI concept. Would like to appreciate all the effort “ ……. making the UI and UI components sharp and presentable.” </a:t>
                      </a:r>
                      <a:r>
                        <a:rPr kumimoji="0" lang="en-US" sz="1200" b="0" i="0" u="none" strike="noStrike" kern="1200" cap="none" normalizeH="0" baseline="0" dirty="0" smtClean="0">
                          <a:ln>
                            <a:noFill/>
                          </a:ln>
                          <a:solidFill>
                            <a:srgbClr val="000000"/>
                          </a:solidFill>
                          <a:effectLst/>
                          <a:latin typeface="+mn-lt"/>
                          <a:ea typeface="+mn-ea"/>
                          <a:cs typeface="Arial" charset="0"/>
                        </a:rPr>
                        <a:t>- </a:t>
                      </a:r>
                      <a:r>
                        <a:rPr kumimoji="0" lang="en-US" sz="1200" b="1" i="0" u="none" strike="noStrike" kern="1200" cap="none" normalizeH="0" baseline="0" dirty="0" smtClean="0">
                          <a:ln>
                            <a:noFill/>
                          </a:ln>
                          <a:solidFill>
                            <a:srgbClr val="000000"/>
                          </a:solidFill>
                          <a:effectLst/>
                          <a:latin typeface="+mn-lt"/>
                          <a:ea typeface="+mn-ea"/>
                          <a:cs typeface="Arial" charset="0"/>
                        </a:rPr>
                        <a:t>JP</a:t>
                      </a:r>
                    </a:p>
                  </a:txBody>
                  <a:tcPr/>
                </a:tc>
              </a:tr>
            </a:tbl>
          </a:graphicData>
        </a:graphic>
      </p:graphicFrame>
      <p:pic>
        <p:nvPicPr>
          <p:cNvPr id="1028" name="Picture 4" descr="C:\Users\rohitr\Desktop\aru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6759" y="167732"/>
            <a:ext cx="848241" cy="67046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rot="21600000">
            <a:off x="5715000" y="381000"/>
            <a:ext cx="428322" cy="230832"/>
          </a:xfrm>
          <a:prstGeom prst="rect">
            <a:avLst/>
          </a:prstGeom>
          <a:noFill/>
        </p:spPr>
        <p:txBody>
          <a:bodyPr wrap="none" rtlCol="0">
            <a:spAutoFit/>
          </a:bodyPr>
          <a:lstStyle/>
          <a:p>
            <a:r>
              <a:rPr lang="en-US" sz="900" dirty="0" err="1" smtClean="0"/>
              <a:t>Arun</a:t>
            </a:r>
            <a:endParaRPr lang="en-US" sz="900" dirty="0"/>
          </a:p>
        </p:txBody>
      </p:sp>
      <p:sp>
        <p:nvSpPr>
          <p:cNvPr id="20" name="TextBox 19"/>
          <p:cNvSpPr txBox="1"/>
          <p:nvPr/>
        </p:nvSpPr>
        <p:spPr>
          <a:xfrm rot="21600000">
            <a:off x="6858000" y="381001"/>
            <a:ext cx="800219" cy="230832"/>
          </a:xfrm>
          <a:prstGeom prst="rect">
            <a:avLst/>
          </a:prstGeom>
          <a:noFill/>
        </p:spPr>
        <p:txBody>
          <a:bodyPr wrap="none" rtlCol="0">
            <a:spAutoFit/>
          </a:bodyPr>
          <a:lstStyle/>
          <a:p>
            <a:r>
              <a:rPr lang="en-US" sz="900" dirty="0" smtClean="0"/>
              <a:t>Babushekar</a:t>
            </a:r>
            <a:endParaRPr lang="en-US" sz="900" dirty="0"/>
          </a:p>
        </p:txBody>
      </p:sp>
      <p:pic>
        <p:nvPicPr>
          <p:cNvPr id="102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72200" y="228600"/>
            <a:ext cx="762000" cy="592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6200" y="220773"/>
            <a:ext cx="821131" cy="592531"/>
          </a:xfrm>
          <a:prstGeom prst="rect">
            <a:avLst/>
          </a:prstGeom>
        </p:spPr>
      </p:pic>
      <p:sp>
        <p:nvSpPr>
          <p:cNvPr id="22" name="TextBox 21"/>
          <p:cNvSpPr txBox="1"/>
          <p:nvPr/>
        </p:nvSpPr>
        <p:spPr>
          <a:xfrm rot="21600000">
            <a:off x="8555606" y="385728"/>
            <a:ext cx="543739" cy="230832"/>
          </a:xfrm>
          <a:prstGeom prst="rect">
            <a:avLst/>
          </a:prstGeom>
          <a:noFill/>
        </p:spPr>
        <p:txBody>
          <a:bodyPr wrap="none" rtlCol="0">
            <a:spAutoFit/>
          </a:bodyPr>
          <a:lstStyle/>
          <a:p>
            <a:r>
              <a:rPr lang="en-US" sz="900" dirty="0" smtClean="0"/>
              <a:t>Karthik</a:t>
            </a:r>
            <a:endParaRPr lang="en-US" sz="900" dirty="0"/>
          </a:p>
        </p:txBody>
      </p:sp>
    </p:spTree>
    <p:extLst>
      <p:ext uri="{BB962C8B-B14F-4D97-AF65-F5344CB8AC3E}">
        <p14:creationId xmlns:p14="http://schemas.microsoft.com/office/powerpoint/2010/main" val="190352456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84"/>
          <p:cNvGraphicFramePr>
            <a:graphicFrameLocks noGrp="1"/>
          </p:cNvGraphicFramePr>
          <p:nvPr>
            <p:extLst>
              <p:ext uri="{D42A27DB-BD31-4B8C-83A1-F6EECF244321}">
                <p14:modId xmlns:p14="http://schemas.microsoft.com/office/powerpoint/2010/main" val="1082677737"/>
              </p:ext>
            </p:extLst>
          </p:nvPr>
        </p:nvGraphicFramePr>
        <p:xfrm>
          <a:off x="228599" y="878775"/>
          <a:ext cx="8686801" cy="1454753"/>
        </p:xfrm>
        <a:graphic>
          <a:graphicData uri="http://schemas.openxmlformats.org/drawingml/2006/table">
            <a:tbl>
              <a:tblPr/>
              <a:tblGrid>
                <a:gridCol w="3200423"/>
                <a:gridCol w="2511948"/>
                <a:gridCol w="2974430"/>
              </a:tblGrid>
              <a:tr h="42115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n-lt"/>
                        </a:rPr>
                        <a:t>Product Deliverables</a:t>
                      </a:r>
                    </a:p>
                  </a:txBody>
                  <a:tcPr marL="5587" marR="5587" marT="558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n-lt"/>
                        </a:rPr>
                        <a:t>Release Date</a:t>
                      </a:r>
                    </a:p>
                  </a:txBody>
                  <a:tcPr marL="5587" marR="5587" marT="558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n-lt"/>
                        </a:rPr>
                        <a:t>Met Scheduled Date</a:t>
                      </a:r>
                    </a:p>
                  </a:txBody>
                  <a:tcPr marL="5587" marR="5587" marT="558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44533">
                <a:tc>
                  <a:txBody>
                    <a:bodyPr/>
                    <a:lstStyle/>
                    <a:p>
                      <a:pPr marL="120650" marR="0" lvl="0" indent="0" algn="l"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1. Principal dashboard</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marL="120650" marR="0" lvl="0" indent="0" algn="ctr"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Aug, 2013</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algn="ctr" fontAlgn="b"/>
                      <a:r>
                        <a:rPr kumimoji="0" lang="en-US" sz="1200" b="0" i="0" u="none" strike="noStrike" kern="1200" cap="none" normalizeH="0" baseline="0" dirty="0" smtClean="0">
                          <a:ln>
                            <a:noFill/>
                          </a:ln>
                          <a:solidFill>
                            <a:srgbClr val="000000"/>
                          </a:solidFill>
                          <a:effectLst/>
                          <a:latin typeface="+mn-lt"/>
                          <a:ea typeface="+mn-ea"/>
                          <a:cs typeface="Arial" charset="0"/>
                        </a:rPr>
                        <a:t>Yes</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r>
              <a:tr h="344533">
                <a:tc>
                  <a:txBody>
                    <a:bodyPr/>
                    <a:lstStyle/>
                    <a:p>
                      <a:pPr marL="120650" marR="0" lvl="0" indent="0" algn="l"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2. </a:t>
                      </a:r>
                      <a:r>
                        <a:rPr kumimoji="0" lang="en-US" sz="1200" b="0" i="0" u="none" strike="noStrike" kern="1200" cap="none" normalizeH="0" baseline="0" dirty="0" err="1" smtClean="0">
                          <a:ln>
                            <a:noFill/>
                          </a:ln>
                          <a:solidFill>
                            <a:srgbClr val="000000"/>
                          </a:solidFill>
                          <a:effectLst/>
                          <a:latin typeface="+mn-lt"/>
                          <a:ea typeface="+mn-ea"/>
                          <a:cs typeface="Arial" charset="0"/>
                        </a:rPr>
                        <a:t>AppFabric</a:t>
                      </a:r>
                      <a:r>
                        <a:rPr kumimoji="0" lang="en-US" sz="1200" b="0" i="0" u="none" strike="noStrike" kern="1200" cap="none" normalizeH="0" baseline="0" dirty="0" smtClean="0">
                          <a:ln>
                            <a:noFill/>
                          </a:ln>
                          <a:solidFill>
                            <a:srgbClr val="000000"/>
                          </a:solidFill>
                          <a:effectLst/>
                          <a:latin typeface="+mn-lt"/>
                          <a:ea typeface="+mn-ea"/>
                          <a:cs typeface="Arial" charset="0"/>
                        </a:rPr>
                        <a:t> Admin tool</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marL="120650" marR="0" lvl="0" indent="0" algn="ctr"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Aug, 2013</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algn="ctr" fontAlgn="b"/>
                      <a:r>
                        <a:rPr kumimoji="0" lang="en-US" sz="1200" b="0" i="0" u="none" strike="noStrike" kern="1200" cap="none" normalizeH="0" baseline="0" dirty="0" smtClean="0">
                          <a:ln>
                            <a:noFill/>
                          </a:ln>
                          <a:solidFill>
                            <a:srgbClr val="000000"/>
                          </a:solidFill>
                          <a:effectLst/>
                          <a:latin typeface="+mn-lt"/>
                          <a:ea typeface="+mn-ea"/>
                          <a:cs typeface="Arial" charset="0"/>
                        </a:rPr>
                        <a:t>Yes</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r>
              <a:tr h="344533">
                <a:tc>
                  <a:txBody>
                    <a:bodyPr/>
                    <a:lstStyle/>
                    <a:p>
                      <a:pPr marL="120650" marR="0" lvl="0" indent="0" algn="l"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3. Optimizing indexing in enterprise search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marL="120650" marR="0" lvl="0" indent="0" algn="ctr" defTabSz="914400" rtl="0" eaLnBrk="1" fontAlgn="t" latinLnBrk="0" hangingPunct="1">
                        <a:lnSpc>
                          <a:spcPct val="100000"/>
                        </a:lnSpc>
                        <a:spcBef>
                          <a:spcPct val="0"/>
                        </a:spcBef>
                        <a:spcAft>
                          <a:spcPct val="0"/>
                        </a:spcAft>
                        <a:buClrTx/>
                        <a:buSzTx/>
                        <a:buFontTx/>
                        <a:buNone/>
                        <a:tabLst/>
                        <a:defRPr/>
                      </a:pPr>
                      <a:endParaRPr kumimoji="0" lang="en-US" sz="1200" b="0" i="0" u="none" strike="noStrike" kern="1200" cap="none" normalizeH="0" baseline="0" dirty="0">
                        <a:ln>
                          <a:noFill/>
                        </a:ln>
                        <a:solidFill>
                          <a:srgbClr val="000000"/>
                        </a:solidFill>
                        <a:effectLst/>
                        <a:latin typeface="+mn-lt"/>
                        <a:ea typeface="+mn-ea"/>
                        <a:cs typeface="Arial"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algn="ctr" fontAlgn="b"/>
                      <a:r>
                        <a:rPr kumimoji="0" lang="en-US" sz="1200" b="0" i="0" u="none" strike="noStrike" kern="1200" cap="none" normalizeH="0" baseline="0" dirty="0" smtClean="0">
                          <a:ln>
                            <a:noFill/>
                          </a:ln>
                          <a:solidFill>
                            <a:srgbClr val="000000"/>
                          </a:solidFill>
                          <a:effectLst/>
                          <a:latin typeface="+mn-lt"/>
                          <a:ea typeface="+mn-ea"/>
                          <a:cs typeface="Arial" charset="0"/>
                        </a:rPr>
                        <a:t>Yes</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r>
            </a:tbl>
          </a:graphicData>
        </a:graphic>
      </p:graphicFrame>
      <p:sp>
        <p:nvSpPr>
          <p:cNvPr id="4" name="Rectangle 113"/>
          <p:cNvSpPr>
            <a:spLocks noGrp="1" noChangeArrowheads="1"/>
          </p:cNvSpPr>
          <p:nvPr>
            <p:ph type="title"/>
          </p:nvPr>
        </p:nvSpPr>
        <p:spPr>
          <a:xfrm>
            <a:off x="20782" y="198438"/>
            <a:ext cx="8229600" cy="411162"/>
          </a:xfrm>
        </p:spPr>
        <p:txBody>
          <a:bodyPr>
            <a:noAutofit/>
          </a:bodyPr>
          <a:lstStyle/>
          <a:p>
            <a:pPr eaLnBrk="1" hangingPunct="1">
              <a:defRPr/>
            </a:pPr>
            <a:r>
              <a:rPr lang="en-US" sz="3200" dirty="0" smtClean="0"/>
              <a:t>Principal Dashboard</a:t>
            </a:r>
          </a:p>
        </p:txBody>
      </p:sp>
      <p:sp>
        <p:nvSpPr>
          <p:cNvPr id="18" name="Slide Number Placeholder 11"/>
          <p:cNvSpPr txBox="1">
            <a:spLocks/>
          </p:cNvSpPr>
          <p:nvPr/>
        </p:nvSpPr>
        <p:spPr>
          <a:xfrm>
            <a:off x="6172200" y="6076950"/>
            <a:ext cx="7620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Slide </a:t>
            </a:r>
            <a:fld id="{CDC53BBD-6EF3-46A4-8A3A-23DA8304CA51}"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17" name="Group 84"/>
          <p:cNvGraphicFramePr>
            <a:graphicFrameLocks noGrp="1"/>
          </p:cNvGraphicFramePr>
          <p:nvPr>
            <p:extLst>
              <p:ext uri="{D42A27DB-BD31-4B8C-83A1-F6EECF244321}">
                <p14:modId xmlns:p14="http://schemas.microsoft.com/office/powerpoint/2010/main" val="1602881574"/>
              </p:ext>
            </p:extLst>
          </p:nvPr>
        </p:nvGraphicFramePr>
        <p:xfrm>
          <a:off x="204148" y="2474935"/>
          <a:ext cx="8711252" cy="2173265"/>
        </p:xfrm>
        <a:graphic>
          <a:graphicData uri="http://schemas.openxmlformats.org/drawingml/2006/table">
            <a:tbl>
              <a:tblPr/>
              <a:tblGrid>
                <a:gridCol w="8711252"/>
              </a:tblGrid>
              <a:tr h="33876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n-lt"/>
                        </a:rPr>
                        <a:t>Major Tasks</a:t>
                      </a:r>
                    </a:p>
                  </a:txBody>
                  <a:tcPr marR="5587" marT="558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28240">
                <a:tc>
                  <a:txBody>
                    <a:bodyPr/>
                    <a:lstStyle/>
                    <a:p>
                      <a:r>
                        <a:rPr kumimoji="0" lang="en-US" sz="1200" b="0" i="0" u="none" strike="noStrike" kern="1200" cap="none" normalizeH="0" baseline="0" dirty="0" smtClean="0">
                          <a:ln>
                            <a:noFill/>
                          </a:ln>
                          <a:solidFill>
                            <a:srgbClr val="000000"/>
                          </a:solidFill>
                          <a:effectLst/>
                          <a:latin typeface="+mn-lt"/>
                          <a:ea typeface="+mn-ea"/>
                          <a:cs typeface="Arial" charset="0"/>
                        </a:rPr>
                        <a:t>Enhancements/modifications to existing dashboard functionality</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CDCE"/>
                    </a:solidFill>
                  </a:tcPr>
                </a:tc>
              </a:tr>
              <a:tr h="415665">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endParaRPr kumimoji="0" lang="en-US" sz="1200" b="0" i="0" u="none" strike="noStrike" kern="1200" cap="none" normalizeH="0" baseline="0" dirty="0" smtClean="0">
                        <a:ln>
                          <a:noFill/>
                        </a:ln>
                        <a:solidFill>
                          <a:srgbClr val="000000"/>
                        </a:solidFill>
                        <a:effectLst/>
                        <a:latin typeface="+mn-lt"/>
                        <a:ea typeface="+mn-ea"/>
                        <a:cs typeface="Arial" charset="0"/>
                      </a:endParaRPr>
                    </a:p>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Integrate Advisor Review to Dashboard </a:t>
                      </a:r>
                    </a:p>
                    <a:p>
                      <a:pPr marL="0" marR="0" lvl="0" indent="0" algn="l" defTabSz="914400" rtl="0" eaLnBrk="1" fontAlgn="t" latinLnBrk="0" hangingPunct="1">
                        <a:lnSpc>
                          <a:spcPct val="100000"/>
                        </a:lnSpc>
                        <a:spcBef>
                          <a:spcPct val="0"/>
                        </a:spcBef>
                        <a:spcAft>
                          <a:spcPct val="0"/>
                        </a:spcAft>
                        <a:buClrTx/>
                        <a:buSzTx/>
                        <a:buFontTx/>
                        <a:buNone/>
                        <a:tabLst/>
                      </a:pPr>
                      <a:endParaRPr kumimoji="0" lang="en-US" sz="1200" b="0" i="0" u="none" strike="noStrike" kern="1200" cap="none" normalizeH="0" baseline="0" dirty="0">
                        <a:ln>
                          <a:noFill/>
                        </a:ln>
                        <a:solidFill>
                          <a:srgbClr val="000000"/>
                        </a:solidFill>
                        <a:effectLst/>
                        <a:latin typeface="+mn-lt"/>
                        <a:ea typeface="+mn-ea"/>
                        <a:cs typeface="Arial" charset="0"/>
                      </a:endParaRPr>
                    </a:p>
                  </a:txBody>
                  <a:tcPr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CDCE"/>
                    </a:solidFill>
                  </a:tcPr>
                </a:tc>
              </a:tr>
              <a:tr h="428924">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rgbClr val="000000"/>
                          </a:solidFill>
                          <a:effectLst/>
                          <a:latin typeface="+mn-lt"/>
                          <a:ea typeface="+mn-ea"/>
                          <a:cs typeface="Arial" charset="0"/>
                        </a:rPr>
                        <a:t>Dashboard KBM bug fixes</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CDCE"/>
                    </a:solidFill>
                  </a:tcPr>
                </a:tc>
              </a:tr>
              <a:tr h="428701">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 </a:t>
                      </a:r>
                      <a:r>
                        <a:rPr kumimoji="0" lang="en-US" sz="1200" b="0" i="0" u="none" strike="noStrike" kern="1200" cap="none" normalizeH="0" baseline="0" dirty="0" err="1" smtClean="0">
                          <a:ln>
                            <a:noFill/>
                          </a:ln>
                          <a:solidFill>
                            <a:srgbClr val="000000"/>
                          </a:solidFill>
                          <a:effectLst/>
                          <a:latin typeface="+mn-lt"/>
                          <a:ea typeface="+mn-ea"/>
                          <a:cs typeface="Arial" charset="0"/>
                        </a:rPr>
                        <a:t>AppFabric</a:t>
                      </a:r>
                      <a:r>
                        <a:rPr kumimoji="0" lang="en-US" sz="1200" b="0" i="0" u="none" strike="noStrike" kern="1200" cap="none" normalizeH="0" baseline="0" dirty="0" smtClean="0">
                          <a:ln>
                            <a:noFill/>
                          </a:ln>
                          <a:solidFill>
                            <a:srgbClr val="000000"/>
                          </a:solidFill>
                          <a:effectLst/>
                          <a:latin typeface="+mn-lt"/>
                          <a:ea typeface="+mn-ea"/>
                          <a:cs typeface="Arial" charset="0"/>
                        </a:rPr>
                        <a:t> Admin Tool, Optimizing Client and Account entity indexing in NFP Enterprise search</a:t>
                      </a:r>
                    </a:p>
                  </a:txBody>
                  <a:tcPr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CDCE"/>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659799123"/>
              </p:ext>
            </p:extLst>
          </p:nvPr>
        </p:nvGraphicFramePr>
        <p:xfrm>
          <a:off x="5005882" y="4800600"/>
          <a:ext cx="3856635" cy="1021080"/>
        </p:xfrm>
        <a:graphic>
          <a:graphicData uri="http://schemas.openxmlformats.org/drawingml/2006/table">
            <a:tbl>
              <a:tblPr firstRow="1" bandRow="1">
                <a:tableStyleId>{5C22544A-7EE6-4342-B048-85BDC9FD1C3A}</a:tableStyleId>
              </a:tblPr>
              <a:tblGrid>
                <a:gridCol w="3856635"/>
              </a:tblGrid>
              <a:tr h="279917">
                <a:tc>
                  <a:txBody>
                    <a:bodyPr/>
                    <a:lstStyle/>
                    <a:p>
                      <a:pPr lvl="3"/>
                      <a:r>
                        <a:rPr lang="en-US" sz="1300" dirty="0" smtClean="0"/>
                        <a:t>What went well</a:t>
                      </a:r>
                      <a:endParaRPr lang="en-US" sz="1300" dirty="0"/>
                    </a:p>
                  </a:txBody>
                  <a:tcPr/>
                </a:tc>
              </a:tr>
              <a:tr h="32130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t>Working on </a:t>
                      </a:r>
                      <a:r>
                        <a:rPr lang="en-US" sz="1200" b="0" dirty="0" err="1" smtClean="0"/>
                        <a:t>AppFabric</a:t>
                      </a:r>
                      <a:r>
                        <a:rPr lang="en-US" sz="1200" b="0" dirty="0" smtClean="0"/>
                        <a:t> admin tool and Enterprise search were interesting</a:t>
                      </a:r>
                      <a:r>
                        <a:rPr lang="en-US" sz="1200" b="0" baseline="0" dirty="0" smtClean="0"/>
                        <a:t>.</a:t>
                      </a:r>
                      <a:endParaRPr lang="en-US" sz="1200" b="0" dirty="0" smtClean="0"/>
                    </a:p>
                  </a:txBody>
                  <a:tcPr/>
                </a:tc>
              </a:tr>
              <a:tr h="265185">
                <a:tc>
                  <a:txBody>
                    <a:bodyPr/>
                    <a:lstStyle/>
                    <a:p>
                      <a:r>
                        <a:rPr lang="en-US" sz="1200" b="1" dirty="0" smtClean="0"/>
                        <a:t>Karthik:</a:t>
                      </a:r>
                      <a:r>
                        <a:rPr lang="en-US" sz="1200" b="0" baseline="0" dirty="0" smtClean="0"/>
                        <a:t> </a:t>
                      </a:r>
                      <a:r>
                        <a:rPr lang="en-US" sz="1200" b="0" baseline="0" dirty="0" smtClean="0"/>
                        <a:t>It i</a:t>
                      </a:r>
                      <a:r>
                        <a:rPr lang="en-US" sz="1200" b="0" dirty="0" smtClean="0"/>
                        <a:t>s </a:t>
                      </a:r>
                      <a:r>
                        <a:rPr lang="en-US" sz="1200" b="0" dirty="0" smtClean="0"/>
                        <a:t>a pleasure working with Kevin.</a:t>
                      </a:r>
                      <a:endParaRPr lang="en-US" sz="1200" dirty="0" smtClean="0"/>
                    </a:p>
                  </a:txBody>
                  <a:tcPr/>
                </a:tc>
              </a:tr>
            </a:tbl>
          </a:graphicData>
        </a:graphic>
      </p:graphicFrame>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220773"/>
            <a:ext cx="821131" cy="592531"/>
          </a:xfrm>
          <a:prstGeom prst="rect">
            <a:avLst/>
          </a:prstGeom>
        </p:spPr>
      </p:pic>
      <p:sp>
        <p:nvSpPr>
          <p:cNvPr id="13" name="TextBox 12"/>
          <p:cNvSpPr txBox="1"/>
          <p:nvPr/>
        </p:nvSpPr>
        <p:spPr>
          <a:xfrm rot="21600000">
            <a:off x="5431406" y="385728"/>
            <a:ext cx="543739" cy="230832"/>
          </a:xfrm>
          <a:prstGeom prst="rect">
            <a:avLst/>
          </a:prstGeom>
          <a:noFill/>
        </p:spPr>
        <p:txBody>
          <a:bodyPr wrap="none" rtlCol="0">
            <a:spAutoFit/>
          </a:bodyPr>
          <a:lstStyle/>
          <a:p>
            <a:r>
              <a:rPr lang="en-US" sz="900" dirty="0" smtClean="0"/>
              <a:t>Karthik</a:t>
            </a:r>
            <a:endParaRPr lang="en-US" sz="900" dirty="0"/>
          </a:p>
        </p:txBody>
      </p:sp>
      <p:graphicFrame>
        <p:nvGraphicFramePr>
          <p:cNvPr id="14" name="Table 13"/>
          <p:cNvGraphicFramePr>
            <a:graphicFrameLocks noGrp="1"/>
          </p:cNvGraphicFramePr>
          <p:nvPr>
            <p:extLst>
              <p:ext uri="{D42A27DB-BD31-4B8C-83A1-F6EECF244321}">
                <p14:modId xmlns:p14="http://schemas.microsoft.com/office/powerpoint/2010/main" val="1195482303"/>
              </p:ext>
            </p:extLst>
          </p:nvPr>
        </p:nvGraphicFramePr>
        <p:xfrm>
          <a:off x="228599" y="4800600"/>
          <a:ext cx="4753965" cy="1478280"/>
        </p:xfrm>
        <a:graphic>
          <a:graphicData uri="http://schemas.openxmlformats.org/drawingml/2006/table">
            <a:tbl>
              <a:tblPr firstRow="1" bandRow="1">
                <a:tableStyleId>{5C22544A-7EE6-4342-B048-85BDC9FD1C3A}</a:tableStyleId>
              </a:tblPr>
              <a:tblGrid>
                <a:gridCol w="4753965"/>
              </a:tblGrid>
              <a:tr h="162415">
                <a:tc>
                  <a:txBody>
                    <a:bodyPr/>
                    <a:lstStyle/>
                    <a:p>
                      <a:pPr lvl="0" algn="ctr"/>
                      <a:r>
                        <a:rPr lang="en-US" sz="1300" dirty="0" smtClean="0"/>
                        <a:t>Accolades – Kevin Rivers</a:t>
                      </a:r>
                      <a:endParaRPr lang="en-US" sz="1300" dirty="0"/>
                    </a:p>
                  </a:txBody>
                  <a:tcPr/>
                </a:tc>
              </a:tr>
              <a:tr h="71362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t>Just wanted to take a moment to say thanks and great job guys!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t>The Dashboard, Alerts, Address Standardization, Enterprise Search, and Client Service are all sitting at a defect count of 0. All known bugs of any status, mediums and lows included, have been resolved. And the </a:t>
                      </a:r>
                      <a:r>
                        <a:rPr lang="en-US" sz="1200" i="1" dirty="0" err="1" smtClean="0"/>
                        <a:t>AdvisorComplete</a:t>
                      </a:r>
                      <a:r>
                        <a:rPr lang="en-US" sz="1200" i="1" dirty="0" smtClean="0"/>
                        <a:t> menu is sitting at 1 medium that’s merely waiting on a deployment to be closed out.</a:t>
                      </a:r>
                    </a:p>
                  </a:txBody>
                  <a:tcPr/>
                </a:tc>
              </a:tr>
            </a:tbl>
          </a:graphicData>
        </a:graphic>
      </p:graphicFrame>
    </p:spTree>
    <p:extLst>
      <p:ext uri="{BB962C8B-B14F-4D97-AF65-F5344CB8AC3E}">
        <p14:creationId xmlns:p14="http://schemas.microsoft.com/office/powerpoint/2010/main" val="580693144"/>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Adds</a:t>
            </a:r>
            <a:endParaRPr lang="en-US" dirty="0"/>
          </a:p>
        </p:txBody>
      </p:sp>
      <p:sp>
        <p:nvSpPr>
          <p:cNvPr id="4" name="Slide Number Placeholder 3"/>
          <p:cNvSpPr>
            <a:spLocks noGrp="1"/>
          </p:cNvSpPr>
          <p:nvPr>
            <p:ph type="sldNum" sz="quarter" idx="4"/>
          </p:nvPr>
        </p:nvSpPr>
        <p:spPr/>
        <p:txBody>
          <a:bodyPr/>
          <a:lstStyle/>
          <a:p>
            <a:fld id="{C40E83BF-A382-1D4A-BA84-4A1A27728F77}" type="slidenum">
              <a:rPr lang="en-US" smtClean="0"/>
              <a:pPr/>
              <a:t>12</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995363"/>
            <a:ext cx="8020050" cy="486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6109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Ahead…</a:t>
            </a:r>
            <a:br>
              <a:rPr lang="en-US" dirty="0" smtClean="0"/>
            </a:br>
            <a:endParaRPr lang="en-US" dirty="0"/>
          </a:p>
        </p:txBody>
      </p:sp>
      <p:sp>
        <p:nvSpPr>
          <p:cNvPr id="3" name="Content Placeholder 2"/>
          <p:cNvSpPr>
            <a:spLocks noGrp="1"/>
          </p:cNvSpPr>
          <p:nvPr>
            <p:ph idx="1"/>
          </p:nvPr>
        </p:nvSpPr>
        <p:spPr>
          <a:xfrm>
            <a:off x="457200" y="1066800"/>
            <a:ext cx="8458200" cy="5059363"/>
          </a:xfrm>
        </p:spPr>
        <p:txBody>
          <a:bodyPr/>
          <a:lstStyle/>
          <a:p>
            <a:pPr lvl="1"/>
            <a:r>
              <a:rPr lang="en-US" sz="1600" dirty="0" smtClean="0"/>
              <a:t>Vision and project roadmap for 2014</a:t>
            </a:r>
          </a:p>
          <a:p>
            <a:pPr lvl="1"/>
            <a:r>
              <a:rPr lang="en-US" sz="1600" dirty="0" smtClean="0"/>
              <a:t>Projects in Insurance/Benefits  </a:t>
            </a:r>
          </a:p>
          <a:p>
            <a:pPr lvl="1"/>
            <a:r>
              <a:rPr lang="en-US" sz="1600" dirty="0" smtClean="0"/>
              <a:t>UTP</a:t>
            </a:r>
            <a:r>
              <a:rPr lang="en-US" sz="1600" dirty="0"/>
              <a:t>: T</a:t>
            </a:r>
            <a:r>
              <a:rPr lang="en-US" sz="1600" dirty="0" smtClean="0"/>
              <a:t>eam </a:t>
            </a:r>
            <a:r>
              <a:rPr lang="en-US" sz="1600" dirty="0"/>
              <a:t>plan and next steps</a:t>
            </a:r>
          </a:p>
          <a:p>
            <a:pPr lvl="1"/>
            <a:r>
              <a:rPr lang="en-US" sz="1600" dirty="0"/>
              <a:t>QA Team: </a:t>
            </a:r>
            <a:r>
              <a:rPr lang="en-US" sz="1600" dirty="0" smtClean="0"/>
              <a:t>upcoming releases, </a:t>
            </a:r>
            <a:r>
              <a:rPr lang="en-US" sz="1600" dirty="0"/>
              <a:t>Continuous Integration</a:t>
            </a:r>
          </a:p>
          <a:p>
            <a:pPr lvl="1"/>
            <a:r>
              <a:rPr lang="en-US" sz="1600" dirty="0"/>
              <a:t>Data team:  </a:t>
            </a:r>
            <a:r>
              <a:rPr lang="en-US" sz="1600" dirty="0" smtClean="0"/>
              <a:t>Rajesh’s aspirations for </a:t>
            </a:r>
            <a:r>
              <a:rPr lang="en-US" sz="1600" dirty="0"/>
              <a:t>onsite </a:t>
            </a:r>
            <a:r>
              <a:rPr lang="en-US" sz="1600" dirty="0" smtClean="0"/>
              <a:t>travel</a:t>
            </a:r>
            <a:r>
              <a:rPr lang="en-US" sz="1600" dirty="0"/>
              <a:t> </a:t>
            </a:r>
          </a:p>
          <a:p>
            <a:pPr lvl="1"/>
            <a:r>
              <a:rPr lang="en-US" sz="1600" dirty="0" smtClean="0"/>
              <a:t>Agenda for visit to </a:t>
            </a:r>
            <a:r>
              <a:rPr lang="en-US" sz="1600" dirty="0" err="1" smtClean="0"/>
              <a:t>Aditi</a:t>
            </a:r>
            <a:r>
              <a:rPr lang="en-US" sz="1600" dirty="0" smtClean="0"/>
              <a:t> Bangalore office:</a:t>
            </a:r>
            <a:endParaRPr lang="en-US" sz="1600" dirty="0"/>
          </a:p>
          <a:p>
            <a:pPr lvl="2"/>
            <a:r>
              <a:rPr lang="en-US" sz="1200" dirty="0" smtClean="0"/>
              <a:t>Meet offshore team</a:t>
            </a:r>
            <a:endParaRPr lang="en-US" sz="1200" dirty="0"/>
          </a:p>
          <a:p>
            <a:pPr lvl="2"/>
            <a:r>
              <a:rPr lang="en-US" sz="1200" dirty="0" smtClean="0"/>
              <a:t>Process Excellence team, Agile </a:t>
            </a:r>
          </a:p>
          <a:p>
            <a:pPr lvl="2"/>
            <a:r>
              <a:rPr lang="en-US" sz="1200" dirty="0" err="1" smtClean="0"/>
              <a:t>Aditi</a:t>
            </a:r>
            <a:r>
              <a:rPr lang="en-US" sz="1200" dirty="0" smtClean="0"/>
              <a:t> Cloud capabilities</a:t>
            </a:r>
            <a:endParaRPr lang="en-US" sz="1200" dirty="0"/>
          </a:p>
          <a:p>
            <a:pPr lvl="2"/>
            <a:r>
              <a:rPr lang="en-US" sz="1200" dirty="0" err="1"/>
              <a:t>SalesForce</a:t>
            </a:r>
            <a:r>
              <a:rPr lang="en-US" sz="1200" dirty="0"/>
              <a:t> discussion </a:t>
            </a:r>
            <a:endParaRPr lang="en-US" sz="1200" dirty="0" smtClean="0"/>
          </a:p>
          <a:p>
            <a:pPr lvl="2"/>
            <a:r>
              <a:rPr lang="en-US" sz="1200" dirty="0" smtClean="0"/>
              <a:t>Analytics/ Big data </a:t>
            </a:r>
            <a:endParaRPr lang="en-US" sz="1200" dirty="0"/>
          </a:p>
          <a:p>
            <a:pPr lvl="2"/>
            <a:r>
              <a:rPr lang="en-US" sz="1200" dirty="0" smtClean="0"/>
              <a:t>Support/Managed </a:t>
            </a:r>
            <a:r>
              <a:rPr lang="en-US" sz="1200" dirty="0"/>
              <a:t>services capabilities</a:t>
            </a:r>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800" dirty="0"/>
          </a:p>
        </p:txBody>
      </p:sp>
      <p:sp>
        <p:nvSpPr>
          <p:cNvPr id="4" name="Slide Number Placeholder 3"/>
          <p:cNvSpPr>
            <a:spLocks noGrp="1"/>
          </p:cNvSpPr>
          <p:nvPr>
            <p:ph type="sldNum" sz="quarter" idx="4"/>
          </p:nvPr>
        </p:nvSpPr>
        <p:spPr/>
        <p:txBody>
          <a:bodyPr/>
          <a:lstStyle/>
          <a:p>
            <a:fld id="{C40E83BF-A382-1D4A-BA84-4A1A27728F77}" type="slidenum">
              <a:rPr lang="en-US" smtClean="0"/>
              <a:pPr/>
              <a:t>13</a:t>
            </a:fld>
            <a:endParaRPr lang="en-US" dirty="0"/>
          </a:p>
        </p:txBody>
      </p:sp>
    </p:spTree>
    <p:extLst>
      <p:ext uri="{BB962C8B-B14F-4D97-AF65-F5344CB8AC3E}">
        <p14:creationId xmlns:p14="http://schemas.microsoft.com/office/powerpoint/2010/main" val="993209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8057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Composition</a:t>
            </a:r>
            <a:endParaRPr lang="en-US" dirty="0"/>
          </a:p>
        </p:txBody>
      </p:sp>
      <p:sp>
        <p:nvSpPr>
          <p:cNvPr id="4" name="Slide Number Placeholder 3"/>
          <p:cNvSpPr>
            <a:spLocks noGrp="1"/>
          </p:cNvSpPr>
          <p:nvPr>
            <p:ph type="sldNum" sz="quarter" idx="4"/>
          </p:nvPr>
        </p:nvSpPr>
        <p:spPr/>
        <p:txBody>
          <a:bodyPr/>
          <a:lstStyle/>
          <a:p>
            <a:fld id="{C40E83BF-A382-1D4A-BA84-4A1A27728F77}" type="slidenum">
              <a:rPr lang="en-US" smtClean="0">
                <a:solidFill>
                  <a:srgbClr val="FF8715"/>
                </a:solidFill>
              </a:rPr>
              <a:pPr/>
              <a:t>15</a:t>
            </a:fld>
            <a:endParaRPr lang="en-US" dirty="0">
              <a:solidFill>
                <a:srgbClr val="FF8715"/>
              </a:solidFill>
            </a:endParaRPr>
          </a:p>
        </p:txBody>
      </p:sp>
      <p:graphicFrame>
        <p:nvGraphicFramePr>
          <p:cNvPr id="8" name="Chart 7"/>
          <p:cNvGraphicFramePr>
            <a:graphicFrameLocks/>
          </p:cNvGraphicFramePr>
          <p:nvPr>
            <p:extLst>
              <p:ext uri="{D42A27DB-BD31-4B8C-83A1-F6EECF244321}">
                <p14:modId xmlns:p14="http://schemas.microsoft.com/office/powerpoint/2010/main" val="2337922876"/>
              </p:ext>
            </p:extLst>
          </p:nvPr>
        </p:nvGraphicFramePr>
        <p:xfrm>
          <a:off x="533400" y="1066800"/>
          <a:ext cx="8077200" cy="4953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08617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Agenda</a:t>
            </a:r>
            <a:endParaRPr lang="en-US" dirty="0"/>
          </a:p>
        </p:txBody>
      </p:sp>
      <p:sp>
        <p:nvSpPr>
          <p:cNvPr id="3" name="Content Placeholder 2"/>
          <p:cNvSpPr>
            <a:spLocks noGrp="1"/>
          </p:cNvSpPr>
          <p:nvPr>
            <p:ph idx="1"/>
          </p:nvPr>
        </p:nvSpPr>
        <p:spPr>
          <a:xfrm>
            <a:off x="457200" y="1066800"/>
            <a:ext cx="8229600" cy="4525963"/>
          </a:xfrm>
        </p:spPr>
        <p:txBody>
          <a:bodyPr>
            <a:normAutofit/>
          </a:bodyPr>
          <a:lstStyle/>
          <a:p>
            <a:r>
              <a:rPr lang="en-US" dirty="0" smtClean="0">
                <a:solidFill>
                  <a:schemeClr val="tx1"/>
                </a:solidFill>
              </a:rPr>
              <a:t>NFP Business Update</a:t>
            </a:r>
          </a:p>
          <a:p>
            <a:r>
              <a:rPr lang="en-US" dirty="0">
                <a:solidFill>
                  <a:schemeClr val="tx1"/>
                </a:solidFill>
              </a:rPr>
              <a:t>ADITI’s Business Update</a:t>
            </a:r>
            <a:endParaRPr lang="en-US" dirty="0" smtClean="0">
              <a:solidFill>
                <a:schemeClr val="tx1"/>
              </a:solidFill>
            </a:endParaRPr>
          </a:p>
          <a:p>
            <a:r>
              <a:rPr lang="en-US" dirty="0" smtClean="0">
                <a:solidFill>
                  <a:schemeClr val="tx1"/>
                </a:solidFill>
              </a:rPr>
              <a:t>Relationship Overview</a:t>
            </a:r>
            <a:endParaRPr lang="en-US" sz="2200" dirty="0" smtClean="0">
              <a:solidFill>
                <a:schemeClr val="tx1"/>
              </a:solidFill>
            </a:endParaRPr>
          </a:p>
          <a:p>
            <a:r>
              <a:rPr lang="en-US" dirty="0" smtClean="0">
                <a:solidFill>
                  <a:schemeClr val="tx1"/>
                </a:solidFill>
              </a:rPr>
              <a:t>Team</a:t>
            </a:r>
          </a:p>
          <a:p>
            <a:r>
              <a:rPr lang="en-US" dirty="0" smtClean="0">
                <a:solidFill>
                  <a:schemeClr val="tx1"/>
                </a:solidFill>
              </a:rPr>
              <a:t>Projects</a:t>
            </a:r>
            <a:endParaRPr lang="en-US" sz="2100" dirty="0">
              <a:solidFill>
                <a:schemeClr val="tx1"/>
              </a:solidFill>
            </a:endParaRPr>
          </a:p>
          <a:p>
            <a:r>
              <a:rPr lang="en-US" dirty="0" smtClean="0">
                <a:solidFill>
                  <a:schemeClr val="tx1"/>
                </a:solidFill>
              </a:rPr>
              <a:t>Road Ahead</a:t>
            </a:r>
            <a:endParaRPr lang="en-US" dirty="0">
              <a:solidFill>
                <a:schemeClr val="tx1"/>
              </a:solidFill>
            </a:endParaRPr>
          </a:p>
        </p:txBody>
      </p:sp>
      <p:sp>
        <p:nvSpPr>
          <p:cNvPr id="4" name="Slide Number Placeholder 3"/>
          <p:cNvSpPr>
            <a:spLocks noGrp="1"/>
          </p:cNvSpPr>
          <p:nvPr>
            <p:ph type="sldNum" sz="quarter" idx="4"/>
          </p:nvPr>
        </p:nvSpPr>
        <p:spPr/>
        <p:txBody>
          <a:bodyPr/>
          <a:lstStyle/>
          <a:p>
            <a:fld id="{C40E83BF-A382-1D4A-BA84-4A1A27728F77}" type="slidenum">
              <a:rPr lang="en-US" smtClean="0"/>
              <a:pPr/>
              <a:t>2</a:t>
            </a:fld>
            <a:endParaRPr lang="en-US" dirty="0"/>
          </a:p>
        </p:txBody>
      </p:sp>
    </p:spTree>
    <p:extLst>
      <p:ext uri="{BB962C8B-B14F-4D97-AF65-F5344CB8AC3E}">
        <p14:creationId xmlns:p14="http://schemas.microsoft.com/office/powerpoint/2010/main" val="2458567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NFP Business Update</a:t>
            </a:r>
            <a:endParaRPr lang="en-US" dirty="0"/>
          </a:p>
        </p:txBody>
      </p:sp>
      <p:sp>
        <p:nvSpPr>
          <p:cNvPr id="4" name="Slide Number Placeholder 3"/>
          <p:cNvSpPr>
            <a:spLocks noGrp="1"/>
          </p:cNvSpPr>
          <p:nvPr>
            <p:ph type="sldNum" sz="quarter" idx="4"/>
          </p:nvPr>
        </p:nvSpPr>
        <p:spPr/>
        <p:txBody>
          <a:bodyPr/>
          <a:lstStyle/>
          <a:p>
            <a:fld id="{C40E83BF-A382-1D4A-BA84-4A1A27728F77}" type="slidenum">
              <a:rPr lang="en-US" smtClean="0"/>
              <a:pPr/>
              <a:t>3</a:t>
            </a:fld>
            <a:endParaRPr lang="en-US" dirty="0"/>
          </a:p>
        </p:txBody>
      </p:sp>
    </p:spTree>
    <p:extLst>
      <p:ext uri="{BB962C8B-B14F-4D97-AF65-F5344CB8AC3E}">
        <p14:creationId xmlns:p14="http://schemas.microsoft.com/office/powerpoint/2010/main" val="993209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6876158" y="1181723"/>
            <a:ext cx="2267842" cy="182935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algn="ctr"/>
            <a:endParaRPr lang="en-US" dirty="0"/>
          </a:p>
        </p:txBody>
      </p:sp>
      <p:sp>
        <p:nvSpPr>
          <p:cNvPr id="13" name="Rectangle 12"/>
          <p:cNvSpPr/>
          <p:nvPr/>
        </p:nvSpPr>
        <p:spPr>
          <a:xfrm>
            <a:off x="6841360" y="3012363"/>
            <a:ext cx="2133600" cy="2741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algn="ctr"/>
            <a:endParaRPr lang="en-US" dirty="0"/>
          </a:p>
        </p:txBody>
      </p:sp>
      <p:sp>
        <p:nvSpPr>
          <p:cNvPr id="16" name="Rectangle 15"/>
          <p:cNvSpPr/>
          <p:nvPr/>
        </p:nvSpPr>
        <p:spPr>
          <a:xfrm>
            <a:off x="0" y="1181723"/>
            <a:ext cx="2267712" cy="1829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algn="ctr"/>
            <a:endParaRPr lang="en-US" dirty="0">
              <a:solidFill>
                <a:schemeClr val="bg1"/>
              </a:solidFill>
            </a:endParaRPr>
          </a:p>
        </p:txBody>
      </p:sp>
      <p:pic>
        <p:nvPicPr>
          <p:cNvPr id="19" name="Picture 4" descr="http://www.greatplacetowork.com/storage/events/2013-conference/speakers/GPTW-logo.jp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5916175" y="1240178"/>
            <a:ext cx="613155" cy="821780"/>
          </a:xfrm>
          <a:prstGeom prst="rect">
            <a:avLst/>
          </a:prstGeom>
          <a:solidFill>
            <a:srgbClr val="FFFFFF"/>
          </a:solidFill>
          <a:ln>
            <a:solidFill>
              <a:srgbClr val="00B0F0"/>
            </a:solidFill>
          </a:ln>
          <a:extLst/>
        </p:spPr>
      </p:pic>
      <p:grpSp>
        <p:nvGrpSpPr>
          <p:cNvPr id="8" name="Group 7"/>
          <p:cNvGrpSpPr/>
          <p:nvPr/>
        </p:nvGrpSpPr>
        <p:grpSpPr>
          <a:xfrm>
            <a:off x="2521441" y="685800"/>
            <a:ext cx="2133600" cy="2826389"/>
            <a:chOff x="2345560" y="2572712"/>
            <a:chExt cx="2133600" cy="2119792"/>
          </a:xfrm>
        </p:grpSpPr>
        <p:sp>
          <p:nvSpPr>
            <p:cNvPr id="15" name="Rectangle 14"/>
            <p:cNvSpPr/>
            <p:nvPr/>
          </p:nvSpPr>
          <p:spPr>
            <a:xfrm>
              <a:off x="2345560" y="2572712"/>
              <a:ext cx="2133600" cy="2119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algn="ctr"/>
              <a:endParaRPr lang="en-US" dirty="0"/>
            </a:p>
          </p:txBody>
        </p:sp>
        <p:sp>
          <p:nvSpPr>
            <p:cNvPr id="20" name="Rectangle 19"/>
            <p:cNvSpPr/>
            <p:nvPr/>
          </p:nvSpPr>
          <p:spPr>
            <a:xfrm>
              <a:off x="2383660" y="2904380"/>
              <a:ext cx="2057400" cy="1142566"/>
            </a:xfrm>
            <a:prstGeom prst="rect">
              <a:avLst/>
            </a:prstGeom>
          </p:spPr>
          <p:txBody>
            <a:bodyPr wrap="square" lIns="91368" tIns="45684" rIns="91368" bIns="45684">
              <a:spAutoFit/>
            </a:bodyPr>
            <a:lstStyle/>
            <a:p>
              <a:r>
                <a:rPr lang="en-US" sz="1600" dirty="0">
                  <a:latin typeface="Segoe UI Light" pitchFamily="34" charset="0"/>
                  <a:cs typeface="Segoe UI Light" pitchFamily="34" charset="0"/>
                </a:rPr>
                <a:t>2012 </a:t>
              </a:r>
              <a:r>
                <a:rPr lang="en-US" sz="1200" dirty="0">
                  <a:latin typeface="Segoe UI" pitchFamily="34" charset="0"/>
                  <a:cs typeface="Segoe UI" pitchFamily="34" charset="0"/>
                </a:rPr>
                <a:t>Partner of the year </a:t>
              </a:r>
            </a:p>
            <a:p>
              <a:r>
                <a:rPr lang="en-US" sz="900" dirty="0">
                  <a:latin typeface="Segoe UI" pitchFamily="34" charset="0"/>
                  <a:cs typeface="Segoe UI" pitchFamily="34" charset="0"/>
                </a:rPr>
                <a:t>Windows Azure , Finalist </a:t>
              </a:r>
            </a:p>
            <a:p>
              <a:endParaRPr lang="en-US" sz="900" dirty="0">
                <a:latin typeface="Segoe UI" pitchFamily="34" charset="0"/>
                <a:cs typeface="Segoe UI" pitchFamily="34" charset="0"/>
              </a:endParaRPr>
            </a:p>
            <a:p>
              <a:r>
                <a:rPr lang="en-US" sz="1600" dirty="0">
                  <a:latin typeface="Segoe UI Light" pitchFamily="34" charset="0"/>
                  <a:cs typeface="Segoe UI Light" pitchFamily="34" charset="0"/>
                </a:rPr>
                <a:t>2011 </a:t>
              </a:r>
              <a:r>
                <a:rPr lang="en-US" sz="1200" dirty="0">
                  <a:latin typeface="Segoe UI" pitchFamily="34" charset="0"/>
                  <a:cs typeface="Segoe UI" pitchFamily="34" charset="0"/>
                </a:rPr>
                <a:t>Partner of the year </a:t>
              </a:r>
            </a:p>
            <a:p>
              <a:r>
                <a:rPr lang="en-US" sz="900" dirty="0">
                  <a:latin typeface="Segoe UI" pitchFamily="34" charset="0"/>
                  <a:cs typeface="Segoe UI" pitchFamily="34" charset="0"/>
                </a:rPr>
                <a:t>Windows Azure SI,  Finalist  </a:t>
              </a:r>
            </a:p>
            <a:p>
              <a:endParaRPr lang="en-US" sz="900" dirty="0">
                <a:latin typeface="Segoe UI" pitchFamily="34" charset="0"/>
                <a:cs typeface="Segoe UI" pitchFamily="34" charset="0"/>
              </a:endParaRPr>
            </a:p>
            <a:p>
              <a:r>
                <a:rPr lang="en-US" sz="1600" dirty="0">
                  <a:latin typeface="Segoe UI Light" pitchFamily="34" charset="0"/>
                  <a:cs typeface="Segoe UI Light" pitchFamily="34" charset="0"/>
                </a:rPr>
                <a:t>2010 </a:t>
              </a:r>
              <a:r>
                <a:rPr lang="en-US" sz="1200" dirty="0">
                  <a:latin typeface="Segoe UI" pitchFamily="34" charset="0"/>
                  <a:cs typeface="Segoe UI" pitchFamily="34" charset="0"/>
                </a:rPr>
                <a:t>Partner of the year</a:t>
              </a:r>
              <a:r>
                <a:rPr lang="en-US" sz="1600" dirty="0">
                  <a:latin typeface="Segoe UI Light" pitchFamily="34" charset="0"/>
                  <a:cs typeface="Segoe UI Light" pitchFamily="34" charset="0"/>
                </a:rPr>
                <a:t> </a:t>
              </a:r>
            </a:p>
            <a:p>
              <a:r>
                <a:rPr lang="en-US" sz="900" dirty="0">
                  <a:latin typeface="Segoe UI" pitchFamily="34" charset="0"/>
                  <a:cs typeface="Segoe UI" pitchFamily="34" charset="0"/>
                </a:rPr>
                <a:t>Windows Azure , Winner </a:t>
              </a:r>
            </a:p>
          </p:txBody>
        </p:sp>
      </p:grpSp>
      <p:sp>
        <p:nvSpPr>
          <p:cNvPr id="23" name="Rectangle 22"/>
          <p:cNvSpPr/>
          <p:nvPr/>
        </p:nvSpPr>
        <p:spPr>
          <a:xfrm>
            <a:off x="6930261" y="1265415"/>
            <a:ext cx="2213739" cy="1246422"/>
          </a:xfrm>
          <a:prstGeom prst="rect">
            <a:avLst/>
          </a:prstGeom>
        </p:spPr>
        <p:txBody>
          <a:bodyPr wrap="square" lIns="91368" tIns="45684" rIns="91368" bIns="45684">
            <a:spAutoFit/>
          </a:bodyPr>
          <a:lstStyle/>
          <a:p>
            <a:pPr marL="228426" indent="-171318">
              <a:lnSpc>
                <a:spcPct val="150000"/>
              </a:lnSpc>
              <a:buFont typeface="Wingdings" pitchFamily="2" charset="2"/>
              <a:buChar char="§"/>
            </a:pPr>
            <a:r>
              <a:rPr lang="en-US" sz="1000" dirty="0" smtClean="0">
                <a:latin typeface="Segoe UI" pitchFamily="34" charset="0"/>
                <a:ea typeface="Segoe UI" pitchFamily="34" charset="0"/>
                <a:cs typeface="Segoe UI" pitchFamily="34" charset="0"/>
              </a:rPr>
              <a:t>Voted </a:t>
            </a:r>
            <a:r>
              <a:rPr lang="en-US" sz="1000" dirty="0" err="1" smtClean="0">
                <a:latin typeface="Segoe UI" pitchFamily="34" charset="0"/>
                <a:ea typeface="Segoe UI" pitchFamily="34" charset="0"/>
                <a:cs typeface="Segoe UI" pitchFamily="34" charset="0"/>
              </a:rPr>
              <a:t>GPTW</a:t>
            </a:r>
            <a:r>
              <a:rPr lang="en-US" sz="1000" dirty="0" smtClean="0">
                <a:latin typeface="Segoe UI" pitchFamily="34" charset="0"/>
                <a:ea typeface="Segoe UI" pitchFamily="34" charset="0"/>
                <a:cs typeface="Segoe UI" pitchFamily="34" charset="0"/>
              </a:rPr>
              <a:t>  – thrice in 5 years</a:t>
            </a:r>
            <a:endParaRPr lang="en-US" sz="1000" dirty="0">
              <a:latin typeface="Segoe UI" pitchFamily="34" charset="0"/>
              <a:ea typeface="Segoe UI" pitchFamily="34" charset="0"/>
              <a:cs typeface="Segoe UI" pitchFamily="34" charset="0"/>
            </a:endParaRPr>
          </a:p>
          <a:p>
            <a:pPr marL="228426" indent="-171318">
              <a:lnSpc>
                <a:spcPct val="150000"/>
              </a:lnSpc>
              <a:buFont typeface="Wingdings" pitchFamily="2" charset="2"/>
              <a:buChar char="§"/>
            </a:pPr>
            <a:r>
              <a:rPr lang="en-US" sz="1000" dirty="0" smtClean="0">
                <a:latin typeface="Segoe UI" pitchFamily="34" charset="0"/>
                <a:ea typeface="Segoe UI" pitchFamily="34" charset="0"/>
                <a:cs typeface="Segoe UI" pitchFamily="34" charset="0"/>
              </a:rPr>
              <a:t>7</a:t>
            </a:r>
            <a:r>
              <a:rPr lang="en-US" sz="1000" baseline="30000" dirty="0" smtClean="0">
                <a:latin typeface="Segoe UI" pitchFamily="34" charset="0"/>
                <a:ea typeface="Segoe UI" pitchFamily="34" charset="0"/>
                <a:cs typeface="Segoe UI" pitchFamily="34" charset="0"/>
              </a:rPr>
              <a:t>th</a:t>
            </a:r>
            <a:r>
              <a:rPr lang="en-US" sz="1000" dirty="0" smtClean="0">
                <a:latin typeface="Segoe UI" pitchFamily="34" charset="0"/>
                <a:ea typeface="Segoe UI" pitchFamily="34" charset="0"/>
                <a:cs typeface="Segoe UI" pitchFamily="34" charset="0"/>
              </a:rPr>
              <a:t> best IT Workplace in India</a:t>
            </a:r>
            <a:endParaRPr lang="en-US" sz="1000" dirty="0">
              <a:latin typeface="Segoe UI" pitchFamily="34" charset="0"/>
              <a:ea typeface="Segoe UI" pitchFamily="34" charset="0"/>
              <a:cs typeface="Segoe UI" pitchFamily="34" charset="0"/>
            </a:endParaRPr>
          </a:p>
          <a:p>
            <a:pPr marL="228426" indent="-171318">
              <a:lnSpc>
                <a:spcPct val="150000"/>
              </a:lnSpc>
              <a:buFont typeface="Wingdings" pitchFamily="2" charset="2"/>
              <a:buChar char="§"/>
            </a:pPr>
            <a:r>
              <a:rPr lang="en-US" sz="1000" dirty="0">
                <a:latin typeface="Segoe UI" pitchFamily="34" charset="0"/>
                <a:ea typeface="Segoe UI" pitchFamily="34" charset="0"/>
                <a:cs typeface="Segoe UI" pitchFamily="34" charset="0"/>
              </a:rPr>
              <a:t>Global Cloud MVPs</a:t>
            </a:r>
          </a:p>
          <a:p>
            <a:pPr marL="228426" indent="-171318">
              <a:lnSpc>
                <a:spcPct val="150000"/>
              </a:lnSpc>
              <a:buFont typeface="Wingdings" pitchFamily="2" charset="2"/>
              <a:buChar char="§"/>
            </a:pPr>
            <a:r>
              <a:rPr lang="en-US" sz="1000" dirty="0">
                <a:latin typeface="Segoe UI" pitchFamily="34" charset="0"/>
                <a:ea typeface="Segoe UI" pitchFamily="34" charset="0"/>
                <a:cs typeface="Segoe UI" pitchFamily="34" charset="0"/>
              </a:rPr>
              <a:t>Top 50 Cloud influencers</a:t>
            </a:r>
          </a:p>
          <a:p>
            <a:pPr marL="228426" indent="-171318">
              <a:lnSpc>
                <a:spcPct val="150000"/>
              </a:lnSpc>
              <a:buFont typeface="Wingdings" pitchFamily="2" charset="2"/>
              <a:buChar char="§"/>
            </a:pPr>
            <a:r>
              <a:rPr lang="en-US" sz="1000" dirty="0">
                <a:latin typeface="Segoe UI" pitchFamily="34" charset="0"/>
                <a:ea typeface="Segoe UI" pitchFamily="34" charset="0"/>
                <a:cs typeface="Segoe UI" pitchFamily="34" charset="0"/>
              </a:rPr>
              <a:t>1:114 hiring ratio</a:t>
            </a:r>
          </a:p>
        </p:txBody>
      </p:sp>
      <p:grpSp>
        <p:nvGrpSpPr>
          <p:cNvPr id="36" name="Group 35"/>
          <p:cNvGrpSpPr/>
          <p:nvPr/>
        </p:nvGrpSpPr>
        <p:grpSpPr>
          <a:xfrm>
            <a:off x="4780117" y="3700888"/>
            <a:ext cx="2057400" cy="1465453"/>
            <a:chOff x="2375340" y="1242197"/>
            <a:chExt cx="2057400" cy="1099090"/>
          </a:xfrm>
        </p:grpSpPr>
        <p:sp>
          <p:nvSpPr>
            <p:cNvPr id="22" name="Rectangle 21"/>
            <p:cNvSpPr/>
            <p:nvPr/>
          </p:nvSpPr>
          <p:spPr>
            <a:xfrm>
              <a:off x="2375340" y="1810427"/>
              <a:ext cx="2057400" cy="530860"/>
            </a:xfrm>
            <a:prstGeom prst="rect">
              <a:avLst/>
            </a:prstGeom>
          </p:spPr>
          <p:txBody>
            <a:bodyPr wrap="square" lIns="91368" tIns="45684" rIns="91368" bIns="45684">
              <a:spAutoFit/>
            </a:bodyPr>
            <a:lstStyle/>
            <a:p>
              <a:r>
                <a:rPr lang="en-US" sz="2000" dirty="0">
                  <a:latin typeface="Segoe UI Light" pitchFamily="34" charset="0"/>
                  <a:cs typeface="Segoe UI Light" pitchFamily="34" charset="0"/>
                </a:rPr>
                <a:t>The Best ‘OF’ </a:t>
              </a:r>
              <a:br>
                <a:rPr lang="en-US" sz="2000" dirty="0">
                  <a:latin typeface="Segoe UI Light" pitchFamily="34" charset="0"/>
                  <a:cs typeface="Segoe UI Light" pitchFamily="34" charset="0"/>
                </a:rPr>
              </a:br>
              <a:r>
                <a:rPr lang="en-US" sz="2000" dirty="0">
                  <a:latin typeface="Segoe UI Light" pitchFamily="34" charset="0"/>
                  <a:cs typeface="Segoe UI Light" pitchFamily="34" charset="0"/>
                </a:rPr>
                <a:t>Vendor Award</a:t>
              </a:r>
            </a:p>
          </p:txBody>
        </p:sp>
        <p:pic>
          <p:nvPicPr>
            <p:cNvPr id="25" name="Picture 10" descr="http://www.westernpixel.com/wp-content/uploads/2012/08/New-Microsoft-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5164" y="1242197"/>
              <a:ext cx="1792043" cy="382337"/>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Rectangle 26"/>
          <p:cNvSpPr/>
          <p:nvPr/>
        </p:nvSpPr>
        <p:spPr>
          <a:xfrm>
            <a:off x="42976" y="1287759"/>
            <a:ext cx="2359036" cy="1246422"/>
          </a:xfrm>
          <a:prstGeom prst="rect">
            <a:avLst/>
          </a:prstGeom>
        </p:spPr>
        <p:txBody>
          <a:bodyPr wrap="square" lIns="91368" tIns="45684" rIns="91368" bIns="45684">
            <a:spAutoFit/>
          </a:bodyPr>
          <a:lstStyle/>
          <a:p>
            <a:pPr marL="228426" indent="-171318">
              <a:lnSpc>
                <a:spcPct val="150000"/>
              </a:lnSpc>
              <a:buFont typeface="Wingdings" pitchFamily="2" charset="2"/>
              <a:buChar char="§"/>
            </a:pPr>
            <a:r>
              <a:rPr lang="en-US" sz="1000" dirty="0">
                <a:solidFill>
                  <a:schemeClr val="bg1"/>
                </a:solidFill>
                <a:latin typeface="Segoe UI" pitchFamily="34" charset="0"/>
                <a:ea typeface="Segoe UI" pitchFamily="34" charset="0"/>
                <a:cs typeface="Segoe UI" pitchFamily="34" charset="0"/>
              </a:rPr>
              <a:t>52% </a:t>
            </a:r>
            <a:r>
              <a:rPr lang="en-US" sz="1000" dirty="0" smtClean="0">
                <a:solidFill>
                  <a:schemeClr val="bg1"/>
                </a:solidFill>
                <a:latin typeface="Segoe UI" pitchFamily="34" charset="0"/>
                <a:ea typeface="Segoe UI" pitchFamily="34" charset="0"/>
                <a:cs typeface="Segoe UI" pitchFamily="34" charset="0"/>
              </a:rPr>
              <a:t>of our customers </a:t>
            </a:r>
            <a:r>
              <a:rPr lang="en-US" sz="1000" dirty="0">
                <a:solidFill>
                  <a:schemeClr val="bg1"/>
                </a:solidFill>
                <a:latin typeface="Segoe UI" pitchFamily="34" charset="0"/>
                <a:ea typeface="Segoe UI" pitchFamily="34" charset="0"/>
                <a:cs typeface="Segoe UI" pitchFamily="34" charset="0"/>
              </a:rPr>
              <a:t>rate us 5/5. </a:t>
            </a:r>
          </a:p>
          <a:p>
            <a:pPr marL="228426" indent="-171318">
              <a:lnSpc>
                <a:spcPct val="150000"/>
              </a:lnSpc>
              <a:buFont typeface="Wingdings" pitchFamily="2" charset="2"/>
              <a:buChar char="§"/>
            </a:pPr>
            <a:r>
              <a:rPr lang="en-US" sz="1000" dirty="0" smtClean="0">
                <a:solidFill>
                  <a:schemeClr val="bg1"/>
                </a:solidFill>
                <a:latin typeface="Segoe UI" pitchFamily="34" charset="0"/>
                <a:ea typeface="Segoe UI" pitchFamily="34" charset="0"/>
                <a:cs typeface="Segoe UI" pitchFamily="34" charset="0"/>
              </a:rPr>
              <a:t>75 </a:t>
            </a:r>
            <a:r>
              <a:rPr lang="en-US" sz="1000" dirty="0">
                <a:solidFill>
                  <a:schemeClr val="bg1"/>
                </a:solidFill>
                <a:latin typeface="Segoe UI" pitchFamily="34" charset="0"/>
                <a:ea typeface="Segoe UI" pitchFamily="34" charset="0"/>
                <a:cs typeface="Segoe UI" pitchFamily="34" charset="0"/>
              </a:rPr>
              <a:t>+ active customers.</a:t>
            </a:r>
          </a:p>
          <a:p>
            <a:pPr marL="228426" indent="-171318">
              <a:lnSpc>
                <a:spcPct val="150000"/>
              </a:lnSpc>
              <a:buFont typeface="Wingdings" pitchFamily="2" charset="2"/>
              <a:buChar char="§"/>
            </a:pPr>
            <a:r>
              <a:rPr lang="en-US" sz="1000" dirty="0" smtClean="0">
                <a:solidFill>
                  <a:schemeClr val="bg1"/>
                </a:solidFill>
                <a:latin typeface="Segoe UI" pitchFamily="34" charset="0"/>
                <a:ea typeface="Segoe UI" pitchFamily="34" charset="0"/>
                <a:cs typeface="Segoe UI" pitchFamily="34" charset="0"/>
              </a:rPr>
              <a:t>1200+ </a:t>
            </a:r>
            <a:r>
              <a:rPr lang="en-US" sz="1000" dirty="0">
                <a:solidFill>
                  <a:schemeClr val="bg1"/>
                </a:solidFill>
                <a:latin typeface="Segoe UI" pitchFamily="34" charset="0"/>
                <a:ea typeface="Segoe UI" pitchFamily="34" charset="0"/>
                <a:cs typeface="Segoe UI" pitchFamily="34" charset="0"/>
              </a:rPr>
              <a:t>engagements.</a:t>
            </a:r>
          </a:p>
          <a:p>
            <a:pPr marL="228426" indent="-171318">
              <a:lnSpc>
                <a:spcPct val="150000"/>
              </a:lnSpc>
              <a:buFont typeface="Wingdings" pitchFamily="2" charset="2"/>
              <a:buChar char="§"/>
            </a:pPr>
            <a:r>
              <a:rPr lang="en-US" sz="1000" dirty="0" smtClean="0">
                <a:solidFill>
                  <a:schemeClr val="bg1"/>
                </a:solidFill>
                <a:latin typeface="Segoe UI" pitchFamily="34" charset="0"/>
                <a:ea typeface="Segoe UI" pitchFamily="34" charset="0"/>
                <a:cs typeface="Segoe UI" pitchFamily="34" charset="0"/>
              </a:rPr>
              <a:t>1400 </a:t>
            </a:r>
            <a:r>
              <a:rPr lang="en-US" sz="1000" dirty="0">
                <a:solidFill>
                  <a:schemeClr val="bg1"/>
                </a:solidFill>
                <a:latin typeface="Segoe UI" pitchFamily="34" charset="0"/>
                <a:ea typeface="Segoe UI" pitchFamily="34" charset="0"/>
                <a:cs typeface="Segoe UI" pitchFamily="34" charset="0"/>
              </a:rPr>
              <a:t>people, globally</a:t>
            </a:r>
          </a:p>
          <a:p>
            <a:pPr marL="228426" indent="-171318">
              <a:lnSpc>
                <a:spcPct val="150000"/>
              </a:lnSpc>
              <a:buFont typeface="Wingdings" pitchFamily="2" charset="2"/>
              <a:buChar char="§"/>
            </a:pPr>
            <a:r>
              <a:rPr lang="en-US" sz="1000" dirty="0">
                <a:solidFill>
                  <a:schemeClr val="bg1"/>
                </a:solidFill>
                <a:latin typeface="Segoe UI" pitchFamily="34" charset="0"/>
                <a:ea typeface="Segoe UI" pitchFamily="34" charset="0"/>
                <a:cs typeface="Segoe UI" pitchFamily="34" charset="0"/>
              </a:rPr>
              <a:t>18 years,  12 locations</a:t>
            </a:r>
          </a:p>
        </p:txBody>
      </p:sp>
      <p:grpSp>
        <p:nvGrpSpPr>
          <p:cNvPr id="6" name="Group 5"/>
          <p:cNvGrpSpPr/>
          <p:nvPr/>
        </p:nvGrpSpPr>
        <p:grpSpPr>
          <a:xfrm>
            <a:off x="2616764" y="3386873"/>
            <a:ext cx="1897292" cy="2091703"/>
            <a:chOff x="246511" y="2837215"/>
            <a:chExt cx="1897292" cy="1568777"/>
          </a:xfrm>
        </p:grpSpPr>
        <p:pic>
          <p:nvPicPr>
            <p:cNvPr id="2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6511" y="2933022"/>
              <a:ext cx="955001" cy="44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1787" y="2837215"/>
              <a:ext cx="792016" cy="791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9"/>
            <p:cNvPicPr>
              <a:picLocks noChangeAspect="1" noChangeArrowheads="1"/>
            </p:cNvPicPr>
            <p:nvPr/>
          </p:nvPicPr>
          <p:blipFill>
            <a:blip r:embed="rId7" cstate="print">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288961" y="3482990"/>
              <a:ext cx="770158" cy="60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19" descr="http://t3.gstatic.com/images?q=tbn:ANd9GcQlk0FAl8sfgc_n-wJpd0i_O16UqKwTcKpAcKddw2EosPHi8iwc"/>
            <p:cNvPicPr>
              <a:picLocks noChangeAspect="1" noChangeArrowheads="1"/>
            </p:cNvPicPr>
            <p:nvPr/>
          </p:nvPicPr>
          <p:blipFill>
            <a:blip r:embed="rId9" cstate="print">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92213" y="3377640"/>
              <a:ext cx="734363" cy="69906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991" y="4127897"/>
              <a:ext cx="814809" cy="27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12" cstate="print">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295400" y="4094432"/>
              <a:ext cx="846969" cy="30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 name="Group 4"/>
          <p:cNvGrpSpPr/>
          <p:nvPr/>
        </p:nvGrpSpPr>
        <p:grpSpPr>
          <a:xfrm>
            <a:off x="128702" y="3607985"/>
            <a:ext cx="2130552" cy="1834116"/>
            <a:chOff x="4648200" y="3019424"/>
            <a:chExt cx="2130552" cy="1375587"/>
          </a:xfrm>
        </p:grpSpPr>
        <p:sp>
          <p:nvSpPr>
            <p:cNvPr id="44" name="Picture Placeholder 23"/>
            <p:cNvSpPr txBox="1">
              <a:spLocks/>
            </p:cNvSpPr>
            <p:nvPr/>
          </p:nvSpPr>
          <p:spPr>
            <a:xfrm>
              <a:off x="4648200" y="3019424"/>
              <a:ext cx="2130552" cy="1375587"/>
            </a:xfrm>
            <a:prstGeom prst="rect">
              <a:avLst/>
            </a:prstGeom>
            <a:solidFill>
              <a:srgbClr val="FFB900"/>
            </a:solidFill>
            <a:ln>
              <a:noFill/>
            </a:ln>
          </p:spPr>
          <p:txBody>
            <a:bodyPr anchor="ctr"/>
            <a:lstStyle>
              <a:lvl1pPr marL="0" indent="0" algn="ctr"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solidFill>
                  <a:prstClr val="black"/>
                </a:solidFill>
              </a:endParaRPr>
            </a:p>
          </p:txBody>
        </p:sp>
        <p:pic>
          <p:nvPicPr>
            <p:cNvPr id="45" name="Picture 2" descr="\\MAGNUM\Projects\Microsoft\Cloud Power FY12\Design\Icons\PNGs\Cloud_on_your_terms.png"/>
            <p:cNvPicPr>
              <a:picLocks noChangeAspect="1" noChangeArrowheads="1"/>
            </p:cNvPicPr>
            <p:nvPr/>
          </p:nvPicPr>
          <p:blipFill rotWithShape="1">
            <a:blip r:embed="rId14" cstate="print">
              <a:lum bright="100000"/>
            </a:blip>
            <a:srcRect t="11459" b="13534"/>
            <a:stretch/>
          </p:blipFill>
          <p:spPr bwMode="auto">
            <a:xfrm>
              <a:off x="4798142" y="3019425"/>
              <a:ext cx="1837944" cy="1371600"/>
            </a:xfrm>
            <a:prstGeom prst="rect">
              <a:avLst/>
            </a:prstGeom>
            <a:noFill/>
            <a:ln>
              <a:noFill/>
            </a:ln>
          </p:spPr>
        </p:pic>
        <p:sp>
          <p:nvSpPr>
            <p:cNvPr id="4" name="Oval 3"/>
            <p:cNvSpPr/>
            <p:nvPr/>
          </p:nvSpPr>
          <p:spPr>
            <a:xfrm>
              <a:off x="5029200" y="3552825"/>
              <a:ext cx="27432" cy="27432"/>
            </a:xfrm>
            <a:prstGeom prst="ellipse">
              <a:avLst/>
            </a:pr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47" name="Oval 46"/>
            <p:cNvSpPr/>
            <p:nvPr/>
          </p:nvSpPr>
          <p:spPr>
            <a:xfrm>
              <a:off x="5058920" y="3629025"/>
              <a:ext cx="27432" cy="274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48" name="Oval 47"/>
            <p:cNvSpPr/>
            <p:nvPr/>
          </p:nvSpPr>
          <p:spPr>
            <a:xfrm>
              <a:off x="5306568" y="3589688"/>
              <a:ext cx="27432" cy="274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49" name="Oval 48"/>
            <p:cNvSpPr/>
            <p:nvPr/>
          </p:nvSpPr>
          <p:spPr>
            <a:xfrm>
              <a:off x="5274467" y="3624263"/>
              <a:ext cx="27432" cy="274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50" name="Oval 49"/>
            <p:cNvSpPr/>
            <p:nvPr/>
          </p:nvSpPr>
          <p:spPr>
            <a:xfrm>
              <a:off x="5172076" y="3665888"/>
              <a:ext cx="27432" cy="274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51" name="Oval 50"/>
            <p:cNvSpPr/>
            <p:nvPr/>
          </p:nvSpPr>
          <p:spPr>
            <a:xfrm>
              <a:off x="5223225" y="3601593"/>
              <a:ext cx="27432" cy="274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52" name="Oval 51"/>
            <p:cNvSpPr/>
            <p:nvPr/>
          </p:nvSpPr>
          <p:spPr>
            <a:xfrm>
              <a:off x="5655467" y="3531396"/>
              <a:ext cx="27432" cy="274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53" name="Oval 52"/>
            <p:cNvSpPr/>
            <p:nvPr/>
          </p:nvSpPr>
          <p:spPr>
            <a:xfrm>
              <a:off x="5703095" y="3552825"/>
              <a:ext cx="27432" cy="274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54" name="Oval 53"/>
            <p:cNvSpPr/>
            <p:nvPr/>
          </p:nvSpPr>
          <p:spPr>
            <a:xfrm>
              <a:off x="6063806" y="3751612"/>
              <a:ext cx="27432" cy="274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55" name="Oval 54"/>
            <p:cNvSpPr/>
            <p:nvPr/>
          </p:nvSpPr>
          <p:spPr>
            <a:xfrm>
              <a:off x="6203153" y="3857625"/>
              <a:ext cx="27432" cy="274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grpSp>
      <p:grpSp>
        <p:nvGrpSpPr>
          <p:cNvPr id="7" name="Group 6"/>
          <p:cNvGrpSpPr/>
          <p:nvPr/>
        </p:nvGrpSpPr>
        <p:grpSpPr>
          <a:xfrm>
            <a:off x="7034614" y="3778271"/>
            <a:ext cx="1926442" cy="1697359"/>
            <a:chOff x="2402012" y="1199732"/>
            <a:chExt cx="1926442" cy="1273019"/>
          </a:xfrm>
        </p:grpSpPr>
        <p:grpSp>
          <p:nvGrpSpPr>
            <p:cNvPr id="3" name="Group 2"/>
            <p:cNvGrpSpPr/>
            <p:nvPr/>
          </p:nvGrpSpPr>
          <p:grpSpPr>
            <a:xfrm>
              <a:off x="2504332" y="1199732"/>
              <a:ext cx="1824122" cy="1273019"/>
              <a:chOff x="2443078" y="871041"/>
              <a:chExt cx="1824122" cy="1273019"/>
            </a:xfrm>
          </p:grpSpPr>
          <p:pic>
            <p:nvPicPr>
              <p:cNvPr id="34"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3078" y="871041"/>
                <a:ext cx="1292992" cy="76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715720" y="1688586"/>
                <a:ext cx="551480" cy="455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077" name="Picture 5"/>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t="6838" b="35443"/>
            <a:stretch/>
          </p:blipFill>
          <p:spPr bwMode="auto">
            <a:xfrm>
              <a:off x="2402012" y="2183660"/>
              <a:ext cx="1232102" cy="245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2" name="Picture 4" descr="http://www.greatplacetowork.com/storage/events/2013-conference/speakers/GPTW-logo.jp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5916174" y="2195942"/>
            <a:ext cx="613155" cy="821780"/>
          </a:xfrm>
          <a:prstGeom prst="rect">
            <a:avLst/>
          </a:prstGeom>
          <a:solidFill>
            <a:srgbClr val="FFFFFF"/>
          </a:solidFill>
          <a:ln>
            <a:solidFill>
              <a:srgbClr val="00B0F0"/>
            </a:solidFill>
          </a:ln>
          <a:extLst/>
        </p:spPr>
      </p:pic>
      <p:pic>
        <p:nvPicPr>
          <p:cNvPr id="43" name="Picture 4" descr="http://www.greatplacetowork.com/storage/events/2013-conference/speakers/GPTW-logo.jp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5200231" y="2195942"/>
            <a:ext cx="613155" cy="821780"/>
          </a:xfrm>
          <a:prstGeom prst="rect">
            <a:avLst/>
          </a:prstGeom>
          <a:solidFill>
            <a:srgbClr val="FFFFFF"/>
          </a:solidFill>
          <a:ln>
            <a:solidFill>
              <a:srgbClr val="00B0F0"/>
            </a:solidFill>
          </a:ln>
          <a:extLst/>
        </p:spPr>
      </p:pic>
      <p:pic>
        <p:nvPicPr>
          <p:cNvPr id="46" name="Picture 4" descr="http://www.greatplacetowork.com/storage/events/2013-conference/speakers/GPTW-logo.jp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5916174" y="1240178"/>
            <a:ext cx="613155" cy="821780"/>
          </a:xfrm>
          <a:prstGeom prst="rect">
            <a:avLst/>
          </a:prstGeom>
          <a:solidFill>
            <a:srgbClr val="FFFFFF"/>
          </a:solidFill>
          <a:ln>
            <a:solidFill>
              <a:srgbClr val="00B0F0"/>
            </a:solidFill>
          </a:ln>
          <a:extLst/>
        </p:spPr>
      </p:pic>
      <p:pic>
        <p:nvPicPr>
          <p:cNvPr id="57" name="Picture 4" descr="http://www.greatplacetowork.com/storage/events/2013-conference/speakers/GPTW-logo.jp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5916173" y="2195942"/>
            <a:ext cx="613155" cy="821780"/>
          </a:xfrm>
          <a:prstGeom prst="rect">
            <a:avLst/>
          </a:prstGeom>
          <a:solidFill>
            <a:srgbClr val="FFFFFF"/>
          </a:solidFill>
          <a:ln>
            <a:solidFill>
              <a:srgbClr val="00B0F0"/>
            </a:solidFill>
          </a:ln>
          <a:extLst/>
        </p:spPr>
      </p:pic>
      <p:sp>
        <p:nvSpPr>
          <p:cNvPr id="9" name="Slide Number Placeholder 8"/>
          <p:cNvSpPr>
            <a:spLocks noGrp="1"/>
          </p:cNvSpPr>
          <p:nvPr>
            <p:ph type="sldNum" sz="quarter" idx="4"/>
          </p:nvPr>
        </p:nvSpPr>
        <p:spPr>
          <a:xfrm>
            <a:off x="457200" y="5889873"/>
            <a:ext cx="2133600" cy="365125"/>
          </a:xfrm>
        </p:spPr>
        <p:txBody>
          <a:bodyPr/>
          <a:lstStyle/>
          <a:p>
            <a:fld id="{C7C739E9-B401-45D2-B2D3-CE79AE1ADEC1}" type="slidenum">
              <a:rPr lang="en-US" smtClean="0">
                <a:solidFill>
                  <a:prstClr val="black">
                    <a:tint val="75000"/>
                  </a:prstClr>
                </a:solidFill>
              </a:rPr>
              <a:pPr/>
              <a:t>4</a:t>
            </a:fld>
            <a:endParaRPr lang="en-US" dirty="0">
              <a:solidFill>
                <a:prstClr val="black">
                  <a:tint val="75000"/>
                </a:prstClr>
              </a:solidFill>
            </a:endParaRPr>
          </a:p>
        </p:txBody>
      </p:sp>
      <p:sp>
        <p:nvSpPr>
          <p:cNvPr id="58" name="Title 1"/>
          <p:cNvSpPr txBox="1">
            <a:spLocks/>
          </p:cNvSpPr>
          <p:nvPr/>
        </p:nvSpPr>
        <p:spPr>
          <a:xfrm>
            <a:off x="76200" y="241435"/>
            <a:ext cx="8229600" cy="511602"/>
          </a:xfrm>
          <a:prstGeom prst="rect">
            <a:avLst/>
          </a:prstGeom>
        </p:spPr>
        <p:txBody>
          <a:bodyPr/>
          <a:lstStyle>
            <a:lvl1pPr algn="l" defTabSz="457200" rtl="0" eaLnBrk="1" latinLnBrk="0" hangingPunct="1">
              <a:spcBef>
                <a:spcPct val="0"/>
              </a:spcBef>
              <a:buNone/>
              <a:defRPr sz="3200" b="1" kern="1200">
                <a:solidFill>
                  <a:schemeClr val="tx1">
                    <a:lumMod val="85000"/>
                    <a:lumOff val="15000"/>
                  </a:schemeClr>
                </a:solidFill>
                <a:latin typeface="Segoe Light"/>
                <a:ea typeface="+mj-ea"/>
                <a:cs typeface="Segoe Light"/>
              </a:defRPr>
            </a:lvl1pPr>
          </a:lstStyle>
          <a:p>
            <a:r>
              <a:rPr lang="en-US" dirty="0" smtClean="0"/>
              <a:t>ADITI Business Update</a:t>
            </a:r>
            <a:endParaRPr lang="en-US" dirty="0"/>
          </a:p>
        </p:txBody>
      </p:sp>
    </p:spTree>
    <p:extLst>
      <p:ext uri="{BB962C8B-B14F-4D97-AF65-F5344CB8AC3E}">
        <p14:creationId xmlns:p14="http://schemas.microsoft.com/office/powerpoint/2010/main" val="553960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7C739E9-B401-45D2-B2D3-CE79AE1ADEC1}" type="slidenum">
              <a:rPr lang="en-US" smtClean="0">
                <a:solidFill>
                  <a:prstClr val="black">
                    <a:tint val="75000"/>
                  </a:prstClr>
                </a:solidFill>
              </a:rPr>
              <a:pPr/>
              <a:t>5</a:t>
            </a:fld>
            <a:endParaRPr lang="en-US" dirty="0">
              <a:solidFill>
                <a:prstClr val="black">
                  <a:tint val="75000"/>
                </a:prstClr>
              </a:solidFill>
            </a:endParaRPr>
          </a:p>
        </p:txBody>
      </p:sp>
      <p:sp>
        <p:nvSpPr>
          <p:cNvPr id="69" name="Title 1"/>
          <p:cNvSpPr txBox="1">
            <a:spLocks/>
          </p:cNvSpPr>
          <p:nvPr/>
        </p:nvSpPr>
        <p:spPr>
          <a:xfrm>
            <a:off x="1806" y="-8757"/>
            <a:ext cx="8527271" cy="1143000"/>
          </a:xfrm>
          <a:prstGeom prst="rect">
            <a:avLst/>
          </a:prstGeom>
        </p:spPr>
        <p:txBody>
          <a:bodyPr vert="horz" lIns="91341" tIns="45668" rIns="91341" bIns="45668" rtlCol="0" anchor="ctr">
            <a:normAutofit fontScale="97500"/>
          </a:bodyPr>
          <a:lstStyle>
            <a:lvl1pPr algn="l" defTabSz="913394"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500" cap="all" dirty="0" smtClean="0">
                <a:solidFill>
                  <a:srgbClr val="595959"/>
                </a:solidFill>
                <a:latin typeface="Segoe UI Light"/>
                <a:ea typeface="+mj-ea"/>
                <a:cs typeface="+mj-cs"/>
              </a:rPr>
              <a:t> WE HELP OUR CUSTOMERS </a:t>
            </a:r>
            <a:r>
              <a:rPr lang="en-US" sz="2500" cap="all" dirty="0" smtClean="0">
                <a:solidFill>
                  <a:srgbClr val="FF0066"/>
                </a:solidFill>
                <a:latin typeface="Segoe UI Light"/>
                <a:ea typeface="+mj-ea"/>
                <a:cs typeface="+mj-cs"/>
              </a:rPr>
              <a:t>deliver experiences for theirs</a:t>
            </a:r>
            <a:endParaRPr lang="en-US" sz="2500" cap="all" dirty="0">
              <a:solidFill>
                <a:srgbClr val="FF0066"/>
              </a:solidFill>
              <a:latin typeface="Segoe UI Light"/>
              <a:ea typeface="+mj-ea"/>
              <a:cs typeface="+mj-cs"/>
            </a:endParaRPr>
          </a:p>
        </p:txBody>
      </p:sp>
      <p:grpSp>
        <p:nvGrpSpPr>
          <p:cNvPr id="5" name="Group 4"/>
          <p:cNvGrpSpPr/>
          <p:nvPr/>
        </p:nvGrpSpPr>
        <p:grpSpPr>
          <a:xfrm>
            <a:off x="129587" y="1122372"/>
            <a:ext cx="9129218" cy="5284457"/>
            <a:chOff x="129587" y="841778"/>
            <a:chExt cx="9129218" cy="3963343"/>
          </a:xfrm>
        </p:grpSpPr>
        <p:pic>
          <p:nvPicPr>
            <p:cNvPr id="7" name="Picture 6"/>
            <p:cNvPicPr>
              <a:picLocks noChangeAspect="1"/>
            </p:cNvPicPr>
            <p:nvPr/>
          </p:nvPicPr>
          <p:blipFill>
            <a:blip r:embed="rId3"/>
            <a:stretch>
              <a:fillRect/>
            </a:stretch>
          </p:blipFill>
          <p:spPr>
            <a:xfrm>
              <a:off x="3895470" y="3666135"/>
              <a:ext cx="1914780" cy="1082266"/>
            </a:xfrm>
            <a:prstGeom prst="rect">
              <a:avLst/>
            </a:prstGeom>
          </p:spPr>
        </p:pic>
        <p:pic>
          <p:nvPicPr>
            <p:cNvPr id="6" name="Picture 5"/>
            <p:cNvPicPr>
              <a:picLocks noChangeAspect="1"/>
            </p:cNvPicPr>
            <p:nvPr/>
          </p:nvPicPr>
          <p:blipFill rotWithShape="1">
            <a:blip r:embed="rId4"/>
            <a:srcRect b="21813"/>
            <a:stretch/>
          </p:blipFill>
          <p:spPr>
            <a:xfrm>
              <a:off x="3854553" y="1552849"/>
              <a:ext cx="2049938" cy="1164131"/>
            </a:xfrm>
            <a:prstGeom prst="rect">
              <a:avLst/>
            </a:prstGeom>
          </p:spPr>
        </p:pic>
        <p:grpSp>
          <p:nvGrpSpPr>
            <p:cNvPr id="51" name="Group 50"/>
            <p:cNvGrpSpPr/>
            <p:nvPr/>
          </p:nvGrpSpPr>
          <p:grpSpPr>
            <a:xfrm>
              <a:off x="218823" y="2879598"/>
              <a:ext cx="2678353" cy="1858920"/>
              <a:chOff x="218823" y="2879598"/>
              <a:chExt cx="2678353" cy="1858920"/>
            </a:xfrm>
          </p:grpSpPr>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l="-1" t="13277" r="29937" b="461"/>
              <a:stretch/>
            </p:blipFill>
            <p:spPr>
              <a:xfrm>
                <a:off x="968652" y="3669901"/>
                <a:ext cx="1812200" cy="1068617"/>
              </a:xfrm>
              <a:prstGeom prst="rect">
                <a:avLst/>
              </a:prstGeom>
              <a:ln>
                <a:solidFill>
                  <a:schemeClr val="bg1">
                    <a:lumMod val="75000"/>
                  </a:schemeClr>
                </a:solidFill>
              </a:ln>
              <a:effectLst/>
            </p:spPr>
          </p:pic>
          <p:pic>
            <p:nvPicPr>
              <p:cNvPr id="32772"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27214" y="3257443"/>
                <a:ext cx="969962" cy="1224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Oval 15"/>
              <p:cNvSpPr/>
              <p:nvPr/>
            </p:nvSpPr>
            <p:spPr>
              <a:xfrm>
                <a:off x="240225" y="4006998"/>
                <a:ext cx="731520" cy="7315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247397" y="2879598"/>
                <a:ext cx="2460930" cy="173124"/>
              </a:xfrm>
              <a:prstGeom prst="rect">
                <a:avLst/>
              </a:prstGeom>
              <a:noFill/>
            </p:spPr>
            <p:txBody>
              <a:bodyPr wrap="none" rtlCol="0">
                <a:spAutoFit/>
              </a:bodyPr>
              <a:lstStyle/>
              <a:p>
                <a:r>
                  <a:rPr lang="en-US" sz="900" dirty="0" smtClean="0">
                    <a:latin typeface="Segoe UI" pitchFamily="34" charset="0"/>
                    <a:ea typeface="Segoe UI" pitchFamily="34" charset="0"/>
                    <a:cs typeface="Segoe UI" pitchFamily="34" charset="0"/>
                  </a:rPr>
                  <a:t>HOW DO YOU MAKE A GYM MORE STICKY ?</a:t>
                </a:r>
                <a:endParaRPr lang="en-US" sz="900" dirty="0">
                  <a:latin typeface="Segoe UI" pitchFamily="34" charset="0"/>
                  <a:ea typeface="Segoe UI" pitchFamily="34" charset="0"/>
                  <a:cs typeface="Segoe UI" pitchFamily="34" charset="0"/>
                </a:endParaRPr>
              </a:p>
            </p:txBody>
          </p:sp>
          <p:sp>
            <p:nvSpPr>
              <p:cNvPr id="22" name="TextBox 21"/>
              <p:cNvSpPr txBox="1"/>
              <p:nvPr/>
            </p:nvSpPr>
            <p:spPr>
              <a:xfrm>
                <a:off x="218823" y="4064197"/>
                <a:ext cx="801823" cy="450123"/>
              </a:xfrm>
              <a:prstGeom prst="rect">
                <a:avLst/>
              </a:prstGeom>
              <a:noFill/>
            </p:spPr>
            <p:txBody>
              <a:bodyPr wrap="none" rtlCol="0">
                <a:spAutoFit/>
              </a:bodyPr>
              <a:lstStyle/>
              <a:p>
                <a:pPr algn="ctr"/>
                <a:r>
                  <a:rPr lang="en-US" sz="900" b="1" dirty="0" smtClean="0">
                    <a:latin typeface="Segoe UI" pitchFamily="34" charset="0"/>
                    <a:ea typeface="Segoe UI" pitchFamily="34" charset="0"/>
                    <a:cs typeface="Segoe UI" pitchFamily="34" charset="0"/>
                  </a:rPr>
                  <a:t>3</a:t>
                </a:r>
                <a:endParaRPr lang="en-US" sz="900" b="1" dirty="0">
                  <a:latin typeface="Segoe UI" pitchFamily="34" charset="0"/>
                  <a:ea typeface="Segoe UI" pitchFamily="34" charset="0"/>
                  <a:cs typeface="Segoe UI" pitchFamily="34" charset="0"/>
                </a:endParaRPr>
              </a:p>
              <a:p>
                <a:pPr algn="ctr"/>
                <a:r>
                  <a:rPr lang="en-US" sz="800" dirty="0" smtClean="0">
                    <a:latin typeface="Segoe UI" pitchFamily="34" charset="0"/>
                    <a:ea typeface="Segoe UI" pitchFamily="34" charset="0"/>
                    <a:cs typeface="Segoe UI" pitchFamily="34" charset="0"/>
                  </a:rPr>
                  <a:t>CHANNELS</a:t>
                </a:r>
                <a:endParaRPr lang="en-US" sz="800" dirty="0">
                  <a:latin typeface="Segoe UI" pitchFamily="34" charset="0"/>
                  <a:ea typeface="Segoe UI" pitchFamily="34" charset="0"/>
                  <a:cs typeface="Segoe UI" pitchFamily="34" charset="0"/>
                </a:endParaRPr>
              </a:p>
              <a:p>
                <a:pPr algn="ctr"/>
                <a:r>
                  <a:rPr lang="en-US" sz="800" dirty="0" smtClean="0">
                    <a:latin typeface="Segoe UI" pitchFamily="34" charset="0"/>
                    <a:ea typeface="Segoe UI" pitchFamily="34" charset="0"/>
                    <a:cs typeface="Segoe UI" pitchFamily="34" charset="0"/>
                  </a:rPr>
                  <a:t>WEB, SOCIAL,</a:t>
                </a:r>
              </a:p>
              <a:p>
                <a:pPr algn="ctr"/>
                <a:r>
                  <a:rPr lang="en-US" sz="800" dirty="0" smtClean="0">
                    <a:latin typeface="Segoe UI" pitchFamily="34" charset="0"/>
                    <a:ea typeface="Segoe UI" pitchFamily="34" charset="0"/>
                    <a:cs typeface="Segoe UI" pitchFamily="34" charset="0"/>
                  </a:rPr>
                  <a:t>MOBILE</a:t>
                </a:r>
                <a:endParaRPr lang="en-US" sz="800" dirty="0">
                  <a:latin typeface="Segoe UI" pitchFamily="34" charset="0"/>
                  <a:ea typeface="Segoe UI" pitchFamily="34" charset="0"/>
                  <a:cs typeface="Segoe UI" pitchFamily="34" charset="0"/>
                </a:endParaRPr>
              </a:p>
            </p:txBody>
          </p:sp>
          <p:sp>
            <p:nvSpPr>
              <p:cNvPr id="35" name="TextBox 34"/>
              <p:cNvSpPr txBox="1"/>
              <p:nvPr/>
            </p:nvSpPr>
            <p:spPr>
              <a:xfrm>
                <a:off x="341418" y="3181198"/>
                <a:ext cx="1591496" cy="392415"/>
              </a:xfrm>
              <a:prstGeom prst="rect">
                <a:avLst/>
              </a:prstGeom>
              <a:noFill/>
            </p:spPr>
            <p:txBody>
              <a:bodyPr wrap="square" rtlCol="0">
                <a:spAutoFit/>
              </a:bodyPr>
              <a:lstStyle/>
              <a:p>
                <a:r>
                  <a:rPr lang="en-US" sz="700" dirty="0" smtClean="0">
                    <a:solidFill>
                      <a:srgbClr val="FFC000"/>
                    </a:solidFill>
                    <a:latin typeface="Segoe UI" pitchFamily="34" charset="0"/>
                    <a:ea typeface="Segoe UI" pitchFamily="34" charset="0"/>
                    <a:cs typeface="Segoe UI" pitchFamily="34" charset="0"/>
                  </a:rPr>
                  <a:t>HELPING AMERICA’S #1 FITNESS CHAIN REACH MORE CUSTOMERS AND DRIVE MORE LOYALTY WITH MULTICHANNEL ENGAGEMENT</a:t>
                </a:r>
                <a:endParaRPr lang="en-US" sz="700" dirty="0">
                  <a:solidFill>
                    <a:srgbClr val="FFC000"/>
                  </a:solidFill>
                  <a:latin typeface="Segoe UI" pitchFamily="34" charset="0"/>
                  <a:ea typeface="Segoe UI" pitchFamily="34" charset="0"/>
                  <a:cs typeface="Segoe UI" pitchFamily="34" charset="0"/>
                </a:endParaRPr>
              </a:p>
            </p:txBody>
          </p:sp>
        </p:grpSp>
        <p:grpSp>
          <p:nvGrpSpPr>
            <p:cNvPr id="52" name="Group 51"/>
            <p:cNvGrpSpPr/>
            <p:nvPr/>
          </p:nvGrpSpPr>
          <p:grpSpPr>
            <a:xfrm>
              <a:off x="3155394" y="2934049"/>
              <a:ext cx="2889382" cy="1871072"/>
              <a:chOff x="3167060" y="767289"/>
              <a:chExt cx="2889382" cy="1871072"/>
            </a:xfrm>
          </p:grpSpPr>
          <p:sp>
            <p:nvSpPr>
              <p:cNvPr id="25" name="TextBox 24"/>
              <p:cNvSpPr txBox="1"/>
              <p:nvPr/>
            </p:nvSpPr>
            <p:spPr>
              <a:xfrm>
                <a:off x="3167060" y="767289"/>
                <a:ext cx="2635658" cy="173124"/>
              </a:xfrm>
              <a:prstGeom prst="rect">
                <a:avLst/>
              </a:prstGeom>
              <a:noFill/>
            </p:spPr>
            <p:txBody>
              <a:bodyPr wrap="none" rtlCol="0">
                <a:spAutoFit/>
              </a:bodyPr>
              <a:lstStyle/>
              <a:p>
                <a:r>
                  <a:rPr lang="en-US" sz="900" dirty="0" smtClean="0">
                    <a:latin typeface="Segoe UI" pitchFamily="34" charset="0"/>
                    <a:ea typeface="Segoe UI" pitchFamily="34" charset="0"/>
                    <a:cs typeface="Segoe UI" pitchFamily="34" charset="0"/>
                  </a:rPr>
                  <a:t>HOW DO KEEP 3 MILLION GAMERS GUESSING ?</a:t>
                </a:r>
                <a:endParaRPr lang="en-US" sz="900" dirty="0">
                  <a:latin typeface="Segoe UI" pitchFamily="34" charset="0"/>
                  <a:ea typeface="Segoe UI" pitchFamily="34" charset="0"/>
                  <a:cs typeface="Segoe UI" pitchFamily="34" charset="0"/>
                </a:endParaRPr>
              </a:p>
            </p:txBody>
          </p:sp>
          <p:sp>
            <p:nvSpPr>
              <p:cNvPr id="26" name="Oval 25"/>
              <p:cNvSpPr/>
              <p:nvPr/>
            </p:nvSpPr>
            <p:spPr>
              <a:xfrm>
                <a:off x="5151940" y="947868"/>
                <a:ext cx="731520" cy="73152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3232070" y="1002243"/>
                <a:ext cx="1734357" cy="392415"/>
              </a:xfrm>
              <a:prstGeom prst="rect">
                <a:avLst/>
              </a:prstGeom>
              <a:noFill/>
            </p:spPr>
            <p:txBody>
              <a:bodyPr wrap="square" rtlCol="0">
                <a:spAutoFit/>
              </a:bodyPr>
              <a:lstStyle/>
              <a:p>
                <a:r>
                  <a:rPr lang="en-US" sz="700" dirty="0" smtClean="0">
                    <a:solidFill>
                      <a:srgbClr val="FFC000"/>
                    </a:solidFill>
                    <a:latin typeface="Segoe UI" pitchFamily="34" charset="0"/>
                    <a:ea typeface="Segoe UI" pitchFamily="34" charset="0"/>
                    <a:cs typeface="Segoe UI" pitchFamily="34" charset="0"/>
                  </a:rPr>
                  <a:t>HELPING HALO TEAM ANALYZE INTERACTION DATA AND ALTER GAME ENGINE REAL-TIME TO KEEP PRO-PLAYERS COMING BACK FOR MORE</a:t>
                </a:r>
                <a:endParaRPr lang="en-US" sz="700" dirty="0">
                  <a:solidFill>
                    <a:srgbClr val="FFC000"/>
                  </a:solidFill>
                  <a:latin typeface="Segoe UI" pitchFamily="34" charset="0"/>
                  <a:ea typeface="Segoe UI" pitchFamily="34" charset="0"/>
                  <a:cs typeface="Segoe UI" pitchFamily="34" charset="0"/>
                </a:endParaRPr>
              </a:p>
            </p:txBody>
          </p:sp>
          <p:sp>
            <p:nvSpPr>
              <p:cNvPr id="32" name="TextBox 31"/>
              <p:cNvSpPr txBox="1"/>
              <p:nvPr/>
            </p:nvSpPr>
            <p:spPr>
              <a:xfrm>
                <a:off x="4966428" y="1021459"/>
                <a:ext cx="1090014" cy="415498"/>
              </a:xfrm>
              <a:prstGeom prst="rect">
                <a:avLst/>
              </a:prstGeom>
              <a:noFill/>
            </p:spPr>
            <p:txBody>
              <a:bodyPr wrap="square" rtlCol="0">
                <a:spAutoFit/>
              </a:bodyPr>
              <a:lstStyle/>
              <a:p>
                <a:pPr algn="ctr"/>
                <a:r>
                  <a:rPr lang="en-US" sz="900" b="1" dirty="0" smtClean="0">
                    <a:solidFill>
                      <a:schemeClr val="bg1"/>
                    </a:solidFill>
                    <a:latin typeface="Segoe UI" pitchFamily="34" charset="0"/>
                    <a:ea typeface="Segoe UI" pitchFamily="34" charset="0"/>
                    <a:cs typeface="Segoe UI" pitchFamily="34" charset="0"/>
                  </a:rPr>
                  <a:t>#1</a:t>
                </a:r>
                <a:endParaRPr lang="en-US" sz="900" b="1" dirty="0">
                  <a:solidFill>
                    <a:schemeClr val="bg1"/>
                  </a:solidFill>
                  <a:latin typeface="Segoe UI" pitchFamily="34" charset="0"/>
                  <a:ea typeface="Segoe UI" pitchFamily="34" charset="0"/>
                  <a:cs typeface="Segoe UI" pitchFamily="34" charset="0"/>
                </a:endParaRPr>
              </a:p>
              <a:p>
                <a:pPr algn="ctr"/>
                <a:r>
                  <a:rPr lang="en-US" sz="700" dirty="0" smtClean="0">
                    <a:solidFill>
                      <a:schemeClr val="bg1"/>
                    </a:solidFill>
                    <a:latin typeface="Segoe UI" pitchFamily="34" charset="0"/>
                    <a:ea typeface="Segoe UI" pitchFamily="34" charset="0"/>
                    <a:cs typeface="Segoe UI" pitchFamily="34" charset="0"/>
                  </a:rPr>
                  <a:t>LARGEST AZURE INSTANCE</a:t>
                </a:r>
              </a:p>
              <a:p>
                <a:pPr algn="ctr"/>
                <a:r>
                  <a:rPr lang="en-US" sz="700" dirty="0" smtClean="0">
                    <a:solidFill>
                      <a:schemeClr val="bg1"/>
                    </a:solidFill>
                    <a:latin typeface="Segoe UI" pitchFamily="34" charset="0"/>
                    <a:ea typeface="Segoe UI" pitchFamily="34" charset="0"/>
                    <a:cs typeface="Segoe UI" pitchFamily="34" charset="0"/>
                  </a:rPr>
                  <a:t>IN THE WORLD</a:t>
                </a:r>
                <a:endParaRPr lang="en-US" sz="700" dirty="0">
                  <a:solidFill>
                    <a:schemeClr val="bg1"/>
                  </a:solidFill>
                  <a:latin typeface="Segoe UI" pitchFamily="34" charset="0"/>
                  <a:ea typeface="Segoe UI" pitchFamily="34" charset="0"/>
                  <a:cs typeface="Segoe UI" pitchFamily="34" charset="0"/>
                </a:endParaRPr>
              </a:p>
            </p:txBody>
          </p:sp>
          <p:sp>
            <p:nvSpPr>
              <p:cNvPr id="76" name="Oval 75"/>
              <p:cNvSpPr/>
              <p:nvPr/>
            </p:nvSpPr>
            <p:spPr>
              <a:xfrm>
                <a:off x="3232071" y="1906841"/>
                <a:ext cx="731520" cy="731520"/>
              </a:xfrm>
              <a:prstGeom prst="ellipse">
                <a:avLst/>
              </a:prstGeom>
              <a:solidFill>
                <a:srgbClr val="00A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p:cNvSpPr txBox="1"/>
              <p:nvPr/>
            </p:nvSpPr>
            <p:spPr>
              <a:xfrm>
                <a:off x="3303501" y="1982870"/>
                <a:ext cx="580607" cy="357790"/>
              </a:xfrm>
              <a:prstGeom prst="rect">
                <a:avLst/>
              </a:prstGeom>
              <a:noFill/>
            </p:spPr>
            <p:txBody>
              <a:bodyPr wrap="none" rtlCol="0">
                <a:spAutoFit/>
              </a:bodyPr>
              <a:lstStyle/>
              <a:p>
                <a:pPr algn="ctr"/>
                <a:r>
                  <a:rPr lang="en-US" sz="900" b="1" dirty="0" smtClean="0">
                    <a:latin typeface="Segoe UI" pitchFamily="34" charset="0"/>
                    <a:ea typeface="Segoe UI" pitchFamily="34" charset="0"/>
                    <a:cs typeface="Segoe UI" pitchFamily="34" charset="0"/>
                  </a:rPr>
                  <a:t>3</a:t>
                </a:r>
                <a:endParaRPr lang="en-US" sz="900" b="1" dirty="0">
                  <a:latin typeface="Segoe UI" pitchFamily="34" charset="0"/>
                  <a:ea typeface="Segoe UI" pitchFamily="34" charset="0"/>
                  <a:cs typeface="Segoe UI" pitchFamily="34" charset="0"/>
                </a:endParaRPr>
              </a:p>
              <a:p>
                <a:pPr algn="ctr"/>
                <a:r>
                  <a:rPr lang="en-US" sz="800" dirty="0" smtClean="0">
                    <a:latin typeface="Segoe UI" pitchFamily="34" charset="0"/>
                    <a:ea typeface="Segoe UI" pitchFamily="34" charset="0"/>
                    <a:cs typeface="Segoe UI" pitchFamily="34" charset="0"/>
                  </a:rPr>
                  <a:t>MILLION</a:t>
                </a:r>
                <a:endParaRPr lang="en-US" sz="800" dirty="0">
                  <a:latin typeface="Segoe UI" pitchFamily="34" charset="0"/>
                  <a:ea typeface="Segoe UI" pitchFamily="34" charset="0"/>
                  <a:cs typeface="Segoe UI" pitchFamily="34" charset="0"/>
                </a:endParaRPr>
              </a:p>
              <a:p>
                <a:pPr algn="ctr"/>
                <a:r>
                  <a:rPr lang="en-US" sz="800" dirty="0" smtClean="0">
                    <a:latin typeface="Segoe UI" pitchFamily="34" charset="0"/>
                    <a:ea typeface="Segoe UI" pitchFamily="34" charset="0"/>
                    <a:cs typeface="Segoe UI" pitchFamily="34" charset="0"/>
                  </a:rPr>
                  <a:t>PLAYERS</a:t>
                </a:r>
                <a:endParaRPr lang="en-US" sz="800" dirty="0">
                  <a:latin typeface="Segoe UI" pitchFamily="34" charset="0"/>
                  <a:ea typeface="Segoe UI" pitchFamily="34" charset="0"/>
                  <a:cs typeface="Segoe UI" pitchFamily="34" charset="0"/>
                </a:endParaRPr>
              </a:p>
            </p:txBody>
          </p:sp>
        </p:grpSp>
        <p:grpSp>
          <p:nvGrpSpPr>
            <p:cNvPr id="4" name="Group 3"/>
            <p:cNvGrpSpPr/>
            <p:nvPr/>
          </p:nvGrpSpPr>
          <p:grpSpPr>
            <a:xfrm>
              <a:off x="6031640" y="860937"/>
              <a:ext cx="3227165" cy="1866694"/>
              <a:chOff x="59751" y="771667"/>
              <a:chExt cx="3227165" cy="1866694"/>
            </a:xfrm>
          </p:grpSpPr>
          <p:pic>
            <p:nvPicPr>
              <p:cNvPr id="3" name="Picture 2"/>
              <p:cNvPicPr>
                <a:picLocks noChangeAspect="1"/>
              </p:cNvPicPr>
              <p:nvPr/>
            </p:nvPicPr>
            <p:blipFill>
              <a:blip r:embed="rId7"/>
              <a:stretch>
                <a:fillRect/>
              </a:stretch>
            </p:blipFill>
            <p:spPr>
              <a:xfrm>
                <a:off x="956008" y="1511430"/>
                <a:ext cx="1903931" cy="1043446"/>
              </a:xfrm>
              <a:prstGeom prst="rect">
                <a:avLst/>
              </a:prstGeom>
            </p:spPr>
          </p:pic>
          <p:grpSp>
            <p:nvGrpSpPr>
              <p:cNvPr id="50" name="Group 49"/>
              <p:cNvGrpSpPr/>
              <p:nvPr/>
            </p:nvGrpSpPr>
            <p:grpSpPr>
              <a:xfrm>
                <a:off x="59751" y="771667"/>
                <a:ext cx="3227165" cy="1866694"/>
                <a:chOff x="59751" y="771667"/>
                <a:chExt cx="3227165" cy="1866694"/>
              </a:xfrm>
            </p:grpSpPr>
            <p:sp>
              <p:nvSpPr>
                <p:cNvPr id="9" name="TextBox 8"/>
                <p:cNvSpPr txBox="1"/>
                <p:nvPr/>
              </p:nvSpPr>
              <p:spPr>
                <a:xfrm>
                  <a:off x="59751" y="771667"/>
                  <a:ext cx="3227165" cy="173124"/>
                </a:xfrm>
                <a:prstGeom prst="rect">
                  <a:avLst/>
                </a:prstGeom>
                <a:noFill/>
              </p:spPr>
              <p:txBody>
                <a:bodyPr wrap="none" rtlCol="0">
                  <a:spAutoFit/>
                </a:bodyPr>
                <a:lstStyle/>
                <a:p>
                  <a:r>
                    <a:rPr lang="en-US" sz="900" dirty="0" smtClean="0">
                      <a:latin typeface="Segoe UI" pitchFamily="34" charset="0"/>
                      <a:ea typeface="Segoe UI" pitchFamily="34" charset="0"/>
                      <a:cs typeface="Segoe UI" pitchFamily="34" charset="0"/>
                    </a:rPr>
                    <a:t>HOW DO YOU TAKE STRESS OUT OF HOLIDAY PLANNING ?</a:t>
                  </a:r>
                  <a:endParaRPr lang="en-US" sz="900" dirty="0">
                    <a:latin typeface="Segoe UI" pitchFamily="34" charset="0"/>
                    <a:ea typeface="Segoe UI" pitchFamily="34" charset="0"/>
                    <a:cs typeface="Segoe UI" pitchFamily="34" charset="0"/>
                  </a:endParaRPr>
                </a:p>
              </p:txBody>
            </p:sp>
            <p:sp>
              <p:nvSpPr>
                <p:cNvPr id="11" name="TextBox 10"/>
                <p:cNvSpPr txBox="1"/>
                <p:nvPr/>
              </p:nvSpPr>
              <p:spPr>
                <a:xfrm>
                  <a:off x="313504" y="1002243"/>
                  <a:ext cx="1591496" cy="392415"/>
                </a:xfrm>
                <a:prstGeom prst="rect">
                  <a:avLst/>
                </a:prstGeom>
                <a:noFill/>
              </p:spPr>
              <p:txBody>
                <a:bodyPr wrap="square" rtlCol="0">
                  <a:spAutoFit/>
                </a:bodyPr>
                <a:lstStyle/>
                <a:p>
                  <a:r>
                    <a:rPr lang="en-US" sz="700" dirty="0" smtClean="0">
                      <a:solidFill>
                        <a:srgbClr val="FFC000"/>
                      </a:solidFill>
                      <a:latin typeface="Segoe UI" pitchFamily="34" charset="0"/>
                      <a:ea typeface="Segoe UI" pitchFamily="34" charset="0"/>
                      <a:cs typeface="Segoe UI" pitchFamily="34" charset="0"/>
                    </a:rPr>
                    <a:t>HELPING EUROPE’S TOP TRAVEL COMPANY DRIVE CUSTOMER ENGAGEMENT AND LOYALTY WITH A BLOCKBUSTER APP LAUNCH</a:t>
                  </a:r>
                  <a:endParaRPr lang="en-US" sz="700" dirty="0">
                    <a:solidFill>
                      <a:srgbClr val="FFC000"/>
                    </a:solidFill>
                    <a:latin typeface="Segoe UI" pitchFamily="34" charset="0"/>
                    <a:ea typeface="Segoe UI" pitchFamily="34" charset="0"/>
                    <a:cs typeface="Segoe UI" pitchFamily="34" charset="0"/>
                  </a:endParaRPr>
                </a:p>
              </p:txBody>
            </p:sp>
            <p:sp>
              <p:nvSpPr>
                <p:cNvPr id="78" name="Oval 77"/>
                <p:cNvSpPr/>
                <p:nvPr/>
              </p:nvSpPr>
              <p:spPr>
                <a:xfrm>
                  <a:off x="240225" y="1906841"/>
                  <a:ext cx="731520" cy="731520"/>
                </a:xfrm>
                <a:prstGeom prst="ellipse">
                  <a:avLst/>
                </a:prstGeom>
                <a:solidFill>
                  <a:srgbClr val="A5D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TextBox 78"/>
                <p:cNvSpPr txBox="1"/>
                <p:nvPr/>
              </p:nvSpPr>
              <p:spPr>
                <a:xfrm>
                  <a:off x="184305" y="2037313"/>
                  <a:ext cx="838670" cy="346249"/>
                </a:xfrm>
                <a:prstGeom prst="rect">
                  <a:avLst/>
                </a:prstGeom>
                <a:noFill/>
              </p:spPr>
              <p:txBody>
                <a:bodyPr wrap="square" rtlCol="0">
                  <a:spAutoFit/>
                </a:bodyPr>
                <a:lstStyle/>
                <a:p>
                  <a:pPr algn="ctr"/>
                  <a:r>
                    <a:rPr lang="en-US" sz="800" b="1" dirty="0" smtClean="0">
                      <a:latin typeface="Segoe UI" pitchFamily="34" charset="0"/>
                      <a:ea typeface="Segoe UI" pitchFamily="34" charset="0"/>
                      <a:cs typeface="Segoe UI" pitchFamily="34" charset="0"/>
                    </a:rPr>
                    <a:t>2 MONTHS </a:t>
                  </a:r>
                  <a:r>
                    <a:rPr lang="en-US" sz="800" dirty="0" smtClean="0">
                      <a:latin typeface="Segoe UI" pitchFamily="34" charset="0"/>
                      <a:ea typeface="Segoe UI" pitchFamily="34" charset="0"/>
                      <a:cs typeface="Segoe UI" pitchFamily="34" charset="0"/>
                    </a:rPr>
                    <a:t>TO MOBILE STRATEGY</a:t>
                  </a:r>
                  <a:endParaRPr lang="en-US" sz="700" dirty="0">
                    <a:latin typeface="Segoe UI" pitchFamily="34" charset="0"/>
                    <a:ea typeface="Segoe UI" pitchFamily="34" charset="0"/>
                    <a:cs typeface="Segoe UI" pitchFamily="34" charset="0"/>
                  </a:endParaRPr>
                </a:p>
              </p:txBody>
            </p:sp>
            <p:sp>
              <p:nvSpPr>
                <p:cNvPr id="80" name="Oval 79"/>
                <p:cNvSpPr/>
                <p:nvPr/>
              </p:nvSpPr>
              <p:spPr>
                <a:xfrm>
                  <a:off x="2141377" y="956915"/>
                  <a:ext cx="731520" cy="73152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p:cNvSpPr txBox="1"/>
                <p:nvPr/>
              </p:nvSpPr>
              <p:spPr>
                <a:xfrm>
                  <a:off x="2181015" y="1057627"/>
                  <a:ext cx="653235" cy="415499"/>
                </a:xfrm>
                <a:prstGeom prst="rect">
                  <a:avLst/>
                </a:prstGeom>
                <a:noFill/>
              </p:spPr>
              <p:txBody>
                <a:bodyPr wrap="square" rtlCol="0">
                  <a:spAutoFit/>
                </a:bodyPr>
                <a:lstStyle/>
                <a:p>
                  <a:pPr algn="ctr"/>
                  <a:r>
                    <a:rPr lang="en-US" sz="900" b="1" dirty="0" smtClean="0">
                      <a:solidFill>
                        <a:schemeClr val="bg1"/>
                      </a:solidFill>
                      <a:latin typeface="Segoe UI" pitchFamily="34" charset="0"/>
                      <a:ea typeface="Segoe UI" pitchFamily="34" charset="0"/>
                      <a:cs typeface="Segoe UI" pitchFamily="34" charset="0"/>
                    </a:rPr>
                    <a:t>TOP</a:t>
                  </a:r>
                </a:p>
                <a:p>
                  <a:pPr algn="ctr"/>
                  <a:r>
                    <a:rPr lang="en-US" sz="700" dirty="0" smtClean="0">
                      <a:solidFill>
                        <a:schemeClr val="bg1"/>
                      </a:solidFill>
                      <a:latin typeface="Segoe UI" pitchFamily="34" charset="0"/>
                      <a:ea typeface="Segoe UI" pitchFamily="34" charset="0"/>
                      <a:cs typeface="Segoe UI" pitchFamily="34" charset="0"/>
                    </a:rPr>
                    <a:t>APP IN TRAVEL CATEGORY</a:t>
                  </a:r>
                  <a:endParaRPr lang="en-US" sz="700" dirty="0">
                    <a:solidFill>
                      <a:schemeClr val="bg1"/>
                    </a:solidFill>
                    <a:latin typeface="Segoe UI" pitchFamily="34" charset="0"/>
                    <a:ea typeface="Segoe UI" pitchFamily="34" charset="0"/>
                    <a:cs typeface="Segoe UI" pitchFamily="34" charset="0"/>
                  </a:endParaRPr>
                </a:p>
              </p:txBody>
            </p:sp>
          </p:grpSp>
        </p:grpSp>
        <p:grpSp>
          <p:nvGrpSpPr>
            <p:cNvPr id="58" name="Group 57"/>
            <p:cNvGrpSpPr/>
            <p:nvPr/>
          </p:nvGrpSpPr>
          <p:grpSpPr>
            <a:xfrm>
              <a:off x="6218903" y="2874972"/>
              <a:ext cx="2707285" cy="1839129"/>
              <a:chOff x="6218903" y="2874972"/>
              <a:chExt cx="2707285" cy="1839129"/>
            </a:xfrm>
          </p:grpSpPr>
          <p:pic>
            <p:nvPicPr>
              <p:cNvPr id="32776"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11616" y="3639718"/>
                <a:ext cx="1449081" cy="10666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5" name="Picture 7"/>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3272" t="3648" r="1" b="2897"/>
              <a:stretch/>
            </p:blipFill>
            <p:spPr bwMode="auto">
              <a:xfrm flipH="1">
                <a:off x="6978329" y="3992040"/>
                <a:ext cx="615748" cy="71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6337469" y="3167280"/>
                <a:ext cx="1591496" cy="392415"/>
              </a:xfrm>
              <a:prstGeom prst="rect">
                <a:avLst/>
              </a:prstGeom>
              <a:noFill/>
            </p:spPr>
            <p:txBody>
              <a:bodyPr wrap="square" rtlCol="0">
                <a:spAutoFit/>
              </a:bodyPr>
              <a:lstStyle/>
              <a:p>
                <a:r>
                  <a:rPr lang="en-US" sz="700" dirty="0" smtClean="0">
                    <a:solidFill>
                      <a:srgbClr val="FFC000"/>
                    </a:solidFill>
                    <a:latin typeface="Segoe UI" pitchFamily="34" charset="0"/>
                    <a:ea typeface="Segoe UI" pitchFamily="34" charset="0"/>
                    <a:cs typeface="Segoe UI" pitchFamily="34" charset="0"/>
                  </a:rPr>
                  <a:t>HELPING LADBROKES IMPROVE GAME MARGINS BY 4% POINTS BY EXPANDING CHANNELS AND LOWERING DOWNTIME</a:t>
                </a:r>
                <a:endParaRPr lang="en-US" sz="700" dirty="0">
                  <a:solidFill>
                    <a:srgbClr val="FFC000"/>
                  </a:solidFill>
                  <a:latin typeface="Segoe UI" pitchFamily="34" charset="0"/>
                  <a:ea typeface="Segoe UI" pitchFamily="34" charset="0"/>
                  <a:cs typeface="Segoe UI" pitchFamily="34" charset="0"/>
                </a:endParaRPr>
              </a:p>
            </p:txBody>
          </p:sp>
          <p:sp>
            <p:nvSpPr>
              <p:cNvPr id="84" name="Oval 83"/>
              <p:cNvSpPr/>
              <p:nvPr/>
            </p:nvSpPr>
            <p:spPr>
              <a:xfrm>
                <a:off x="8102201" y="3063130"/>
                <a:ext cx="731520" cy="73152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p:cNvSpPr txBox="1"/>
              <p:nvPr/>
            </p:nvSpPr>
            <p:spPr>
              <a:xfrm>
                <a:off x="8020914" y="3139159"/>
                <a:ext cx="905274" cy="357791"/>
              </a:xfrm>
              <a:prstGeom prst="rect">
                <a:avLst/>
              </a:prstGeom>
              <a:noFill/>
            </p:spPr>
            <p:txBody>
              <a:bodyPr wrap="square" rtlCol="0">
                <a:spAutoFit/>
              </a:bodyPr>
              <a:lstStyle/>
              <a:p>
                <a:pPr algn="ctr"/>
                <a:r>
                  <a:rPr lang="en-US" sz="900" b="1" dirty="0">
                    <a:latin typeface="Segoe UI" pitchFamily="34" charset="0"/>
                    <a:ea typeface="Segoe UI" pitchFamily="34" charset="0"/>
                    <a:cs typeface="Segoe UI" pitchFamily="34" charset="0"/>
                  </a:rPr>
                  <a:t>4</a:t>
                </a:r>
              </a:p>
              <a:p>
                <a:pPr algn="ctr"/>
                <a:r>
                  <a:rPr lang="en-US" sz="800" dirty="0" smtClean="0">
                    <a:latin typeface="Segoe UI" pitchFamily="34" charset="0"/>
                    <a:ea typeface="Segoe UI" pitchFamily="34" charset="0"/>
                    <a:cs typeface="Segoe UI" pitchFamily="34" charset="0"/>
                  </a:rPr>
                  <a:t>YEARS OF CO-ENGINEERING</a:t>
                </a:r>
                <a:endParaRPr lang="en-US" sz="800" dirty="0">
                  <a:latin typeface="Segoe UI" pitchFamily="34" charset="0"/>
                  <a:ea typeface="Segoe UI" pitchFamily="34" charset="0"/>
                  <a:cs typeface="Segoe UI" pitchFamily="34" charset="0"/>
                </a:endParaRPr>
              </a:p>
            </p:txBody>
          </p:sp>
          <p:sp>
            <p:nvSpPr>
              <p:cNvPr id="45" name="TextBox 44"/>
              <p:cNvSpPr txBox="1"/>
              <p:nvPr/>
            </p:nvSpPr>
            <p:spPr>
              <a:xfrm>
                <a:off x="6218903" y="2874972"/>
                <a:ext cx="2614818" cy="173124"/>
              </a:xfrm>
              <a:prstGeom prst="rect">
                <a:avLst/>
              </a:prstGeom>
              <a:noFill/>
            </p:spPr>
            <p:txBody>
              <a:bodyPr wrap="none" rtlCol="0">
                <a:spAutoFit/>
              </a:bodyPr>
              <a:lstStyle/>
              <a:p>
                <a:r>
                  <a:rPr lang="en-US" sz="900" dirty="0" smtClean="0">
                    <a:latin typeface="Segoe UI" pitchFamily="34" charset="0"/>
                    <a:ea typeface="Segoe UI" pitchFamily="34" charset="0"/>
                    <a:cs typeface="Segoe UI" pitchFamily="34" charset="0"/>
                  </a:rPr>
                  <a:t>HOW DO YOU NOT LOSE MONEY ON HORSES?</a:t>
                </a:r>
                <a:endParaRPr lang="en-US" sz="900" dirty="0">
                  <a:latin typeface="Segoe UI" pitchFamily="34" charset="0"/>
                  <a:ea typeface="Segoe UI" pitchFamily="34" charset="0"/>
                  <a:cs typeface="Segoe UI" pitchFamily="34" charset="0"/>
                </a:endParaRPr>
              </a:p>
            </p:txBody>
          </p:sp>
          <p:sp>
            <p:nvSpPr>
              <p:cNvPr id="88" name="Oval 87"/>
              <p:cNvSpPr/>
              <p:nvPr/>
            </p:nvSpPr>
            <p:spPr>
              <a:xfrm>
                <a:off x="6309810" y="3982581"/>
                <a:ext cx="731520" cy="731520"/>
              </a:xfrm>
              <a:prstGeom prst="ellipse">
                <a:avLst/>
              </a:prstGeom>
              <a:solidFill>
                <a:srgbClr val="A5D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p:cNvSpPr txBox="1"/>
              <p:nvPr/>
            </p:nvSpPr>
            <p:spPr>
              <a:xfrm>
                <a:off x="6286345" y="4115425"/>
                <a:ext cx="743271" cy="346249"/>
              </a:xfrm>
              <a:prstGeom prst="rect">
                <a:avLst/>
              </a:prstGeom>
              <a:noFill/>
            </p:spPr>
            <p:txBody>
              <a:bodyPr wrap="square" rtlCol="0">
                <a:spAutoFit/>
              </a:bodyPr>
              <a:lstStyle/>
              <a:p>
                <a:pPr algn="ctr"/>
                <a:r>
                  <a:rPr lang="en-US" sz="800" b="1" dirty="0" smtClean="0">
                    <a:latin typeface="Segoe UI" pitchFamily="34" charset="0"/>
                    <a:ea typeface="Segoe UI" pitchFamily="34" charset="0"/>
                    <a:cs typeface="Segoe UI" pitchFamily="34" charset="0"/>
                  </a:rPr>
                  <a:t>120</a:t>
                </a:r>
                <a:endParaRPr lang="en-US" sz="800" b="1" dirty="0">
                  <a:latin typeface="Segoe UI" pitchFamily="34" charset="0"/>
                  <a:ea typeface="Segoe UI" pitchFamily="34" charset="0"/>
                  <a:cs typeface="Segoe UI" pitchFamily="34" charset="0"/>
                </a:endParaRPr>
              </a:p>
              <a:p>
                <a:pPr algn="ctr"/>
                <a:r>
                  <a:rPr lang="en-US" sz="800" dirty="0" smtClean="0">
                    <a:latin typeface="Segoe UI" pitchFamily="34" charset="0"/>
                    <a:ea typeface="Segoe UI" pitchFamily="34" charset="0"/>
                    <a:cs typeface="Segoe UI" pitchFamily="34" charset="0"/>
                  </a:rPr>
                  <a:t>PEOPLE IN 9 MONTHS</a:t>
                </a:r>
                <a:endParaRPr lang="en-US" sz="800" dirty="0">
                  <a:latin typeface="Segoe UI" pitchFamily="34" charset="0"/>
                  <a:ea typeface="Segoe UI" pitchFamily="34" charset="0"/>
                  <a:cs typeface="Segoe UI" pitchFamily="34" charset="0"/>
                </a:endParaRPr>
              </a:p>
            </p:txBody>
          </p:sp>
        </p:grpSp>
        <p:grpSp>
          <p:nvGrpSpPr>
            <p:cNvPr id="55" name="Group 54"/>
            <p:cNvGrpSpPr/>
            <p:nvPr/>
          </p:nvGrpSpPr>
          <p:grpSpPr>
            <a:xfrm>
              <a:off x="129587" y="846565"/>
              <a:ext cx="2702239" cy="1876949"/>
              <a:chOff x="194938" y="761412"/>
              <a:chExt cx="2702239" cy="1876949"/>
            </a:xfrm>
          </p:grpSpPr>
          <p:pic>
            <p:nvPicPr>
              <p:cNvPr id="56" name="6a7d8d82-e95a-4a5d-bdef-ba22ee47ac9a" descr="2242D287-D391-4B07-B4E6-D7134AD9A21B@aditi"/>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68652" y="1488018"/>
                <a:ext cx="1928524" cy="1085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8"/>
              <p:cNvSpPr txBox="1"/>
              <p:nvPr/>
            </p:nvSpPr>
            <p:spPr>
              <a:xfrm>
                <a:off x="194938" y="761412"/>
                <a:ext cx="1737976" cy="173124"/>
              </a:xfrm>
              <a:prstGeom prst="rect">
                <a:avLst/>
              </a:prstGeom>
              <a:noFill/>
            </p:spPr>
            <p:txBody>
              <a:bodyPr wrap="none" rtlCol="0">
                <a:spAutoFit/>
              </a:bodyPr>
              <a:lst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a:lstStyle>
              <a:p>
                <a:r>
                  <a:rPr lang="en-US" sz="900" dirty="0" smtClean="0">
                    <a:latin typeface="Segoe UI" pitchFamily="34" charset="0"/>
                    <a:ea typeface="Segoe UI" pitchFamily="34" charset="0"/>
                    <a:cs typeface="Segoe UI" pitchFamily="34" charset="0"/>
                  </a:rPr>
                  <a:t>HOW DO YOU SELL A PLANE ?</a:t>
                </a:r>
                <a:endParaRPr lang="en-US" sz="900" dirty="0">
                  <a:latin typeface="Segoe UI" pitchFamily="34" charset="0"/>
                  <a:ea typeface="Segoe UI" pitchFamily="34" charset="0"/>
                  <a:cs typeface="Segoe UI" pitchFamily="34" charset="0"/>
                </a:endParaRPr>
              </a:p>
            </p:txBody>
          </p:sp>
          <p:sp>
            <p:nvSpPr>
              <p:cNvPr id="60" name="TextBox 10"/>
              <p:cNvSpPr txBox="1"/>
              <p:nvPr/>
            </p:nvSpPr>
            <p:spPr>
              <a:xfrm>
                <a:off x="313504" y="1002243"/>
                <a:ext cx="1591496" cy="392415"/>
              </a:xfrm>
              <a:prstGeom prst="rect">
                <a:avLst/>
              </a:prstGeom>
              <a:noFill/>
            </p:spPr>
            <p:txBody>
              <a:bodyPr wrap="square" rtlCol="0">
                <a:spAutoFit/>
              </a:bodyPr>
              <a:lst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a:lstStyle>
              <a:p>
                <a:r>
                  <a:rPr lang="en-US" sz="700" dirty="0" smtClean="0">
                    <a:solidFill>
                      <a:srgbClr val="FFC000"/>
                    </a:solidFill>
                    <a:latin typeface="Segoe UI" pitchFamily="34" charset="0"/>
                    <a:ea typeface="Segoe UI" pitchFamily="34" charset="0"/>
                    <a:cs typeface="Segoe UI" pitchFamily="34" charset="0"/>
                  </a:rPr>
                  <a:t>HELPING BOEING  REDESIGN CUSTOMER EXPEREINCE IN  ‘INTERACT AND BUY A PLANE’ </a:t>
                </a:r>
                <a:r>
                  <a:rPr lang="en-US" sz="700" dirty="0" smtClean="0">
                    <a:solidFill>
                      <a:srgbClr val="FFC000"/>
                    </a:solidFill>
                    <a:latin typeface="Segoe UI" pitchFamily="34" charset="0"/>
                    <a:ea typeface="Segoe UI" pitchFamily="34" charset="0"/>
                    <a:cs typeface="Segoe UI" pitchFamily="34" charset="0"/>
                    <a:hlinkClick r:id="rId11"/>
                  </a:rPr>
                  <a:t>BRIEFING CENTER</a:t>
                </a:r>
                <a:r>
                  <a:rPr lang="en-US" sz="700" dirty="0" smtClean="0">
                    <a:solidFill>
                      <a:srgbClr val="FFC000"/>
                    </a:solidFill>
                    <a:latin typeface="Segoe UI" pitchFamily="34" charset="0"/>
                    <a:ea typeface="Segoe UI" pitchFamily="34" charset="0"/>
                    <a:cs typeface="Segoe UI" pitchFamily="34" charset="0"/>
                  </a:rPr>
                  <a:t>.</a:t>
                </a:r>
                <a:endParaRPr lang="en-US" sz="700" dirty="0">
                  <a:solidFill>
                    <a:srgbClr val="FFC000"/>
                  </a:solidFill>
                  <a:latin typeface="Segoe UI" pitchFamily="34" charset="0"/>
                  <a:ea typeface="Segoe UI" pitchFamily="34" charset="0"/>
                  <a:cs typeface="Segoe UI" pitchFamily="34" charset="0"/>
                </a:endParaRPr>
              </a:p>
            </p:txBody>
          </p:sp>
          <p:sp>
            <p:nvSpPr>
              <p:cNvPr id="61" name="Oval 60"/>
              <p:cNvSpPr/>
              <p:nvPr/>
            </p:nvSpPr>
            <p:spPr>
              <a:xfrm>
                <a:off x="240225" y="1906841"/>
                <a:ext cx="731520" cy="7315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3394" rtl="0" eaLnBrk="1" latinLnBrk="0" hangingPunct="1">
                  <a:defRPr sz="1800" kern="1200">
                    <a:solidFill>
                      <a:schemeClr val="lt1"/>
                    </a:solidFill>
                    <a:latin typeface="+mn-lt"/>
                    <a:ea typeface="+mn-ea"/>
                    <a:cs typeface="+mn-cs"/>
                  </a:defRPr>
                </a:lvl1pPr>
                <a:lvl2pPr marL="456697" algn="l" defTabSz="913394" rtl="0" eaLnBrk="1" latinLnBrk="0" hangingPunct="1">
                  <a:defRPr sz="1800" kern="1200">
                    <a:solidFill>
                      <a:schemeClr val="lt1"/>
                    </a:solidFill>
                    <a:latin typeface="+mn-lt"/>
                    <a:ea typeface="+mn-ea"/>
                    <a:cs typeface="+mn-cs"/>
                  </a:defRPr>
                </a:lvl2pPr>
                <a:lvl3pPr marL="913394" algn="l" defTabSz="913394" rtl="0" eaLnBrk="1" latinLnBrk="0" hangingPunct="1">
                  <a:defRPr sz="1800" kern="1200">
                    <a:solidFill>
                      <a:schemeClr val="lt1"/>
                    </a:solidFill>
                    <a:latin typeface="+mn-lt"/>
                    <a:ea typeface="+mn-ea"/>
                    <a:cs typeface="+mn-cs"/>
                  </a:defRPr>
                </a:lvl3pPr>
                <a:lvl4pPr marL="1370094" algn="l" defTabSz="913394" rtl="0" eaLnBrk="1" latinLnBrk="0" hangingPunct="1">
                  <a:defRPr sz="1800" kern="1200">
                    <a:solidFill>
                      <a:schemeClr val="lt1"/>
                    </a:solidFill>
                    <a:latin typeface="+mn-lt"/>
                    <a:ea typeface="+mn-ea"/>
                    <a:cs typeface="+mn-cs"/>
                  </a:defRPr>
                </a:lvl4pPr>
                <a:lvl5pPr marL="1826787" algn="l" defTabSz="913394" rtl="0" eaLnBrk="1" latinLnBrk="0" hangingPunct="1">
                  <a:defRPr sz="1800" kern="1200">
                    <a:solidFill>
                      <a:schemeClr val="lt1"/>
                    </a:solidFill>
                    <a:latin typeface="+mn-lt"/>
                    <a:ea typeface="+mn-ea"/>
                    <a:cs typeface="+mn-cs"/>
                  </a:defRPr>
                </a:lvl5pPr>
                <a:lvl6pPr marL="2283480" algn="l" defTabSz="913394" rtl="0" eaLnBrk="1" latinLnBrk="0" hangingPunct="1">
                  <a:defRPr sz="1800" kern="1200">
                    <a:solidFill>
                      <a:schemeClr val="lt1"/>
                    </a:solidFill>
                    <a:latin typeface="+mn-lt"/>
                    <a:ea typeface="+mn-ea"/>
                    <a:cs typeface="+mn-cs"/>
                  </a:defRPr>
                </a:lvl6pPr>
                <a:lvl7pPr marL="2740182" algn="l" defTabSz="913394" rtl="0" eaLnBrk="1" latinLnBrk="0" hangingPunct="1">
                  <a:defRPr sz="1800" kern="1200">
                    <a:solidFill>
                      <a:schemeClr val="lt1"/>
                    </a:solidFill>
                    <a:latin typeface="+mn-lt"/>
                    <a:ea typeface="+mn-ea"/>
                    <a:cs typeface="+mn-cs"/>
                  </a:defRPr>
                </a:lvl7pPr>
                <a:lvl8pPr marL="3196876" algn="l" defTabSz="913394" rtl="0" eaLnBrk="1" latinLnBrk="0" hangingPunct="1">
                  <a:defRPr sz="1800" kern="1200">
                    <a:solidFill>
                      <a:schemeClr val="lt1"/>
                    </a:solidFill>
                    <a:latin typeface="+mn-lt"/>
                    <a:ea typeface="+mn-ea"/>
                    <a:cs typeface="+mn-cs"/>
                  </a:defRPr>
                </a:lvl8pPr>
                <a:lvl9pPr marL="3653571" algn="l" defTabSz="913394"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68" name="TextBox 78"/>
              <p:cNvSpPr txBox="1"/>
              <p:nvPr/>
            </p:nvSpPr>
            <p:spPr>
              <a:xfrm>
                <a:off x="241924" y="1982870"/>
                <a:ext cx="720069" cy="357790"/>
              </a:xfrm>
              <a:prstGeom prst="rect">
                <a:avLst/>
              </a:prstGeom>
              <a:noFill/>
            </p:spPr>
            <p:txBody>
              <a:bodyPr wrap="none" rtlCol="0">
                <a:spAutoFit/>
              </a:bodyPr>
              <a:lst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a:lstStyle>
              <a:p>
                <a:pPr algn="ctr"/>
                <a:r>
                  <a:rPr lang="en-US" sz="900" b="1" dirty="0" smtClean="0">
                    <a:latin typeface="Segoe UI" pitchFamily="34" charset="0"/>
                    <a:ea typeface="Segoe UI" pitchFamily="34" charset="0"/>
                    <a:cs typeface="Segoe UI" pitchFamily="34" charset="0"/>
                  </a:rPr>
                  <a:t>3</a:t>
                </a:r>
                <a:endParaRPr lang="en-US" sz="900" b="1" dirty="0">
                  <a:latin typeface="Segoe UI" pitchFamily="34" charset="0"/>
                  <a:ea typeface="Segoe UI" pitchFamily="34" charset="0"/>
                  <a:cs typeface="Segoe UI" pitchFamily="34" charset="0"/>
                </a:endParaRPr>
              </a:p>
              <a:p>
                <a:pPr algn="ctr"/>
                <a:r>
                  <a:rPr lang="en-US" sz="800" dirty="0" smtClean="0">
                    <a:latin typeface="Segoe UI" pitchFamily="34" charset="0"/>
                    <a:ea typeface="Segoe UI" pitchFamily="34" charset="0"/>
                    <a:cs typeface="Segoe UI" pitchFamily="34" charset="0"/>
                  </a:rPr>
                  <a:t>MONTHS</a:t>
                </a:r>
                <a:endParaRPr lang="en-US" sz="800" dirty="0">
                  <a:latin typeface="Segoe UI" pitchFamily="34" charset="0"/>
                  <a:ea typeface="Segoe UI" pitchFamily="34" charset="0"/>
                  <a:cs typeface="Segoe UI" pitchFamily="34" charset="0"/>
                </a:endParaRPr>
              </a:p>
              <a:p>
                <a:pPr algn="ctr"/>
                <a:r>
                  <a:rPr lang="en-US" sz="800" dirty="0" smtClean="0">
                    <a:latin typeface="Segoe UI" pitchFamily="34" charset="0"/>
                    <a:ea typeface="Segoe UI" pitchFamily="34" charset="0"/>
                    <a:cs typeface="Segoe UI" pitchFamily="34" charset="0"/>
                  </a:rPr>
                  <a:t>TO DELIVER</a:t>
                </a:r>
                <a:endParaRPr lang="en-US" sz="800" dirty="0">
                  <a:latin typeface="Segoe UI" pitchFamily="34" charset="0"/>
                  <a:ea typeface="Segoe UI" pitchFamily="34" charset="0"/>
                  <a:cs typeface="Segoe UI" pitchFamily="34" charset="0"/>
                </a:endParaRPr>
              </a:p>
            </p:txBody>
          </p:sp>
          <p:sp>
            <p:nvSpPr>
              <p:cNvPr id="70" name="Oval 69"/>
              <p:cNvSpPr/>
              <p:nvPr/>
            </p:nvSpPr>
            <p:spPr>
              <a:xfrm>
                <a:off x="2141377" y="846074"/>
                <a:ext cx="731520" cy="73152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3394" rtl="0" eaLnBrk="1" latinLnBrk="0" hangingPunct="1">
                  <a:defRPr sz="1800" kern="1200">
                    <a:solidFill>
                      <a:schemeClr val="lt1"/>
                    </a:solidFill>
                    <a:latin typeface="+mn-lt"/>
                    <a:ea typeface="+mn-ea"/>
                    <a:cs typeface="+mn-cs"/>
                  </a:defRPr>
                </a:lvl1pPr>
                <a:lvl2pPr marL="456697" algn="l" defTabSz="913394" rtl="0" eaLnBrk="1" latinLnBrk="0" hangingPunct="1">
                  <a:defRPr sz="1800" kern="1200">
                    <a:solidFill>
                      <a:schemeClr val="lt1"/>
                    </a:solidFill>
                    <a:latin typeface="+mn-lt"/>
                    <a:ea typeface="+mn-ea"/>
                    <a:cs typeface="+mn-cs"/>
                  </a:defRPr>
                </a:lvl2pPr>
                <a:lvl3pPr marL="913394" algn="l" defTabSz="913394" rtl="0" eaLnBrk="1" latinLnBrk="0" hangingPunct="1">
                  <a:defRPr sz="1800" kern="1200">
                    <a:solidFill>
                      <a:schemeClr val="lt1"/>
                    </a:solidFill>
                    <a:latin typeface="+mn-lt"/>
                    <a:ea typeface="+mn-ea"/>
                    <a:cs typeface="+mn-cs"/>
                  </a:defRPr>
                </a:lvl3pPr>
                <a:lvl4pPr marL="1370094" algn="l" defTabSz="913394" rtl="0" eaLnBrk="1" latinLnBrk="0" hangingPunct="1">
                  <a:defRPr sz="1800" kern="1200">
                    <a:solidFill>
                      <a:schemeClr val="lt1"/>
                    </a:solidFill>
                    <a:latin typeface="+mn-lt"/>
                    <a:ea typeface="+mn-ea"/>
                    <a:cs typeface="+mn-cs"/>
                  </a:defRPr>
                </a:lvl4pPr>
                <a:lvl5pPr marL="1826787" algn="l" defTabSz="913394" rtl="0" eaLnBrk="1" latinLnBrk="0" hangingPunct="1">
                  <a:defRPr sz="1800" kern="1200">
                    <a:solidFill>
                      <a:schemeClr val="lt1"/>
                    </a:solidFill>
                    <a:latin typeface="+mn-lt"/>
                    <a:ea typeface="+mn-ea"/>
                    <a:cs typeface="+mn-cs"/>
                  </a:defRPr>
                </a:lvl5pPr>
                <a:lvl6pPr marL="2283480" algn="l" defTabSz="913394" rtl="0" eaLnBrk="1" latinLnBrk="0" hangingPunct="1">
                  <a:defRPr sz="1800" kern="1200">
                    <a:solidFill>
                      <a:schemeClr val="lt1"/>
                    </a:solidFill>
                    <a:latin typeface="+mn-lt"/>
                    <a:ea typeface="+mn-ea"/>
                    <a:cs typeface="+mn-cs"/>
                  </a:defRPr>
                </a:lvl6pPr>
                <a:lvl7pPr marL="2740182" algn="l" defTabSz="913394" rtl="0" eaLnBrk="1" latinLnBrk="0" hangingPunct="1">
                  <a:defRPr sz="1800" kern="1200">
                    <a:solidFill>
                      <a:schemeClr val="lt1"/>
                    </a:solidFill>
                    <a:latin typeface="+mn-lt"/>
                    <a:ea typeface="+mn-ea"/>
                    <a:cs typeface="+mn-cs"/>
                  </a:defRPr>
                </a:lvl7pPr>
                <a:lvl8pPr marL="3196876" algn="l" defTabSz="913394" rtl="0" eaLnBrk="1" latinLnBrk="0" hangingPunct="1">
                  <a:defRPr sz="1800" kern="1200">
                    <a:solidFill>
                      <a:schemeClr val="lt1"/>
                    </a:solidFill>
                    <a:latin typeface="+mn-lt"/>
                    <a:ea typeface="+mn-ea"/>
                    <a:cs typeface="+mn-cs"/>
                  </a:defRPr>
                </a:lvl8pPr>
                <a:lvl9pPr marL="3653571" algn="l" defTabSz="913394" rtl="0" eaLnBrk="1" latinLnBrk="0" hangingPunct="1">
                  <a:defRPr sz="1800" kern="1200">
                    <a:solidFill>
                      <a:schemeClr val="lt1"/>
                    </a:solidFill>
                    <a:latin typeface="+mn-lt"/>
                    <a:ea typeface="+mn-ea"/>
                    <a:cs typeface="+mn-cs"/>
                  </a:defRPr>
                </a:lvl9pPr>
              </a:lstStyle>
              <a:p>
                <a:pPr algn="ctr"/>
                <a:endParaRPr lang="en-US" dirty="0"/>
              </a:p>
            </p:txBody>
          </p:sp>
          <p:sp>
            <p:nvSpPr>
              <p:cNvPr id="71" name="TextBox 80"/>
              <p:cNvSpPr txBox="1"/>
              <p:nvPr/>
            </p:nvSpPr>
            <p:spPr>
              <a:xfrm>
                <a:off x="2101766" y="957918"/>
                <a:ext cx="795411" cy="334707"/>
              </a:xfrm>
              <a:prstGeom prst="rect">
                <a:avLst/>
              </a:prstGeom>
              <a:noFill/>
            </p:spPr>
            <p:txBody>
              <a:bodyPr wrap="none" rtlCol="0">
                <a:spAutoFit/>
              </a:bodyPr>
              <a:lst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a:lstStyle>
              <a:p>
                <a:pPr algn="ctr"/>
                <a:r>
                  <a:rPr lang="en-US" sz="900" b="1" dirty="0">
                    <a:solidFill>
                      <a:schemeClr val="bg1"/>
                    </a:solidFill>
                    <a:latin typeface="Segoe UI" pitchFamily="34" charset="0"/>
                    <a:ea typeface="Segoe UI" pitchFamily="34" charset="0"/>
                    <a:cs typeface="Segoe UI" pitchFamily="34" charset="0"/>
                  </a:rPr>
                  <a:t>185</a:t>
                </a:r>
              </a:p>
              <a:p>
                <a:pPr algn="ctr"/>
                <a:r>
                  <a:rPr lang="en-US" sz="700" dirty="0">
                    <a:solidFill>
                      <a:schemeClr val="bg1"/>
                    </a:solidFill>
                    <a:latin typeface="Segoe UI" pitchFamily="34" charset="0"/>
                    <a:ea typeface="Segoe UI" pitchFamily="34" charset="0"/>
                    <a:cs typeface="Segoe UI" pitchFamily="34" charset="0"/>
                  </a:rPr>
                  <a:t>MILLION USD</a:t>
                </a:r>
              </a:p>
              <a:p>
                <a:pPr algn="ctr"/>
                <a:r>
                  <a:rPr lang="en-US" sz="700" dirty="0">
                    <a:solidFill>
                      <a:schemeClr val="bg1"/>
                    </a:solidFill>
                    <a:latin typeface="Segoe UI" pitchFamily="34" charset="0"/>
                    <a:ea typeface="Segoe UI" pitchFamily="34" charset="0"/>
                    <a:cs typeface="Segoe UI" pitchFamily="34" charset="0"/>
                  </a:rPr>
                  <a:t>AVG SKU PRICE</a:t>
                </a:r>
              </a:p>
            </p:txBody>
          </p:sp>
        </p:grpSp>
        <p:grpSp>
          <p:nvGrpSpPr>
            <p:cNvPr id="95" name="Group 94"/>
            <p:cNvGrpSpPr/>
            <p:nvPr/>
          </p:nvGrpSpPr>
          <p:grpSpPr>
            <a:xfrm>
              <a:off x="3188005" y="841778"/>
              <a:ext cx="2637260" cy="1856583"/>
              <a:chOff x="6181892" y="750123"/>
              <a:chExt cx="2637260" cy="1856583"/>
            </a:xfrm>
          </p:grpSpPr>
          <p:sp>
            <p:nvSpPr>
              <p:cNvPr id="96" name="Oval 95"/>
              <p:cNvSpPr/>
              <p:nvPr/>
            </p:nvSpPr>
            <p:spPr>
              <a:xfrm>
                <a:off x="8044354" y="933273"/>
                <a:ext cx="731520" cy="73152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p:cNvSpPr txBox="1"/>
              <p:nvPr/>
            </p:nvSpPr>
            <p:spPr>
              <a:xfrm>
                <a:off x="6181892" y="750123"/>
                <a:ext cx="2637260" cy="173124"/>
              </a:xfrm>
              <a:prstGeom prst="rect">
                <a:avLst/>
              </a:prstGeom>
              <a:noFill/>
            </p:spPr>
            <p:txBody>
              <a:bodyPr wrap="none" rtlCol="0">
                <a:spAutoFit/>
              </a:bodyPr>
              <a:lstStyle/>
              <a:p>
                <a:r>
                  <a:rPr lang="en-US" sz="900" dirty="0" smtClean="0">
                    <a:latin typeface="Segoe UI" pitchFamily="34" charset="0"/>
                    <a:ea typeface="Segoe UI" pitchFamily="34" charset="0"/>
                    <a:cs typeface="Segoe UI" pitchFamily="34" charset="0"/>
                  </a:rPr>
                  <a:t>HOW DO YOU CONNECT CORN TO THE CLOUD</a:t>
                </a:r>
                <a:endParaRPr lang="en-US" sz="900" dirty="0">
                  <a:latin typeface="Segoe UI" pitchFamily="34" charset="0"/>
                  <a:ea typeface="Segoe UI" pitchFamily="34" charset="0"/>
                  <a:cs typeface="Segoe UI" pitchFamily="34" charset="0"/>
                </a:endParaRPr>
              </a:p>
            </p:txBody>
          </p:sp>
          <p:sp>
            <p:nvSpPr>
              <p:cNvPr id="98" name="Oval 97"/>
              <p:cNvSpPr/>
              <p:nvPr/>
            </p:nvSpPr>
            <p:spPr>
              <a:xfrm>
                <a:off x="6224086" y="1875186"/>
                <a:ext cx="731520" cy="731520"/>
              </a:xfrm>
              <a:prstGeom prst="ellipse">
                <a:avLst/>
              </a:prstGeom>
              <a:solidFill>
                <a:srgbClr val="00A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TextBox 98"/>
              <p:cNvSpPr txBox="1"/>
              <p:nvPr/>
            </p:nvSpPr>
            <p:spPr>
              <a:xfrm>
                <a:off x="6300458" y="1002243"/>
                <a:ext cx="1591496" cy="392415"/>
              </a:xfrm>
              <a:prstGeom prst="rect">
                <a:avLst/>
              </a:prstGeom>
              <a:noFill/>
            </p:spPr>
            <p:txBody>
              <a:bodyPr wrap="square" rtlCol="0">
                <a:spAutoFit/>
              </a:bodyPr>
              <a:lstStyle/>
              <a:p>
                <a:r>
                  <a:rPr lang="en-US" sz="700" dirty="0" smtClean="0">
                    <a:solidFill>
                      <a:srgbClr val="FFC000"/>
                    </a:solidFill>
                    <a:latin typeface="Segoe UI" pitchFamily="34" charset="0"/>
                    <a:ea typeface="Segoe UI" pitchFamily="34" charset="0"/>
                    <a:cs typeface="Segoe UI" pitchFamily="34" charset="0"/>
                  </a:rPr>
                  <a:t>HELPING WORLD’S LEADING </a:t>
                </a:r>
                <a:r>
                  <a:rPr lang="en-US" sz="700" dirty="0" err="1" smtClean="0">
                    <a:solidFill>
                      <a:srgbClr val="FFC000"/>
                    </a:solidFill>
                    <a:latin typeface="Segoe UI" pitchFamily="34" charset="0"/>
                    <a:ea typeface="Segoe UI" pitchFamily="34" charset="0"/>
                    <a:cs typeface="Segoe UI" pitchFamily="34" charset="0"/>
                  </a:rPr>
                  <a:t>AGRI</a:t>
                </a:r>
                <a:r>
                  <a:rPr lang="en-US" sz="700" dirty="0" smtClean="0">
                    <a:solidFill>
                      <a:srgbClr val="FFC000"/>
                    </a:solidFill>
                    <a:latin typeface="Segoe UI" pitchFamily="34" charset="0"/>
                    <a:ea typeface="Segoe UI" pitchFamily="34" charset="0"/>
                    <a:cs typeface="Segoe UI" pitchFamily="34" charset="0"/>
                  </a:rPr>
                  <a:t>- PRODUCT DISTRIBUTOR LEVERAGE SATELLITE IMAGING, DEVICES, CLOUD &amp; ANALYTICS IN 1 RELEASE </a:t>
                </a:r>
                <a:endParaRPr lang="en-US" sz="700" dirty="0">
                  <a:solidFill>
                    <a:srgbClr val="FFC000"/>
                  </a:solidFill>
                  <a:latin typeface="Segoe UI" pitchFamily="34" charset="0"/>
                  <a:ea typeface="Segoe UI" pitchFamily="34" charset="0"/>
                  <a:cs typeface="Segoe UI" pitchFamily="34" charset="0"/>
                </a:endParaRPr>
              </a:p>
            </p:txBody>
          </p:sp>
          <p:sp>
            <p:nvSpPr>
              <p:cNvPr id="100" name="TextBox 99"/>
              <p:cNvSpPr txBox="1"/>
              <p:nvPr/>
            </p:nvSpPr>
            <p:spPr>
              <a:xfrm>
                <a:off x="6196808" y="1987030"/>
                <a:ext cx="773400" cy="484748"/>
              </a:xfrm>
              <a:prstGeom prst="rect">
                <a:avLst/>
              </a:prstGeom>
              <a:noFill/>
            </p:spPr>
            <p:txBody>
              <a:bodyPr wrap="square" rtlCol="0">
                <a:spAutoFit/>
              </a:bodyPr>
              <a:lstStyle/>
              <a:p>
                <a:pPr algn="ctr"/>
                <a:r>
                  <a:rPr lang="en-US" sz="900" dirty="0" smtClean="0">
                    <a:latin typeface="Segoe UI" pitchFamily="34" charset="0"/>
                    <a:ea typeface="Segoe UI" pitchFamily="34" charset="0"/>
                    <a:cs typeface="Segoe UI" pitchFamily="34" charset="0"/>
                  </a:rPr>
                  <a:t>Mobile + Cloud + Really Big Data</a:t>
                </a:r>
                <a:endParaRPr lang="en-US" sz="700" dirty="0">
                  <a:latin typeface="Segoe UI" pitchFamily="34" charset="0"/>
                  <a:ea typeface="Segoe UI" pitchFamily="34" charset="0"/>
                  <a:cs typeface="Segoe UI" pitchFamily="34" charset="0"/>
                </a:endParaRPr>
              </a:p>
            </p:txBody>
          </p:sp>
          <p:sp>
            <p:nvSpPr>
              <p:cNvPr id="101" name="TextBox 100"/>
              <p:cNvSpPr txBox="1"/>
              <p:nvPr/>
            </p:nvSpPr>
            <p:spPr>
              <a:xfrm>
                <a:off x="8050061" y="1009302"/>
                <a:ext cx="712054" cy="357791"/>
              </a:xfrm>
              <a:prstGeom prst="rect">
                <a:avLst/>
              </a:prstGeom>
              <a:noFill/>
            </p:spPr>
            <p:txBody>
              <a:bodyPr wrap="none" rtlCol="0">
                <a:spAutoFit/>
              </a:bodyPr>
              <a:lstStyle/>
              <a:p>
                <a:pPr algn="ctr"/>
                <a:r>
                  <a:rPr lang="en-US" sz="900" b="1" dirty="0" smtClean="0">
                    <a:solidFill>
                      <a:schemeClr val="bg1"/>
                    </a:solidFill>
                    <a:latin typeface="Segoe UI" pitchFamily="34" charset="0"/>
                    <a:ea typeface="Segoe UI" pitchFamily="34" charset="0"/>
                    <a:cs typeface="Segoe UI" pitchFamily="34" charset="0"/>
                  </a:rPr>
                  <a:t>9</a:t>
                </a:r>
                <a:endParaRPr lang="en-US" sz="900" b="1" dirty="0">
                  <a:solidFill>
                    <a:schemeClr val="bg1"/>
                  </a:solidFill>
                  <a:latin typeface="Segoe UI" pitchFamily="34" charset="0"/>
                  <a:ea typeface="Segoe UI" pitchFamily="34" charset="0"/>
                  <a:cs typeface="Segoe UI" pitchFamily="34" charset="0"/>
                </a:endParaRPr>
              </a:p>
              <a:p>
                <a:pPr algn="ctr"/>
                <a:r>
                  <a:rPr lang="en-US" sz="800" dirty="0" smtClean="0">
                    <a:solidFill>
                      <a:schemeClr val="bg1"/>
                    </a:solidFill>
                    <a:latin typeface="Segoe UI" pitchFamily="34" charset="0"/>
                    <a:ea typeface="Segoe UI" pitchFamily="34" charset="0"/>
                    <a:cs typeface="Segoe UI" pitchFamily="34" charset="0"/>
                  </a:rPr>
                  <a:t>MONTHS</a:t>
                </a:r>
                <a:endParaRPr lang="en-US" sz="800" dirty="0">
                  <a:solidFill>
                    <a:schemeClr val="bg1"/>
                  </a:solidFill>
                  <a:latin typeface="Segoe UI" pitchFamily="34" charset="0"/>
                  <a:ea typeface="Segoe UI" pitchFamily="34" charset="0"/>
                  <a:cs typeface="Segoe UI" pitchFamily="34" charset="0"/>
                </a:endParaRPr>
              </a:p>
              <a:p>
                <a:pPr algn="ctr"/>
                <a:r>
                  <a:rPr lang="en-US" sz="800" dirty="0" smtClean="0">
                    <a:solidFill>
                      <a:schemeClr val="bg1"/>
                    </a:solidFill>
                    <a:latin typeface="Segoe UI" pitchFamily="34" charset="0"/>
                    <a:ea typeface="Segoe UI" pitchFamily="34" charset="0"/>
                    <a:cs typeface="Segoe UI" pitchFamily="34" charset="0"/>
                  </a:rPr>
                  <a:t>TO GO LIVE</a:t>
                </a:r>
                <a:endParaRPr lang="en-US" sz="800" dirty="0">
                  <a:solidFill>
                    <a:schemeClr val="bg1"/>
                  </a:solidFill>
                  <a:latin typeface="Segoe UI" pitchFamily="34" charset="0"/>
                  <a:ea typeface="Segoe UI" pitchFamily="34" charset="0"/>
                  <a:cs typeface="Segoe UI" pitchFamily="34" charset="0"/>
                </a:endParaRPr>
              </a:p>
            </p:txBody>
          </p:sp>
        </p:grpSp>
      </p:grpSp>
    </p:spTree>
    <p:extLst>
      <p:ext uri="{BB962C8B-B14F-4D97-AF65-F5344CB8AC3E}">
        <p14:creationId xmlns:p14="http://schemas.microsoft.com/office/powerpoint/2010/main" val="3374407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Overview</a:t>
            </a:r>
          </a:p>
        </p:txBody>
      </p:sp>
      <p:sp>
        <p:nvSpPr>
          <p:cNvPr id="4" name="Slide Number Placeholder 3"/>
          <p:cNvSpPr>
            <a:spLocks noGrp="1"/>
          </p:cNvSpPr>
          <p:nvPr>
            <p:ph type="sldNum" sz="quarter" idx="4"/>
          </p:nvPr>
        </p:nvSpPr>
        <p:spPr>
          <a:xfrm>
            <a:off x="152400" y="6340475"/>
            <a:ext cx="2133600" cy="365125"/>
          </a:xfrm>
        </p:spPr>
        <p:txBody>
          <a:bodyPr/>
          <a:lstStyle/>
          <a:p>
            <a:fld id="{C40E83BF-A382-1D4A-BA84-4A1A27728F77}" type="slidenum">
              <a:rPr lang="en-US" smtClean="0"/>
              <a:pPr/>
              <a:t>6</a:t>
            </a:fld>
            <a:endParaRPr lang="en-US" dirty="0"/>
          </a:p>
        </p:txBody>
      </p:sp>
      <p:sp>
        <p:nvSpPr>
          <p:cNvPr id="7" name="Title 1"/>
          <p:cNvSpPr txBox="1">
            <a:spLocks/>
          </p:cNvSpPr>
          <p:nvPr/>
        </p:nvSpPr>
        <p:spPr>
          <a:xfrm>
            <a:off x="457200" y="707598"/>
            <a:ext cx="8229600" cy="511602"/>
          </a:xfrm>
          <a:prstGeom prst="rect">
            <a:avLst/>
          </a:prstGeom>
        </p:spPr>
        <p:txBody>
          <a:bodyPr vert="horz" lIns="91440" tIns="45720" rIns="91440" bIns="45720" rtlCol="0" anchor="t">
            <a:noAutofit/>
          </a:bodyPr>
          <a:lstStyle>
            <a:lvl1pPr algn="l" defTabSz="457200" rtl="0" eaLnBrk="1" latinLnBrk="0" hangingPunct="1">
              <a:spcBef>
                <a:spcPct val="0"/>
              </a:spcBef>
              <a:buNone/>
              <a:defRPr sz="3200" b="1" kern="1200">
                <a:solidFill>
                  <a:schemeClr val="tx1">
                    <a:lumMod val="85000"/>
                    <a:lumOff val="15000"/>
                  </a:schemeClr>
                </a:solidFill>
                <a:latin typeface="Segoe Light"/>
                <a:ea typeface="+mj-ea"/>
                <a:cs typeface="Segoe Light"/>
              </a:defRPr>
            </a:lvl1pPr>
          </a:lstStyle>
          <a:p>
            <a:r>
              <a:rPr lang="en-US" sz="1800" dirty="0" smtClean="0"/>
              <a:t>Project Dashboard</a:t>
            </a:r>
            <a:endParaRPr lang="en-US" sz="1800" dirty="0"/>
          </a:p>
        </p:txBody>
      </p:sp>
      <p:graphicFrame>
        <p:nvGraphicFramePr>
          <p:cNvPr id="5" name="Diagram 4"/>
          <p:cNvGraphicFramePr/>
          <p:nvPr>
            <p:extLst>
              <p:ext uri="{D42A27DB-BD31-4B8C-83A1-F6EECF244321}">
                <p14:modId xmlns:p14="http://schemas.microsoft.com/office/powerpoint/2010/main" val="3985003837"/>
              </p:ext>
            </p:extLst>
          </p:nvPr>
        </p:nvGraphicFramePr>
        <p:xfrm>
          <a:off x="1219200" y="1219200"/>
          <a:ext cx="6858000" cy="5138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3486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667" y="350838"/>
            <a:ext cx="8229600" cy="715962"/>
          </a:xfrm>
        </p:spPr>
        <p:txBody>
          <a:bodyPr/>
          <a:lstStyle/>
          <a:p>
            <a:r>
              <a:rPr lang="en-US" dirty="0"/>
              <a:t>Team</a:t>
            </a:r>
            <a:r>
              <a:rPr lang="en-US" sz="2400" dirty="0" smtClean="0">
                <a:solidFill>
                  <a:schemeClr val="tx1"/>
                </a:solidFill>
              </a:rPr>
              <a:t> </a:t>
            </a:r>
            <a:endParaRPr lang="en-US" sz="2400" dirty="0">
              <a:solidFill>
                <a:schemeClr val="tx1"/>
              </a:solidFill>
            </a:endParaRPr>
          </a:p>
        </p:txBody>
      </p:sp>
      <p:sp>
        <p:nvSpPr>
          <p:cNvPr id="4" name="Slide Number Placeholder 3"/>
          <p:cNvSpPr>
            <a:spLocks noGrp="1"/>
          </p:cNvSpPr>
          <p:nvPr>
            <p:ph type="sldNum" sz="quarter" idx="4"/>
          </p:nvPr>
        </p:nvSpPr>
        <p:spPr>
          <a:prstGeom prst="rect">
            <a:avLst/>
          </a:prstGeom>
        </p:spPr>
        <p:txBody>
          <a:bodyPr/>
          <a:lstStyle/>
          <a:p>
            <a:fld id="{E398EC5F-B0E1-4B0B-A4FD-F06D69D6F503}" type="slidenum">
              <a:rPr lang="en-US" smtClean="0"/>
              <a:pPr/>
              <a:t>7</a:t>
            </a:fld>
            <a:endParaRPr lang="en-US" dirty="0"/>
          </a:p>
        </p:txBody>
      </p:sp>
      <p:grpSp>
        <p:nvGrpSpPr>
          <p:cNvPr id="112" name="Group 111"/>
          <p:cNvGrpSpPr/>
          <p:nvPr/>
        </p:nvGrpSpPr>
        <p:grpSpPr>
          <a:xfrm rot="21251141">
            <a:off x="4529613" y="1705896"/>
            <a:ext cx="860237" cy="711227"/>
            <a:chOff x="4494300" y="2206835"/>
            <a:chExt cx="1431331" cy="1079981"/>
          </a:xfrm>
        </p:grpSpPr>
        <p:pic>
          <p:nvPicPr>
            <p:cNvPr id="113" name="Picture 1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4301" y="2211382"/>
              <a:ext cx="1431330" cy="1075432"/>
            </a:xfrm>
            <a:prstGeom prst="rect">
              <a:avLst/>
            </a:prstGeom>
          </p:spPr>
        </p:pic>
        <p:sp>
          <p:nvSpPr>
            <p:cNvPr id="118" name="Rectangle 117"/>
            <p:cNvSpPr/>
            <p:nvPr/>
          </p:nvSpPr>
          <p:spPr>
            <a:xfrm>
              <a:off x="4494300" y="2206835"/>
              <a:ext cx="1415266" cy="1079981"/>
            </a:xfrm>
            <a:prstGeom prst="rect">
              <a:avLst/>
            </a:prstGeom>
            <a:noFill/>
            <a:ln w="41275">
              <a:solidFill>
                <a:schemeClr val="bg1"/>
              </a:solidFill>
              <a:miter lim="800000"/>
            </a:ln>
            <a:effectLst>
              <a:outerShdw blurRad="63500" dist="12700" dir="5400000" sx="101000" sy="101000" algn="ctr" rotWithShape="0">
                <a:schemeClr val="bg1">
                  <a:lumMod val="65000"/>
                </a:schemeClr>
              </a:outerShdw>
              <a:reflection blurRad="6350" stA="500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grpSp>
        <p:nvGrpSpPr>
          <p:cNvPr id="120" name="Group 119"/>
          <p:cNvGrpSpPr/>
          <p:nvPr/>
        </p:nvGrpSpPr>
        <p:grpSpPr>
          <a:xfrm rot="963443">
            <a:off x="4529021" y="2982610"/>
            <a:ext cx="739367" cy="781482"/>
            <a:chOff x="762000" y="1143793"/>
            <a:chExt cx="1676402" cy="1352735"/>
          </a:xfrm>
        </p:grpSpPr>
        <p:pic>
          <p:nvPicPr>
            <p:cNvPr id="1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143793"/>
              <a:ext cx="1676401" cy="1352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 name="Rectangle 122"/>
            <p:cNvSpPr/>
            <p:nvPr/>
          </p:nvSpPr>
          <p:spPr>
            <a:xfrm>
              <a:off x="778097" y="1143793"/>
              <a:ext cx="1660305" cy="1352735"/>
            </a:xfrm>
            <a:prstGeom prst="rect">
              <a:avLst/>
            </a:prstGeom>
            <a:noFill/>
            <a:ln w="41275">
              <a:solidFill>
                <a:schemeClr val="bg1"/>
              </a:solidFill>
              <a:miter lim="800000"/>
            </a:ln>
            <a:effectLst>
              <a:outerShdw blurRad="63500" dist="12700" dir="5400000" sx="101000" sy="101000" algn="ctr" rotWithShape="0">
                <a:schemeClr val="bg1">
                  <a:lumMod val="65000"/>
                </a:schemeClr>
              </a:outerShdw>
              <a:reflection blurRad="6350" stA="500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grpSp>
        <p:nvGrpSpPr>
          <p:cNvPr id="131" name="Group 130"/>
          <p:cNvGrpSpPr/>
          <p:nvPr/>
        </p:nvGrpSpPr>
        <p:grpSpPr>
          <a:xfrm rot="21000000">
            <a:off x="1870456" y="1110399"/>
            <a:ext cx="774209" cy="869100"/>
            <a:chOff x="3879850" y="1245876"/>
            <a:chExt cx="1301750" cy="1473200"/>
          </a:xfrm>
        </p:grpSpPr>
        <p:pic>
          <p:nvPicPr>
            <p:cNvPr id="1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9850" y="1245876"/>
              <a:ext cx="1282700"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7" name="Rectangle 136"/>
            <p:cNvSpPr/>
            <p:nvPr/>
          </p:nvSpPr>
          <p:spPr>
            <a:xfrm>
              <a:off x="3880160" y="1264242"/>
              <a:ext cx="1301440" cy="1454834"/>
            </a:xfrm>
            <a:prstGeom prst="rect">
              <a:avLst/>
            </a:prstGeom>
            <a:noFill/>
            <a:ln w="41275">
              <a:solidFill>
                <a:schemeClr val="bg1"/>
              </a:solidFill>
              <a:miter lim="800000"/>
            </a:ln>
            <a:effectLst>
              <a:outerShdw blurRad="63500" dist="12700" dir="5400000" sx="101000" sy="101000" algn="ctr" rotWithShape="0">
                <a:schemeClr val="bg1">
                  <a:lumMod val="65000"/>
                </a:schemeClr>
              </a:outerShdw>
              <a:reflection blurRad="6350" stA="500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grpSp>
        <p:nvGrpSpPr>
          <p:cNvPr id="210" name="Group 209"/>
          <p:cNvGrpSpPr/>
          <p:nvPr/>
        </p:nvGrpSpPr>
        <p:grpSpPr>
          <a:xfrm rot="20866287">
            <a:off x="3430170" y="3576985"/>
            <a:ext cx="768583" cy="847361"/>
            <a:chOff x="5150975" y="2327181"/>
            <a:chExt cx="1415266" cy="1285493"/>
          </a:xfrm>
        </p:grpSpPr>
        <p:pic>
          <p:nvPicPr>
            <p:cNvPr id="211"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4714" y="2327181"/>
              <a:ext cx="1371527" cy="1271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6" name="Rectangle 215"/>
            <p:cNvSpPr/>
            <p:nvPr/>
          </p:nvSpPr>
          <p:spPr>
            <a:xfrm>
              <a:off x="5150975" y="2327182"/>
              <a:ext cx="1415266" cy="1285492"/>
            </a:xfrm>
            <a:prstGeom prst="rect">
              <a:avLst/>
            </a:prstGeom>
            <a:noFill/>
            <a:ln w="41275">
              <a:solidFill>
                <a:schemeClr val="bg1"/>
              </a:solidFill>
              <a:miter lim="800000"/>
            </a:ln>
            <a:effectLst>
              <a:outerShdw blurRad="63500" dist="12700" dir="5400000" sx="101000" sy="101000" algn="ctr" rotWithShape="0">
                <a:schemeClr val="bg1">
                  <a:lumMod val="65000"/>
                </a:schemeClr>
              </a:outerShdw>
              <a:reflection blurRad="6350" stA="500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graphicFrame>
        <p:nvGraphicFramePr>
          <p:cNvPr id="227" name="Diagram 226"/>
          <p:cNvGraphicFramePr/>
          <p:nvPr>
            <p:extLst>
              <p:ext uri="{D42A27DB-BD31-4B8C-83A1-F6EECF244321}">
                <p14:modId xmlns:p14="http://schemas.microsoft.com/office/powerpoint/2010/main" val="1720345282"/>
              </p:ext>
            </p:extLst>
          </p:nvPr>
        </p:nvGraphicFramePr>
        <p:xfrm>
          <a:off x="76200" y="4786806"/>
          <a:ext cx="8610601" cy="16139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9" name="TextBox 228"/>
          <p:cNvSpPr txBox="1"/>
          <p:nvPr/>
        </p:nvSpPr>
        <p:spPr>
          <a:xfrm rot="21123422">
            <a:off x="4661080" y="2469260"/>
            <a:ext cx="639919" cy="230832"/>
          </a:xfrm>
          <a:prstGeom prst="rect">
            <a:avLst/>
          </a:prstGeom>
          <a:noFill/>
        </p:spPr>
        <p:txBody>
          <a:bodyPr wrap="none" rtlCol="0">
            <a:spAutoFit/>
          </a:bodyPr>
          <a:lstStyle/>
          <a:p>
            <a:r>
              <a:rPr lang="en-US" sz="900" dirty="0"/>
              <a:t>Vinuthan</a:t>
            </a:r>
          </a:p>
        </p:txBody>
      </p:sp>
      <p:sp>
        <p:nvSpPr>
          <p:cNvPr id="230" name="TextBox 229"/>
          <p:cNvSpPr txBox="1"/>
          <p:nvPr/>
        </p:nvSpPr>
        <p:spPr>
          <a:xfrm rot="21000000">
            <a:off x="2138846" y="2075040"/>
            <a:ext cx="665567" cy="230832"/>
          </a:xfrm>
          <a:prstGeom prst="rect">
            <a:avLst/>
          </a:prstGeom>
          <a:noFill/>
        </p:spPr>
        <p:txBody>
          <a:bodyPr wrap="none" rtlCol="0">
            <a:spAutoFit/>
          </a:bodyPr>
          <a:lstStyle/>
          <a:p>
            <a:r>
              <a:rPr lang="en-US" sz="900" dirty="0" smtClean="0"/>
              <a:t>Vaishnoo</a:t>
            </a:r>
            <a:endParaRPr lang="en-US" sz="900" dirty="0"/>
          </a:p>
        </p:txBody>
      </p:sp>
      <p:sp>
        <p:nvSpPr>
          <p:cNvPr id="235" name="TextBox 234"/>
          <p:cNvSpPr txBox="1"/>
          <p:nvPr/>
        </p:nvSpPr>
        <p:spPr>
          <a:xfrm rot="20814538">
            <a:off x="3799570" y="4453465"/>
            <a:ext cx="524503" cy="230832"/>
          </a:xfrm>
          <a:prstGeom prst="rect">
            <a:avLst/>
          </a:prstGeom>
          <a:noFill/>
        </p:spPr>
        <p:txBody>
          <a:bodyPr wrap="none" rtlCol="0">
            <a:spAutoFit/>
          </a:bodyPr>
          <a:lstStyle/>
          <a:p>
            <a:r>
              <a:rPr lang="en-US" sz="900" dirty="0" smtClean="0"/>
              <a:t>Neena</a:t>
            </a:r>
            <a:endParaRPr lang="en-US" sz="900" dirty="0"/>
          </a:p>
        </p:txBody>
      </p:sp>
      <p:sp>
        <p:nvSpPr>
          <p:cNvPr id="236" name="TextBox 235"/>
          <p:cNvSpPr txBox="1"/>
          <p:nvPr/>
        </p:nvSpPr>
        <p:spPr>
          <a:xfrm rot="21240000">
            <a:off x="3646976" y="3218686"/>
            <a:ext cx="377026" cy="212365"/>
          </a:xfrm>
          <a:prstGeom prst="rect">
            <a:avLst/>
          </a:prstGeom>
          <a:noFill/>
        </p:spPr>
        <p:txBody>
          <a:bodyPr wrap="none" rtlCol="0">
            <a:spAutoFit/>
          </a:bodyPr>
          <a:lstStyle/>
          <a:p>
            <a:r>
              <a:rPr lang="en-US" sz="900" dirty="0" smtClean="0"/>
              <a:t>Anil</a:t>
            </a:r>
            <a:endParaRPr lang="en-US" sz="900" dirty="0"/>
          </a:p>
        </p:txBody>
      </p:sp>
      <p:grpSp>
        <p:nvGrpSpPr>
          <p:cNvPr id="6" name="Group 5"/>
          <p:cNvGrpSpPr/>
          <p:nvPr/>
        </p:nvGrpSpPr>
        <p:grpSpPr>
          <a:xfrm>
            <a:off x="4648200" y="457200"/>
            <a:ext cx="730491" cy="878689"/>
            <a:chOff x="6614897" y="3564493"/>
            <a:chExt cx="730491" cy="878689"/>
          </a:xfrm>
        </p:grpSpPr>
        <p:pic>
          <p:nvPicPr>
            <p:cNvPr id="3" name="Picture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21208301">
              <a:off x="6614897" y="3564493"/>
              <a:ext cx="699248" cy="878689"/>
            </a:xfrm>
            <a:prstGeom prst="rect">
              <a:avLst/>
            </a:prstGeom>
          </p:spPr>
        </p:pic>
        <p:sp>
          <p:nvSpPr>
            <p:cNvPr id="94" name="Rectangle 93"/>
            <p:cNvSpPr/>
            <p:nvPr/>
          </p:nvSpPr>
          <p:spPr>
            <a:xfrm rot="21244702">
              <a:off x="6621287" y="3594597"/>
              <a:ext cx="724101" cy="848369"/>
            </a:xfrm>
            <a:prstGeom prst="rect">
              <a:avLst/>
            </a:prstGeom>
            <a:noFill/>
            <a:ln w="41275">
              <a:solidFill>
                <a:schemeClr val="bg1"/>
              </a:solidFill>
              <a:miter lim="800000"/>
            </a:ln>
            <a:effectLst>
              <a:outerShdw blurRad="63500" dist="12700" dir="5400000" sx="101000" sy="101000" algn="ctr" rotWithShape="0">
                <a:schemeClr val="bg1">
                  <a:lumMod val="65000"/>
                </a:schemeClr>
              </a:outerShdw>
              <a:reflection blurRad="6350" stA="500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sp>
        <p:nvSpPr>
          <p:cNvPr id="92" name="TextBox 91"/>
          <p:cNvSpPr txBox="1"/>
          <p:nvPr/>
        </p:nvSpPr>
        <p:spPr>
          <a:xfrm rot="21332546">
            <a:off x="4803995" y="1391543"/>
            <a:ext cx="543739" cy="230832"/>
          </a:xfrm>
          <a:prstGeom prst="rect">
            <a:avLst/>
          </a:prstGeom>
          <a:noFill/>
        </p:spPr>
        <p:txBody>
          <a:bodyPr wrap="none" rtlCol="0">
            <a:spAutoFit/>
          </a:bodyPr>
          <a:lstStyle/>
          <a:p>
            <a:r>
              <a:rPr lang="en-US" sz="900" dirty="0" smtClean="0"/>
              <a:t>Rajesh</a:t>
            </a:r>
            <a:endParaRPr lang="en-US" sz="900" dirty="0"/>
          </a:p>
        </p:txBody>
      </p:sp>
      <p:sp>
        <p:nvSpPr>
          <p:cNvPr id="95" name="TextBox 94"/>
          <p:cNvSpPr txBox="1"/>
          <p:nvPr/>
        </p:nvSpPr>
        <p:spPr>
          <a:xfrm rot="1109554">
            <a:off x="4441177" y="3743974"/>
            <a:ext cx="582211" cy="230832"/>
          </a:xfrm>
          <a:prstGeom prst="rect">
            <a:avLst/>
          </a:prstGeom>
          <a:noFill/>
        </p:spPr>
        <p:txBody>
          <a:bodyPr wrap="none" rtlCol="0">
            <a:spAutoFit/>
          </a:bodyPr>
          <a:lstStyle/>
          <a:p>
            <a:r>
              <a:rPr lang="en-US" sz="900" dirty="0" smtClean="0"/>
              <a:t>Jagdish</a:t>
            </a:r>
            <a:endParaRPr lang="en-US" sz="900" dirty="0"/>
          </a:p>
        </p:txBody>
      </p:sp>
      <p:pic>
        <p:nvPicPr>
          <p:cNvPr id="8" name="Picture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689479" y="1828800"/>
            <a:ext cx="870947" cy="857224"/>
          </a:xfrm>
          <a:prstGeom prst="rect">
            <a:avLst/>
          </a:prstGeom>
        </p:spPr>
      </p:pic>
      <p:sp>
        <p:nvSpPr>
          <p:cNvPr id="53" name="Rectangle 52"/>
          <p:cNvSpPr/>
          <p:nvPr/>
        </p:nvSpPr>
        <p:spPr>
          <a:xfrm rot="21540000">
            <a:off x="5646668" y="1836729"/>
            <a:ext cx="916482" cy="909574"/>
          </a:xfrm>
          <a:prstGeom prst="rect">
            <a:avLst/>
          </a:prstGeom>
          <a:noFill/>
          <a:ln w="41275">
            <a:solidFill>
              <a:schemeClr val="bg1"/>
            </a:solidFill>
            <a:miter lim="800000"/>
          </a:ln>
          <a:effectLst>
            <a:outerShdw blurRad="63500" dist="12700" dir="5400000" sx="101000" sy="101000" algn="ctr" rotWithShape="0">
              <a:schemeClr val="bg1">
                <a:lumMod val="65000"/>
              </a:schemeClr>
            </a:outerShdw>
            <a:reflection blurRad="6350" stA="500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54" name="TextBox 53"/>
          <p:cNvSpPr txBox="1"/>
          <p:nvPr/>
        </p:nvSpPr>
        <p:spPr>
          <a:xfrm rot="21540000">
            <a:off x="5857741" y="2746039"/>
            <a:ext cx="543739" cy="230832"/>
          </a:xfrm>
          <a:prstGeom prst="rect">
            <a:avLst/>
          </a:prstGeom>
          <a:noFill/>
        </p:spPr>
        <p:txBody>
          <a:bodyPr wrap="none" rtlCol="0">
            <a:spAutoFit/>
          </a:bodyPr>
          <a:lstStyle/>
          <a:p>
            <a:r>
              <a:rPr lang="en-US" sz="900" dirty="0" smtClean="0"/>
              <a:t>Karthik</a:t>
            </a:r>
            <a:endParaRPr lang="en-US" sz="900" dirty="0"/>
          </a:p>
        </p:txBody>
      </p:sp>
      <p:pic>
        <p:nvPicPr>
          <p:cNvPr id="1028"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900000">
            <a:off x="3165950" y="756704"/>
            <a:ext cx="908667" cy="879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Rectangle 59"/>
          <p:cNvSpPr/>
          <p:nvPr/>
        </p:nvSpPr>
        <p:spPr>
          <a:xfrm rot="20700000">
            <a:off x="3645186" y="1599220"/>
            <a:ext cx="453970" cy="230832"/>
          </a:xfrm>
          <a:prstGeom prst="rect">
            <a:avLst/>
          </a:prstGeom>
        </p:spPr>
        <p:txBody>
          <a:bodyPr wrap="none">
            <a:spAutoFit/>
          </a:bodyPr>
          <a:lstStyle/>
          <a:p>
            <a:r>
              <a:rPr lang="en-US" sz="900" dirty="0" smtClean="0"/>
              <a:t>Rohit</a:t>
            </a:r>
            <a:endParaRPr lang="en-US" sz="900" dirty="0"/>
          </a:p>
        </p:txBody>
      </p:sp>
      <p:pic>
        <p:nvPicPr>
          <p:cNvPr id="1029"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360000">
            <a:off x="3279365" y="2294939"/>
            <a:ext cx="918403" cy="903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3" name="Rectangle 62"/>
          <p:cNvSpPr/>
          <p:nvPr/>
        </p:nvSpPr>
        <p:spPr>
          <a:xfrm rot="-900000">
            <a:off x="3169136" y="718366"/>
            <a:ext cx="959614" cy="904976"/>
          </a:xfrm>
          <a:prstGeom prst="rect">
            <a:avLst/>
          </a:prstGeom>
          <a:noFill/>
          <a:ln w="41275">
            <a:solidFill>
              <a:schemeClr val="bg1"/>
            </a:solidFill>
            <a:miter lim="800000"/>
          </a:ln>
          <a:effectLst>
            <a:outerShdw blurRad="63500" dist="12700" dir="5400000" sx="101000" sy="101000" algn="ctr" rotWithShape="0">
              <a:schemeClr val="bg1">
                <a:lumMod val="65000"/>
              </a:schemeClr>
            </a:outerShdw>
            <a:reflection blurRad="6350" stA="500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64" name="Rectangle 63"/>
          <p:cNvSpPr/>
          <p:nvPr/>
        </p:nvSpPr>
        <p:spPr>
          <a:xfrm rot="21269365">
            <a:off x="3241635" y="2253785"/>
            <a:ext cx="959614" cy="904976"/>
          </a:xfrm>
          <a:prstGeom prst="rect">
            <a:avLst/>
          </a:prstGeom>
          <a:noFill/>
          <a:ln w="41275">
            <a:solidFill>
              <a:schemeClr val="bg1"/>
            </a:solidFill>
            <a:miter lim="800000"/>
          </a:ln>
          <a:effectLst>
            <a:outerShdw blurRad="63500" dist="12700" dir="5400000" sx="101000" sy="101000" algn="ctr" rotWithShape="0">
              <a:schemeClr val="bg1">
                <a:lumMod val="65000"/>
              </a:schemeClr>
            </a:outerShdw>
            <a:reflection blurRad="6350" stA="500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66" name="TextBox 65"/>
          <p:cNvSpPr txBox="1"/>
          <p:nvPr/>
        </p:nvSpPr>
        <p:spPr>
          <a:xfrm rot="21240000">
            <a:off x="929774" y="3242560"/>
            <a:ext cx="473206" cy="230832"/>
          </a:xfrm>
          <a:prstGeom prst="rect">
            <a:avLst/>
          </a:prstGeom>
          <a:noFill/>
        </p:spPr>
        <p:txBody>
          <a:bodyPr wrap="none" rtlCol="0">
            <a:spAutoFit/>
          </a:bodyPr>
          <a:lstStyle/>
          <a:p>
            <a:r>
              <a:rPr lang="en-US" sz="900" dirty="0" smtClean="0"/>
              <a:t>Manu</a:t>
            </a:r>
            <a:endParaRPr lang="en-US" sz="900" dirty="0"/>
          </a:p>
        </p:txBody>
      </p:sp>
      <p:sp>
        <p:nvSpPr>
          <p:cNvPr id="67" name="TextBox 66"/>
          <p:cNvSpPr txBox="1"/>
          <p:nvPr/>
        </p:nvSpPr>
        <p:spPr>
          <a:xfrm rot="21240000">
            <a:off x="2398403" y="3100214"/>
            <a:ext cx="428322" cy="230832"/>
          </a:xfrm>
          <a:prstGeom prst="rect">
            <a:avLst/>
          </a:prstGeom>
          <a:noFill/>
        </p:spPr>
        <p:txBody>
          <a:bodyPr wrap="none" rtlCol="0">
            <a:spAutoFit/>
          </a:bodyPr>
          <a:lstStyle/>
          <a:p>
            <a:r>
              <a:rPr lang="en-US" sz="900" dirty="0" smtClean="0"/>
              <a:t>Gopi</a:t>
            </a:r>
            <a:endParaRPr lang="en-US" sz="900" dirty="0"/>
          </a:p>
        </p:txBody>
      </p:sp>
      <p:sp>
        <p:nvSpPr>
          <p:cNvPr id="68" name="TextBox 67"/>
          <p:cNvSpPr txBox="1"/>
          <p:nvPr/>
        </p:nvSpPr>
        <p:spPr>
          <a:xfrm rot="21240000">
            <a:off x="2004212" y="4149923"/>
            <a:ext cx="755335" cy="230832"/>
          </a:xfrm>
          <a:prstGeom prst="rect">
            <a:avLst/>
          </a:prstGeom>
          <a:noFill/>
        </p:spPr>
        <p:txBody>
          <a:bodyPr wrap="none" rtlCol="0">
            <a:spAutoFit/>
          </a:bodyPr>
          <a:lstStyle/>
          <a:p>
            <a:r>
              <a:rPr lang="en-US" sz="900" dirty="0" smtClean="0"/>
              <a:t>Rajeshwari</a:t>
            </a:r>
            <a:endParaRPr lang="en-US" sz="900" dirty="0"/>
          </a:p>
        </p:txBody>
      </p:sp>
      <p:sp>
        <p:nvSpPr>
          <p:cNvPr id="71" name="Rectangle 70"/>
          <p:cNvSpPr/>
          <p:nvPr/>
        </p:nvSpPr>
        <p:spPr>
          <a:xfrm rot="21251141">
            <a:off x="557855" y="1310410"/>
            <a:ext cx="850582" cy="820314"/>
          </a:xfrm>
          <a:prstGeom prst="rect">
            <a:avLst/>
          </a:prstGeom>
          <a:noFill/>
          <a:ln w="41275">
            <a:solidFill>
              <a:schemeClr val="bg1"/>
            </a:solidFill>
            <a:miter lim="800000"/>
          </a:ln>
          <a:effectLst>
            <a:outerShdw blurRad="63500" dist="12700" dir="5400000" sx="101000" sy="101000" algn="ctr" rotWithShape="0">
              <a:schemeClr val="bg1">
                <a:lumMod val="65000"/>
              </a:schemeClr>
            </a:outerShdw>
            <a:reflection blurRad="6350" stA="500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72" name="TextBox 71"/>
          <p:cNvSpPr txBox="1"/>
          <p:nvPr/>
        </p:nvSpPr>
        <p:spPr>
          <a:xfrm rot="21123422">
            <a:off x="813259" y="2173764"/>
            <a:ext cx="505267" cy="230832"/>
          </a:xfrm>
          <a:prstGeom prst="rect">
            <a:avLst/>
          </a:prstGeom>
          <a:noFill/>
        </p:spPr>
        <p:txBody>
          <a:bodyPr wrap="none" rtlCol="0">
            <a:spAutoFit/>
          </a:bodyPr>
          <a:lstStyle/>
          <a:p>
            <a:r>
              <a:rPr lang="en-US" sz="900" dirty="0" smtClean="0"/>
              <a:t>Nilesh</a:t>
            </a:r>
            <a:endParaRPr lang="en-US" sz="900" dirty="0"/>
          </a:p>
        </p:txBody>
      </p:sp>
      <p:sp>
        <p:nvSpPr>
          <p:cNvPr id="73" name="Rectangle 72"/>
          <p:cNvSpPr/>
          <p:nvPr/>
        </p:nvSpPr>
        <p:spPr>
          <a:xfrm rot="21251141">
            <a:off x="1862638" y="3375006"/>
            <a:ext cx="850582" cy="711227"/>
          </a:xfrm>
          <a:prstGeom prst="rect">
            <a:avLst/>
          </a:prstGeom>
          <a:noFill/>
          <a:ln w="41275">
            <a:solidFill>
              <a:schemeClr val="bg1"/>
            </a:solidFill>
            <a:miter lim="800000"/>
          </a:ln>
          <a:effectLst>
            <a:outerShdw blurRad="63500" dist="12700" dir="5400000" sx="101000" sy="101000" algn="ctr" rotWithShape="0">
              <a:schemeClr val="bg1">
                <a:lumMod val="65000"/>
              </a:schemeClr>
            </a:outerShdw>
            <a:reflection blurRad="6350" stA="500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1027"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360000">
            <a:off x="782634" y="2557993"/>
            <a:ext cx="863241" cy="629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4" name="Rectangle 73"/>
          <p:cNvSpPr/>
          <p:nvPr/>
        </p:nvSpPr>
        <p:spPr>
          <a:xfrm rot="21251141">
            <a:off x="761437" y="2479655"/>
            <a:ext cx="850582" cy="711227"/>
          </a:xfrm>
          <a:prstGeom prst="rect">
            <a:avLst/>
          </a:prstGeom>
          <a:noFill/>
          <a:ln w="41275">
            <a:solidFill>
              <a:schemeClr val="bg1"/>
            </a:solidFill>
            <a:miter lim="800000"/>
          </a:ln>
          <a:effectLst>
            <a:outerShdw blurRad="63500" dist="12700" dir="5400000" sx="101000" sy="101000" algn="ctr" rotWithShape="0">
              <a:schemeClr val="bg1">
                <a:lumMod val="65000"/>
              </a:schemeClr>
            </a:outerShdw>
            <a:reflection blurRad="6350" stA="500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9"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300000">
            <a:off x="613236" y="1358705"/>
            <a:ext cx="751495" cy="727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73616" y="2362200"/>
            <a:ext cx="730462" cy="645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rot="-360000">
            <a:off x="1918377" y="3423712"/>
            <a:ext cx="754284" cy="657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a:xfrm rot="21600000">
            <a:off x="2197417" y="2336773"/>
            <a:ext cx="850582" cy="711227"/>
          </a:xfrm>
          <a:prstGeom prst="rect">
            <a:avLst/>
          </a:prstGeom>
          <a:noFill/>
          <a:ln w="41275">
            <a:solidFill>
              <a:schemeClr val="bg1"/>
            </a:solidFill>
            <a:miter lim="800000"/>
          </a:ln>
          <a:effectLst>
            <a:outerShdw blurRad="63500" dist="12700" dir="5400000" sx="101000" sy="101000" algn="ctr" rotWithShape="0">
              <a:schemeClr val="bg1">
                <a:lumMod val="65000"/>
              </a:schemeClr>
            </a:outerShdw>
            <a:reflection blurRad="6350" stA="500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aphicFrame>
        <p:nvGraphicFramePr>
          <p:cNvPr id="70" name="Table 69"/>
          <p:cNvGraphicFramePr>
            <a:graphicFrameLocks noGrp="1"/>
          </p:cNvGraphicFramePr>
          <p:nvPr>
            <p:extLst>
              <p:ext uri="{D42A27DB-BD31-4B8C-83A1-F6EECF244321}">
                <p14:modId xmlns:p14="http://schemas.microsoft.com/office/powerpoint/2010/main" val="326308510"/>
              </p:ext>
            </p:extLst>
          </p:nvPr>
        </p:nvGraphicFramePr>
        <p:xfrm>
          <a:off x="6864222" y="1327342"/>
          <a:ext cx="2051178" cy="2360858"/>
        </p:xfrm>
        <a:graphic>
          <a:graphicData uri="http://schemas.openxmlformats.org/drawingml/2006/table">
            <a:tbl>
              <a:tblPr firstRow="1" bandRow="1">
                <a:tableStyleId>{21E4AEA4-8DFA-4A89-87EB-49C32662AFE0}</a:tableStyleId>
              </a:tblPr>
              <a:tblGrid>
                <a:gridCol w="1139889"/>
                <a:gridCol w="911289"/>
              </a:tblGrid>
              <a:tr h="374857">
                <a:tc gridSpan="2">
                  <a:txBody>
                    <a:bodyPr/>
                    <a:lstStyle/>
                    <a:p>
                      <a:r>
                        <a:rPr lang="en-US" sz="1200" b="1" dirty="0" smtClean="0">
                          <a:solidFill>
                            <a:schemeClr val="tx1"/>
                          </a:solidFill>
                        </a:rPr>
                        <a:t>Team Statistics</a:t>
                      </a:r>
                      <a:endParaRPr lang="en-US" sz="1200" b="1" dirty="0">
                        <a:solidFill>
                          <a:schemeClr val="tx1"/>
                        </a:solidFill>
                      </a:endParaRPr>
                    </a:p>
                  </a:txBody>
                  <a:tcPr>
                    <a:solidFill>
                      <a:schemeClr val="accent1">
                        <a:lumMod val="40000"/>
                        <a:lumOff val="60000"/>
                      </a:schemeClr>
                    </a:solidFill>
                  </a:tcPr>
                </a:tc>
                <a:tc hMerge="1">
                  <a:txBody>
                    <a:bodyPr/>
                    <a:lstStyle/>
                    <a:p>
                      <a:endParaRPr lang="en-US" sz="1000" b="0" dirty="0" smtClean="0">
                        <a:solidFill>
                          <a:schemeClr val="tx1"/>
                        </a:solidFill>
                      </a:endParaRPr>
                    </a:p>
                  </a:txBody>
                  <a:tcPr>
                    <a:solidFill>
                      <a:schemeClr val="accent1">
                        <a:lumMod val="40000"/>
                        <a:lumOff val="60000"/>
                      </a:schemeClr>
                    </a:solidFill>
                  </a:tcPr>
                </a:tc>
              </a:tr>
              <a:tr h="374857">
                <a:tc>
                  <a:txBody>
                    <a:bodyPr/>
                    <a:lstStyle/>
                    <a:p>
                      <a:r>
                        <a:rPr lang="en-US" sz="1000" b="1" dirty="0" smtClean="0">
                          <a:solidFill>
                            <a:schemeClr val="tx1"/>
                          </a:solidFill>
                        </a:rPr>
                        <a:t>Size</a:t>
                      </a:r>
                      <a:endParaRPr lang="en-US" sz="1000" b="1" dirty="0">
                        <a:solidFill>
                          <a:schemeClr val="tx1"/>
                        </a:solidFill>
                      </a:endParaRPr>
                    </a:p>
                  </a:txBody>
                  <a:tcPr>
                    <a:solidFill>
                      <a:schemeClr val="accent1">
                        <a:lumMod val="40000"/>
                        <a:lumOff val="60000"/>
                      </a:schemeClr>
                    </a:solidFill>
                  </a:tcPr>
                </a:tc>
                <a:tc>
                  <a:txBody>
                    <a:bodyPr/>
                    <a:lstStyle/>
                    <a:p>
                      <a:r>
                        <a:rPr lang="en-US" sz="1000" b="0" dirty="0" smtClean="0">
                          <a:solidFill>
                            <a:schemeClr val="tx1"/>
                          </a:solidFill>
                        </a:rPr>
                        <a:t>13</a:t>
                      </a:r>
                    </a:p>
                  </a:txBody>
                  <a:tcPr>
                    <a:solidFill>
                      <a:schemeClr val="accent1">
                        <a:lumMod val="40000"/>
                        <a:lumOff val="60000"/>
                      </a:schemeClr>
                    </a:solidFill>
                  </a:tcPr>
                </a:tc>
              </a:tr>
              <a:tr h="431401">
                <a:tc>
                  <a:txBody>
                    <a:bodyPr/>
                    <a:lstStyle/>
                    <a:p>
                      <a:r>
                        <a:rPr lang="en-US" sz="1000" b="1" dirty="0" smtClean="0"/>
                        <a:t>Onsite:</a:t>
                      </a:r>
                      <a:r>
                        <a:rPr lang="en-US" sz="1000" b="1" baseline="0" dirty="0" smtClean="0"/>
                        <a:t> </a:t>
                      </a:r>
                      <a:r>
                        <a:rPr lang="en-US" sz="1000" b="1" dirty="0" smtClean="0"/>
                        <a:t>Offshore Ratio</a:t>
                      </a:r>
                      <a:endParaRPr lang="en-US" sz="1000" b="1" dirty="0"/>
                    </a:p>
                  </a:txBody>
                  <a:tcPr>
                    <a:solidFill>
                      <a:schemeClr val="accent1">
                        <a:lumMod val="40000"/>
                        <a:lumOff val="60000"/>
                      </a:schemeClr>
                    </a:solidFill>
                  </a:tcPr>
                </a:tc>
                <a:tc>
                  <a:txBody>
                    <a:bodyPr/>
                    <a:lstStyle/>
                    <a:p>
                      <a:r>
                        <a:rPr lang="en-US" sz="1000" dirty="0" smtClean="0"/>
                        <a:t>2:11</a:t>
                      </a:r>
                      <a:endParaRPr lang="en-US" sz="1000" dirty="0"/>
                    </a:p>
                  </a:txBody>
                  <a:tcPr>
                    <a:solidFill>
                      <a:schemeClr val="accent1">
                        <a:lumMod val="40000"/>
                        <a:lumOff val="60000"/>
                      </a:schemeClr>
                    </a:solidFill>
                  </a:tcPr>
                </a:tc>
              </a:tr>
              <a:tr h="462415">
                <a:tc>
                  <a:txBody>
                    <a:bodyPr/>
                    <a:lstStyle/>
                    <a:p>
                      <a:r>
                        <a:rPr lang="en-US" sz="1000" b="1" dirty="0" err="1" smtClean="0"/>
                        <a:t>Avg</a:t>
                      </a:r>
                      <a:r>
                        <a:rPr lang="en-US" sz="1000" b="1" baseline="0" dirty="0" smtClean="0"/>
                        <a:t> </a:t>
                      </a:r>
                      <a:r>
                        <a:rPr lang="en-US" sz="1000" b="1" baseline="0" dirty="0" err="1" smtClean="0"/>
                        <a:t>yrs</a:t>
                      </a:r>
                      <a:r>
                        <a:rPr lang="en-US" sz="1000" b="1" baseline="0" dirty="0" smtClean="0"/>
                        <a:t> of experience</a:t>
                      </a:r>
                      <a:endParaRPr lang="en-US" sz="1000" b="1" dirty="0"/>
                    </a:p>
                  </a:txBody>
                  <a:tcPr>
                    <a:solidFill>
                      <a:schemeClr val="accent1">
                        <a:lumMod val="40000"/>
                        <a:lumOff val="60000"/>
                      </a:schemeClr>
                    </a:solidFill>
                  </a:tcPr>
                </a:tc>
                <a:tc>
                  <a:txBody>
                    <a:bodyPr/>
                    <a:lstStyle/>
                    <a:p>
                      <a:r>
                        <a:rPr lang="en-US" sz="1000" dirty="0" smtClean="0"/>
                        <a:t>~8 years</a:t>
                      </a:r>
                      <a:endParaRPr lang="en-US" sz="1000" dirty="0"/>
                    </a:p>
                  </a:txBody>
                  <a:tcPr>
                    <a:solidFill>
                      <a:schemeClr val="accent1">
                        <a:lumMod val="40000"/>
                        <a:lumOff val="60000"/>
                      </a:schemeClr>
                    </a:solidFill>
                  </a:tcPr>
                </a:tc>
              </a:tr>
              <a:tr h="717328">
                <a:tc gridSpan="2">
                  <a:txBody>
                    <a:bodyPr/>
                    <a:lstStyle/>
                    <a:p>
                      <a:pPr algn="ctr"/>
                      <a:r>
                        <a:rPr lang="en-US" sz="1000" b="1" baseline="0" dirty="0" smtClean="0"/>
                        <a:t>3+ years of </a:t>
                      </a:r>
                      <a:r>
                        <a:rPr lang="en-US" sz="1000" b="1" baseline="0" dirty="0" err="1" smtClean="0"/>
                        <a:t>Aditi</a:t>
                      </a:r>
                      <a:r>
                        <a:rPr lang="en-US" sz="1000" b="1" baseline="0" dirty="0" smtClean="0"/>
                        <a:t>-NFP partnership!</a:t>
                      </a:r>
                      <a:endParaRPr lang="en-US" sz="1000" b="1" dirty="0"/>
                    </a:p>
                  </a:txBody>
                  <a:tcPr>
                    <a:solidFill>
                      <a:schemeClr val="accent1">
                        <a:lumMod val="40000"/>
                        <a:lumOff val="60000"/>
                      </a:schemeClr>
                    </a:solidFill>
                  </a:tcPr>
                </a:tc>
                <a:tc hMerge="1">
                  <a:txBody>
                    <a:bodyPr/>
                    <a:lstStyle/>
                    <a:p>
                      <a:endParaRPr lang="en-US" sz="900" dirty="0"/>
                    </a:p>
                  </a:txBody>
                  <a:tcPr/>
                </a:tc>
              </a:tr>
            </a:tbl>
          </a:graphicData>
        </a:graphic>
      </p:graphicFrame>
      <p:pic>
        <p:nvPicPr>
          <p:cNvPr id="52" name="Picture 4" descr="C:\Users\rohitr\Desktop\arun.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3052" y="3581400"/>
            <a:ext cx="910948" cy="641340"/>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rot="21600000">
            <a:off x="854365" y="4152900"/>
            <a:ext cx="428322" cy="230832"/>
          </a:xfrm>
          <a:prstGeom prst="rect">
            <a:avLst/>
          </a:prstGeom>
          <a:noFill/>
        </p:spPr>
        <p:txBody>
          <a:bodyPr wrap="none" rtlCol="0">
            <a:spAutoFit/>
          </a:bodyPr>
          <a:lstStyle/>
          <a:p>
            <a:r>
              <a:rPr lang="en-US" sz="900" dirty="0" err="1" smtClean="0"/>
              <a:t>Arun</a:t>
            </a:r>
            <a:endParaRPr lang="en-US" sz="900" dirty="0"/>
          </a:p>
        </p:txBody>
      </p:sp>
      <p:sp>
        <p:nvSpPr>
          <p:cNvPr id="61" name="TextBox 60"/>
          <p:cNvSpPr txBox="1"/>
          <p:nvPr/>
        </p:nvSpPr>
        <p:spPr>
          <a:xfrm rot="21600000">
            <a:off x="555842" y="5105400"/>
            <a:ext cx="800219" cy="230832"/>
          </a:xfrm>
          <a:prstGeom prst="rect">
            <a:avLst/>
          </a:prstGeom>
          <a:noFill/>
        </p:spPr>
        <p:txBody>
          <a:bodyPr wrap="none" rtlCol="0">
            <a:spAutoFit/>
          </a:bodyPr>
          <a:lstStyle/>
          <a:p>
            <a:r>
              <a:rPr lang="en-US" sz="900" dirty="0" smtClean="0"/>
              <a:t>Babushekar</a:t>
            </a:r>
            <a:endParaRPr lang="en-US" sz="900" dirty="0"/>
          </a:p>
        </p:txBody>
      </p:sp>
      <p:pic>
        <p:nvPicPr>
          <p:cNvPr id="62" name="Picture 2"/>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60963" y="4504988"/>
            <a:ext cx="935449" cy="592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 name="Rectangle 50"/>
          <p:cNvSpPr/>
          <p:nvPr/>
        </p:nvSpPr>
        <p:spPr>
          <a:xfrm rot="21600000">
            <a:off x="534008" y="4394173"/>
            <a:ext cx="989992" cy="711227"/>
          </a:xfrm>
          <a:prstGeom prst="rect">
            <a:avLst/>
          </a:prstGeom>
          <a:noFill/>
          <a:ln w="41275">
            <a:solidFill>
              <a:schemeClr val="bg1"/>
            </a:solidFill>
            <a:miter lim="800000"/>
          </a:ln>
          <a:effectLst>
            <a:outerShdw blurRad="63500" dist="12700" dir="5400000" sx="101000" sy="101000" algn="ctr" rotWithShape="0">
              <a:schemeClr val="bg1">
                <a:lumMod val="65000"/>
              </a:schemeClr>
            </a:outerShdw>
            <a:reflection blurRad="6350" stA="500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58" name="Picture 4"/>
          <p:cNvPicPr>
            <a:picLocks noChangeAspect="1" noChangeArrowheads="1"/>
          </p:cNvPicPr>
          <p:nvPr/>
        </p:nvPicPr>
        <p:blipFill>
          <a:blip r:embed="rId22" cstate="print">
            <a:extLst>
              <a:ext uri="{28A0092B-C50C-407E-A947-70E740481C1C}">
                <a14:useLocalDpi xmlns:a14="http://schemas.microsoft.com/office/drawing/2010/main" val="0"/>
              </a:ext>
            </a:extLst>
          </a:blip>
          <a:stretch>
            <a:fillRect/>
          </a:stretch>
        </p:blipFill>
        <p:spPr bwMode="auto">
          <a:xfrm rot="21103919">
            <a:off x="4010846" y="2861794"/>
            <a:ext cx="397836" cy="399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p:cNvPicPr>
            <a:picLocks noChangeAspect="1" noChangeArrowheads="1"/>
          </p:cNvPicPr>
          <p:nvPr/>
        </p:nvPicPr>
        <p:blipFill>
          <a:blip r:embed="rId22" cstate="print">
            <a:extLst>
              <a:ext uri="{28A0092B-C50C-407E-A947-70E740481C1C}">
                <a14:useLocalDpi xmlns:a14="http://schemas.microsoft.com/office/drawing/2010/main" val="0"/>
              </a:ext>
            </a:extLst>
          </a:blip>
          <a:stretch>
            <a:fillRect/>
          </a:stretch>
        </p:blipFill>
        <p:spPr bwMode="auto">
          <a:xfrm rot="21103919">
            <a:off x="6361508" y="2464456"/>
            <a:ext cx="397836" cy="39986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5"/>
          <p:cNvPicPr>
            <a:picLocks noChangeAspect="1" noChangeArrowheads="1"/>
          </p:cNvPicPr>
          <p:nvPr/>
        </p:nvPicPr>
        <p:blipFill>
          <a:blip r:embed="rId23" cstate="print">
            <a:extLst>
              <a:ext uri="{28A0092B-C50C-407E-A947-70E740481C1C}">
                <a14:useLocalDpi xmlns:a14="http://schemas.microsoft.com/office/drawing/2010/main" val="0"/>
              </a:ext>
            </a:extLst>
          </a:blip>
          <a:stretch>
            <a:fillRect/>
          </a:stretch>
        </p:blipFill>
        <p:spPr bwMode="auto">
          <a:xfrm rot="20910557">
            <a:off x="5116031" y="972365"/>
            <a:ext cx="450760" cy="448613"/>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5"/>
          <p:cNvPicPr>
            <a:picLocks noChangeAspect="1" noChangeArrowheads="1"/>
          </p:cNvPicPr>
          <p:nvPr/>
        </p:nvPicPr>
        <p:blipFill>
          <a:blip r:embed="rId23" cstate="print">
            <a:extLst>
              <a:ext uri="{28A0092B-C50C-407E-A947-70E740481C1C}">
                <a14:useLocalDpi xmlns:a14="http://schemas.microsoft.com/office/drawing/2010/main" val="0"/>
              </a:ext>
            </a:extLst>
          </a:blip>
          <a:stretch>
            <a:fillRect/>
          </a:stretch>
        </p:blipFill>
        <p:spPr bwMode="auto">
          <a:xfrm rot="20910557">
            <a:off x="5004865" y="3533146"/>
            <a:ext cx="450760" cy="448613"/>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78"/>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5143684" y="2074355"/>
            <a:ext cx="436722" cy="440245"/>
          </a:xfrm>
          <a:prstGeom prst="rect">
            <a:avLst/>
          </a:prstGeom>
        </p:spPr>
      </p:pic>
      <p:pic>
        <p:nvPicPr>
          <p:cNvPr id="80" name="Picture 79"/>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484724" y="1664745"/>
            <a:ext cx="436722" cy="440245"/>
          </a:xfrm>
          <a:prstGeom prst="rect">
            <a:avLst/>
          </a:prstGeom>
        </p:spPr>
      </p:pic>
      <p:pic>
        <p:nvPicPr>
          <p:cNvPr id="75" name="Picture 5"/>
          <p:cNvPicPr>
            <a:picLocks noChangeAspect="1" noChangeArrowheads="1"/>
          </p:cNvPicPr>
          <p:nvPr/>
        </p:nvPicPr>
        <p:blipFill>
          <a:blip r:embed="rId23" cstate="print">
            <a:extLst>
              <a:ext uri="{28A0092B-C50C-407E-A947-70E740481C1C}">
                <a14:useLocalDpi xmlns:a14="http://schemas.microsoft.com/office/drawing/2010/main" val="0"/>
              </a:ext>
            </a:extLst>
          </a:blip>
          <a:stretch>
            <a:fillRect/>
          </a:stretch>
        </p:blipFill>
        <p:spPr bwMode="auto">
          <a:xfrm rot="20910557">
            <a:off x="4078767" y="4006785"/>
            <a:ext cx="450760" cy="448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300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3"/>
          <p:cNvSpPr>
            <a:spLocks noGrp="1" noChangeArrowheads="1"/>
          </p:cNvSpPr>
          <p:nvPr>
            <p:ph type="title"/>
          </p:nvPr>
        </p:nvSpPr>
        <p:spPr>
          <a:xfrm>
            <a:off x="20782" y="198438"/>
            <a:ext cx="8229600" cy="411162"/>
          </a:xfrm>
        </p:spPr>
        <p:txBody>
          <a:bodyPr>
            <a:noAutofit/>
          </a:bodyPr>
          <a:lstStyle/>
          <a:p>
            <a:pPr eaLnBrk="1" hangingPunct="1">
              <a:defRPr/>
            </a:pPr>
            <a:r>
              <a:rPr lang="en-US" sz="3200" dirty="0" smtClean="0"/>
              <a:t>Data Team</a:t>
            </a:r>
          </a:p>
        </p:txBody>
      </p:sp>
      <p:graphicFrame>
        <p:nvGraphicFramePr>
          <p:cNvPr id="17" name="Group 84"/>
          <p:cNvGraphicFramePr>
            <a:graphicFrameLocks noGrp="1"/>
          </p:cNvGraphicFramePr>
          <p:nvPr>
            <p:extLst>
              <p:ext uri="{D42A27DB-BD31-4B8C-83A1-F6EECF244321}">
                <p14:modId xmlns:p14="http://schemas.microsoft.com/office/powerpoint/2010/main" val="3480533924"/>
              </p:ext>
            </p:extLst>
          </p:nvPr>
        </p:nvGraphicFramePr>
        <p:xfrm>
          <a:off x="152400" y="2197925"/>
          <a:ext cx="4914218" cy="2867101"/>
        </p:xfrm>
        <a:graphic>
          <a:graphicData uri="http://schemas.openxmlformats.org/drawingml/2006/table">
            <a:tbl>
              <a:tblPr/>
              <a:tblGrid>
                <a:gridCol w="4914218"/>
              </a:tblGrid>
              <a:tr h="33876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n-lt"/>
                        </a:rPr>
                        <a:t>Major Tasks</a:t>
                      </a:r>
                    </a:p>
                  </a:txBody>
                  <a:tcPr marR="5587" marT="558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47040">
                <a:tc>
                  <a:txBody>
                    <a:bodyPr/>
                    <a:lstStyle/>
                    <a:p>
                      <a:r>
                        <a:rPr kumimoji="0" lang="en-US" sz="1200" b="0" i="0" u="none" strike="noStrike" kern="1200" cap="none" normalizeH="0" baseline="0" dirty="0" smtClean="0">
                          <a:ln>
                            <a:noFill/>
                          </a:ln>
                          <a:solidFill>
                            <a:srgbClr val="000000"/>
                          </a:solidFill>
                          <a:effectLst/>
                          <a:latin typeface="+mn-lt"/>
                          <a:ea typeface="+mn-ea"/>
                          <a:cs typeface="Arial" charset="0"/>
                        </a:rPr>
                        <a:t>13.1 Release and Demo environment setup for 13.1</a:t>
                      </a:r>
                    </a:p>
                  </a:txBody>
                  <a:tcPr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CDCE"/>
                    </a:solidFill>
                  </a:tcPr>
                </a:tc>
              </a:tr>
              <a:tr h="381000">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Asset Transactions and Historical Asset</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CDCE"/>
                    </a:solidFill>
                  </a:tcPr>
                </a:tc>
              </a:tr>
              <a:tr h="320040">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Performance, Reports and Fusion Changes</a:t>
                      </a:r>
                    </a:p>
                  </a:txBody>
                  <a:tcPr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CDCE"/>
                    </a:solidFill>
                  </a:tcPr>
                </a:tc>
              </a:tr>
              <a:tr h="36576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rgbClr val="000000"/>
                          </a:solidFill>
                          <a:effectLst/>
                          <a:latin typeface="+mn-lt"/>
                          <a:ea typeface="+mn-ea"/>
                          <a:cs typeface="Arial" charset="0"/>
                        </a:rPr>
                        <a:t>Support: Working on production tickets, Daily jobs</a:t>
                      </a:r>
                    </a:p>
                  </a:txBody>
                  <a:tcPr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CDCE"/>
                    </a:solidFill>
                  </a:tcPr>
                </a:tc>
              </a:tr>
              <a:tr h="3810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rgbClr val="000000"/>
                          </a:solidFill>
                          <a:effectLst/>
                          <a:latin typeface="+mn-lt"/>
                          <a:ea typeface="+mn-ea"/>
                          <a:cs typeface="Arial" charset="0"/>
                        </a:rPr>
                        <a:t>Sponsor Equivalence* and 5 New Reports</a:t>
                      </a:r>
                    </a:p>
                  </a:txBody>
                  <a:tcPr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CDCE"/>
                    </a:solidFill>
                  </a:tcPr>
                </a:tc>
              </a:tr>
              <a:tr h="3048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rgbClr val="000000"/>
                          </a:solidFill>
                          <a:effectLst/>
                          <a:latin typeface="+mn-lt"/>
                          <a:ea typeface="+mn-ea"/>
                          <a:cs typeface="Arial" charset="0"/>
                        </a:rPr>
                        <a:t>L&amp;A Life Feed Processing</a:t>
                      </a:r>
                    </a:p>
                  </a:txBody>
                  <a:tcPr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CDCE"/>
                    </a:solidFill>
                  </a:tcPr>
                </a:tc>
              </a:tr>
              <a:tr h="428701">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rgbClr val="000000"/>
                          </a:solidFill>
                          <a:effectLst/>
                          <a:latin typeface="+mn-lt"/>
                          <a:ea typeface="+mn-ea"/>
                          <a:cs typeface="Arial" charset="0"/>
                        </a:rPr>
                        <a:t>Data Maintenance Framework and Utility*</a:t>
                      </a:r>
                    </a:p>
                  </a:txBody>
                  <a:tcPr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CDCE"/>
                    </a:solidFill>
                  </a:tcPr>
                </a:tc>
              </a:tr>
            </a:tbl>
          </a:graphicData>
        </a:graphic>
      </p:graphicFrame>
      <p:graphicFrame>
        <p:nvGraphicFramePr>
          <p:cNvPr id="6" name="Group 84"/>
          <p:cNvGraphicFramePr>
            <a:graphicFrameLocks noGrp="1"/>
          </p:cNvGraphicFramePr>
          <p:nvPr>
            <p:extLst>
              <p:ext uri="{D42A27DB-BD31-4B8C-83A1-F6EECF244321}">
                <p14:modId xmlns:p14="http://schemas.microsoft.com/office/powerpoint/2010/main" val="3729805241"/>
              </p:ext>
            </p:extLst>
          </p:nvPr>
        </p:nvGraphicFramePr>
        <p:xfrm>
          <a:off x="1371640" y="947180"/>
          <a:ext cx="5791160" cy="1110220"/>
        </p:xfrm>
        <a:graphic>
          <a:graphicData uri="http://schemas.openxmlformats.org/drawingml/2006/table">
            <a:tbl>
              <a:tblPr/>
              <a:tblGrid>
                <a:gridCol w="2133600"/>
                <a:gridCol w="1674620"/>
                <a:gridCol w="1982940"/>
              </a:tblGrid>
              <a:tr h="42115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n-lt"/>
                        </a:rPr>
                        <a:t>Product Deliverables</a:t>
                      </a:r>
                    </a:p>
                  </a:txBody>
                  <a:tcPr marL="5587" marR="5587" marT="558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n-lt"/>
                        </a:rPr>
                        <a:t>Release Date</a:t>
                      </a:r>
                    </a:p>
                  </a:txBody>
                  <a:tcPr marL="5587" marR="5587" marT="558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n-lt"/>
                        </a:rPr>
                        <a:t>Met Scheduled Date</a:t>
                      </a:r>
                    </a:p>
                  </a:txBody>
                  <a:tcPr marL="5587" marR="5587" marT="558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44533">
                <a:tc>
                  <a:txBody>
                    <a:bodyPr/>
                    <a:lstStyle/>
                    <a:p>
                      <a:pPr marL="120650" marR="0" lvl="0" indent="0" algn="ctr"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BI Development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marL="120650" marR="0" lvl="0" indent="0" algn="ctr"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August, 2013</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algn="ctr" fontAlgn="b"/>
                      <a:r>
                        <a:rPr kumimoji="0" lang="en-US" sz="1200" b="0" i="0" u="none" strike="noStrike" kern="1200" cap="none" normalizeH="0" baseline="0" dirty="0" smtClean="0">
                          <a:ln>
                            <a:noFill/>
                          </a:ln>
                          <a:solidFill>
                            <a:srgbClr val="000000"/>
                          </a:solidFill>
                          <a:effectLst/>
                          <a:latin typeface="+mn-lt"/>
                          <a:ea typeface="+mn-ea"/>
                          <a:cs typeface="Arial" charset="0"/>
                        </a:rPr>
                        <a:t>Yes</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r>
              <a:tr h="344533">
                <a:tc>
                  <a:txBody>
                    <a:bodyPr/>
                    <a:lstStyle/>
                    <a:p>
                      <a:pPr marL="120650" marR="0" lvl="0" indent="0" algn="ctr"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Data Support jobs, tickets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marL="120650" marR="0" lvl="0" indent="0" algn="ctr"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Ongoing</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algn="ctr" fontAlgn="b"/>
                      <a:r>
                        <a:rPr kumimoji="0" lang="en-US" sz="1200" b="0" i="0" u="none" strike="noStrike" kern="1200" cap="none" normalizeH="0" baseline="0" dirty="0" smtClean="0">
                          <a:ln>
                            <a:noFill/>
                          </a:ln>
                          <a:solidFill>
                            <a:srgbClr val="000000"/>
                          </a:solidFill>
                          <a:effectLst/>
                          <a:latin typeface="+mn-lt"/>
                          <a:ea typeface="+mn-ea"/>
                          <a:cs typeface="Arial" charset="0"/>
                        </a:rPr>
                        <a:t>Yes</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051815077"/>
              </p:ext>
            </p:extLst>
          </p:nvPr>
        </p:nvGraphicFramePr>
        <p:xfrm>
          <a:off x="4613357" y="5334000"/>
          <a:ext cx="4489286" cy="914400"/>
        </p:xfrm>
        <a:graphic>
          <a:graphicData uri="http://schemas.openxmlformats.org/drawingml/2006/table">
            <a:tbl>
              <a:tblPr firstRow="1" bandRow="1">
                <a:tableStyleId>{5C22544A-7EE6-4342-B048-85BDC9FD1C3A}</a:tableStyleId>
              </a:tblPr>
              <a:tblGrid>
                <a:gridCol w="4489286"/>
              </a:tblGrid>
              <a:tr h="314777">
                <a:tc>
                  <a:txBody>
                    <a:bodyPr/>
                    <a:lstStyle/>
                    <a:p>
                      <a:pPr lvl="3"/>
                      <a:r>
                        <a:rPr lang="en-US" sz="1300" dirty="0" smtClean="0"/>
                        <a:t>What went well</a:t>
                      </a:r>
                      <a:endParaRPr lang="en-US" sz="1300" dirty="0"/>
                    </a:p>
                  </a:txBody>
                  <a:tcPr/>
                </a:tc>
              </a:tr>
              <a:tr h="2982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t>Overall 13.1 Release, Performance</a:t>
                      </a:r>
                      <a:r>
                        <a:rPr lang="en-US" sz="1200" b="0" baseline="0" dirty="0" smtClean="0"/>
                        <a:t> Related Fixes</a:t>
                      </a:r>
                      <a:endParaRPr lang="en-US" sz="1200" b="0" dirty="0" smtClean="0"/>
                    </a:p>
                  </a:txBody>
                  <a:tcPr/>
                </a:tc>
              </a:tr>
              <a:tr h="301413">
                <a:tc>
                  <a:txBody>
                    <a:bodyPr/>
                    <a:lstStyle/>
                    <a:p>
                      <a:r>
                        <a:rPr lang="en-US" sz="1200" b="1" dirty="0" smtClean="0"/>
                        <a:t>Jagdish, Rajesh, Vinuthan:</a:t>
                      </a:r>
                      <a:r>
                        <a:rPr lang="en-US" sz="1200" b="1" baseline="0" dirty="0" smtClean="0"/>
                        <a:t> </a:t>
                      </a:r>
                      <a:r>
                        <a:rPr lang="en-US" sz="1200" b="0" baseline="0" dirty="0" smtClean="0"/>
                        <a:t>Great working with Bill</a:t>
                      </a:r>
                      <a:endParaRPr lang="en-US" sz="1200" b="0" dirty="0" smtClean="0"/>
                    </a:p>
                  </a:txBody>
                  <a:tcPr/>
                </a:tc>
              </a:tr>
            </a:tbl>
          </a:graphicData>
        </a:graphic>
      </p:graphicFrame>
      <p:sp>
        <p:nvSpPr>
          <p:cNvPr id="13" name="TextBox 3"/>
          <p:cNvSpPr txBox="1"/>
          <p:nvPr/>
        </p:nvSpPr>
        <p:spPr>
          <a:xfrm>
            <a:off x="6553200" y="2352675"/>
            <a:ext cx="1371600" cy="314325"/>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b="1" dirty="0">
                <a:solidFill>
                  <a:prstClr val="black"/>
                </a:solidFill>
              </a:rPr>
              <a:t>Data Tickets</a:t>
            </a:r>
          </a:p>
        </p:txBody>
      </p:sp>
      <p:grpSp>
        <p:nvGrpSpPr>
          <p:cNvPr id="14" name="Group 13"/>
          <p:cNvGrpSpPr/>
          <p:nvPr/>
        </p:nvGrpSpPr>
        <p:grpSpPr>
          <a:xfrm rot="21540000">
            <a:off x="3758471" y="234996"/>
            <a:ext cx="738468" cy="622393"/>
            <a:chOff x="4494300" y="2206835"/>
            <a:chExt cx="1431331" cy="1079981"/>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4301" y="2211382"/>
              <a:ext cx="1431330" cy="1075432"/>
            </a:xfrm>
            <a:prstGeom prst="rect">
              <a:avLst/>
            </a:prstGeom>
          </p:spPr>
        </p:pic>
        <p:sp>
          <p:nvSpPr>
            <p:cNvPr id="16" name="Rectangle 15"/>
            <p:cNvSpPr/>
            <p:nvPr/>
          </p:nvSpPr>
          <p:spPr>
            <a:xfrm>
              <a:off x="4494300" y="2206835"/>
              <a:ext cx="1415266" cy="1079981"/>
            </a:xfrm>
            <a:prstGeom prst="rect">
              <a:avLst/>
            </a:prstGeom>
            <a:noFill/>
            <a:ln w="41275">
              <a:solidFill>
                <a:schemeClr val="bg1"/>
              </a:solidFill>
              <a:miter lim="800000"/>
            </a:ln>
            <a:effectLst>
              <a:outerShdw blurRad="63500" dist="12700" dir="5400000" sx="101000" sy="101000" algn="ctr" rotWithShape="0">
                <a:schemeClr val="bg1">
                  <a:lumMod val="65000"/>
                </a:schemeClr>
              </a:outerShdw>
              <a:reflection blurRad="6350" stA="500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solidFill>
                  <a:prstClr val="white"/>
                </a:solidFill>
              </a:endParaRPr>
            </a:p>
          </p:txBody>
        </p:sp>
      </p:grpSp>
      <p:grpSp>
        <p:nvGrpSpPr>
          <p:cNvPr id="19" name="Group 18"/>
          <p:cNvGrpSpPr/>
          <p:nvPr/>
        </p:nvGrpSpPr>
        <p:grpSpPr>
          <a:xfrm>
            <a:off x="5059519" y="230651"/>
            <a:ext cx="739367" cy="633135"/>
            <a:chOff x="762000" y="1143793"/>
            <a:chExt cx="1676402" cy="1352735"/>
          </a:xfrm>
        </p:grpSpPr>
        <p:pic>
          <p:nvPicPr>
            <p:cNvPr id="2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143793"/>
              <a:ext cx="1676401" cy="1352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p:nvSpPr>
          <p:spPr>
            <a:xfrm>
              <a:off x="778097" y="1143793"/>
              <a:ext cx="1660305" cy="1352735"/>
            </a:xfrm>
            <a:prstGeom prst="rect">
              <a:avLst/>
            </a:prstGeom>
            <a:noFill/>
            <a:ln w="41275">
              <a:solidFill>
                <a:schemeClr val="bg1"/>
              </a:solidFill>
              <a:miter lim="800000"/>
            </a:ln>
            <a:effectLst>
              <a:outerShdw blurRad="63500" dist="12700" dir="5400000" sx="101000" sy="101000" algn="ctr" rotWithShape="0">
                <a:schemeClr val="bg1">
                  <a:lumMod val="65000"/>
                </a:schemeClr>
              </a:outerShdw>
              <a:reflection blurRad="6350" stA="500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solidFill>
                  <a:prstClr val="white"/>
                </a:solidFill>
              </a:endParaRPr>
            </a:p>
          </p:txBody>
        </p:sp>
      </p:grpSp>
      <p:sp>
        <p:nvSpPr>
          <p:cNvPr id="22" name="TextBox 21"/>
          <p:cNvSpPr txBox="1"/>
          <p:nvPr/>
        </p:nvSpPr>
        <p:spPr>
          <a:xfrm rot="21600000">
            <a:off x="4419600" y="404642"/>
            <a:ext cx="639919" cy="230832"/>
          </a:xfrm>
          <a:prstGeom prst="rect">
            <a:avLst/>
          </a:prstGeom>
          <a:noFill/>
        </p:spPr>
        <p:txBody>
          <a:bodyPr wrap="none" rtlCol="0">
            <a:spAutoFit/>
          </a:bodyPr>
          <a:lstStyle/>
          <a:p>
            <a:r>
              <a:rPr lang="en-US" sz="900" dirty="0">
                <a:solidFill>
                  <a:prstClr val="black"/>
                </a:solidFill>
              </a:rPr>
              <a:t>Vinuthan</a:t>
            </a:r>
          </a:p>
        </p:txBody>
      </p:sp>
      <p:grpSp>
        <p:nvGrpSpPr>
          <p:cNvPr id="23" name="Group 22"/>
          <p:cNvGrpSpPr/>
          <p:nvPr/>
        </p:nvGrpSpPr>
        <p:grpSpPr>
          <a:xfrm rot="360000">
            <a:off x="2430945" y="169681"/>
            <a:ext cx="704994" cy="733008"/>
            <a:chOff x="6618386" y="3560821"/>
            <a:chExt cx="755512" cy="950594"/>
          </a:xfrm>
        </p:grpSpPr>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208301">
              <a:off x="6618386" y="3560821"/>
              <a:ext cx="753430" cy="950594"/>
            </a:xfrm>
            <a:prstGeom prst="rect">
              <a:avLst/>
            </a:prstGeom>
          </p:spPr>
        </p:pic>
        <p:sp>
          <p:nvSpPr>
            <p:cNvPr id="25" name="Rectangle 24"/>
            <p:cNvSpPr/>
            <p:nvPr/>
          </p:nvSpPr>
          <p:spPr>
            <a:xfrm rot="21244702">
              <a:off x="6649797" y="3601745"/>
              <a:ext cx="724101" cy="848369"/>
            </a:xfrm>
            <a:prstGeom prst="rect">
              <a:avLst/>
            </a:prstGeom>
            <a:noFill/>
            <a:ln w="41275">
              <a:solidFill>
                <a:schemeClr val="bg1"/>
              </a:solidFill>
              <a:miter lim="800000"/>
            </a:ln>
            <a:effectLst>
              <a:outerShdw blurRad="63500" dist="12700" dir="5400000" sx="101000" sy="101000" algn="ctr" rotWithShape="0">
                <a:schemeClr val="bg1">
                  <a:lumMod val="65000"/>
                </a:schemeClr>
              </a:outerShdw>
              <a:reflection blurRad="6350" stA="500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solidFill>
                  <a:prstClr val="white"/>
                </a:solidFill>
              </a:endParaRPr>
            </a:p>
          </p:txBody>
        </p:sp>
      </p:grpSp>
      <p:sp>
        <p:nvSpPr>
          <p:cNvPr id="26" name="TextBox 25"/>
          <p:cNvSpPr txBox="1"/>
          <p:nvPr/>
        </p:nvSpPr>
        <p:spPr>
          <a:xfrm rot="21600000">
            <a:off x="3113861" y="381001"/>
            <a:ext cx="543739" cy="230832"/>
          </a:xfrm>
          <a:prstGeom prst="rect">
            <a:avLst/>
          </a:prstGeom>
          <a:noFill/>
        </p:spPr>
        <p:txBody>
          <a:bodyPr wrap="none" rtlCol="0">
            <a:spAutoFit/>
          </a:bodyPr>
          <a:lstStyle/>
          <a:p>
            <a:r>
              <a:rPr lang="en-US" sz="900" dirty="0" smtClean="0">
                <a:solidFill>
                  <a:prstClr val="black"/>
                </a:solidFill>
              </a:rPr>
              <a:t>Rajesh</a:t>
            </a:r>
            <a:endParaRPr lang="en-US" sz="900" dirty="0">
              <a:solidFill>
                <a:prstClr val="black"/>
              </a:solidFill>
            </a:endParaRPr>
          </a:p>
        </p:txBody>
      </p:sp>
      <p:sp>
        <p:nvSpPr>
          <p:cNvPr id="27" name="TextBox 26"/>
          <p:cNvSpPr txBox="1"/>
          <p:nvPr/>
        </p:nvSpPr>
        <p:spPr>
          <a:xfrm>
            <a:off x="5742389" y="404641"/>
            <a:ext cx="582211" cy="230832"/>
          </a:xfrm>
          <a:prstGeom prst="rect">
            <a:avLst/>
          </a:prstGeom>
          <a:noFill/>
        </p:spPr>
        <p:txBody>
          <a:bodyPr wrap="none" rtlCol="0">
            <a:spAutoFit/>
          </a:bodyPr>
          <a:lstStyle/>
          <a:p>
            <a:r>
              <a:rPr lang="en-US" sz="900" dirty="0" smtClean="0">
                <a:solidFill>
                  <a:prstClr val="black"/>
                </a:solidFill>
              </a:rPr>
              <a:t>Jagdish</a:t>
            </a:r>
            <a:endParaRPr lang="en-US" sz="900" dirty="0">
              <a:solidFill>
                <a:prstClr val="black"/>
              </a:solidFill>
            </a:endParaRPr>
          </a:p>
        </p:txBody>
      </p:sp>
      <p:graphicFrame>
        <p:nvGraphicFramePr>
          <p:cNvPr id="28" name="Table 27"/>
          <p:cNvGraphicFramePr>
            <a:graphicFrameLocks noGrp="1"/>
          </p:cNvGraphicFramePr>
          <p:nvPr>
            <p:extLst>
              <p:ext uri="{D42A27DB-BD31-4B8C-83A1-F6EECF244321}">
                <p14:modId xmlns:p14="http://schemas.microsoft.com/office/powerpoint/2010/main" val="1894784028"/>
              </p:ext>
            </p:extLst>
          </p:nvPr>
        </p:nvGraphicFramePr>
        <p:xfrm>
          <a:off x="303027" y="5318760"/>
          <a:ext cx="4191001" cy="929640"/>
        </p:xfrm>
        <a:graphic>
          <a:graphicData uri="http://schemas.openxmlformats.org/drawingml/2006/table">
            <a:tbl>
              <a:tblPr firstRow="1" bandRow="1">
                <a:tableStyleId>{5C22544A-7EE6-4342-B048-85BDC9FD1C3A}</a:tableStyleId>
              </a:tblPr>
              <a:tblGrid>
                <a:gridCol w="4191001"/>
              </a:tblGrid>
              <a:tr h="275933">
                <a:tc>
                  <a:txBody>
                    <a:bodyPr/>
                    <a:lstStyle/>
                    <a:p>
                      <a:pPr lvl="0" algn="ctr"/>
                      <a:r>
                        <a:rPr lang="en-US" sz="1300" dirty="0" smtClean="0"/>
                        <a:t>Accolades – Bill Weaver</a:t>
                      </a:r>
                      <a:endParaRPr lang="en-US" sz="1300" dirty="0"/>
                    </a:p>
                  </a:txBody>
                  <a:tcPr/>
                </a:tc>
              </a:tr>
              <a:tr h="5213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dk1"/>
                          </a:solidFill>
                          <a:latin typeface="+mn-lt"/>
                          <a:ea typeface="+mn-ea"/>
                          <a:cs typeface="+mn-cs"/>
                        </a:rPr>
                        <a:t>Guys, thanks so much for tracking this down and getting it fixed!  Excellent work and I’m so proud of how you guys work as a team to resolve issues like this.</a:t>
                      </a:r>
                    </a:p>
                  </a:txBody>
                  <a:tcPr/>
                </a:tc>
              </a:tr>
            </a:tbl>
          </a:graphicData>
        </a:graphic>
      </p:graphicFrame>
      <p:graphicFrame>
        <p:nvGraphicFramePr>
          <p:cNvPr id="31" name="Chart 30"/>
          <p:cNvGraphicFramePr>
            <a:graphicFrameLocks/>
          </p:cNvGraphicFramePr>
          <p:nvPr>
            <p:extLst>
              <p:ext uri="{D42A27DB-BD31-4B8C-83A1-F6EECF244321}">
                <p14:modId xmlns:p14="http://schemas.microsoft.com/office/powerpoint/2010/main" val="241399312"/>
              </p:ext>
            </p:extLst>
          </p:nvPr>
        </p:nvGraphicFramePr>
        <p:xfrm>
          <a:off x="5181600" y="2209800"/>
          <a:ext cx="3886200" cy="2590800"/>
        </p:xfrm>
        <a:graphic>
          <a:graphicData uri="http://schemas.openxmlformats.org/drawingml/2006/chart">
            <c:chart xmlns:c="http://schemas.openxmlformats.org/drawingml/2006/chart" xmlns:r="http://schemas.openxmlformats.org/officeDocument/2006/relationships" r:id="rId6"/>
          </a:graphicData>
        </a:graphic>
      </p:graphicFrame>
      <p:sp>
        <p:nvSpPr>
          <p:cNvPr id="2" name="TextBox 1"/>
          <p:cNvSpPr txBox="1"/>
          <p:nvPr/>
        </p:nvSpPr>
        <p:spPr>
          <a:xfrm>
            <a:off x="228599" y="5073134"/>
            <a:ext cx="986167" cy="246221"/>
          </a:xfrm>
          <a:prstGeom prst="rect">
            <a:avLst/>
          </a:prstGeom>
          <a:noFill/>
        </p:spPr>
        <p:txBody>
          <a:bodyPr wrap="none" rtlCol="0">
            <a:spAutoFit/>
          </a:bodyPr>
          <a:lstStyle/>
          <a:p>
            <a:r>
              <a:rPr lang="en-US" sz="1000" dirty="0" smtClean="0">
                <a:solidFill>
                  <a:prstClr val="black"/>
                </a:solidFill>
              </a:rPr>
              <a:t>* - In progress</a:t>
            </a:r>
            <a:endParaRPr lang="en-US" sz="1000" dirty="0">
              <a:solidFill>
                <a:prstClr val="black"/>
              </a:solidFill>
            </a:endParaRPr>
          </a:p>
        </p:txBody>
      </p:sp>
    </p:spTree>
    <p:extLst>
      <p:ext uri="{BB962C8B-B14F-4D97-AF65-F5344CB8AC3E}">
        <p14:creationId xmlns:p14="http://schemas.microsoft.com/office/powerpoint/2010/main" val="200687721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3"/>
          <p:cNvSpPr>
            <a:spLocks noGrp="1" noChangeArrowheads="1"/>
          </p:cNvSpPr>
          <p:nvPr>
            <p:ph type="title"/>
          </p:nvPr>
        </p:nvSpPr>
        <p:spPr>
          <a:xfrm>
            <a:off x="20782" y="198438"/>
            <a:ext cx="8229600" cy="411162"/>
          </a:xfrm>
        </p:spPr>
        <p:txBody>
          <a:bodyPr>
            <a:noAutofit/>
          </a:bodyPr>
          <a:lstStyle/>
          <a:p>
            <a:pPr eaLnBrk="1" hangingPunct="1">
              <a:defRPr/>
            </a:pPr>
            <a:r>
              <a:rPr lang="en-US" sz="3200" dirty="0" smtClean="0"/>
              <a:t>QA Team</a:t>
            </a:r>
          </a:p>
        </p:txBody>
      </p:sp>
      <p:sp>
        <p:nvSpPr>
          <p:cNvPr id="18" name="Slide Number Placeholder 11"/>
          <p:cNvSpPr txBox="1">
            <a:spLocks/>
          </p:cNvSpPr>
          <p:nvPr/>
        </p:nvSpPr>
        <p:spPr>
          <a:xfrm>
            <a:off x="6172200" y="6076950"/>
            <a:ext cx="7620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Slide </a:t>
            </a:r>
            <a:fld id="{CDC53BBD-6EF3-46A4-8A3A-23DA8304CA51}"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17" name="Group 84"/>
          <p:cNvGraphicFramePr>
            <a:graphicFrameLocks noGrp="1"/>
          </p:cNvGraphicFramePr>
          <p:nvPr>
            <p:extLst>
              <p:ext uri="{D42A27DB-BD31-4B8C-83A1-F6EECF244321}">
                <p14:modId xmlns:p14="http://schemas.microsoft.com/office/powerpoint/2010/main" val="658909278"/>
              </p:ext>
            </p:extLst>
          </p:nvPr>
        </p:nvGraphicFramePr>
        <p:xfrm>
          <a:off x="246794" y="2636567"/>
          <a:ext cx="8744805" cy="1630632"/>
        </p:xfrm>
        <a:graphic>
          <a:graphicData uri="http://schemas.openxmlformats.org/drawingml/2006/table">
            <a:tbl>
              <a:tblPr/>
              <a:tblGrid>
                <a:gridCol w="8744805"/>
              </a:tblGrid>
              <a:tr h="38466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n-lt"/>
                        </a:rPr>
                        <a:t>Task Name</a:t>
                      </a:r>
                    </a:p>
                  </a:txBody>
                  <a:tcPr marR="5587" marT="558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2984">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200" b="1" i="0" u="none" strike="noStrike" kern="1200" cap="none" normalizeH="0" baseline="0" dirty="0" smtClean="0">
                          <a:ln>
                            <a:noFill/>
                          </a:ln>
                          <a:solidFill>
                            <a:srgbClr val="000000"/>
                          </a:solidFill>
                          <a:effectLst/>
                          <a:latin typeface="+mn-lt"/>
                          <a:ea typeface="+mn-ea"/>
                          <a:cs typeface="Arial" charset="0"/>
                        </a:rPr>
                        <a:t>13.1 C release: </a:t>
                      </a:r>
                      <a:r>
                        <a:rPr lang="en-US" sz="1200" dirty="0" smtClean="0"/>
                        <a:t>Automation of Rep Maintenance</a:t>
                      </a:r>
                      <a:r>
                        <a:rPr lang="en-US" sz="1200" baseline="0" dirty="0" smtClean="0"/>
                        <a:t> &amp; </a:t>
                      </a:r>
                      <a:r>
                        <a:rPr lang="en-US" sz="1200" dirty="0" smtClean="0"/>
                        <a:t>Automation of Entity Relationship,</a:t>
                      </a:r>
                      <a:r>
                        <a:rPr lang="en-US" sz="1200" baseline="0" dirty="0" smtClean="0"/>
                        <a:t> </a:t>
                      </a:r>
                      <a:r>
                        <a:rPr lang="en-US" sz="1200" dirty="0" smtClean="0"/>
                        <a:t>Testing of Account Establishment Client Details, Entity Relationship, Client Letters, Client Search, Edit Client, Cube Validation &amp; Compensation Statement Testing, CLP changes, Client Search,CDM,</a:t>
                      </a:r>
                      <a:r>
                        <a:rPr lang="en-US" sz="1200" baseline="0" dirty="0" smtClean="0"/>
                        <a:t> </a:t>
                      </a:r>
                      <a:r>
                        <a:rPr lang="en-US" sz="1200" i="1" baseline="0" dirty="0" smtClean="0"/>
                        <a:t>initiated from 13.1C release and has been completed  well during </a:t>
                      </a:r>
                      <a:r>
                        <a:rPr lang="en-US" sz="1200" i="1" baseline="0" dirty="0" err="1" smtClean="0"/>
                        <a:t>Dev</a:t>
                      </a:r>
                      <a:r>
                        <a:rPr lang="en-US" sz="1200" i="1" baseline="0" dirty="0" smtClean="0"/>
                        <a:t> QA &amp;UAT . </a:t>
                      </a:r>
                    </a:p>
                  </a:txBody>
                  <a:tcPr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CDCE"/>
                    </a:solidFill>
                  </a:tcPr>
                </a:tc>
              </a:tr>
              <a:tr h="622984">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200" b="1" i="0" u="none" strike="noStrike" kern="1200" cap="none" normalizeH="0" baseline="0" dirty="0" smtClean="0">
                          <a:ln>
                            <a:noFill/>
                          </a:ln>
                          <a:solidFill>
                            <a:srgbClr val="000000"/>
                          </a:solidFill>
                          <a:effectLst/>
                          <a:latin typeface="+mn-lt"/>
                          <a:ea typeface="+mn-ea"/>
                          <a:cs typeface="Arial" charset="0"/>
                        </a:rPr>
                        <a:t>10/17 release; 10/30 release:  </a:t>
                      </a:r>
                      <a:r>
                        <a:rPr kumimoji="0" lang="en-US" sz="1200" b="0" i="0" u="none" strike="noStrike" kern="1200" cap="none" normalizeH="0" baseline="0" dirty="0" smtClean="0">
                          <a:ln>
                            <a:noFill/>
                          </a:ln>
                          <a:solidFill>
                            <a:srgbClr val="000000"/>
                          </a:solidFill>
                          <a:effectLst/>
                          <a:latin typeface="+mn-lt"/>
                          <a:ea typeface="+mn-ea"/>
                          <a:cs typeface="Arial" charset="0"/>
                        </a:rPr>
                        <a:t>Completed 13.1 immediate releases on 17</a:t>
                      </a:r>
                      <a:r>
                        <a:rPr kumimoji="0" lang="en-US" sz="1200" b="0" i="0" u="none" strike="noStrike" kern="1200" cap="none" normalizeH="0" baseline="30000" dirty="0" smtClean="0">
                          <a:ln>
                            <a:noFill/>
                          </a:ln>
                          <a:solidFill>
                            <a:srgbClr val="000000"/>
                          </a:solidFill>
                          <a:effectLst/>
                          <a:latin typeface="+mn-lt"/>
                          <a:ea typeface="+mn-ea"/>
                          <a:cs typeface="Arial" charset="0"/>
                        </a:rPr>
                        <a:t>th</a:t>
                      </a:r>
                      <a:r>
                        <a:rPr kumimoji="0" lang="en-US" sz="1200" b="0" i="0" u="none" strike="noStrike" kern="1200" cap="none" normalizeH="0" baseline="0" dirty="0" smtClean="0">
                          <a:ln>
                            <a:noFill/>
                          </a:ln>
                          <a:solidFill>
                            <a:srgbClr val="000000"/>
                          </a:solidFill>
                          <a:effectLst/>
                          <a:latin typeface="+mn-lt"/>
                          <a:ea typeface="+mn-ea"/>
                          <a:cs typeface="Arial" charset="0"/>
                        </a:rPr>
                        <a:t> &amp; 30</a:t>
                      </a:r>
                      <a:r>
                        <a:rPr kumimoji="0" lang="en-US" sz="1200" b="0" i="0" u="none" strike="noStrike" kern="1200" cap="none" normalizeH="0" baseline="30000" dirty="0" smtClean="0">
                          <a:ln>
                            <a:noFill/>
                          </a:ln>
                          <a:solidFill>
                            <a:srgbClr val="000000"/>
                          </a:solidFill>
                          <a:effectLst/>
                          <a:latin typeface="+mn-lt"/>
                          <a:ea typeface="+mn-ea"/>
                          <a:cs typeface="Arial" charset="0"/>
                        </a:rPr>
                        <a:t>th</a:t>
                      </a:r>
                      <a:r>
                        <a:rPr kumimoji="0" lang="en-US" sz="1200" b="0" i="0" u="none" strike="noStrike" kern="1200" cap="none" normalizeH="0" baseline="0" dirty="0" smtClean="0">
                          <a:ln>
                            <a:noFill/>
                          </a:ln>
                          <a:solidFill>
                            <a:srgbClr val="000000"/>
                          </a:solidFill>
                          <a:effectLst/>
                          <a:latin typeface="+mn-lt"/>
                          <a:ea typeface="+mn-ea"/>
                          <a:cs typeface="Arial" charset="0"/>
                        </a:rPr>
                        <a:t> October for CLP Changes &amp; Work Queue UI changes.</a:t>
                      </a:r>
                    </a:p>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200" b="1" i="0" u="none" strike="noStrike" kern="1200" cap="none" normalizeH="0" baseline="0" dirty="0" smtClean="0">
                          <a:ln>
                            <a:noFill/>
                          </a:ln>
                          <a:solidFill>
                            <a:srgbClr val="000000"/>
                          </a:solidFill>
                          <a:effectLst/>
                          <a:latin typeface="+mn-lt"/>
                          <a:ea typeface="+mn-ea"/>
                          <a:cs typeface="Arial" charset="0"/>
                        </a:rPr>
                        <a:t>UTP</a:t>
                      </a:r>
                      <a:r>
                        <a:rPr kumimoji="0" lang="en-US" sz="1200" b="0" i="0" u="none" strike="noStrike" kern="1200" cap="none" normalizeH="0" baseline="0" dirty="0" smtClean="0">
                          <a:ln>
                            <a:noFill/>
                          </a:ln>
                          <a:solidFill>
                            <a:srgbClr val="000000"/>
                          </a:solidFill>
                          <a:effectLst/>
                          <a:latin typeface="+mn-lt"/>
                          <a:ea typeface="+mn-ea"/>
                          <a:cs typeface="Arial" charset="0"/>
                        </a:rPr>
                        <a:t> : Third round of Prototype testing on UTP completed.</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CDCE"/>
                    </a:solidFill>
                  </a:tcPr>
                </a:tc>
              </a:tr>
            </a:tbl>
          </a:graphicData>
        </a:graphic>
      </p:graphicFrame>
      <p:graphicFrame>
        <p:nvGraphicFramePr>
          <p:cNvPr id="9" name="Group 84"/>
          <p:cNvGraphicFramePr>
            <a:graphicFrameLocks noGrp="1"/>
          </p:cNvGraphicFramePr>
          <p:nvPr>
            <p:extLst>
              <p:ext uri="{D42A27DB-BD31-4B8C-83A1-F6EECF244321}">
                <p14:modId xmlns:p14="http://schemas.microsoft.com/office/powerpoint/2010/main" val="4133294876"/>
              </p:ext>
            </p:extLst>
          </p:nvPr>
        </p:nvGraphicFramePr>
        <p:xfrm>
          <a:off x="1773656" y="1066800"/>
          <a:ext cx="5791160" cy="1454753"/>
        </p:xfrm>
        <a:graphic>
          <a:graphicData uri="http://schemas.openxmlformats.org/drawingml/2006/table">
            <a:tbl>
              <a:tblPr/>
              <a:tblGrid>
                <a:gridCol w="2133600"/>
                <a:gridCol w="1674620"/>
                <a:gridCol w="1982940"/>
              </a:tblGrid>
              <a:tr h="42115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n-lt"/>
                        </a:rPr>
                        <a:t>Some Support Tickets</a:t>
                      </a:r>
                    </a:p>
                  </a:txBody>
                  <a:tcPr marL="5587" marR="5587" marT="558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n-lt"/>
                        </a:rPr>
                        <a:t>Release Date</a:t>
                      </a:r>
                    </a:p>
                  </a:txBody>
                  <a:tcPr marL="5587" marR="5587" marT="558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mn-lt"/>
                        </a:rPr>
                        <a:t>Met Scheduled Date</a:t>
                      </a:r>
                    </a:p>
                  </a:txBody>
                  <a:tcPr marL="5587" marR="5587" marT="558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44533">
                <a:tc>
                  <a:txBody>
                    <a:bodyPr/>
                    <a:lstStyle/>
                    <a:p>
                      <a:pPr marL="120650" marR="0" lvl="0" indent="0" algn="l"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13.1 A,B, C releases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marL="120650" marR="0" lvl="0" indent="0" algn="ctr"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Aug, Sep, Oct, 2013</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algn="ctr" fontAlgn="b"/>
                      <a:r>
                        <a:rPr kumimoji="0" lang="en-US" sz="1200" b="0" i="0" u="none" strike="noStrike" kern="1200" cap="none" normalizeH="0" baseline="0" dirty="0" smtClean="0">
                          <a:ln>
                            <a:noFill/>
                          </a:ln>
                          <a:solidFill>
                            <a:srgbClr val="000000"/>
                          </a:solidFill>
                          <a:effectLst/>
                          <a:latin typeface="+mn-lt"/>
                          <a:ea typeface="+mn-ea"/>
                          <a:cs typeface="Arial" charset="0"/>
                        </a:rPr>
                        <a:t>Yes</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r>
              <a:tr h="344533">
                <a:tc>
                  <a:txBody>
                    <a:bodyPr/>
                    <a:lstStyle/>
                    <a:p>
                      <a:pPr marL="120650" marR="0" lvl="0" indent="0" algn="l"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10/17 release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marL="120650" marR="0" lvl="0" indent="0" algn="ctr"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Oct, 2013</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algn="ctr" fontAlgn="b"/>
                      <a:r>
                        <a:rPr kumimoji="0" lang="en-US" sz="1200" b="0" i="0" u="none" strike="noStrike" kern="1200" cap="none" normalizeH="0" baseline="0" dirty="0" smtClean="0">
                          <a:ln>
                            <a:noFill/>
                          </a:ln>
                          <a:solidFill>
                            <a:srgbClr val="000000"/>
                          </a:solidFill>
                          <a:effectLst/>
                          <a:latin typeface="+mn-lt"/>
                          <a:ea typeface="+mn-ea"/>
                          <a:cs typeface="Arial" charset="0"/>
                        </a:rPr>
                        <a:t>Yes</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r>
              <a:tr h="344533">
                <a:tc>
                  <a:txBody>
                    <a:bodyPr/>
                    <a:lstStyle/>
                    <a:p>
                      <a:pPr marL="120650" marR="0" lvl="0" indent="0" algn="l"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10/30 release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marL="120650" marR="0" lvl="0" indent="0" algn="ctr" defTabSz="914400" rtl="0" eaLnBrk="1" fontAlgn="t"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smtClean="0">
                          <a:ln>
                            <a:noFill/>
                          </a:ln>
                          <a:solidFill>
                            <a:srgbClr val="000000"/>
                          </a:solidFill>
                          <a:effectLst/>
                          <a:latin typeface="+mn-lt"/>
                          <a:ea typeface="+mn-ea"/>
                          <a:cs typeface="Arial" charset="0"/>
                        </a:rPr>
                        <a:t>Oct,2013</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c>
                  <a:txBody>
                    <a:bodyPr/>
                    <a:lstStyle/>
                    <a:p>
                      <a:pPr algn="ctr" fontAlgn="b"/>
                      <a:r>
                        <a:rPr kumimoji="0" lang="en-US" sz="1200" b="0" i="0" u="none" strike="noStrike" kern="1200" cap="none" normalizeH="0" baseline="0" dirty="0" smtClean="0">
                          <a:ln>
                            <a:noFill/>
                          </a:ln>
                          <a:solidFill>
                            <a:srgbClr val="000000"/>
                          </a:solidFill>
                          <a:effectLst/>
                          <a:latin typeface="+mn-lt"/>
                          <a:ea typeface="+mn-ea"/>
                          <a:cs typeface="Arial" charset="0"/>
                        </a:rPr>
                        <a:t>Yes</a:t>
                      </a:r>
                      <a:endParaRPr kumimoji="0" lang="en-US" sz="1200" b="0" i="0" u="none" strike="noStrike" kern="1200" cap="none" normalizeH="0" baseline="0" dirty="0">
                        <a:ln>
                          <a:noFill/>
                        </a:ln>
                        <a:solidFill>
                          <a:srgbClr val="000000"/>
                        </a:solidFill>
                        <a:effectLst/>
                        <a:latin typeface="+mn-lt"/>
                        <a:ea typeface="+mn-ea"/>
                        <a:cs typeface="Arial"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CCDCE"/>
                    </a:solidFill>
                  </a:tcPr>
                </a:tc>
              </a:tr>
            </a:tbl>
          </a:graphicData>
        </a:graphic>
      </p:graphicFrame>
      <p:grpSp>
        <p:nvGrpSpPr>
          <p:cNvPr id="12" name="Group 11"/>
          <p:cNvGrpSpPr/>
          <p:nvPr/>
        </p:nvGrpSpPr>
        <p:grpSpPr>
          <a:xfrm rot="-60000">
            <a:off x="2139406" y="222000"/>
            <a:ext cx="774209" cy="685696"/>
            <a:chOff x="3879850" y="1245876"/>
            <a:chExt cx="1301750" cy="1473200"/>
          </a:xfrm>
        </p:grpSpPr>
        <p:pic>
          <p:nvPicPr>
            <p:cNvPr id="1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9850" y="1245876"/>
              <a:ext cx="1282700"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3880160" y="1264242"/>
              <a:ext cx="1301440" cy="1454834"/>
            </a:xfrm>
            <a:prstGeom prst="rect">
              <a:avLst/>
            </a:prstGeom>
            <a:noFill/>
            <a:ln w="41275">
              <a:solidFill>
                <a:schemeClr val="bg1"/>
              </a:solidFill>
              <a:miter lim="800000"/>
            </a:ln>
            <a:effectLst>
              <a:outerShdw blurRad="63500" dist="12700" dir="5400000" sx="101000" sy="101000" algn="ctr" rotWithShape="0">
                <a:schemeClr val="bg1">
                  <a:lumMod val="65000"/>
                </a:schemeClr>
              </a:outerShdw>
              <a:reflection blurRad="6350" stA="500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sp>
        <p:nvSpPr>
          <p:cNvPr id="15" name="TextBox 14"/>
          <p:cNvSpPr txBox="1"/>
          <p:nvPr/>
        </p:nvSpPr>
        <p:spPr>
          <a:xfrm>
            <a:off x="2973764" y="462991"/>
            <a:ext cx="665567" cy="230832"/>
          </a:xfrm>
          <a:prstGeom prst="rect">
            <a:avLst/>
          </a:prstGeom>
          <a:noFill/>
        </p:spPr>
        <p:txBody>
          <a:bodyPr wrap="none" rtlCol="0">
            <a:spAutoFit/>
          </a:bodyPr>
          <a:lstStyle/>
          <a:p>
            <a:r>
              <a:rPr lang="en-US" sz="900" dirty="0" smtClean="0"/>
              <a:t>Vaishnoo</a:t>
            </a:r>
            <a:endParaRPr lang="en-US" sz="900" dirty="0"/>
          </a:p>
        </p:txBody>
      </p:sp>
      <p:sp>
        <p:nvSpPr>
          <p:cNvPr id="16" name="TextBox 15"/>
          <p:cNvSpPr txBox="1"/>
          <p:nvPr/>
        </p:nvSpPr>
        <p:spPr>
          <a:xfrm>
            <a:off x="4419600" y="470161"/>
            <a:ext cx="377026" cy="212365"/>
          </a:xfrm>
          <a:prstGeom prst="rect">
            <a:avLst/>
          </a:prstGeom>
          <a:noFill/>
        </p:spPr>
        <p:txBody>
          <a:bodyPr wrap="none" rtlCol="0">
            <a:spAutoFit/>
          </a:bodyPr>
          <a:lstStyle/>
          <a:p>
            <a:r>
              <a:rPr lang="en-US" sz="900" dirty="0" smtClean="0"/>
              <a:t>Anil</a:t>
            </a:r>
            <a:endParaRPr lang="en-US" sz="900" dirty="0"/>
          </a:p>
        </p:txBody>
      </p:sp>
      <p:pic>
        <p:nvPicPr>
          <p:cNvPr id="1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60000">
            <a:off x="3714183" y="229923"/>
            <a:ext cx="781553" cy="696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rot="-60000">
            <a:off x="7143243" y="493084"/>
            <a:ext cx="936135" cy="230832"/>
          </a:xfrm>
          <a:prstGeom prst="rect">
            <a:avLst/>
          </a:prstGeom>
          <a:noFill/>
        </p:spPr>
        <p:txBody>
          <a:bodyPr wrap="square" rtlCol="0">
            <a:spAutoFit/>
          </a:bodyPr>
          <a:lstStyle/>
          <a:p>
            <a:r>
              <a:rPr lang="en-US" sz="900" dirty="0" smtClean="0"/>
              <a:t>Gopi Chand</a:t>
            </a:r>
            <a:endParaRPr lang="en-US" sz="900" dirty="0"/>
          </a:p>
        </p:txBody>
      </p:sp>
      <p:sp>
        <p:nvSpPr>
          <p:cNvPr id="21" name="TextBox 20"/>
          <p:cNvSpPr txBox="1"/>
          <p:nvPr/>
        </p:nvSpPr>
        <p:spPr>
          <a:xfrm>
            <a:off x="5716957" y="448394"/>
            <a:ext cx="755335" cy="230832"/>
          </a:xfrm>
          <a:prstGeom prst="rect">
            <a:avLst/>
          </a:prstGeom>
          <a:noFill/>
        </p:spPr>
        <p:txBody>
          <a:bodyPr wrap="none" rtlCol="0">
            <a:spAutoFit/>
          </a:bodyPr>
          <a:lstStyle/>
          <a:p>
            <a:r>
              <a:rPr lang="en-US" sz="900" dirty="0" smtClean="0"/>
              <a:t>Rajeshwari</a:t>
            </a:r>
            <a:endParaRPr lang="en-US" sz="900" dirty="0"/>
          </a:p>
        </p:txBody>
      </p:sp>
      <p:pic>
        <p:nvPicPr>
          <p:cNvPr id="2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0000">
            <a:off x="6406728" y="222440"/>
            <a:ext cx="730462" cy="685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60000">
            <a:off x="5034135" y="220725"/>
            <a:ext cx="696988" cy="693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4" name="Table 23"/>
          <p:cNvGraphicFramePr>
            <a:graphicFrameLocks noGrp="1"/>
          </p:cNvGraphicFramePr>
          <p:nvPr>
            <p:extLst>
              <p:ext uri="{D42A27DB-BD31-4B8C-83A1-F6EECF244321}">
                <p14:modId xmlns:p14="http://schemas.microsoft.com/office/powerpoint/2010/main" val="3733799240"/>
              </p:ext>
            </p:extLst>
          </p:nvPr>
        </p:nvGraphicFramePr>
        <p:xfrm>
          <a:off x="4800924" y="4495800"/>
          <a:ext cx="4190676" cy="1661160"/>
        </p:xfrm>
        <a:graphic>
          <a:graphicData uri="http://schemas.openxmlformats.org/drawingml/2006/table">
            <a:tbl>
              <a:tblPr firstRow="1" bandRow="1">
                <a:tableStyleId>{5C22544A-7EE6-4342-B048-85BDC9FD1C3A}</a:tableStyleId>
              </a:tblPr>
              <a:tblGrid>
                <a:gridCol w="4190676"/>
              </a:tblGrid>
              <a:tr h="270384">
                <a:tc>
                  <a:txBody>
                    <a:bodyPr/>
                    <a:lstStyle/>
                    <a:p>
                      <a:pPr lvl="3"/>
                      <a:r>
                        <a:rPr lang="en-US" sz="1300" dirty="0" smtClean="0"/>
                        <a:t>What went well</a:t>
                      </a:r>
                      <a:endParaRPr lang="en-US" sz="1300" dirty="0"/>
                    </a:p>
                  </a:txBody>
                  <a:tcPr/>
                </a:tc>
              </a:tr>
              <a:tr h="1280766">
                <a:tc>
                  <a:txBody>
                    <a:bodyPr/>
                    <a:lstStyle/>
                    <a:p>
                      <a:pPr marL="0" indent="0">
                        <a:buFont typeface="Arial" pitchFamily="34" charset="0"/>
                        <a:buNone/>
                      </a:pPr>
                      <a:r>
                        <a:rPr lang="en-US" sz="1200" b="1" dirty="0" smtClean="0"/>
                        <a:t>Vaishnoo, Anil, Rajeshwari, Gopi: </a:t>
                      </a:r>
                      <a:r>
                        <a:rPr lang="en-US" sz="1200" b="0" dirty="0" smtClean="0"/>
                        <a:t>Involved in</a:t>
                      </a:r>
                      <a:r>
                        <a:rPr lang="en-US" sz="1200" b="0" baseline="0" dirty="0" smtClean="0"/>
                        <a:t>13.1C release with Jane to track &amp; test issues found during 13.1 A release. </a:t>
                      </a:r>
                    </a:p>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r>
                        <a:rPr kumimoji="0" lang="en-US" sz="1200" b="1" i="0" u="none" strike="noStrike" kern="1200" cap="none" normalizeH="0" baseline="0" dirty="0" smtClean="0">
                          <a:ln>
                            <a:noFill/>
                          </a:ln>
                          <a:solidFill>
                            <a:srgbClr val="000000"/>
                          </a:solidFill>
                          <a:effectLst/>
                          <a:latin typeface="+mn-lt"/>
                          <a:ea typeface="+mn-ea"/>
                          <a:cs typeface="Arial" charset="0"/>
                        </a:rPr>
                        <a:t>Rajeshwari : </a:t>
                      </a:r>
                      <a:r>
                        <a:rPr kumimoji="0" lang="en-US" sz="1200" b="0" i="0" u="none" strike="noStrike" kern="1200" cap="none" normalizeH="0" baseline="0" dirty="0" smtClean="0">
                          <a:ln>
                            <a:noFill/>
                          </a:ln>
                          <a:solidFill>
                            <a:srgbClr val="000000"/>
                          </a:solidFill>
                          <a:effectLst/>
                          <a:latin typeface="+mn-lt"/>
                          <a:ea typeface="+mn-ea"/>
                          <a:cs typeface="Arial" charset="0"/>
                        </a:rPr>
                        <a:t>UTP Prototype testing completed.</a:t>
                      </a:r>
                      <a:r>
                        <a:rPr kumimoji="0" lang="en-US" sz="1200" b="1" i="0" u="none" strike="noStrike" kern="1200" cap="none" normalizeH="0" baseline="0" dirty="0" smtClean="0">
                          <a:ln>
                            <a:noFill/>
                          </a:ln>
                          <a:solidFill>
                            <a:srgbClr val="000000"/>
                          </a:solidFill>
                          <a:effectLst/>
                          <a:latin typeface="+mn-lt"/>
                          <a:ea typeface="+mn-ea"/>
                          <a:cs typeface="Arial" charset="0"/>
                        </a:rPr>
                        <a:t> </a:t>
                      </a:r>
                      <a:endParaRPr kumimoji="0" lang="en-US" sz="1200" b="0" i="0" u="none" strike="noStrike" kern="1200" cap="none" normalizeH="0" baseline="0" dirty="0" smtClean="0">
                        <a:ln>
                          <a:noFill/>
                        </a:ln>
                        <a:solidFill>
                          <a:srgbClr val="000000"/>
                        </a:solidFill>
                        <a:effectLst/>
                        <a:latin typeface="+mn-lt"/>
                        <a:ea typeface="+mn-ea"/>
                        <a:cs typeface="Arial" charset="0"/>
                      </a:endParaRPr>
                    </a:p>
                    <a:p>
                      <a:pPr marL="0" indent="0">
                        <a:buFont typeface="Arial" pitchFamily="34" charset="0"/>
                        <a:buNone/>
                      </a:pPr>
                      <a:r>
                        <a:rPr lang="en-US" sz="1200" b="1" kern="1200" dirty="0" smtClean="0">
                          <a:solidFill>
                            <a:schemeClr val="dk1"/>
                          </a:solidFill>
                          <a:latin typeface="+mn-lt"/>
                          <a:ea typeface="+mn-ea"/>
                          <a:cs typeface="+mn-cs"/>
                        </a:rPr>
                        <a:t>Anil</a:t>
                      </a:r>
                      <a:r>
                        <a:rPr lang="en-US" sz="1200" i="1" dirty="0" smtClean="0"/>
                        <a:t>:</a:t>
                      </a:r>
                      <a:r>
                        <a:rPr lang="en-US" sz="1200" b="0" kern="1200" baseline="0" dirty="0" smtClean="0">
                          <a:solidFill>
                            <a:schemeClr val="dk1"/>
                          </a:solidFill>
                          <a:latin typeface="+mn-lt"/>
                          <a:ea typeface="+mn-ea"/>
                          <a:cs typeface="+mn-cs"/>
                        </a:rPr>
                        <a:t> Completed 13.1A Dashboard. Updated with new App pages in Bi-Weekly Node Testing. Test run on the existing scripts.</a:t>
                      </a:r>
                      <a:endParaRPr lang="en-US" sz="1200" b="0" kern="1200" baseline="0" dirty="0">
                        <a:solidFill>
                          <a:schemeClr val="dk1"/>
                        </a:solidFill>
                        <a:latin typeface="+mn-lt"/>
                        <a:ea typeface="+mn-ea"/>
                        <a:cs typeface="+mn-cs"/>
                      </a:endParaRPr>
                    </a:p>
                  </a:txBody>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323401621"/>
              </p:ext>
            </p:extLst>
          </p:nvPr>
        </p:nvGraphicFramePr>
        <p:xfrm>
          <a:off x="475394" y="4465369"/>
          <a:ext cx="4191001" cy="1295400"/>
        </p:xfrm>
        <a:graphic>
          <a:graphicData uri="http://schemas.openxmlformats.org/drawingml/2006/table">
            <a:tbl>
              <a:tblPr firstRow="1" bandRow="1">
                <a:tableStyleId>{5C22544A-7EE6-4342-B048-85BDC9FD1C3A}</a:tableStyleId>
              </a:tblPr>
              <a:tblGrid>
                <a:gridCol w="4191001"/>
              </a:tblGrid>
              <a:tr h="203884">
                <a:tc>
                  <a:txBody>
                    <a:bodyPr/>
                    <a:lstStyle/>
                    <a:p>
                      <a:pPr lvl="0" algn="ctr"/>
                      <a:r>
                        <a:rPr lang="en-US" sz="1300" dirty="0" smtClean="0"/>
                        <a:t>Accolades – From</a:t>
                      </a:r>
                      <a:r>
                        <a:rPr lang="en-US" sz="1300" baseline="0" dirty="0" smtClean="0"/>
                        <a:t> NFP Onsite</a:t>
                      </a:r>
                      <a:endParaRPr lang="en-US" sz="1300" dirty="0"/>
                    </a:p>
                  </a:txBody>
                  <a:tcPr/>
                </a:tc>
              </a:tr>
              <a:tr h="78671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1" kern="1200" baseline="0" dirty="0" smtClean="0">
                          <a:solidFill>
                            <a:schemeClr val="dk1"/>
                          </a:solidFill>
                          <a:latin typeface="+mn-lt"/>
                          <a:ea typeface="+mn-ea"/>
                          <a:cs typeface="+mn-cs"/>
                        </a:rPr>
                        <a:t>Thank you all, especially to </a:t>
                      </a:r>
                      <a:r>
                        <a:rPr lang="en-US" sz="1200" b="0" i="1" kern="1200" baseline="0" dirty="0" err="1" smtClean="0">
                          <a:solidFill>
                            <a:schemeClr val="dk1"/>
                          </a:solidFill>
                          <a:latin typeface="+mn-lt"/>
                          <a:ea typeface="+mn-ea"/>
                          <a:cs typeface="+mn-cs"/>
                        </a:rPr>
                        <a:t>Anil,Gopi</a:t>
                      </a:r>
                      <a:r>
                        <a:rPr lang="en-US" sz="1200" b="0" i="1" kern="1200" baseline="0" dirty="0" smtClean="0">
                          <a:solidFill>
                            <a:schemeClr val="dk1"/>
                          </a:solidFill>
                          <a:latin typeface="+mn-lt"/>
                          <a:ea typeface="+mn-ea"/>
                          <a:cs typeface="+mn-cs"/>
                        </a:rPr>
                        <a:t> for 10/30 release.  </a:t>
                      </a:r>
                      <a:r>
                        <a:rPr lang="en-US" sz="1200" b="1" i="1" kern="1200" baseline="0" dirty="0" smtClean="0">
                          <a:solidFill>
                            <a:schemeClr val="dk1"/>
                          </a:solidFill>
                          <a:latin typeface="+mn-lt"/>
                          <a:ea typeface="+mn-ea"/>
                          <a:cs typeface="+mn-cs"/>
                        </a:rPr>
                        <a:t>-Jane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1" kern="1200" baseline="0" dirty="0" smtClean="0">
                          <a:solidFill>
                            <a:schemeClr val="dk1"/>
                          </a:solidFill>
                          <a:latin typeface="+mn-lt"/>
                          <a:ea typeface="+mn-ea"/>
                          <a:cs typeface="+mn-cs"/>
                        </a:rPr>
                        <a:t>Awesome! Thanks all!!! Appreciate all your efforts – </a:t>
                      </a:r>
                      <a:r>
                        <a:rPr lang="en-US" sz="1200" b="1" i="1" kern="1200" baseline="0" dirty="0" smtClean="0">
                          <a:solidFill>
                            <a:schemeClr val="dk1"/>
                          </a:solidFill>
                          <a:latin typeface="+mn-lt"/>
                          <a:ea typeface="+mn-ea"/>
                          <a:cs typeface="+mn-cs"/>
                        </a:rPr>
                        <a:t>Jane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i="1" kern="1200" baseline="0" dirty="0" smtClean="0">
                        <a:solidFill>
                          <a:schemeClr val="dk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1" kern="1200" baseline="0" dirty="0" smtClean="0">
                          <a:solidFill>
                            <a:schemeClr val="dk1"/>
                          </a:solidFill>
                          <a:latin typeface="+mn-lt"/>
                          <a:ea typeface="+mn-ea"/>
                          <a:cs typeface="+mn-cs"/>
                        </a:rPr>
                        <a:t>Thanks for all your contribution to UTP – </a:t>
                      </a:r>
                      <a:r>
                        <a:rPr lang="en-US" sz="1200" b="1" i="1" kern="1200" baseline="0" dirty="0" err="1" smtClean="0">
                          <a:solidFill>
                            <a:schemeClr val="dk1"/>
                          </a:solidFill>
                          <a:latin typeface="+mn-lt"/>
                          <a:ea typeface="+mn-ea"/>
                          <a:cs typeface="+mn-cs"/>
                        </a:rPr>
                        <a:t>Sandhiya</a:t>
                      </a:r>
                      <a:r>
                        <a:rPr lang="en-US" sz="1200" b="1" i="1" kern="1200" baseline="0" dirty="0" smtClean="0">
                          <a:solidFill>
                            <a:schemeClr val="dk1"/>
                          </a:solidFill>
                          <a:latin typeface="+mn-lt"/>
                          <a:ea typeface="+mn-ea"/>
                          <a:cs typeface="+mn-cs"/>
                        </a:rPr>
                        <a:t> </a:t>
                      </a:r>
                    </a:p>
                  </a:txBody>
                  <a:tcPr/>
                </a:tc>
              </a:tr>
            </a:tbl>
          </a:graphicData>
        </a:graphic>
      </p:graphicFrame>
    </p:spTree>
    <p:extLst>
      <p:ext uri="{BB962C8B-B14F-4D97-AF65-F5344CB8AC3E}">
        <p14:creationId xmlns:p14="http://schemas.microsoft.com/office/powerpoint/2010/main" val="221252292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Aditi Presentation Template">
  <a:themeElements>
    <a:clrScheme name="Aditi + Cumulux + Lithouse">
      <a:dk1>
        <a:sysClr val="windowText" lastClr="000000"/>
      </a:dk1>
      <a:lt1>
        <a:sysClr val="window" lastClr="FFFFFF"/>
      </a:lt1>
      <a:dk2>
        <a:srgbClr val="44BBFC"/>
      </a:dk2>
      <a:lt2>
        <a:srgbClr val="095567"/>
      </a:lt2>
      <a:accent1>
        <a:srgbClr val="FF8715"/>
      </a:accent1>
      <a:accent2>
        <a:srgbClr val="494949"/>
      </a:accent2>
      <a:accent3>
        <a:srgbClr val="44BBFC"/>
      </a:accent3>
      <a:accent4>
        <a:srgbClr val="86BD35"/>
      </a:accent4>
      <a:accent5>
        <a:srgbClr val="494949"/>
      </a:accent5>
      <a:accent6>
        <a:srgbClr val="095567"/>
      </a:accent6>
      <a:hlink>
        <a:srgbClr val="E16C22"/>
      </a:hlink>
      <a:folHlink>
        <a:srgbClr val="095567"/>
      </a:folHlink>
    </a:clrScheme>
    <a:fontScheme name="Litehouse">
      <a:majorFont>
        <a:latin typeface="Segoe Light"/>
        <a:ea typeface=""/>
        <a:cs typeface=""/>
      </a:majorFont>
      <a:minorFont>
        <a:latin typeface="Sego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20732</TotalTime>
  <Words>1464</Words>
  <Application>Microsoft Office PowerPoint</Application>
  <PresentationFormat>On-screen Show (4:3)</PresentationFormat>
  <Paragraphs>286</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Aditi Presentation Template</vt:lpstr>
      <vt:lpstr>National Financial Partners Business Review</vt:lpstr>
      <vt:lpstr>Agenda</vt:lpstr>
      <vt:lpstr>NFP Business Update</vt:lpstr>
      <vt:lpstr>PowerPoint Presentation</vt:lpstr>
      <vt:lpstr>PowerPoint Presentation</vt:lpstr>
      <vt:lpstr>Relationship Overview</vt:lpstr>
      <vt:lpstr>Team </vt:lpstr>
      <vt:lpstr>Data Team</vt:lpstr>
      <vt:lpstr>QA Team</vt:lpstr>
      <vt:lpstr>UTP Team</vt:lpstr>
      <vt:lpstr>Principal Dashboard</vt:lpstr>
      <vt:lpstr>Value Adds</vt:lpstr>
      <vt:lpstr>Road Ahead… </vt:lpstr>
      <vt:lpstr>PowerPoint Presentation</vt:lpstr>
      <vt:lpstr>Team Composition</vt:lpstr>
    </vt:vector>
  </TitlesOfParts>
  <Company>Aditi Technologies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Sathiya Narayanan Nagarajan</dc:creator>
  <cp:lastModifiedBy>Neena Acharya</cp:lastModifiedBy>
  <cp:revision>993</cp:revision>
  <dcterms:created xsi:type="dcterms:W3CDTF">2012-08-19T13:32:51Z</dcterms:created>
  <dcterms:modified xsi:type="dcterms:W3CDTF">2013-11-19T10:25:08Z</dcterms:modified>
</cp:coreProperties>
</file>