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1"/>
  </p:sldMasterIdLst>
  <p:notesMasterIdLst>
    <p:notesMasterId r:id="rId11"/>
  </p:notesMasterIdLst>
  <p:handoutMasterIdLst>
    <p:handoutMasterId r:id="rId12"/>
  </p:handoutMasterIdLst>
  <p:sldIdLst>
    <p:sldId id="475" r:id="rId2"/>
    <p:sldId id="706" r:id="rId3"/>
    <p:sldId id="659" r:id="rId4"/>
    <p:sldId id="709" r:id="rId5"/>
    <p:sldId id="683" r:id="rId6"/>
    <p:sldId id="708" r:id="rId7"/>
    <p:sldId id="698" r:id="rId8"/>
    <p:sldId id="685" r:id="rId9"/>
    <p:sldId id="677" r:id="rId10"/>
  </p:sldIdLst>
  <p:sldSz cx="9144000" cy="6858000" type="screen4x3"/>
  <p:notesSz cx="7102475" cy="8991600"/>
  <p:custDataLst>
    <p:tags r:id="rId13"/>
  </p:custDataLst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64">
          <p15:clr>
            <a:srgbClr val="A4A3A4"/>
          </p15:clr>
        </p15:guide>
        <p15:guide id="2" orient="horz" pos="3891">
          <p15:clr>
            <a:srgbClr val="A4A3A4"/>
          </p15:clr>
        </p15:guide>
        <p15:guide id="3" orient="horz" pos="866">
          <p15:clr>
            <a:srgbClr val="A4A3A4"/>
          </p15:clr>
        </p15:guide>
        <p15:guide id="4" pos="2880">
          <p15:clr>
            <a:srgbClr val="A4A3A4"/>
          </p15:clr>
        </p15:guide>
        <p15:guide id="5" pos="372">
          <p15:clr>
            <a:srgbClr val="A4A3A4"/>
          </p15:clr>
        </p15:guide>
        <p15:guide id="6" pos="541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3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8C30"/>
    <a:srgbClr val="B19E80"/>
    <a:srgbClr val="DC1242"/>
    <a:srgbClr val="FF5E25"/>
    <a:srgbClr val="FF4F11"/>
    <a:srgbClr val="C6103B"/>
    <a:srgbClr val="FF8A61"/>
    <a:srgbClr val="FFAD5B"/>
    <a:srgbClr val="FFA74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6856" autoAdjust="0"/>
  </p:normalViewPr>
  <p:slideViewPr>
    <p:cSldViewPr snapToGrid="0">
      <p:cViewPr varScale="1">
        <p:scale>
          <a:sx n="46" d="100"/>
          <a:sy n="46" d="100"/>
        </p:scale>
        <p:origin x="-1416" y="-86"/>
      </p:cViewPr>
      <p:guideLst>
        <p:guide orient="horz" pos="1064"/>
        <p:guide orient="horz" pos="3891"/>
        <p:guide orient="horz" pos="866"/>
        <p:guide pos="2880"/>
        <p:guide pos="372"/>
        <p:guide pos="54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1698" y="-90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23381-AFEF-490F-AA45-31EC49CF1500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F31A-114D-494C-A5D5-F6526D175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90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A216A-1E3F-4AD2-B74F-855E5673142F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09BFF-9304-4EE8-967B-56F816FBB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dirty="0" smtClean="0">
                <a:latin typeface="Calibri" pitchFamily="34" charset="0"/>
              </a:rPr>
              <a:t>This PowerPoint</a:t>
            </a:r>
            <a:r>
              <a:rPr lang="en-US" b="0" baseline="0" dirty="0" smtClean="0">
                <a:latin typeface="Calibri" pitchFamily="34" charset="0"/>
              </a:rPr>
              <a:t> Template includes a series of slide masters with predefined layouts and color schemes for formatting slides</a:t>
            </a:r>
          </a:p>
          <a:p>
            <a:pPr algn="l">
              <a:buFont typeface="Arial" pitchFamily="34" charset="0"/>
              <a:buChar char="•"/>
            </a:pPr>
            <a:r>
              <a:rPr lang="en-US" b="0" baseline="0" dirty="0" smtClean="0">
                <a:latin typeface="Calibri" pitchFamily="34" charset="0"/>
              </a:rPr>
              <a:t> Slide Masters are displayed when you right click on a slide and select </a:t>
            </a:r>
            <a:r>
              <a:rPr lang="en-US" b="1" baseline="0" dirty="0" smtClean="0">
                <a:latin typeface="Calibri" pitchFamily="34" charset="0"/>
              </a:rPr>
              <a:t>Layout</a:t>
            </a:r>
            <a:r>
              <a:rPr lang="en-US" b="0" baseline="0" dirty="0" smtClean="0">
                <a:latin typeface="Calibri" pitchFamily="34" charset="0"/>
              </a:rPr>
              <a:t> from menu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This slide needs</a:t>
            </a:r>
            <a:r>
              <a:rPr lang="en-US" baseline="0" dirty="0" smtClean="0"/>
              <a:t> to be made relevant to NFP’s business and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4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</a:t>
            </a:r>
            <a:r>
              <a:rPr lang="en-US" baseline="0" dirty="0" smtClean="0"/>
              <a:t> update this slide to NFP’s needs, if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9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5236-Riversand-COV2-FINAL -3.3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auto">
          <a:xfrm>
            <a:off x="4352793" y="5286375"/>
            <a:ext cx="4162425" cy="3416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+mn-lt"/>
              </a:rPr>
              <a:t>Powering</a:t>
            </a:r>
            <a:r>
              <a:rPr lang="en-US" b="1" baseline="0" dirty="0" smtClean="0">
                <a:solidFill>
                  <a:schemeClr val="tx2"/>
                </a:solidFill>
                <a:latin typeface="+mn-lt"/>
              </a:rPr>
              <a:t> Accurate Master Data</a:t>
            </a:r>
            <a:endParaRPr lang="en-US" b="1" dirty="0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arrows.png"/>
          <p:cNvPicPr>
            <a:picLocks noChangeAspect="1"/>
          </p:cNvPicPr>
          <p:nvPr userDrawn="1"/>
        </p:nvPicPr>
        <p:blipFill>
          <a:blip r:embed="rId3" cstate="print"/>
          <a:srcRect l="31456" t="40971" b="22774"/>
          <a:stretch>
            <a:fillRect/>
          </a:stretch>
        </p:blipFill>
        <p:spPr>
          <a:xfrm>
            <a:off x="2876550" y="2809875"/>
            <a:ext cx="6266879" cy="2486025"/>
          </a:xfrm>
          <a:prstGeom prst="rect">
            <a:avLst/>
          </a:prstGeom>
        </p:spPr>
      </p:pic>
      <p:sp>
        <p:nvSpPr>
          <p:cNvPr id="555016" name="Rectangle 8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466725" y="1441450"/>
            <a:ext cx="8002588" cy="907813"/>
          </a:xfrm>
        </p:spPr>
        <p:txBody>
          <a:bodyPr anchor="b" anchorCtr="0"/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 hasCustomPrompt="1"/>
          </p:nvPr>
        </p:nvSpPr>
        <p:spPr bwMode="gray">
          <a:xfrm>
            <a:off x="466725" y="2420629"/>
            <a:ext cx="8002588" cy="11430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95444" y="566783"/>
            <a:ext cx="2104762" cy="733333"/>
          </a:xfrm>
          <a:prstGeom prst="rect">
            <a:avLst/>
          </a:prstGeom>
        </p:spPr>
      </p:pic>
      <p:pic>
        <p:nvPicPr>
          <p:cNvPr id="17" name="Picture 16" descr="Picture1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45476" y="3232597"/>
            <a:ext cx="1751527" cy="1687133"/>
          </a:xfrm>
          <a:prstGeom prst="ellipse">
            <a:avLst/>
          </a:prstGeom>
          <a:ln w="76200">
            <a:solidFill>
              <a:schemeClr val="accent4"/>
            </a:solidFill>
          </a:ln>
        </p:spPr>
      </p:pic>
      <p:pic>
        <p:nvPicPr>
          <p:cNvPr id="20" name="Picture 19" descr="112149670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467350" y="3223195"/>
            <a:ext cx="1737359" cy="1735581"/>
          </a:xfrm>
          <a:prstGeom prst="ellipse">
            <a:avLst/>
          </a:prstGeom>
          <a:ln w="76200">
            <a:solidFill>
              <a:schemeClr val="accent5"/>
            </a:solidFill>
          </a:ln>
        </p:spPr>
      </p:pic>
      <p:pic>
        <p:nvPicPr>
          <p:cNvPr id="21" name="Picture 20" descr="78180630.jp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76021" y="3232597"/>
            <a:ext cx="1687134" cy="1687134"/>
          </a:xfrm>
          <a:prstGeom prst="ellipse">
            <a:avLst/>
          </a:prstGeom>
          <a:ln w="76200">
            <a:solidFill>
              <a:schemeClr val="accent6"/>
            </a:solidFill>
          </a:ln>
        </p:spPr>
      </p:pic>
      <p:sp>
        <p:nvSpPr>
          <p:cNvPr id="22" name="Text Box 12"/>
          <p:cNvSpPr txBox="1">
            <a:spLocks noChangeArrowheads="1"/>
          </p:cNvSpPr>
          <p:nvPr userDrawn="1"/>
        </p:nvSpPr>
        <p:spPr bwMode="gray">
          <a:xfrm>
            <a:off x="590550" y="6557963"/>
            <a:ext cx="5600700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sz="800" dirty="0" smtClean="0">
                <a:solidFill>
                  <a:schemeClr val="bg2"/>
                </a:solidFill>
                <a:cs typeface="Arial" charset="0"/>
              </a:rPr>
              <a:t>©2012  RIVERSAND TECHNOLOGIES, INC.  ALL RIGHTS RESERVED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en-US" sz="80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5236-Riversand-COV2-FINAL -3.30.jpg"/>
          <p:cNvPicPr>
            <a:picLocks noChangeAspect="1"/>
          </p:cNvPicPr>
          <p:nvPr userDrawn="1"/>
        </p:nvPicPr>
        <p:blipFill>
          <a:blip r:embed="rId2"/>
          <a:srcRect t="8194"/>
          <a:stretch>
            <a:fillRect/>
          </a:stretch>
        </p:blipFill>
        <p:spPr>
          <a:xfrm>
            <a:off x="0" y="0"/>
            <a:ext cx="9144000" cy="6296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90550" y="2857500"/>
            <a:ext cx="8002588" cy="685800"/>
          </a:xfrm>
        </p:spPr>
        <p:txBody>
          <a:bodyPr anchor="b" anchorCtr="0"/>
          <a:lstStyle>
            <a:lvl1pPr algn="l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0550" y="3543299"/>
            <a:ext cx="8002587" cy="419101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95444" y="1366883"/>
            <a:ext cx="2104762" cy="733333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15236-Riversand-COV2-FINAL -3.30.jpg"/>
          <p:cNvPicPr>
            <a:picLocks noChangeAspect="1"/>
          </p:cNvPicPr>
          <p:nvPr userDrawn="1"/>
        </p:nvPicPr>
        <p:blipFill>
          <a:blip r:embed="rId2" cstate="print"/>
          <a:srcRect t="72639"/>
          <a:stretch>
            <a:fillRect/>
          </a:stretch>
        </p:blipFill>
        <p:spPr>
          <a:xfrm>
            <a:off x="0" y="7296150"/>
            <a:ext cx="9144000" cy="187642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90550" y="2221992"/>
            <a:ext cx="8002588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590550" y="1585913"/>
            <a:ext cx="8002588" cy="639762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90550" y="1603375"/>
            <a:ext cx="3813048" cy="4573588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80090" y="1603375"/>
            <a:ext cx="3813048" cy="4573588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0550" y="1585913"/>
            <a:ext cx="3886200" cy="471487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90550" y="2221992"/>
            <a:ext cx="3886200" cy="3954971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06938" y="1585913"/>
            <a:ext cx="3886200" cy="471487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06938" y="2221992"/>
            <a:ext cx="3886200" cy="3954971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roup 397"/>
          <p:cNvGrpSpPr/>
          <p:nvPr/>
        </p:nvGrpSpPr>
        <p:grpSpPr bwMode="white">
          <a:xfrm>
            <a:off x="5473700" y="19050"/>
            <a:ext cx="3121025" cy="431800"/>
            <a:chOff x="5473700" y="133350"/>
            <a:chExt cx="3121025" cy="431800"/>
          </a:xfrm>
        </p:grpSpPr>
        <p:sp>
          <p:nvSpPr>
            <p:cNvPr id="379" name="Oval 7"/>
            <p:cNvSpPr>
              <a:spLocks noChangeArrowheads="1"/>
            </p:cNvSpPr>
            <p:nvPr userDrawn="1"/>
          </p:nvSpPr>
          <p:spPr bwMode="white">
            <a:xfrm flipH="1">
              <a:off x="8162925" y="355600"/>
              <a:ext cx="209550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Oval 8"/>
            <p:cNvSpPr>
              <a:spLocks noChangeArrowheads="1"/>
            </p:cNvSpPr>
            <p:nvPr userDrawn="1"/>
          </p:nvSpPr>
          <p:spPr bwMode="white">
            <a:xfrm flipH="1">
              <a:off x="7942262" y="355600"/>
              <a:ext cx="209550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Oval 42"/>
            <p:cNvSpPr>
              <a:spLocks noChangeArrowheads="1"/>
            </p:cNvSpPr>
            <p:nvPr userDrawn="1"/>
          </p:nvSpPr>
          <p:spPr bwMode="white">
            <a:xfrm flipH="1">
              <a:off x="8383587" y="133350"/>
              <a:ext cx="211138" cy="21431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Oval 109"/>
            <p:cNvSpPr>
              <a:spLocks noChangeArrowheads="1"/>
            </p:cNvSpPr>
            <p:nvPr userDrawn="1"/>
          </p:nvSpPr>
          <p:spPr bwMode="white">
            <a:xfrm flipH="1">
              <a:off x="6618287" y="133350"/>
              <a:ext cx="212725" cy="21431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Oval 124"/>
            <p:cNvSpPr>
              <a:spLocks noChangeArrowheads="1"/>
            </p:cNvSpPr>
            <p:nvPr userDrawn="1"/>
          </p:nvSpPr>
          <p:spPr bwMode="white">
            <a:xfrm flipH="1">
              <a:off x="6838950" y="355600"/>
              <a:ext cx="209550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Oval 141"/>
            <p:cNvSpPr>
              <a:spLocks noChangeArrowheads="1"/>
            </p:cNvSpPr>
            <p:nvPr userDrawn="1"/>
          </p:nvSpPr>
          <p:spPr bwMode="white">
            <a:xfrm flipH="1">
              <a:off x="6354762" y="311150"/>
              <a:ext cx="79375" cy="7778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Oval 151"/>
            <p:cNvSpPr>
              <a:spLocks noChangeArrowheads="1"/>
            </p:cNvSpPr>
            <p:nvPr userDrawn="1"/>
          </p:nvSpPr>
          <p:spPr bwMode="white">
            <a:xfrm flipH="1">
              <a:off x="5735637" y="355600"/>
              <a:ext cx="214313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Oval 192"/>
            <p:cNvSpPr>
              <a:spLocks noChangeArrowheads="1"/>
            </p:cNvSpPr>
            <p:nvPr userDrawn="1"/>
          </p:nvSpPr>
          <p:spPr bwMode="white">
            <a:xfrm flipH="1">
              <a:off x="5473700" y="311150"/>
              <a:ext cx="79375" cy="7778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0" name="Oval 6"/>
          <p:cNvSpPr>
            <a:spLocks noChangeArrowheads="1"/>
          </p:cNvSpPr>
          <p:nvPr/>
        </p:nvSpPr>
        <p:spPr bwMode="auto">
          <a:xfrm flipH="1">
            <a:off x="8118474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Oval 9"/>
          <p:cNvSpPr>
            <a:spLocks noChangeArrowheads="1"/>
          </p:cNvSpPr>
          <p:nvPr/>
        </p:nvSpPr>
        <p:spPr bwMode="auto">
          <a:xfrm flipH="1">
            <a:off x="7720012" y="241300"/>
            <a:ext cx="214313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Oval 10"/>
          <p:cNvSpPr>
            <a:spLocks noChangeArrowheads="1"/>
          </p:cNvSpPr>
          <p:nvPr/>
        </p:nvSpPr>
        <p:spPr bwMode="auto">
          <a:xfrm flipH="1">
            <a:off x="789622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Oval 11"/>
          <p:cNvSpPr>
            <a:spLocks noChangeArrowheads="1"/>
          </p:cNvSpPr>
          <p:nvPr/>
        </p:nvSpPr>
        <p:spPr bwMode="auto">
          <a:xfrm flipH="1">
            <a:off x="8339137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Oval 12"/>
          <p:cNvSpPr>
            <a:spLocks noChangeArrowheads="1"/>
          </p:cNvSpPr>
          <p:nvPr/>
        </p:nvSpPr>
        <p:spPr bwMode="auto">
          <a:xfrm flipH="1">
            <a:off x="7675562" y="196850"/>
            <a:ext cx="8255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Oval 13"/>
          <p:cNvSpPr>
            <a:spLocks noChangeArrowheads="1"/>
          </p:cNvSpPr>
          <p:nvPr/>
        </p:nvSpPr>
        <p:spPr bwMode="auto">
          <a:xfrm flipH="1">
            <a:off x="8601074" y="241300"/>
            <a:ext cx="214313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Oval 14"/>
          <p:cNvSpPr>
            <a:spLocks noChangeArrowheads="1"/>
          </p:cNvSpPr>
          <p:nvPr/>
        </p:nvSpPr>
        <p:spPr bwMode="auto">
          <a:xfrm flipH="1">
            <a:off x="8559800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Oval 15"/>
          <p:cNvSpPr>
            <a:spLocks noChangeArrowheads="1"/>
          </p:cNvSpPr>
          <p:nvPr/>
        </p:nvSpPr>
        <p:spPr bwMode="auto">
          <a:xfrm flipH="1">
            <a:off x="8383587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Oval 16"/>
          <p:cNvSpPr>
            <a:spLocks noChangeArrowheads="1"/>
          </p:cNvSpPr>
          <p:nvPr/>
        </p:nvSpPr>
        <p:spPr bwMode="auto">
          <a:xfrm flipH="1">
            <a:off x="7499350" y="241300"/>
            <a:ext cx="212725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Oval 17"/>
          <p:cNvSpPr>
            <a:spLocks noChangeArrowheads="1"/>
          </p:cNvSpPr>
          <p:nvPr/>
        </p:nvSpPr>
        <p:spPr bwMode="auto">
          <a:xfrm flipH="1">
            <a:off x="8777287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Oval 18"/>
          <p:cNvSpPr>
            <a:spLocks noChangeArrowheads="1"/>
          </p:cNvSpPr>
          <p:nvPr/>
        </p:nvSpPr>
        <p:spPr bwMode="auto">
          <a:xfrm flipH="1">
            <a:off x="7458074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Oval 19"/>
          <p:cNvSpPr>
            <a:spLocks noChangeArrowheads="1"/>
          </p:cNvSpPr>
          <p:nvPr/>
        </p:nvSpPr>
        <p:spPr bwMode="auto">
          <a:xfrm flipH="1">
            <a:off x="7499350" y="19050"/>
            <a:ext cx="212725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Oval 20"/>
          <p:cNvSpPr>
            <a:spLocks noChangeArrowheads="1"/>
          </p:cNvSpPr>
          <p:nvPr/>
        </p:nvSpPr>
        <p:spPr bwMode="auto">
          <a:xfrm flipH="1">
            <a:off x="7675562" y="-20637"/>
            <a:ext cx="8255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Oval 21"/>
          <p:cNvSpPr>
            <a:spLocks noChangeArrowheads="1"/>
          </p:cNvSpPr>
          <p:nvPr/>
        </p:nvSpPr>
        <p:spPr bwMode="auto">
          <a:xfrm flipH="1">
            <a:off x="7458074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Oval 22"/>
          <p:cNvSpPr>
            <a:spLocks noChangeArrowheads="1"/>
          </p:cNvSpPr>
          <p:nvPr/>
        </p:nvSpPr>
        <p:spPr bwMode="auto">
          <a:xfrm flipH="1">
            <a:off x="7720012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Oval 23"/>
          <p:cNvSpPr>
            <a:spLocks noChangeArrowheads="1"/>
          </p:cNvSpPr>
          <p:nvPr/>
        </p:nvSpPr>
        <p:spPr bwMode="auto">
          <a:xfrm flipH="1">
            <a:off x="8999537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Oval 33"/>
          <p:cNvSpPr>
            <a:spLocks noChangeArrowheads="1"/>
          </p:cNvSpPr>
          <p:nvPr/>
        </p:nvSpPr>
        <p:spPr bwMode="auto">
          <a:xfrm flipH="1">
            <a:off x="8118474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Oval 34"/>
          <p:cNvSpPr>
            <a:spLocks noChangeArrowheads="1"/>
          </p:cNvSpPr>
          <p:nvPr/>
        </p:nvSpPr>
        <p:spPr bwMode="auto">
          <a:xfrm flipH="1">
            <a:off x="789622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Oval 35"/>
          <p:cNvSpPr>
            <a:spLocks noChangeArrowheads="1"/>
          </p:cNvSpPr>
          <p:nvPr/>
        </p:nvSpPr>
        <p:spPr bwMode="auto">
          <a:xfrm flipH="1">
            <a:off x="8339137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Oval 36"/>
          <p:cNvSpPr>
            <a:spLocks noChangeArrowheads="1"/>
          </p:cNvSpPr>
          <p:nvPr/>
        </p:nvSpPr>
        <p:spPr bwMode="auto">
          <a:xfrm flipH="1">
            <a:off x="8162925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Oval 37"/>
          <p:cNvSpPr>
            <a:spLocks noChangeArrowheads="1"/>
          </p:cNvSpPr>
          <p:nvPr/>
        </p:nvSpPr>
        <p:spPr bwMode="auto">
          <a:xfrm flipH="1">
            <a:off x="7942262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Oval 38"/>
          <p:cNvSpPr>
            <a:spLocks noChangeArrowheads="1"/>
          </p:cNvSpPr>
          <p:nvPr/>
        </p:nvSpPr>
        <p:spPr bwMode="auto">
          <a:xfrm flipH="1">
            <a:off x="8601074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Oval 39"/>
          <p:cNvSpPr>
            <a:spLocks noChangeArrowheads="1"/>
          </p:cNvSpPr>
          <p:nvPr/>
        </p:nvSpPr>
        <p:spPr bwMode="auto">
          <a:xfrm flipH="1">
            <a:off x="8823325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Oval 40"/>
          <p:cNvSpPr>
            <a:spLocks noChangeArrowheads="1"/>
          </p:cNvSpPr>
          <p:nvPr/>
        </p:nvSpPr>
        <p:spPr bwMode="auto">
          <a:xfrm flipH="1">
            <a:off x="8777287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Oval 41"/>
          <p:cNvSpPr>
            <a:spLocks noChangeArrowheads="1"/>
          </p:cNvSpPr>
          <p:nvPr/>
        </p:nvSpPr>
        <p:spPr bwMode="auto">
          <a:xfrm flipH="1">
            <a:off x="8559800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Oval 49"/>
          <p:cNvSpPr>
            <a:spLocks noChangeArrowheads="1"/>
          </p:cNvSpPr>
          <p:nvPr/>
        </p:nvSpPr>
        <p:spPr bwMode="auto">
          <a:xfrm flipH="1">
            <a:off x="8999537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Oval 55"/>
          <p:cNvSpPr>
            <a:spLocks noChangeArrowheads="1"/>
          </p:cNvSpPr>
          <p:nvPr/>
        </p:nvSpPr>
        <p:spPr bwMode="auto">
          <a:xfrm flipH="1">
            <a:off x="8823325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Oval 56"/>
          <p:cNvSpPr>
            <a:spLocks noChangeArrowheads="1"/>
          </p:cNvSpPr>
          <p:nvPr/>
        </p:nvSpPr>
        <p:spPr bwMode="auto">
          <a:xfrm flipH="1">
            <a:off x="7059612" y="19050"/>
            <a:ext cx="211138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Oval 57"/>
          <p:cNvSpPr>
            <a:spLocks noChangeArrowheads="1"/>
          </p:cNvSpPr>
          <p:nvPr/>
        </p:nvSpPr>
        <p:spPr bwMode="auto">
          <a:xfrm flipH="1">
            <a:off x="7059612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Oval 70"/>
          <p:cNvSpPr>
            <a:spLocks noChangeArrowheads="1"/>
          </p:cNvSpPr>
          <p:nvPr/>
        </p:nvSpPr>
        <p:spPr bwMode="auto">
          <a:xfrm flipH="1">
            <a:off x="7281862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Oval 71"/>
          <p:cNvSpPr>
            <a:spLocks noChangeArrowheads="1"/>
          </p:cNvSpPr>
          <p:nvPr/>
        </p:nvSpPr>
        <p:spPr bwMode="auto">
          <a:xfrm flipH="1">
            <a:off x="7281862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Oval 93"/>
          <p:cNvSpPr>
            <a:spLocks noChangeArrowheads="1"/>
          </p:cNvSpPr>
          <p:nvPr/>
        </p:nvSpPr>
        <p:spPr bwMode="auto">
          <a:xfrm flipH="1">
            <a:off x="723582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Oval 94"/>
          <p:cNvSpPr>
            <a:spLocks noChangeArrowheads="1"/>
          </p:cNvSpPr>
          <p:nvPr/>
        </p:nvSpPr>
        <p:spPr bwMode="auto">
          <a:xfrm flipH="1">
            <a:off x="723582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Oval 108"/>
          <p:cNvSpPr>
            <a:spLocks noChangeArrowheads="1"/>
          </p:cNvSpPr>
          <p:nvPr/>
        </p:nvSpPr>
        <p:spPr bwMode="auto">
          <a:xfrm flipH="1">
            <a:off x="6577012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Oval 110"/>
          <p:cNvSpPr>
            <a:spLocks noChangeArrowheads="1"/>
          </p:cNvSpPr>
          <p:nvPr/>
        </p:nvSpPr>
        <p:spPr bwMode="auto">
          <a:xfrm flipH="1">
            <a:off x="640080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Oval 111"/>
          <p:cNvSpPr>
            <a:spLocks noChangeArrowheads="1"/>
          </p:cNvSpPr>
          <p:nvPr/>
        </p:nvSpPr>
        <p:spPr bwMode="auto">
          <a:xfrm flipH="1">
            <a:off x="6794499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Oval 112"/>
          <p:cNvSpPr>
            <a:spLocks noChangeArrowheads="1"/>
          </p:cNvSpPr>
          <p:nvPr/>
        </p:nvSpPr>
        <p:spPr bwMode="auto">
          <a:xfrm flipH="1">
            <a:off x="6794499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Oval 113"/>
          <p:cNvSpPr>
            <a:spLocks noChangeArrowheads="1"/>
          </p:cNvSpPr>
          <p:nvPr/>
        </p:nvSpPr>
        <p:spPr bwMode="auto">
          <a:xfrm flipH="1">
            <a:off x="6618287" y="241300"/>
            <a:ext cx="212725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Oval 114"/>
          <p:cNvSpPr>
            <a:spLocks noChangeArrowheads="1"/>
          </p:cNvSpPr>
          <p:nvPr/>
        </p:nvSpPr>
        <p:spPr bwMode="auto">
          <a:xfrm flipH="1">
            <a:off x="6577012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Oval 115"/>
          <p:cNvSpPr>
            <a:spLocks noChangeArrowheads="1"/>
          </p:cNvSpPr>
          <p:nvPr/>
        </p:nvSpPr>
        <p:spPr bwMode="auto">
          <a:xfrm flipH="1">
            <a:off x="6400800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Oval 121"/>
          <p:cNvSpPr>
            <a:spLocks noChangeArrowheads="1"/>
          </p:cNvSpPr>
          <p:nvPr/>
        </p:nvSpPr>
        <p:spPr bwMode="auto">
          <a:xfrm flipH="1">
            <a:off x="7015162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Oval 123"/>
          <p:cNvSpPr>
            <a:spLocks noChangeArrowheads="1"/>
          </p:cNvSpPr>
          <p:nvPr/>
        </p:nvSpPr>
        <p:spPr bwMode="auto">
          <a:xfrm flipH="1">
            <a:off x="7015162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Oval 125"/>
          <p:cNvSpPr>
            <a:spLocks noChangeArrowheads="1"/>
          </p:cNvSpPr>
          <p:nvPr/>
        </p:nvSpPr>
        <p:spPr bwMode="auto">
          <a:xfrm flipH="1">
            <a:off x="683895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Oval 129"/>
          <p:cNvSpPr>
            <a:spLocks noChangeArrowheads="1"/>
          </p:cNvSpPr>
          <p:nvPr/>
        </p:nvSpPr>
        <p:spPr bwMode="auto">
          <a:xfrm flipH="1">
            <a:off x="5253037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Oval 130"/>
          <p:cNvSpPr>
            <a:spLocks noChangeArrowheads="1"/>
          </p:cNvSpPr>
          <p:nvPr/>
        </p:nvSpPr>
        <p:spPr bwMode="auto">
          <a:xfrm flipH="1">
            <a:off x="5694362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Oval 131"/>
          <p:cNvSpPr>
            <a:spLocks noChangeArrowheads="1"/>
          </p:cNvSpPr>
          <p:nvPr/>
        </p:nvSpPr>
        <p:spPr bwMode="auto">
          <a:xfrm flipH="1">
            <a:off x="5735637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Oval 132"/>
          <p:cNvSpPr>
            <a:spLocks noChangeArrowheads="1"/>
          </p:cNvSpPr>
          <p:nvPr/>
        </p:nvSpPr>
        <p:spPr bwMode="auto">
          <a:xfrm flipH="1">
            <a:off x="5473700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Oval 133"/>
          <p:cNvSpPr>
            <a:spLocks noChangeArrowheads="1"/>
          </p:cNvSpPr>
          <p:nvPr/>
        </p:nvSpPr>
        <p:spPr bwMode="auto">
          <a:xfrm flipH="1">
            <a:off x="5297487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Oval 134"/>
          <p:cNvSpPr>
            <a:spLocks noChangeArrowheads="1"/>
          </p:cNvSpPr>
          <p:nvPr/>
        </p:nvSpPr>
        <p:spPr bwMode="auto">
          <a:xfrm flipH="1">
            <a:off x="5518149" y="19050"/>
            <a:ext cx="211138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Oval 135"/>
          <p:cNvSpPr>
            <a:spLocks noChangeArrowheads="1"/>
          </p:cNvSpPr>
          <p:nvPr/>
        </p:nvSpPr>
        <p:spPr bwMode="auto">
          <a:xfrm flipH="1">
            <a:off x="6134099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Oval 136"/>
          <p:cNvSpPr>
            <a:spLocks noChangeArrowheads="1"/>
          </p:cNvSpPr>
          <p:nvPr/>
        </p:nvSpPr>
        <p:spPr bwMode="auto">
          <a:xfrm flipH="1">
            <a:off x="5911850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Oval 137"/>
          <p:cNvSpPr>
            <a:spLocks noChangeArrowheads="1"/>
          </p:cNvSpPr>
          <p:nvPr/>
        </p:nvSpPr>
        <p:spPr bwMode="auto">
          <a:xfrm flipH="1">
            <a:off x="617855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Oval 138"/>
          <p:cNvSpPr>
            <a:spLocks noChangeArrowheads="1"/>
          </p:cNvSpPr>
          <p:nvPr/>
        </p:nvSpPr>
        <p:spPr bwMode="auto">
          <a:xfrm flipH="1">
            <a:off x="5957887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Oval 140"/>
          <p:cNvSpPr>
            <a:spLocks noChangeArrowheads="1"/>
          </p:cNvSpPr>
          <p:nvPr/>
        </p:nvSpPr>
        <p:spPr bwMode="auto">
          <a:xfrm flipH="1">
            <a:off x="6354762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Oval 142"/>
          <p:cNvSpPr>
            <a:spLocks noChangeArrowheads="1"/>
          </p:cNvSpPr>
          <p:nvPr/>
        </p:nvSpPr>
        <p:spPr bwMode="auto">
          <a:xfrm flipH="1">
            <a:off x="6178550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Oval 143"/>
          <p:cNvSpPr>
            <a:spLocks noChangeArrowheads="1"/>
          </p:cNvSpPr>
          <p:nvPr/>
        </p:nvSpPr>
        <p:spPr bwMode="auto">
          <a:xfrm flipH="1">
            <a:off x="5518149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Oval 144"/>
          <p:cNvSpPr>
            <a:spLocks noChangeArrowheads="1"/>
          </p:cNvSpPr>
          <p:nvPr/>
        </p:nvSpPr>
        <p:spPr bwMode="auto">
          <a:xfrm flipH="1">
            <a:off x="5473700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Oval 145"/>
          <p:cNvSpPr>
            <a:spLocks noChangeArrowheads="1"/>
          </p:cNvSpPr>
          <p:nvPr/>
        </p:nvSpPr>
        <p:spPr bwMode="auto">
          <a:xfrm flipH="1">
            <a:off x="5297487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Oval 146"/>
          <p:cNvSpPr>
            <a:spLocks noChangeArrowheads="1"/>
          </p:cNvSpPr>
          <p:nvPr/>
        </p:nvSpPr>
        <p:spPr bwMode="auto">
          <a:xfrm flipH="1">
            <a:off x="5253037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Oval 147"/>
          <p:cNvSpPr>
            <a:spLocks noChangeArrowheads="1"/>
          </p:cNvSpPr>
          <p:nvPr/>
        </p:nvSpPr>
        <p:spPr bwMode="auto">
          <a:xfrm flipH="1">
            <a:off x="6134099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Oval 148"/>
          <p:cNvSpPr>
            <a:spLocks noChangeArrowheads="1"/>
          </p:cNvSpPr>
          <p:nvPr/>
        </p:nvSpPr>
        <p:spPr bwMode="auto">
          <a:xfrm flipH="1">
            <a:off x="5911850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Oval 149"/>
          <p:cNvSpPr>
            <a:spLocks noChangeArrowheads="1"/>
          </p:cNvSpPr>
          <p:nvPr/>
        </p:nvSpPr>
        <p:spPr bwMode="auto">
          <a:xfrm flipH="1">
            <a:off x="5957887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Oval 150"/>
          <p:cNvSpPr>
            <a:spLocks noChangeArrowheads="1"/>
          </p:cNvSpPr>
          <p:nvPr/>
        </p:nvSpPr>
        <p:spPr bwMode="auto">
          <a:xfrm flipH="1">
            <a:off x="5694362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Oval 174"/>
          <p:cNvSpPr>
            <a:spLocks noChangeArrowheads="1"/>
          </p:cNvSpPr>
          <p:nvPr/>
        </p:nvSpPr>
        <p:spPr bwMode="auto">
          <a:xfrm flipH="1">
            <a:off x="8777287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Oval 195"/>
          <p:cNvSpPr>
            <a:spLocks noChangeArrowheads="1"/>
          </p:cNvSpPr>
          <p:nvPr/>
        </p:nvSpPr>
        <p:spPr bwMode="auto">
          <a:xfrm flipH="1">
            <a:off x="5694362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4" name="Group 213"/>
          <p:cNvGrpSpPr/>
          <p:nvPr/>
        </p:nvGrpSpPr>
        <p:grpSpPr bwMode="white">
          <a:xfrm>
            <a:off x="0" y="-20637"/>
            <a:ext cx="5280025" cy="471487"/>
            <a:chOff x="0" y="2193926"/>
            <a:chExt cx="5280025" cy="471487"/>
          </a:xfrm>
        </p:grpSpPr>
        <p:sp>
          <p:nvSpPr>
            <p:cNvPr id="1176" name="Oval 152"/>
            <p:cNvSpPr>
              <a:spLocks noChangeArrowheads="1"/>
            </p:cNvSpPr>
            <p:nvPr userDrawn="1"/>
          </p:nvSpPr>
          <p:spPr bwMode="white">
            <a:xfrm>
              <a:off x="5070475" y="2455863"/>
              <a:ext cx="209550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3" name="Group 212"/>
            <p:cNvGrpSpPr/>
            <p:nvPr userDrawn="1"/>
          </p:nvGrpSpPr>
          <p:grpSpPr bwMode="white">
            <a:xfrm>
              <a:off x="0" y="2193926"/>
              <a:ext cx="4883150" cy="471487"/>
              <a:chOff x="0" y="2193926"/>
              <a:chExt cx="4883150" cy="471487"/>
            </a:xfrm>
          </p:grpSpPr>
          <p:grpSp>
            <p:nvGrpSpPr>
              <p:cNvPr id="212" name="Group 211"/>
              <p:cNvGrpSpPr/>
              <p:nvPr userDrawn="1"/>
            </p:nvGrpSpPr>
            <p:grpSpPr bwMode="white">
              <a:xfrm>
                <a:off x="0" y="2193926"/>
                <a:ext cx="2414588" cy="471487"/>
                <a:chOff x="0" y="2193926"/>
                <a:chExt cx="2414588" cy="471487"/>
              </a:xfrm>
            </p:grpSpPr>
            <p:sp>
              <p:nvSpPr>
                <p:cNvPr id="1031" name="Oval 7"/>
                <p:cNvSpPr>
                  <a:spLocks noChangeArrowheads="1"/>
                </p:cNvSpPr>
                <p:nvPr userDrawn="1"/>
              </p:nvSpPr>
              <p:spPr bwMode="white">
                <a:xfrm>
                  <a:off x="1984375" y="2455863"/>
                  <a:ext cx="209550" cy="2095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2" name="Oval 8"/>
                <p:cNvSpPr>
                  <a:spLocks noChangeArrowheads="1"/>
                </p:cNvSpPr>
                <p:nvPr userDrawn="1"/>
              </p:nvSpPr>
              <p:spPr bwMode="white">
                <a:xfrm>
                  <a:off x="2205038" y="2455863"/>
                  <a:ext cx="209550" cy="2095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6" name="Oval 42"/>
                <p:cNvSpPr>
                  <a:spLocks noChangeArrowheads="1"/>
                </p:cNvSpPr>
                <p:nvPr userDrawn="1"/>
              </p:nvSpPr>
              <p:spPr bwMode="white">
                <a:xfrm>
                  <a:off x="1762125" y="2233613"/>
                  <a:ext cx="211138" cy="21431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209"/>
                <p:cNvGrpSpPr/>
                <p:nvPr userDrawn="1"/>
              </p:nvGrpSpPr>
              <p:grpSpPr bwMode="white">
                <a:xfrm>
                  <a:off x="0" y="2193926"/>
                  <a:ext cx="1312863" cy="471487"/>
                  <a:chOff x="0" y="2193926"/>
                  <a:chExt cx="1312863" cy="471487"/>
                </a:xfrm>
              </p:grpSpPr>
              <p:sp>
                <p:nvSpPr>
                  <p:cNvPr id="1070" name="Oval 46"/>
                  <p:cNvSpPr>
                    <a:spLocks noChangeArrowheads="1"/>
                  </p:cNvSpPr>
                  <p:nvPr userDrawn="1"/>
                </p:nvSpPr>
                <p:spPr bwMode="white">
                  <a:xfrm>
                    <a:off x="881063" y="2455863"/>
                    <a:ext cx="209550" cy="2095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2" name="Oval 48"/>
                  <p:cNvSpPr>
                    <a:spLocks noChangeArrowheads="1"/>
                  </p:cNvSpPr>
                  <p:nvPr userDrawn="1"/>
                </p:nvSpPr>
                <p:spPr bwMode="white">
                  <a:xfrm>
                    <a:off x="1103313" y="2455863"/>
                    <a:ext cx="209550" cy="2095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8" name="Oval 54"/>
                  <p:cNvSpPr>
                    <a:spLocks noChangeArrowheads="1"/>
                  </p:cNvSpPr>
                  <p:nvPr userDrawn="1"/>
                </p:nvSpPr>
                <p:spPr bwMode="white">
                  <a:xfrm>
                    <a:off x="660400" y="2455863"/>
                    <a:ext cx="212725" cy="2095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09" name="Group 208"/>
                  <p:cNvGrpSpPr/>
                  <p:nvPr userDrawn="1"/>
                </p:nvGrpSpPr>
                <p:grpSpPr bwMode="white">
                  <a:xfrm>
                    <a:off x="0" y="2193926"/>
                    <a:ext cx="476250" cy="471487"/>
                    <a:chOff x="0" y="2193926"/>
                    <a:chExt cx="476250" cy="471487"/>
                  </a:xfrm>
                </p:grpSpPr>
                <p:sp>
                  <p:nvSpPr>
                    <p:cNvPr id="1053" name="Oval 29"/>
                    <p:cNvSpPr>
                      <a:spLocks noChangeArrowheads="1"/>
                    </p:cNvSpPr>
                    <p:nvPr userDrawn="1"/>
                  </p:nvSpPr>
                  <p:spPr bwMode="white">
                    <a:xfrm>
                      <a:off x="396875" y="2193926"/>
                      <a:ext cx="79375" cy="7778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5" name="Oval 31"/>
                    <p:cNvSpPr>
                      <a:spLocks noChangeArrowheads="1"/>
                    </p:cNvSpPr>
                    <p:nvPr userDrawn="1"/>
                  </p:nvSpPr>
                  <p:spPr bwMode="white">
                    <a:xfrm>
                      <a:off x="220663" y="2233613"/>
                      <a:ext cx="211138" cy="2143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69" name="Oval 45"/>
                    <p:cNvSpPr>
                      <a:spLocks noChangeArrowheads="1"/>
                    </p:cNvSpPr>
                    <p:nvPr userDrawn="1"/>
                  </p:nvSpPr>
                  <p:spPr bwMode="white">
                    <a:xfrm>
                      <a:off x="220663" y="2455863"/>
                      <a:ext cx="211138" cy="2095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3" name="Oval 89"/>
                    <p:cNvSpPr>
                      <a:spLocks noChangeArrowheads="1"/>
                    </p:cNvSpPr>
                    <p:nvPr userDrawn="1"/>
                  </p:nvSpPr>
                  <p:spPr bwMode="white">
                    <a:xfrm>
                      <a:off x="0" y="2455863"/>
                      <a:ext cx="209550" cy="2095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white">
              <a:xfrm>
                <a:off x="3525838" y="2233613"/>
                <a:ext cx="212725" cy="214313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white">
              <a:xfrm>
                <a:off x="3308350" y="2455863"/>
                <a:ext cx="209550" cy="20955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Oval 141"/>
              <p:cNvSpPr>
                <a:spLocks noChangeArrowheads="1"/>
              </p:cNvSpPr>
              <p:nvPr userDrawn="1"/>
            </p:nvSpPr>
            <p:spPr bwMode="white">
              <a:xfrm>
                <a:off x="3922713" y="2411413"/>
                <a:ext cx="79375" cy="7778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Oval 151"/>
              <p:cNvSpPr>
                <a:spLocks noChangeArrowheads="1"/>
              </p:cNvSpPr>
              <p:nvPr userDrawn="1"/>
            </p:nvSpPr>
            <p:spPr bwMode="white">
              <a:xfrm>
                <a:off x="4406900" y="2455863"/>
                <a:ext cx="214313" cy="20955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Oval 192"/>
              <p:cNvSpPr>
                <a:spLocks noChangeArrowheads="1"/>
              </p:cNvSpPr>
              <p:nvPr userDrawn="1"/>
            </p:nvSpPr>
            <p:spPr bwMode="white">
              <a:xfrm>
                <a:off x="4803775" y="2411413"/>
                <a:ext cx="79375" cy="7778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2160588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2422525" y="241300"/>
            <a:ext cx="214313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2381250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auto">
          <a:xfrm>
            <a:off x="1938338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Oval 12"/>
          <p:cNvSpPr>
            <a:spLocks noChangeArrowheads="1"/>
          </p:cNvSpPr>
          <p:nvPr/>
        </p:nvSpPr>
        <p:spPr bwMode="auto">
          <a:xfrm>
            <a:off x="2598738" y="196850"/>
            <a:ext cx="8255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Oval 13"/>
          <p:cNvSpPr>
            <a:spLocks noChangeArrowheads="1"/>
          </p:cNvSpPr>
          <p:nvPr/>
        </p:nvSpPr>
        <p:spPr bwMode="auto">
          <a:xfrm>
            <a:off x="1541463" y="241300"/>
            <a:ext cx="214313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Oval 14"/>
          <p:cNvSpPr>
            <a:spLocks noChangeArrowheads="1"/>
          </p:cNvSpPr>
          <p:nvPr/>
        </p:nvSpPr>
        <p:spPr bwMode="auto">
          <a:xfrm>
            <a:off x="171767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Oval 15"/>
          <p:cNvSpPr>
            <a:spLocks noChangeArrowheads="1"/>
          </p:cNvSpPr>
          <p:nvPr/>
        </p:nvSpPr>
        <p:spPr bwMode="auto">
          <a:xfrm>
            <a:off x="1762125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Oval 16"/>
          <p:cNvSpPr>
            <a:spLocks noChangeArrowheads="1"/>
          </p:cNvSpPr>
          <p:nvPr/>
        </p:nvSpPr>
        <p:spPr bwMode="auto">
          <a:xfrm>
            <a:off x="2644775" y="241300"/>
            <a:ext cx="212725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Oval 17"/>
          <p:cNvSpPr>
            <a:spLocks noChangeArrowheads="1"/>
          </p:cNvSpPr>
          <p:nvPr/>
        </p:nvSpPr>
        <p:spPr bwMode="auto">
          <a:xfrm>
            <a:off x="1500188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Oval 18"/>
          <p:cNvSpPr>
            <a:spLocks noChangeArrowheads="1"/>
          </p:cNvSpPr>
          <p:nvPr/>
        </p:nvSpPr>
        <p:spPr bwMode="auto">
          <a:xfrm>
            <a:off x="2820988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2644775" y="19050"/>
            <a:ext cx="212725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Oval 20"/>
          <p:cNvSpPr>
            <a:spLocks noChangeArrowheads="1"/>
          </p:cNvSpPr>
          <p:nvPr/>
        </p:nvSpPr>
        <p:spPr bwMode="auto">
          <a:xfrm>
            <a:off x="2598738" y="-20637"/>
            <a:ext cx="8255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Oval 21"/>
          <p:cNvSpPr>
            <a:spLocks noChangeArrowheads="1"/>
          </p:cNvSpPr>
          <p:nvPr/>
        </p:nvSpPr>
        <p:spPr bwMode="auto">
          <a:xfrm>
            <a:off x="2820988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Oval 22"/>
          <p:cNvSpPr>
            <a:spLocks noChangeArrowheads="1"/>
          </p:cNvSpPr>
          <p:nvPr/>
        </p:nvSpPr>
        <p:spPr bwMode="auto">
          <a:xfrm>
            <a:off x="2422525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Oval 23"/>
          <p:cNvSpPr>
            <a:spLocks noChangeArrowheads="1"/>
          </p:cNvSpPr>
          <p:nvPr/>
        </p:nvSpPr>
        <p:spPr bwMode="auto">
          <a:xfrm>
            <a:off x="1279525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Oval 24"/>
          <p:cNvSpPr>
            <a:spLocks noChangeArrowheads="1"/>
          </p:cNvSpPr>
          <p:nvPr/>
        </p:nvSpPr>
        <p:spPr bwMode="auto">
          <a:xfrm>
            <a:off x="836613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Oval 25"/>
          <p:cNvSpPr>
            <a:spLocks noChangeArrowheads="1"/>
          </p:cNvSpPr>
          <p:nvPr/>
        </p:nvSpPr>
        <p:spPr bwMode="auto">
          <a:xfrm>
            <a:off x="660400" y="19050"/>
            <a:ext cx="212725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Oval 26"/>
          <p:cNvSpPr>
            <a:spLocks noChangeArrowheads="1"/>
          </p:cNvSpPr>
          <p:nvPr/>
        </p:nvSpPr>
        <p:spPr bwMode="auto">
          <a:xfrm>
            <a:off x="105727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Oval 27"/>
          <p:cNvSpPr>
            <a:spLocks noChangeArrowheads="1"/>
          </p:cNvSpPr>
          <p:nvPr/>
        </p:nvSpPr>
        <p:spPr bwMode="auto">
          <a:xfrm>
            <a:off x="1103313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Oval 28"/>
          <p:cNvSpPr>
            <a:spLocks noChangeArrowheads="1"/>
          </p:cNvSpPr>
          <p:nvPr/>
        </p:nvSpPr>
        <p:spPr bwMode="auto">
          <a:xfrm>
            <a:off x="881063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Oval 30"/>
          <p:cNvSpPr>
            <a:spLocks noChangeArrowheads="1"/>
          </p:cNvSpPr>
          <p:nvPr/>
        </p:nvSpPr>
        <p:spPr bwMode="auto">
          <a:xfrm>
            <a:off x="619125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Oval 32"/>
          <p:cNvSpPr>
            <a:spLocks noChangeArrowheads="1"/>
          </p:cNvSpPr>
          <p:nvPr/>
        </p:nvSpPr>
        <p:spPr bwMode="auto">
          <a:xfrm>
            <a:off x="442913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7" name="Oval 33"/>
          <p:cNvSpPr>
            <a:spLocks noChangeArrowheads="1"/>
          </p:cNvSpPr>
          <p:nvPr/>
        </p:nvSpPr>
        <p:spPr bwMode="auto">
          <a:xfrm>
            <a:off x="2160588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8" name="Oval 34"/>
          <p:cNvSpPr>
            <a:spLocks noChangeArrowheads="1"/>
          </p:cNvSpPr>
          <p:nvPr/>
        </p:nvSpPr>
        <p:spPr bwMode="auto">
          <a:xfrm>
            <a:off x="2381250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9" name="Oval 35"/>
          <p:cNvSpPr>
            <a:spLocks noChangeArrowheads="1"/>
          </p:cNvSpPr>
          <p:nvPr/>
        </p:nvSpPr>
        <p:spPr bwMode="auto">
          <a:xfrm>
            <a:off x="1938338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0" name="Oval 36"/>
          <p:cNvSpPr>
            <a:spLocks noChangeArrowheads="1"/>
          </p:cNvSpPr>
          <p:nvPr/>
        </p:nvSpPr>
        <p:spPr bwMode="auto">
          <a:xfrm>
            <a:off x="1984375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1" name="Oval 37"/>
          <p:cNvSpPr>
            <a:spLocks noChangeArrowheads="1"/>
          </p:cNvSpPr>
          <p:nvPr/>
        </p:nvSpPr>
        <p:spPr bwMode="auto">
          <a:xfrm>
            <a:off x="2205038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2" name="Oval 38"/>
          <p:cNvSpPr>
            <a:spLocks noChangeArrowheads="1"/>
          </p:cNvSpPr>
          <p:nvPr/>
        </p:nvSpPr>
        <p:spPr bwMode="auto">
          <a:xfrm>
            <a:off x="1541463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3" name="Oval 39"/>
          <p:cNvSpPr>
            <a:spLocks noChangeArrowheads="1"/>
          </p:cNvSpPr>
          <p:nvPr/>
        </p:nvSpPr>
        <p:spPr bwMode="auto">
          <a:xfrm>
            <a:off x="1323975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Oval 40"/>
          <p:cNvSpPr>
            <a:spLocks noChangeArrowheads="1"/>
          </p:cNvSpPr>
          <p:nvPr/>
        </p:nvSpPr>
        <p:spPr bwMode="auto">
          <a:xfrm>
            <a:off x="1500188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" name="Oval 41"/>
          <p:cNvSpPr>
            <a:spLocks noChangeArrowheads="1"/>
          </p:cNvSpPr>
          <p:nvPr/>
        </p:nvSpPr>
        <p:spPr bwMode="auto">
          <a:xfrm>
            <a:off x="171767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Oval 43"/>
          <p:cNvSpPr>
            <a:spLocks noChangeArrowheads="1"/>
          </p:cNvSpPr>
          <p:nvPr/>
        </p:nvSpPr>
        <p:spPr bwMode="auto">
          <a:xfrm>
            <a:off x="176213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8" name="Oval 44"/>
          <p:cNvSpPr>
            <a:spLocks noChangeArrowheads="1"/>
          </p:cNvSpPr>
          <p:nvPr/>
        </p:nvSpPr>
        <p:spPr bwMode="auto">
          <a:xfrm>
            <a:off x="176213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1" name="Oval 47"/>
          <p:cNvSpPr>
            <a:spLocks noChangeArrowheads="1"/>
          </p:cNvSpPr>
          <p:nvPr/>
        </p:nvSpPr>
        <p:spPr bwMode="auto">
          <a:xfrm>
            <a:off x="105727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3" name="Oval 49"/>
          <p:cNvSpPr>
            <a:spLocks noChangeArrowheads="1"/>
          </p:cNvSpPr>
          <p:nvPr/>
        </p:nvSpPr>
        <p:spPr bwMode="auto">
          <a:xfrm>
            <a:off x="1279525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4" name="Oval 50"/>
          <p:cNvSpPr>
            <a:spLocks noChangeArrowheads="1"/>
          </p:cNvSpPr>
          <p:nvPr/>
        </p:nvSpPr>
        <p:spPr bwMode="auto">
          <a:xfrm>
            <a:off x="39687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" name="Oval 51"/>
          <p:cNvSpPr>
            <a:spLocks noChangeArrowheads="1"/>
          </p:cNvSpPr>
          <p:nvPr/>
        </p:nvSpPr>
        <p:spPr bwMode="auto">
          <a:xfrm>
            <a:off x="619125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Oval 52"/>
          <p:cNvSpPr>
            <a:spLocks noChangeArrowheads="1"/>
          </p:cNvSpPr>
          <p:nvPr/>
        </p:nvSpPr>
        <p:spPr bwMode="auto">
          <a:xfrm>
            <a:off x="442913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7" name="Oval 53"/>
          <p:cNvSpPr>
            <a:spLocks noChangeArrowheads="1"/>
          </p:cNvSpPr>
          <p:nvPr/>
        </p:nvSpPr>
        <p:spPr bwMode="auto">
          <a:xfrm>
            <a:off x="836613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Oval 55"/>
          <p:cNvSpPr>
            <a:spLocks noChangeArrowheads="1"/>
          </p:cNvSpPr>
          <p:nvPr/>
        </p:nvSpPr>
        <p:spPr bwMode="auto">
          <a:xfrm>
            <a:off x="1323975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0" name="Oval 56"/>
          <p:cNvSpPr>
            <a:spLocks noChangeArrowheads="1"/>
          </p:cNvSpPr>
          <p:nvPr/>
        </p:nvSpPr>
        <p:spPr bwMode="auto">
          <a:xfrm>
            <a:off x="3086100" y="19050"/>
            <a:ext cx="211138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Oval 57"/>
          <p:cNvSpPr>
            <a:spLocks noChangeArrowheads="1"/>
          </p:cNvSpPr>
          <p:nvPr/>
        </p:nvSpPr>
        <p:spPr bwMode="auto">
          <a:xfrm>
            <a:off x="3086100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Oval 70"/>
          <p:cNvSpPr>
            <a:spLocks noChangeArrowheads="1"/>
          </p:cNvSpPr>
          <p:nvPr/>
        </p:nvSpPr>
        <p:spPr bwMode="auto">
          <a:xfrm>
            <a:off x="2865438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Oval 71"/>
          <p:cNvSpPr>
            <a:spLocks noChangeArrowheads="1"/>
          </p:cNvSpPr>
          <p:nvPr/>
        </p:nvSpPr>
        <p:spPr bwMode="auto">
          <a:xfrm>
            <a:off x="2865438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Oval 90"/>
          <p:cNvSpPr>
            <a:spLocks noChangeArrowheads="1"/>
          </p:cNvSpPr>
          <p:nvPr/>
        </p:nvSpPr>
        <p:spPr bwMode="auto">
          <a:xfrm>
            <a:off x="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Oval 93"/>
          <p:cNvSpPr>
            <a:spLocks noChangeArrowheads="1"/>
          </p:cNvSpPr>
          <p:nvPr/>
        </p:nvSpPr>
        <p:spPr bwMode="auto">
          <a:xfrm>
            <a:off x="3041650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Oval 94"/>
          <p:cNvSpPr>
            <a:spLocks noChangeArrowheads="1"/>
          </p:cNvSpPr>
          <p:nvPr/>
        </p:nvSpPr>
        <p:spPr bwMode="auto">
          <a:xfrm>
            <a:off x="3041650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" name="Oval 108"/>
          <p:cNvSpPr>
            <a:spLocks noChangeArrowheads="1"/>
          </p:cNvSpPr>
          <p:nvPr/>
        </p:nvSpPr>
        <p:spPr bwMode="auto">
          <a:xfrm>
            <a:off x="3702050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4" name="Oval 110"/>
          <p:cNvSpPr>
            <a:spLocks noChangeArrowheads="1"/>
          </p:cNvSpPr>
          <p:nvPr/>
        </p:nvSpPr>
        <p:spPr bwMode="auto">
          <a:xfrm>
            <a:off x="374650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" name="Oval 111"/>
          <p:cNvSpPr>
            <a:spLocks noChangeArrowheads="1"/>
          </p:cNvSpPr>
          <p:nvPr/>
        </p:nvSpPr>
        <p:spPr bwMode="auto">
          <a:xfrm>
            <a:off x="3484563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" name="Oval 112"/>
          <p:cNvSpPr>
            <a:spLocks noChangeArrowheads="1"/>
          </p:cNvSpPr>
          <p:nvPr/>
        </p:nvSpPr>
        <p:spPr bwMode="auto">
          <a:xfrm>
            <a:off x="3484563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Oval 113"/>
          <p:cNvSpPr>
            <a:spLocks noChangeArrowheads="1"/>
          </p:cNvSpPr>
          <p:nvPr/>
        </p:nvSpPr>
        <p:spPr bwMode="auto">
          <a:xfrm>
            <a:off x="3525838" y="241300"/>
            <a:ext cx="212725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" name="Oval 114"/>
          <p:cNvSpPr>
            <a:spLocks noChangeArrowheads="1"/>
          </p:cNvSpPr>
          <p:nvPr/>
        </p:nvSpPr>
        <p:spPr bwMode="auto">
          <a:xfrm>
            <a:off x="3702050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" name="Oval 115"/>
          <p:cNvSpPr>
            <a:spLocks noChangeArrowheads="1"/>
          </p:cNvSpPr>
          <p:nvPr/>
        </p:nvSpPr>
        <p:spPr bwMode="auto">
          <a:xfrm>
            <a:off x="3746500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Oval 121"/>
          <p:cNvSpPr>
            <a:spLocks noChangeArrowheads="1"/>
          </p:cNvSpPr>
          <p:nvPr/>
        </p:nvSpPr>
        <p:spPr bwMode="auto">
          <a:xfrm>
            <a:off x="3262313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" name="Oval 123"/>
          <p:cNvSpPr>
            <a:spLocks noChangeArrowheads="1"/>
          </p:cNvSpPr>
          <p:nvPr/>
        </p:nvSpPr>
        <p:spPr bwMode="auto">
          <a:xfrm>
            <a:off x="3262313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Oval 125"/>
          <p:cNvSpPr>
            <a:spLocks noChangeArrowheads="1"/>
          </p:cNvSpPr>
          <p:nvPr/>
        </p:nvSpPr>
        <p:spPr bwMode="auto">
          <a:xfrm>
            <a:off x="330835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Oval 129"/>
          <p:cNvSpPr>
            <a:spLocks noChangeArrowheads="1"/>
          </p:cNvSpPr>
          <p:nvPr/>
        </p:nvSpPr>
        <p:spPr bwMode="auto">
          <a:xfrm>
            <a:off x="5026025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4" name="Oval 130"/>
          <p:cNvSpPr>
            <a:spLocks noChangeArrowheads="1"/>
          </p:cNvSpPr>
          <p:nvPr/>
        </p:nvSpPr>
        <p:spPr bwMode="auto">
          <a:xfrm>
            <a:off x="4583113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5" name="Oval 131"/>
          <p:cNvSpPr>
            <a:spLocks noChangeArrowheads="1"/>
          </p:cNvSpPr>
          <p:nvPr/>
        </p:nvSpPr>
        <p:spPr bwMode="auto">
          <a:xfrm>
            <a:off x="4406900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6" name="Oval 132"/>
          <p:cNvSpPr>
            <a:spLocks noChangeArrowheads="1"/>
          </p:cNvSpPr>
          <p:nvPr/>
        </p:nvSpPr>
        <p:spPr bwMode="auto">
          <a:xfrm>
            <a:off x="480377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Oval 133"/>
          <p:cNvSpPr>
            <a:spLocks noChangeArrowheads="1"/>
          </p:cNvSpPr>
          <p:nvPr/>
        </p:nvSpPr>
        <p:spPr bwMode="auto">
          <a:xfrm>
            <a:off x="4849813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" name="Oval 134"/>
          <p:cNvSpPr>
            <a:spLocks noChangeArrowheads="1"/>
          </p:cNvSpPr>
          <p:nvPr/>
        </p:nvSpPr>
        <p:spPr bwMode="auto">
          <a:xfrm>
            <a:off x="4627563" y="19050"/>
            <a:ext cx="211138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9" name="Oval 135"/>
          <p:cNvSpPr>
            <a:spLocks noChangeArrowheads="1"/>
          </p:cNvSpPr>
          <p:nvPr/>
        </p:nvSpPr>
        <p:spPr bwMode="auto">
          <a:xfrm>
            <a:off x="4144963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0" name="Oval 136"/>
          <p:cNvSpPr>
            <a:spLocks noChangeArrowheads="1"/>
          </p:cNvSpPr>
          <p:nvPr/>
        </p:nvSpPr>
        <p:spPr bwMode="auto">
          <a:xfrm>
            <a:off x="436562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Oval 137"/>
          <p:cNvSpPr>
            <a:spLocks noChangeArrowheads="1"/>
          </p:cNvSpPr>
          <p:nvPr/>
        </p:nvSpPr>
        <p:spPr bwMode="auto">
          <a:xfrm>
            <a:off x="396875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2" name="Oval 138"/>
          <p:cNvSpPr>
            <a:spLocks noChangeArrowheads="1"/>
          </p:cNvSpPr>
          <p:nvPr/>
        </p:nvSpPr>
        <p:spPr bwMode="auto">
          <a:xfrm>
            <a:off x="4189413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3" name="Oval 139"/>
          <p:cNvSpPr>
            <a:spLocks noChangeArrowheads="1"/>
          </p:cNvSpPr>
          <p:nvPr/>
        </p:nvSpPr>
        <p:spPr bwMode="auto">
          <a:xfrm>
            <a:off x="5070475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4" name="Oval 140"/>
          <p:cNvSpPr>
            <a:spLocks noChangeArrowheads="1"/>
          </p:cNvSpPr>
          <p:nvPr/>
        </p:nvSpPr>
        <p:spPr bwMode="auto">
          <a:xfrm>
            <a:off x="3922713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6" name="Oval 142"/>
          <p:cNvSpPr>
            <a:spLocks noChangeArrowheads="1"/>
          </p:cNvSpPr>
          <p:nvPr/>
        </p:nvSpPr>
        <p:spPr bwMode="auto">
          <a:xfrm>
            <a:off x="3968750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" name="Oval 143"/>
          <p:cNvSpPr>
            <a:spLocks noChangeArrowheads="1"/>
          </p:cNvSpPr>
          <p:nvPr/>
        </p:nvSpPr>
        <p:spPr bwMode="auto">
          <a:xfrm>
            <a:off x="4627563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8" name="Oval 144"/>
          <p:cNvSpPr>
            <a:spLocks noChangeArrowheads="1"/>
          </p:cNvSpPr>
          <p:nvPr/>
        </p:nvSpPr>
        <p:spPr bwMode="auto">
          <a:xfrm>
            <a:off x="480377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Oval 145"/>
          <p:cNvSpPr>
            <a:spLocks noChangeArrowheads="1"/>
          </p:cNvSpPr>
          <p:nvPr/>
        </p:nvSpPr>
        <p:spPr bwMode="auto">
          <a:xfrm>
            <a:off x="4849813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0" name="Oval 146"/>
          <p:cNvSpPr>
            <a:spLocks noChangeArrowheads="1"/>
          </p:cNvSpPr>
          <p:nvPr/>
        </p:nvSpPr>
        <p:spPr bwMode="auto">
          <a:xfrm>
            <a:off x="5026025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1" name="Oval 147"/>
          <p:cNvSpPr>
            <a:spLocks noChangeArrowheads="1"/>
          </p:cNvSpPr>
          <p:nvPr/>
        </p:nvSpPr>
        <p:spPr bwMode="auto">
          <a:xfrm>
            <a:off x="4144963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2" name="Oval 148"/>
          <p:cNvSpPr>
            <a:spLocks noChangeArrowheads="1"/>
          </p:cNvSpPr>
          <p:nvPr/>
        </p:nvSpPr>
        <p:spPr bwMode="auto">
          <a:xfrm>
            <a:off x="436562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Oval 149"/>
          <p:cNvSpPr>
            <a:spLocks noChangeArrowheads="1"/>
          </p:cNvSpPr>
          <p:nvPr/>
        </p:nvSpPr>
        <p:spPr bwMode="auto">
          <a:xfrm>
            <a:off x="4189413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4" name="Oval 150"/>
          <p:cNvSpPr>
            <a:spLocks noChangeArrowheads="1"/>
          </p:cNvSpPr>
          <p:nvPr/>
        </p:nvSpPr>
        <p:spPr bwMode="auto">
          <a:xfrm>
            <a:off x="4583113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" name="Oval 174"/>
          <p:cNvSpPr>
            <a:spLocks noChangeArrowheads="1"/>
          </p:cNvSpPr>
          <p:nvPr/>
        </p:nvSpPr>
        <p:spPr bwMode="auto">
          <a:xfrm>
            <a:off x="1500188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" name="Oval 195"/>
          <p:cNvSpPr>
            <a:spLocks noChangeArrowheads="1"/>
          </p:cNvSpPr>
          <p:nvPr/>
        </p:nvSpPr>
        <p:spPr bwMode="auto">
          <a:xfrm>
            <a:off x="4583113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Rectangle 392"/>
          <p:cNvSpPr/>
          <p:nvPr/>
        </p:nvSpPr>
        <p:spPr bwMode="auto">
          <a:xfrm>
            <a:off x="0" y="0"/>
            <a:ext cx="9144000" cy="117157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5000">
                <a:schemeClr val="accent1">
                  <a:alpha val="0"/>
                </a:schemeClr>
              </a:gs>
            </a:gsLst>
            <a:lin ang="5400000" scaled="1"/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90550" y="1689100"/>
            <a:ext cx="8002588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8258175" y="6500813"/>
            <a:ext cx="803275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0550" y="438149"/>
            <a:ext cx="8002588" cy="93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403" name="Picture 402" descr="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0024" y="6381750"/>
            <a:ext cx="956830" cy="333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0" r:id="rId3"/>
    <p:sldLayoutId id="2147483711" r:id="rId4"/>
    <p:sldLayoutId id="2147483702" r:id="rId5"/>
    <p:sldLayoutId id="2147483712" r:id="rId6"/>
    <p:sldLayoutId id="2147483704" r:id="rId7"/>
    <p:sldLayoutId id="2147483705" r:id="rId8"/>
  </p:sldLayoutIdLst>
  <p:transition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>
          <a:solidFill>
            <a:schemeClr val="tx2"/>
          </a:solidFill>
          <a:latin typeface="+mn-lt"/>
        </a:defRPr>
      </a:lvl2pPr>
      <a:lvl3pPr marL="10287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>
          <a:solidFill>
            <a:schemeClr val="tx2"/>
          </a:solidFill>
          <a:latin typeface="+mn-lt"/>
        </a:defRPr>
      </a:lvl3pPr>
      <a:lvl4pPr marL="14287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>
          <a:solidFill>
            <a:schemeClr val="tx2"/>
          </a:solidFill>
          <a:latin typeface="+mn-lt"/>
        </a:defRPr>
      </a:lvl4pPr>
      <a:lvl5pPr marL="17716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>
          <a:solidFill>
            <a:schemeClr val="tx2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fp.com/hom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eg"/><Relationship Id="rId1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hyperlink" Target="http://www.nfp.com/home.html" TargetMode="External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5" Type="http://schemas.openxmlformats.org/officeDocument/2006/relationships/image" Target="../media/image2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1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Managing your Corporate Master Data Assets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The Benefits of Riversand Master Data Management Solutions </a:t>
            </a:r>
          </a:p>
        </p:txBody>
      </p:sp>
      <p:pic>
        <p:nvPicPr>
          <p:cNvPr id="6146" name="Picture 2" descr="http://www.nfp.com/images/default-album/nfp_logo5eee.png?sfvrsn=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0" y="2802082"/>
            <a:ext cx="23812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5795963" y="1552575"/>
            <a:ext cx="2547937" cy="2638425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291138" y="3414713"/>
            <a:ext cx="2547937" cy="2638425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298825" y="4219575"/>
            <a:ext cx="2547938" cy="2638425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438275" y="3414713"/>
            <a:ext cx="2547938" cy="2638425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90563" y="1552575"/>
            <a:ext cx="2547937" cy="2638425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296069" y="400417"/>
            <a:ext cx="85534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 smtClean="0"/>
              <a:t>Riversand’s Solution fully enables multi-domain MDM for NFP’s Lines of Business</a:t>
            </a:r>
            <a:r>
              <a:rPr lang="en-US" kern="0" dirty="0" smtClean="0"/>
              <a:t/>
            </a:r>
            <a:br>
              <a:rPr lang="en-US" kern="0" dirty="0" smtClean="0"/>
            </a:br>
            <a:endParaRPr lang="en-US" kern="0" dirty="0" smtClean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78088" y="1357313"/>
            <a:ext cx="4187825" cy="381476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062663" y="1971675"/>
            <a:ext cx="1766887" cy="18716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alpha val="65000"/>
                </a:schemeClr>
              </a:gs>
              <a:gs pos="5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REPS/AGENT</a:t>
            </a:r>
          </a:p>
          <a:p>
            <a:pPr algn="ctr">
              <a:defRPr/>
            </a:pP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REP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543550" y="3729038"/>
            <a:ext cx="1766888" cy="187166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alpha val="65000"/>
                </a:schemeClr>
              </a:gs>
              <a:gs pos="5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SPONSOR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CUSTODIAN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689350" y="4276725"/>
            <a:ext cx="1766888" cy="18716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alpha val="65000"/>
                </a:schemeClr>
              </a:gs>
              <a:gs pos="5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FIRM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BRANCH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897063" y="3729038"/>
            <a:ext cx="1766887" cy="187166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alpha val="65000"/>
                </a:schemeClr>
              </a:gs>
              <a:gs pos="5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CUSTOMER</a:t>
            </a:r>
          </a:p>
          <a:p>
            <a:pPr algn="ctr">
              <a:defRPr/>
            </a:pP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ACCOUNTS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368425" y="1971675"/>
            <a:ext cx="1766888" cy="18716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alpha val="65000"/>
                </a:schemeClr>
              </a:gs>
              <a:gs pos="5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PRODUCT</a:t>
            </a:r>
          </a:p>
          <a:p>
            <a:pPr algn="ctr">
              <a:defRPr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PRODUCT TYPE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767880">
            <a:off x="552450" y="3822700"/>
            <a:ext cx="638175" cy="166688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  <a:alpha val="32000"/>
                </a:schemeClr>
              </a:gs>
            </a:gsLst>
            <a:lin ang="2700000" scaled="1"/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220663" y="3182938"/>
            <a:ext cx="1493837" cy="1060450"/>
            <a:chOff x="761961" y="4586517"/>
            <a:chExt cx="1709096" cy="1143471"/>
          </a:xfrm>
        </p:grpSpPr>
        <p:grpSp>
          <p:nvGrpSpPr>
            <p:cNvPr id="18" name="Group 22"/>
            <p:cNvGrpSpPr>
              <a:grpSpLocks/>
            </p:cNvGrpSpPr>
            <p:nvPr/>
          </p:nvGrpSpPr>
          <p:grpSpPr bwMode="auto">
            <a:xfrm>
              <a:off x="1160234" y="4586517"/>
              <a:ext cx="1310823" cy="1078590"/>
              <a:chOff x="768349" y="4325259"/>
              <a:chExt cx="1310823" cy="1078590"/>
            </a:xfrm>
          </p:grpSpPr>
          <p:pic>
            <p:nvPicPr>
              <p:cNvPr id="20" name="Picture 21" descr="j0431646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68349" y="4325259"/>
                <a:ext cx="614136" cy="614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9" descr="j0433942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44121" y="4542971"/>
                <a:ext cx="686707" cy="6867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20" descr="j0433943.png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421493" y="4746170"/>
                <a:ext cx="657679" cy="657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9" name="TextBox 18"/>
            <p:cNvSpPr txBox="1"/>
            <p:nvPr/>
          </p:nvSpPr>
          <p:spPr bwMode="auto">
            <a:xfrm>
              <a:off x="761961" y="5444120"/>
              <a:ext cx="895413" cy="28586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Workflow</a:t>
              </a:r>
            </a:p>
          </p:txBody>
        </p:sp>
      </p:grpSp>
      <p:grpSp>
        <p:nvGrpSpPr>
          <p:cNvPr id="23" name="Group 53"/>
          <p:cNvGrpSpPr>
            <a:grpSpLocks/>
          </p:cNvGrpSpPr>
          <p:nvPr/>
        </p:nvGrpSpPr>
        <p:grpSpPr bwMode="auto">
          <a:xfrm>
            <a:off x="42863" y="1838325"/>
            <a:ext cx="1143000" cy="1247775"/>
            <a:chOff x="42864" y="1837869"/>
            <a:chExt cx="1143455" cy="1247580"/>
          </a:xfrm>
        </p:grpSpPr>
        <p:pic>
          <p:nvPicPr>
            <p:cNvPr id="24" name="Picture 16" descr="j0431604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1255" y="1837869"/>
              <a:ext cx="750320" cy="75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42864" y="2606099"/>
              <a:ext cx="1143455" cy="479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Data 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Globalization</a:t>
              </a:r>
            </a:p>
          </p:txBody>
        </p:sp>
      </p:grpSp>
      <p:pic>
        <p:nvPicPr>
          <p:cNvPr id="26" name="Picture 29" descr="j0431576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9475" y="4359275"/>
            <a:ext cx="1049338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 bwMode="auto">
          <a:xfrm>
            <a:off x="768350" y="5272088"/>
            <a:ext cx="973138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Matching &amp;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Merging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430883">
            <a:off x="1050925" y="4703763"/>
            <a:ext cx="2428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ight Arrow 28"/>
          <p:cNvSpPr/>
          <p:nvPr/>
        </p:nvSpPr>
        <p:spPr bwMode="auto">
          <a:xfrm rot="772758">
            <a:off x="1008063" y="4756150"/>
            <a:ext cx="165100" cy="101600"/>
          </a:xfrm>
          <a:prstGeom prst="rightArrow">
            <a:avLst/>
          </a:prstGeom>
          <a:solidFill>
            <a:schemeClr val="accent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11188904">
            <a:off x="1204913" y="4789488"/>
            <a:ext cx="165100" cy="101600"/>
          </a:xfrm>
          <a:prstGeom prst="rightArrow">
            <a:avLst/>
          </a:prstGeom>
          <a:solidFill>
            <a:schemeClr val="accent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1" name="Group 38"/>
          <p:cNvGrpSpPr>
            <a:grpSpLocks/>
          </p:cNvGrpSpPr>
          <p:nvPr/>
        </p:nvGrpSpPr>
        <p:grpSpPr bwMode="auto">
          <a:xfrm>
            <a:off x="1917700" y="5135563"/>
            <a:ext cx="1065213" cy="1293812"/>
            <a:chOff x="2261066" y="5378415"/>
            <a:chExt cx="1065420" cy="1293841"/>
          </a:xfrm>
        </p:grpSpPr>
        <p:pic>
          <p:nvPicPr>
            <p:cNvPr id="32" name="Picture 17" descr="j0433941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265779" y="5378415"/>
              <a:ext cx="850936" cy="850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2261066" y="6192820"/>
              <a:ext cx="1065420" cy="479436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Data 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Governance</a:t>
              </a:r>
            </a:p>
          </p:txBody>
        </p:sp>
      </p:grpSp>
      <p:grpSp>
        <p:nvGrpSpPr>
          <p:cNvPr id="34" name="Group 97"/>
          <p:cNvGrpSpPr>
            <a:grpSpLocks/>
          </p:cNvGrpSpPr>
          <p:nvPr/>
        </p:nvGrpSpPr>
        <p:grpSpPr bwMode="auto">
          <a:xfrm>
            <a:off x="7426325" y="4359275"/>
            <a:ext cx="1446213" cy="1303338"/>
            <a:chOff x="7441074" y="4254953"/>
            <a:chExt cx="1445764" cy="1302884"/>
          </a:xfrm>
        </p:grpSpPr>
        <p:pic>
          <p:nvPicPr>
            <p:cNvPr id="35" name="Picture 18" descr="j0441335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441074" y="4254953"/>
              <a:ext cx="829187" cy="842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7658494" y="5091275"/>
              <a:ext cx="1228344" cy="46656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Performance &amp;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Scalability</a:t>
              </a:r>
            </a:p>
          </p:txBody>
        </p:sp>
      </p:grp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86350" y="5738813"/>
            <a:ext cx="822325" cy="433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 bwMode="auto">
          <a:xfrm>
            <a:off x="4960938" y="6192838"/>
            <a:ext cx="1079500" cy="4794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Flexible 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Data Model </a:t>
            </a:r>
          </a:p>
        </p:txBody>
      </p:sp>
      <p:grpSp>
        <p:nvGrpSpPr>
          <p:cNvPr id="39" name="Group 50"/>
          <p:cNvGrpSpPr>
            <a:grpSpLocks/>
          </p:cNvGrpSpPr>
          <p:nvPr/>
        </p:nvGrpSpPr>
        <p:grpSpPr bwMode="auto">
          <a:xfrm>
            <a:off x="7986713" y="2043113"/>
            <a:ext cx="925512" cy="1123950"/>
            <a:chOff x="7900984" y="1928811"/>
            <a:chExt cx="925732" cy="1123301"/>
          </a:xfrm>
        </p:grpSpPr>
        <p:pic>
          <p:nvPicPr>
            <p:cNvPr id="40" name="Picture 11" descr="Fotolia_23444799_S.jpg"/>
            <p:cNvPicPr>
              <a:picLocks/>
            </p:cNvPicPr>
            <p:nvPr/>
          </p:nvPicPr>
          <p:blipFill>
            <a:blip r:embed="rId11"/>
            <a:srcRect l="33530" t="8163" r="44116" b="67509"/>
            <a:stretch>
              <a:fillRect/>
            </a:stretch>
          </p:blipFill>
          <p:spPr bwMode="auto">
            <a:xfrm>
              <a:off x="7900984" y="1928811"/>
              <a:ext cx="657224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/>
            <p:cNvSpPr txBox="1"/>
            <p:nvPr/>
          </p:nvSpPr>
          <p:spPr bwMode="auto">
            <a:xfrm>
              <a:off x="8032777" y="2571377"/>
              <a:ext cx="793939" cy="48073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Entity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Explorer</a:t>
              </a: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6529388" y="5915025"/>
            <a:ext cx="990600" cy="4810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Data 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Integration</a:t>
            </a:r>
          </a:p>
        </p:txBody>
      </p:sp>
      <p:grpSp>
        <p:nvGrpSpPr>
          <p:cNvPr id="43" name="Group 49"/>
          <p:cNvGrpSpPr>
            <a:grpSpLocks/>
          </p:cNvGrpSpPr>
          <p:nvPr/>
        </p:nvGrpSpPr>
        <p:grpSpPr bwMode="auto">
          <a:xfrm>
            <a:off x="7734300" y="3343275"/>
            <a:ext cx="1081088" cy="952500"/>
            <a:chOff x="7934330" y="3186112"/>
            <a:chExt cx="1081078" cy="951851"/>
          </a:xfrm>
        </p:grpSpPr>
        <p:pic>
          <p:nvPicPr>
            <p:cNvPr id="44" name="Picture 63"/>
            <p:cNvPicPr>
              <a:picLocks noChangeArrowheads="1"/>
            </p:cNvPicPr>
            <p:nvPr/>
          </p:nvPicPr>
          <p:blipFill>
            <a:blip r:embed="rId12"/>
            <a:srcRect l="24353" t="19119" r="3555" b="4539"/>
            <a:stretch>
              <a:fillRect/>
            </a:stretch>
          </p:blipFill>
          <p:spPr bwMode="auto">
            <a:xfrm>
              <a:off x="7934330" y="3186112"/>
              <a:ext cx="852487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Box 44"/>
            <p:cNvSpPr txBox="1"/>
            <p:nvPr/>
          </p:nvSpPr>
          <p:spPr bwMode="auto">
            <a:xfrm>
              <a:off x="7950205" y="3657279"/>
              <a:ext cx="1065203" cy="48068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Reporting &amp;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Analysis</a:t>
              </a:r>
            </a:p>
          </p:txBody>
        </p:sp>
      </p:grpSp>
      <p:pic>
        <p:nvPicPr>
          <p:cNvPr id="46" name="Picture 4" descr="syndication.jpg"/>
          <p:cNvPicPr>
            <a:picLocks/>
          </p:cNvPicPr>
          <p:nvPr/>
        </p:nvPicPr>
        <p:blipFill>
          <a:blip r:embed="rId13"/>
          <a:srcRect t="12500" b="17500"/>
          <a:stretch>
            <a:fillRect/>
          </a:stretch>
        </p:blipFill>
        <p:spPr bwMode="auto">
          <a:xfrm>
            <a:off x="6348413" y="5314950"/>
            <a:ext cx="9810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46"/>
          <p:cNvSpPr txBox="1"/>
          <p:nvPr/>
        </p:nvSpPr>
        <p:spPr bwMode="auto">
          <a:xfrm>
            <a:off x="3127375" y="6178550"/>
            <a:ext cx="1165225" cy="4794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Relationship 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Management</a:t>
            </a:r>
          </a:p>
        </p:txBody>
      </p:sp>
      <p:pic>
        <p:nvPicPr>
          <p:cNvPr id="48" name="Picture 8" descr="relationshipsbetter.jpg"/>
          <p:cNvPicPr>
            <a:picLocks/>
          </p:cNvPicPr>
          <p:nvPr/>
        </p:nvPicPr>
        <p:blipFill>
          <a:blip r:embed="rId14"/>
          <a:srcRect r="11147"/>
          <a:stretch>
            <a:fillRect/>
          </a:stretch>
        </p:blipFill>
        <p:spPr bwMode="auto">
          <a:xfrm>
            <a:off x="3276600" y="5657850"/>
            <a:ext cx="75247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" name="Group 65"/>
          <p:cNvGrpSpPr/>
          <p:nvPr/>
        </p:nvGrpSpPr>
        <p:grpSpPr>
          <a:xfrm>
            <a:off x="2119315" y="3086100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50" name="Oval 49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54" name="Group 66"/>
          <p:cNvGrpSpPr/>
          <p:nvPr/>
        </p:nvGrpSpPr>
        <p:grpSpPr>
          <a:xfrm rot="17903717">
            <a:off x="3214696" y="4386259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55" name="Oval 54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59" name="Group 76"/>
          <p:cNvGrpSpPr/>
          <p:nvPr/>
        </p:nvGrpSpPr>
        <p:grpSpPr>
          <a:xfrm rot="3696283" flipH="1">
            <a:off x="5624525" y="4386259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60" name="Oval 59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64" name="Group 81"/>
          <p:cNvGrpSpPr/>
          <p:nvPr/>
        </p:nvGrpSpPr>
        <p:grpSpPr>
          <a:xfrm flipH="1">
            <a:off x="6829428" y="3095625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65" name="Oval 64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69" name="Group 87"/>
          <p:cNvGrpSpPr/>
          <p:nvPr/>
        </p:nvGrpSpPr>
        <p:grpSpPr>
          <a:xfrm rot="2529413">
            <a:off x="2328867" y="1338253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70" name="Oval 69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74" name="Group 92"/>
          <p:cNvGrpSpPr/>
          <p:nvPr/>
        </p:nvGrpSpPr>
        <p:grpSpPr>
          <a:xfrm rot="19070587" flipH="1">
            <a:off x="6539059" y="1347773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pic>
        <p:nvPicPr>
          <p:cNvPr id="79" name="Picture 86" descr="15236-Riversand-MDM-circle-4.3.jpg"/>
          <p:cNvPicPr>
            <a:picLocks noChangeAspect="1"/>
          </p:cNvPicPr>
          <p:nvPr/>
        </p:nvPicPr>
        <p:blipFill>
          <a:blip r:embed="rId15"/>
          <a:srcRect l="14337" t="6024" r="13976" b="9036"/>
          <a:stretch>
            <a:fillRect/>
          </a:stretch>
        </p:blipFill>
        <p:spPr bwMode="auto">
          <a:xfrm>
            <a:off x="3379788" y="1541463"/>
            <a:ext cx="2384425" cy="240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 rot="18900000" flipH="1">
            <a:off x="3352007" y="3452019"/>
            <a:ext cx="3444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 rot="2700000">
            <a:off x="5480844" y="3461544"/>
            <a:ext cx="3222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Donut 81"/>
          <p:cNvSpPr/>
          <p:nvPr/>
        </p:nvSpPr>
        <p:spPr bwMode="auto">
          <a:xfrm>
            <a:off x="2243140" y="502229"/>
            <a:ext cx="4629150" cy="4614864"/>
          </a:xfrm>
          <a:prstGeom prst="donut">
            <a:avLst/>
          </a:prstGeom>
          <a:gradFill flip="none" rotWithShape="1">
            <a:gsLst>
              <a:gs pos="38000">
                <a:schemeClr val="tx2">
                  <a:lumMod val="90000"/>
                  <a:lumOff val="10000"/>
                </a:schemeClr>
              </a:gs>
              <a:gs pos="45000">
                <a:schemeClr val="tx2">
                  <a:lumMod val="25000"/>
                  <a:lumOff val="75000"/>
                  <a:alpha val="66000"/>
                </a:schemeClr>
              </a:gs>
              <a:gs pos="54000">
                <a:schemeClr val="tx2">
                  <a:lumMod val="25000"/>
                  <a:lumOff val="75000"/>
                  <a:alpha val="0"/>
                </a:schemeClr>
              </a:gs>
              <a:gs pos="37000">
                <a:schemeClr val="tx2">
                  <a:lumMod val="25000"/>
                  <a:lumOff val="75000"/>
                </a:schemeClr>
              </a:gs>
              <a:gs pos="37000">
                <a:schemeClr val="tx2">
                  <a:lumMod val="25000"/>
                  <a:lumOff val="75000"/>
                </a:schemeClr>
              </a:gs>
              <a:gs pos="37000">
                <a:schemeClr val="tx2">
                  <a:lumMod val="25000"/>
                  <a:lumOff val="75000"/>
                </a:schemeClr>
              </a:gs>
              <a:gs pos="37000">
                <a:schemeClr val="tx2">
                  <a:lumMod val="25000"/>
                  <a:lumOff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3" name="Picture 2" descr="http://www.nfp.com/images/default-album/nfp_logo5eee.png?sfvrsn=2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89" y="1562576"/>
            <a:ext cx="23812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54448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4403" y="2526030"/>
            <a:ext cx="41052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3"/>
          <a:srcRect l="15990" t="10001" r="29375" b="77476"/>
          <a:stretch>
            <a:fillRect/>
          </a:stretch>
        </p:blipFill>
        <p:spPr bwMode="auto">
          <a:xfrm>
            <a:off x="4843459" y="1914528"/>
            <a:ext cx="40068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6" descr="gartner1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5533" y="1417640"/>
            <a:ext cx="18478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0" name="Oval 10"/>
          <p:cNvSpPr>
            <a:spLocks noChangeArrowheads="1"/>
          </p:cNvSpPr>
          <p:nvPr/>
        </p:nvSpPr>
        <p:spPr bwMode="auto">
          <a:xfrm>
            <a:off x="7123768" y="4206248"/>
            <a:ext cx="990600" cy="3048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5067296" y="5024440"/>
            <a:ext cx="838200" cy="2159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80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590550" y="438149"/>
            <a:ext cx="8553450" cy="936626"/>
          </a:xfrm>
        </p:spPr>
        <p:txBody>
          <a:bodyPr/>
          <a:lstStyle/>
          <a:p>
            <a:r>
              <a:rPr lang="en-US" dirty="0" smtClean="0"/>
              <a:t>Riversand: the highest-rated pure-play MDM provider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Riversand established as the most innovative company in the “Leaders” Quadrant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 Gartner’s MQ report highlights Riversand's strengths: </a:t>
            </a:r>
          </a:p>
          <a:p>
            <a:pPr lvl="1"/>
            <a:r>
              <a:rPr lang="en-US" dirty="0" smtClean="0"/>
              <a:t>Business Strategy</a:t>
            </a:r>
          </a:p>
          <a:p>
            <a:pPr lvl="1"/>
            <a:r>
              <a:rPr lang="en-US" dirty="0" smtClean="0"/>
              <a:t>Market Growth/Momentum</a:t>
            </a:r>
          </a:p>
          <a:p>
            <a:pPr lvl="1"/>
            <a:r>
              <a:rPr lang="en-US" dirty="0" smtClean="0"/>
              <a:t>“Leader" functionality and product strategy</a:t>
            </a:r>
          </a:p>
          <a:p>
            <a:pPr lvl="1"/>
            <a:r>
              <a:rPr lang="en-US" dirty="0" smtClean="0"/>
              <a:t>References and customer base </a:t>
            </a:r>
          </a:p>
          <a:p>
            <a:pPr lvl="1"/>
            <a:r>
              <a:rPr lang="en-US" dirty="0" smtClean="0"/>
              <a:t>Solid partner program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6827520" y="2621280"/>
            <a:ext cx="1920240" cy="1905000"/>
          </a:xfrm>
          <a:prstGeom prst="rect">
            <a:avLst/>
          </a:prstGeom>
          <a:noFill/>
          <a:ln w="25400" cap="sq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1" name="Straight Arrow Connector 10"/>
          <p:cNvCxnSpPr>
            <a:stCxn id="6160" idx="0"/>
          </p:cNvCxnSpPr>
          <p:nvPr/>
        </p:nvCxnSpPr>
        <p:spPr bwMode="auto">
          <a:xfrm flipV="1">
            <a:off x="7619068" y="3394129"/>
            <a:ext cx="533040" cy="812119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485753" y="5412532"/>
            <a:ext cx="990600" cy="304800"/>
          </a:xfrm>
          <a:prstGeom prst="ellipse">
            <a:avLst/>
          </a:prstGeom>
          <a:noFill/>
          <a:ln w="31750" algn="ctr">
            <a:solidFill>
              <a:srgbClr val="FF0000">
                <a:alpha val="36000"/>
              </a:srgbClr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6917128" y="4883007"/>
            <a:ext cx="990600" cy="304800"/>
          </a:xfrm>
          <a:prstGeom prst="ellipse">
            <a:avLst/>
          </a:prstGeom>
          <a:noFill/>
          <a:ln w="31750" algn="ctr">
            <a:solidFill>
              <a:srgbClr val="FF0000">
                <a:alpha val="60000"/>
              </a:srgbClr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6713061" y="5128397"/>
            <a:ext cx="990600" cy="304800"/>
          </a:xfrm>
          <a:prstGeom prst="ellipse">
            <a:avLst/>
          </a:prstGeom>
          <a:noFill/>
          <a:ln w="31750" algn="ctr">
            <a:solidFill>
              <a:srgbClr val="FF0000">
                <a:alpha val="45000"/>
              </a:srgbClr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7035949" y="4598872"/>
            <a:ext cx="990600" cy="304800"/>
          </a:xfrm>
          <a:prstGeom prst="ellipse">
            <a:avLst/>
          </a:prstGeom>
          <a:noFill/>
          <a:ln w="31750" algn="ctr">
            <a:solidFill>
              <a:srgbClr val="FF0000">
                <a:alpha val="85000"/>
              </a:srgbClr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648774" y="5408908"/>
            <a:ext cx="601447" cy="3139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2009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6878666" y="5142854"/>
            <a:ext cx="601447" cy="3139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2010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060" y="4861302"/>
            <a:ext cx="601447" cy="3139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2011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260959" y="4587498"/>
            <a:ext cx="601447" cy="3139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2012</a:t>
            </a:r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Master Data </a:t>
            </a:r>
            <a:r>
              <a:rPr lang="en-US" dirty="0" smtClean="0"/>
              <a:t>Management- Build vs. Buy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0550" y="1301651"/>
            <a:ext cx="8553450" cy="4726939"/>
          </a:xfrm>
        </p:spPr>
        <p:txBody>
          <a:bodyPr/>
          <a:lstStyle/>
          <a:p>
            <a:pPr lvl="0"/>
            <a:r>
              <a:rPr lang="en-US" dirty="0" smtClean="0"/>
              <a:t> In 2013, 75% of organizations had purchased or intended to purchase a packaged solution with only 10% claiming they would build one in-house (down from 18% in 2008).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The median number of systems that generate master data was 15 with 43% having between 10 and 30 systems.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56% of companies prefer a unified master data platform while 27% seek a solution optimized for a specific data domain.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23% of companies reported that MDM was now a well-established activity in their business (13% in 2008).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In 2013, 10% of Businesses estimate the annual costs of poor data is between $ 1 million and $ 10 million.(up from 4% in ‘12)</a:t>
            </a:r>
            <a:r>
              <a:rPr lang="en-US" baseline="30000" dirty="0" smtClean="0"/>
              <a:t>1</a:t>
            </a:r>
          </a:p>
          <a:p>
            <a:endParaRPr lang="en-US" sz="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	         1 </a:t>
            </a:r>
            <a:r>
              <a:rPr lang="en-US" sz="1400" dirty="0" smtClean="0"/>
              <a:t>Source - “The </a:t>
            </a:r>
            <a:r>
              <a:rPr lang="en-US" sz="1400" dirty="0" smtClean="0"/>
              <a:t>Adoption of MDM by Business Revisited” The Information Difference, July 2013</a:t>
            </a:r>
          </a:p>
        </p:txBody>
      </p:sp>
    </p:spTree>
    <p:extLst>
      <p:ext uri="{BB962C8B-B14F-4D97-AF65-F5344CB8AC3E}">
        <p14:creationId xmlns:p14="http://schemas.microsoft.com/office/powerpoint/2010/main" val="24536085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Linking MDM initiatives to Business </a:t>
            </a:r>
            <a:r>
              <a:rPr lang="en-US" dirty="0" smtClean="0"/>
              <a:t>Value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984" y="1285874"/>
            <a:ext cx="8014335" cy="509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241300" y="240029"/>
            <a:ext cx="8902700" cy="732428"/>
          </a:xfrm>
        </p:spPr>
        <p:txBody>
          <a:bodyPr/>
          <a:lstStyle/>
          <a:p>
            <a:r>
              <a:rPr lang="en-US" b="1" dirty="0" smtClean="0"/>
              <a:t>Relationship Management- Example </a:t>
            </a:r>
            <a:r>
              <a:rPr lang="en-US" b="1" dirty="0"/>
              <a:t>U</a:t>
            </a:r>
            <a:r>
              <a:rPr lang="en-US" b="1" dirty="0" smtClean="0"/>
              <a:t>se </a:t>
            </a:r>
            <a:r>
              <a:rPr lang="en-US" b="1" dirty="0"/>
              <a:t>C</a:t>
            </a:r>
            <a:r>
              <a:rPr lang="en-US" b="1" dirty="0" smtClean="0"/>
              <a:t>ase</a:t>
            </a:r>
            <a:endParaRPr lang="en-US" b="1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>
          <a:xfrm>
            <a:off x="954243" y="4298076"/>
            <a:ext cx="8002588" cy="2204357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</a:rPr>
              <a:t>Use Case 1- An example would be building </a:t>
            </a:r>
            <a:r>
              <a:rPr lang="en-US" sz="2000" dirty="0">
                <a:solidFill>
                  <a:schemeClr val="accent1"/>
                </a:solidFill>
              </a:rPr>
              <a:t>an </a:t>
            </a:r>
            <a:r>
              <a:rPr lang="en-US" sz="2000" b="1" dirty="0">
                <a:solidFill>
                  <a:schemeClr val="accent1"/>
                </a:solidFill>
              </a:rPr>
              <a:t>integrated view of customer investments across three lines of NFP business</a:t>
            </a:r>
            <a:r>
              <a:rPr lang="en-US" sz="2000" dirty="0">
                <a:solidFill>
                  <a:schemeClr val="accent1"/>
                </a:solidFill>
              </a:rPr>
              <a:t> (wealth management, insurance, benefits etc) with data from </a:t>
            </a:r>
            <a:r>
              <a:rPr lang="en-US" sz="2000" dirty="0" smtClean="0">
                <a:solidFill>
                  <a:schemeClr val="accent1"/>
                </a:solidFill>
              </a:rPr>
              <a:t>multiple (5-6) </a:t>
            </a:r>
            <a:r>
              <a:rPr lang="en-US" sz="2000" dirty="0">
                <a:solidFill>
                  <a:schemeClr val="accent1"/>
                </a:solidFill>
              </a:rPr>
              <a:t>different data </a:t>
            </a:r>
            <a:r>
              <a:rPr lang="en-US" sz="2000" dirty="0" smtClean="0">
                <a:solidFill>
                  <a:schemeClr val="accent1"/>
                </a:solidFill>
              </a:rPr>
              <a:t>sources.</a:t>
            </a:r>
            <a:endParaRPr lang="en-US" sz="2000" dirty="0"/>
          </a:p>
          <a:p>
            <a:r>
              <a:rPr lang="en-US" sz="2000" dirty="0" smtClean="0"/>
              <a:t>Use Case 2- Using </a:t>
            </a:r>
            <a:r>
              <a:rPr lang="en-US" sz="2000" dirty="0"/>
              <a:t>knowledge of customer’s current investments for </a:t>
            </a:r>
            <a:r>
              <a:rPr lang="en-US" sz="2000" b="1" dirty="0"/>
              <a:t>cross selling other financial products – </a:t>
            </a:r>
            <a:r>
              <a:rPr lang="en-US" sz="2000" dirty="0"/>
              <a:t>for </a:t>
            </a:r>
            <a:r>
              <a:rPr lang="en-US" sz="2000" dirty="0" smtClean="0"/>
              <a:t>e.g. </a:t>
            </a:r>
            <a:r>
              <a:rPr lang="en-US" sz="2000" dirty="0"/>
              <a:t>trying to selling auto insurance at discount price to a customer who already has medical\dental insurance plan from NFP 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gray">
          <a:xfrm>
            <a:off x="5819772" y="1450637"/>
            <a:ext cx="3137059" cy="193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5750" algn="l" rtl="0" eaLnBrk="1" fontAlgn="base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028700" indent="-228600" algn="l" rtl="0" eaLnBrk="1" fontAlgn="base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3pPr>
            <a:lvl4pPr marL="1428750" indent="-285750" algn="l" rtl="0" eaLnBrk="1" fontAlgn="base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4pPr>
            <a:lvl5pPr marL="1771650" indent="-228600" algn="l" rtl="0" eaLnBrk="1" fontAlgn="base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</a:defRPr>
            </a:lvl5pPr>
            <a:lvl6pPr marL="22288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Description: </a:t>
            </a:r>
            <a:r>
              <a:rPr lang="en-US" sz="1800" dirty="0" smtClean="0"/>
              <a:t>Simplified relationship management supports Sales &amp; Marketing and Customer Service initiatives (e.g</a:t>
            </a:r>
            <a:r>
              <a:rPr lang="en-US" sz="1800" dirty="0"/>
              <a:t>. suggest </a:t>
            </a:r>
            <a:r>
              <a:rPr lang="en-US" sz="1800" dirty="0" smtClean="0"/>
              <a:t>a specific policy type based on a customers asset allocation)</a:t>
            </a:r>
          </a:p>
        </p:txBody>
      </p:sp>
      <p:pic>
        <p:nvPicPr>
          <p:cNvPr id="7" name="Picture 10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300" y="885373"/>
            <a:ext cx="5514975" cy="354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70368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MDMCenter Solution </a:t>
            </a:r>
            <a:r>
              <a:rPr lang="en-US" dirty="0" smtClean="0"/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363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3250" y="1447800"/>
            <a:ext cx="1581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6897737" y="1171575"/>
            <a:ext cx="159851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Advanced Search</a:t>
            </a:r>
          </a:p>
        </p:txBody>
      </p:sp>
      <p:pic>
        <p:nvPicPr>
          <p:cNvPr id="15365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36688"/>
            <a:ext cx="132397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666914" y="1171575"/>
            <a:ext cx="1088696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Data Views</a:t>
            </a: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5" cstate="print"/>
          <a:srcRect b="45078"/>
          <a:stretch>
            <a:fillRect/>
          </a:stretch>
        </p:blipFill>
        <p:spPr bwMode="auto">
          <a:xfrm>
            <a:off x="4572000" y="5057775"/>
            <a:ext cx="21336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4483425" y="4781550"/>
            <a:ext cx="226376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Relationship Management</a:t>
            </a:r>
          </a:p>
        </p:txBody>
      </p:sp>
      <p:sp>
        <p:nvSpPr>
          <p:cNvPr id="15370" name="TextBox 12"/>
          <p:cNvSpPr txBox="1">
            <a:spLocks noChangeArrowheads="1"/>
          </p:cNvSpPr>
          <p:nvPr/>
        </p:nvSpPr>
        <p:spPr bwMode="auto">
          <a:xfrm>
            <a:off x="6895819" y="2714625"/>
            <a:ext cx="1575368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Productivity Tools</a:t>
            </a:r>
            <a:endParaRPr lang="en-US" sz="1400" dirty="0"/>
          </a:p>
        </p:txBody>
      </p:sp>
      <p:pic>
        <p:nvPicPr>
          <p:cNvPr id="15371" name="Picture 63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1408113"/>
            <a:ext cx="22098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2" name="TextBox 14"/>
          <p:cNvSpPr txBox="1">
            <a:spLocks noChangeArrowheads="1"/>
          </p:cNvSpPr>
          <p:nvPr/>
        </p:nvSpPr>
        <p:spPr bwMode="auto">
          <a:xfrm>
            <a:off x="5073609" y="1171575"/>
            <a:ext cx="960519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Reporting</a:t>
            </a:r>
          </a:p>
        </p:txBody>
      </p:sp>
      <p:sp>
        <p:nvSpPr>
          <p:cNvPr id="15374" name="TextBox 16"/>
          <p:cNvSpPr txBox="1">
            <a:spLocks noChangeArrowheads="1"/>
          </p:cNvSpPr>
          <p:nvPr/>
        </p:nvSpPr>
        <p:spPr bwMode="auto">
          <a:xfrm>
            <a:off x="2637809" y="1171575"/>
            <a:ext cx="126964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Vendor Portal</a:t>
            </a:r>
            <a:endParaRPr lang="en-US" sz="1400" dirty="0"/>
          </a:p>
        </p:txBody>
      </p:sp>
      <p:pic>
        <p:nvPicPr>
          <p:cNvPr id="1537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3575" y="4552950"/>
            <a:ext cx="15875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6" name="TextBox 18"/>
          <p:cNvSpPr txBox="1">
            <a:spLocks noChangeArrowheads="1"/>
          </p:cNvSpPr>
          <p:nvPr/>
        </p:nvSpPr>
        <p:spPr bwMode="auto">
          <a:xfrm>
            <a:off x="7044953" y="4267200"/>
            <a:ext cx="1527918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BPM &amp; Workflow</a:t>
            </a:r>
          </a:p>
        </p:txBody>
      </p:sp>
      <p:sp>
        <p:nvSpPr>
          <p:cNvPr id="15378" name="TextBox 20"/>
          <p:cNvSpPr txBox="1">
            <a:spLocks noChangeArrowheads="1"/>
          </p:cNvSpPr>
          <p:nvPr/>
        </p:nvSpPr>
        <p:spPr bwMode="auto">
          <a:xfrm>
            <a:off x="248253" y="4709160"/>
            <a:ext cx="2265107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Digital Asset Management</a:t>
            </a:r>
          </a:p>
        </p:txBody>
      </p:sp>
      <p:pic>
        <p:nvPicPr>
          <p:cNvPr id="15379" name="Picture 16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2971800"/>
            <a:ext cx="25590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0" name="TextBox 22"/>
          <p:cNvSpPr txBox="1">
            <a:spLocks noChangeArrowheads="1"/>
          </p:cNvSpPr>
          <p:nvPr/>
        </p:nvSpPr>
        <p:spPr bwMode="auto">
          <a:xfrm>
            <a:off x="549282" y="2743200"/>
            <a:ext cx="2263761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Data Quality Management</a:t>
            </a:r>
          </a:p>
        </p:txBody>
      </p:sp>
      <p:pic>
        <p:nvPicPr>
          <p:cNvPr id="15381" name="Picture 2"/>
          <p:cNvPicPr>
            <a:picLocks noChangeAspect="1" noChangeArrowheads="1"/>
          </p:cNvPicPr>
          <p:nvPr/>
        </p:nvPicPr>
        <p:blipFill>
          <a:blip r:embed="rId9" cstate="print"/>
          <a:srcRect l="41483"/>
          <a:stretch>
            <a:fillRect/>
          </a:stretch>
        </p:blipFill>
        <p:spPr bwMode="auto">
          <a:xfrm>
            <a:off x="2733675" y="5029200"/>
            <a:ext cx="1403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2" name="TextBox 24"/>
          <p:cNvSpPr txBox="1">
            <a:spLocks noChangeArrowheads="1"/>
          </p:cNvSpPr>
          <p:nvPr/>
        </p:nvSpPr>
        <p:spPr bwMode="auto">
          <a:xfrm>
            <a:off x="2726600" y="4738688"/>
            <a:ext cx="1430199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Print </a:t>
            </a:r>
            <a:r>
              <a:rPr lang="en-US" sz="1400" dirty="0"/>
              <a:t>Publishing</a:t>
            </a:r>
          </a:p>
        </p:txBody>
      </p:sp>
      <p:pic>
        <p:nvPicPr>
          <p:cNvPr id="15383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13138" y="3048000"/>
            <a:ext cx="2506662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4" name="TextBox 20"/>
          <p:cNvSpPr txBox="1">
            <a:spLocks noChangeArrowheads="1"/>
          </p:cNvSpPr>
          <p:nvPr/>
        </p:nvSpPr>
        <p:spPr bwMode="auto">
          <a:xfrm>
            <a:off x="3936809" y="2743200"/>
            <a:ext cx="1648207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Data Globalization</a:t>
            </a:r>
          </a:p>
        </p:txBody>
      </p:sp>
      <p:pic>
        <p:nvPicPr>
          <p:cNvPr id="30" name="Picture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7167" y="5044440"/>
            <a:ext cx="2363153" cy="10591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Content Placeholder 8"/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069" y="1508759"/>
            <a:ext cx="1367675" cy="979001"/>
          </a:xfrm>
        </p:spPr>
      </p:pic>
      <p:pic>
        <p:nvPicPr>
          <p:cNvPr id="32" name="Picture 4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80" y="3017520"/>
            <a:ext cx="1692750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438149"/>
            <a:ext cx="8553450" cy="936626"/>
          </a:xfrm>
        </p:spPr>
        <p:txBody>
          <a:bodyPr/>
          <a:lstStyle/>
          <a:p>
            <a:r>
              <a:rPr lang="en-US" dirty="0" smtClean="0"/>
              <a:t>Examples of Riversand’s Multi-domain MDM clients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4938506"/>
            <a:ext cx="6355080" cy="51816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A global healthcare company with expertise in medical devices, pharmaceuticals and biotechnology.  Selected Riversand for Vendor data management and will be expanding to include other domains.</a:t>
            </a:r>
            <a:endParaRPr lang="en-US" sz="2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gray">
          <a:xfrm>
            <a:off x="2438400" y="1876584"/>
            <a:ext cx="670560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World’s Largest Generic Pharmaceutical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Manufacturer.  Managing Materials, Recipes, Product, and Vendor Master Data.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 bwMode="gray">
          <a:xfrm>
            <a:off x="2438400" y="3423661"/>
            <a:ext cx="670560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World</a:t>
            </a:r>
            <a:r>
              <a:rPr lang="en-US" sz="2000" kern="0" dirty="0" smtClean="0">
                <a:solidFill>
                  <a:schemeClr val="tx2"/>
                </a:solidFill>
                <a:latin typeface="+mn-lt"/>
              </a:rPr>
              <a:t>’s Largest Apparel Manufacturer.  Chose MDMCenter to Manage Vendor, Customer and Product Master Data across 32 brands globally. 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03528" y="1901442"/>
          <a:ext cx="19050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Bitmap Image" r:id="rId4" imgW="1066667" imgH="333333" progId="PBrush">
                  <p:embed/>
                </p:oleObj>
              </mc:Choice>
              <mc:Fallback>
                <p:oleObj name="Bitmap Image" r:id="rId4" imgW="1066667" imgH="333333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28" y="1901442"/>
                        <a:ext cx="1905000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680" y="4983710"/>
            <a:ext cx="14287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5" descr="logo_hp"/>
          <p:cNvPicPr>
            <a:picLocks noChangeAspect="1" noChangeArrowheads="1"/>
          </p:cNvPicPr>
          <p:nvPr/>
        </p:nvPicPr>
        <p:blipFill>
          <a:blip r:embed="rId7" cstate="print"/>
          <a:srcRect t="35294" b="8235"/>
          <a:stretch>
            <a:fillRect/>
          </a:stretch>
        </p:blipFill>
        <p:spPr bwMode="auto">
          <a:xfrm>
            <a:off x="429193" y="3454592"/>
            <a:ext cx="13144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222&quot;&gt;&lt;/object&gt;&lt;object type=&quot;2&quot; unique_id=&quot;10223&quot;&gt;&lt;object type=&quot;3&quot; unique_id=&quot;10224&quot;&gt;&lt;property id=&quot;20148&quot; value=&quot;5&quot;/&gt;&lt;property id=&quot;20300&quot; value=&quot;Slide 1 - &amp;quot;Presentation Title Arial Bold 32pt&amp;quot;&quot;/&gt;&lt;property id=&quot;20307&quot; value=&quot;353&quot;/&gt;&lt;/object&gt;&lt;object type=&quot;3&quot; unique_id=&quot;10225&quot;&gt;&lt;property id=&quot;20148&quot; value=&quot;5&quot;/&gt;&lt;property id=&quot;20300&quot; value=&quot;Slide 4 - &amp;quot;Section Divider 32pt Bold&amp;quot;&quot;/&gt;&lt;property id=&quot;20307&quot; value=&quot;462&quot;/&gt;&lt;/object&gt;&lt;object type=&quot;3&quot; unique_id=&quot;10226&quot;&gt;&lt;property id=&quot;20148&quot; value=&quot;5&quot;/&gt;&lt;property id=&quot;20300&quot; value=&quot;Slide 5 - &amp;quot;Title and Content Layout: &amp;#x0D;&amp;#x0A;Slide Title Arial 32 pt Bold&amp;quot;&quot;/&gt;&lt;property id=&quot;20307&quot; value=&quot;454&quot;/&gt;&lt;/object&gt;&lt;object type=&quot;3&quot; unique_id=&quot;10227&quot;&gt;&lt;property id=&quot;20148&quot; value=&quot;5&quot;/&gt;&lt;property id=&quot;20300&quot; value=&quot;Slide 3 - &amp;quot;Master Layouts: Footer and Date&amp;quot;&quot;/&gt;&lt;property id=&quot;20307&quot; value=&quot;459&quot;/&gt;&lt;/object&gt;&lt;object type=&quot;3&quot; unique_id=&quot;10229&quot;&gt;&lt;property id=&quot;20148&quot; value=&quot;5&quot;/&gt;&lt;property id=&quot;20300&quot; value=&quot;Slide 8 - &amp;quot;Default Settings – Guidelines&amp;quot;&quot;/&gt;&lt;property id=&quot;20307&quot; value=&quot;456&quot;/&gt;&lt;/object&gt;&lt;object type=&quot;3&quot; unique_id=&quot;10230&quot;&gt;&lt;property id=&quot;20148&quot; value=&quot;5&quot;/&gt;&lt;property id=&quot;20300&quot; value=&quot;Slide 9 - &amp;quot;Auto Default Settings&amp;quot;&quot;/&gt;&lt;property id=&quot;20307&quot; value=&quot;460&quot;/&gt;&lt;/object&gt;&lt;object type=&quot;3&quot; unique_id=&quot;10233&quot;&gt;&lt;property id=&quot;20148&quot; value=&quot;5&quot;/&gt;&lt;property id=&quot;20300&quot; value=&quot;Slide 14 - &amp;quot;Sample Pie Chart&amp;quot;&quot;/&gt;&lt;property id=&quot;20307&quot; value=&quot;465&quot;/&gt;&lt;/object&gt;&lt;object type=&quot;3&quot; unique_id=&quot;10318&quot;&gt;&lt;property id=&quot;20148&quot; value=&quot;5&quot;/&gt;&lt;property id=&quot;20300&quot; value=&quot;Slide 7 - &amp;quot;Color Scheme&amp;quot;&quot;/&gt;&lt;property id=&quot;20307&quot; value=&quot;466&quot;/&gt;&lt;/object&gt;&lt;object type=&quot;3&quot; unique_id=&quot;10423&quot;&gt;&lt;property id=&quot;20148&quot; value=&quot;5&quot;/&gt;&lt;property id=&quot;20300&quot; value=&quot;Slide 10 - &amp;quot;Sample Column Chart&amp;quot;&quot;/&gt;&lt;property id=&quot;20307&quot; value=&quot;467&quot;/&gt;&lt;/object&gt;&lt;object type=&quot;3&quot; unique_id=&quot;10424&quot;&gt;&lt;property id=&quot;20148&quot; value=&quot;5&quot;/&gt;&lt;property id=&quot;20300&quot; value=&quot;Slide 12 - &amp;quot;Sample Line Chart&amp;quot;&quot;/&gt;&lt;property id=&quot;20307&quot; value=&quot;468&quot;/&gt;&lt;/object&gt;&lt;object type=&quot;3&quot; unique_id=&quot;22526&quot;&gt;&lt;property id=&quot;20148&quot; value=&quot;5&quot;/&gt;&lt;property id=&quot;20300&quot; value=&quot;Slide 2 - &amp;quot;Important PowerPoint 2007 changes&amp;#x0D;&amp;#x0A;&amp;quot;&quot;/&gt;&lt;property id=&quot;20307&quot; value=&quot;474&quot;/&gt;&lt;/object&gt;&lt;object type=&quot;3&quot; unique_id=&quot;22527&quot;&gt;&lt;property id=&quot;20148&quot; value=&quot;5&quot;/&gt;&lt;property id=&quot;20300&quot; value=&quot;Slide 6 - &amp;quot;Two Content Layout: &amp;#x0D;&amp;#x0A;Slide Title Arial 32 pt Bold&amp;quot;&quot;/&gt;&lt;property id=&quot;20307&quot; value=&quot;471&quot;/&gt;&lt;/object&gt;&lt;object type=&quot;3&quot; unique_id=&quot;22528&quot;&gt;&lt;property id=&quot;20148&quot; value=&quot;5&quot;/&gt;&lt;property id=&quot;20300&quot; value=&quot;Slide 11 - &amp;quot;Sample Column Chart: &amp;#x0D;&amp;#x0A;Two Content Layout&amp;quot;&quot;/&gt;&lt;property id=&quot;20307&quot; value=&quot;470&quot;/&gt;&lt;/object&gt;&lt;object type=&quot;3&quot; unique_id=&quot;22529&quot;&gt;&lt;property id=&quot;20148&quot; value=&quot;5&quot;/&gt;&lt;property id=&quot;20300&quot; value=&quot;Slide 13 - &amp;quot;Sample Line Chart:&amp;#x0D;&amp;#x0A;Two Content Layout&amp;quot;&quot;/&gt;&lt;property id=&quot;20307&quot; value=&quot;472&quot;/&gt;&lt;/object&gt;&lt;object type=&quot;3&quot; unique_id=&quot;22530&quot;&gt;&lt;property id=&quot;20148&quot; value=&quot;5&quot;/&gt;&lt;property id=&quot;20300&quot; value=&quot;Slide 15 - &amp;quot;Sample Pie Chart:&amp;#x0D;&amp;#x0A;Two Content Layout&amp;quot;&quot;/&gt;&lt;property id=&quot;20307&quot; value=&quot;4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45236-Riversand Template">
  <a:themeElements>
    <a:clrScheme name="Riversand 3.30.2012-2">
      <a:dk1>
        <a:sysClr val="windowText" lastClr="000000"/>
      </a:dk1>
      <a:lt1>
        <a:sysClr val="window" lastClr="FFFFFF"/>
      </a:lt1>
      <a:dk2>
        <a:srgbClr val="00345B"/>
      </a:dk2>
      <a:lt2>
        <a:srgbClr val="8F989D"/>
      </a:lt2>
      <a:accent1>
        <a:srgbClr val="00345B"/>
      </a:accent1>
      <a:accent2>
        <a:srgbClr val="0094CC"/>
      </a:accent2>
      <a:accent3>
        <a:srgbClr val="B19D7F"/>
      </a:accent3>
      <a:accent4>
        <a:srgbClr val="D6DE22"/>
      </a:accent4>
      <a:accent5>
        <a:srgbClr val="FF7444"/>
      </a:accent5>
      <a:accent6>
        <a:srgbClr val="DC1242"/>
      </a:accent6>
      <a:hlink>
        <a:srgbClr val="D8CEBF"/>
      </a:hlink>
      <a:folHlink>
        <a:srgbClr val="D6DE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2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 rtlCol="0">
        <a:spAutoFit/>
      </a:bodyPr>
      <a:lstStyle>
        <a:defPPr algn="l"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145236-Riversand Template</Template>
  <TotalTime>3366</TotalTime>
  <Words>538</Words>
  <Application>Microsoft Office PowerPoint</Application>
  <PresentationFormat>On-screen Show (4:3)</PresentationFormat>
  <Paragraphs>88</Paragraphs>
  <Slides>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145236-Riversand Template</vt:lpstr>
      <vt:lpstr>Bitmap Image</vt:lpstr>
      <vt:lpstr>Managing your Corporate Master Data Assets </vt:lpstr>
      <vt:lpstr>PowerPoint Presentation</vt:lpstr>
      <vt:lpstr>Riversand: the highest-rated pure-play MDM provider</vt:lpstr>
      <vt:lpstr>Trends in Master Data Management- Build vs. Buy</vt:lpstr>
      <vt:lpstr>Linking MDM initiatives to Business Value</vt:lpstr>
      <vt:lpstr>Relationship Management- Example Use Case</vt:lpstr>
      <vt:lpstr>MDMCenter Solution Overview</vt:lpstr>
      <vt:lpstr>Examples of Riversand’s Multi-domain MDM clients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Alliances Update</dc:title>
  <dc:creator>Owner</dc:creator>
  <cp:lastModifiedBy>Joel Embry</cp:lastModifiedBy>
  <cp:revision>153</cp:revision>
  <cp:lastPrinted>2002-03-19T21:05:02Z</cp:lastPrinted>
  <dcterms:created xsi:type="dcterms:W3CDTF">2012-03-31T23:41:32Z</dcterms:created>
  <dcterms:modified xsi:type="dcterms:W3CDTF">2014-04-30T14:03:47Z</dcterms:modified>
</cp:coreProperties>
</file>