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475" r:id="rId2"/>
    <p:sldId id="706" r:id="rId3"/>
    <p:sldId id="659" r:id="rId4"/>
    <p:sldId id="709" r:id="rId5"/>
    <p:sldId id="683" r:id="rId6"/>
    <p:sldId id="708" r:id="rId7"/>
    <p:sldId id="710" r:id="rId8"/>
    <p:sldId id="698" r:id="rId9"/>
    <p:sldId id="685" r:id="rId10"/>
    <p:sldId id="677" r:id="rId11"/>
  </p:sldIdLst>
  <p:sldSz cx="9144000" cy="6858000" type="screen4x3"/>
  <p:notesSz cx="7102475" cy="8991600"/>
  <p:custDataLst>
    <p:tags r:id="rId14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4">
          <p15:clr>
            <a:srgbClr val="A4A3A4"/>
          </p15:clr>
        </p15:guide>
        <p15:guide id="2" orient="horz" pos="3891">
          <p15:clr>
            <a:srgbClr val="A4A3A4"/>
          </p15:clr>
        </p15:guide>
        <p15:guide id="3" orient="horz" pos="866">
          <p15:clr>
            <a:srgbClr val="A4A3A4"/>
          </p15:clr>
        </p15:guide>
        <p15:guide id="4" pos="2880">
          <p15:clr>
            <a:srgbClr val="A4A3A4"/>
          </p15:clr>
        </p15:guide>
        <p15:guide id="5" pos="372">
          <p15:clr>
            <a:srgbClr val="A4A3A4"/>
          </p15:clr>
        </p15:guide>
        <p15:guide id="6" pos="54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C30"/>
    <a:srgbClr val="B19E80"/>
    <a:srgbClr val="DC1242"/>
    <a:srgbClr val="FF5E25"/>
    <a:srgbClr val="FF4F11"/>
    <a:srgbClr val="C6103B"/>
    <a:srgbClr val="FF8A61"/>
    <a:srgbClr val="FFAD5B"/>
    <a:srgbClr val="FFA74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6856" autoAdjust="0"/>
  </p:normalViewPr>
  <p:slideViewPr>
    <p:cSldViewPr snapToGrid="0">
      <p:cViewPr varScale="1">
        <p:scale>
          <a:sx n="65" d="100"/>
          <a:sy n="65" d="100"/>
        </p:scale>
        <p:origin x="1572" y="54"/>
      </p:cViewPr>
      <p:guideLst>
        <p:guide orient="horz" pos="1064"/>
        <p:guide orient="horz" pos="3891"/>
        <p:guide orient="horz" pos="866"/>
        <p:guide pos="2880"/>
        <p:guide pos="372"/>
        <p:guide pos="54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1698" y="-90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3CC6A-C91A-487D-B1BA-9C0C74BDF5F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A09716-8498-4D78-B79F-3A464E8F0A51}">
      <dgm:prSet phldrT="[Text]"/>
      <dgm:spPr/>
      <dgm:t>
        <a:bodyPr/>
        <a:lstStyle/>
        <a:p>
          <a:r>
            <a:rPr lang="en-US" dirty="0" smtClean="0"/>
            <a:t>MDM</a:t>
          </a:r>
          <a:endParaRPr lang="en-US" dirty="0"/>
        </a:p>
      </dgm:t>
    </dgm:pt>
    <dgm:pt modelId="{715D5D11-4421-4FBE-BCE6-DF8CD8653363}" type="parTrans" cxnId="{6890B90A-5C12-432D-AA48-5584C8D19045}">
      <dgm:prSet/>
      <dgm:spPr/>
      <dgm:t>
        <a:bodyPr/>
        <a:lstStyle/>
        <a:p>
          <a:endParaRPr lang="en-US"/>
        </a:p>
      </dgm:t>
    </dgm:pt>
    <dgm:pt modelId="{6A03D88D-EB8A-4C66-92B6-544E1F1BE7B0}" type="sibTrans" cxnId="{6890B90A-5C12-432D-AA48-5584C8D19045}">
      <dgm:prSet/>
      <dgm:spPr/>
      <dgm:t>
        <a:bodyPr/>
        <a:lstStyle/>
        <a:p>
          <a:endParaRPr lang="en-US"/>
        </a:p>
      </dgm:t>
    </dgm:pt>
    <dgm:pt modelId="{10CA5C1F-4102-4AA8-BFD8-6B77F6320461}">
      <dgm:prSet phldrT="[Text]"/>
      <dgm:spPr/>
      <dgm:t>
        <a:bodyPr/>
        <a:lstStyle/>
        <a:p>
          <a:r>
            <a:rPr lang="en-US" dirty="0" smtClean="0"/>
            <a:t>Data Quality</a:t>
          </a:r>
          <a:endParaRPr lang="en-US" dirty="0"/>
        </a:p>
      </dgm:t>
    </dgm:pt>
    <dgm:pt modelId="{C41801D9-50BD-4F17-A94A-6E72EF1158AD}" type="parTrans" cxnId="{05CB767D-2AE3-45E6-80D7-84E77EA2B9B1}">
      <dgm:prSet/>
      <dgm:spPr/>
      <dgm:t>
        <a:bodyPr/>
        <a:lstStyle/>
        <a:p>
          <a:endParaRPr lang="en-US"/>
        </a:p>
      </dgm:t>
    </dgm:pt>
    <dgm:pt modelId="{AF023EC2-B6F7-4C56-B685-2A3E335D6660}" type="sibTrans" cxnId="{05CB767D-2AE3-45E6-80D7-84E77EA2B9B1}">
      <dgm:prSet/>
      <dgm:spPr/>
      <dgm:t>
        <a:bodyPr/>
        <a:lstStyle/>
        <a:p>
          <a:endParaRPr lang="en-US"/>
        </a:p>
      </dgm:t>
    </dgm:pt>
    <dgm:pt modelId="{457F87A3-287F-472F-8067-2B17BE959DFC}">
      <dgm:prSet phldrT="[Text]"/>
      <dgm:spPr/>
      <dgm:t>
        <a:bodyPr/>
        <a:lstStyle/>
        <a:p>
          <a:r>
            <a:rPr lang="en-US" dirty="0" smtClean="0"/>
            <a:t>Compliance</a:t>
          </a:r>
          <a:endParaRPr lang="en-US" dirty="0"/>
        </a:p>
      </dgm:t>
    </dgm:pt>
    <dgm:pt modelId="{BA2DF0B8-B080-4B76-B62A-2ECB297FA5B5}" type="parTrans" cxnId="{3FB79EFD-5B7B-4409-8143-0BCA6F1A719C}">
      <dgm:prSet/>
      <dgm:spPr/>
      <dgm:t>
        <a:bodyPr/>
        <a:lstStyle/>
        <a:p>
          <a:endParaRPr lang="en-US"/>
        </a:p>
      </dgm:t>
    </dgm:pt>
    <dgm:pt modelId="{C39CCBEC-41CB-4CF1-9D7D-CF7A227CD9F5}" type="sibTrans" cxnId="{3FB79EFD-5B7B-4409-8143-0BCA6F1A719C}">
      <dgm:prSet/>
      <dgm:spPr/>
      <dgm:t>
        <a:bodyPr/>
        <a:lstStyle/>
        <a:p>
          <a:endParaRPr lang="en-US"/>
        </a:p>
      </dgm:t>
    </dgm:pt>
    <dgm:pt modelId="{EBA50FA8-B306-46DC-A749-531A9D3197C2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3458E628-EE62-4037-A28F-3A65FD37B3E5}" type="parTrans" cxnId="{0A116201-738E-4351-85E0-F10C148BF0DE}">
      <dgm:prSet/>
      <dgm:spPr/>
      <dgm:t>
        <a:bodyPr/>
        <a:lstStyle/>
        <a:p>
          <a:endParaRPr lang="en-US"/>
        </a:p>
      </dgm:t>
    </dgm:pt>
    <dgm:pt modelId="{9C4BBD7F-2B09-41D9-ACDC-2FEA04AF5AC4}" type="sibTrans" cxnId="{0A116201-738E-4351-85E0-F10C148BF0DE}">
      <dgm:prSet/>
      <dgm:spPr/>
      <dgm:t>
        <a:bodyPr/>
        <a:lstStyle/>
        <a:p>
          <a:endParaRPr lang="en-US"/>
        </a:p>
      </dgm:t>
    </dgm:pt>
    <dgm:pt modelId="{9EAEFCA0-38E6-493E-AB3A-82D19904E6C3}">
      <dgm:prSet phldrT="[Text]"/>
      <dgm:spPr/>
      <dgm:t>
        <a:bodyPr/>
        <a:lstStyle/>
        <a:p>
          <a:r>
            <a:rPr lang="en-US" dirty="0" smtClean="0"/>
            <a:t>Governance Policies</a:t>
          </a:r>
          <a:endParaRPr lang="en-US" dirty="0"/>
        </a:p>
      </dgm:t>
    </dgm:pt>
    <dgm:pt modelId="{3443E1B9-BF6C-4B92-A549-3A81D8E10B02}" type="parTrans" cxnId="{EC8A22B7-7496-4C30-9191-9A1C987FF62A}">
      <dgm:prSet/>
      <dgm:spPr/>
      <dgm:t>
        <a:bodyPr/>
        <a:lstStyle/>
        <a:p>
          <a:endParaRPr lang="en-US"/>
        </a:p>
      </dgm:t>
    </dgm:pt>
    <dgm:pt modelId="{D9D9F685-10FC-4F5E-8986-7E85A53B45AF}" type="sibTrans" cxnId="{EC8A22B7-7496-4C30-9191-9A1C987FF62A}">
      <dgm:prSet/>
      <dgm:spPr/>
      <dgm:t>
        <a:bodyPr/>
        <a:lstStyle/>
        <a:p>
          <a:endParaRPr lang="en-US"/>
        </a:p>
      </dgm:t>
    </dgm:pt>
    <dgm:pt modelId="{AC71E478-4B7C-4FF2-87E2-223AC7E0681A}" type="pres">
      <dgm:prSet presAssocID="{9B13CC6A-C91A-487D-B1BA-9C0C74BDF5F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8BB1CB-BCE9-4E8C-AA20-7A6A99C2207C}" type="pres">
      <dgm:prSet presAssocID="{A7A09716-8498-4D78-B79F-3A464E8F0A51}" presName="centerShape" presStyleLbl="node0" presStyleIdx="0" presStyleCnt="1"/>
      <dgm:spPr/>
      <dgm:t>
        <a:bodyPr/>
        <a:lstStyle/>
        <a:p>
          <a:endParaRPr lang="en-US"/>
        </a:p>
      </dgm:t>
    </dgm:pt>
    <dgm:pt modelId="{A1C316B5-85C2-4C79-93CE-575507270D72}" type="pres">
      <dgm:prSet presAssocID="{10CA5C1F-4102-4AA8-BFD8-6B77F63204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B901F-487B-499E-86DB-8FB6C5F84DBC}" type="pres">
      <dgm:prSet presAssocID="{10CA5C1F-4102-4AA8-BFD8-6B77F6320461}" presName="dummy" presStyleCnt="0"/>
      <dgm:spPr/>
    </dgm:pt>
    <dgm:pt modelId="{7A6F725E-73D9-404D-BB5E-0A94EF701C54}" type="pres">
      <dgm:prSet presAssocID="{AF023EC2-B6F7-4C56-B685-2A3E335D666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DE9D940-11E2-49C1-ACC4-A3AA4DDBB5E0}" type="pres">
      <dgm:prSet presAssocID="{457F87A3-287F-472F-8067-2B17BE959DF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57A72-7A39-46B6-BE64-64D2B4F344E6}" type="pres">
      <dgm:prSet presAssocID="{457F87A3-287F-472F-8067-2B17BE959DFC}" presName="dummy" presStyleCnt="0"/>
      <dgm:spPr/>
    </dgm:pt>
    <dgm:pt modelId="{DB33EDA8-67A2-4F54-B667-7BD1770A0908}" type="pres">
      <dgm:prSet presAssocID="{C39CCBEC-41CB-4CF1-9D7D-CF7A227CD9F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60FB935-0F4F-4D8E-910A-DEFFF2E6C53E}" type="pres">
      <dgm:prSet presAssocID="{EBA50FA8-B306-46DC-A749-531A9D3197C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5445B-1D30-4ED1-81DF-69458CC2DFCF}" type="pres">
      <dgm:prSet presAssocID="{EBA50FA8-B306-46DC-A749-531A9D3197C2}" presName="dummy" presStyleCnt="0"/>
      <dgm:spPr/>
    </dgm:pt>
    <dgm:pt modelId="{B56418C7-BDEB-4741-B07B-8B5ED01E8D15}" type="pres">
      <dgm:prSet presAssocID="{9C4BBD7F-2B09-41D9-ACDC-2FEA04AF5AC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B57AE29-FE9A-459F-AF2E-331544D17C37}" type="pres">
      <dgm:prSet presAssocID="{9EAEFCA0-38E6-493E-AB3A-82D19904E6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44054-F17A-45B4-B125-E504415CBC89}" type="pres">
      <dgm:prSet presAssocID="{9EAEFCA0-38E6-493E-AB3A-82D19904E6C3}" presName="dummy" presStyleCnt="0"/>
      <dgm:spPr/>
    </dgm:pt>
    <dgm:pt modelId="{C22FE87E-3E16-4E73-ACA8-1502113857BC}" type="pres">
      <dgm:prSet presAssocID="{D9D9F685-10FC-4F5E-8986-7E85A53B45AF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3E4E5A4-A3B2-4F5C-B7FD-037A5AEBD10C}" type="presOf" srcId="{9B13CC6A-C91A-487D-B1BA-9C0C74BDF5F4}" destId="{AC71E478-4B7C-4FF2-87E2-223AC7E0681A}" srcOrd="0" destOrd="0" presId="urn:microsoft.com/office/officeart/2005/8/layout/radial6"/>
    <dgm:cxn modelId="{D8F29EDB-98FD-4A03-A833-27AF9A39A3C9}" type="presOf" srcId="{D9D9F685-10FC-4F5E-8986-7E85A53B45AF}" destId="{C22FE87E-3E16-4E73-ACA8-1502113857BC}" srcOrd="0" destOrd="0" presId="urn:microsoft.com/office/officeart/2005/8/layout/radial6"/>
    <dgm:cxn modelId="{0A116201-738E-4351-85E0-F10C148BF0DE}" srcId="{A7A09716-8498-4D78-B79F-3A464E8F0A51}" destId="{EBA50FA8-B306-46DC-A749-531A9D3197C2}" srcOrd="2" destOrd="0" parTransId="{3458E628-EE62-4037-A28F-3A65FD37B3E5}" sibTransId="{9C4BBD7F-2B09-41D9-ACDC-2FEA04AF5AC4}"/>
    <dgm:cxn modelId="{DBC4F283-D4CA-4D96-ACAE-8A0563159EAF}" type="presOf" srcId="{10CA5C1F-4102-4AA8-BFD8-6B77F6320461}" destId="{A1C316B5-85C2-4C79-93CE-575507270D72}" srcOrd="0" destOrd="0" presId="urn:microsoft.com/office/officeart/2005/8/layout/radial6"/>
    <dgm:cxn modelId="{B447CC1E-E6CB-4A76-B407-162C83795A94}" type="presOf" srcId="{C39CCBEC-41CB-4CF1-9D7D-CF7A227CD9F5}" destId="{DB33EDA8-67A2-4F54-B667-7BD1770A0908}" srcOrd="0" destOrd="0" presId="urn:microsoft.com/office/officeart/2005/8/layout/radial6"/>
    <dgm:cxn modelId="{2B5807C2-539E-4BD4-97FA-80CDCABDE2B6}" type="presOf" srcId="{9EAEFCA0-38E6-493E-AB3A-82D19904E6C3}" destId="{1B57AE29-FE9A-459F-AF2E-331544D17C37}" srcOrd="0" destOrd="0" presId="urn:microsoft.com/office/officeart/2005/8/layout/radial6"/>
    <dgm:cxn modelId="{05CB767D-2AE3-45E6-80D7-84E77EA2B9B1}" srcId="{A7A09716-8498-4D78-B79F-3A464E8F0A51}" destId="{10CA5C1F-4102-4AA8-BFD8-6B77F6320461}" srcOrd="0" destOrd="0" parTransId="{C41801D9-50BD-4F17-A94A-6E72EF1158AD}" sibTransId="{AF023EC2-B6F7-4C56-B685-2A3E335D6660}"/>
    <dgm:cxn modelId="{5AFF3BDE-7519-4BA7-8F78-24FE368F0567}" type="presOf" srcId="{AF023EC2-B6F7-4C56-B685-2A3E335D6660}" destId="{7A6F725E-73D9-404D-BB5E-0A94EF701C54}" srcOrd="0" destOrd="0" presId="urn:microsoft.com/office/officeart/2005/8/layout/radial6"/>
    <dgm:cxn modelId="{E66BEBB9-CDA3-40DE-86A4-C79E3819BBB6}" type="presOf" srcId="{457F87A3-287F-472F-8067-2B17BE959DFC}" destId="{4DE9D940-11E2-49C1-ACC4-A3AA4DDBB5E0}" srcOrd="0" destOrd="0" presId="urn:microsoft.com/office/officeart/2005/8/layout/radial6"/>
    <dgm:cxn modelId="{EC8A22B7-7496-4C30-9191-9A1C987FF62A}" srcId="{A7A09716-8498-4D78-B79F-3A464E8F0A51}" destId="{9EAEFCA0-38E6-493E-AB3A-82D19904E6C3}" srcOrd="3" destOrd="0" parTransId="{3443E1B9-BF6C-4B92-A549-3A81D8E10B02}" sibTransId="{D9D9F685-10FC-4F5E-8986-7E85A53B45AF}"/>
    <dgm:cxn modelId="{6890B90A-5C12-432D-AA48-5584C8D19045}" srcId="{9B13CC6A-C91A-487D-B1BA-9C0C74BDF5F4}" destId="{A7A09716-8498-4D78-B79F-3A464E8F0A51}" srcOrd="0" destOrd="0" parTransId="{715D5D11-4421-4FBE-BCE6-DF8CD8653363}" sibTransId="{6A03D88D-EB8A-4C66-92B6-544E1F1BE7B0}"/>
    <dgm:cxn modelId="{59B3AF50-F908-4EB3-944D-E6B0D8A74C02}" type="presOf" srcId="{9C4BBD7F-2B09-41D9-ACDC-2FEA04AF5AC4}" destId="{B56418C7-BDEB-4741-B07B-8B5ED01E8D15}" srcOrd="0" destOrd="0" presId="urn:microsoft.com/office/officeart/2005/8/layout/radial6"/>
    <dgm:cxn modelId="{3FB79EFD-5B7B-4409-8143-0BCA6F1A719C}" srcId="{A7A09716-8498-4D78-B79F-3A464E8F0A51}" destId="{457F87A3-287F-472F-8067-2B17BE959DFC}" srcOrd="1" destOrd="0" parTransId="{BA2DF0B8-B080-4B76-B62A-2ECB297FA5B5}" sibTransId="{C39CCBEC-41CB-4CF1-9D7D-CF7A227CD9F5}"/>
    <dgm:cxn modelId="{D2652F23-BF3D-4A65-9BE6-36FD05A52BF3}" type="presOf" srcId="{EBA50FA8-B306-46DC-A749-531A9D3197C2}" destId="{F60FB935-0F4F-4D8E-910A-DEFFF2E6C53E}" srcOrd="0" destOrd="0" presId="urn:microsoft.com/office/officeart/2005/8/layout/radial6"/>
    <dgm:cxn modelId="{0E849993-C3F5-4586-AD7A-1F7085A2AE35}" type="presOf" srcId="{A7A09716-8498-4D78-B79F-3A464E8F0A51}" destId="{358BB1CB-BCE9-4E8C-AA20-7A6A99C2207C}" srcOrd="0" destOrd="0" presId="urn:microsoft.com/office/officeart/2005/8/layout/radial6"/>
    <dgm:cxn modelId="{FB9724C4-C2F9-48E1-B048-A60CB25353DA}" type="presParOf" srcId="{AC71E478-4B7C-4FF2-87E2-223AC7E0681A}" destId="{358BB1CB-BCE9-4E8C-AA20-7A6A99C2207C}" srcOrd="0" destOrd="0" presId="urn:microsoft.com/office/officeart/2005/8/layout/radial6"/>
    <dgm:cxn modelId="{D75BDCF2-F8E9-4608-A675-4DEDE0D73971}" type="presParOf" srcId="{AC71E478-4B7C-4FF2-87E2-223AC7E0681A}" destId="{A1C316B5-85C2-4C79-93CE-575507270D72}" srcOrd="1" destOrd="0" presId="urn:microsoft.com/office/officeart/2005/8/layout/radial6"/>
    <dgm:cxn modelId="{29A37E19-9E6B-4CDC-B411-C27636EA382D}" type="presParOf" srcId="{AC71E478-4B7C-4FF2-87E2-223AC7E0681A}" destId="{D49B901F-487B-499E-86DB-8FB6C5F84DBC}" srcOrd="2" destOrd="0" presId="urn:microsoft.com/office/officeart/2005/8/layout/radial6"/>
    <dgm:cxn modelId="{D0004051-3076-45A0-9972-DE382B3ECF50}" type="presParOf" srcId="{AC71E478-4B7C-4FF2-87E2-223AC7E0681A}" destId="{7A6F725E-73D9-404D-BB5E-0A94EF701C54}" srcOrd="3" destOrd="0" presId="urn:microsoft.com/office/officeart/2005/8/layout/radial6"/>
    <dgm:cxn modelId="{5059C609-9536-4AD0-ACB8-58DD729FC740}" type="presParOf" srcId="{AC71E478-4B7C-4FF2-87E2-223AC7E0681A}" destId="{4DE9D940-11E2-49C1-ACC4-A3AA4DDBB5E0}" srcOrd="4" destOrd="0" presId="urn:microsoft.com/office/officeart/2005/8/layout/radial6"/>
    <dgm:cxn modelId="{AAC37E90-F44E-4C34-B284-8A333B35C8C4}" type="presParOf" srcId="{AC71E478-4B7C-4FF2-87E2-223AC7E0681A}" destId="{7C357A72-7A39-46B6-BE64-64D2B4F344E6}" srcOrd="5" destOrd="0" presId="urn:microsoft.com/office/officeart/2005/8/layout/radial6"/>
    <dgm:cxn modelId="{71D7E38B-A414-4401-A69E-EC85C5A2E1BD}" type="presParOf" srcId="{AC71E478-4B7C-4FF2-87E2-223AC7E0681A}" destId="{DB33EDA8-67A2-4F54-B667-7BD1770A0908}" srcOrd="6" destOrd="0" presId="urn:microsoft.com/office/officeart/2005/8/layout/radial6"/>
    <dgm:cxn modelId="{7CA4AAD7-F4D7-40BF-B4FA-FC57A537DB3F}" type="presParOf" srcId="{AC71E478-4B7C-4FF2-87E2-223AC7E0681A}" destId="{F60FB935-0F4F-4D8E-910A-DEFFF2E6C53E}" srcOrd="7" destOrd="0" presId="urn:microsoft.com/office/officeart/2005/8/layout/radial6"/>
    <dgm:cxn modelId="{8BAEDA8E-1E96-492D-9F73-4C2234E6D7BC}" type="presParOf" srcId="{AC71E478-4B7C-4FF2-87E2-223AC7E0681A}" destId="{4055445B-1D30-4ED1-81DF-69458CC2DFCF}" srcOrd="8" destOrd="0" presId="urn:microsoft.com/office/officeart/2005/8/layout/radial6"/>
    <dgm:cxn modelId="{03D12D9B-5C50-40EB-B953-A8734FA49AB3}" type="presParOf" srcId="{AC71E478-4B7C-4FF2-87E2-223AC7E0681A}" destId="{B56418C7-BDEB-4741-B07B-8B5ED01E8D15}" srcOrd="9" destOrd="0" presId="urn:microsoft.com/office/officeart/2005/8/layout/radial6"/>
    <dgm:cxn modelId="{110E1BD7-35C9-4824-8F09-246CF2605BFD}" type="presParOf" srcId="{AC71E478-4B7C-4FF2-87E2-223AC7E0681A}" destId="{1B57AE29-FE9A-459F-AF2E-331544D17C37}" srcOrd="10" destOrd="0" presId="urn:microsoft.com/office/officeart/2005/8/layout/radial6"/>
    <dgm:cxn modelId="{741D641C-5CE0-410D-8FBF-D0A97EF32092}" type="presParOf" srcId="{AC71E478-4B7C-4FF2-87E2-223AC7E0681A}" destId="{96544054-F17A-45B4-B125-E504415CBC89}" srcOrd="11" destOrd="0" presId="urn:microsoft.com/office/officeart/2005/8/layout/radial6"/>
    <dgm:cxn modelId="{F9DB8B35-B77D-4DD3-BEEE-502DFCA42DD6}" type="presParOf" srcId="{AC71E478-4B7C-4FF2-87E2-223AC7E0681A}" destId="{C22FE87E-3E16-4E73-ACA8-1502113857B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FE87E-3E16-4E73-ACA8-1502113857BC}">
      <dsp:nvSpPr>
        <dsp:cNvPr id="0" name=""/>
        <dsp:cNvSpPr/>
      </dsp:nvSpPr>
      <dsp:spPr>
        <a:xfrm>
          <a:off x="911989" y="378253"/>
          <a:ext cx="2528385" cy="2528385"/>
        </a:xfrm>
        <a:prstGeom prst="blockArc">
          <a:avLst>
            <a:gd name="adj1" fmla="val 10800000"/>
            <a:gd name="adj2" fmla="val 162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418C7-BDEB-4741-B07B-8B5ED01E8D15}">
      <dsp:nvSpPr>
        <dsp:cNvPr id="0" name=""/>
        <dsp:cNvSpPr/>
      </dsp:nvSpPr>
      <dsp:spPr>
        <a:xfrm>
          <a:off x="911989" y="378253"/>
          <a:ext cx="2528385" cy="2528385"/>
        </a:xfrm>
        <a:prstGeom prst="blockArc">
          <a:avLst>
            <a:gd name="adj1" fmla="val 5400000"/>
            <a:gd name="adj2" fmla="val 108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3EDA8-67A2-4F54-B667-7BD1770A0908}">
      <dsp:nvSpPr>
        <dsp:cNvPr id="0" name=""/>
        <dsp:cNvSpPr/>
      </dsp:nvSpPr>
      <dsp:spPr>
        <a:xfrm>
          <a:off x="911989" y="378253"/>
          <a:ext cx="2528385" cy="2528385"/>
        </a:xfrm>
        <a:prstGeom prst="blockArc">
          <a:avLst>
            <a:gd name="adj1" fmla="val 0"/>
            <a:gd name="adj2" fmla="val 54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F725E-73D9-404D-BB5E-0A94EF701C54}">
      <dsp:nvSpPr>
        <dsp:cNvPr id="0" name=""/>
        <dsp:cNvSpPr/>
      </dsp:nvSpPr>
      <dsp:spPr>
        <a:xfrm>
          <a:off x="911989" y="378253"/>
          <a:ext cx="2528385" cy="2528385"/>
        </a:xfrm>
        <a:prstGeom prst="blockArc">
          <a:avLst>
            <a:gd name="adj1" fmla="val 16200000"/>
            <a:gd name="adj2" fmla="val 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BB1CB-BCE9-4E8C-AA20-7A6A99C2207C}">
      <dsp:nvSpPr>
        <dsp:cNvPr id="0" name=""/>
        <dsp:cNvSpPr/>
      </dsp:nvSpPr>
      <dsp:spPr>
        <a:xfrm>
          <a:off x="1594946" y="1061210"/>
          <a:ext cx="1162472" cy="1162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MDM</a:t>
          </a:r>
          <a:endParaRPr lang="en-US" sz="2500" kern="1200" dirty="0"/>
        </a:p>
      </dsp:txBody>
      <dsp:txXfrm>
        <a:off x="1765186" y="1231450"/>
        <a:ext cx="821992" cy="821992"/>
      </dsp:txXfrm>
    </dsp:sp>
    <dsp:sp modelId="{A1C316B5-85C2-4C79-93CE-575507270D72}">
      <dsp:nvSpPr>
        <dsp:cNvPr id="0" name=""/>
        <dsp:cNvSpPr/>
      </dsp:nvSpPr>
      <dsp:spPr>
        <a:xfrm>
          <a:off x="1769317" y="682"/>
          <a:ext cx="813730" cy="813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Quality</a:t>
          </a:r>
          <a:endParaRPr lang="en-US" sz="800" kern="1200" dirty="0"/>
        </a:p>
      </dsp:txBody>
      <dsp:txXfrm>
        <a:off x="1888485" y="119850"/>
        <a:ext cx="575394" cy="575394"/>
      </dsp:txXfrm>
    </dsp:sp>
    <dsp:sp modelId="{4DE9D940-11E2-49C1-ACC4-A3AA4DDBB5E0}">
      <dsp:nvSpPr>
        <dsp:cNvPr id="0" name=""/>
        <dsp:cNvSpPr/>
      </dsp:nvSpPr>
      <dsp:spPr>
        <a:xfrm>
          <a:off x="3004215" y="1235581"/>
          <a:ext cx="813730" cy="813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Compliance</a:t>
          </a:r>
          <a:endParaRPr lang="en-US" sz="800" kern="1200" dirty="0"/>
        </a:p>
      </dsp:txBody>
      <dsp:txXfrm>
        <a:off x="3123383" y="1354749"/>
        <a:ext cx="575394" cy="575394"/>
      </dsp:txXfrm>
    </dsp:sp>
    <dsp:sp modelId="{F60FB935-0F4F-4D8E-910A-DEFFF2E6C53E}">
      <dsp:nvSpPr>
        <dsp:cNvPr id="0" name=""/>
        <dsp:cNvSpPr/>
      </dsp:nvSpPr>
      <dsp:spPr>
        <a:xfrm>
          <a:off x="1769317" y="2470479"/>
          <a:ext cx="813730" cy="813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Connect</a:t>
          </a:r>
          <a:endParaRPr lang="en-US" sz="800" kern="1200" dirty="0"/>
        </a:p>
      </dsp:txBody>
      <dsp:txXfrm>
        <a:off x="1888485" y="2589647"/>
        <a:ext cx="575394" cy="575394"/>
      </dsp:txXfrm>
    </dsp:sp>
    <dsp:sp modelId="{1B57AE29-FE9A-459F-AF2E-331544D17C37}">
      <dsp:nvSpPr>
        <dsp:cNvPr id="0" name=""/>
        <dsp:cNvSpPr/>
      </dsp:nvSpPr>
      <dsp:spPr>
        <a:xfrm>
          <a:off x="534418" y="1235581"/>
          <a:ext cx="813730" cy="813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Governance Policies</a:t>
          </a:r>
          <a:endParaRPr lang="en-US" sz="800" kern="1200" dirty="0"/>
        </a:p>
      </dsp:txBody>
      <dsp:txXfrm>
        <a:off x="653586" y="1354749"/>
        <a:ext cx="575394" cy="575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3381-AFEF-490F-AA45-31EC49CF1500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F31A-114D-494C-A5D5-F6526D175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0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216A-1E3F-4AD2-B74F-855E5673142F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9BFF-9304-4EE8-967B-56F816FBB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 smtClean="0">
                <a:latin typeface="Calibri" pitchFamily="34" charset="0"/>
              </a:rPr>
              <a:t>This PowerPoint</a:t>
            </a:r>
            <a:r>
              <a:rPr lang="en-US" b="0" baseline="0" dirty="0" smtClean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 smtClean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 smtClean="0">
                <a:latin typeface="Calibri" pitchFamily="34" charset="0"/>
              </a:rPr>
              <a:t>Layout</a:t>
            </a:r>
            <a:r>
              <a:rPr lang="en-US" b="0" baseline="0" dirty="0" smtClean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This slide needs</a:t>
            </a:r>
            <a:r>
              <a:rPr lang="en-US" baseline="0" dirty="0" smtClean="0"/>
              <a:t> to be made relevant to NFP’s business and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4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update this slide to NFP’s needs, if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10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5236-Riversand-COV2-FINAL -3.3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4352793" y="5286375"/>
            <a:ext cx="4162425" cy="3416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Powering</a:t>
            </a:r>
            <a:r>
              <a:rPr lang="en-US" b="1" baseline="0" dirty="0" smtClean="0">
                <a:solidFill>
                  <a:schemeClr val="tx2"/>
                </a:solidFill>
                <a:latin typeface="+mn-lt"/>
              </a:rPr>
              <a:t> Accurate Master Data</a:t>
            </a:r>
            <a:endParaRPr lang="en-US" b="1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arrows.png"/>
          <p:cNvPicPr>
            <a:picLocks noChangeAspect="1"/>
          </p:cNvPicPr>
          <p:nvPr userDrawn="1"/>
        </p:nvPicPr>
        <p:blipFill>
          <a:blip r:embed="rId3" cstate="print"/>
          <a:srcRect l="31456" t="40971" b="22774"/>
          <a:stretch>
            <a:fillRect/>
          </a:stretch>
        </p:blipFill>
        <p:spPr>
          <a:xfrm>
            <a:off x="2876550" y="2809875"/>
            <a:ext cx="6266879" cy="2486025"/>
          </a:xfrm>
          <a:prstGeom prst="rect">
            <a:avLst/>
          </a:prstGeom>
        </p:spPr>
      </p:pic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466725" y="1441450"/>
            <a:ext cx="8002588" cy="907813"/>
          </a:xfrm>
        </p:spPr>
        <p:txBody>
          <a:bodyPr anchor="b" anchorCtr="0"/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 bwMode="gray">
          <a:xfrm>
            <a:off x="466725" y="2420629"/>
            <a:ext cx="8002588" cy="11430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95444" y="566783"/>
            <a:ext cx="2104762" cy="733333"/>
          </a:xfrm>
          <a:prstGeom prst="rect">
            <a:avLst/>
          </a:prstGeom>
        </p:spPr>
      </p:pic>
      <p:pic>
        <p:nvPicPr>
          <p:cNvPr id="17" name="Picture 16" descr="Picture1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45476" y="3232597"/>
            <a:ext cx="1751527" cy="1687133"/>
          </a:xfrm>
          <a:prstGeom prst="ellipse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20" name="Picture 19" descr="112149670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467350" y="3223195"/>
            <a:ext cx="1737359" cy="1735581"/>
          </a:xfrm>
          <a:prstGeom prst="ellipse">
            <a:avLst/>
          </a:prstGeom>
          <a:ln w="76200">
            <a:solidFill>
              <a:schemeClr val="accent5"/>
            </a:solidFill>
          </a:ln>
        </p:spPr>
      </p:pic>
      <p:pic>
        <p:nvPicPr>
          <p:cNvPr id="21" name="Picture 20" descr="78180630.jp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76021" y="3232597"/>
            <a:ext cx="1687134" cy="1687134"/>
          </a:xfrm>
          <a:prstGeom prst="ellipse">
            <a:avLst/>
          </a:prstGeom>
          <a:ln w="76200">
            <a:solidFill>
              <a:schemeClr val="accent6"/>
            </a:solidFill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gray">
          <a:xfrm>
            <a:off x="590550" y="6557963"/>
            <a:ext cx="5600700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800" dirty="0" smtClean="0">
                <a:solidFill>
                  <a:schemeClr val="bg2"/>
                </a:solidFill>
                <a:cs typeface="Arial" charset="0"/>
              </a:rPr>
              <a:t>©2012  RIVERSAND TECHNOLOGIES, INC.  ALL RIGHTS RESERVED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en-US" sz="80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5236-Riversand-COV2-FINAL -3.30.jpg"/>
          <p:cNvPicPr>
            <a:picLocks noChangeAspect="1"/>
          </p:cNvPicPr>
          <p:nvPr userDrawn="1"/>
        </p:nvPicPr>
        <p:blipFill>
          <a:blip r:embed="rId2"/>
          <a:srcRect t="8194"/>
          <a:stretch>
            <a:fillRect/>
          </a:stretch>
        </p:blipFill>
        <p:spPr>
          <a:xfrm>
            <a:off x="0" y="0"/>
            <a:ext cx="9144000" cy="6296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0550" y="2857500"/>
            <a:ext cx="8002588" cy="685800"/>
          </a:xfrm>
        </p:spPr>
        <p:txBody>
          <a:bodyPr anchor="b" anchorCtr="0"/>
          <a:lstStyle>
            <a:lvl1pPr algn="l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3543299"/>
            <a:ext cx="8002587" cy="419101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95444" y="1366883"/>
            <a:ext cx="2104762" cy="73333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15236-Riversand-COV2-FINAL -3.30.jpg"/>
          <p:cNvPicPr>
            <a:picLocks noChangeAspect="1"/>
          </p:cNvPicPr>
          <p:nvPr userDrawn="1"/>
        </p:nvPicPr>
        <p:blipFill>
          <a:blip r:embed="rId2" cstate="print"/>
          <a:srcRect t="72639"/>
          <a:stretch>
            <a:fillRect/>
          </a:stretch>
        </p:blipFill>
        <p:spPr>
          <a:xfrm>
            <a:off x="0" y="7296150"/>
            <a:ext cx="9144000" cy="18764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0" y="2221992"/>
            <a:ext cx="8002588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590550" y="1585913"/>
            <a:ext cx="8002588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90550" y="1603375"/>
            <a:ext cx="3813048" cy="4573588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80090" y="1603375"/>
            <a:ext cx="3813048" cy="4573588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1585913"/>
            <a:ext cx="3886200" cy="471487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90550" y="2221992"/>
            <a:ext cx="3886200" cy="3954971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06938" y="1585913"/>
            <a:ext cx="3886200" cy="471487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06938" y="2221992"/>
            <a:ext cx="3886200" cy="3954971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/>
          <p:cNvGrpSpPr/>
          <p:nvPr/>
        </p:nvGrpSpPr>
        <p:grpSpPr bwMode="white">
          <a:xfrm>
            <a:off x="5473700" y="19050"/>
            <a:ext cx="3121025" cy="431800"/>
            <a:chOff x="5473700" y="133350"/>
            <a:chExt cx="3121025" cy="431800"/>
          </a:xfrm>
        </p:grpSpPr>
        <p:sp>
          <p:nvSpPr>
            <p:cNvPr id="379" name="Oval 7"/>
            <p:cNvSpPr>
              <a:spLocks noChangeArrowheads="1"/>
            </p:cNvSpPr>
            <p:nvPr userDrawn="1"/>
          </p:nvSpPr>
          <p:spPr bwMode="white">
            <a:xfrm flipH="1">
              <a:off x="8162925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8"/>
            <p:cNvSpPr>
              <a:spLocks noChangeArrowheads="1"/>
            </p:cNvSpPr>
            <p:nvPr userDrawn="1"/>
          </p:nvSpPr>
          <p:spPr bwMode="white">
            <a:xfrm flipH="1">
              <a:off x="7942262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Oval 42"/>
            <p:cNvSpPr>
              <a:spLocks noChangeArrowheads="1"/>
            </p:cNvSpPr>
            <p:nvPr userDrawn="1"/>
          </p:nvSpPr>
          <p:spPr bwMode="white">
            <a:xfrm flipH="1">
              <a:off x="8383587" y="133350"/>
              <a:ext cx="211138" cy="214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09"/>
            <p:cNvSpPr>
              <a:spLocks noChangeArrowheads="1"/>
            </p:cNvSpPr>
            <p:nvPr userDrawn="1"/>
          </p:nvSpPr>
          <p:spPr bwMode="white">
            <a:xfrm flipH="1">
              <a:off x="6618287" y="133350"/>
              <a:ext cx="212725" cy="214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24"/>
            <p:cNvSpPr>
              <a:spLocks noChangeArrowheads="1"/>
            </p:cNvSpPr>
            <p:nvPr userDrawn="1"/>
          </p:nvSpPr>
          <p:spPr bwMode="white">
            <a:xfrm flipH="1">
              <a:off x="6838950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141"/>
            <p:cNvSpPr>
              <a:spLocks noChangeArrowheads="1"/>
            </p:cNvSpPr>
            <p:nvPr userDrawn="1"/>
          </p:nvSpPr>
          <p:spPr bwMode="white">
            <a:xfrm flipH="1">
              <a:off x="6354762" y="311150"/>
              <a:ext cx="79375" cy="7778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151"/>
            <p:cNvSpPr>
              <a:spLocks noChangeArrowheads="1"/>
            </p:cNvSpPr>
            <p:nvPr userDrawn="1"/>
          </p:nvSpPr>
          <p:spPr bwMode="white">
            <a:xfrm flipH="1">
              <a:off x="5735637" y="355600"/>
              <a:ext cx="214313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192"/>
            <p:cNvSpPr>
              <a:spLocks noChangeArrowheads="1"/>
            </p:cNvSpPr>
            <p:nvPr userDrawn="1"/>
          </p:nvSpPr>
          <p:spPr bwMode="white">
            <a:xfrm flipH="1">
              <a:off x="5473700" y="311150"/>
              <a:ext cx="79375" cy="7778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0" name="Oval 6"/>
          <p:cNvSpPr>
            <a:spLocks noChangeArrowheads="1"/>
          </p:cNvSpPr>
          <p:nvPr/>
        </p:nvSpPr>
        <p:spPr bwMode="auto">
          <a:xfrm flipH="1">
            <a:off x="8118474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Oval 9"/>
          <p:cNvSpPr>
            <a:spLocks noChangeArrowheads="1"/>
          </p:cNvSpPr>
          <p:nvPr/>
        </p:nvSpPr>
        <p:spPr bwMode="auto">
          <a:xfrm flipH="1">
            <a:off x="7720012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Oval 10"/>
          <p:cNvSpPr>
            <a:spLocks noChangeArrowheads="1"/>
          </p:cNvSpPr>
          <p:nvPr/>
        </p:nvSpPr>
        <p:spPr bwMode="auto">
          <a:xfrm flipH="1">
            <a:off x="78962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11"/>
          <p:cNvSpPr>
            <a:spLocks noChangeArrowheads="1"/>
          </p:cNvSpPr>
          <p:nvPr/>
        </p:nvSpPr>
        <p:spPr bwMode="auto">
          <a:xfrm flipH="1">
            <a:off x="833913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Oval 12"/>
          <p:cNvSpPr>
            <a:spLocks noChangeArrowheads="1"/>
          </p:cNvSpPr>
          <p:nvPr/>
        </p:nvSpPr>
        <p:spPr bwMode="auto">
          <a:xfrm flipH="1">
            <a:off x="7675562" y="196850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Oval 13"/>
          <p:cNvSpPr>
            <a:spLocks noChangeArrowheads="1"/>
          </p:cNvSpPr>
          <p:nvPr/>
        </p:nvSpPr>
        <p:spPr bwMode="auto">
          <a:xfrm flipH="1">
            <a:off x="8601074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Oval 14"/>
          <p:cNvSpPr>
            <a:spLocks noChangeArrowheads="1"/>
          </p:cNvSpPr>
          <p:nvPr/>
        </p:nvSpPr>
        <p:spPr bwMode="auto">
          <a:xfrm flipH="1">
            <a:off x="855980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Oval 15"/>
          <p:cNvSpPr>
            <a:spLocks noChangeArrowheads="1"/>
          </p:cNvSpPr>
          <p:nvPr/>
        </p:nvSpPr>
        <p:spPr bwMode="auto">
          <a:xfrm flipH="1">
            <a:off x="8383587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Oval 16"/>
          <p:cNvSpPr>
            <a:spLocks noChangeArrowheads="1"/>
          </p:cNvSpPr>
          <p:nvPr/>
        </p:nvSpPr>
        <p:spPr bwMode="auto">
          <a:xfrm flipH="1">
            <a:off x="7499350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Oval 17"/>
          <p:cNvSpPr>
            <a:spLocks noChangeArrowheads="1"/>
          </p:cNvSpPr>
          <p:nvPr/>
        </p:nvSpPr>
        <p:spPr bwMode="auto">
          <a:xfrm flipH="1">
            <a:off x="877728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Oval 18"/>
          <p:cNvSpPr>
            <a:spLocks noChangeArrowheads="1"/>
          </p:cNvSpPr>
          <p:nvPr/>
        </p:nvSpPr>
        <p:spPr bwMode="auto">
          <a:xfrm flipH="1">
            <a:off x="7458074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19"/>
          <p:cNvSpPr>
            <a:spLocks noChangeArrowheads="1"/>
          </p:cNvSpPr>
          <p:nvPr/>
        </p:nvSpPr>
        <p:spPr bwMode="auto">
          <a:xfrm flipH="1">
            <a:off x="7499350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Oval 20"/>
          <p:cNvSpPr>
            <a:spLocks noChangeArrowheads="1"/>
          </p:cNvSpPr>
          <p:nvPr/>
        </p:nvSpPr>
        <p:spPr bwMode="auto">
          <a:xfrm flipH="1">
            <a:off x="7675562" y="-20637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Oval 21"/>
          <p:cNvSpPr>
            <a:spLocks noChangeArrowheads="1"/>
          </p:cNvSpPr>
          <p:nvPr/>
        </p:nvSpPr>
        <p:spPr bwMode="auto">
          <a:xfrm flipH="1">
            <a:off x="7458074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Oval 22"/>
          <p:cNvSpPr>
            <a:spLocks noChangeArrowheads="1"/>
          </p:cNvSpPr>
          <p:nvPr/>
        </p:nvSpPr>
        <p:spPr bwMode="auto">
          <a:xfrm flipH="1">
            <a:off x="7720012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Oval 23"/>
          <p:cNvSpPr>
            <a:spLocks noChangeArrowheads="1"/>
          </p:cNvSpPr>
          <p:nvPr/>
        </p:nvSpPr>
        <p:spPr bwMode="auto">
          <a:xfrm flipH="1">
            <a:off x="8999537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Oval 33"/>
          <p:cNvSpPr>
            <a:spLocks noChangeArrowheads="1"/>
          </p:cNvSpPr>
          <p:nvPr/>
        </p:nvSpPr>
        <p:spPr bwMode="auto">
          <a:xfrm flipH="1">
            <a:off x="8118474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Oval 34"/>
          <p:cNvSpPr>
            <a:spLocks noChangeArrowheads="1"/>
          </p:cNvSpPr>
          <p:nvPr/>
        </p:nvSpPr>
        <p:spPr bwMode="auto">
          <a:xfrm flipH="1">
            <a:off x="78962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Oval 35"/>
          <p:cNvSpPr>
            <a:spLocks noChangeArrowheads="1"/>
          </p:cNvSpPr>
          <p:nvPr/>
        </p:nvSpPr>
        <p:spPr bwMode="auto">
          <a:xfrm flipH="1">
            <a:off x="8339137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Oval 36"/>
          <p:cNvSpPr>
            <a:spLocks noChangeArrowheads="1"/>
          </p:cNvSpPr>
          <p:nvPr/>
        </p:nvSpPr>
        <p:spPr bwMode="auto">
          <a:xfrm flipH="1">
            <a:off x="816292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Oval 37"/>
          <p:cNvSpPr>
            <a:spLocks noChangeArrowheads="1"/>
          </p:cNvSpPr>
          <p:nvPr/>
        </p:nvSpPr>
        <p:spPr bwMode="auto">
          <a:xfrm flipH="1">
            <a:off x="7942262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Oval 38"/>
          <p:cNvSpPr>
            <a:spLocks noChangeArrowheads="1"/>
          </p:cNvSpPr>
          <p:nvPr/>
        </p:nvSpPr>
        <p:spPr bwMode="auto">
          <a:xfrm flipH="1">
            <a:off x="8601074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39"/>
          <p:cNvSpPr>
            <a:spLocks noChangeArrowheads="1"/>
          </p:cNvSpPr>
          <p:nvPr/>
        </p:nvSpPr>
        <p:spPr bwMode="auto">
          <a:xfrm flipH="1">
            <a:off x="882332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Oval 40"/>
          <p:cNvSpPr>
            <a:spLocks noChangeArrowheads="1"/>
          </p:cNvSpPr>
          <p:nvPr/>
        </p:nvSpPr>
        <p:spPr bwMode="auto">
          <a:xfrm flipH="1">
            <a:off x="8777287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Oval 41"/>
          <p:cNvSpPr>
            <a:spLocks noChangeArrowheads="1"/>
          </p:cNvSpPr>
          <p:nvPr/>
        </p:nvSpPr>
        <p:spPr bwMode="auto">
          <a:xfrm flipH="1">
            <a:off x="855980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Oval 49"/>
          <p:cNvSpPr>
            <a:spLocks noChangeArrowheads="1"/>
          </p:cNvSpPr>
          <p:nvPr/>
        </p:nvSpPr>
        <p:spPr bwMode="auto">
          <a:xfrm flipH="1">
            <a:off x="8999537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55"/>
          <p:cNvSpPr>
            <a:spLocks noChangeArrowheads="1"/>
          </p:cNvSpPr>
          <p:nvPr/>
        </p:nvSpPr>
        <p:spPr bwMode="auto">
          <a:xfrm flipH="1">
            <a:off x="8823325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Oval 56"/>
          <p:cNvSpPr>
            <a:spLocks noChangeArrowheads="1"/>
          </p:cNvSpPr>
          <p:nvPr/>
        </p:nvSpPr>
        <p:spPr bwMode="auto">
          <a:xfrm flipH="1">
            <a:off x="7059612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Oval 57"/>
          <p:cNvSpPr>
            <a:spLocks noChangeArrowheads="1"/>
          </p:cNvSpPr>
          <p:nvPr/>
        </p:nvSpPr>
        <p:spPr bwMode="auto">
          <a:xfrm flipH="1">
            <a:off x="7059612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Oval 70"/>
          <p:cNvSpPr>
            <a:spLocks noChangeArrowheads="1"/>
          </p:cNvSpPr>
          <p:nvPr/>
        </p:nvSpPr>
        <p:spPr bwMode="auto">
          <a:xfrm flipH="1">
            <a:off x="7281862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Oval 71"/>
          <p:cNvSpPr>
            <a:spLocks noChangeArrowheads="1"/>
          </p:cNvSpPr>
          <p:nvPr/>
        </p:nvSpPr>
        <p:spPr bwMode="auto">
          <a:xfrm flipH="1">
            <a:off x="7281862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Oval 93"/>
          <p:cNvSpPr>
            <a:spLocks noChangeArrowheads="1"/>
          </p:cNvSpPr>
          <p:nvPr/>
        </p:nvSpPr>
        <p:spPr bwMode="auto">
          <a:xfrm flipH="1">
            <a:off x="72358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94"/>
          <p:cNvSpPr>
            <a:spLocks noChangeArrowheads="1"/>
          </p:cNvSpPr>
          <p:nvPr/>
        </p:nvSpPr>
        <p:spPr bwMode="auto">
          <a:xfrm flipH="1">
            <a:off x="72358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Oval 108"/>
          <p:cNvSpPr>
            <a:spLocks noChangeArrowheads="1"/>
          </p:cNvSpPr>
          <p:nvPr/>
        </p:nvSpPr>
        <p:spPr bwMode="auto">
          <a:xfrm flipH="1">
            <a:off x="6577012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Oval 110"/>
          <p:cNvSpPr>
            <a:spLocks noChangeArrowheads="1"/>
          </p:cNvSpPr>
          <p:nvPr/>
        </p:nvSpPr>
        <p:spPr bwMode="auto">
          <a:xfrm flipH="1">
            <a:off x="640080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Oval 111"/>
          <p:cNvSpPr>
            <a:spLocks noChangeArrowheads="1"/>
          </p:cNvSpPr>
          <p:nvPr/>
        </p:nvSpPr>
        <p:spPr bwMode="auto">
          <a:xfrm flipH="1">
            <a:off x="6794499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Oval 112"/>
          <p:cNvSpPr>
            <a:spLocks noChangeArrowheads="1"/>
          </p:cNvSpPr>
          <p:nvPr/>
        </p:nvSpPr>
        <p:spPr bwMode="auto">
          <a:xfrm flipH="1">
            <a:off x="6794499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Oval 113"/>
          <p:cNvSpPr>
            <a:spLocks noChangeArrowheads="1"/>
          </p:cNvSpPr>
          <p:nvPr/>
        </p:nvSpPr>
        <p:spPr bwMode="auto">
          <a:xfrm flipH="1">
            <a:off x="6618287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Oval 114"/>
          <p:cNvSpPr>
            <a:spLocks noChangeArrowheads="1"/>
          </p:cNvSpPr>
          <p:nvPr/>
        </p:nvSpPr>
        <p:spPr bwMode="auto">
          <a:xfrm flipH="1">
            <a:off x="6577012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Oval 115"/>
          <p:cNvSpPr>
            <a:spLocks noChangeArrowheads="1"/>
          </p:cNvSpPr>
          <p:nvPr/>
        </p:nvSpPr>
        <p:spPr bwMode="auto">
          <a:xfrm flipH="1">
            <a:off x="640080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Oval 121"/>
          <p:cNvSpPr>
            <a:spLocks noChangeArrowheads="1"/>
          </p:cNvSpPr>
          <p:nvPr/>
        </p:nvSpPr>
        <p:spPr bwMode="auto">
          <a:xfrm flipH="1">
            <a:off x="70151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Oval 123"/>
          <p:cNvSpPr>
            <a:spLocks noChangeArrowheads="1"/>
          </p:cNvSpPr>
          <p:nvPr/>
        </p:nvSpPr>
        <p:spPr bwMode="auto">
          <a:xfrm flipH="1">
            <a:off x="70151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Oval 125"/>
          <p:cNvSpPr>
            <a:spLocks noChangeArrowheads="1"/>
          </p:cNvSpPr>
          <p:nvPr/>
        </p:nvSpPr>
        <p:spPr bwMode="auto">
          <a:xfrm flipH="1">
            <a:off x="68389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Oval 129"/>
          <p:cNvSpPr>
            <a:spLocks noChangeArrowheads="1"/>
          </p:cNvSpPr>
          <p:nvPr/>
        </p:nvSpPr>
        <p:spPr bwMode="auto">
          <a:xfrm flipH="1">
            <a:off x="5253037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Oval 130"/>
          <p:cNvSpPr>
            <a:spLocks noChangeArrowheads="1"/>
          </p:cNvSpPr>
          <p:nvPr/>
        </p:nvSpPr>
        <p:spPr bwMode="auto">
          <a:xfrm flipH="1">
            <a:off x="56943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Oval 131"/>
          <p:cNvSpPr>
            <a:spLocks noChangeArrowheads="1"/>
          </p:cNvSpPr>
          <p:nvPr/>
        </p:nvSpPr>
        <p:spPr bwMode="auto">
          <a:xfrm flipH="1">
            <a:off x="5735637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Oval 132"/>
          <p:cNvSpPr>
            <a:spLocks noChangeArrowheads="1"/>
          </p:cNvSpPr>
          <p:nvPr/>
        </p:nvSpPr>
        <p:spPr bwMode="auto">
          <a:xfrm flipH="1">
            <a:off x="547370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133"/>
          <p:cNvSpPr>
            <a:spLocks noChangeArrowheads="1"/>
          </p:cNvSpPr>
          <p:nvPr/>
        </p:nvSpPr>
        <p:spPr bwMode="auto">
          <a:xfrm flipH="1">
            <a:off x="5297487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Oval 134"/>
          <p:cNvSpPr>
            <a:spLocks noChangeArrowheads="1"/>
          </p:cNvSpPr>
          <p:nvPr/>
        </p:nvSpPr>
        <p:spPr bwMode="auto">
          <a:xfrm flipH="1">
            <a:off x="5518149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Oval 135"/>
          <p:cNvSpPr>
            <a:spLocks noChangeArrowheads="1"/>
          </p:cNvSpPr>
          <p:nvPr/>
        </p:nvSpPr>
        <p:spPr bwMode="auto">
          <a:xfrm flipH="1">
            <a:off x="6134099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Oval 136"/>
          <p:cNvSpPr>
            <a:spLocks noChangeArrowheads="1"/>
          </p:cNvSpPr>
          <p:nvPr/>
        </p:nvSpPr>
        <p:spPr bwMode="auto">
          <a:xfrm flipH="1">
            <a:off x="59118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Oval 137"/>
          <p:cNvSpPr>
            <a:spLocks noChangeArrowheads="1"/>
          </p:cNvSpPr>
          <p:nvPr/>
        </p:nvSpPr>
        <p:spPr bwMode="auto">
          <a:xfrm flipH="1">
            <a:off x="61785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Oval 138"/>
          <p:cNvSpPr>
            <a:spLocks noChangeArrowheads="1"/>
          </p:cNvSpPr>
          <p:nvPr/>
        </p:nvSpPr>
        <p:spPr bwMode="auto">
          <a:xfrm flipH="1">
            <a:off x="5957887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Oval 140"/>
          <p:cNvSpPr>
            <a:spLocks noChangeArrowheads="1"/>
          </p:cNvSpPr>
          <p:nvPr/>
        </p:nvSpPr>
        <p:spPr bwMode="auto">
          <a:xfrm flipH="1">
            <a:off x="63547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Oval 142"/>
          <p:cNvSpPr>
            <a:spLocks noChangeArrowheads="1"/>
          </p:cNvSpPr>
          <p:nvPr/>
        </p:nvSpPr>
        <p:spPr bwMode="auto">
          <a:xfrm flipH="1">
            <a:off x="617855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143"/>
          <p:cNvSpPr>
            <a:spLocks noChangeArrowheads="1"/>
          </p:cNvSpPr>
          <p:nvPr/>
        </p:nvSpPr>
        <p:spPr bwMode="auto">
          <a:xfrm flipH="1">
            <a:off x="5518149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Oval 144"/>
          <p:cNvSpPr>
            <a:spLocks noChangeArrowheads="1"/>
          </p:cNvSpPr>
          <p:nvPr/>
        </p:nvSpPr>
        <p:spPr bwMode="auto">
          <a:xfrm flipH="1">
            <a:off x="547370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Oval 145"/>
          <p:cNvSpPr>
            <a:spLocks noChangeArrowheads="1"/>
          </p:cNvSpPr>
          <p:nvPr/>
        </p:nvSpPr>
        <p:spPr bwMode="auto">
          <a:xfrm flipH="1">
            <a:off x="5297487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Oval 146"/>
          <p:cNvSpPr>
            <a:spLocks noChangeArrowheads="1"/>
          </p:cNvSpPr>
          <p:nvPr/>
        </p:nvSpPr>
        <p:spPr bwMode="auto">
          <a:xfrm flipH="1">
            <a:off x="5253037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Oval 147"/>
          <p:cNvSpPr>
            <a:spLocks noChangeArrowheads="1"/>
          </p:cNvSpPr>
          <p:nvPr/>
        </p:nvSpPr>
        <p:spPr bwMode="auto">
          <a:xfrm flipH="1">
            <a:off x="6134099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Oval 148"/>
          <p:cNvSpPr>
            <a:spLocks noChangeArrowheads="1"/>
          </p:cNvSpPr>
          <p:nvPr/>
        </p:nvSpPr>
        <p:spPr bwMode="auto">
          <a:xfrm flipH="1">
            <a:off x="59118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Oval 149"/>
          <p:cNvSpPr>
            <a:spLocks noChangeArrowheads="1"/>
          </p:cNvSpPr>
          <p:nvPr/>
        </p:nvSpPr>
        <p:spPr bwMode="auto">
          <a:xfrm flipH="1">
            <a:off x="5957887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Oval 150"/>
          <p:cNvSpPr>
            <a:spLocks noChangeArrowheads="1"/>
          </p:cNvSpPr>
          <p:nvPr/>
        </p:nvSpPr>
        <p:spPr bwMode="auto">
          <a:xfrm flipH="1">
            <a:off x="56943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Oval 174"/>
          <p:cNvSpPr>
            <a:spLocks noChangeArrowheads="1"/>
          </p:cNvSpPr>
          <p:nvPr/>
        </p:nvSpPr>
        <p:spPr bwMode="auto">
          <a:xfrm flipH="1">
            <a:off x="877728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Oval 195"/>
          <p:cNvSpPr>
            <a:spLocks noChangeArrowheads="1"/>
          </p:cNvSpPr>
          <p:nvPr/>
        </p:nvSpPr>
        <p:spPr bwMode="auto">
          <a:xfrm flipH="1">
            <a:off x="56943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4" name="Group 213"/>
          <p:cNvGrpSpPr/>
          <p:nvPr/>
        </p:nvGrpSpPr>
        <p:grpSpPr bwMode="white">
          <a:xfrm>
            <a:off x="0" y="-20637"/>
            <a:ext cx="5280025" cy="471487"/>
            <a:chOff x="0" y="2193926"/>
            <a:chExt cx="5280025" cy="471487"/>
          </a:xfrm>
        </p:grpSpPr>
        <p:sp>
          <p:nvSpPr>
            <p:cNvPr id="1176" name="Oval 152"/>
            <p:cNvSpPr>
              <a:spLocks noChangeArrowheads="1"/>
            </p:cNvSpPr>
            <p:nvPr userDrawn="1"/>
          </p:nvSpPr>
          <p:spPr bwMode="white">
            <a:xfrm>
              <a:off x="5070475" y="2455863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3" name="Group 212"/>
            <p:cNvGrpSpPr/>
            <p:nvPr userDrawn="1"/>
          </p:nvGrpSpPr>
          <p:grpSpPr bwMode="white">
            <a:xfrm>
              <a:off x="0" y="2193926"/>
              <a:ext cx="4883150" cy="471487"/>
              <a:chOff x="0" y="2193926"/>
              <a:chExt cx="4883150" cy="471487"/>
            </a:xfrm>
          </p:grpSpPr>
          <p:grpSp>
            <p:nvGrpSpPr>
              <p:cNvPr id="212" name="Group 211"/>
              <p:cNvGrpSpPr/>
              <p:nvPr userDrawn="1"/>
            </p:nvGrpSpPr>
            <p:grpSpPr bwMode="white">
              <a:xfrm>
                <a:off x="0" y="2193926"/>
                <a:ext cx="2414588" cy="471487"/>
                <a:chOff x="0" y="2193926"/>
                <a:chExt cx="2414588" cy="471487"/>
              </a:xfrm>
            </p:grpSpPr>
            <p:sp>
              <p:nvSpPr>
                <p:cNvPr id="1031" name="Oval 7"/>
                <p:cNvSpPr>
                  <a:spLocks noChangeArrowheads="1"/>
                </p:cNvSpPr>
                <p:nvPr userDrawn="1"/>
              </p:nvSpPr>
              <p:spPr bwMode="white">
                <a:xfrm>
                  <a:off x="1984375" y="2455863"/>
                  <a:ext cx="209550" cy="2095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2" name="Oval 8"/>
                <p:cNvSpPr>
                  <a:spLocks noChangeArrowheads="1"/>
                </p:cNvSpPr>
                <p:nvPr userDrawn="1"/>
              </p:nvSpPr>
              <p:spPr bwMode="white">
                <a:xfrm>
                  <a:off x="2205038" y="2455863"/>
                  <a:ext cx="209550" cy="2095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6" name="Oval 42"/>
                <p:cNvSpPr>
                  <a:spLocks noChangeArrowheads="1"/>
                </p:cNvSpPr>
                <p:nvPr userDrawn="1"/>
              </p:nvSpPr>
              <p:spPr bwMode="white">
                <a:xfrm>
                  <a:off x="1762125" y="2233613"/>
                  <a:ext cx="211138" cy="21431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209"/>
                <p:cNvGrpSpPr/>
                <p:nvPr userDrawn="1"/>
              </p:nvGrpSpPr>
              <p:grpSpPr bwMode="white">
                <a:xfrm>
                  <a:off x="0" y="2193926"/>
                  <a:ext cx="1312863" cy="471487"/>
                  <a:chOff x="0" y="2193926"/>
                  <a:chExt cx="1312863" cy="471487"/>
                </a:xfrm>
              </p:grpSpPr>
              <p:sp>
                <p:nvSpPr>
                  <p:cNvPr id="1070" name="Oval 46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881063" y="2455863"/>
                    <a:ext cx="209550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2" name="Oval 48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1103313" y="2455863"/>
                    <a:ext cx="209550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8" name="Oval 54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660400" y="2455863"/>
                    <a:ext cx="212725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09" name="Group 208"/>
                  <p:cNvGrpSpPr/>
                  <p:nvPr userDrawn="1"/>
                </p:nvGrpSpPr>
                <p:grpSpPr bwMode="white">
                  <a:xfrm>
                    <a:off x="0" y="2193926"/>
                    <a:ext cx="476250" cy="471487"/>
                    <a:chOff x="0" y="2193926"/>
                    <a:chExt cx="476250" cy="471487"/>
                  </a:xfrm>
                </p:grpSpPr>
                <p:sp>
                  <p:nvSpPr>
                    <p:cNvPr id="1053" name="Oval 29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396875" y="2193926"/>
                      <a:ext cx="79375" cy="7778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5" name="Oval 31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220663" y="2233613"/>
                      <a:ext cx="211138" cy="2143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9" name="Oval 45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220663" y="2455863"/>
                      <a:ext cx="211138" cy="2095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3" name="Oval 89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0" y="2455863"/>
                      <a:ext cx="209550" cy="2095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white">
              <a:xfrm>
                <a:off x="3525838" y="2233613"/>
                <a:ext cx="212725" cy="21431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white">
              <a:xfrm>
                <a:off x="3308350" y="2455863"/>
                <a:ext cx="209550" cy="2095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141"/>
              <p:cNvSpPr>
                <a:spLocks noChangeArrowheads="1"/>
              </p:cNvSpPr>
              <p:nvPr userDrawn="1"/>
            </p:nvSpPr>
            <p:spPr bwMode="white">
              <a:xfrm>
                <a:off x="3922713" y="2411413"/>
                <a:ext cx="79375" cy="7778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Oval 151"/>
              <p:cNvSpPr>
                <a:spLocks noChangeArrowheads="1"/>
              </p:cNvSpPr>
              <p:nvPr userDrawn="1"/>
            </p:nvSpPr>
            <p:spPr bwMode="white">
              <a:xfrm>
                <a:off x="4406900" y="2455863"/>
                <a:ext cx="214313" cy="2095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Oval 192"/>
              <p:cNvSpPr>
                <a:spLocks noChangeArrowheads="1"/>
              </p:cNvSpPr>
              <p:nvPr userDrawn="1"/>
            </p:nvSpPr>
            <p:spPr bwMode="white">
              <a:xfrm>
                <a:off x="4803775" y="2411413"/>
                <a:ext cx="79375" cy="7778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160588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2422525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23812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193833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2598738" y="196850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1541463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Oval 14"/>
          <p:cNvSpPr>
            <a:spLocks noChangeArrowheads="1"/>
          </p:cNvSpPr>
          <p:nvPr/>
        </p:nvSpPr>
        <p:spPr bwMode="auto">
          <a:xfrm>
            <a:off x="17176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auto">
          <a:xfrm>
            <a:off x="1762125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2644775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auto">
          <a:xfrm>
            <a:off x="150018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auto">
          <a:xfrm>
            <a:off x="2820988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2644775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Oval 20"/>
          <p:cNvSpPr>
            <a:spLocks noChangeArrowheads="1"/>
          </p:cNvSpPr>
          <p:nvPr/>
        </p:nvSpPr>
        <p:spPr bwMode="auto">
          <a:xfrm>
            <a:off x="2598738" y="-20637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Oval 21"/>
          <p:cNvSpPr>
            <a:spLocks noChangeArrowheads="1"/>
          </p:cNvSpPr>
          <p:nvPr/>
        </p:nvSpPr>
        <p:spPr bwMode="auto">
          <a:xfrm>
            <a:off x="2820988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Oval 22"/>
          <p:cNvSpPr>
            <a:spLocks noChangeArrowheads="1"/>
          </p:cNvSpPr>
          <p:nvPr/>
        </p:nvSpPr>
        <p:spPr bwMode="auto">
          <a:xfrm>
            <a:off x="2422525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12795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83661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660400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10572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11033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88106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6191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4429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Oval 33"/>
          <p:cNvSpPr>
            <a:spLocks noChangeArrowheads="1"/>
          </p:cNvSpPr>
          <p:nvPr/>
        </p:nvSpPr>
        <p:spPr bwMode="auto">
          <a:xfrm>
            <a:off x="2160588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Oval 34"/>
          <p:cNvSpPr>
            <a:spLocks noChangeArrowheads="1"/>
          </p:cNvSpPr>
          <p:nvPr/>
        </p:nvSpPr>
        <p:spPr bwMode="auto">
          <a:xfrm>
            <a:off x="23812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9" name="Oval 35"/>
          <p:cNvSpPr>
            <a:spLocks noChangeArrowheads="1"/>
          </p:cNvSpPr>
          <p:nvPr/>
        </p:nvSpPr>
        <p:spPr bwMode="auto">
          <a:xfrm>
            <a:off x="1938338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19843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Oval 37"/>
          <p:cNvSpPr>
            <a:spLocks noChangeArrowheads="1"/>
          </p:cNvSpPr>
          <p:nvPr/>
        </p:nvSpPr>
        <p:spPr bwMode="auto">
          <a:xfrm>
            <a:off x="2205038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Oval 38"/>
          <p:cNvSpPr>
            <a:spLocks noChangeArrowheads="1"/>
          </p:cNvSpPr>
          <p:nvPr/>
        </p:nvSpPr>
        <p:spPr bwMode="auto">
          <a:xfrm>
            <a:off x="1541463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Oval 39"/>
          <p:cNvSpPr>
            <a:spLocks noChangeArrowheads="1"/>
          </p:cNvSpPr>
          <p:nvPr/>
        </p:nvSpPr>
        <p:spPr bwMode="auto">
          <a:xfrm>
            <a:off x="13239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/>
        </p:nvSpPr>
        <p:spPr bwMode="auto">
          <a:xfrm>
            <a:off x="1500188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/>
        </p:nvSpPr>
        <p:spPr bwMode="auto">
          <a:xfrm>
            <a:off x="17176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Oval 43"/>
          <p:cNvSpPr>
            <a:spLocks noChangeArrowheads="1"/>
          </p:cNvSpPr>
          <p:nvPr/>
        </p:nvSpPr>
        <p:spPr bwMode="auto">
          <a:xfrm>
            <a:off x="1762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Oval 44"/>
          <p:cNvSpPr>
            <a:spLocks noChangeArrowheads="1"/>
          </p:cNvSpPr>
          <p:nvPr/>
        </p:nvSpPr>
        <p:spPr bwMode="auto">
          <a:xfrm>
            <a:off x="1762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Oval 47"/>
          <p:cNvSpPr>
            <a:spLocks noChangeArrowheads="1"/>
          </p:cNvSpPr>
          <p:nvPr/>
        </p:nvSpPr>
        <p:spPr bwMode="auto">
          <a:xfrm>
            <a:off x="10572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Oval 49"/>
          <p:cNvSpPr>
            <a:spLocks noChangeArrowheads="1"/>
          </p:cNvSpPr>
          <p:nvPr/>
        </p:nvSpPr>
        <p:spPr bwMode="auto">
          <a:xfrm>
            <a:off x="12795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4" name="Oval 50"/>
          <p:cNvSpPr>
            <a:spLocks noChangeArrowheads="1"/>
          </p:cNvSpPr>
          <p:nvPr/>
        </p:nvSpPr>
        <p:spPr bwMode="auto">
          <a:xfrm>
            <a:off x="3968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Oval 51"/>
          <p:cNvSpPr>
            <a:spLocks noChangeArrowheads="1"/>
          </p:cNvSpPr>
          <p:nvPr/>
        </p:nvSpPr>
        <p:spPr bwMode="auto">
          <a:xfrm>
            <a:off x="6191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Oval 52"/>
          <p:cNvSpPr>
            <a:spLocks noChangeArrowheads="1"/>
          </p:cNvSpPr>
          <p:nvPr/>
        </p:nvSpPr>
        <p:spPr bwMode="auto">
          <a:xfrm>
            <a:off x="4429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Oval 53"/>
          <p:cNvSpPr>
            <a:spLocks noChangeArrowheads="1"/>
          </p:cNvSpPr>
          <p:nvPr/>
        </p:nvSpPr>
        <p:spPr bwMode="auto">
          <a:xfrm>
            <a:off x="83661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Oval 55"/>
          <p:cNvSpPr>
            <a:spLocks noChangeArrowheads="1"/>
          </p:cNvSpPr>
          <p:nvPr/>
        </p:nvSpPr>
        <p:spPr bwMode="auto">
          <a:xfrm>
            <a:off x="1323975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Oval 56"/>
          <p:cNvSpPr>
            <a:spLocks noChangeArrowheads="1"/>
          </p:cNvSpPr>
          <p:nvPr/>
        </p:nvSpPr>
        <p:spPr bwMode="auto">
          <a:xfrm>
            <a:off x="3086100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Oval 57"/>
          <p:cNvSpPr>
            <a:spLocks noChangeArrowheads="1"/>
          </p:cNvSpPr>
          <p:nvPr/>
        </p:nvSpPr>
        <p:spPr bwMode="auto">
          <a:xfrm>
            <a:off x="3086100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Oval 70"/>
          <p:cNvSpPr>
            <a:spLocks noChangeArrowheads="1"/>
          </p:cNvSpPr>
          <p:nvPr/>
        </p:nvSpPr>
        <p:spPr bwMode="auto">
          <a:xfrm>
            <a:off x="2865438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Oval 71"/>
          <p:cNvSpPr>
            <a:spLocks noChangeArrowheads="1"/>
          </p:cNvSpPr>
          <p:nvPr/>
        </p:nvSpPr>
        <p:spPr bwMode="auto">
          <a:xfrm>
            <a:off x="2865438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Oval 90"/>
          <p:cNvSpPr>
            <a:spLocks noChangeArrowheads="1"/>
          </p:cNvSpPr>
          <p:nvPr/>
        </p:nvSpPr>
        <p:spPr bwMode="auto">
          <a:xfrm>
            <a:off x="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Oval 93"/>
          <p:cNvSpPr>
            <a:spLocks noChangeArrowheads="1"/>
          </p:cNvSpPr>
          <p:nvPr/>
        </p:nvSpPr>
        <p:spPr bwMode="auto">
          <a:xfrm>
            <a:off x="30416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Oval 94"/>
          <p:cNvSpPr>
            <a:spLocks noChangeArrowheads="1"/>
          </p:cNvSpPr>
          <p:nvPr/>
        </p:nvSpPr>
        <p:spPr bwMode="auto">
          <a:xfrm>
            <a:off x="30416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Oval 108"/>
          <p:cNvSpPr>
            <a:spLocks noChangeArrowheads="1"/>
          </p:cNvSpPr>
          <p:nvPr/>
        </p:nvSpPr>
        <p:spPr bwMode="auto">
          <a:xfrm>
            <a:off x="3702050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Oval 110"/>
          <p:cNvSpPr>
            <a:spLocks noChangeArrowheads="1"/>
          </p:cNvSpPr>
          <p:nvPr/>
        </p:nvSpPr>
        <p:spPr bwMode="auto">
          <a:xfrm>
            <a:off x="374650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Oval 111"/>
          <p:cNvSpPr>
            <a:spLocks noChangeArrowheads="1"/>
          </p:cNvSpPr>
          <p:nvPr/>
        </p:nvSpPr>
        <p:spPr bwMode="auto">
          <a:xfrm>
            <a:off x="348456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Oval 112"/>
          <p:cNvSpPr>
            <a:spLocks noChangeArrowheads="1"/>
          </p:cNvSpPr>
          <p:nvPr/>
        </p:nvSpPr>
        <p:spPr bwMode="auto">
          <a:xfrm>
            <a:off x="348456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Oval 113"/>
          <p:cNvSpPr>
            <a:spLocks noChangeArrowheads="1"/>
          </p:cNvSpPr>
          <p:nvPr/>
        </p:nvSpPr>
        <p:spPr bwMode="auto">
          <a:xfrm>
            <a:off x="3525838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Oval 114"/>
          <p:cNvSpPr>
            <a:spLocks noChangeArrowheads="1"/>
          </p:cNvSpPr>
          <p:nvPr/>
        </p:nvSpPr>
        <p:spPr bwMode="auto">
          <a:xfrm>
            <a:off x="3702050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Oval 115"/>
          <p:cNvSpPr>
            <a:spLocks noChangeArrowheads="1"/>
          </p:cNvSpPr>
          <p:nvPr/>
        </p:nvSpPr>
        <p:spPr bwMode="auto">
          <a:xfrm>
            <a:off x="374650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Oval 121"/>
          <p:cNvSpPr>
            <a:spLocks noChangeArrowheads="1"/>
          </p:cNvSpPr>
          <p:nvPr/>
        </p:nvSpPr>
        <p:spPr bwMode="auto">
          <a:xfrm>
            <a:off x="32623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Oval 123"/>
          <p:cNvSpPr>
            <a:spLocks noChangeArrowheads="1"/>
          </p:cNvSpPr>
          <p:nvPr/>
        </p:nvSpPr>
        <p:spPr bwMode="auto">
          <a:xfrm>
            <a:off x="32623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Oval 125"/>
          <p:cNvSpPr>
            <a:spLocks noChangeArrowheads="1"/>
          </p:cNvSpPr>
          <p:nvPr/>
        </p:nvSpPr>
        <p:spPr bwMode="auto">
          <a:xfrm>
            <a:off x="33083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Oval 129"/>
          <p:cNvSpPr>
            <a:spLocks noChangeArrowheads="1"/>
          </p:cNvSpPr>
          <p:nvPr/>
        </p:nvSpPr>
        <p:spPr bwMode="auto">
          <a:xfrm>
            <a:off x="50260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Oval 130"/>
          <p:cNvSpPr>
            <a:spLocks noChangeArrowheads="1"/>
          </p:cNvSpPr>
          <p:nvPr/>
        </p:nvSpPr>
        <p:spPr bwMode="auto">
          <a:xfrm>
            <a:off x="45831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Oval 131"/>
          <p:cNvSpPr>
            <a:spLocks noChangeArrowheads="1"/>
          </p:cNvSpPr>
          <p:nvPr/>
        </p:nvSpPr>
        <p:spPr bwMode="auto">
          <a:xfrm>
            <a:off x="4406900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Oval 132"/>
          <p:cNvSpPr>
            <a:spLocks noChangeArrowheads="1"/>
          </p:cNvSpPr>
          <p:nvPr/>
        </p:nvSpPr>
        <p:spPr bwMode="auto">
          <a:xfrm>
            <a:off x="48037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Oval 133"/>
          <p:cNvSpPr>
            <a:spLocks noChangeArrowheads="1"/>
          </p:cNvSpPr>
          <p:nvPr/>
        </p:nvSpPr>
        <p:spPr bwMode="auto">
          <a:xfrm>
            <a:off x="48498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34"/>
          <p:cNvSpPr>
            <a:spLocks noChangeArrowheads="1"/>
          </p:cNvSpPr>
          <p:nvPr/>
        </p:nvSpPr>
        <p:spPr bwMode="auto">
          <a:xfrm>
            <a:off x="4627563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Oval 135"/>
          <p:cNvSpPr>
            <a:spLocks noChangeArrowheads="1"/>
          </p:cNvSpPr>
          <p:nvPr/>
        </p:nvSpPr>
        <p:spPr bwMode="auto">
          <a:xfrm>
            <a:off x="414496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Oval 136"/>
          <p:cNvSpPr>
            <a:spLocks noChangeArrowheads="1"/>
          </p:cNvSpPr>
          <p:nvPr/>
        </p:nvSpPr>
        <p:spPr bwMode="auto">
          <a:xfrm>
            <a:off x="43656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Oval 137"/>
          <p:cNvSpPr>
            <a:spLocks noChangeArrowheads="1"/>
          </p:cNvSpPr>
          <p:nvPr/>
        </p:nvSpPr>
        <p:spPr bwMode="auto">
          <a:xfrm>
            <a:off x="39687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Oval 138"/>
          <p:cNvSpPr>
            <a:spLocks noChangeArrowheads="1"/>
          </p:cNvSpPr>
          <p:nvPr/>
        </p:nvSpPr>
        <p:spPr bwMode="auto">
          <a:xfrm>
            <a:off x="41894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Oval 139"/>
          <p:cNvSpPr>
            <a:spLocks noChangeArrowheads="1"/>
          </p:cNvSpPr>
          <p:nvPr/>
        </p:nvSpPr>
        <p:spPr bwMode="auto">
          <a:xfrm>
            <a:off x="50704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Oval 140"/>
          <p:cNvSpPr>
            <a:spLocks noChangeArrowheads="1"/>
          </p:cNvSpPr>
          <p:nvPr/>
        </p:nvSpPr>
        <p:spPr bwMode="auto">
          <a:xfrm>
            <a:off x="39227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Oval 142"/>
          <p:cNvSpPr>
            <a:spLocks noChangeArrowheads="1"/>
          </p:cNvSpPr>
          <p:nvPr/>
        </p:nvSpPr>
        <p:spPr bwMode="auto">
          <a:xfrm>
            <a:off x="396875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Oval 143"/>
          <p:cNvSpPr>
            <a:spLocks noChangeArrowheads="1"/>
          </p:cNvSpPr>
          <p:nvPr/>
        </p:nvSpPr>
        <p:spPr bwMode="auto">
          <a:xfrm>
            <a:off x="4627563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Oval 144"/>
          <p:cNvSpPr>
            <a:spLocks noChangeArrowheads="1"/>
          </p:cNvSpPr>
          <p:nvPr/>
        </p:nvSpPr>
        <p:spPr bwMode="auto">
          <a:xfrm>
            <a:off x="48037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Oval 145"/>
          <p:cNvSpPr>
            <a:spLocks noChangeArrowheads="1"/>
          </p:cNvSpPr>
          <p:nvPr/>
        </p:nvSpPr>
        <p:spPr bwMode="auto">
          <a:xfrm>
            <a:off x="48498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Oval 146"/>
          <p:cNvSpPr>
            <a:spLocks noChangeArrowheads="1"/>
          </p:cNvSpPr>
          <p:nvPr/>
        </p:nvSpPr>
        <p:spPr bwMode="auto">
          <a:xfrm>
            <a:off x="50260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Oval 147"/>
          <p:cNvSpPr>
            <a:spLocks noChangeArrowheads="1"/>
          </p:cNvSpPr>
          <p:nvPr/>
        </p:nvSpPr>
        <p:spPr bwMode="auto">
          <a:xfrm>
            <a:off x="414496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48"/>
          <p:cNvSpPr>
            <a:spLocks noChangeArrowheads="1"/>
          </p:cNvSpPr>
          <p:nvPr/>
        </p:nvSpPr>
        <p:spPr bwMode="auto">
          <a:xfrm>
            <a:off x="43656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Oval 149"/>
          <p:cNvSpPr>
            <a:spLocks noChangeArrowheads="1"/>
          </p:cNvSpPr>
          <p:nvPr/>
        </p:nvSpPr>
        <p:spPr bwMode="auto">
          <a:xfrm>
            <a:off x="41894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4" name="Oval 150"/>
          <p:cNvSpPr>
            <a:spLocks noChangeArrowheads="1"/>
          </p:cNvSpPr>
          <p:nvPr/>
        </p:nvSpPr>
        <p:spPr bwMode="auto">
          <a:xfrm>
            <a:off x="45831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" name="Oval 174"/>
          <p:cNvSpPr>
            <a:spLocks noChangeArrowheads="1"/>
          </p:cNvSpPr>
          <p:nvPr/>
        </p:nvSpPr>
        <p:spPr bwMode="auto">
          <a:xfrm>
            <a:off x="150018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Oval 195"/>
          <p:cNvSpPr>
            <a:spLocks noChangeArrowheads="1"/>
          </p:cNvSpPr>
          <p:nvPr/>
        </p:nvSpPr>
        <p:spPr bwMode="auto">
          <a:xfrm>
            <a:off x="45831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Rectangle 392"/>
          <p:cNvSpPr/>
          <p:nvPr/>
        </p:nvSpPr>
        <p:spPr bwMode="auto">
          <a:xfrm>
            <a:off x="0" y="0"/>
            <a:ext cx="9144000" cy="117157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5000">
                <a:schemeClr val="accent1">
                  <a:alpha val="0"/>
                </a:schemeClr>
              </a:gs>
            </a:gsLst>
            <a:lin ang="54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0550" y="1689100"/>
            <a:ext cx="8002588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8258175" y="6500813"/>
            <a:ext cx="8032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0550" y="438149"/>
            <a:ext cx="8002588" cy="93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403" name="Picture 402" descr="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024" y="6381750"/>
            <a:ext cx="956830" cy="333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11" r:id="rId4"/>
    <p:sldLayoutId id="2147483702" r:id="rId5"/>
    <p:sldLayoutId id="2147483712" r:id="rId6"/>
    <p:sldLayoutId id="2147483704" r:id="rId7"/>
    <p:sldLayoutId id="2147483705" r:id="rId8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tx2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>
          <a:solidFill>
            <a:schemeClr val="tx2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>
          <a:solidFill>
            <a:schemeClr val="tx2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>
          <a:solidFill>
            <a:schemeClr val="tx2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fp.com/ho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1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hyperlink" Target="http://www.nfp.com/home.html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0.WMF"/><Relationship Id="rId4" Type="http://schemas.openxmlformats.org/officeDocument/2006/relationships/diagramLayout" Target="../diagrams/layout1.xml"/><Relationship Id="rId9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5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Managing your Corporate Master Data Assets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The Benefits of Riversand Master Data Management Solutions </a:t>
            </a:r>
          </a:p>
        </p:txBody>
      </p:sp>
      <p:pic>
        <p:nvPicPr>
          <p:cNvPr id="6146" name="Picture 2" descr="http://www.nfp.com/images/default-album/nfp_logo5eee.png?sfvrsn=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0" y="2802082"/>
            <a:ext cx="2381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795963" y="1552575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291138" y="3414713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98825" y="4219575"/>
            <a:ext cx="2547938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38275" y="3414713"/>
            <a:ext cx="2547938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90563" y="1552575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296069" y="400417"/>
            <a:ext cx="85534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 smtClean="0"/>
              <a:t>Riversand’s Solution fully enables multi-domain MDM for NFP’s Lines of Business</a:t>
            </a:r>
            <a:r>
              <a:rPr lang="en-US" kern="0" dirty="0" smtClean="0"/>
              <a:t/>
            </a:r>
            <a:br>
              <a:rPr lang="en-US" kern="0" dirty="0" smtClean="0"/>
            </a:br>
            <a:endParaRPr lang="en-US" kern="0" dirty="0" smtClean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78088" y="1357313"/>
            <a:ext cx="4187825" cy="381476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062663" y="1971675"/>
            <a:ext cx="1766887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REPS/AGENT</a:t>
            </a:r>
          </a:p>
          <a:p>
            <a:pPr algn="ctr">
              <a:defRPr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REP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43550" y="3729038"/>
            <a:ext cx="1766888" cy="187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SPONSOR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CUSTODIAN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689350" y="4276725"/>
            <a:ext cx="1766888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FIRM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897063" y="3729038"/>
            <a:ext cx="1766887" cy="187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CUSTOMER</a:t>
            </a:r>
          </a:p>
          <a:p>
            <a:pPr algn="ctr">
              <a:defRPr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ACCOUNTS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68425" y="1971675"/>
            <a:ext cx="1766888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PRODUCT</a:t>
            </a:r>
          </a:p>
          <a:p>
            <a:pPr algn="ctr">
              <a:defRPr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PRODUCT TYPE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767880">
            <a:off x="552450" y="3822700"/>
            <a:ext cx="638175" cy="166688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  <a:alpha val="32000"/>
                </a:schemeClr>
              </a:gs>
            </a:gsLst>
            <a:lin ang="27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220663" y="3182938"/>
            <a:ext cx="1493837" cy="1060450"/>
            <a:chOff x="761961" y="4586517"/>
            <a:chExt cx="1709096" cy="1143471"/>
          </a:xfrm>
        </p:grpSpPr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1160234" y="4586517"/>
              <a:ext cx="1310823" cy="1078590"/>
              <a:chOff x="768349" y="4325259"/>
              <a:chExt cx="1310823" cy="1078590"/>
            </a:xfrm>
          </p:grpSpPr>
          <p:pic>
            <p:nvPicPr>
              <p:cNvPr id="20" name="Picture 21" descr="j0431646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8349" y="4325259"/>
                <a:ext cx="614136" cy="61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9" descr="j0433942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4121" y="4542971"/>
                <a:ext cx="686707" cy="6867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0" descr="j0433943.pn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421493" y="4746170"/>
                <a:ext cx="657679" cy="657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" name="TextBox 18"/>
            <p:cNvSpPr txBox="1"/>
            <p:nvPr/>
          </p:nvSpPr>
          <p:spPr bwMode="auto">
            <a:xfrm>
              <a:off x="761961" y="5444120"/>
              <a:ext cx="895413" cy="28586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Workflow</a:t>
              </a:r>
            </a:p>
          </p:txBody>
        </p:sp>
      </p:grpSp>
      <p:grpSp>
        <p:nvGrpSpPr>
          <p:cNvPr id="23" name="Group 53"/>
          <p:cNvGrpSpPr>
            <a:grpSpLocks/>
          </p:cNvGrpSpPr>
          <p:nvPr/>
        </p:nvGrpSpPr>
        <p:grpSpPr bwMode="auto">
          <a:xfrm>
            <a:off x="42863" y="1838325"/>
            <a:ext cx="1143000" cy="1247775"/>
            <a:chOff x="42864" y="1837869"/>
            <a:chExt cx="1143455" cy="1247580"/>
          </a:xfrm>
        </p:grpSpPr>
        <p:pic>
          <p:nvPicPr>
            <p:cNvPr id="24" name="Picture 16" descr="j0431604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1255" y="1837869"/>
              <a:ext cx="750320" cy="75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2864" y="2606099"/>
              <a:ext cx="1143455" cy="479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Data 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Globalization</a:t>
              </a:r>
            </a:p>
          </p:txBody>
        </p:sp>
      </p:grpSp>
      <p:pic>
        <p:nvPicPr>
          <p:cNvPr id="26" name="Picture 29" descr="j0431576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9475" y="4359275"/>
            <a:ext cx="1049338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 bwMode="auto">
          <a:xfrm>
            <a:off x="768350" y="5272088"/>
            <a:ext cx="973138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Matching &amp;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Merging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430883">
            <a:off x="1050925" y="4703763"/>
            <a:ext cx="2428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ight Arrow 28"/>
          <p:cNvSpPr/>
          <p:nvPr/>
        </p:nvSpPr>
        <p:spPr bwMode="auto">
          <a:xfrm rot="772758">
            <a:off x="1008063" y="4756150"/>
            <a:ext cx="165100" cy="101600"/>
          </a:xfrm>
          <a:prstGeom prst="rightArrow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1188904">
            <a:off x="1204913" y="4789488"/>
            <a:ext cx="165100" cy="101600"/>
          </a:xfrm>
          <a:prstGeom prst="rightArrow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1917700" y="5135563"/>
            <a:ext cx="1065213" cy="1293812"/>
            <a:chOff x="2261066" y="5378415"/>
            <a:chExt cx="1065420" cy="1293841"/>
          </a:xfrm>
        </p:grpSpPr>
        <p:pic>
          <p:nvPicPr>
            <p:cNvPr id="32" name="Picture 17" descr="j0433941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65779" y="5378415"/>
              <a:ext cx="850936" cy="850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2261066" y="6192820"/>
              <a:ext cx="1065420" cy="479436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Data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Governance</a:t>
              </a:r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7426325" y="4359275"/>
            <a:ext cx="1446213" cy="1303338"/>
            <a:chOff x="7441074" y="4254953"/>
            <a:chExt cx="1445764" cy="1302884"/>
          </a:xfrm>
        </p:grpSpPr>
        <p:pic>
          <p:nvPicPr>
            <p:cNvPr id="35" name="Picture 18" descr="j0441335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441074" y="4254953"/>
              <a:ext cx="829187" cy="84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7658494" y="5091275"/>
              <a:ext cx="1228344" cy="46656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Performance &amp;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Scalability</a:t>
              </a:r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86350" y="5738813"/>
            <a:ext cx="822325" cy="433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 bwMode="auto">
          <a:xfrm>
            <a:off x="4960938" y="6192838"/>
            <a:ext cx="1079500" cy="4794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Flexible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Data Model </a:t>
            </a:r>
          </a:p>
        </p:txBody>
      </p:sp>
      <p:grpSp>
        <p:nvGrpSpPr>
          <p:cNvPr id="39" name="Group 50"/>
          <p:cNvGrpSpPr>
            <a:grpSpLocks/>
          </p:cNvGrpSpPr>
          <p:nvPr/>
        </p:nvGrpSpPr>
        <p:grpSpPr bwMode="auto">
          <a:xfrm>
            <a:off x="7986713" y="2043113"/>
            <a:ext cx="925512" cy="1123950"/>
            <a:chOff x="7900984" y="1928811"/>
            <a:chExt cx="925732" cy="1123301"/>
          </a:xfrm>
        </p:grpSpPr>
        <p:pic>
          <p:nvPicPr>
            <p:cNvPr id="40" name="Picture 11" descr="Fotolia_23444799_S.jpg"/>
            <p:cNvPicPr>
              <a:picLocks/>
            </p:cNvPicPr>
            <p:nvPr/>
          </p:nvPicPr>
          <p:blipFill>
            <a:blip r:embed="rId11"/>
            <a:srcRect l="33530" t="8163" r="44116" b="67509"/>
            <a:stretch>
              <a:fillRect/>
            </a:stretch>
          </p:blipFill>
          <p:spPr bwMode="auto">
            <a:xfrm>
              <a:off x="7900984" y="1928811"/>
              <a:ext cx="657224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8032777" y="2571377"/>
              <a:ext cx="793939" cy="48073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Entity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Explorer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6529388" y="5915025"/>
            <a:ext cx="990600" cy="4810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Data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Integration</a:t>
            </a:r>
          </a:p>
        </p:txBody>
      </p:sp>
      <p:grpSp>
        <p:nvGrpSpPr>
          <p:cNvPr id="43" name="Group 49"/>
          <p:cNvGrpSpPr>
            <a:grpSpLocks/>
          </p:cNvGrpSpPr>
          <p:nvPr/>
        </p:nvGrpSpPr>
        <p:grpSpPr bwMode="auto">
          <a:xfrm>
            <a:off x="7734300" y="3343275"/>
            <a:ext cx="1081088" cy="952500"/>
            <a:chOff x="7934330" y="3186112"/>
            <a:chExt cx="1081078" cy="951851"/>
          </a:xfrm>
        </p:grpSpPr>
        <p:pic>
          <p:nvPicPr>
            <p:cNvPr id="44" name="Picture 63"/>
            <p:cNvPicPr>
              <a:picLocks noChangeArrowheads="1"/>
            </p:cNvPicPr>
            <p:nvPr/>
          </p:nvPicPr>
          <p:blipFill>
            <a:blip r:embed="rId12"/>
            <a:srcRect l="24353" t="19119" r="3555" b="4539"/>
            <a:stretch>
              <a:fillRect/>
            </a:stretch>
          </p:blipFill>
          <p:spPr bwMode="auto">
            <a:xfrm>
              <a:off x="7934330" y="3186112"/>
              <a:ext cx="852487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44"/>
            <p:cNvSpPr txBox="1"/>
            <p:nvPr/>
          </p:nvSpPr>
          <p:spPr bwMode="auto">
            <a:xfrm>
              <a:off x="7950205" y="3657279"/>
              <a:ext cx="1065203" cy="48068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Reporting &amp;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Analysis</a:t>
              </a:r>
            </a:p>
          </p:txBody>
        </p:sp>
      </p:grpSp>
      <p:pic>
        <p:nvPicPr>
          <p:cNvPr id="46" name="Picture 4" descr="syndication.jpg"/>
          <p:cNvPicPr>
            <a:picLocks/>
          </p:cNvPicPr>
          <p:nvPr/>
        </p:nvPicPr>
        <p:blipFill>
          <a:blip r:embed="rId13"/>
          <a:srcRect t="12500" b="17500"/>
          <a:stretch>
            <a:fillRect/>
          </a:stretch>
        </p:blipFill>
        <p:spPr bwMode="auto">
          <a:xfrm>
            <a:off x="6348413" y="5314950"/>
            <a:ext cx="9810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 bwMode="auto">
          <a:xfrm>
            <a:off x="3127375" y="6178550"/>
            <a:ext cx="1165225" cy="4794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Relationship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Management</a:t>
            </a:r>
          </a:p>
        </p:txBody>
      </p:sp>
      <p:pic>
        <p:nvPicPr>
          <p:cNvPr id="48" name="Picture 8" descr="relationshipsbetter.jpg"/>
          <p:cNvPicPr>
            <a:picLocks/>
          </p:cNvPicPr>
          <p:nvPr/>
        </p:nvPicPr>
        <p:blipFill>
          <a:blip r:embed="rId14"/>
          <a:srcRect r="11147"/>
          <a:stretch>
            <a:fillRect/>
          </a:stretch>
        </p:blipFill>
        <p:spPr bwMode="auto">
          <a:xfrm>
            <a:off x="3276600" y="5657850"/>
            <a:ext cx="7524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65"/>
          <p:cNvGrpSpPr/>
          <p:nvPr/>
        </p:nvGrpSpPr>
        <p:grpSpPr>
          <a:xfrm>
            <a:off x="2119315" y="3086100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50" name="Oval 49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4" name="Group 66"/>
          <p:cNvGrpSpPr/>
          <p:nvPr/>
        </p:nvGrpSpPr>
        <p:grpSpPr>
          <a:xfrm rot="17903717">
            <a:off x="3214696" y="4386259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55" name="Oval 54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9" name="Group 76"/>
          <p:cNvGrpSpPr/>
          <p:nvPr/>
        </p:nvGrpSpPr>
        <p:grpSpPr>
          <a:xfrm rot="3696283" flipH="1">
            <a:off x="5624525" y="4386259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60" name="Oval 59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4" name="Group 81"/>
          <p:cNvGrpSpPr/>
          <p:nvPr/>
        </p:nvGrpSpPr>
        <p:grpSpPr>
          <a:xfrm flipH="1">
            <a:off x="6829428" y="3095625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65" name="Oval 64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9" name="Group 87"/>
          <p:cNvGrpSpPr/>
          <p:nvPr/>
        </p:nvGrpSpPr>
        <p:grpSpPr>
          <a:xfrm rot="2529413">
            <a:off x="2328867" y="1338253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70" name="Oval 69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74" name="Group 92"/>
          <p:cNvGrpSpPr/>
          <p:nvPr/>
        </p:nvGrpSpPr>
        <p:grpSpPr>
          <a:xfrm rot="19070587" flipH="1">
            <a:off x="6539059" y="1347773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pic>
        <p:nvPicPr>
          <p:cNvPr id="79" name="Picture 86" descr="15236-Riversand-MDM-circle-4.3.jpg"/>
          <p:cNvPicPr>
            <a:picLocks noChangeAspect="1"/>
          </p:cNvPicPr>
          <p:nvPr/>
        </p:nvPicPr>
        <p:blipFill>
          <a:blip r:embed="rId15"/>
          <a:srcRect l="14337" t="6024" r="13976" b="9036"/>
          <a:stretch>
            <a:fillRect/>
          </a:stretch>
        </p:blipFill>
        <p:spPr bwMode="auto">
          <a:xfrm>
            <a:off x="3379788" y="1541463"/>
            <a:ext cx="2384425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 rot="18900000" flipH="1">
            <a:off x="3352007" y="3452019"/>
            <a:ext cx="3444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 rot="2700000">
            <a:off x="5480844" y="3461544"/>
            <a:ext cx="3222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Donut 81"/>
          <p:cNvSpPr/>
          <p:nvPr/>
        </p:nvSpPr>
        <p:spPr bwMode="auto">
          <a:xfrm>
            <a:off x="2243140" y="502229"/>
            <a:ext cx="4629150" cy="4614864"/>
          </a:xfrm>
          <a:prstGeom prst="donut">
            <a:avLst/>
          </a:prstGeom>
          <a:gradFill flip="none" rotWithShape="1">
            <a:gsLst>
              <a:gs pos="38000">
                <a:schemeClr val="tx2">
                  <a:lumMod val="90000"/>
                  <a:lumOff val="10000"/>
                </a:schemeClr>
              </a:gs>
              <a:gs pos="45000">
                <a:schemeClr val="tx2">
                  <a:lumMod val="25000"/>
                  <a:lumOff val="75000"/>
                  <a:alpha val="66000"/>
                </a:schemeClr>
              </a:gs>
              <a:gs pos="54000">
                <a:schemeClr val="tx2">
                  <a:lumMod val="25000"/>
                  <a:lumOff val="75000"/>
                  <a:alpha val="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3" name="Picture 2" descr="http://www.nfp.com/images/default-album/nfp_logo5eee.png?sfvrsn=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89" y="1562576"/>
            <a:ext cx="2381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5444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4403" y="2526030"/>
            <a:ext cx="41052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/>
          <a:srcRect l="15990" t="10001" r="29375" b="77476"/>
          <a:stretch>
            <a:fillRect/>
          </a:stretch>
        </p:blipFill>
        <p:spPr bwMode="auto">
          <a:xfrm>
            <a:off x="4843459" y="1914528"/>
            <a:ext cx="40068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6" descr="gartner1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5533" y="1417640"/>
            <a:ext cx="18478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Oval 10"/>
          <p:cNvSpPr>
            <a:spLocks noChangeArrowheads="1"/>
          </p:cNvSpPr>
          <p:nvPr/>
        </p:nvSpPr>
        <p:spPr bwMode="auto">
          <a:xfrm>
            <a:off x="7123768" y="4206248"/>
            <a:ext cx="990600" cy="3048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067296" y="5024440"/>
            <a:ext cx="838200" cy="2159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80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90550" y="438149"/>
            <a:ext cx="8553450" cy="936626"/>
          </a:xfrm>
        </p:spPr>
        <p:txBody>
          <a:bodyPr/>
          <a:lstStyle/>
          <a:p>
            <a:r>
              <a:rPr lang="en-US" dirty="0" smtClean="0"/>
              <a:t>Riversand: the highest-rated pure-play MDM provider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Riversand established as the most innovative company in the “Leaders” Quadrant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Gartner’s MQ report highlights Riversand's strengths: </a:t>
            </a:r>
          </a:p>
          <a:p>
            <a:pPr lvl="1"/>
            <a:r>
              <a:rPr lang="en-US" dirty="0" smtClean="0"/>
              <a:t>Business Strategy</a:t>
            </a:r>
          </a:p>
          <a:p>
            <a:pPr lvl="1"/>
            <a:r>
              <a:rPr lang="en-US" dirty="0" smtClean="0"/>
              <a:t>Market Growth/Momentum</a:t>
            </a:r>
          </a:p>
          <a:p>
            <a:pPr lvl="1"/>
            <a:r>
              <a:rPr lang="en-US" dirty="0" smtClean="0"/>
              <a:t>“Leader" functionality and product strategy</a:t>
            </a:r>
          </a:p>
          <a:p>
            <a:pPr lvl="1"/>
            <a:r>
              <a:rPr lang="en-US" dirty="0" smtClean="0"/>
              <a:t>References and customer base </a:t>
            </a:r>
          </a:p>
          <a:p>
            <a:pPr lvl="1"/>
            <a:r>
              <a:rPr lang="en-US" dirty="0" smtClean="0"/>
              <a:t>Solid partner program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827520" y="2621280"/>
            <a:ext cx="1920240" cy="1905000"/>
          </a:xfrm>
          <a:prstGeom prst="rect">
            <a:avLst/>
          </a:prstGeom>
          <a:noFill/>
          <a:ln w="2540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6160" idx="0"/>
          </p:cNvCxnSpPr>
          <p:nvPr/>
        </p:nvCxnSpPr>
        <p:spPr bwMode="auto">
          <a:xfrm flipV="1">
            <a:off x="7619068" y="3394129"/>
            <a:ext cx="533040" cy="812119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485753" y="5412532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36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917128" y="4883007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60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713061" y="5128397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45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035949" y="4598872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85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648774" y="5408908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2009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878666" y="5142854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060" y="4861302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2011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260959" y="4587498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2012</a:t>
            </a: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Master Data Management- Build vs. Buy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0550" y="1301651"/>
            <a:ext cx="8553450" cy="4726939"/>
          </a:xfrm>
        </p:spPr>
        <p:txBody>
          <a:bodyPr/>
          <a:lstStyle/>
          <a:p>
            <a:pPr lvl="0"/>
            <a:r>
              <a:rPr lang="en-US" dirty="0" smtClean="0"/>
              <a:t> In 2013, 75% of organizations had purchased or intended to purchase a packaged solution with only 10% claiming they would build one in-house (down from 18% in 2008).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The median number of systems that generate master data was 15 with 43% having between 10 and 30 systems.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56% of companies prefer a unified master data platform while 27% seek a solution optimized for a specific data domain.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23% of companies reported that MDM was now a well-established activity in their business (13% in 2008).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In 2013, 10% of Businesses estimate the annual costs of poor data is between $ 1 million and $ 10 million.(up from 4% in ‘12)</a:t>
            </a:r>
            <a:r>
              <a:rPr lang="en-US" baseline="30000" dirty="0" smtClean="0"/>
              <a:t>1</a:t>
            </a:r>
          </a:p>
          <a:p>
            <a:endParaRPr lang="en-US" sz="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	         1 Source - “The Adoption of MDM by Business Revisited” The Information Difference, July 2013</a:t>
            </a:r>
          </a:p>
        </p:txBody>
      </p:sp>
    </p:spTree>
    <p:extLst>
      <p:ext uri="{BB962C8B-B14F-4D97-AF65-F5344CB8AC3E}">
        <p14:creationId xmlns:p14="http://schemas.microsoft.com/office/powerpoint/2010/main" val="24536085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Linking MDM initiatives to Business Value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4" y="1285874"/>
            <a:ext cx="8014335" cy="509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241300" y="240029"/>
            <a:ext cx="8902700" cy="732428"/>
          </a:xfrm>
        </p:spPr>
        <p:txBody>
          <a:bodyPr/>
          <a:lstStyle/>
          <a:p>
            <a:r>
              <a:rPr lang="en-US" b="1" dirty="0" smtClean="0"/>
              <a:t>Relationship Management- Example </a:t>
            </a:r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C</a:t>
            </a:r>
            <a:r>
              <a:rPr lang="en-US" b="1" dirty="0" smtClean="0"/>
              <a:t>ase</a:t>
            </a:r>
            <a:endParaRPr lang="en-US" b="1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821241" y="2416290"/>
            <a:ext cx="8002588" cy="2204357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Use Case 1- An example would be building </a:t>
            </a:r>
            <a:r>
              <a:rPr lang="en-US" sz="2000" dirty="0">
                <a:solidFill>
                  <a:schemeClr val="accent1"/>
                </a:solidFill>
              </a:rPr>
              <a:t>an </a:t>
            </a:r>
            <a:r>
              <a:rPr lang="en-US" sz="2000" b="1" dirty="0">
                <a:solidFill>
                  <a:schemeClr val="accent1"/>
                </a:solidFill>
              </a:rPr>
              <a:t>integrated view of customer investments across three lines of NFP business</a:t>
            </a:r>
            <a:r>
              <a:rPr lang="en-US" sz="2000" dirty="0">
                <a:solidFill>
                  <a:schemeClr val="accent1"/>
                </a:solidFill>
              </a:rPr>
              <a:t> (wealth management, insurance, benefits etc) with data from </a:t>
            </a:r>
            <a:r>
              <a:rPr lang="en-US" sz="2000" dirty="0" smtClean="0">
                <a:solidFill>
                  <a:schemeClr val="accent1"/>
                </a:solidFill>
              </a:rPr>
              <a:t>multiple (5-6) </a:t>
            </a:r>
            <a:r>
              <a:rPr lang="en-US" sz="2000" dirty="0">
                <a:solidFill>
                  <a:schemeClr val="accent1"/>
                </a:solidFill>
              </a:rPr>
              <a:t>different data </a:t>
            </a:r>
            <a:r>
              <a:rPr lang="en-US" sz="2000" dirty="0" smtClean="0">
                <a:solidFill>
                  <a:schemeClr val="accent1"/>
                </a:solidFill>
              </a:rPr>
              <a:t>sources. 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r>
              <a:rPr lang="en-US" sz="2000" dirty="0" smtClean="0"/>
              <a:t>Use Case 2- Using knowledge of customer’s current investments for </a:t>
            </a:r>
            <a:r>
              <a:rPr lang="en-US" sz="2000" b="1" dirty="0" smtClean="0"/>
              <a:t>cross selling other financial products – </a:t>
            </a:r>
            <a:r>
              <a:rPr lang="en-US" sz="2000" dirty="0" smtClean="0"/>
              <a:t>for e.g. trying to selling auto insurance at discount price to a customer who already has medical\dental insurance plan from NFP 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gray">
          <a:xfrm>
            <a:off x="997528" y="1450638"/>
            <a:ext cx="7959304" cy="96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57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028700" indent="-22860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3pPr>
            <a:lvl4pPr marL="1428750" indent="-28575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1771650" indent="-228600" algn="l" rtl="0" eaLnBrk="1" fontAlgn="base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</a:defRPr>
            </a:lvl5pPr>
            <a:lvl6pPr marL="22288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Description: </a:t>
            </a:r>
            <a:r>
              <a:rPr lang="en-US" sz="1800" dirty="0" smtClean="0"/>
              <a:t>Simplified relationship management supports Sales &amp; Marketing and Customer Service initiatives (e.g</a:t>
            </a:r>
            <a:r>
              <a:rPr lang="en-US" sz="1800" dirty="0"/>
              <a:t>. suggest </a:t>
            </a:r>
            <a:r>
              <a:rPr lang="en-US" sz="1800" dirty="0" smtClean="0"/>
              <a:t>a specific policy type based on a customers asset allocation)</a:t>
            </a:r>
          </a:p>
        </p:txBody>
      </p:sp>
    </p:spTree>
    <p:extLst>
      <p:ext uri="{BB962C8B-B14F-4D97-AF65-F5344CB8AC3E}">
        <p14:creationId xmlns:p14="http://schemas.microsoft.com/office/powerpoint/2010/main" val="32370368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Riversand MDM Platform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 bwMode="auto">
          <a:xfrm>
            <a:off x="1680882" y="2931459"/>
            <a:ext cx="1196789" cy="1338356"/>
          </a:xfrm>
          <a:prstGeom prst="homePlate">
            <a:avLst/>
          </a:prstGeom>
          <a:solidFill>
            <a:schemeClr val="bg2">
              <a:lumMod val="5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>
            <a:outerShdw blurRad="139700" dist="38100" dir="2700000" algn="tl" rotWithShape="0">
              <a:prstClr val="black">
                <a:alpha val="27000"/>
              </a:prstClr>
            </a:outerShdw>
            <a:softEdge rad="0"/>
          </a:effectLst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56359" y="4471521"/>
            <a:ext cx="1588640" cy="111722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Merge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De-duplication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Cleanse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387526" y="1969961"/>
          <a:ext cx="4352365" cy="328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Pentagon 9"/>
          <p:cNvSpPr/>
          <p:nvPr/>
        </p:nvSpPr>
        <p:spPr bwMode="auto">
          <a:xfrm>
            <a:off x="6243917" y="2931459"/>
            <a:ext cx="1196789" cy="1338356"/>
          </a:xfrm>
          <a:prstGeom prst="homePlate">
            <a:avLst/>
          </a:prstGeom>
          <a:solidFill>
            <a:schemeClr val="bg2">
              <a:lumMod val="5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>
            <a:outerShdw blurRad="139700" dist="38100" dir="2700000" algn="tl" rotWithShape="0">
              <a:prstClr val="black">
                <a:alpha val="27000"/>
              </a:prstClr>
            </a:outerShdw>
            <a:softEdge rad="0"/>
          </a:effectLst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43835" y="4471521"/>
            <a:ext cx="1777538" cy="7294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Trusted Data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360 degree View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611502" y="1207886"/>
            <a:ext cx="1237076" cy="1097280"/>
          </a:xfrm>
          <a:prstGeom prst="roundRect">
            <a:avLst/>
          </a:prstGeom>
          <a:gradFill>
            <a:gsLst>
              <a:gs pos="13000">
                <a:schemeClr val="accent1">
                  <a:shade val="51000"/>
                  <a:satMod val="130000"/>
                  <a:alpha val="5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Intelligence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11502" y="2452682"/>
            <a:ext cx="1237076" cy="1097280"/>
          </a:xfrm>
          <a:prstGeom prst="roundRect">
            <a:avLst/>
          </a:prstGeom>
          <a:gradFill>
            <a:gsLst>
              <a:gs pos="13000">
                <a:schemeClr val="accent1">
                  <a:shade val="51000"/>
                  <a:satMod val="130000"/>
                  <a:alpha val="5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Analytics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11502" y="3697478"/>
            <a:ext cx="1237076" cy="1097280"/>
          </a:xfrm>
          <a:prstGeom prst="roundRect">
            <a:avLst/>
          </a:prstGeom>
          <a:gradFill>
            <a:gsLst>
              <a:gs pos="13000">
                <a:schemeClr val="accent1">
                  <a:shade val="51000"/>
                  <a:satMod val="130000"/>
                  <a:alpha val="5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latin typeface="+mn-lt"/>
              </a:rPr>
              <a:t>Promotions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611502" y="4938637"/>
            <a:ext cx="1237076" cy="1097280"/>
          </a:xfrm>
          <a:prstGeom prst="roundRect">
            <a:avLst/>
          </a:prstGeom>
          <a:gradFill>
            <a:gsLst>
              <a:gs pos="13000">
                <a:schemeClr val="accent1">
                  <a:shade val="51000"/>
                  <a:satMod val="130000"/>
                  <a:alpha val="53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Marketing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-89733" y="1535824"/>
            <a:ext cx="1585323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/>
              <a:t>Data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/>
              <a:t>Warehouse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-64031" y="2661323"/>
            <a:ext cx="1247846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/>
              <a:t>Reporting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-514" y="5081209"/>
            <a:ext cx="1194064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/>
              <a:t>CRM /  </a:t>
            </a:r>
            <a:r>
              <a:rPr lang="en-US" sz="1400" b="1" dirty="0" smtClean="0"/>
              <a:t>s</a:t>
            </a:r>
            <a:r>
              <a:rPr lang="en-US" sz="1400" b="1" dirty="0" smtClean="0"/>
              <a:t>alesforce</a:t>
            </a:r>
            <a:endParaRPr lang="en-US" sz="14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32" y="5575765"/>
            <a:ext cx="620218" cy="87493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385144" y="5874541"/>
            <a:ext cx="816345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/>
              <a:t>Legacy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68" y="1294620"/>
            <a:ext cx="739206" cy="948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5" y="2339873"/>
            <a:ext cx="702117" cy="784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0" y="3323345"/>
            <a:ext cx="962028" cy="96202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 bwMode="auto">
          <a:xfrm>
            <a:off x="-56255" y="3671317"/>
            <a:ext cx="81523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/>
              <a:t>ERP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56" y="4296305"/>
            <a:ext cx="661178" cy="9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0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MDMCenter Solution Overview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363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0" y="1447800"/>
            <a:ext cx="1581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97737" y="1171575"/>
            <a:ext cx="159851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Advanced Search</a:t>
            </a:r>
          </a:p>
        </p:txBody>
      </p:sp>
      <p:pic>
        <p:nvPicPr>
          <p:cNvPr id="15365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36688"/>
            <a:ext cx="13239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66914" y="1171575"/>
            <a:ext cx="108869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Views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5" cstate="print"/>
          <a:srcRect b="45078"/>
          <a:stretch>
            <a:fillRect/>
          </a:stretch>
        </p:blipFill>
        <p:spPr bwMode="auto">
          <a:xfrm>
            <a:off x="4572000" y="5057775"/>
            <a:ext cx="2133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4483425" y="4781550"/>
            <a:ext cx="226376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Relationship Management</a:t>
            </a:r>
          </a:p>
        </p:txBody>
      </p:sp>
      <p:sp>
        <p:nvSpPr>
          <p:cNvPr id="15370" name="TextBox 12"/>
          <p:cNvSpPr txBox="1">
            <a:spLocks noChangeArrowheads="1"/>
          </p:cNvSpPr>
          <p:nvPr/>
        </p:nvSpPr>
        <p:spPr bwMode="auto">
          <a:xfrm>
            <a:off x="6895819" y="2714625"/>
            <a:ext cx="157536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Productivity Tools</a:t>
            </a:r>
            <a:endParaRPr lang="en-US" sz="1400" dirty="0"/>
          </a:p>
        </p:txBody>
      </p:sp>
      <p:pic>
        <p:nvPicPr>
          <p:cNvPr id="15371" name="Picture 63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1408113"/>
            <a:ext cx="2209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Box 14"/>
          <p:cNvSpPr txBox="1">
            <a:spLocks noChangeArrowheads="1"/>
          </p:cNvSpPr>
          <p:nvPr/>
        </p:nvSpPr>
        <p:spPr bwMode="auto">
          <a:xfrm>
            <a:off x="5073609" y="1171575"/>
            <a:ext cx="96051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Reporting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2637809" y="1171575"/>
            <a:ext cx="126964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Vendor Portal</a:t>
            </a:r>
            <a:endParaRPr lang="en-US" sz="1400" dirty="0"/>
          </a:p>
        </p:txBody>
      </p:sp>
      <p:pic>
        <p:nvPicPr>
          <p:cNvPr id="1537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3575" y="4552950"/>
            <a:ext cx="15875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6" name="TextBox 18"/>
          <p:cNvSpPr txBox="1">
            <a:spLocks noChangeArrowheads="1"/>
          </p:cNvSpPr>
          <p:nvPr/>
        </p:nvSpPr>
        <p:spPr bwMode="auto">
          <a:xfrm>
            <a:off x="7044953" y="4267200"/>
            <a:ext cx="152791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BPM &amp; Workflow</a:t>
            </a:r>
          </a:p>
        </p:txBody>
      </p:sp>
      <p:sp>
        <p:nvSpPr>
          <p:cNvPr id="15378" name="TextBox 20"/>
          <p:cNvSpPr txBox="1">
            <a:spLocks noChangeArrowheads="1"/>
          </p:cNvSpPr>
          <p:nvPr/>
        </p:nvSpPr>
        <p:spPr bwMode="auto">
          <a:xfrm>
            <a:off x="248253" y="4709160"/>
            <a:ext cx="226510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Digital Asset Management</a:t>
            </a:r>
          </a:p>
        </p:txBody>
      </p:sp>
      <p:pic>
        <p:nvPicPr>
          <p:cNvPr id="15379" name="Picture 16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2971800"/>
            <a:ext cx="25590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0" name="TextBox 22"/>
          <p:cNvSpPr txBox="1">
            <a:spLocks noChangeArrowheads="1"/>
          </p:cNvSpPr>
          <p:nvPr/>
        </p:nvSpPr>
        <p:spPr bwMode="auto">
          <a:xfrm>
            <a:off x="549282" y="2743200"/>
            <a:ext cx="226376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Quality Management</a:t>
            </a:r>
          </a:p>
        </p:txBody>
      </p:sp>
      <p:pic>
        <p:nvPicPr>
          <p:cNvPr id="15381" name="Picture 2"/>
          <p:cNvPicPr>
            <a:picLocks noChangeAspect="1" noChangeArrowheads="1"/>
          </p:cNvPicPr>
          <p:nvPr/>
        </p:nvPicPr>
        <p:blipFill>
          <a:blip r:embed="rId9" cstate="print"/>
          <a:srcRect l="41483"/>
          <a:stretch>
            <a:fillRect/>
          </a:stretch>
        </p:blipFill>
        <p:spPr bwMode="auto">
          <a:xfrm>
            <a:off x="2733675" y="5029200"/>
            <a:ext cx="1403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2" name="TextBox 24"/>
          <p:cNvSpPr txBox="1">
            <a:spLocks noChangeArrowheads="1"/>
          </p:cNvSpPr>
          <p:nvPr/>
        </p:nvSpPr>
        <p:spPr bwMode="auto">
          <a:xfrm>
            <a:off x="2726600" y="4738688"/>
            <a:ext cx="143019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Print </a:t>
            </a:r>
            <a:r>
              <a:rPr lang="en-US" sz="1400" dirty="0"/>
              <a:t>Publishing</a:t>
            </a:r>
          </a:p>
        </p:txBody>
      </p:sp>
      <p:pic>
        <p:nvPicPr>
          <p:cNvPr id="1538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13138" y="3048000"/>
            <a:ext cx="250666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4" name="TextBox 20"/>
          <p:cNvSpPr txBox="1">
            <a:spLocks noChangeArrowheads="1"/>
          </p:cNvSpPr>
          <p:nvPr/>
        </p:nvSpPr>
        <p:spPr bwMode="auto">
          <a:xfrm>
            <a:off x="3936809" y="2743200"/>
            <a:ext cx="164820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Globalization</a:t>
            </a:r>
          </a:p>
        </p:txBody>
      </p:sp>
      <p:pic>
        <p:nvPicPr>
          <p:cNvPr id="30" name="Picture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7167" y="5044440"/>
            <a:ext cx="2363153" cy="1059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Content Placeholder 8"/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69" y="1508759"/>
            <a:ext cx="1367675" cy="979001"/>
          </a:xfrm>
        </p:spPr>
      </p:pic>
      <p:pic>
        <p:nvPicPr>
          <p:cNvPr id="32" name="Picture 4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0" y="3017520"/>
            <a:ext cx="169275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38149"/>
            <a:ext cx="8553450" cy="936626"/>
          </a:xfrm>
        </p:spPr>
        <p:txBody>
          <a:bodyPr/>
          <a:lstStyle/>
          <a:p>
            <a:r>
              <a:rPr lang="en-US" dirty="0" smtClean="0"/>
              <a:t>Examples of Riversand’s Multi-domain MDM clients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4938506"/>
            <a:ext cx="6355080" cy="51816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A global healthcare company with expertise in medical devices, pharmaceuticals and biotechnology.  Selected Riversand for Vendor data management and will be expanding to include other domains.</a:t>
            </a:r>
            <a:endParaRPr lang="en-US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gray">
          <a:xfrm>
            <a:off x="2438400" y="1876584"/>
            <a:ext cx="67056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World’s Largest Generic Pharmaceutical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Manufacturer.  Managing Materials, Recipes, Product, and Vendor Master Data.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gray">
          <a:xfrm>
            <a:off x="2438400" y="3423661"/>
            <a:ext cx="67056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</a:t>
            </a:r>
            <a:r>
              <a:rPr lang="en-US" sz="2000" kern="0" dirty="0" smtClean="0">
                <a:solidFill>
                  <a:schemeClr val="tx2"/>
                </a:solidFill>
                <a:latin typeface="+mn-lt"/>
              </a:rPr>
              <a:t>’s Largest Apparel Manufacturer.  Chose MDMCenter to Manage Vendor, Customer and Product Master Data across 32 brands globally.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3528" y="1901442"/>
          <a:ext cx="19050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Bitmap Image" r:id="rId4" imgW="1066667" imgH="333333" progId="PBrush">
                  <p:embed/>
                </p:oleObj>
              </mc:Choice>
              <mc:Fallback>
                <p:oleObj name="Bitmap Image" r:id="rId4" imgW="1066667" imgH="33333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28" y="1901442"/>
                        <a:ext cx="190500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680" y="4983710"/>
            <a:ext cx="14287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5" descr="logo_hp"/>
          <p:cNvPicPr>
            <a:picLocks noChangeAspect="1" noChangeArrowheads="1"/>
          </p:cNvPicPr>
          <p:nvPr/>
        </p:nvPicPr>
        <p:blipFill>
          <a:blip r:embed="rId7" cstate="print"/>
          <a:srcRect t="35294" b="8235"/>
          <a:stretch>
            <a:fillRect/>
          </a:stretch>
        </p:blipFill>
        <p:spPr bwMode="auto">
          <a:xfrm>
            <a:off x="429193" y="3454592"/>
            <a:ext cx="13144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222&quot;&gt;&lt;/object&gt;&lt;object type=&quot;2&quot; unique_id=&quot;10223&quot;&gt;&lt;object type=&quot;3&quot; unique_id=&quot;10224&quot;&gt;&lt;property id=&quot;20148&quot; value=&quot;5&quot;/&gt;&lt;property id=&quot;20300&quot; value=&quot;Slide 1 - &amp;quot;Presentation Title Arial Bold 32pt&amp;quot;&quot;/&gt;&lt;property id=&quot;20307&quot; value=&quot;353&quot;/&gt;&lt;/object&gt;&lt;object type=&quot;3&quot; unique_id=&quot;10225&quot;&gt;&lt;property id=&quot;20148&quot; value=&quot;5&quot;/&gt;&lt;property id=&quot;20300&quot; value=&quot;Slide 4 - &amp;quot;Section Divider 32pt Bold&amp;quot;&quot;/&gt;&lt;property id=&quot;20307&quot; value=&quot;462&quot;/&gt;&lt;/object&gt;&lt;object type=&quot;3&quot; unique_id=&quot;10226&quot;&gt;&lt;property id=&quot;20148&quot; value=&quot;5&quot;/&gt;&lt;property id=&quot;20300&quot; value=&quot;Slide 5 - &amp;quot;Title and Content Layout: &amp;#x0D;&amp;#x0A;Slide Title Arial 32 pt Bold&amp;quot;&quot;/&gt;&lt;property id=&quot;20307&quot; value=&quot;454&quot;/&gt;&lt;/object&gt;&lt;object type=&quot;3&quot; unique_id=&quot;10227&quot;&gt;&lt;property id=&quot;20148&quot; value=&quot;5&quot;/&gt;&lt;property id=&quot;20300&quot; value=&quot;Slide 3 - &amp;quot;Master Layouts: Footer and Date&amp;quot;&quot;/&gt;&lt;property id=&quot;20307&quot; value=&quot;459&quot;/&gt;&lt;/object&gt;&lt;object type=&quot;3&quot; unique_id=&quot;10229&quot;&gt;&lt;property id=&quot;20148&quot; value=&quot;5&quot;/&gt;&lt;property id=&quot;20300&quot; value=&quot;Slide 8 - &amp;quot;Default Settings – Guidelines&amp;quot;&quot;/&gt;&lt;property id=&quot;20307&quot; value=&quot;456&quot;/&gt;&lt;/object&gt;&lt;object type=&quot;3&quot; unique_id=&quot;10230&quot;&gt;&lt;property id=&quot;20148&quot; value=&quot;5&quot;/&gt;&lt;property id=&quot;20300&quot; value=&quot;Slide 9 - &amp;quot;Auto Default Settings&amp;quot;&quot;/&gt;&lt;property id=&quot;20307&quot; value=&quot;460&quot;/&gt;&lt;/object&gt;&lt;object type=&quot;3&quot; unique_id=&quot;10233&quot;&gt;&lt;property id=&quot;20148&quot; value=&quot;5&quot;/&gt;&lt;property id=&quot;20300&quot; value=&quot;Slide 14 - &amp;quot;Sample Pie Chart&amp;quot;&quot;/&gt;&lt;property id=&quot;20307&quot; value=&quot;465&quot;/&gt;&lt;/object&gt;&lt;object type=&quot;3&quot; unique_id=&quot;10318&quot;&gt;&lt;property id=&quot;20148&quot; value=&quot;5&quot;/&gt;&lt;property id=&quot;20300&quot; value=&quot;Slide 7 - &amp;quot;Color Scheme&amp;quot;&quot;/&gt;&lt;property id=&quot;20307&quot; value=&quot;466&quot;/&gt;&lt;/object&gt;&lt;object type=&quot;3&quot; unique_id=&quot;10423&quot;&gt;&lt;property id=&quot;20148&quot; value=&quot;5&quot;/&gt;&lt;property id=&quot;20300&quot; value=&quot;Slide 10 - &amp;quot;Sample Column Chart&amp;quot;&quot;/&gt;&lt;property id=&quot;20307&quot; value=&quot;467&quot;/&gt;&lt;/object&gt;&lt;object type=&quot;3&quot; unique_id=&quot;10424&quot;&gt;&lt;property id=&quot;20148&quot; value=&quot;5&quot;/&gt;&lt;property id=&quot;20300&quot; value=&quot;Slide 12 - &amp;quot;Sample Line Chart&amp;quot;&quot;/&gt;&lt;property id=&quot;20307&quot; value=&quot;468&quot;/&gt;&lt;/object&gt;&lt;object type=&quot;3&quot; unique_id=&quot;22526&quot;&gt;&lt;property id=&quot;20148&quot; value=&quot;5&quot;/&gt;&lt;property id=&quot;20300&quot; value=&quot;Slide 2 - &amp;quot;Important PowerPoint 2007 changes&amp;#x0D;&amp;#x0A;&amp;quot;&quot;/&gt;&lt;property id=&quot;20307&quot; value=&quot;474&quot;/&gt;&lt;/object&gt;&lt;object type=&quot;3&quot; unique_id=&quot;22527&quot;&gt;&lt;property id=&quot;20148&quot; value=&quot;5&quot;/&gt;&lt;property id=&quot;20300&quot; value=&quot;Slide 6 - &amp;quot;Two Content Layout: &amp;#x0D;&amp;#x0A;Slide Title Arial 32 pt Bold&amp;quot;&quot;/&gt;&lt;property id=&quot;20307&quot; value=&quot;471&quot;/&gt;&lt;/object&gt;&lt;object type=&quot;3&quot; unique_id=&quot;22528&quot;&gt;&lt;property id=&quot;20148&quot; value=&quot;5&quot;/&gt;&lt;property id=&quot;20300&quot; value=&quot;Slide 11 - &amp;quot;Sample Column Chart: &amp;#x0D;&amp;#x0A;Two Content Layout&amp;quot;&quot;/&gt;&lt;property id=&quot;20307&quot; value=&quot;470&quot;/&gt;&lt;/object&gt;&lt;object type=&quot;3&quot; unique_id=&quot;22529&quot;&gt;&lt;property id=&quot;20148&quot; value=&quot;5&quot;/&gt;&lt;property id=&quot;20300&quot; value=&quot;Slide 13 - &amp;quot;Sample Line Chart:&amp;#x0D;&amp;#x0A;Two Content Layout&amp;quot;&quot;/&gt;&lt;property id=&quot;20307&quot; value=&quot;472&quot;/&gt;&lt;/object&gt;&lt;object type=&quot;3&quot; unique_id=&quot;22530&quot;&gt;&lt;property id=&quot;20148&quot; value=&quot;5&quot;/&gt;&lt;property id=&quot;20300&quot; value=&quot;Slide 15 - &amp;quot;Sample Pie Chart:&amp;#x0D;&amp;#x0A;Two Content Layout&amp;quot;&quot;/&gt;&lt;property id=&quot;20307&quot; value=&quot;4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45236-Riversand Template">
  <a:themeElements>
    <a:clrScheme name="Riversand 3.30.2012-2">
      <a:dk1>
        <a:sysClr val="windowText" lastClr="000000"/>
      </a:dk1>
      <a:lt1>
        <a:sysClr val="window" lastClr="FFFFFF"/>
      </a:lt1>
      <a:dk2>
        <a:srgbClr val="00345B"/>
      </a:dk2>
      <a:lt2>
        <a:srgbClr val="8F989D"/>
      </a:lt2>
      <a:accent1>
        <a:srgbClr val="00345B"/>
      </a:accent1>
      <a:accent2>
        <a:srgbClr val="0094CC"/>
      </a:accent2>
      <a:accent3>
        <a:srgbClr val="B19D7F"/>
      </a:accent3>
      <a:accent4>
        <a:srgbClr val="D6DE22"/>
      </a:accent4>
      <a:accent5>
        <a:srgbClr val="FF7444"/>
      </a:accent5>
      <a:accent6>
        <a:srgbClr val="DC1242"/>
      </a:accent6>
      <a:hlink>
        <a:srgbClr val="D8CEBF"/>
      </a:hlink>
      <a:folHlink>
        <a:srgbClr val="D6DE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145236-Riversand Template</Template>
  <TotalTime>3467</TotalTime>
  <Words>569</Words>
  <Application>Microsoft Office PowerPoint</Application>
  <PresentationFormat>On-screen Show (4:3)</PresentationFormat>
  <Paragraphs>112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145236-Riversand Template</vt:lpstr>
      <vt:lpstr>Bitmap Image</vt:lpstr>
      <vt:lpstr>Managing your Corporate Master Data Assets </vt:lpstr>
      <vt:lpstr>PowerPoint Presentation</vt:lpstr>
      <vt:lpstr>Riversand: the highest-rated pure-play MDM provider</vt:lpstr>
      <vt:lpstr>Trends in Master Data Management- Build vs. Buy</vt:lpstr>
      <vt:lpstr>Linking MDM initiatives to Business Value</vt:lpstr>
      <vt:lpstr>Relationship Management- Example Use Case</vt:lpstr>
      <vt:lpstr>Riversand MDM Platform</vt:lpstr>
      <vt:lpstr>MDMCenter Solution Overview</vt:lpstr>
      <vt:lpstr>Examples of Riversand’s Multi-domain MDM clients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Alliances Update</dc:title>
  <dc:creator>Owner</dc:creator>
  <cp:lastModifiedBy>Ninad S. Raikar</cp:lastModifiedBy>
  <cp:revision>164</cp:revision>
  <cp:lastPrinted>2002-03-19T21:05:02Z</cp:lastPrinted>
  <dcterms:created xsi:type="dcterms:W3CDTF">2012-03-31T23:41:32Z</dcterms:created>
  <dcterms:modified xsi:type="dcterms:W3CDTF">2014-04-30T16:35:12Z</dcterms:modified>
</cp:coreProperties>
</file>