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25021F-9534-41CE-AA0F-0487D120EA3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19670-2B6B-47BE-929E-17D814A462C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81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825021F-9534-41CE-AA0F-0487D120EA33}" type="datetimeFigureOut">
              <a:rPr lang="en-IN" smtClean="0"/>
              <a:t>24-08-2020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309563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5021F-9534-41CE-AA0F-0487D120EA3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711157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5021F-9534-41CE-AA0F-0487D120EA3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19670-2B6B-47BE-929E-17D814A462C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31019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5021F-9534-41CE-AA0F-0487D120EA3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3300082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5021F-9534-41CE-AA0F-0487D120EA3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19670-2B6B-47BE-929E-17D814A462C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95181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5021F-9534-41CE-AA0F-0487D120EA3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1509607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5021F-9534-41CE-AA0F-0487D120EA3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80070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5021F-9534-41CE-AA0F-0487D120EA3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255180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5021F-9534-41CE-AA0F-0487D120EA3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138806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5021F-9534-41CE-AA0F-0487D120EA3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344490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25021F-9534-41CE-AA0F-0487D120EA33}"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108308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25021F-9534-41CE-AA0F-0487D120EA33}" type="datetimeFigureOut">
              <a:rPr lang="en-IN" smtClean="0"/>
              <a:t>24-08-2020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327124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25021F-9534-41CE-AA0F-0487D120EA33}" type="datetimeFigureOut">
              <a:rPr lang="en-IN" smtClean="0"/>
              <a:t>24-08-2020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342272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5021F-9534-41CE-AA0F-0487D120EA33}" type="datetimeFigureOut">
              <a:rPr lang="en-IN" smtClean="0"/>
              <a:t>24-08-2020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1513352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5021F-9534-41CE-AA0F-0487D120EA33}"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383961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5021F-9534-41CE-AA0F-0487D120EA33}"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D19670-2B6B-47BE-929E-17D814A462CC}" type="slidenum">
              <a:rPr lang="en-IN" smtClean="0"/>
              <a:t>‹#›</a:t>
            </a:fld>
            <a:endParaRPr lang="en-IN"/>
          </a:p>
        </p:txBody>
      </p:sp>
    </p:spTree>
    <p:extLst>
      <p:ext uri="{BB962C8B-B14F-4D97-AF65-F5344CB8AC3E}">
        <p14:creationId xmlns:p14="http://schemas.microsoft.com/office/powerpoint/2010/main" val="78238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25021F-9534-41CE-AA0F-0487D120EA33}" type="datetimeFigureOut">
              <a:rPr lang="en-IN" smtClean="0"/>
              <a:t>24-08-2020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7D19670-2B6B-47BE-929E-17D814A462CC}" type="slidenum">
              <a:rPr lang="en-IN" smtClean="0"/>
              <a:t>‹#›</a:t>
            </a:fld>
            <a:endParaRPr lang="en-IN"/>
          </a:p>
        </p:txBody>
      </p:sp>
    </p:spTree>
    <p:extLst>
      <p:ext uri="{BB962C8B-B14F-4D97-AF65-F5344CB8AC3E}">
        <p14:creationId xmlns:p14="http://schemas.microsoft.com/office/powerpoint/2010/main" val="392140914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2108-6F1A-4E80-92B5-AB83A8D31F09}"/>
              </a:ext>
            </a:extLst>
          </p:cNvPr>
          <p:cNvSpPr>
            <a:spLocks noGrp="1"/>
          </p:cNvSpPr>
          <p:nvPr>
            <p:ph type="ctrTitle"/>
          </p:nvPr>
        </p:nvSpPr>
        <p:spPr/>
        <p:txBody>
          <a:bodyPr/>
          <a:lstStyle/>
          <a:p>
            <a:r>
              <a:rPr lang="en-IN" dirty="0"/>
              <a:t>Presentation for Capstone Project</a:t>
            </a:r>
          </a:p>
        </p:txBody>
      </p:sp>
      <p:sp>
        <p:nvSpPr>
          <p:cNvPr id="3" name="Subtitle 2">
            <a:extLst>
              <a:ext uri="{FF2B5EF4-FFF2-40B4-BE49-F238E27FC236}">
                <a16:creationId xmlns:a16="http://schemas.microsoft.com/office/drawing/2014/main" id="{3E0B0782-00F5-4CA8-B9E4-70ED0B12E26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748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BE3A-E4DD-4147-BC75-CB1CED39BF31}"/>
              </a:ext>
            </a:extLst>
          </p:cNvPr>
          <p:cNvSpPr>
            <a:spLocks noGrp="1"/>
          </p:cNvSpPr>
          <p:nvPr>
            <p:ph type="ctrTitle"/>
          </p:nvPr>
        </p:nvSpPr>
        <p:spPr>
          <a:xfrm>
            <a:off x="590906" y="447868"/>
            <a:ext cx="8001000" cy="905071"/>
          </a:xfrm>
        </p:spPr>
        <p:txBody>
          <a:bodyPr>
            <a:normAutofit/>
          </a:bodyPr>
          <a:lstStyle/>
          <a:p>
            <a:r>
              <a:rPr lang="en-IN" sz="3200" dirty="0"/>
              <a:t>Introduction/Business Section</a:t>
            </a:r>
          </a:p>
        </p:txBody>
      </p:sp>
      <p:sp>
        <p:nvSpPr>
          <p:cNvPr id="3" name="Subtitle 2">
            <a:extLst>
              <a:ext uri="{FF2B5EF4-FFF2-40B4-BE49-F238E27FC236}">
                <a16:creationId xmlns:a16="http://schemas.microsoft.com/office/drawing/2014/main" id="{1DEF577D-FEC6-4073-907F-02627ADA2E03}"/>
              </a:ext>
            </a:extLst>
          </p:cNvPr>
          <p:cNvSpPr>
            <a:spLocks noGrp="1"/>
          </p:cNvSpPr>
          <p:nvPr>
            <p:ph type="subTitle" idx="1"/>
          </p:nvPr>
        </p:nvSpPr>
        <p:spPr>
          <a:xfrm>
            <a:off x="684212" y="1735495"/>
            <a:ext cx="7358776" cy="4065036"/>
          </a:xfrm>
        </p:spPr>
        <p:txBody>
          <a:bodyPr/>
          <a:lstStyle/>
          <a:p>
            <a:r>
              <a:rPr lang="en-US" dirty="0"/>
              <a:t>My idea for a problem is that we can check whether number of persons involved, number of pedestrians involved, number of cycles involved and number of vehicles involved influence the severity type of an accident. This data science problem is directed towards the state police and traffic police who would like to know which of the above is affecting the severity of an accident and hence be cautious about it. They might regulate the traffic of vehicles on basis of this data or even advise their citizens of some new policies.</a:t>
            </a:r>
            <a:endParaRPr lang="en-IN" dirty="0"/>
          </a:p>
        </p:txBody>
      </p:sp>
    </p:spTree>
    <p:extLst>
      <p:ext uri="{BB962C8B-B14F-4D97-AF65-F5344CB8AC3E}">
        <p14:creationId xmlns:p14="http://schemas.microsoft.com/office/powerpoint/2010/main" val="368925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18A5-086B-4F41-80EF-6F50583AB65E}"/>
              </a:ext>
            </a:extLst>
          </p:cNvPr>
          <p:cNvSpPr>
            <a:spLocks noGrp="1"/>
          </p:cNvSpPr>
          <p:nvPr>
            <p:ph type="ctrTitle"/>
          </p:nvPr>
        </p:nvSpPr>
        <p:spPr>
          <a:xfrm>
            <a:off x="684212" y="685799"/>
            <a:ext cx="8001000" cy="769777"/>
          </a:xfrm>
        </p:spPr>
        <p:txBody>
          <a:bodyPr>
            <a:normAutofit/>
          </a:bodyPr>
          <a:lstStyle/>
          <a:p>
            <a:r>
              <a:rPr lang="en-IN" sz="3200" dirty="0"/>
              <a:t>Data Section</a:t>
            </a:r>
          </a:p>
        </p:txBody>
      </p:sp>
      <p:sp>
        <p:nvSpPr>
          <p:cNvPr id="3" name="Subtitle 2">
            <a:extLst>
              <a:ext uri="{FF2B5EF4-FFF2-40B4-BE49-F238E27FC236}">
                <a16:creationId xmlns:a16="http://schemas.microsoft.com/office/drawing/2014/main" id="{0A7BA432-80A0-4374-8490-89507128D6AC}"/>
              </a:ext>
            </a:extLst>
          </p:cNvPr>
          <p:cNvSpPr>
            <a:spLocks noGrp="1"/>
          </p:cNvSpPr>
          <p:nvPr>
            <p:ph type="subTitle" idx="1"/>
          </p:nvPr>
        </p:nvSpPr>
        <p:spPr>
          <a:xfrm>
            <a:off x="684212" y="1744825"/>
            <a:ext cx="6400800" cy="4046376"/>
          </a:xfrm>
        </p:spPr>
        <p:txBody>
          <a:bodyPr/>
          <a:lstStyle/>
          <a:p>
            <a:r>
              <a:rPr lang="en-US" dirty="0"/>
              <a:t>I will be using the accident data provided by Coursera. It has a column indicating severity type and 4 columns indicating number of persons, pedestrians, cycles, vehicles involved.</a:t>
            </a:r>
            <a:endParaRPr lang="en-IN" dirty="0"/>
          </a:p>
        </p:txBody>
      </p:sp>
    </p:spTree>
    <p:extLst>
      <p:ext uri="{BB962C8B-B14F-4D97-AF65-F5344CB8AC3E}">
        <p14:creationId xmlns:p14="http://schemas.microsoft.com/office/powerpoint/2010/main" val="243917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1694-CE64-41F2-86D7-12924688C3FC}"/>
              </a:ext>
            </a:extLst>
          </p:cNvPr>
          <p:cNvSpPr>
            <a:spLocks noGrp="1"/>
          </p:cNvSpPr>
          <p:nvPr>
            <p:ph type="ctrTitle"/>
          </p:nvPr>
        </p:nvSpPr>
        <p:spPr>
          <a:xfrm>
            <a:off x="684212" y="685800"/>
            <a:ext cx="8001000" cy="825760"/>
          </a:xfrm>
        </p:spPr>
        <p:txBody>
          <a:bodyPr/>
          <a:lstStyle/>
          <a:p>
            <a:r>
              <a:rPr lang="en-IN" dirty="0"/>
              <a:t>Methodology</a:t>
            </a:r>
          </a:p>
        </p:txBody>
      </p:sp>
      <p:sp>
        <p:nvSpPr>
          <p:cNvPr id="3" name="Subtitle 2">
            <a:extLst>
              <a:ext uri="{FF2B5EF4-FFF2-40B4-BE49-F238E27FC236}">
                <a16:creationId xmlns:a16="http://schemas.microsoft.com/office/drawing/2014/main" id="{761BFD2D-195D-48A4-9EF4-B7542DF011B1}"/>
              </a:ext>
            </a:extLst>
          </p:cNvPr>
          <p:cNvSpPr>
            <a:spLocks noGrp="1"/>
          </p:cNvSpPr>
          <p:nvPr>
            <p:ph type="subTitle" idx="1"/>
          </p:nvPr>
        </p:nvSpPr>
        <p:spPr>
          <a:xfrm>
            <a:off x="684211" y="1679511"/>
            <a:ext cx="8683723" cy="4823926"/>
          </a:xfrm>
        </p:spPr>
        <p:txBody>
          <a:bodyPr>
            <a:normAutofit fontScale="92500" lnSpcReduction="10000"/>
          </a:bodyPr>
          <a:lstStyle/>
          <a:p>
            <a:r>
              <a:rPr lang="en-US" dirty="0">
                <a:solidFill>
                  <a:schemeClr val="accent4">
                    <a:lumMod val="40000"/>
                    <a:lumOff val="60000"/>
                  </a:schemeClr>
                </a:solidFill>
              </a:rPr>
              <a:t>I would like to predict the severity type of an accident based on the number of persons, pedestrians, cycles or vehicles involved. This is a classification problem. So, </a:t>
            </a:r>
          </a:p>
          <a:p>
            <a:pPr marL="457200" indent="-457200">
              <a:buAutoNum type="arabicPeriod"/>
            </a:pPr>
            <a:r>
              <a:rPr lang="en-US" dirty="0">
                <a:solidFill>
                  <a:schemeClr val="accent4">
                    <a:lumMod val="40000"/>
                    <a:lumOff val="60000"/>
                  </a:schemeClr>
                </a:solidFill>
              </a:rPr>
              <a:t>I chose to perform k-nearest </a:t>
            </a:r>
            <a:r>
              <a:rPr lang="en-US" dirty="0" err="1">
                <a:solidFill>
                  <a:schemeClr val="accent4">
                    <a:lumMod val="40000"/>
                    <a:lumOff val="60000"/>
                  </a:schemeClr>
                </a:solidFill>
              </a:rPr>
              <a:t>neighbour</a:t>
            </a:r>
            <a:r>
              <a:rPr lang="en-US" dirty="0">
                <a:solidFill>
                  <a:schemeClr val="accent4">
                    <a:lumMod val="40000"/>
                    <a:lumOff val="60000"/>
                  </a:schemeClr>
                </a:solidFill>
              </a:rPr>
              <a:t> algorithm on the available data. </a:t>
            </a:r>
          </a:p>
          <a:p>
            <a:pPr marL="457200" indent="-457200">
              <a:buAutoNum type="arabicPeriod"/>
            </a:pPr>
            <a:r>
              <a:rPr lang="en-US" dirty="0">
                <a:solidFill>
                  <a:schemeClr val="accent4">
                    <a:lumMod val="40000"/>
                    <a:lumOff val="60000"/>
                  </a:schemeClr>
                </a:solidFill>
              </a:rPr>
              <a:t>2. I stored the 5 columns accordingly into a new data frame in a python file. </a:t>
            </a:r>
          </a:p>
          <a:p>
            <a:pPr marL="457200" indent="-457200">
              <a:buAutoNum type="arabicPeriod"/>
            </a:pPr>
            <a:r>
              <a:rPr lang="en-US" dirty="0">
                <a:solidFill>
                  <a:schemeClr val="accent4">
                    <a:lumMod val="40000"/>
                    <a:lumOff val="60000"/>
                  </a:schemeClr>
                </a:solidFill>
              </a:rPr>
              <a:t>3. Then standardized the independent variable values using </a:t>
            </a:r>
            <a:r>
              <a:rPr lang="en-US" dirty="0" err="1">
                <a:solidFill>
                  <a:schemeClr val="accent4">
                    <a:lumMod val="40000"/>
                    <a:lumOff val="60000"/>
                  </a:schemeClr>
                </a:solidFill>
              </a:rPr>
              <a:t>StandardScaler</a:t>
            </a:r>
            <a:r>
              <a:rPr lang="en-US" dirty="0">
                <a:solidFill>
                  <a:schemeClr val="accent4">
                    <a:lumMod val="40000"/>
                    <a:lumOff val="60000"/>
                  </a:schemeClr>
                </a:solidFill>
              </a:rPr>
              <a:t>. </a:t>
            </a:r>
          </a:p>
          <a:p>
            <a:pPr marL="457200" indent="-457200">
              <a:buAutoNum type="arabicPeriod"/>
            </a:pPr>
            <a:r>
              <a:rPr lang="en-US" dirty="0">
                <a:solidFill>
                  <a:schemeClr val="accent4">
                    <a:lumMod val="40000"/>
                    <a:lumOff val="60000"/>
                  </a:schemeClr>
                </a:solidFill>
              </a:rPr>
              <a:t>4. Then I split the data into training and test data using </a:t>
            </a:r>
            <a:r>
              <a:rPr lang="en-US" dirty="0" err="1">
                <a:solidFill>
                  <a:schemeClr val="accent4">
                    <a:lumMod val="40000"/>
                    <a:lumOff val="60000"/>
                  </a:schemeClr>
                </a:solidFill>
              </a:rPr>
              <a:t>train_test_split</a:t>
            </a:r>
            <a:r>
              <a:rPr lang="en-US" dirty="0">
                <a:solidFill>
                  <a:schemeClr val="accent4">
                    <a:lumMod val="40000"/>
                    <a:lumOff val="60000"/>
                  </a:schemeClr>
                </a:solidFill>
              </a:rPr>
              <a:t>. </a:t>
            </a:r>
          </a:p>
          <a:p>
            <a:pPr marL="457200" indent="-457200">
              <a:buAutoNum type="arabicPeriod"/>
            </a:pPr>
            <a:r>
              <a:rPr lang="en-US" dirty="0">
                <a:solidFill>
                  <a:schemeClr val="accent4">
                    <a:lumMod val="40000"/>
                    <a:lumOff val="60000"/>
                  </a:schemeClr>
                </a:solidFill>
              </a:rPr>
              <a:t>5. Then using python, I checked the accuracy scores for different values of k (number of nearest </a:t>
            </a:r>
            <a:r>
              <a:rPr lang="en-US" dirty="0" err="1">
                <a:solidFill>
                  <a:schemeClr val="accent4">
                    <a:lumMod val="40000"/>
                    <a:lumOff val="60000"/>
                  </a:schemeClr>
                </a:solidFill>
              </a:rPr>
              <a:t>neighbours</a:t>
            </a:r>
            <a:r>
              <a:rPr lang="en-US" dirty="0">
                <a:solidFill>
                  <a:schemeClr val="accent4">
                    <a:lumMod val="40000"/>
                    <a:lumOff val="60000"/>
                  </a:schemeClr>
                </a:solidFill>
              </a:rPr>
              <a:t>) from 0 to 11. </a:t>
            </a:r>
          </a:p>
          <a:p>
            <a:pPr marL="457200" indent="-457200">
              <a:buAutoNum type="arabicPeriod"/>
            </a:pPr>
            <a:r>
              <a:rPr lang="en-US" dirty="0">
                <a:solidFill>
                  <a:schemeClr val="accent4">
                    <a:lumMod val="40000"/>
                    <a:lumOff val="60000"/>
                  </a:schemeClr>
                </a:solidFill>
              </a:rPr>
              <a:t>6. Then taking the optimal value of k, I performed the algorithm again and tested it on my test data. </a:t>
            </a:r>
            <a:endParaRPr lang="en-IN" dirty="0">
              <a:solidFill>
                <a:schemeClr val="accent4">
                  <a:lumMod val="40000"/>
                  <a:lumOff val="60000"/>
                </a:schemeClr>
              </a:solidFill>
            </a:endParaRPr>
          </a:p>
        </p:txBody>
      </p:sp>
    </p:spTree>
    <p:extLst>
      <p:ext uri="{BB962C8B-B14F-4D97-AF65-F5344CB8AC3E}">
        <p14:creationId xmlns:p14="http://schemas.microsoft.com/office/powerpoint/2010/main" val="200067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AC4D-5B4D-4CB9-B5E0-B7DDB392648B}"/>
              </a:ext>
            </a:extLst>
          </p:cNvPr>
          <p:cNvSpPr>
            <a:spLocks noGrp="1"/>
          </p:cNvSpPr>
          <p:nvPr>
            <p:ph type="ctrTitle"/>
          </p:nvPr>
        </p:nvSpPr>
        <p:spPr>
          <a:xfrm>
            <a:off x="684212" y="685800"/>
            <a:ext cx="8001000" cy="788438"/>
          </a:xfrm>
        </p:spPr>
        <p:txBody>
          <a:bodyPr>
            <a:normAutofit fontScale="90000"/>
          </a:bodyPr>
          <a:lstStyle/>
          <a:p>
            <a:r>
              <a:rPr lang="en-IN" dirty="0"/>
              <a:t>Results part 1</a:t>
            </a:r>
          </a:p>
        </p:txBody>
      </p:sp>
      <p:sp>
        <p:nvSpPr>
          <p:cNvPr id="3" name="Subtitle 2">
            <a:extLst>
              <a:ext uri="{FF2B5EF4-FFF2-40B4-BE49-F238E27FC236}">
                <a16:creationId xmlns:a16="http://schemas.microsoft.com/office/drawing/2014/main" id="{BB3512CD-532A-4910-94AD-233C9817DFEF}"/>
              </a:ext>
            </a:extLst>
          </p:cNvPr>
          <p:cNvSpPr>
            <a:spLocks noGrp="1"/>
          </p:cNvSpPr>
          <p:nvPr>
            <p:ph type="subTitle" idx="1"/>
          </p:nvPr>
        </p:nvSpPr>
        <p:spPr>
          <a:xfrm>
            <a:off x="684212" y="2090057"/>
            <a:ext cx="6400800" cy="3701143"/>
          </a:xfrm>
        </p:spPr>
        <p:txBody>
          <a:bodyPr/>
          <a:lstStyle/>
          <a:p>
            <a:r>
              <a:rPr lang="en-US" dirty="0">
                <a:solidFill>
                  <a:schemeClr val="accent4">
                    <a:lumMod val="40000"/>
                    <a:lumOff val="60000"/>
                  </a:schemeClr>
                </a:solidFill>
              </a:rPr>
              <a:t>After running the k-nearest </a:t>
            </a:r>
            <a:r>
              <a:rPr lang="en-US" dirty="0" err="1">
                <a:solidFill>
                  <a:schemeClr val="accent4">
                    <a:lumMod val="40000"/>
                    <a:lumOff val="60000"/>
                  </a:schemeClr>
                </a:solidFill>
              </a:rPr>
              <a:t>neighbour</a:t>
            </a:r>
            <a:r>
              <a:rPr lang="en-US" dirty="0">
                <a:solidFill>
                  <a:schemeClr val="accent4">
                    <a:lumMod val="40000"/>
                    <a:lumOff val="60000"/>
                  </a:schemeClr>
                </a:solidFill>
              </a:rPr>
              <a:t> algorithm for 12 values of k , we get the following values of accuracy scores:</a:t>
            </a:r>
          </a:p>
          <a:p>
            <a:r>
              <a:rPr lang="en-US" dirty="0">
                <a:solidFill>
                  <a:schemeClr val="accent4">
                    <a:lumMod val="40000"/>
                    <a:lumOff val="60000"/>
                  </a:schemeClr>
                </a:solidFill>
              </a:rPr>
              <a:t> 0.73345319, 0.74018236, 0.73650957, 0.7413895 , 0.74108129, 0.75500193, 0.7553615 , 0.75500193, 0.75448825, 0.75482214, 0.75538718</a:t>
            </a:r>
          </a:p>
          <a:p>
            <a:r>
              <a:rPr lang="en-US" dirty="0">
                <a:solidFill>
                  <a:schemeClr val="accent4">
                    <a:lumMod val="40000"/>
                    <a:lumOff val="60000"/>
                  </a:schemeClr>
                </a:solidFill>
              </a:rPr>
              <a:t>We see that the increase in accuracy score is very subtle after k=7. It even drops after k=7. So, we choose k=7 as optimum. </a:t>
            </a:r>
            <a:endParaRPr lang="en-IN" dirty="0">
              <a:solidFill>
                <a:schemeClr val="accent4">
                  <a:lumMod val="40000"/>
                  <a:lumOff val="60000"/>
                </a:schemeClr>
              </a:solidFill>
            </a:endParaRPr>
          </a:p>
        </p:txBody>
      </p:sp>
    </p:spTree>
    <p:extLst>
      <p:ext uri="{BB962C8B-B14F-4D97-AF65-F5344CB8AC3E}">
        <p14:creationId xmlns:p14="http://schemas.microsoft.com/office/powerpoint/2010/main" val="352807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AEA6-BB73-47C0-B6FC-03474DFFEE88}"/>
              </a:ext>
            </a:extLst>
          </p:cNvPr>
          <p:cNvSpPr>
            <a:spLocks noGrp="1"/>
          </p:cNvSpPr>
          <p:nvPr>
            <p:ph type="title"/>
          </p:nvPr>
        </p:nvSpPr>
        <p:spPr>
          <a:xfrm>
            <a:off x="6699380" y="643812"/>
            <a:ext cx="4043232" cy="681135"/>
          </a:xfrm>
        </p:spPr>
        <p:txBody>
          <a:bodyPr/>
          <a:lstStyle/>
          <a:p>
            <a:r>
              <a:rPr lang="en-IN" dirty="0"/>
              <a:t>Results part 2</a:t>
            </a:r>
          </a:p>
        </p:txBody>
      </p:sp>
      <p:pic>
        <p:nvPicPr>
          <p:cNvPr id="6" name="Picture Placeholder 5">
            <a:extLst>
              <a:ext uri="{FF2B5EF4-FFF2-40B4-BE49-F238E27FC236}">
                <a16:creationId xmlns:a16="http://schemas.microsoft.com/office/drawing/2014/main" id="{ADB590F3-2927-47CB-982B-EC34D369E4F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38092" y="1447800"/>
            <a:ext cx="5486400" cy="3657600"/>
          </a:xfrm>
          <a:prstGeom prst="rect">
            <a:avLst/>
          </a:prstGeom>
        </p:spPr>
      </p:pic>
      <p:sp>
        <p:nvSpPr>
          <p:cNvPr id="4" name="Text Placeholder 3">
            <a:extLst>
              <a:ext uri="{FF2B5EF4-FFF2-40B4-BE49-F238E27FC236}">
                <a16:creationId xmlns:a16="http://schemas.microsoft.com/office/drawing/2014/main" id="{0424601A-DA85-4F08-BDE2-47B216FD2CCD}"/>
              </a:ext>
            </a:extLst>
          </p:cNvPr>
          <p:cNvSpPr>
            <a:spLocks noGrp="1"/>
          </p:cNvSpPr>
          <p:nvPr>
            <p:ph type="body" sz="half" idx="2"/>
          </p:nvPr>
        </p:nvSpPr>
        <p:spPr>
          <a:xfrm>
            <a:off x="6466114" y="1513114"/>
            <a:ext cx="4194110" cy="3378200"/>
          </a:xfrm>
        </p:spPr>
        <p:txBody>
          <a:bodyPr/>
          <a:lstStyle/>
          <a:p>
            <a:r>
              <a:rPr lang="en-US" dirty="0">
                <a:solidFill>
                  <a:schemeClr val="accent4">
                    <a:lumMod val="40000"/>
                    <a:lumOff val="60000"/>
                  </a:schemeClr>
                </a:solidFill>
              </a:rPr>
              <a:t>Then we get the plot for different k values.</a:t>
            </a:r>
          </a:p>
          <a:p>
            <a:r>
              <a:rPr lang="en-US" dirty="0">
                <a:solidFill>
                  <a:schemeClr val="accent4">
                    <a:lumMod val="40000"/>
                    <a:lumOff val="60000"/>
                  </a:schemeClr>
                </a:solidFill>
              </a:rPr>
              <a:t>Then we train the model with k=7 for the training data and predict severity type for both training and test data. </a:t>
            </a:r>
            <a:endParaRPr lang="en-IN" dirty="0">
              <a:solidFill>
                <a:schemeClr val="accent4">
                  <a:lumMod val="40000"/>
                  <a:lumOff val="60000"/>
                </a:schemeClr>
              </a:solidFill>
            </a:endParaRPr>
          </a:p>
        </p:txBody>
      </p:sp>
    </p:spTree>
    <p:extLst>
      <p:ext uri="{BB962C8B-B14F-4D97-AF65-F5344CB8AC3E}">
        <p14:creationId xmlns:p14="http://schemas.microsoft.com/office/powerpoint/2010/main" val="170939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F968-741B-42D3-81DA-9A7121202A39}"/>
              </a:ext>
            </a:extLst>
          </p:cNvPr>
          <p:cNvSpPr>
            <a:spLocks noGrp="1"/>
          </p:cNvSpPr>
          <p:nvPr>
            <p:ph type="ctrTitle"/>
          </p:nvPr>
        </p:nvSpPr>
        <p:spPr>
          <a:xfrm>
            <a:off x="684212" y="685799"/>
            <a:ext cx="8001000" cy="956389"/>
          </a:xfrm>
        </p:spPr>
        <p:txBody>
          <a:bodyPr/>
          <a:lstStyle/>
          <a:p>
            <a:r>
              <a:rPr lang="en-IN" dirty="0"/>
              <a:t>Results part 3</a:t>
            </a:r>
          </a:p>
        </p:txBody>
      </p:sp>
      <p:sp>
        <p:nvSpPr>
          <p:cNvPr id="3" name="Subtitle 2">
            <a:extLst>
              <a:ext uri="{FF2B5EF4-FFF2-40B4-BE49-F238E27FC236}">
                <a16:creationId xmlns:a16="http://schemas.microsoft.com/office/drawing/2014/main" id="{2F67C699-3759-4E8F-9C64-4FEB7C6DD645}"/>
              </a:ext>
            </a:extLst>
          </p:cNvPr>
          <p:cNvSpPr>
            <a:spLocks noGrp="1"/>
          </p:cNvSpPr>
          <p:nvPr>
            <p:ph type="subTitle" idx="1"/>
          </p:nvPr>
        </p:nvSpPr>
        <p:spPr>
          <a:xfrm>
            <a:off x="684212" y="2034073"/>
            <a:ext cx="6400800" cy="3757127"/>
          </a:xfrm>
        </p:spPr>
        <p:txBody>
          <a:bodyPr>
            <a:normAutofit fontScale="85000" lnSpcReduction="20000"/>
          </a:bodyPr>
          <a:lstStyle/>
          <a:p>
            <a:r>
              <a:rPr lang="en-US" dirty="0">
                <a:solidFill>
                  <a:schemeClr val="accent4">
                    <a:lumMod val="40000"/>
                    <a:lumOff val="60000"/>
                  </a:schemeClr>
                </a:solidFill>
              </a:rPr>
              <a:t>First 19 values are shown for the test data and its predicted counterpart.</a:t>
            </a:r>
          </a:p>
          <a:p>
            <a:r>
              <a:rPr lang="en-US" dirty="0">
                <a:solidFill>
                  <a:schemeClr val="accent4">
                    <a:lumMod val="40000"/>
                    <a:lumOff val="60000"/>
                  </a:schemeClr>
                </a:solidFill>
              </a:rPr>
              <a:t> [1 1 2 2 1 2 2 2 1 1 2 1 1 1 1 1 1 2 1] </a:t>
            </a:r>
          </a:p>
          <a:p>
            <a:r>
              <a:rPr lang="en-US" dirty="0">
                <a:solidFill>
                  <a:schemeClr val="accent4">
                    <a:lumMod val="40000"/>
                    <a:lumOff val="60000"/>
                  </a:schemeClr>
                </a:solidFill>
              </a:rPr>
              <a:t>[1 1 1 1 1 2 1 1 1 1 2 1 1 1 1 1 1 1 1] </a:t>
            </a:r>
          </a:p>
          <a:p>
            <a:r>
              <a:rPr lang="en-US" dirty="0">
                <a:solidFill>
                  <a:schemeClr val="accent4">
                    <a:lumMod val="40000"/>
                    <a:lumOff val="60000"/>
                  </a:schemeClr>
                </a:solidFill>
              </a:rPr>
              <a:t>Then we check the accuracy scores of them both: Train set Accuracy: </a:t>
            </a:r>
          </a:p>
          <a:p>
            <a:r>
              <a:rPr lang="en-US" dirty="0">
                <a:solidFill>
                  <a:schemeClr val="accent4">
                    <a:lumMod val="40000"/>
                    <a:lumOff val="60000"/>
                  </a:schemeClr>
                </a:solidFill>
              </a:rPr>
              <a:t>0.7522313115617255 </a:t>
            </a:r>
          </a:p>
          <a:p>
            <a:r>
              <a:rPr lang="en-US" dirty="0">
                <a:solidFill>
                  <a:schemeClr val="accent4">
                    <a:lumMod val="40000"/>
                    <a:lumOff val="60000"/>
                  </a:schemeClr>
                </a:solidFill>
              </a:rPr>
              <a:t>Test set Accuracy: </a:t>
            </a:r>
          </a:p>
          <a:p>
            <a:r>
              <a:rPr lang="en-US" dirty="0">
                <a:solidFill>
                  <a:schemeClr val="accent4">
                    <a:lumMod val="40000"/>
                    <a:lumOff val="60000"/>
                  </a:schemeClr>
                </a:solidFill>
              </a:rPr>
              <a:t>0.7553614999357904 </a:t>
            </a:r>
          </a:p>
          <a:p>
            <a:r>
              <a:rPr lang="en-US" dirty="0">
                <a:solidFill>
                  <a:schemeClr val="accent4">
                    <a:lumMod val="40000"/>
                    <a:lumOff val="60000"/>
                  </a:schemeClr>
                </a:solidFill>
              </a:rPr>
              <a:t>We note that the accuracy of predicting is even better for the test data! So, our model is working significantly well</a:t>
            </a:r>
            <a:endParaRPr lang="en-IN" dirty="0">
              <a:solidFill>
                <a:schemeClr val="accent4">
                  <a:lumMod val="40000"/>
                  <a:lumOff val="60000"/>
                </a:schemeClr>
              </a:solidFill>
            </a:endParaRPr>
          </a:p>
        </p:txBody>
      </p:sp>
    </p:spTree>
    <p:extLst>
      <p:ext uri="{BB962C8B-B14F-4D97-AF65-F5344CB8AC3E}">
        <p14:creationId xmlns:p14="http://schemas.microsoft.com/office/powerpoint/2010/main" val="288197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0D27-5382-4D5F-95AE-528212569958}"/>
              </a:ext>
            </a:extLst>
          </p:cNvPr>
          <p:cNvSpPr>
            <a:spLocks noGrp="1"/>
          </p:cNvSpPr>
          <p:nvPr>
            <p:ph type="ctrTitle"/>
          </p:nvPr>
        </p:nvSpPr>
        <p:spPr>
          <a:xfrm>
            <a:off x="684212" y="685799"/>
            <a:ext cx="8001000" cy="928397"/>
          </a:xfrm>
        </p:spPr>
        <p:txBody>
          <a:bodyPr>
            <a:normAutofit/>
          </a:bodyPr>
          <a:lstStyle/>
          <a:p>
            <a:r>
              <a:rPr lang="en-IN" sz="3200" dirty="0"/>
              <a:t>Discussion</a:t>
            </a:r>
          </a:p>
        </p:txBody>
      </p:sp>
      <p:sp>
        <p:nvSpPr>
          <p:cNvPr id="3" name="Subtitle 2">
            <a:extLst>
              <a:ext uri="{FF2B5EF4-FFF2-40B4-BE49-F238E27FC236}">
                <a16:creationId xmlns:a16="http://schemas.microsoft.com/office/drawing/2014/main" id="{669E5574-4B6B-4409-A484-B21EBE3A91BE}"/>
              </a:ext>
            </a:extLst>
          </p:cNvPr>
          <p:cNvSpPr>
            <a:spLocks noGrp="1"/>
          </p:cNvSpPr>
          <p:nvPr>
            <p:ph type="subTitle" idx="1"/>
          </p:nvPr>
        </p:nvSpPr>
        <p:spPr>
          <a:xfrm>
            <a:off x="684212" y="2295331"/>
            <a:ext cx="6400800" cy="3495869"/>
          </a:xfrm>
        </p:spPr>
        <p:txBody>
          <a:bodyPr/>
          <a:lstStyle/>
          <a:p>
            <a:r>
              <a:rPr lang="en-US" dirty="0">
                <a:solidFill>
                  <a:schemeClr val="accent4">
                    <a:lumMod val="40000"/>
                    <a:lumOff val="60000"/>
                  </a:schemeClr>
                </a:solidFill>
              </a:rPr>
              <a:t>As per the results, we can predict the severity type of an accident based on the number of persons, pedestrians, cycles or vehicles involved as the accuracy scores are quite high.</a:t>
            </a:r>
            <a:endParaRPr lang="en-IN" dirty="0">
              <a:solidFill>
                <a:schemeClr val="accent4">
                  <a:lumMod val="40000"/>
                  <a:lumOff val="60000"/>
                </a:schemeClr>
              </a:solidFill>
            </a:endParaRPr>
          </a:p>
        </p:txBody>
      </p:sp>
    </p:spTree>
    <p:extLst>
      <p:ext uri="{BB962C8B-B14F-4D97-AF65-F5344CB8AC3E}">
        <p14:creationId xmlns:p14="http://schemas.microsoft.com/office/powerpoint/2010/main" val="264522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41F0-5FD4-4E66-B351-512B21A370E9}"/>
              </a:ext>
            </a:extLst>
          </p:cNvPr>
          <p:cNvSpPr>
            <a:spLocks noGrp="1"/>
          </p:cNvSpPr>
          <p:nvPr>
            <p:ph type="ctrTitle"/>
          </p:nvPr>
        </p:nvSpPr>
        <p:spPr>
          <a:xfrm>
            <a:off x="684212" y="685800"/>
            <a:ext cx="8001000" cy="1031034"/>
          </a:xfrm>
        </p:spPr>
        <p:txBody>
          <a:bodyPr>
            <a:normAutofit/>
          </a:bodyPr>
          <a:lstStyle/>
          <a:p>
            <a:r>
              <a:rPr lang="en-IN" sz="3200" dirty="0"/>
              <a:t>Conclusion</a:t>
            </a:r>
          </a:p>
        </p:txBody>
      </p:sp>
      <p:sp>
        <p:nvSpPr>
          <p:cNvPr id="3" name="Subtitle 2">
            <a:extLst>
              <a:ext uri="{FF2B5EF4-FFF2-40B4-BE49-F238E27FC236}">
                <a16:creationId xmlns:a16="http://schemas.microsoft.com/office/drawing/2014/main" id="{98B68BD2-9335-41B2-909E-99260D4287C7}"/>
              </a:ext>
            </a:extLst>
          </p:cNvPr>
          <p:cNvSpPr>
            <a:spLocks noGrp="1"/>
          </p:cNvSpPr>
          <p:nvPr>
            <p:ph type="subTitle" idx="1"/>
          </p:nvPr>
        </p:nvSpPr>
        <p:spPr>
          <a:xfrm>
            <a:off x="696620" y="2369630"/>
            <a:ext cx="6400800" cy="1947333"/>
          </a:xfrm>
        </p:spPr>
        <p:txBody>
          <a:bodyPr/>
          <a:lstStyle/>
          <a:p>
            <a:r>
              <a:rPr lang="en-US" dirty="0">
                <a:solidFill>
                  <a:schemeClr val="accent4">
                    <a:lumMod val="40000"/>
                    <a:lumOff val="60000"/>
                  </a:schemeClr>
                </a:solidFill>
              </a:rPr>
              <a:t>K-Nearest </a:t>
            </a:r>
            <a:r>
              <a:rPr lang="en-US" dirty="0" err="1">
                <a:solidFill>
                  <a:schemeClr val="accent4">
                    <a:lumMod val="40000"/>
                    <a:lumOff val="60000"/>
                  </a:schemeClr>
                </a:solidFill>
              </a:rPr>
              <a:t>Neighbour</a:t>
            </a:r>
            <a:r>
              <a:rPr lang="en-US" dirty="0">
                <a:solidFill>
                  <a:schemeClr val="accent4">
                    <a:lumMod val="40000"/>
                    <a:lumOff val="60000"/>
                  </a:schemeClr>
                </a:solidFill>
              </a:rPr>
              <a:t> is a good method of predicting severity type in this case, as we see from the results.</a:t>
            </a:r>
            <a:endParaRPr lang="en-IN" dirty="0">
              <a:solidFill>
                <a:schemeClr val="accent4">
                  <a:lumMod val="40000"/>
                  <a:lumOff val="60000"/>
                </a:schemeClr>
              </a:solidFill>
            </a:endParaRPr>
          </a:p>
        </p:txBody>
      </p:sp>
    </p:spTree>
    <p:extLst>
      <p:ext uri="{BB962C8B-B14F-4D97-AF65-F5344CB8AC3E}">
        <p14:creationId xmlns:p14="http://schemas.microsoft.com/office/powerpoint/2010/main" val="119247411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TotalTime>
  <Words>561</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Presentation for Capstone Project</vt:lpstr>
      <vt:lpstr>Introduction/Business Section</vt:lpstr>
      <vt:lpstr>Data Section</vt:lpstr>
      <vt:lpstr>Methodology</vt:lpstr>
      <vt:lpstr>Results part 1</vt:lpstr>
      <vt:lpstr>Results part 2</vt:lpstr>
      <vt:lpstr>Results part 3</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Capstone Project</dc:title>
  <dc:creator>Deepra Ghosh</dc:creator>
  <cp:lastModifiedBy>Deepra Ghosh</cp:lastModifiedBy>
  <cp:revision>2</cp:revision>
  <dcterms:created xsi:type="dcterms:W3CDTF">2020-08-24T01:01:31Z</dcterms:created>
  <dcterms:modified xsi:type="dcterms:W3CDTF">2020-08-24T01:17:27Z</dcterms:modified>
</cp:coreProperties>
</file>