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147483596" r:id="rId3"/>
    <p:sldId id="2147483597" r:id="rId4"/>
    <p:sldId id="2147483602" r:id="rId5"/>
    <p:sldId id="2147483598" r:id="rId6"/>
    <p:sldId id="2147483599" r:id="rId7"/>
    <p:sldId id="268" r:id="rId8"/>
  </p:sldIdLst>
  <p:sldSz cx="12192000" cy="6858000"/>
  <p:notesSz cx="6858000" cy="9144000"/>
  <p:embeddedFontLst>
    <p:embeddedFont>
      <p:font typeface="Calibri" panose="020F0502020204030204" pitchFamily="34" charset="0"/>
      <p:regular r:id="rId10"/>
      <p:bold r:id="rId11"/>
      <p:italic r:id="rId12"/>
      <p:boldItalic r:id="rId13"/>
    </p:embeddedFont>
    <p:embeddedFont>
      <p:font typeface="Quattrocento Sans" panose="020B0604020202020204" charset="0"/>
      <p:regular r:id="rId14"/>
      <p:bold r:id="rId15"/>
      <p:italic r:id="rId16"/>
      <p:boldItalic r:id="rId17"/>
    </p:embeddedFont>
    <p:embeddedFont>
      <p:font typeface="Segoe UI" panose="020B0502040204020203"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15">
          <p15:clr>
            <a:srgbClr val="A4A3A4"/>
          </p15:clr>
        </p15:guide>
        <p15:guide id="2" pos="3840">
          <p15:clr>
            <a:srgbClr val="A4A3A4"/>
          </p15:clr>
        </p15:guide>
        <p15:guide id="3" orient="horz" pos="255">
          <p15:clr>
            <a:srgbClr val="A4A3A4"/>
          </p15:clr>
        </p15:guide>
        <p15:guide id="4" pos="347">
          <p15:clr>
            <a:srgbClr val="A4A3A4"/>
          </p15:clr>
        </p15:guide>
        <p15:guide id="5" orient="horz" pos="504" userDrawn="1">
          <p15:clr>
            <a:srgbClr val="A4A3A4"/>
          </p15:clr>
        </p15:guide>
        <p15:guide id="6" orient="horz" pos="278">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iwP/3JhVPTBTh9jJKLJO5Hv/mW1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358E"/>
    <a:srgbClr val="FE6E4C"/>
    <a:srgbClr val="0A38A8"/>
    <a:srgbClr val="CDEEFF"/>
    <a:srgbClr val="FFFFFF"/>
    <a:srgbClr val="EAF8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0904EC8-8CF8-4656-B4F1-4E188C4A5F1F}">
  <a:tblStyle styleId="{B0904EC8-8CF8-4656-B4F1-4E188C4A5F1F}"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sm" len="sm"/>
              <a:tailEnd type="none" w="sm" len="sm"/>
            </a:ln>
          </a:top>
        </a:tcBdr>
        <a:fill>
          <a:solidFill>
            <a:srgbClr val="E6E6E6"/>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fill>
          <a:solidFill>
            <a:schemeClr val="dk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p:restoredTop sz="94694"/>
  </p:normalViewPr>
  <p:slideViewPr>
    <p:cSldViewPr snapToGrid="0">
      <p:cViewPr>
        <p:scale>
          <a:sx n="84" d="100"/>
          <a:sy n="84" d="100"/>
        </p:scale>
        <p:origin x="1344" y="594"/>
      </p:cViewPr>
      <p:guideLst>
        <p:guide orient="horz" pos="2115"/>
        <p:guide pos="3840"/>
        <p:guide orient="horz" pos="255"/>
        <p:guide pos="347"/>
        <p:guide orient="horz" pos="504"/>
        <p:guide orient="horz" pos="27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Idea Submissions Form – Details of the form</a:t>
            </a:r>
            <a:br>
              <a:rPr lang="en-US" sz="1100" dirty="0"/>
            </a:br>
            <a:r>
              <a:rPr lang="en-US" sz="1100" dirty="0"/>
              <a:t>Topic </a:t>
            </a:r>
          </a:p>
          <a:p>
            <a:r>
              <a:rPr lang="en-US" sz="1100" dirty="0"/>
              <a:t>Thesis Abstract</a:t>
            </a:r>
            <a:br>
              <a:rPr lang="en-US" sz="1100" dirty="0"/>
            </a:br>
            <a:r>
              <a:rPr lang="en-US" sz="1100" dirty="0"/>
              <a:t>Concept Note </a:t>
            </a:r>
            <a:br>
              <a:rPr lang="en-US" sz="1100" dirty="0"/>
            </a:br>
            <a:r>
              <a:rPr lang="en-US" sz="1100" dirty="0"/>
              <a:t>What is the solution Build? </a:t>
            </a:r>
            <a:br>
              <a:rPr lang="en-US" sz="1100" dirty="0"/>
            </a:br>
            <a:r>
              <a:rPr lang="en-US" sz="1100" dirty="0"/>
              <a:t>Business use case </a:t>
            </a:r>
            <a:br>
              <a:rPr lang="en-US" sz="1100" dirty="0"/>
            </a:br>
            <a:r>
              <a:rPr lang="en-US" sz="1100" dirty="0"/>
              <a:t>(Less than 100 – 200 words) </a:t>
            </a:r>
            <a:br>
              <a:rPr lang="en-US" sz="1100" dirty="0"/>
            </a:br>
            <a:r>
              <a:rPr lang="en-US" sz="1100" dirty="0"/>
              <a:t>Judge and filter becomes easy </a:t>
            </a:r>
          </a:p>
        </p:txBody>
      </p:sp>
      <p:sp>
        <p:nvSpPr>
          <p:cNvPr id="4" name="Slide Number Placeholder 3"/>
          <p:cNvSpPr>
            <a:spLocks noGrp="1"/>
          </p:cNvSpPr>
          <p:nvPr>
            <p:ph type="sldNum" sz="quarter" idx="5"/>
          </p:nvPr>
        </p:nvSpPr>
        <p:spPr/>
        <p:txBody>
          <a:bodyPr/>
          <a:lstStyle/>
          <a:p>
            <a:fld id="{14DBD83A-EE30-1F4F-A529-D0224E4B48AA}" type="slidenum">
              <a:rPr lang="en-US" smtClean="0"/>
              <a:t>2</a:t>
            </a:fld>
            <a:endParaRPr lang="en-US"/>
          </a:p>
        </p:txBody>
      </p:sp>
    </p:spTree>
    <p:extLst>
      <p:ext uri="{BB962C8B-B14F-4D97-AF65-F5344CB8AC3E}">
        <p14:creationId xmlns:p14="http://schemas.microsoft.com/office/powerpoint/2010/main" val="2771513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Idea Submissions Form – Details of the form</a:t>
            </a:r>
            <a:br>
              <a:rPr lang="en-US" sz="1100" dirty="0"/>
            </a:br>
            <a:r>
              <a:rPr lang="en-US" sz="1100" dirty="0"/>
              <a:t>Topic </a:t>
            </a:r>
          </a:p>
          <a:p>
            <a:r>
              <a:rPr lang="en-US" sz="1100" dirty="0"/>
              <a:t>Thesis Abstract</a:t>
            </a:r>
            <a:br>
              <a:rPr lang="en-US" sz="1100" dirty="0"/>
            </a:br>
            <a:r>
              <a:rPr lang="en-US" sz="1100" dirty="0"/>
              <a:t>Concept Note </a:t>
            </a:r>
            <a:br>
              <a:rPr lang="en-US" sz="1100" dirty="0"/>
            </a:br>
            <a:r>
              <a:rPr lang="en-US" sz="1100" dirty="0"/>
              <a:t>What is the solution Build? </a:t>
            </a:r>
            <a:br>
              <a:rPr lang="en-US" sz="1100" dirty="0"/>
            </a:br>
            <a:r>
              <a:rPr lang="en-US" sz="1100" dirty="0"/>
              <a:t>Business use case </a:t>
            </a:r>
            <a:br>
              <a:rPr lang="en-US" sz="1100" dirty="0"/>
            </a:br>
            <a:r>
              <a:rPr lang="en-US" sz="1100" dirty="0"/>
              <a:t>(Less than 100 – 200 words) </a:t>
            </a:r>
            <a:br>
              <a:rPr lang="en-US" sz="1100" dirty="0"/>
            </a:br>
            <a:r>
              <a:rPr lang="en-US" sz="1100" dirty="0"/>
              <a:t>Judge and filter becomes easy </a:t>
            </a:r>
          </a:p>
        </p:txBody>
      </p:sp>
      <p:sp>
        <p:nvSpPr>
          <p:cNvPr id="4" name="Slide Number Placeholder 3"/>
          <p:cNvSpPr>
            <a:spLocks noGrp="1"/>
          </p:cNvSpPr>
          <p:nvPr>
            <p:ph type="sldNum" sz="quarter" idx="5"/>
          </p:nvPr>
        </p:nvSpPr>
        <p:spPr/>
        <p:txBody>
          <a:bodyPr/>
          <a:lstStyle/>
          <a:p>
            <a:fld id="{14DBD83A-EE30-1F4F-A529-D0224E4B48AA}" type="slidenum">
              <a:rPr lang="en-US" smtClean="0"/>
              <a:t>3</a:t>
            </a:fld>
            <a:endParaRPr lang="en-US"/>
          </a:p>
        </p:txBody>
      </p:sp>
    </p:spTree>
    <p:extLst>
      <p:ext uri="{BB962C8B-B14F-4D97-AF65-F5344CB8AC3E}">
        <p14:creationId xmlns:p14="http://schemas.microsoft.com/office/powerpoint/2010/main" val="72172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Idea Submissions Form – Details of the form</a:t>
            </a:r>
            <a:br>
              <a:rPr lang="en-US" sz="1100" dirty="0"/>
            </a:br>
            <a:r>
              <a:rPr lang="en-US" sz="1100" dirty="0"/>
              <a:t>Topic </a:t>
            </a:r>
          </a:p>
          <a:p>
            <a:r>
              <a:rPr lang="en-US" sz="1100" dirty="0"/>
              <a:t>Thesis Abstract</a:t>
            </a:r>
            <a:br>
              <a:rPr lang="en-US" sz="1100" dirty="0"/>
            </a:br>
            <a:r>
              <a:rPr lang="en-US" sz="1100" dirty="0"/>
              <a:t>Concept Note </a:t>
            </a:r>
            <a:br>
              <a:rPr lang="en-US" sz="1100" dirty="0"/>
            </a:br>
            <a:r>
              <a:rPr lang="en-US" sz="1100" dirty="0"/>
              <a:t>What is the solution Build? </a:t>
            </a:r>
            <a:br>
              <a:rPr lang="en-US" sz="1100" dirty="0"/>
            </a:br>
            <a:r>
              <a:rPr lang="en-US" sz="1100" dirty="0"/>
              <a:t>Business use case </a:t>
            </a:r>
            <a:br>
              <a:rPr lang="en-US" sz="1100" dirty="0"/>
            </a:br>
            <a:r>
              <a:rPr lang="en-US" sz="1100" dirty="0"/>
              <a:t>(Less than 100 – 200 words) </a:t>
            </a:r>
            <a:br>
              <a:rPr lang="en-US" sz="1100" dirty="0"/>
            </a:br>
            <a:r>
              <a:rPr lang="en-US" sz="1100" dirty="0"/>
              <a:t>Judge and filter becomes easy </a:t>
            </a:r>
          </a:p>
        </p:txBody>
      </p:sp>
      <p:sp>
        <p:nvSpPr>
          <p:cNvPr id="4" name="Slide Number Placeholder 3"/>
          <p:cNvSpPr>
            <a:spLocks noGrp="1"/>
          </p:cNvSpPr>
          <p:nvPr>
            <p:ph type="sldNum" sz="quarter" idx="5"/>
          </p:nvPr>
        </p:nvSpPr>
        <p:spPr/>
        <p:txBody>
          <a:bodyPr/>
          <a:lstStyle/>
          <a:p>
            <a:fld id="{14DBD83A-EE30-1F4F-A529-D0224E4B48AA}" type="slidenum">
              <a:rPr lang="en-US" smtClean="0"/>
              <a:t>4</a:t>
            </a:fld>
            <a:endParaRPr lang="en-US"/>
          </a:p>
        </p:txBody>
      </p:sp>
    </p:spTree>
    <p:extLst>
      <p:ext uri="{BB962C8B-B14F-4D97-AF65-F5344CB8AC3E}">
        <p14:creationId xmlns:p14="http://schemas.microsoft.com/office/powerpoint/2010/main" val="2891475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Idea Submissions Form – Details of the form</a:t>
            </a:r>
            <a:br>
              <a:rPr lang="en-US" sz="1100" dirty="0"/>
            </a:br>
            <a:r>
              <a:rPr lang="en-US" sz="1100" dirty="0"/>
              <a:t>Topic </a:t>
            </a:r>
          </a:p>
          <a:p>
            <a:r>
              <a:rPr lang="en-US" sz="1100" dirty="0"/>
              <a:t>Thesis Abstract</a:t>
            </a:r>
            <a:br>
              <a:rPr lang="en-US" sz="1100" dirty="0"/>
            </a:br>
            <a:r>
              <a:rPr lang="en-US" sz="1100" dirty="0"/>
              <a:t>Concept Note </a:t>
            </a:r>
            <a:br>
              <a:rPr lang="en-US" sz="1100" dirty="0"/>
            </a:br>
            <a:r>
              <a:rPr lang="en-US" sz="1100" dirty="0"/>
              <a:t>What is the solution Build? </a:t>
            </a:r>
            <a:br>
              <a:rPr lang="en-US" sz="1100" dirty="0"/>
            </a:br>
            <a:r>
              <a:rPr lang="en-US" sz="1100" dirty="0"/>
              <a:t>Business use case </a:t>
            </a:r>
            <a:br>
              <a:rPr lang="en-US" sz="1100" dirty="0"/>
            </a:br>
            <a:r>
              <a:rPr lang="en-US" sz="1100" dirty="0"/>
              <a:t>(Less than 100 – 200 words) </a:t>
            </a:r>
            <a:br>
              <a:rPr lang="en-US" sz="1100" dirty="0"/>
            </a:br>
            <a:r>
              <a:rPr lang="en-US" sz="1100" dirty="0"/>
              <a:t>Judge and filter becomes easy </a:t>
            </a:r>
          </a:p>
        </p:txBody>
      </p:sp>
      <p:sp>
        <p:nvSpPr>
          <p:cNvPr id="4" name="Slide Number Placeholder 3"/>
          <p:cNvSpPr>
            <a:spLocks noGrp="1"/>
          </p:cNvSpPr>
          <p:nvPr>
            <p:ph type="sldNum" sz="quarter" idx="5"/>
          </p:nvPr>
        </p:nvSpPr>
        <p:spPr/>
        <p:txBody>
          <a:bodyPr/>
          <a:lstStyle/>
          <a:p>
            <a:fld id="{14DBD83A-EE30-1F4F-A529-D0224E4B48AA}" type="slidenum">
              <a:rPr lang="en-US" smtClean="0"/>
              <a:t>5</a:t>
            </a:fld>
            <a:endParaRPr lang="en-US"/>
          </a:p>
        </p:txBody>
      </p:sp>
    </p:spTree>
    <p:extLst>
      <p:ext uri="{BB962C8B-B14F-4D97-AF65-F5344CB8AC3E}">
        <p14:creationId xmlns:p14="http://schemas.microsoft.com/office/powerpoint/2010/main" val="182996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Idea Submissions Form – Details of the form</a:t>
            </a:r>
            <a:br>
              <a:rPr lang="en-US" sz="1100" dirty="0"/>
            </a:br>
            <a:r>
              <a:rPr lang="en-US" sz="1100" dirty="0"/>
              <a:t>Topic </a:t>
            </a:r>
          </a:p>
          <a:p>
            <a:r>
              <a:rPr lang="en-US" sz="1100" dirty="0"/>
              <a:t>Thesis Abstract</a:t>
            </a:r>
            <a:br>
              <a:rPr lang="en-US" sz="1100" dirty="0"/>
            </a:br>
            <a:r>
              <a:rPr lang="en-US" sz="1100" dirty="0"/>
              <a:t>Concept Note </a:t>
            </a:r>
            <a:br>
              <a:rPr lang="en-US" sz="1100" dirty="0"/>
            </a:br>
            <a:r>
              <a:rPr lang="en-US" sz="1100" dirty="0"/>
              <a:t>What is the solution Build? </a:t>
            </a:r>
            <a:br>
              <a:rPr lang="en-US" sz="1100" dirty="0"/>
            </a:br>
            <a:r>
              <a:rPr lang="en-US" sz="1100" dirty="0"/>
              <a:t>Business use case </a:t>
            </a:r>
            <a:br>
              <a:rPr lang="en-US" sz="1100" dirty="0"/>
            </a:br>
            <a:r>
              <a:rPr lang="en-US" sz="1100" dirty="0"/>
              <a:t>(Less than 100 – 200 words) </a:t>
            </a:r>
            <a:br>
              <a:rPr lang="en-US" sz="1100" dirty="0"/>
            </a:br>
            <a:r>
              <a:rPr lang="en-US" sz="1100" dirty="0"/>
              <a:t>Judge and filter becomes easy </a:t>
            </a:r>
          </a:p>
        </p:txBody>
      </p:sp>
      <p:sp>
        <p:nvSpPr>
          <p:cNvPr id="4" name="Slide Number Placeholder 3"/>
          <p:cNvSpPr>
            <a:spLocks noGrp="1"/>
          </p:cNvSpPr>
          <p:nvPr>
            <p:ph type="sldNum" sz="quarter" idx="5"/>
          </p:nvPr>
        </p:nvSpPr>
        <p:spPr/>
        <p:txBody>
          <a:bodyPr/>
          <a:lstStyle/>
          <a:p>
            <a:fld id="{14DBD83A-EE30-1F4F-A529-D0224E4B48AA}" type="slidenum">
              <a:rPr lang="en-US" smtClean="0"/>
              <a:t>6</a:t>
            </a:fld>
            <a:endParaRPr lang="en-US"/>
          </a:p>
        </p:txBody>
      </p:sp>
    </p:spTree>
    <p:extLst>
      <p:ext uri="{BB962C8B-B14F-4D97-AF65-F5344CB8AC3E}">
        <p14:creationId xmlns:p14="http://schemas.microsoft.com/office/powerpoint/2010/main" val="2428599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1" name="Google Shape;21;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24"/>
        <p:cNvGrpSpPr/>
        <p:nvPr/>
      </p:nvGrpSpPr>
      <p:grpSpPr>
        <a:xfrm>
          <a:off x="0" y="0"/>
          <a:ext cx="0" cy="0"/>
          <a:chOff x="0" y="0"/>
          <a:chExt cx="0" cy="0"/>
        </a:xfrm>
      </p:grpSpPr>
      <p:sp>
        <p:nvSpPr>
          <p:cNvPr id="25" name="Google Shape;25;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7" name="Google Shape;37;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56"/>
        <p:cNvGrpSpPr/>
        <p:nvPr/>
      </p:nvGrpSpPr>
      <p:grpSpPr>
        <a:xfrm>
          <a:off x="0" y="0"/>
          <a:ext cx="0" cy="0"/>
          <a:chOff x="0" y="0"/>
          <a:chExt cx="0" cy="0"/>
        </a:xfrm>
      </p:grpSpPr>
      <p:sp>
        <p:nvSpPr>
          <p:cNvPr id="57" name="Google Shape;57;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2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3"/>
          <p:cNvSpPr>
            <a:spLocks noGrp="1"/>
          </p:cNvSpPr>
          <p:nvPr>
            <p:ph type="pic" idx="2"/>
          </p:nvPr>
        </p:nvSpPr>
        <p:spPr>
          <a:xfrm>
            <a:off x="5183188" y="987425"/>
            <a:ext cx="6172200" cy="4873625"/>
          </a:xfrm>
          <a:prstGeom prst="rect">
            <a:avLst/>
          </a:prstGeom>
          <a:noFill/>
          <a:ln>
            <a:noFill/>
          </a:ln>
        </p:spPr>
      </p:sp>
      <p:sp>
        <p:nvSpPr>
          <p:cNvPr id="71" name="Google Shape;71;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12" name="Google Shape;1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deepraj21/bhashabandhu-hackatho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nyayved.vercel.app/"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7C11176F-68C6-DAEE-D537-AEC84D4908DD}"/>
              </a:ext>
            </a:extLst>
          </p:cNvPr>
          <p:cNvSpPr/>
          <p:nvPr/>
        </p:nvSpPr>
        <p:spPr>
          <a:xfrm>
            <a:off x="0" y="1514653"/>
            <a:ext cx="5040667" cy="1156138"/>
          </a:xfrm>
          <a:prstGeom prst="rect">
            <a:avLst/>
          </a:prstGeom>
          <a:solidFill>
            <a:srgbClr val="29358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Google Shape;93;p1"/>
          <p:cNvSpPr/>
          <p:nvPr/>
        </p:nvSpPr>
        <p:spPr>
          <a:xfrm>
            <a:off x="0" y="80962"/>
            <a:ext cx="12192000" cy="6858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255BFF"/>
              </a:solidFill>
              <a:latin typeface="Quattrocento Sans"/>
              <a:ea typeface="Quattrocento Sans"/>
              <a:cs typeface="Quattrocento Sans"/>
              <a:sym typeface="Quattrocento Sans"/>
            </a:endParaRPr>
          </a:p>
        </p:txBody>
      </p:sp>
      <p:sp>
        <p:nvSpPr>
          <p:cNvPr id="94" name="Google Shape;94;p1"/>
          <p:cNvSpPr txBox="1">
            <a:spLocks noGrp="1"/>
          </p:cNvSpPr>
          <p:nvPr>
            <p:ph type="ctrTitle"/>
          </p:nvPr>
        </p:nvSpPr>
        <p:spPr>
          <a:xfrm>
            <a:off x="0" y="1626426"/>
            <a:ext cx="5040667" cy="596945"/>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A38A8"/>
              </a:buClr>
              <a:buSzPts val="3200"/>
              <a:buFont typeface="Quattrocento Sans"/>
              <a:buNone/>
            </a:pPr>
            <a:r>
              <a:rPr lang="en-US" sz="2400" b="1" dirty="0">
                <a:solidFill>
                  <a:schemeClr val="bg1"/>
                </a:solidFill>
                <a:latin typeface="Segoe UI" panose="020B0502040204020203" pitchFamily="34" charset="0"/>
                <a:ea typeface="Quattrocento Sans"/>
                <a:cs typeface="Segoe UI" panose="020B0502040204020203" pitchFamily="34" charset="0"/>
                <a:sym typeface="Quattrocento Sans"/>
              </a:rPr>
              <a:t>Bhasha </a:t>
            </a:r>
            <a:r>
              <a:rPr lang="en-US" sz="2400" b="1" dirty="0" err="1">
                <a:solidFill>
                  <a:schemeClr val="bg1"/>
                </a:solidFill>
                <a:latin typeface="Segoe UI" panose="020B0502040204020203" pitchFamily="34" charset="0"/>
                <a:ea typeface="Quattrocento Sans"/>
                <a:cs typeface="Segoe UI" panose="020B0502040204020203" pitchFamily="34" charset="0"/>
                <a:sym typeface="Quattrocento Sans"/>
              </a:rPr>
              <a:t>Bandhu</a:t>
            </a:r>
            <a:r>
              <a:rPr lang="en-US" sz="2400" b="1" dirty="0">
                <a:solidFill>
                  <a:schemeClr val="bg1"/>
                </a:solidFill>
                <a:latin typeface="Segoe UI" panose="020B0502040204020203" pitchFamily="34" charset="0"/>
                <a:ea typeface="Quattrocento Sans"/>
                <a:cs typeface="Segoe UI" panose="020B0502040204020203" pitchFamily="34" charset="0"/>
                <a:sym typeface="Quattrocento Sans"/>
              </a:rPr>
              <a:t> Hackathon</a:t>
            </a:r>
            <a:endParaRPr sz="4800" b="1" dirty="0">
              <a:solidFill>
                <a:schemeClr val="bg1"/>
              </a:solidFill>
              <a:latin typeface="Segoe UI" panose="020B0502040204020203" pitchFamily="34" charset="0"/>
              <a:cs typeface="Segoe UI" panose="020B0502040204020203" pitchFamily="34" charset="0"/>
            </a:endParaRPr>
          </a:p>
        </p:txBody>
      </p:sp>
      <p:sp>
        <p:nvSpPr>
          <p:cNvPr id="95" name="Google Shape;95;p1"/>
          <p:cNvSpPr txBox="1"/>
          <p:nvPr/>
        </p:nvSpPr>
        <p:spPr>
          <a:xfrm>
            <a:off x="0" y="2099396"/>
            <a:ext cx="5040667"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u="none" strike="noStrike" cap="none" dirty="0">
                <a:solidFill>
                  <a:schemeClr val="bg1"/>
                </a:solidFill>
                <a:latin typeface="Segoe UI" panose="020B0502040204020203" pitchFamily="34" charset="0"/>
                <a:ea typeface="Quattrocento Sans"/>
                <a:cs typeface="Segoe UI" panose="020B0502040204020203" pitchFamily="34" charset="0"/>
                <a:sym typeface="Quattrocento Sans"/>
              </a:rPr>
              <a:t>Innovating for a Multilingual Judiciary</a:t>
            </a:r>
            <a:endParaRPr sz="1800" b="1" dirty="0">
              <a:solidFill>
                <a:schemeClr val="bg1"/>
              </a:solidFill>
              <a:latin typeface="Segoe UI" panose="020B0502040204020203" pitchFamily="34" charset="0"/>
              <a:ea typeface="Calibri"/>
              <a:cs typeface="Segoe UI" panose="020B0502040204020203" pitchFamily="34" charset="0"/>
              <a:sym typeface="Calibri"/>
            </a:endParaRPr>
          </a:p>
        </p:txBody>
      </p:sp>
      <p:grpSp>
        <p:nvGrpSpPr>
          <p:cNvPr id="96" name="Google Shape;96;p1"/>
          <p:cNvGrpSpPr/>
          <p:nvPr/>
        </p:nvGrpSpPr>
        <p:grpSpPr>
          <a:xfrm>
            <a:off x="6515006" y="1048222"/>
            <a:ext cx="4202655" cy="2840948"/>
            <a:chOff x="5744480" y="1426638"/>
            <a:chExt cx="4202655" cy="2840948"/>
          </a:xfrm>
        </p:grpSpPr>
        <p:sp>
          <p:nvSpPr>
            <p:cNvPr id="97" name="Google Shape;97;p1"/>
            <p:cNvSpPr txBox="1"/>
            <p:nvPr/>
          </p:nvSpPr>
          <p:spPr>
            <a:xfrm>
              <a:off x="5744480" y="3670641"/>
              <a:ext cx="4202655" cy="59694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A38A8"/>
                </a:buClr>
                <a:buSzPts val="1200"/>
                <a:buFont typeface="Quattrocento Sans"/>
                <a:buNone/>
              </a:pPr>
              <a:r>
                <a:rPr lang="en-US" sz="1200" b="1" u="none">
                  <a:solidFill>
                    <a:srgbClr val="0A38A8"/>
                  </a:solidFill>
                  <a:latin typeface="Quattrocento Sans"/>
                  <a:ea typeface="Quattrocento Sans"/>
                  <a:cs typeface="Quattrocento Sans"/>
                  <a:sym typeface="Quattrocento Sans"/>
                </a:rPr>
                <a:t>Supported by</a:t>
              </a:r>
              <a:endParaRPr/>
            </a:p>
          </p:txBody>
        </p:sp>
        <p:pic>
          <p:nvPicPr>
            <p:cNvPr id="98" name="Google Shape;98;p1"/>
            <p:cNvPicPr preferRelativeResize="0"/>
            <p:nvPr/>
          </p:nvPicPr>
          <p:blipFill rotWithShape="1">
            <a:blip r:embed="rId4">
              <a:alphaModFix/>
            </a:blip>
            <a:srcRect/>
            <a:stretch/>
          </p:blipFill>
          <p:spPr>
            <a:xfrm>
              <a:off x="8423137" y="3588701"/>
              <a:ext cx="861187" cy="356675"/>
            </a:xfrm>
            <a:prstGeom prst="rect">
              <a:avLst/>
            </a:prstGeom>
            <a:noFill/>
            <a:ln>
              <a:noFill/>
            </a:ln>
          </p:spPr>
        </p:pic>
        <p:grpSp>
          <p:nvGrpSpPr>
            <p:cNvPr id="99" name="Google Shape;99;p1"/>
            <p:cNvGrpSpPr/>
            <p:nvPr/>
          </p:nvGrpSpPr>
          <p:grpSpPr>
            <a:xfrm>
              <a:off x="6751128" y="1426638"/>
              <a:ext cx="2949298" cy="2715031"/>
              <a:chOff x="4622154" y="3957084"/>
              <a:chExt cx="2949298" cy="2715031"/>
            </a:xfrm>
          </p:grpSpPr>
          <p:pic>
            <p:nvPicPr>
              <p:cNvPr id="100" name="Google Shape;100;p1" descr="A logo with text on it&#10;&#10;Description automatically generated"/>
              <p:cNvPicPr preferRelativeResize="0"/>
              <p:nvPr/>
            </p:nvPicPr>
            <p:blipFill rotWithShape="1">
              <a:blip r:embed="rId5">
                <a:alphaModFix/>
              </a:blip>
              <a:srcRect/>
              <a:stretch/>
            </p:blipFill>
            <p:spPr>
              <a:xfrm>
                <a:off x="4622154" y="3957084"/>
                <a:ext cx="2739601" cy="2715031"/>
              </a:xfrm>
              <a:prstGeom prst="rect">
                <a:avLst/>
              </a:prstGeom>
              <a:noFill/>
              <a:ln>
                <a:noFill/>
              </a:ln>
            </p:spPr>
          </p:pic>
          <p:sp>
            <p:nvSpPr>
              <p:cNvPr id="101" name="Google Shape;101;p1"/>
              <p:cNvSpPr txBox="1"/>
              <p:nvPr/>
            </p:nvSpPr>
            <p:spPr>
              <a:xfrm>
                <a:off x="4879689" y="5437898"/>
                <a:ext cx="2691763"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dirty="0">
                    <a:solidFill>
                      <a:srgbClr val="0D0D0D"/>
                    </a:solidFill>
                    <a:latin typeface="Calibri"/>
                    <a:ea typeface="Calibri"/>
                    <a:cs typeface="Calibri"/>
                    <a:sym typeface="Calibri"/>
                  </a:rPr>
                  <a:t>Innovating for a Multilingual Judiciary</a:t>
                </a:r>
                <a:endParaRPr sz="1200" b="1" dirty="0">
                  <a:solidFill>
                    <a:srgbClr val="1F3864"/>
                  </a:solidFill>
                  <a:latin typeface="Calibri"/>
                  <a:ea typeface="Calibri"/>
                  <a:cs typeface="Calibri"/>
                  <a:sym typeface="Calibri"/>
                </a:endParaRPr>
              </a:p>
            </p:txBody>
          </p:sp>
        </p:grpSp>
      </p:grpSp>
      <p:pic>
        <p:nvPicPr>
          <p:cNvPr id="102" name="Google Shape;102;p1" descr="A logo with orange green and black colors&#10;&#10;Description automatically generated"/>
          <p:cNvPicPr preferRelativeResize="0"/>
          <p:nvPr/>
        </p:nvPicPr>
        <p:blipFill rotWithShape="1">
          <a:blip r:embed="rId6">
            <a:alphaModFix/>
          </a:blip>
          <a:srcRect/>
          <a:stretch/>
        </p:blipFill>
        <p:spPr>
          <a:xfrm>
            <a:off x="7895977" y="449900"/>
            <a:ext cx="1440712" cy="575210"/>
          </a:xfrm>
          <a:prstGeom prst="rect">
            <a:avLst/>
          </a:prstGeom>
          <a:noFill/>
          <a:ln>
            <a:noFill/>
          </a:ln>
        </p:spPr>
      </p:pic>
      <p:sp>
        <p:nvSpPr>
          <p:cNvPr id="8" name="TextBox 7">
            <a:extLst>
              <a:ext uri="{FF2B5EF4-FFF2-40B4-BE49-F238E27FC236}">
                <a16:creationId xmlns:a16="http://schemas.microsoft.com/office/drawing/2014/main" id="{4CDF08B3-AEE1-75EC-DA76-20E39A0A586A}"/>
              </a:ext>
            </a:extLst>
          </p:cNvPr>
          <p:cNvSpPr txBox="1"/>
          <p:nvPr/>
        </p:nvSpPr>
        <p:spPr>
          <a:xfrm>
            <a:off x="467433" y="2900453"/>
            <a:ext cx="6098058" cy="1345048"/>
          </a:xfrm>
          <a:prstGeom prst="rect">
            <a:avLst/>
          </a:prstGeom>
          <a:noFill/>
        </p:spPr>
        <p:txBody>
          <a:bodyPr wrap="square">
            <a:spAutoFit/>
          </a:bodyPr>
          <a:lstStyle/>
          <a:p>
            <a:pPr>
              <a:lnSpc>
                <a:spcPct val="150000"/>
              </a:lnSpc>
            </a:pPr>
            <a:r>
              <a:rPr lang="en-US" dirty="0"/>
              <a:t>Individual Name: </a:t>
            </a:r>
            <a:r>
              <a:rPr lang="en-IN" b="1" i="0" dirty="0" err="1">
                <a:solidFill>
                  <a:srgbClr val="3E3E3E"/>
                </a:solidFill>
                <a:effectLst/>
                <a:latin typeface="Segoe UI" panose="020B0502040204020203" pitchFamily="34" charset="0"/>
              </a:rPr>
              <a:t>Deepraj</a:t>
            </a:r>
            <a:r>
              <a:rPr lang="en-IN" b="1" i="0" dirty="0">
                <a:solidFill>
                  <a:srgbClr val="3E3E3E"/>
                </a:solidFill>
                <a:effectLst/>
                <a:latin typeface="Segoe UI" panose="020B0502040204020203" pitchFamily="34" charset="0"/>
              </a:rPr>
              <a:t> Bera</a:t>
            </a:r>
            <a:br>
              <a:rPr lang="en-US" dirty="0"/>
            </a:br>
            <a:r>
              <a:rPr lang="en-US" dirty="0"/>
              <a:t>Individual bio: Passionate about Solving Real-world Problems</a:t>
            </a:r>
          </a:p>
          <a:p>
            <a:pPr>
              <a:lnSpc>
                <a:spcPct val="150000"/>
              </a:lnSpc>
            </a:pPr>
            <a:r>
              <a:rPr lang="en-US" dirty="0"/>
              <a:t>Project Name: </a:t>
            </a:r>
            <a:r>
              <a:rPr lang="en-US" dirty="0" err="1"/>
              <a:t>NyayVed</a:t>
            </a:r>
            <a:r>
              <a:rPr lang="en-US" dirty="0"/>
              <a:t> </a:t>
            </a:r>
            <a:br>
              <a:rPr lang="en-US" dirty="0"/>
            </a:br>
            <a:r>
              <a:rPr lang="en-US" dirty="0"/>
              <a:t>Date: 17-07-2024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F0B5328-042F-21E0-8EAE-0341E4B46CBA}"/>
              </a:ext>
            </a:extLst>
          </p:cNvPr>
          <p:cNvSpPr/>
          <p:nvPr/>
        </p:nvSpPr>
        <p:spPr>
          <a:xfrm>
            <a:off x="0" y="0"/>
            <a:ext cx="12192000" cy="6858000"/>
          </a:xfrm>
          <a:prstGeom prst="rect">
            <a:avLst/>
          </a:prstGeom>
          <a:gradFill>
            <a:gsLst>
              <a:gs pos="0">
                <a:srgbClr val="CDEEFF"/>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4" name="TextBox 3">
            <a:extLst>
              <a:ext uri="{FF2B5EF4-FFF2-40B4-BE49-F238E27FC236}">
                <a16:creationId xmlns:a16="http://schemas.microsoft.com/office/drawing/2014/main" id="{18894E52-B94D-2AEF-A5FF-BD132013B3F3}"/>
              </a:ext>
            </a:extLst>
          </p:cNvPr>
          <p:cNvSpPr txBox="1"/>
          <p:nvPr/>
        </p:nvSpPr>
        <p:spPr>
          <a:xfrm>
            <a:off x="283885" y="248225"/>
            <a:ext cx="11300621" cy="658385"/>
          </a:xfrm>
          <a:prstGeom prst="rect">
            <a:avLst/>
          </a:prstGeom>
          <a:noFill/>
        </p:spPr>
        <p:txBody>
          <a:bodyPr wrap="square">
            <a:spAutoFit/>
          </a:bodyPr>
          <a:lstStyle/>
          <a:p>
            <a:pPr>
              <a:lnSpc>
                <a:spcPct val="150000"/>
              </a:lnSpc>
            </a:pPr>
            <a:r>
              <a:rPr lang="en-US" sz="2800" b="1" dirty="0">
                <a:solidFill>
                  <a:srgbClr val="29358E"/>
                </a:solidFill>
                <a:effectLst/>
                <a:latin typeface="Segoe UI" panose="020B0502040204020203" pitchFamily="34" charset="0"/>
                <a:cs typeface="Segoe UI" panose="020B0502040204020203" pitchFamily="34" charset="0"/>
              </a:rPr>
              <a:t>Problem Statement</a:t>
            </a:r>
            <a:endParaRPr lang="en-US" sz="2000" kern="0" dirty="0">
              <a:solidFill>
                <a:srgbClr val="0D0D0D"/>
              </a:solidFill>
              <a:effectLst/>
              <a:latin typeface="Segoe UI" panose="020B0502040204020203" pitchFamily="34" charset="0"/>
              <a:ea typeface="Times New Roman" panose="02020603050405020304" pitchFamily="18" charset="0"/>
              <a:cs typeface="Segoe UI" panose="020B0502040204020203" pitchFamily="34" charset="0"/>
            </a:endParaRPr>
          </a:p>
        </p:txBody>
      </p:sp>
      <p:sp>
        <p:nvSpPr>
          <p:cNvPr id="2" name="TextBox 1">
            <a:extLst>
              <a:ext uri="{FF2B5EF4-FFF2-40B4-BE49-F238E27FC236}">
                <a16:creationId xmlns:a16="http://schemas.microsoft.com/office/drawing/2014/main" id="{D3DE00BA-C0DC-4F18-A5E7-B149991BE0F7}"/>
              </a:ext>
            </a:extLst>
          </p:cNvPr>
          <p:cNvSpPr txBox="1"/>
          <p:nvPr/>
        </p:nvSpPr>
        <p:spPr>
          <a:xfrm>
            <a:off x="283885" y="1040053"/>
            <a:ext cx="11300621" cy="5909310"/>
          </a:xfrm>
          <a:prstGeom prst="rect">
            <a:avLst/>
          </a:prstGeom>
          <a:noFill/>
        </p:spPr>
        <p:txBody>
          <a:bodyPr wrap="square" rtlCol="0">
            <a:spAutoFit/>
          </a:bodyPr>
          <a:lstStyle/>
          <a:p>
            <a:r>
              <a:rPr lang="en-US" sz="1800" dirty="0">
                <a:solidFill>
                  <a:schemeClr val="tx1"/>
                </a:solidFill>
              </a:rPr>
              <a:t>In many rural areas, people often struggle to understand the complex legal jargon used in court judgments. This lack of comprehension can create a significant barrier to justice, leaving individuals confused and unable to grasp the implications of legal decisions that affect their lives. Judges face the challenge of drafting judgments that are legally precise while also being understandable to the general public, especially those without a legal background.</a:t>
            </a:r>
          </a:p>
          <a:p>
            <a:r>
              <a:rPr lang="en-US" sz="1800" b="1" dirty="0">
                <a:solidFill>
                  <a:schemeClr val="tx1"/>
                </a:solidFill>
              </a:rPr>
              <a:t>Approach:</a:t>
            </a:r>
            <a:r>
              <a:rPr lang="en-US" sz="1800" dirty="0">
                <a:solidFill>
                  <a:schemeClr val="tx1"/>
                </a:solidFill>
              </a:rPr>
              <a:t> To address this issue, we propose the development of a system designed to assist judges in drafting judgments that are both legally accurate and accessible to a wider audience. This system will focus on:</a:t>
            </a:r>
          </a:p>
          <a:p>
            <a:pPr>
              <a:buFont typeface="+mj-lt"/>
              <a:buAutoNum type="arabicPeriod"/>
            </a:pPr>
            <a:r>
              <a:rPr lang="en-US" sz="1800" b="1" dirty="0">
                <a:solidFill>
                  <a:schemeClr val="tx1"/>
                </a:solidFill>
              </a:rPr>
              <a:t>Simplifying Legal Jargon:</a:t>
            </a:r>
            <a:r>
              <a:rPr lang="en-US" sz="1800" dirty="0">
                <a:solidFill>
                  <a:schemeClr val="tx1"/>
                </a:solidFill>
              </a:rPr>
              <a:t> Translating complex legal terms and language into layman's terms to ensure that the judgments are easily understood by individuals without legal expertise.</a:t>
            </a:r>
          </a:p>
          <a:p>
            <a:pPr>
              <a:buFont typeface="+mj-lt"/>
              <a:buAutoNum type="arabicPeriod"/>
            </a:pPr>
            <a:endParaRPr lang="en-US" sz="1800" dirty="0">
              <a:solidFill>
                <a:schemeClr val="tx1"/>
              </a:solidFill>
            </a:endParaRPr>
          </a:p>
          <a:p>
            <a:pPr>
              <a:buFont typeface="+mj-lt"/>
              <a:buAutoNum type="arabicPeriod"/>
            </a:pPr>
            <a:r>
              <a:rPr lang="en-US" sz="1800" b="1" dirty="0">
                <a:solidFill>
                  <a:schemeClr val="tx1"/>
                </a:solidFill>
              </a:rPr>
              <a:t>Multilingual Dissemination:</a:t>
            </a:r>
            <a:r>
              <a:rPr lang="en-US" sz="1800" dirty="0">
                <a:solidFill>
                  <a:schemeClr val="tx1"/>
                </a:solidFill>
              </a:rPr>
              <a:t> Providing translations of judgments in multiple languages to cater to diverse linguistic needs, ensuring that non-native speakers and those in rural areas can access and understand the information.</a:t>
            </a:r>
          </a:p>
          <a:p>
            <a:pPr>
              <a:buFont typeface="+mj-lt"/>
              <a:buAutoNum type="arabicPeriod"/>
            </a:pPr>
            <a:endParaRPr lang="en-US" sz="1800" dirty="0">
              <a:solidFill>
                <a:schemeClr val="tx1"/>
              </a:solidFill>
            </a:endParaRPr>
          </a:p>
          <a:p>
            <a:pPr>
              <a:buFont typeface="+mj-lt"/>
              <a:buAutoNum type="arabicPeriod"/>
            </a:pPr>
            <a:r>
              <a:rPr lang="en-US" sz="1800" b="1" dirty="0">
                <a:solidFill>
                  <a:schemeClr val="tx1"/>
                </a:solidFill>
              </a:rPr>
              <a:t>Ensuring Clarity and Legal Integrity:</a:t>
            </a:r>
            <a:r>
              <a:rPr lang="en-US" sz="1800" dirty="0">
                <a:solidFill>
                  <a:schemeClr val="tx1"/>
                </a:solidFill>
              </a:rPr>
              <a:t> Implementing mechanisms to maintain the legal accuracy and integrity of judgments while making them clear and comprehensible.</a:t>
            </a:r>
          </a:p>
          <a:p>
            <a:r>
              <a:rPr lang="en-US" sz="1800" dirty="0">
                <a:solidFill>
                  <a:schemeClr val="tx1"/>
                </a:solidFill>
              </a:rPr>
              <a:t>By integrating these features, our solution aims to bridge the communication gap in the legal system, making justice more accessible and understandable to everyone, regardless of their educational or linguistic background.</a:t>
            </a:r>
          </a:p>
          <a:p>
            <a:endParaRPr lang="en-IN" sz="1800" dirty="0"/>
          </a:p>
        </p:txBody>
      </p:sp>
    </p:spTree>
    <p:extLst>
      <p:ext uri="{BB962C8B-B14F-4D97-AF65-F5344CB8AC3E}">
        <p14:creationId xmlns:p14="http://schemas.microsoft.com/office/powerpoint/2010/main" val="1690914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F0B5328-042F-21E0-8EAE-0341E4B46CBA}"/>
              </a:ext>
            </a:extLst>
          </p:cNvPr>
          <p:cNvSpPr/>
          <p:nvPr/>
        </p:nvSpPr>
        <p:spPr>
          <a:xfrm>
            <a:off x="0" y="0"/>
            <a:ext cx="12192000" cy="6858000"/>
          </a:xfrm>
          <a:prstGeom prst="rect">
            <a:avLst/>
          </a:prstGeom>
          <a:gradFill>
            <a:gsLst>
              <a:gs pos="0">
                <a:srgbClr val="CDEEFF"/>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4" name="TextBox 3">
            <a:extLst>
              <a:ext uri="{FF2B5EF4-FFF2-40B4-BE49-F238E27FC236}">
                <a16:creationId xmlns:a16="http://schemas.microsoft.com/office/drawing/2014/main" id="{18894E52-B94D-2AEF-A5FF-BD132013B3F3}"/>
              </a:ext>
            </a:extLst>
          </p:cNvPr>
          <p:cNvSpPr txBox="1"/>
          <p:nvPr/>
        </p:nvSpPr>
        <p:spPr>
          <a:xfrm>
            <a:off x="314207" y="323478"/>
            <a:ext cx="11300621" cy="658385"/>
          </a:xfrm>
          <a:prstGeom prst="rect">
            <a:avLst/>
          </a:prstGeom>
          <a:noFill/>
        </p:spPr>
        <p:txBody>
          <a:bodyPr wrap="square">
            <a:spAutoFit/>
          </a:bodyPr>
          <a:lstStyle/>
          <a:p>
            <a:pPr>
              <a:lnSpc>
                <a:spcPct val="150000"/>
              </a:lnSpc>
            </a:pPr>
            <a:r>
              <a:rPr lang="en-US" sz="2800" b="1" dirty="0">
                <a:solidFill>
                  <a:srgbClr val="29358E"/>
                </a:solidFill>
                <a:latin typeface="Segoe UI" panose="020B0502040204020203" pitchFamily="34" charset="0"/>
                <a:cs typeface="Segoe UI" panose="020B0502040204020203" pitchFamily="34" charset="0"/>
              </a:rPr>
              <a:t>Solution</a:t>
            </a:r>
            <a:endParaRPr lang="en-US" sz="2000" dirty="0">
              <a:solidFill>
                <a:srgbClr val="0D0D0D"/>
              </a:solidFill>
              <a:latin typeface="Segoe UI" panose="020B0502040204020203" pitchFamily="34" charset="0"/>
              <a:ea typeface="Times New Roman" panose="02020603050405020304" pitchFamily="18" charset="0"/>
              <a:cs typeface="Segoe UI" panose="020B0502040204020203" pitchFamily="34" charset="0"/>
            </a:endParaRPr>
          </a:p>
        </p:txBody>
      </p:sp>
      <p:sp>
        <p:nvSpPr>
          <p:cNvPr id="2" name="TextBox 1">
            <a:extLst>
              <a:ext uri="{FF2B5EF4-FFF2-40B4-BE49-F238E27FC236}">
                <a16:creationId xmlns:a16="http://schemas.microsoft.com/office/drawing/2014/main" id="{A9C500BF-954C-4F2A-B72D-20CF9C04060F}"/>
              </a:ext>
            </a:extLst>
          </p:cNvPr>
          <p:cNvSpPr txBox="1"/>
          <p:nvPr/>
        </p:nvSpPr>
        <p:spPr>
          <a:xfrm>
            <a:off x="274920" y="1305341"/>
            <a:ext cx="11379197" cy="4524315"/>
          </a:xfrm>
          <a:prstGeom prst="rect">
            <a:avLst/>
          </a:prstGeom>
          <a:noFill/>
        </p:spPr>
        <p:txBody>
          <a:bodyPr wrap="square" rtlCol="0">
            <a:spAutoFit/>
          </a:bodyPr>
          <a:lstStyle/>
          <a:p>
            <a:pPr>
              <a:buFont typeface="+mj-lt"/>
              <a:buAutoNum type="arabicPeriod"/>
            </a:pPr>
            <a:r>
              <a:rPr lang="en-US" sz="1800" b="1" dirty="0">
                <a:solidFill>
                  <a:schemeClr val="tx1"/>
                </a:solidFill>
              </a:rPr>
              <a:t>Interactive AI Chat Sessions:</a:t>
            </a:r>
            <a:r>
              <a:rPr lang="en-US" sz="1800" dirty="0">
                <a:solidFill>
                  <a:schemeClr val="tx1"/>
                </a:solidFill>
              </a:rPr>
              <a:t> Users can engage in interactive chat sessions with an AI model, allowing them to ask questions about legal matters and receive clear, understandable responses. The AI is designed to only answer questions related to law and legal issues, ensuring relevance and accuracy.</a:t>
            </a:r>
          </a:p>
          <a:p>
            <a:pPr>
              <a:buFont typeface="+mj-lt"/>
              <a:buAutoNum type="arabicPeriod"/>
            </a:pPr>
            <a:endParaRPr lang="en-US" sz="1800" dirty="0">
              <a:solidFill>
                <a:schemeClr val="tx1"/>
              </a:solidFill>
            </a:endParaRPr>
          </a:p>
          <a:p>
            <a:pPr>
              <a:buFont typeface="+mj-lt"/>
              <a:buAutoNum type="arabicPeriod"/>
            </a:pPr>
            <a:r>
              <a:rPr lang="en-US" sz="1800" b="1" dirty="0">
                <a:solidFill>
                  <a:schemeClr val="tx1"/>
                </a:solidFill>
              </a:rPr>
              <a:t>Memory Update and Chat History:</a:t>
            </a:r>
            <a:r>
              <a:rPr lang="en-US" sz="1800" dirty="0">
                <a:solidFill>
                  <a:schemeClr val="tx1"/>
                </a:solidFill>
              </a:rPr>
              <a:t> The system includes the ability to update the AI's memory, enhancing its responses over time. Additionally, it saves chat histories, enabling users to review past interactions and maintain continuity in their inquiries.</a:t>
            </a:r>
          </a:p>
          <a:p>
            <a:pPr>
              <a:buFont typeface="+mj-lt"/>
              <a:buAutoNum type="arabicPeriod"/>
            </a:pPr>
            <a:endParaRPr lang="en-US" sz="1800" dirty="0">
              <a:solidFill>
                <a:schemeClr val="tx1"/>
              </a:solidFill>
            </a:endParaRPr>
          </a:p>
          <a:p>
            <a:pPr>
              <a:buFont typeface="+mj-lt"/>
              <a:buAutoNum type="arabicPeriod"/>
            </a:pPr>
            <a:r>
              <a:rPr lang="en-US" sz="1800" b="1" dirty="0">
                <a:solidFill>
                  <a:schemeClr val="tx1"/>
                </a:solidFill>
              </a:rPr>
              <a:t>Translation to Local Languages:</a:t>
            </a:r>
            <a:r>
              <a:rPr lang="en-US" sz="1800" dirty="0">
                <a:solidFill>
                  <a:schemeClr val="tx1"/>
                </a:solidFill>
              </a:rPr>
              <a:t> The web app provides translations of the AI responses into any local language of India, making legal information accessible to non-native speakers and those in rural areas.</a:t>
            </a:r>
          </a:p>
          <a:p>
            <a:r>
              <a:rPr lang="en-US" sz="1800" dirty="0">
                <a:solidFill>
                  <a:schemeClr val="tx1"/>
                </a:solidFill>
              </a:rPr>
              <a:t>By integrating these features, our solution aims to bridge the communication gap in the legal system, making justice more accessible and understandable to everyone, regardless of their educational or linguistic background. This approach ensures that legal information is both clear and legally accurate, facilitating better understanding and empowerment for individuals across diverse communities.</a:t>
            </a:r>
          </a:p>
          <a:p>
            <a:pPr algn="ctr"/>
            <a:endParaRPr lang="en-IN" sz="1800" dirty="0">
              <a:solidFill>
                <a:schemeClr val="tx1"/>
              </a:solidFill>
            </a:endParaRPr>
          </a:p>
          <a:p>
            <a:endParaRPr lang="en-IN" sz="1800" dirty="0"/>
          </a:p>
        </p:txBody>
      </p:sp>
    </p:spTree>
    <p:extLst>
      <p:ext uri="{BB962C8B-B14F-4D97-AF65-F5344CB8AC3E}">
        <p14:creationId xmlns:p14="http://schemas.microsoft.com/office/powerpoint/2010/main" val="2886146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F0B5328-042F-21E0-8EAE-0341E4B46CBA}"/>
              </a:ext>
            </a:extLst>
          </p:cNvPr>
          <p:cNvSpPr/>
          <p:nvPr/>
        </p:nvSpPr>
        <p:spPr>
          <a:xfrm>
            <a:off x="0" y="0"/>
            <a:ext cx="12192000" cy="6858000"/>
          </a:xfrm>
          <a:prstGeom prst="rect">
            <a:avLst/>
          </a:prstGeom>
          <a:gradFill>
            <a:gsLst>
              <a:gs pos="0">
                <a:srgbClr val="CDEEFF"/>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18894E52-B94D-2AEF-A5FF-BD132013B3F3}"/>
              </a:ext>
            </a:extLst>
          </p:cNvPr>
          <p:cNvSpPr txBox="1"/>
          <p:nvPr/>
        </p:nvSpPr>
        <p:spPr>
          <a:xfrm>
            <a:off x="445689" y="330025"/>
            <a:ext cx="11300621" cy="658385"/>
          </a:xfrm>
          <a:prstGeom prst="rect">
            <a:avLst/>
          </a:prstGeom>
          <a:noFill/>
        </p:spPr>
        <p:txBody>
          <a:bodyPr wrap="square">
            <a:spAutoFit/>
          </a:bodyPr>
          <a:lstStyle/>
          <a:p>
            <a:pPr>
              <a:lnSpc>
                <a:spcPct val="150000"/>
              </a:lnSpc>
            </a:pPr>
            <a:r>
              <a:rPr lang="en-US" sz="2800" b="1" dirty="0">
                <a:solidFill>
                  <a:srgbClr val="29358E"/>
                </a:solidFill>
                <a:latin typeface="Segoe UI" panose="020B0502040204020203" pitchFamily="34" charset="0"/>
                <a:cs typeface="Segoe UI" panose="020B0502040204020203" pitchFamily="34" charset="0"/>
              </a:rPr>
              <a:t>Architecture Diagram</a:t>
            </a:r>
            <a:endParaRPr lang="en-US" sz="2000" kern="0" dirty="0">
              <a:solidFill>
                <a:srgbClr val="0D0D0D"/>
              </a:solidFill>
              <a:effectLst/>
              <a:latin typeface="Segoe UI" panose="020B0502040204020203" pitchFamily="34" charset="0"/>
              <a:ea typeface="Times New Roman" panose="02020603050405020304" pitchFamily="18" charset="0"/>
              <a:cs typeface="Segoe UI" panose="020B0502040204020203" pitchFamily="34" charset="0"/>
            </a:endParaRPr>
          </a:p>
        </p:txBody>
      </p:sp>
      <p:pic>
        <p:nvPicPr>
          <p:cNvPr id="3" name="Picture 2">
            <a:extLst>
              <a:ext uri="{FF2B5EF4-FFF2-40B4-BE49-F238E27FC236}">
                <a16:creationId xmlns:a16="http://schemas.microsoft.com/office/drawing/2014/main" id="{D12A9092-EF71-4E5C-83FF-A401DBEE2E97}"/>
              </a:ext>
            </a:extLst>
          </p:cNvPr>
          <p:cNvPicPr>
            <a:picLocks noChangeAspect="1"/>
          </p:cNvPicPr>
          <p:nvPr/>
        </p:nvPicPr>
        <p:blipFill>
          <a:blip r:embed="rId3"/>
          <a:stretch>
            <a:fillRect/>
          </a:stretch>
        </p:blipFill>
        <p:spPr>
          <a:xfrm>
            <a:off x="754650" y="1318434"/>
            <a:ext cx="10682700" cy="4750672"/>
          </a:xfrm>
          <a:prstGeom prst="rect">
            <a:avLst/>
          </a:prstGeom>
        </p:spPr>
      </p:pic>
    </p:spTree>
    <p:extLst>
      <p:ext uri="{BB962C8B-B14F-4D97-AF65-F5344CB8AC3E}">
        <p14:creationId xmlns:p14="http://schemas.microsoft.com/office/powerpoint/2010/main" val="1011825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F0B5328-042F-21E0-8EAE-0341E4B46CBA}"/>
              </a:ext>
            </a:extLst>
          </p:cNvPr>
          <p:cNvSpPr/>
          <p:nvPr/>
        </p:nvSpPr>
        <p:spPr>
          <a:xfrm>
            <a:off x="0" y="0"/>
            <a:ext cx="12192000" cy="6858000"/>
          </a:xfrm>
          <a:prstGeom prst="rect">
            <a:avLst/>
          </a:prstGeom>
          <a:gradFill>
            <a:gsLst>
              <a:gs pos="0">
                <a:srgbClr val="CDEEFF"/>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4" name="TextBox 3">
            <a:extLst>
              <a:ext uri="{FF2B5EF4-FFF2-40B4-BE49-F238E27FC236}">
                <a16:creationId xmlns:a16="http://schemas.microsoft.com/office/drawing/2014/main" id="{18894E52-B94D-2AEF-A5FF-BD132013B3F3}"/>
              </a:ext>
            </a:extLst>
          </p:cNvPr>
          <p:cNvSpPr txBox="1"/>
          <p:nvPr/>
        </p:nvSpPr>
        <p:spPr>
          <a:xfrm>
            <a:off x="256991" y="289448"/>
            <a:ext cx="11300621" cy="658385"/>
          </a:xfrm>
          <a:prstGeom prst="rect">
            <a:avLst/>
          </a:prstGeom>
          <a:noFill/>
        </p:spPr>
        <p:txBody>
          <a:bodyPr wrap="square">
            <a:spAutoFit/>
          </a:bodyPr>
          <a:lstStyle/>
          <a:p>
            <a:pPr>
              <a:lnSpc>
                <a:spcPct val="150000"/>
              </a:lnSpc>
            </a:pPr>
            <a:r>
              <a:rPr lang="en-US" sz="2800" b="1" dirty="0">
                <a:solidFill>
                  <a:srgbClr val="29358E"/>
                </a:solidFill>
                <a:effectLst/>
                <a:latin typeface="Segoe UI" panose="020B0502040204020203" pitchFamily="34" charset="0"/>
                <a:cs typeface="Segoe UI" panose="020B0502040204020203" pitchFamily="34" charset="0"/>
              </a:rPr>
              <a:t>Use of </a:t>
            </a:r>
            <a:r>
              <a:rPr lang="en-US" sz="2800" b="1" dirty="0" err="1">
                <a:solidFill>
                  <a:srgbClr val="29358E"/>
                </a:solidFill>
                <a:effectLst/>
                <a:latin typeface="Segoe UI" panose="020B0502040204020203" pitchFamily="34" charset="0"/>
                <a:cs typeface="Segoe UI" panose="020B0502040204020203" pitchFamily="34" charset="0"/>
              </a:rPr>
              <a:t>Bhashini</a:t>
            </a:r>
            <a:r>
              <a:rPr lang="en-US" sz="2800" b="1" dirty="0">
                <a:solidFill>
                  <a:srgbClr val="29358E"/>
                </a:solidFill>
                <a:effectLst/>
                <a:latin typeface="Segoe UI" panose="020B0502040204020203" pitchFamily="34" charset="0"/>
                <a:cs typeface="Segoe UI" panose="020B0502040204020203" pitchFamily="34" charset="0"/>
              </a:rPr>
              <a:t> API</a:t>
            </a:r>
            <a:endParaRPr lang="en-US" sz="2000" kern="0" dirty="0">
              <a:solidFill>
                <a:srgbClr val="0D0D0D"/>
              </a:solidFill>
              <a:effectLst/>
              <a:latin typeface="Segoe UI" panose="020B0502040204020203" pitchFamily="34" charset="0"/>
              <a:ea typeface="Times New Roman" panose="02020603050405020304" pitchFamily="18" charset="0"/>
              <a:cs typeface="Segoe UI" panose="020B0502040204020203" pitchFamily="34" charset="0"/>
            </a:endParaRPr>
          </a:p>
        </p:txBody>
      </p:sp>
      <p:sp>
        <p:nvSpPr>
          <p:cNvPr id="2" name="TextBox 1">
            <a:extLst>
              <a:ext uri="{FF2B5EF4-FFF2-40B4-BE49-F238E27FC236}">
                <a16:creationId xmlns:a16="http://schemas.microsoft.com/office/drawing/2014/main" id="{91A5475C-306F-4B3A-A801-B163432B777C}"/>
              </a:ext>
            </a:extLst>
          </p:cNvPr>
          <p:cNvSpPr txBox="1"/>
          <p:nvPr/>
        </p:nvSpPr>
        <p:spPr>
          <a:xfrm>
            <a:off x="256991" y="1237281"/>
            <a:ext cx="11178988" cy="5632311"/>
          </a:xfrm>
          <a:prstGeom prst="rect">
            <a:avLst/>
          </a:prstGeom>
          <a:noFill/>
        </p:spPr>
        <p:txBody>
          <a:bodyPr wrap="square" rtlCol="0">
            <a:spAutoFit/>
          </a:bodyPr>
          <a:lstStyle/>
          <a:p>
            <a:r>
              <a:rPr lang="en-US" sz="1800" dirty="0">
                <a:solidFill>
                  <a:schemeClr val="tx1"/>
                </a:solidFill>
              </a:rPr>
              <a:t>The </a:t>
            </a:r>
            <a:r>
              <a:rPr lang="en-US" sz="1800" dirty="0" err="1">
                <a:solidFill>
                  <a:schemeClr val="tx1"/>
                </a:solidFill>
              </a:rPr>
              <a:t>Bhashini</a:t>
            </a:r>
            <a:r>
              <a:rPr lang="en-US" sz="1800" dirty="0">
                <a:solidFill>
                  <a:schemeClr val="tx1"/>
                </a:solidFill>
              </a:rPr>
              <a:t> API is a key component in our solution, enabling seamless translation of AI-generated responses into multiple local languages. Here's how we are using the </a:t>
            </a:r>
            <a:r>
              <a:rPr lang="en-US" sz="1800" dirty="0" err="1">
                <a:solidFill>
                  <a:schemeClr val="tx1"/>
                </a:solidFill>
              </a:rPr>
              <a:t>Bhashini</a:t>
            </a:r>
            <a:r>
              <a:rPr lang="en-US" sz="1800" dirty="0">
                <a:solidFill>
                  <a:schemeClr val="tx1"/>
                </a:solidFill>
              </a:rPr>
              <a:t> API:</a:t>
            </a:r>
          </a:p>
          <a:p>
            <a:endParaRPr lang="en-US" sz="1800" dirty="0">
              <a:solidFill>
                <a:schemeClr val="tx1"/>
              </a:solidFill>
            </a:endParaRPr>
          </a:p>
          <a:p>
            <a:pPr>
              <a:buFont typeface="+mj-lt"/>
              <a:buAutoNum type="arabicPeriod"/>
            </a:pPr>
            <a:r>
              <a:rPr lang="en-US" sz="1800" b="1" dirty="0">
                <a:solidFill>
                  <a:schemeClr val="tx1"/>
                </a:solidFill>
              </a:rPr>
              <a:t>Language Selection:</a:t>
            </a:r>
            <a:r>
              <a:rPr lang="en-US" sz="1800" dirty="0">
                <a:solidFill>
                  <a:schemeClr val="tx1"/>
                </a:solidFill>
              </a:rPr>
              <a:t> When users engage with the web app, they have the option to select their preferred language from a list of available languages supported by the </a:t>
            </a:r>
            <a:r>
              <a:rPr lang="en-US" sz="1800" dirty="0" err="1">
                <a:solidFill>
                  <a:schemeClr val="tx1"/>
                </a:solidFill>
              </a:rPr>
              <a:t>Bhashini</a:t>
            </a:r>
            <a:r>
              <a:rPr lang="en-US" sz="1800" dirty="0">
                <a:solidFill>
                  <a:schemeClr val="tx1"/>
                </a:solidFill>
              </a:rPr>
              <a:t> API.</a:t>
            </a:r>
          </a:p>
          <a:p>
            <a:pPr>
              <a:buFont typeface="+mj-lt"/>
              <a:buAutoNum type="arabicPeriod"/>
            </a:pPr>
            <a:endParaRPr lang="en-US" sz="1800" dirty="0">
              <a:solidFill>
                <a:schemeClr val="tx1"/>
              </a:solidFill>
            </a:endParaRPr>
          </a:p>
          <a:p>
            <a:pPr>
              <a:buFont typeface="+mj-lt"/>
              <a:buAutoNum type="arabicPeriod"/>
            </a:pPr>
            <a:r>
              <a:rPr lang="en-US" sz="1800" b="1" dirty="0">
                <a:solidFill>
                  <a:schemeClr val="tx1"/>
                </a:solidFill>
              </a:rPr>
              <a:t>Requesting Translation:</a:t>
            </a:r>
            <a:r>
              <a:rPr lang="en-US" sz="1800" dirty="0">
                <a:solidFill>
                  <a:schemeClr val="tx1"/>
                </a:solidFill>
              </a:rPr>
              <a:t> After the AI generates a response to a user's legal query, the response is sent to the </a:t>
            </a:r>
            <a:r>
              <a:rPr lang="en-US" sz="1800" dirty="0" err="1">
                <a:solidFill>
                  <a:schemeClr val="tx1"/>
                </a:solidFill>
              </a:rPr>
              <a:t>Bhashini</a:t>
            </a:r>
            <a:r>
              <a:rPr lang="en-US" sz="1800" dirty="0">
                <a:solidFill>
                  <a:schemeClr val="tx1"/>
                </a:solidFill>
              </a:rPr>
              <a:t> API along with the target language specified by the user.</a:t>
            </a:r>
          </a:p>
          <a:p>
            <a:pPr>
              <a:buFont typeface="+mj-lt"/>
              <a:buAutoNum type="arabicPeriod"/>
            </a:pPr>
            <a:endParaRPr lang="en-US" sz="1800" dirty="0">
              <a:solidFill>
                <a:schemeClr val="tx1"/>
              </a:solidFill>
            </a:endParaRPr>
          </a:p>
          <a:p>
            <a:pPr>
              <a:buFont typeface="+mj-lt"/>
              <a:buAutoNum type="arabicPeriod"/>
            </a:pPr>
            <a:r>
              <a:rPr lang="en-US" sz="1800" b="1" dirty="0">
                <a:solidFill>
                  <a:schemeClr val="tx1"/>
                </a:solidFill>
              </a:rPr>
              <a:t>Receiving Translated Response:</a:t>
            </a:r>
            <a:r>
              <a:rPr lang="en-US" sz="1800" dirty="0">
                <a:solidFill>
                  <a:schemeClr val="tx1"/>
                </a:solidFill>
              </a:rPr>
              <a:t> The </a:t>
            </a:r>
            <a:r>
              <a:rPr lang="en-US" sz="1800" dirty="0" err="1">
                <a:solidFill>
                  <a:schemeClr val="tx1"/>
                </a:solidFill>
              </a:rPr>
              <a:t>Bhashini</a:t>
            </a:r>
            <a:r>
              <a:rPr lang="en-US" sz="1800" dirty="0">
                <a:solidFill>
                  <a:schemeClr val="tx1"/>
                </a:solidFill>
              </a:rPr>
              <a:t> API processes the request and returns the translated text in the selected language. This translated response is then displayed to the user within the chat interface.</a:t>
            </a:r>
          </a:p>
          <a:p>
            <a:pPr>
              <a:buFont typeface="+mj-lt"/>
              <a:buAutoNum type="arabicPeriod"/>
            </a:pPr>
            <a:endParaRPr lang="en-US" sz="1800" dirty="0">
              <a:solidFill>
                <a:schemeClr val="tx1"/>
              </a:solidFill>
            </a:endParaRPr>
          </a:p>
          <a:p>
            <a:pPr>
              <a:buFont typeface="+mj-lt"/>
              <a:buAutoNum type="arabicPeriod"/>
            </a:pPr>
            <a:r>
              <a:rPr lang="en-US" sz="1800" b="1" dirty="0">
                <a:solidFill>
                  <a:schemeClr val="tx1"/>
                </a:solidFill>
              </a:rPr>
              <a:t>Ensuring Accuracy:</a:t>
            </a:r>
            <a:r>
              <a:rPr lang="en-US" sz="1800" dirty="0">
                <a:solidFill>
                  <a:schemeClr val="tx1"/>
                </a:solidFill>
              </a:rPr>
              <a:t> The </a:t>
            </a:r>
            <a:r>
              <a:rPr lang="en-US" sz="1800" dirty="0" err="1">
                <a:solidFill>
                  <a:schemeClr val="tx1"/>
                </a:solidFill>
              </a:rPr>
              <a:t>Bhashini</a:t>
            </a:r>
            <a:r>
              <a:rPr lang="en-US" sz="1800" dirty="0">
                <a:solidFill>
                  <a:schemeClr val="tx1"/>
                </a:solidFill>
              </a:rPr>
              <a:t> API's robust translation capabilities ensure that the legal information remains accurate and comprehensible, maintaining the integrity of the original message while making it accessible to a broader audience.</a:t>
            </a:r>
          </a:p>
          <a:p>
            <a:r>
              <a:rPr lang="en-US" sz="1800" dirty="0">
                <a:solidFill>
                  <a:schemeClr val="tx1"/>
                </a:solidFill>
              </a:rPr>
              <a:t>By integrating the </a:t>
            </a:r>
            <a:r>
              <a:rPr lang="en-US" sz="1800" dirty="0" err="1">
                <a:solidFill>
                  <a:schemeClr val="tx1"/>
                </a:solidFill>
              </a:rPr>
              <a:t>Bhashini</a:t>
            </a:r>
            <a:r>
              <a:rPr lang="en-US" sz="1800" dirty="0">
                <a:solidFill>
                  <a:schemeClr val="tx1"/>
                </a:solidFill>
              </a:rPr>
              <a:t> API, our web app ensures that legal information is not only clear and legally accurate but also accessible to individuals across diverse linguistic backgrounds, thus empowering them with a better understanding of legal matters.</a:t>
            </a:r>
          </a:p>
          <a:p>
            <a:pPr algn="ctr"/>
            <a:endParaRPr lang="en-IN" sz="1800" dirty="0">
              <a:solidFill>
                <a:schemeClr val="tx1"/>
              </a:solidFill>
            </a:endParaRPr>
          </a:p>
          <a:p>
            <a:endParaRPr lang="en-IN" sz="1800" dirty="0"/>
          </a:p>
        </p:txBody>
      </p:sp>
    </p:spTree>
    <p:extLst>
      <p:ext uri="{BB962C8B-B14F-4D97-AF65-F5344CB8AC3E}">
        <p14:creationId xmlns:p14="http://schemas.microsoft.com/office/powerpoint/2010/main" val="3600535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F0B5328-042F-21E0-8EAE-0341E4B46CBA}"/>
              </a:ext>
            </a:extLst>
          </p:cNvPr>
          <p:cNvSpPr/>
          <p:nvPr/>
        </p:nvSpPr>
        <p:spPr>
          <a:xfrm>
            <a:off x="0" y="0"/>
            <a:ext cx="12192000" cy="6858000"/>
          </a:xfrm>
          <a:prstGeom prst="rect">
            <a:avLst/>
          </a:prstGeom>
          <a:gradFill>
            <a:gsLst>
              <a:gs pos="0">
                <a:srgbClr val="CDEEFF"/>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r>
              <a:rPr lang="en-IN">
                <a:solidFill>
                  <a:schemeClr val="tx1"/>
                </a:solidFill>
              </a:rPr>
            </a:br>
            <a:br>
              <a:rPr lang="en-IN">
                <a:solidFill>
                  <a:schemeClr val="tx1"/>
                </a:solidFill>
              </a:rPr>
            </a:br>
            <a:endParaRPr lang="en-IN" dirty="0">
              <a:solidFill>
                <a:schemeClr val="tx1"/>
              </a:solidFill>
            </a:endParaRPr>
          </a:p>
        </p:txBody>
      </p:sp>
      <p:sp>
        <p:nvSpPr>
          <p:cNvPr id="4" name="TextBox 3">
            <a:extLst>
              <a:ext uri="{FF2B5EF4-FFF2-40B4-BE49-F238E27FC236}">
                <a16:creationId xmlns:a16="http://schemas.microsoft.com/office/drawing/2014/main" id="{18894E52-B94D-2AEF-A5FF-BD132013B3F3}"/>
              </a:ext>
            </a:extLst>
          </p:cNvPr>
          <p:cNvSpPr txBox="1"/>
          <p:nvPr/>
        </p:nvSpPr>
        <p:spPr>
          <a:xfrm>
            <a:off x="283885" y="194030"/>
            <a:ext cx="11300621" cy="658385"/>
          </a:xfrm>
          <a:prstGeom prst="rect">
            <a:avLst/>
          </a:prstGeom>
          <a:noFill/>
        </p:spPr>
        <p:txBody>
          <a:bodyPr wrap="square">
            <a:spAutoFit/>
          </a:bodyPr>
          <a:lstStyle/>
          <a:p>
            <a:pPr>
              <a:lnSpc>
                <a:spcPct val="150000"/>
              </a:lnSpc>
            </a:pPr>
            <a:r>
              <a:rPr lang="en-US" sz="2800" b="1" dirty="0" err="1">
                <a:solidFill>
                  <a:srgbClr val="29358E"/>
                </a:solidFill>
                <a:effectLst/>
                <a:latin typeface="Segoe UI" panose="020B0502040204020203" pitchFamily="34" charset="0"/>
                <a:cs typeface="Segoe UI" panose="020B0502040204020203" pitchFamily="34" charset="0"/>
              </a:rPr>
              <a:t>Techstack</a:t>
            </a:r>
            <a:r>
              <a:rPr lang="en-US" sz="2800" b="1" dirty="0">
                <a:solidFill>
                  <a:srgbClr val="29358E"/>
                </a:solidFill>
                <a:effectLst/>
                <a:latin typeface="Segoe UI" panose="020B0502040204020203" pitchFamily="34" charset="0"/>
                <a:cs typeface="Segoe UI" panose="020B0502040204020203" pitchFamily="34" charset="0"/>
              </a:rPr>
              <a:t>/Technology Used</a:t>
            </a:r>
            <a:endParaRPr lang="en-US" sz="2000" dirty="0">
              <a:solidFill>
                <a:srgbClr val="0D0D0D"/>
              </a:solidFill>
              <a:latin typeface="Segoe UI" panose="020B0502040204020203" pitchFamily="34" charset="0"/>
              <a:ea typeface="Times New Roman" panose="02020603050405020304" pitchFamily="18" charset="0"/>
              <a:cs typeface="Segoe UI" panose="020B0502040204020203" pitchFamily="34" charset="0"/>
            </a:endParaRPr>
          </a:p>
        </p:txBody>
      </p:sp>
      <p:sp>
        <p:nvSpPr>
          <p:cNvPr id="2" name="TextBox 1">
            <a:extLst>
              <a:ext uri="{FF2B5EF4-FFF2-40B4-BE49-F238E27FC236}">
                <a16:creationId xmlns:a16="http://schemas.microsoft.com/office/drawing/2014/main" id="{3CB5CBAF-BE49-4A7E-B058-7A0DA282CC6D}"/>
              </a:ext>
            </a:extLst>
          </p:cNvPr>
          <p:cNvSpPr txBox="1"/>
          <p:nvPr/>
        </p:nvSpPr>
        <p:spPr>
          <a:xfrm>
            <a:off x="283885" y="1136273"/>
            <a:ext cx="1604682" cy="1631216"/>
          </a:xfrm>
          <a:prstGeom prst="rect">
            <a:avLst/>
          </a:prstGeom>
          <a:noFill/>
        </p:spPr>
        <p:txBody>
          <a:bodyPr wrap="square" rtlCol="0">
            <a:spAutoFit/>
          </a:bodyPr>
          <a:lstStyle/>
          <a:p>
            <a:r>
              <a:rPr lang="en-IN" sz="2000" b="1" dirty="0">
                <a:solidFill>
                  <a:schemeClr val="tx1"/>
                </a:solidFill>
              </a:rPr>
              <a:t>Frontend</a:t>
            </a:r>
            <a:br>
              <a:rPr lang="en-IN" sz="2000" dirty="0">
                <a:solidFill>
                  <a:schemeClr val="tx1"/>
                </a:solidFill>
              </a:rPr>
            </a:br>
            <a:br>
              <a:rPr lang="en-IN" sz="2000" dirty="0">
                <a:solidFill>
                  <a:schemeClr val="tx1"/>
                </a:solidFill>
              </a:rPr>
            </a:br>
            <a:r>
              <a:rPr lang="en-IN" sz="2000" dirty="0" err="1">
                <a:solidFill>
                  <a:schemeClr val="tx1"/>
                </a:solidFill>
              </a:rPr>
              <a:t>Vite</a:t>
            </a:r>
            <a:r>
              <a:rPr lang="en-IN" sz="2000" dirty="0">
                <a:solidFill>
                  <a:schemeClr val="tx1"/>
                </a:solidFill>
              </a:rPr>
              <a:t> + React</a:t>
            </a:r>
            <a:br>
              <a:rPr lang="en-IN" sz="2000" dirty="0">
                <a:solidFill>
                  <a:schemeClr val="tx1"/>
                </a:solidFill>
              </a:rPr>
            </a:br>
            <a:br>
              <a:rPr lang="en-IN" sz="2000" dirty="0">
                <a:solidFill>
                  <a:schemeClr val="tx1"/>
                </a:solidFill>
              </a:rPr>
            </a:br>
            <a:endParaRPr lang="en-IN" sz="2000" dirty="0"/>
          </a:p>
        </p:txBody>
      </p:sp>
      <p:sp>
        <p:nvSpPr>
          <p:cNvPr id="3" name="TextBox 2">
            <a:extLst>
              <a:ext uri="{FF2B5EF4-FFF2-40B4-BE49-F238E27FC236}">
                <a16:creationId xmlns:a16="http://schemas.microsoft.com/office/drawing/2014/main" id="{65FB9C70-2BA1-4C90-A431-8958535D4113}"/>
              </a:ext>
            </a:extLst>
          </p:cNvPr>
          <p:cNvSpPr txBox="1"/>
          <p:nvPr/>
        </p:nvSpPr>
        <p:spPr>
          <a:xfrm>
            <a:off x="4491319" y="1136273"/>
            <a:ext cx="1604681" cy="1631216"/>
          </a:xfrm>
          <a:prstGeom prst="rect">
            <a:avLst/>
          </a:prstGeom>
          <a:noFill/>
        </p:spPr>
        <p:txBody>
          <a:bodyPr wrap="square" rtlCol="0">
            <a:spAutoFit/>
          </a:bodyPr>
          <a:lstStyle/>
          <a:p>
            <a:r>
              <a:rPr lang="en-IN" sz="2000" b="1" dirty="0">
                <a:solidFill>
                  <a:schemeClr val="tx1"/>
                </a:solidFill>
              </a:rPr>
              <a:t>Backend</a:t>
            </a:r>
          </a:p>
          <a:p>
            <a:endParaRPr lang="en-IN" sz="2000" dirty="0">
              <a:solidFill>
                <a:schemeClr val="tx1"/>
              </a:solidFill>
            </a:endParaRPr>
          </a:p>
          <a:p>
            <a:r>
              <a:rPr lang="en-IN" sz="2000" dirty="0">
                <a:solidFill>
                  <a:schemeClr val="tx1"/>
                </a:solidFill>
              </a:rPr>
              <a:t>Python</a:t>
            </a:r>
          </a:p>
          <a:p>
            <a:r>
              <a:rPr lang="en-IN" sz="2000" dirty="0" err="1">
                <a:solidFill>
                  <a:schemeClr val="tx1"/>
                </a:solidFill>
              </a:rPr>
              <a:t>FastAPI</a:t>
            </a:r>
            <a:endParaRPr lang="en-IN" sz="2000" dirty="0">
              <a:solidFill>
                <a:schemeClr val="tx1"/>
              </a:solidFill>
            </a:endParaRPr>
          </a:p>
          <a:p>
            <a:endParaRPr lang="en-IN" sz="2000" dirty="0"/>
          </a:p>
        </p:txBody>
      </p:sp>
      <p:sp>
        <p:nvSpPr>
          <p:cNvPr id="5" name="TextBox 4">
            <a:extLst>
              <a:ext uri="{FF2B5EF4-FFF2-40B4-BE49-F238E27FC236}">
                <a16:creationId xmlns:a16="http://schemas.microsoft.com/office/drawing/2014/main" id="{58DE2DCF-FB64-4761-9D67-FD75F9FAF02F}"/>
              </a:ext>
            </a:extLst>
          </p:cNvPr>
          <p:cNvSpPr txBox="1"/>
          <p:nvPr/>
        </p:nvSpPr>
        <p:spPr>
          <a:xfrm>
            <a:off x="291354" y="2608712"/>
            <a:ext cx="1954305" cy="2123658"/>
          </a:xfrm>
          <a:prstGeom prst="rect">
            <a:avLst/>
          </a:prstGeom>
          <a:noFill/>
        </p:spPr>
        <p:txBody>
          <a:bodyPr wrap="square" rtlCol="0">
            <a:spAutoFit/>
          </a:bodyPr>
          <a:lstStyle/>
          <a:p>
            <a:r>
              <a:rPr lang="en-IN" sz="2000" b="1" dirty="0">
                <a:solidFill>
                  <a:schemeClr val="tx1"/>
                </a:solidFill>
              </a:rPr>
              <a:t>Dev Tools</a:t>
            </a:r>
            <a:br>
              <a:rPr lang="en-IN" sz="2000" dirty="0">
                <a:solidFill>
                  <a:schemeClr val="tx1"/>
                </a:solidFill>
              </a:rPr>
            </a:br>
            <a:br>
              <a:rPr lang="en-IN" sz="2000" dirty="0">
                <a:solidFill>
                  <a:schemeClr val="tx1"/>
                </a:solidFill>
              </a:rPr>
            </a:br>
            <a:r>
              <a:rPr lang="en-IN" sz="2000" dirty="0" err="1">
                <a:solidFill>
                  <a:schemeClr val="tx1"/>
                </a:solidFill>
              </a:rPr>
              <a:t>Github</a:t>
            </a:r>
            <a:br>
              <a:rPr lang="en-IN" sz="2000" dirty="0">
                <a:solidFill>
                  <a:schemeClr val="tx1"/>
                </a:solidFill>
              </a:rPr>
            </a:br>
            <a:r>
              <a:rPr lang="en-IN" sz="2000" dirty="0" err="1">
                <a:solidFill>
                  <a:schemeClr val="tx1"/>
                </a:solidFill>
              </a:rPr>
              <a:t>Vercel</a:t>
            </a:r>
            <a:br>
              <a:rPr lang="en-IN" sz="2000" dirty="0">
                <a:solidFill>
                  <a:schemeClr val="tx1"/>
                </a:solidFill>
              </a:rPr>
            </a:br>
            <a:r>
              <a:rPr lang="en-IN" sz="2000" dirty="0">
                <a:solidFill>
                  <a:schemeClr val="tx1"/>
                </a:solidFill>
              </a:rPr>
              <a:t>render</a:t>
            </a:r>
            <a:br>
              <a:rPr lang="en-IN" sz="2000" dirty="0">
                <a:solidFill>
                  <a:schemeClr val="tx1"/>
                </a:solidFill>
              </a:rPr>
            </a:br>
            <a:br>
              <a:rPr lang="en-IN" sz="1600" dirty="0">
                <a:solidFill>
                  <a:schemeClr val="tx1"/>
                </a:solidFill>
              </a:rPr>
            </a:br>
            <a:endParaRPr lang="en-IN" sz="1600" dirty="0"/>
          </a:p>
        </p:txBody>
      </p:sp>
      <p:sp>
        <p:nvSpPr>
          <p:cNvPr id="7" name="TextBox 6">
            <a:extLst>
              <a:ext uri="{FF2B5EF4-FFF2-40B4-BE49-F238E27FC236}">
                <a16:creationId xmlns:a16="http://schemas.microsoft.com/office/drawing/2014/main" id="{8BD53E1F-B5BF-4EB3-901D-D02E78CF4D1B}"/>
              </a:ext>
            </a:extLst>
          </p:cNvPr>
          <p:cNvSpPr txBox="1"/>
          <p:nvPr/>
        </p:nvSpPr>
        <p:spPr>
          <a:xfrm>
            <a:off x="4491319" y="2793378"/>
            <a:ext cx="1740135" cy="1938992"/>
          </a:xfrm>
          <a:prstGeom prst="rect">
            <a:avLst/>
          </a:prstGeom>
          <a:noFill/>
        </p:spPr>
        <p:txBody>
          <a:bodyPr wrap="square" rtlCol="0">
            <a:spAutoFit/>
          </a:bodyPr>
          <a:lstStyle/>
          <a:p>
            <a:r>
              <a:rPr lang="en-IN" sz="2000" b="1" dirty="0">
                <a:solidFill>
                  <a:schemeClr val="tx1"/>
                </a:solidFill>
              </a:rPr>
              <a:t>APIs</a:t>
            </a:r>
            <a:br>
              <a:rPr lang="en-IN" sz="2000" dirty="0">
                <a:solidFill>
                  <a:schemeClr val="tx1"/>
                </a:solidFill>
              </a:rPr>
            </a:br>
            <a:br>
              <a:rPr lang="en-IN" sz="2000" dirty="0">
                <a:solidFill>
                  <a:schemeClr val="tx1"/>
                </a:solidFill>
              </a:rPr>
            </a:br>
            <a:r>
              <a:rPr lang="en-IN" sz="2000" dirty="0" err="1">
                <a:solidFill>
                  <a:schemeClr val="tx1"/>
                </a:solidFill>
              </a:rPr>
              <a:t>gemini</a:t>
            </a:r>
            <a:br>
              <a:rPr lang="en-IN" sz="2000" dirty="0">
                <a:solidFill>
                  <a:schemeClr val="tx1"/>
                </a:solidFill>
              </a:rPr>
            </a:br>
            <a:r>
              <a:rPr lang="en-IN" sz="2000" dirty="0" err="1">
                <a:solidFill>
                  <a:schemeClr val="tx1"/>
                </a:solidFill>
              </a:rPr>
              <a:t>Bhasini</a:t>
            </a:r>
            <a:br>
              <a:rPr lang="en-IN" sz="2000" dirty="0">
                <a:solidFill>
                  <a:schemeClr val="tx1"/>
                </a:solidFill>
              </a:rPr>
            </a:br>
            <a:endParaRPr lang="en-IN" sz="2000" dirty="0">
              <a:solidFill>
                <a:schemeClr val="tx1"/>
              </a:solidFill>
            </a:endParaRPr>
          </a:p>
          <a:p>
            <a:endParaRPr lang="en-IN" sz="2000" dirty="0"/>
          </a:p>
        </p:txBody>
      </p:sp>
      <p:sp>
        <p:nvSpPr>
          <p:cNvPr id="10" name="TextBox 9">
            <a:extLst>
              <a:ext uri="{FF2B5EF4-FFF2-40B4-BE49-F238E27FC236}">
                <a16:creationId xmlns:a16="http://schemas.microsoft.com/office/drawing/2014/main" id="{125BD068-40E8-4C90-B5F7-D5564741AED2}"/>
              </a:ext>
            </a:extLst>
          </p:cNvPr>
          <p:cNvSpPr txBox="1"/>
          <p:nvPr/>
        </p:nvSpPr>
        <p:spPr>
          <a:xfrm>
            <a:off x="291354" y="4566621"/>
            <a:ext cx="11300621" cy="658385"/>
          </a:xfrm>
          <a:prstGeom prst="rect">
            <a:avLst/>
          </a:prstGeom>
          <a:noFill/>
        </p:spPr>
        <p:txBody>
          <a:bodyPr wrap="square">
            <a:spAutoFit/>
          </a:bodyPr>
          <a:lstStyle/>
          <a:p>
            <a:pPr>
              <a:lnSpc>
                <a:spcPct val="150000"/>
              </a:lnSpc>
            </a:pPr>
            <a:r>
              <a:rPr lang="en-US" sz="2800" b="1" dirty="0" err="1">
                <a:solidFill>
                  <a:srgbClr val="29358E"/>
                </a:solidFill>
                <a:latin typeface="Segoe UI" panose="020B0502040204020203" pitchFamily="34" charset="0"/>
                <a:cs typeface="Segoe UI" panose="020B0502040204020203" pitchFamily="34" charset="0"/>
              </a:rPr>
              <a:t>G</a:t>
            </a:r>
            <a:r>
              <a:rPr lang="en-US" sz="2800" b="1" dirty="0" err="1">
                <a:solidFill>
                  <a:srgbClr val="29358E"/>
                </a:solidFill>
                <a:effectLst/>
                <a:latin typeface="Segoe UI" panose="020B0502040204020203" pitchFamily="34" charset="0"/>
                <a:cs typeface="Segoe UI" panose="020B0502040204020203" pitchFamily="34" charset="0"/>
              </a:rPr>
              <a:t>ithub</a:t>
            </a:r>
            <a:r>
              <a:rPr lang="en-US" sz="2800" b="1" dirty="0">
                <a:solidFill>
                  <a:srgbClr val="29358E"/>
                </a:solidFill>
                <a:effectLst/>
                <a:latin typeface="Segoe UI" panose="020B0502040204020203" pitchFamily="34" charset="0"/>
                <a:cs typeface="Segoe UI" panose="020B0502040204020203" pitchFamily="34" charset="0"/>
              </a:rPr>
              <a:t> Repo Link: </a:t>
            </a:r>
            <a:r>
              <a:rPr lang="en-US" sz="1600" dirty="0">
                <a:solidFill>
                  <a:srgbClr val="29358E"/>
                </a:solidFill>
                <a:effectLst/>
                <a:latin typeface="Segoe UI" panose="020B0502040204020203" pitchFamily="34" charset="0"/>
                <a:cs typeface="Segoe UI" panose="020B0502040204020203" pitchFamily="34" charset="0"/>
                <a:hlinkClick r:id="rId3"/>
              </a:rPr>
              <a:t>https://github.com/deepraj21/bhashabandhu-hackathon</a:t>
            </a:r>
            <a:endParaRPr lang="en-US" sz="2000" dirty="0">
              <a:solidFill>
                <a:srgbClr val="0D0D0D"/>
              </a:solidFill>
              <a:latin typeface="Segoe UI" panose="020B0502040204020203" pitchFamily="34" charset="0"/>
              <a:ea typeface="Times New Roman" panose="02020603050405020304" pitchFamily="18" charset="0"/>
              <a:cs typeface="Segoe UI" panose="020B0502040204020203" pitchFamily="34" charset="0"/>
            </a:endParaRPr>
          </a:p>
        </p:txBody>
      </p:sp>
      <p:sp>
        <p:nvSpPr>
          <p:cNvPr id="11" name="TextBox 10">
            <a:extLst>
              <a:ext uri="{FF2B5EF4-FFF2-40B4-BE49-F238E27FC236}">
                <a16:creationId xmlns:a16="http://schemas.microsoft.com/office/drawing/2014/main" id="{6CA8EC5A-8074-478F-B1AE-44FD8164DBAB}"/>
              </a:ext>
            </a:extLst>
          </p:cNvPr>
          <p:cNvSpPr txBox="1"/>
          <p:nvPr/>
        </p:nvSpPr>
        <p:spPr>
          <a:xfrm>
            <a:off x="366680" y="5463184"/>
            <a:ext cx="11300621" cy="658385"/>
          </a:xfrm>
          <a:prstGeom prst="rect">
            <a:avLst/>
          </a:prstGeom>
          <a:noFill/>
        </p:spPr>
        <p:txBody>
          <a:bodyPr wrap="square">
            <a:spAutoFit/>
          </a:bodyPr>
          <a:lstStyle/>
          <a:p>
            <a:pPr>
              <a:lnSpc>
                <a:spcPct val="150000"/>
              </a:lnSpc>
            </a:pPr>
            <a:r>
              <a:rPr lang="en-US" sz="2800" b="1" dirty="0">
                <a:solidFill>
                  <a:srgbClr val="29358E"/>
                </a:solidFill>
                <a:effectLst/>
                <a:latin typeface="Segoe UI" panose="020B0502040204020203" pitchFamily="34" charset="0"/>
                <a:cs typeface="Segoe UI" panose="020B0502040204020203" pitchFamily="34" charset="0"/>
              </a:rPr>
              <a:t>Deployed Link    : </a:t>
            </a:r>
            <a:r>
              <a:rPr lang="en-US" sz="1600" dirty="0">
                <a:solidFill>
                  <a:srgbClr val="29358E"/>
                </a:solidFill>
                <a:latin typeface="Segoe UI" panose="020B0502040204020203" pitchFamily="34" charset="0"/>
                <a:cs typeface="Segoe UI" panose="020B0502040204020203" pitchFamily="34" charset="0"/>
                <a:hlinkClick r:id="rId4"/>
              </a:rPr>
              <a:t>https://nyayved.vercel.app/</a:t>
            </a:r>
            <a:endParaRPr lang="en-US" sz="1600" dirty="0">
              <a:solidFill>
                <a:srgbClr val="29358E"/>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49981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3"/>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5" y="0"/>
            <a:ext cx="12189630" cy="6858000"/>
          </a:xfrm>
          <a:prstGeom prst="rect">
            <a:avLst/>
          </a:prstGeom>
        </p:spPr>
      </p:pic>
      <p:grpSp>
        <p:nvGrpSpPr>
          <p:cNvPr id="214" name="Google Shape;214;p13"/>
          <p:cNvGrpSpPr/>
          <p:nvPr/>
        </p:nvGrpSpPr>
        <p:grpSpPr>
          <a:xfrm>
            <a:off x="5097757" y="4859758"/>
            <a:ext cx="1996487" cy="1292289"/>
            <a:chOff x="5888815" y="5325516"/>
            <a:chExt cx="1996487" cy="1292289"/>
          </a:xfrm>
        </p:grpSpPr>
        <p:sp>
          <p:nvSpPr>
            <p:cNvPr id="215" name="Google Shape;215;p13"/>
            <p:cNvSpPr txBox="1"/>
            <p:nvPr/>
          </p:nvSpPr>
          <p:spPr>
            <a:xfrm>
              <a:off x="5888815" y="6334224"/>
              <a:ext cx="1996487" cy="283581"/>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A38A8"/>
                </a:buClr>
                <a:buSzPts val="600"/>
                <a:buFont typeface="Quattrocento Sans"/>
                <a:buNone/>
              </a:pPr>
              <a:r>
                <a:rPr lang="en-US" sz="600" b="1">
                  <a:solidFill>
                    <a:srgbClr val="0A38A8"/>
                  </a:solidFill>
                  <a:latin typeface="Quattrocento Sans"/>
                  <a:ea typeface="Quattrocento Sans"/>
                  <a:cs typeface="Quattrocento Sans"/>
                  <a:sym typeface="Quattrocento Sans"/>
                </a:rPr>
                <a:t>Supported by</a:t>
              </a:r>
              <a:endParaRPr/>
            </a:p>
          </p:txBody>
        </p:sp>
        <p:pic>
          <p:nvPicPr>
            <p:cNvPr id="216" name="Google Shape;216;p13"/>
            <p:cNvPicPr preferRelativeResize="0"/>
            <p:nvPr/>
          </p:nvPicPr>
          <p:blipFill rotWithShape="1">
            <a:blip r:embed="rId4">
              <a:alphaModFix/>
            </a:blip>
            <a:srcRect/>
            <a:stretch/>
          </p:blipFill>
          <p:spPr>
            <a:xfrm>
              <a:off x="7187368" y="6334224"/>
              <a:ext cx="409110" cy="169440"/>
            </a:xfrm>
            <a:prstGeom prst="rect">
              <a:avLst/>
            </a:prstGeom>
            <a:noFill/>
            <a:ln>
              <a:noFill/>
            </a:ln>
          </p:spPr>
        </p:pic>
        <p:grpSp>
          <p:nvGrpSpPr>
            <p:cNvPr id="217" name="Google Shape;217;p13"/>
            <p:cNvGrpSpPr/>
            <p:nvPr/>
          </p:nvGrpSpPr>
          <p:grpSpPr>
            <a:xfrm>
              <a:off x="6236330" y="5325516"/>
              <a:ext cx="1528500" cy="1289786"/>
              <a:chOff x="156554" y="3957084"/>
              <a:chExt cx="3217528" cy="2715031"/>
            </a:xfrm>
          </p:grpSpPr>
          <p:pic>
            <p:nvPicPr>
              <p:cNvPr id="218" name="Google Shape;218;p13" descr="A logo with text on it&#10;&#10;Description automatically generated"/>
              <p:cNvPicPr preferRelativeResize="0"/>
              <p:nvPr/>
            </p:nvPicPr>
            <p:blipFill rotWithShape="1">
              <a:blip r:embed="rId5">
                <a:alphaModFix/>
              </a:blip>
              <a:srcRect/>
              <a:stretch/>
            </p:blipFill>
            <p:spPr>
              <a:xfrm>
                <a:off x="156554" y="3957084"/>
                <a:ext cx="2739599" cy="2715031"/>
              </a:xfrm>
              <a:prstGeom prst="rect">
                <a:avLst/>
              </a:prstGeom>
              <a:noFill/>
              <a:ln>
                <a:noFill/>
              </a:ln>
            </p:spPr>
          </p:pic>
          <p:sp>
            <p:nvSpPr>
              <p:cNvPr id="219" name="Google Shape;219;p13"/>
              <p:cNvSpPr txBox="1"/>
              <p:nvPr/>
            </p:nvSpPr>
            <p:spPr>
              <a:xfrm>
                <a:off x="414095" y="5437897"/>
                <a:ext cx="2959987" cy="38872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600" b="1">
                    <a:solidFill>
                      <a:srgbClr val="0D0D0D"/>
                    </a:solidFill>
                    <a:latin typeface="Calibri"/>
                    <a:ea typeface="Calibri"/>
                    <a:cs typeface="Calibri"/>
                    <a:sym typeface="Calibri"/>
                  </a:rPr>
                  <a:t>Innovating for a Multilingual Judiciary</a:t>
                </a:r>
                <a:endParaRPr sz="600" b="1">
                  <a:solidFill>
                    <a:srgbClr val="1F3864"/>
                  </a:solidFill>
                  <a:latin typeface="Calibri"/>
                  <a:ea typeface="Calibri"/>
                  <a:cs typeface="Calibri"/>
                  <a:sym typeface="Calibri"/>
                </a:endParaRPr>
              </a:p>
            </p:txBody>
          </p:sp>
        </p:grpSp>
      </p:gr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1480</TotalTime>
  <Words>950</Words>
  <Application>Microsoft Office PowerPoint</Application>
  <PresentationFormat>Widescreen</PresentationFormat>
  <Paragraphs>63</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Quattrocento Sans</vt:lpstr>
      <vt:lpstr>Calibri</vt:lpstr>
      <vt:lpstr>Arial</vt:lpstr>
      <vt:lpstr>Segoe UI</vt:lpstr>
      <vt:lpstr>Office Theme</vt:lpstr>
      <vt:lpstr>Bhasha Bandhu Hackathon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Hackathon Proposal</dc:title>
  <dc:creator>Avinash Rohit</dc:creator>
  <cp:lastModifiedBy>Deep Raj Bera</cp:lastModifiedBy>
  <cp:revision>42</cp:revision>
  <dcterms:created xsi:type="dcterms:W3CDTF">2023-11-19T09:12:34Z</dcterms:created>
  <dcterms:modified xsi:type="dcterms:W3CDTF">2024-07-21T17:46:13Z</dcterms:modified>
</cp:coreProperties>
</file>