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stersportal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CF6C6-931A-473D-8BD3-C072D5F95E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sz="4800" b="1" dirty="0"/>
              <a:t>Clustering Colleges </a:t>
            </a:r>
            <a:br>
              <a:rPr lang="en-IN" sz="4800" dirty="0"/>
            </a:br>
            <a:r>
              <a:rPr lang="en-IN" sz="4800" b="1" dirty="0"/>
              <a:t>Based on </a:t>
            </a:r>
            <a:br>
              <a:rPr lang="en-IN" sz="4800" dirty="0"/>
            </a:br>
            <a:r>
              <a:rPr lang="en-IN" sz="4800" b="1" dirty="0"/>
              <a:t>Neighbourhood Similarities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2210B-1AF0-44E1-AE51-95E679838A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Deepratna Awale</a:t>
            </a:r>
          </a:p>
        </p:txBody>
      </p:sp>
    </p:spTree>
    <p:extLst>
      <p:ext uri="{BB962C8B-B14F-4D97-AF65-F5344CB8AC3E}">
        <p14:creationId xmlns:p14="http://schemas.microsoft.com/office/powerpoint/2010/main" val="3331735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DAB99-8A47-44F6-9B5F-999AE6110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0840" y="2015732"/>
            <a:ext cx="5904014" cy="3794783"/>
          </a:xfrm>
        </p:spPr>
        <p:txBody>
          <a:bodyPr>
            <a:normAutofit/>
          </a:bodyPr>
          <a:lstStyle/>
          <a:p>
            <a:r>
              <a:rPr lang="en-IN" sz="1600" dirty="0"/>
              <a:t>Canadian colleges are best when looking for similar low fees colleges when holding money as a criterion.</a:t>
            </a:r>
          </a:p>
          <a:p>
            <a:r>
              <a:rPr lang="en-IN" sz="1600" dirty="0"/>
              <a:t>Similarly, UK would be a preferred choice when choosing mid to high fees colleges when compared to USA when holding money as a criterion.</a:t>
            </a:r>
          </a:p>
          <a:p>
            <a:r>
              <a:rPr lang="en-IN" sz="1600" dirty="0"/>
              <a:t>It is obvious, but let me specifically point out, USA has the highest fees in all 3 nations.</a:t>
            </a:r>
          </a:p>
          <a:p>
            <a:endParaRPr lang="en-I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2F7E23-9A50-4649-8305-408D6CD6E34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55" y="2015732"/>
            <a:ext cx="3962995" cy="345061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Box 25">
            <a:extLst>
              <a:ext uri="{FF2B5EF4-FFF2-40B4-BE49-F238E27FC236}">
                <a16:creationId xmlns:a16="http://schemas.microsoft.com/office/drawing/2014/main" id="{416DA2AC-6BC8-4918-A3AA-EFEDFFA5DD1F}"/>
              </a:ext>
            </a:extLst>
          </p:cNvPr>
          <p:cNvSpPr txBox="1"/>
          <p:nvPr/>
        </p:nvSpPr>
        <p:spPr>
          <a:xfrm>
            <a:off x="1028455" y="5466345"/>
            <a:ext cx="3962995" cy="215444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IN" sz="14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Figure 7: Tuition fee comparison of countries</a:t>
            </a:r>
            <a:endParaRPr lang="en-IN" sz="9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611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51989-ECCE-406D-9244-BC7D03D8A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16248"/>
            <a:ext cx="9603275" cy="1049235"/>
          </a:xfrm>
        </p:spPr>
        <p:txBody>
          <a:bodyPr/>
          <a:lstStyle/>
          <a:p>
            <a:r>
              <a:rPr lang="en-IN" b="1" dirty="0"/>
              <a:t>Clustering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8D143-4C22-4EA2-9D63-B3DDF0ECF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After acquisition of geospatial coordinates and cleaning the dataset, its time to explore each college neighbourhood to cluster them.</a:t>
            </a:r>
          </a:p>
          <a:p>
            <a:r>
              <a:rPr lang="en-IN" dirty="0"/>
              <a:t>We’ll make a data frame where colleges are grouped along with the dummy columns that gives us a data frame of dimensions 629x387.</a:t>
            </a:r>
          </a:p>
          <a:p>
            <a:r>
              <a:rPr lang="en-IN" dirty="0"/>
              <a:t>I’ve successfully clustered the college neighbourhood into the following categories:</a:t>
            </a:r>
          </a:p>
          <a:p>
            <a:pPr lvl="1"/>
            <a:r>
              <a:rPr lang="en-IN" dirty="0"/>
              <a:t>American Eats</a:t>
            </a:r>
          </a:p>
          <a:p>
            <a:pPr lvl="1"/>
            <a:r>
              <a:rPr lang="en-IN" dirty="0"/>
              <a:t>Exotic Eats</a:t>
            </a:r>
          </a:p>
          <a:p>
            <a:pPr lvl="1"/>
            <a:r>
              <a:rPr lang="en-IN" dirty="0"/>
              <a:t>Tour/ Outgoing</a:t>
            </a:r>
          </a:p>
          <a:p>
            <a:pPr lvl="1"/>
            <a:r>
              <a:rPr lang="en-IN" dirty="0"/>
              <a:t>Night Life (Pub) and Fitness</a:t>
            </a:r>
          </a:p>
          <a:p>
            <a:pPr lvl="1"/>
            <a:r>
              <a:rPr lang="en-IN" dirty="0"/>
              <a:t>Art Prone/ Mature Audience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68521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9D42B-3096-428C-B1A8-DAD078463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291081"/>
            <a:ext cx="9603275" cy="1049235"/>
          </a:xfrm>
        </p:spPr>
        <p:txBody>
          <a:bodyPr/>
          <a:lstStyle/>
          <a:p>
            <a:r>
              <a:rPr lang="en-IN" b="1" dirty="0"/>
              <a:t>Future Possibilities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3022-167C-456B-9CEA-2075B1745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By clustering such colleges, we can sort colleges according to our whim by putting constraints like, want café or want gym. </a:t>
            </a:r>
          </a:p>
          <a:p>
            <a:r>
              <a:rPr lang="en-IN" dirty="0"/>
              <a:t>This will help us shortlist colleges for the application process.</a:t>
            </a:r>
          </a:p>
          <a:p>
            <a:r>
              <a:rPr lang="en-IN"/>
              <a:t>We </a:t>
            </a:r>
            <a:r>
              <a:rPr lang="en-IN" dirty="0"/>
              <a:t>can predict what kind shop should be opened near a college or where should we rent a place to get the most benefit.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0143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D112-9042-4B90-9EB4-4CD65515F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976C8-1939-4419-9AD4-000D22D6E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Millions of students pursue master’s as higher education.</a:t>
            </a:r>
          </a:p>
          <a:p>
            <a:r>
              <a:rPr lang="en-IN" dirty="0"/>
              <a:t>They have their own expectations from colleges.</a:t>
            </a:r>
          </a:p>
          <a:p>
            <a:r>
              <a:rPr lang="en-IN" dirty="0"/>
              <a:t>For Domestic students its comfort zone, for international its security.</a:t>
            </a:r>
          </a:p>
          <a:p>
            <a:r>
              <a:rPr lang="en-IN" dirty="0"/>
              <a:t>What if you could choose other colleges based on your college of choice?</a:t>
            </a:r>
          </a:p>
          <a:p>
            <a:r>
              <a:rPr lang="en-IN" dirty="0"/>
              <a:t>You can, by clustering them!</a:t>
            </a:r>
          </a:p>
          <a:p>
            <a:r>
              <a:rPr lang="en-IN" dirty="0"/>
              <a:t>My main target audience is students. Specifically, students like me, dreaming to pursue a Master’s in ‘Computer Science &amp; Information Technology’ in Data Science / Analytics</a:t>
            </a:r>
          </a:p>
        </p:txBody>
      </p:sp>
    </p:spTree>
    <p:extLst>
      <p:ext uri="{BB962C8B-B14F-4D97-AF65-F5344CB8AC3E}">
        <p14:creationId xmlns:p14="http://schemas.microsoft.com/office/powerpoint/2010/main" val="239821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09F13-78A2-4EAE-ADA4-5556484BB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requirement and acquisition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407F7-F093-4F25-B6D9-22E907EDA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We are using </a:t>
            </a:r>
            <a:r>
              <a:rPr lang="en-IN" u="sng" dirty="0">
                <a:hlinkClick r:id="rId2"/>
              </a:rPr>
              <a:t>www.mastersportal.com</a:t>
            </a:r>
            <a:r>
              <a:rPr lang="en-IN" dirty="0"/>
              <a:t> to mine the data. We are searching for Canada, United States, United Kingdom based colleges/ universities that provide full time Master's Degree Programme in the field of Computer Science and IT</a:t>
            </a:r>
          </a:p>
          <a:p>
            <a:r>
              <a:rPr lang="en-IN" dirty="0"/>
              <a:t>Required Data: </a:t>
            </a:r>
          </a:p>
          <a:p>
            <a:pPr lvl="1"/>
            <a:r>
              <a:rPr lang="en-IN" dirty="0"/>
              <a:t>College Id</a:t>
            </a:r>
          </a:p>
          <a:p>
            <a:pPr lvl="1"/>
            <a:r>
              <a:rPr lang="en-IN" dirty="0"/>
              <a:t>College Name</a:t>
            </a:r>
          </a:p>
          <a:p>
            <a:pPr lvl="1"/>
            <a:r>
              <a:rPr lang="en-IN" dirty="0"/>
              <a:t>College Fees</a:t>
            </a:r>
          </a:p>
          <a:p>
            <a:pPr lvl="1"/>
            <a:r>
              <a:rPr lang="en-IN" dirty="0"/>
              <a:t>Address</a:t>
            </a:r>
          </a:p>
          <a:p>
            <a:pPr lvl="1"/>
            <a:r>
              <a:rPr lang="en-IN" dirty="0"/>
              <a:t>Geospatial Coordinates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659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70582-5E11-4A5B-ADEA-D53C8DAA4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078" y="480548"/>
            <a:ext cx="9603275" cy="1306308"/>
          </a:xfrm>
        </p:spPr>
        <p:txBody>
          <a:bodyPr/>
          <a:lstStyle/>
          <a:p>
            <a:r>
              <a:rPr lang="en-IN" dirty="0"/>
              <a:t>There are two types of data that we need:</a:t>
            </a:r>
          </a:p>
          <a:p>
            <a:pPr lvl="1"/>
            <a:r>
              <a:rPr lang="en-IN" dirty="0"/>
              <a:t>College Details (JSON Data): Web Scraping</a:t>
            </a:r>
          </a:p>
          <a:p>
            <a:pPr lvl="1"/>
            <a:r>
              <a:rPr lang="en-IN" dirty="0"/>
              <a:t>Geospatial Coordinates (JSON Data): Google Places API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53909-44C7-4B3F-BE63-485B2C7FA99B}"/>
              </a:ext>
            </a:extLst>
          </p:cNvPr>
          <p:cNvSpPr txBox="1"/>
          <p:nvPr/>
        </p:nvSpPr>
        <p:spPr>
          <a:xfrm>
            <a:off x="1484851" y="2172748"/>
            <a:ext cx="96032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We’ll be collecting college data in a single JSON file by appending to it all the search results that we obtained.</a:t>
            </a:r>
          </a:p>
          <a:p>
            <a:endParaRPr lang="en-IN" dirty="0"/>
          </a:p>
          <a:p>
            <a:r>
              <a:rPr lang="en-IN" dirty="0"/>
              <a:t>We join the main data frame and venues data frame to form a complete dataset. We keep only the required columns:</a:t>
            </a:r>
          </a:p>
          <a:p>
            <a:pPr marL="8001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dirty="0"/>
              <a:t>College Id: ‘id’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dirty="0"/>
              <a:t>College Name: ‘</a:t>
            </a:r>
            <a:r>
              <a:rPr lang="en-IN" dirty="0" err="1"/>
              <a:t>college_name</a:t>
            </a:r>
            <a:r>
              <a:rPr lang="en-IN" dirty="0"/>
              <a:t>’ 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dirty="0"/>
              <a:t>College Fees: ‘fees’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dirty="0"/>
              <a:t>Address: ‘City’, ‘Area’, ‘Country’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0570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5F32C-19BB-4D53-837D-061E36347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br>
              <a:rPr lang="en-US" altLang="en-US" sz="2000" cap="none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br>
              <a:rPr lang="en-US" altLang="en-US" sz="2000" cap="none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altLang="en-US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data frame looked like this after cleaning:</a:t>
            </a:r>
            <a:br>
              <a:rPr lang="en-US" altLang="en-US" sz="3600" cap="none" dirty="0">
                <a:latin typeface="Arial" panose="020B0604020202020204" pitchFamily="34" charset="0"/>
              </a:rPr>
            </a:br>
            <a:endParaRPr lang="en-I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224A67E-EA63-4906-80E9-A9D6CA40A710}"/>
              </a:ext>
            </a:extLst>
          </p:cNvPr>
          <p:cNvGrpSpPr/>
          <p:nvPr/>
        </p:nvGrpSpPr>
        <p:grpSpPr>
          <a:xfrm>
            <a:off x="2365979" y="1988657"/>
            <a:ext cx="6241126" cy="3700546"/>
            <a:chOff x="1451579" y="1921545"/>
            <a:chExt cx="6230938" cy="3694505"/>
          </a:xfrm>
        </p:grpSpPr>
        <p:pic>
          <p:nvPicPr>
            <p:cNvPr id="2050" name="Picture 1">
              <a:extLst>
                <a:ext uri="{FF2B5EF4-FFF2-40B4-BE49-F238E27FC236}">
                  <a16:creationId xmlns:a16="http://schemas.microsoft.com/office/drawing/2014/main" id="{2A8A9BDB-3650-4461-B351-CE6FD8FFC6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1579" y="1921545"/>
              <a:ext cx="6230938" cy="3363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 Box 5">
              <a:extLst>
                <a:ext uri="{FF2B5EF4-FFF2-40B4-BE49-F238E27FC236}">
                  <a16:creationId xmlns:a16="http://schemas.microsoft.com/office/drawing/2014/main" id="{8C82C36F-BEF5-4A52-ABD7-673D233C33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1579" y="5370231"/>
              <a:ext cx="6230938" cy="2458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1" u="none" strike="noStrike" cap="none" normalizeH="0" baseline="0" dirty="0">
                  <a:ln>
                    <a:noFill/>
                  </a:ln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Table 1: Clean data frame after normalizing college data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5" name="Rectangle 3">
            <a:extLst>
              <a:ext uri="{FF2B5EF4-FFF2-40B4-BE49-F238E27FC236}">
                <a16:creationId xmlns:a16="http://schemas.microsoft.com/office/drawing/2014/main" id="{FB5B8017-F9F6-43BA-81F8-4205E3887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899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35AE5-6937-4048-B690-47C774AAC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give tuition fees a uniform scale, we convert all credit-based fees to yearly fees.</a:t>
            </a:r>
          </a:p>
          <a:p>
            <a:r>
              <a:rPr lang="en-IN" dirty="0"/>
              <a:t>The formula to convert (approximately) credit based tuition fee to annual tuition fee:</a:t>
            </a:r>
          </a:p>
          <a:p>
            <a:r>
              <a:rPr lang="en-IN" dirty="0"/>
              <a:t>df.</a:t>
            </a:r>
            <a:r>
              <a:rPr lang="en-IN" dirty="0">
                <a:solidFill>
                  <a:srgbClr val="0070C0"/>
                </a:solidFill>
              </a:rPr>
              <a:t>loc</a:t>
            </a:r>
            <a:r>
              <a:rPr lang="en-IN" dirty="0"/>
              <a:t>[df[</a:t>
            </a:r>
            <a:r>
              <a:rPr lang="en-IN" dirty="0">
                <a:solidFill>
                  <a:srgbClr val="00B050"/>
                </a:solidFill>
              </a:rPr>
              <a:t>'tuition_fee.unit'</a:t>
            </a:r>
            <a:r>
              <a:rPr lang="en-IN" dirty="0"/>
              <a:t>] == </a:t>
            </a:r>
            <a:r>
              <a:rPr lang="en-IN" dirty="0">
                <a:solidFill>
                  <a:srgbClr val="00B050"/>
                </a:solidFill>
              </a:rPr>
              <a:t>'credit'</a:t>
            </a:r>
            <a:r>
              <a:rPr lang="en-IN" dirty="0"/>
              <a:t>, </a:t>
            </a:r>
            <a:r>
              <a:rPr lang="en-IN" dirty="0">
                <a:solidFill>
                  <a:srgbClr val="00B050"/>
                </a:solidFill>
              </a:rPr>
              <a:t>'tuition_fee.value'</a:t>
            </a:r>
            <a:r>
              <a:rPr lang="en-IN" dirty="0"/>
              <a:t>] = (df[</a:t>
            </a:r>
            <a:r>
              <a:rPr lang="en-IN" dirty="0">
                <a:solidFill>
                  <a:srgbClr val="00B050"/>
                </a:solidFill>
              </a:rPr>
              <a:t>'tuition_fee.value'</a:t>
            </a:r>
            <a:r>
              <a:rPr lang="en-IN" dirty="0"/>
              <a:t>]*</a:t>
            </a:r>
            <a:r>
              <a:rPr lang="en-IN" dirty="0">
                <a:solidFill>
                  <a:srgbClr val="FF0000"/>
                </a:solidFill>
              </a:rPr>
              <a:t>45</a:t>
            </a:r>
            <a:r>
              <a:rPr lang="en-IN" dirty="0"/>
              <a:t>)/</a:t>
            </a:r>
            <a:r>
              <a:rPr lang="en-IN" dirty="0">
                <a:solidFill>
                  <a:srgbClr val="FF0000"/>
                </a:solidFill>
              </a:rPr>
              <a:t>2</a:t>
            </a:r>
            <a:r>
              <a:rPr lang="en-IN" dirty="0"/>
              <a:t> </a:t>
            </a:r>
          </a:p>
          <a:p>
            <a:r>
              <a:rPr lang="en-IN" dirty="0"/>
              <a:t>Note: This causes discrepancies in data which we’ll solve later. Also, the number of credit-based fees were too few compared to annual fees, thus there is no significant impact</a:t>
            </a:r>
          </a:p>
        </p:txBody>
      </p:sp>
    </p:spTree>
    <p:extLst>
      <p:ext uri="{BB962C8B-B14F-4D97-AF65-F5344CB8AC3E}">
        <p14:creationId xmlns:p14="http://schemas.microsoft.com/office/powerpoint/2010/main" val="3449544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DC5A-92E7-4D13-B99D-7771E406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758" y="941935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</a:t>
            </a:r>
            <a:br>
              <a:rPr lang="en-US" dirty="0"/>
            </a:br>
            <a:r>
              <a:rPr lang="en-US" sz="2200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Spatial Data Analysis</a:t>
            </a:r>
            <a:br>
              <a:rPr lang="en-US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endParaRPr lang="en-IN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F89E01B-75D0-4E73-8906-12E497E87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354" y="105053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09DBA8-A8FA-4247-A945-F06E053EBDAB}"/>
              </a:ext>
            </a:extLst>
          </p:cNvPr>
          <p:cNvSpPr txBox="1"/>
          <p:nvPr/>
        </p:nvSpPr>
        <p:spPr>
          <a:xfrm>
            <a:off x="1461331" y="1991170"/>
            <a:ext cx="960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I formed three more data frames representing colleges in USA, UK and Canada separately.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D7DEE1-2762-40AC-B6EE-D40C709D2C1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2474608"/>
            <a:ext cx="5730875" cy="3253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322116-9F09-42E6-AF01-CA227146DEDE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8" t="46494" r="23034" b="5390"/>
          <a:stretch/>
        </p:blipFill>
        <p:spPr bwMode="auto">
          <a:xfrm>
            <a:off x="6193395" y="2474608"/>
            <a:ext cx="5698760" cy="28975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93F469-2D49-46A9-985A-52BFA30CDB69}"/>
              </a:ext>
            </a:extLst>
          </p:cNvPr>
          <p:cNvSpPr txBox="1"/>
          <p:nvPr/>
        </p:nvSpPr>
        <p:spPr>
          <a:xfrm>
            <a:off x="2597921" y="5750313"/>
            <a:ext cx="1888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5681F8-3998-4D21-BE7D-3158AED32CAE}"/>
              </a:ext>
            </a:extLst>
          </p:cNvPr>
          <p:cNvSpPr txBox="1"/>
          <p:nvPr/>
        </p:nvSpPr>
        <p:spPr>
          <a:xfrm>
            <a:off x="8440397" y="5486219"/>
            <a:ext cx="2307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CANADA</a:t>
            </a:r>
          </a:p>
        </p:txBody>
      </p:sp>
    </p:spTree>
    <p:extLst>
      <p:ext uri="{BB962C8B-B14F-4D97-AF65-F5344CB8AC3E}">
        <p14:creationId xmlns:p14="http://schemas.microsoft.com/office/powerpoint/2010/main" val="3011918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A2C62D-8EEF-4F65-97FF-4156A1CE778D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3" t="19189" r="19285" b="18371"/>
          <a:stretch/>
        </p:blipFill>
        <p:spPr bwMode="auto">
          <a:xfrm>
            <a:off x="473654" y="2025345"/>
            <a:ext cx="5473065" cy="34448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F6F42F-05D9-4677-AE50-2FA7136A06B8}"/>
              </a:ext>
            </a:extLst>
          </p:cNvPr>
          <p:cNvSpPr txBox="1"/>
          <p:nvPr/>
        </p:nvSpPr>
        <p:spPr>
          <a:xfrm>
            <a:off x="6607728" y="2268626"/>
            <a:ext cx="43874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dirty="0"/>
              <a:t>USA  has a large number of colleges to the east.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dirty="0"/>
              <a:t>Canada has negligible colleges compared to USA and UK.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dirty="0"/>
              <a:t>UK has the best distribution of college.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5069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1C81-48A0-4F02-9FD8-3DBF52568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466" y="1081356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</a:t>
            </a:r>
            <a:br>
              <a:rPr lang="en-US" dirty="0"/>
            </a:br>
            <a:r>
              <a:rPr lang="en-US" sz="2200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Numerical Data Analysis</a:t>
            </a:r>
            <a:br>
              <a:rPr lang="en-US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AD730-E373-4E81-BDBE-3A738230A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3031" y="2130591"/>
            <a:ext cx="4812401" cy="3450613"/>
          </a:xfrm>
        </p:spPr>
        <p:txBody>
          <a:bodyPr>
            <a:normAutofit/>
          </a:bodyPr>
          <a:lstStyle/>
          <a:p>
            <a:r>
              <a:rPr lang="en-IN" dirty="0"/>
              <a:t>The box plot and the table show us the following:</a:t>
            </a:r>
          </a:p>
          <a:p>
            <a:r>
              <a:rPr lang="en-IN" dirty="0"/>
              <a:t>25% colleges have fees up to 15342.</a:t>
            </a:r>
          </a:p>
          <a:p>
            <a:r>
              <a:rPr lang="en-IN" dirty="0"/>
              <a:t>50% colleges have fees up to 20331.</a:t>
            </a:r>
          </a:p>
          <a:p>
            <a:r>
              <a:rPr lang="en-IN" dirty="0"/>
              <a:t>75% colleges have fees up to 26166.</a:t>
            </a:r>
          </a:p>
          <a:p>
            <a:r>
              <a:rPr lang="en-IN" dirty="0"/>
              <a:t>The highest reported tuition fee is 68640.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8DB49-5B2E-4F26-99B1-FC5BD1A0494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67" y="2109636"/>
            <a:ext cx="1934845" cy="3081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FF85E6-49E2-419E-B8D1-B0274A667EF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145" y="2110034"/>
            <a:ext cx="3950653" cy="3060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174071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29</TotalTime>
  <Words>699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Adobe Gothic Std B</vt:lpstr>
      <vt:lpstr>Arial</vt:lpstr>
      <vt:lpstr>Calibri</vt:lpstr>
      <vt:lpstr>Gill Sans MT</vt:lpstr>
      <vt:lpstr>Gallery</vt:lpstr>
      <vt:lpstr>Clustering Colleges  Based on  Neighbourhood Similarities</vt:lpstr>
      <vt:lpstr>Introduction </vt:lpstr>
      <vt:lpstr>Data requirement and acquisition </vt:lpstr>
      <vt:lpstr>PowerPoint Presentation</vt:lpstr>
      <vt:lpstr>  The data frame looked like this after cleaning: </vt:lpstr>
      <vt:lpstr>PowerPoint Presentation</vt:lpstr>
      <vt:lpstr>EXPLORATORY DATA ANALYSIS Spatial Data Analysis </vt:lpstr>
      <vt:lpstr>PowerPoint Presentation</vt:lpstr>
      <vt:lpstr>EXPLORATORY DATA ANALYSIS Numerical Data Analysis </vt:lpstr>
      <vt:lpstr>PowerPoint Presentation</vt:lpstr>
      <vt:lpstr>Clustering </vt:lpstr>
      <vt:lpstr>Future Possibilities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Colleges  Based on  Neighbourhood Similarities</dc:title>
  <dc:creator>Xtreme 21</dc:creator>
  <cp:lastModifiedBy>Xtreme 21</cp:lastModifiedBy>
  <cp:revision>10</cp:revision>
  <dcterms:created xsi:type="dcterms:W3CDTF">2019-11-05T05:12:43Z</dcterms:created>
  <dcterms:modified xsi:type="dcterms:W3CDTF">2019-11-05T05:42:23Z</dcterms:modified>
</cp:coreProperties>
</file>