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58" r:id="rId5"/>
    <p:sldId id="260" r:id="rId6"/>
    <p:sldId id="276" r:id="rId7"/>
    <p:sldId id="261" r:id="rId8"/>
    <p:sldId id="259" r:id="rId9"/>
    <p:sldId id="268" r:id="rId10"/>
    <p:sldId id="262" r:id="rId11"/>
    <p:sldId id="269" r:id="rId12"/>
    <p:sldId id="270" r:id="rId13"/>
    <p:sldId id="271" r:id="rId14"/>
    <p:sldId id="263" r:id="rId15"/>
    <p:sldId id="264" r:id="rId16"/>
    <p:sldId id="272" r:id="rId17"/>
    <p:sldId id="265" r:id="rId18"/>
    <p:sldId id="266" r:id="rId19"/>
    <p:sldId id="267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F4B5B-B7C9-7E40-B4B1-49C187825132}" v="10" dt="2021-09-06T23:17:27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68054"/>
  </p:normalViewPr>
  <p:slideViewPr>
    <p:cSldViewPr snapToGrid="0" snapToObjects="1">
      <p:cViewPr varScale="1">
        <p:scale>
          <a:sx n="95" d="100"/>
          <a:sy n="95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erjee, Deepro" userId="59bb156d-7516-4212-a860-9ec41fb041f7" providerId="ADAL" clId="{ADAF4B5B-B7C9-7E40-B4B1-49C187825132}"/>
    <pc:docChg chg="custSel addSld modSld">
      <pc:chgData name="Banerjee, Deepro" userId="59bb156d-7516-4212-a860-9ec41fb041f7" providerId="ADAL" clId="{ADAF4B5B-B7C9-7E40-B4B1-49C187825132}" dt="2021-09-10T17:08:26.201" v="717" actId="20577"/>
      <pc:docMkLst>
        <pc:docMk/>
      </pc:docMkLst>
      <pc:sldChg chg="modSp mod modNotesTx">
        <pc:chgData name="Banerjee, Deepro" userId="59bb156d-7516-4212-a860-9ec41fb041f7" providerId="ADAL" clId="{ADAF4B5B-B7C9-7E40-B4B1-49C187825132}" dt="2021-09-05T21:35:51.086" v="650" actId="255"/>
        <pc:sldMkLst>
          <pc:docMk/>
          <pc:sldMk cId="205687349" sldId="256"/>
        </pc:sldMkLst>
        <pc:spChg chg="mod">
          <ac:chgData name="Banerjee, Deepro" userId="59bb156d-7516-4212-a860-9ec41fb041f7" providerId="ADAL" clId="{ADAF4B5B-B7C9-7E40-B4B1-49C187825132}" dt="2021-09-05T21:35:51.086" v="650" actId="255"/>
          <ac:spMkLst>
            <pc:docMk/>
            <pc:sldMk cId="205687349" sldId="256"/>
            <ac:spMk id="2" creationId="{4DED81EC-FC40-BD4F-904D-25782F775C52}"/>
          </ac:spMkLst>
        </pc:spChg>
        <pc:spChg chg="mod">
          <ac:chgData name="Banerjee, Deepro" userId="59bb156d-7516-4212-a860-9ec41fb041f7" providerId="ADAL" clId="{ADAF4B5B-B7C9-7E40-B4B1-49C187825132}" dt="2021-09-05T21:34:20.468" v="611" actId="1036"/>
          <ac:spMkLst>
            <pc:docMk/>
            <pc:sldMk cId="205687349" sldId="256"/>
            <ac:spMk id="3" creationId="{4FD27DDF-3261-0C47-A566-00E59E2D52BE}"/>
          </ac:spMkLst>
        </pc:spChg>
      </pc:sldChg>
      <pc:sldChg chg="modSp new mod">
        <pc:chgData name="Banerjee, Deepro" userId="59bb156d-7516-4212-a860-9ec41fb041f7" providerId="ADAL" clId="{ADAF4B5B-B7C9-7E40-B4B1-49C187825132}" dt="2021-09-10T17:08:26.201" v="717" actId="20577"/>
        <pc:sldMkLst>
          <pc:docMk/>
          <pc:sldMk cId="2583680861" sldId="257"/>
        </pc:sldMkLst>
        <pc:spChg chg="mod">
          <ac:chgData name="Banerjee, Deepro" userId="59bb156d-7516-4212-a860-9ec41fb041f7" providerId="ADAL" clId="{ADAF4B5B-B7C9-7E40-B4B1-49C187825132}" dt="2021-09-10T17:08:26.201" v="717" actId="20577"/>
          <ac:spMkLst>
            <pc:docMk/>
            <pc:sldMk cId="2583680861" sldId="257"/>
            <ac:spMk id="2" creationId="{5EFC057E-3E3B-C742-822C-BAD0B2662930}"/>
          </ac:spMkLst>
        </pc:spChg>
      </pc:sldChg>
      <pc:sldChg chg="add">
        <pc:chgData name="Banerjee, Deepro" userId="59bb156d-7516-4212-a860-9ec41fb041f7" providerId="ADAL" clId="{ADAF4B5B-B7C9-7E40-B4B1-49C187825132}" dt="2021-09-05T13:41:10.645" v="72" actId="2890"/>
        <pc:sldMkLst>
          <pc:docMk/>
          <pc:sldMk cId="3633912530" sldId="258"/>
        </pc:sldMkLst>
      </pc:sldChg>
      <pc:sldChg chg="modSp new mod">
        <pc:chgData name="Banerjee, Deepro" userId="59bb156d-7516-4212-a860-9ec41fb041f7" providerId="ADAL" clId="{ADAF4B5B-B7C9-7E40-B4B1-49C187825132}" dt="2021-09-05T13:41:52.159" v="114" actId="20577"/>
        <pc:sldMkLst>
          <pc:docMk/>
          <pc:sldMk cId="995660219" sldId="259"/>
        </pc:sldMkLst>
        <pc:spChg chg="mod">
          <ac:chgData name="Banerjee, Deepro" userId="59bb156d-7516-4212-a860-9ec41fb041f7" providerId="ADAL" clId="{ADAF4B5B-B7C9-7E40-B4B1-49C187825132}" dt="2021-09-05T13:41:52.159" v="114" actId="20577"/>
          <ac:spMkLst>
            <pc:docMk/>
            <pc:sldMk cId="995660219" sldId="259"/>
            <ac:spMk id="2" creationId="{A1217F84-B84B-B845-9C11-FD8BCF84258A}"/>
          </ac:spMkLst>
        </pc:spChg>
      </pc:sldChg>
      <pc:sldChg chg="modSp new mod">
        <pc:chgData name="Banerjee, Deepro" userId="59bb156d-7516-4212-a860-9ec41fb041f7" providerId="ADAL" clId="{ADAF4B5B-B7C9-7E40-B4B1-49C187825132}" dt="2021-09-05T13:42:04.172" v="132" actId="20577"/>
        <pc:sldMkLst>
          <pc:docMk/>
          <pc:sldMk cId="897164461" sldId="260"/>
        </pc:sldMkLst>
        <pc:spChg chg="mod">
          <ac:chgData name="Banerjee, Deepro" userId="59bb156d-7516-4212-a860-9ec41fb041f7" providerId="ADAL" clId="{ADAF4B5B-B7C9-7E40-B4B1-49C187825132}" dt="2021-09-05T13:42:04.172" v="132" actId="20577"/>
          <ac:spMkLst>
            <pc:docMk/>
            <pc:sldMk cId="897164461" sldId="260"/>
            <ac:spMk id="2" creationId="{922C5BC9-668A-0144-8EB9-32905554107B}"/>
          </ac:spMkLst>
        </pc:spChg>
      </pc:sldChg>
      <pc:sldChg chg="modSp new mod">
        <pc:chgData name="Banerjee, Deepro" userId="59bb156d-7516-4212-a860-9ec41fb041f7" providerId="ADAL" clId="{ADAF4B5B-B7C9-7E40-B4B1-49C187825132}" dt="2021-09-05T13:42:13.766" v="148" actId="20577"/>
        <pc:sldMkLst>
          <pc:docMk/>
          <pc:sldMk cId="252940018" sldId="261"/>
        </pc:sldMkLst>
        <pc:spChg chg="mod">
          <ac:chgData name="Banerjee, Deepro" userId="59bb156d-7516-4212-a860-9ec41fb041f7" providerId="ADAL" clId="{ADAF4B5B-B7C9-7E40-B4B1-49C187825132}" dt="2021-09-05T13:42:13.766" v="148" actId="20577"/>
          <ac:spMkLst>
            <pc:docMk/>
            <pc:sldMk cId="252940018" sldId="261"/>
            <ac:spMk id="2" creationId="{C4D78D97-1866-6142-AB77-7CCBC6225C14}"/>
          </ac:spMkLst>
        </pc:spChg>
      </pc:sldChg>
      <pc:sldChg chg="modSp new mod">
        <pc:chgData name="Banerjee, Deepro" userId="59bb156d-7516-4212-a860-9ec41fb041f7" providerId="ADAL" clId="{ADAF4B5B-B7C9-7E40-B4B1-49C187825132}" dt="2021-09-05T13:42:36.141" v="165" actId="20577"/>
        <pc:sldMkLst>
          <pc:docMk/>
          <pc:sldMk cId="2364176863" sldId="262"/>
        </pc:sldMkLst>
        <pc:spChg chg="mod">
          <ac:chgData name="Banerjee, Deepro" userId="59bb156d-7516-4212-a860-9ec41fb041f7" providerId="ADAL" clId="{ADAF4B5B-B7C9-7E40-B4B1-49C187825132}" dt="2021-09-05T13:42:36.141" v="165" actId="20577"/>
          <ac:spMkLst>
            <pc:docMk/>
            <pc:sldMk cId="2364176863" sldId="262"/>
            <ac:spMk id="2" creationId="{9937B675-7FB5-284F-A87F-5FE9BECBE7EB}"/>
          </ac:spMkLst>
        </pc:spChg>
      </pc:sldChg>
      <pc:sldChg chg="modSp new mod">
        <pc:chgData name="Banerjee, Deepro" userId="59bb156d-7516-4212-a860-9ec41fb041f7" providerId="ADAL" clId="{ADAF4B5B-B7C9-7E40-B4B1-49C187825132}" dt="2021-09-05T13:42:47.604" v="177" actId="20577"/>
        <pc:sldMkLst>
          <pc:docMk/>
          <pc:sldMk cId="844203302" sldId="263"/>
        </pc:sldMkLst>
        <pc:spChg chg="mod">
          <ac:chgData name="Banerjee, Deepro" userId="59bb156d-7516-4212-a860-9ec41fb041f7" providerId="ADAL" clId="{ADAF4B5B-B7C9-7E40-B4B1-49C187825132}" dt="2021-09-05T13:42:47.604" v="177" actId="20577"/>
          <ac:spMkLst>
            <pc:docMk/>
            <pc:sldMk cId="844203302" sldId="263"/>
            <ac:spMk id="2" creationId="{26CD450E-121C-4A48-A026-1D3184DD0837}"/>
          </ac:spMkLst>
        </pc:spChg>
      </pc:sldChg>
      <pc:sldChg chg="modSp new mod">
        <pc:chgData name="Banerjee, Deepro" userId="59bb156d-7516-4212-a860-9ec41fb041f7" providerId="ADAL" clId="{ADAF4B5B-B7C9-7E40-B4B1-49C187825132}" dt="2021-09-05T22:59:13.701" v="663" actId="20577"/>
        <pc:sldMkLst>
          <pc:docMk/>
          <pc:sldMk cId="3321573013" sldId="264"/>
        </pc:sldMkLst>
        <pc:spChg chg="mod">
          <ac:chgData name="Banerjee, Deepro" userId="59bb156d-7516-4212-a860-9ec41fb041f7" providerId="ADAL" clId="{ADAF4B5B-B7C9-7E40-B4B1-49C187825132}" dt="2021-09-05T22:59:13.701" v="663" actId="20577"/>
          <ac:spMkLst>
            <pc:docMk/>
            <pc:sldMk cId="3321573013" sldId="264"/>
            <ac:spMk id="2" creationId="{A4944F15-95BB-F247-82FF-4410E020AC0D}"/>
          </ac:spMkLst>
        </pc:spChg>
      </pc:sldChg>
      <pc:sldChg chg="modSp new mod">
        <pc:chgData name="Banerjee, Deepro" userId="59bb156d-7516-4212-a860-9ec41fb041f7" providerId="ADAL" clId="{ADAF4B5B-B7C9-7E40-B4B1-49C187825132}" dt="2021-09-05T13:43:22.830" v="241" actId="20577"/>
        <pc:sldMkLst>
          <pc:docMk/>
          <pc:sldMk cId="320255401" sldId="265"/>
        </pc:sldMkLst>
        <pc:spChg chg="mod">
          <ac:chgData name="Banerjee, Deepro" userId="59bb156d-7516-4212-a860-9ec41fb041f7" providerId="ADAL" clId="{ADAF4B5B-B7C9-7E40-B4B1-49C187825132}" dt="2021-09-05T13:43:22.830" v="241" actId="20577"/>
          <ac:spMkLst>
            <pc:docMk/>
            <pc:sldMk cId="320255401" sldId="265"/>
            <ac:spMk id="2" creationId="{695350FA-3885-EE40-BCDC-745345139DAD}"/>
          </ac:spMkLst>
        </pc:spChg>
      </pc:sldChg>
      <pc:sldChg chg="modSp new mod">
        <pc:chgData name="Banerjee, Deepro" userId="59bb156d-7516-4212-a860-9ec41fb041f7" providerId="ADAL" clId="{ADAF4B5B-B7C9-7E40-B4B1-49C187825132}" dt="2021-09-05T13:43:34.815" v="270" actId="20577"/>
        <pc:sldMkLst>
          <pc:docMk/>
          <pc:sldMk cId="1590013482" sldId="266"/>
        </pc:sldMkLst>
        <pc:spChg chg="mod">
          <ac:chgData name="Banerjee, Deepro" userId="59bb156d-7516-4212-a860-9ec41fb041f7" providerId="ADAL" clId="{ADAF4B5B-B7C9-7E40-B4B1-49C187825132}" dt="2021-09-05T13:43:34.815" v="270" actId="20577"/>
          <ac:spMkLst>
            <pc:docMk/>
            <pc:sldMk cId="1590013482" sldId="266"/>
            <ac:spMk id="2" creationId="{31F592F1-51D1-EE42-843D-312BE910798E}"/>
          </ac:spMkLst>
        </pc:spChg>
      </pc:sldChg>
      <pc:sldChg chg="modSp add mod">
        <pc:chgData name="Banerjee, Deepro" userId="59bb156d-7516-4212-a860-9ec41fb041f7" providerId="ADAL" clId="{ADAF4B5B-B7C9-7E40-B4B1-49C187825132}" dt="2021-09-05T13:43:43.334" v="284" actId="20577"/>
        <pc:sldMkLst>
          <pc:docMk/>
          <pc:sldMk cId="2862041284" sldId="267"/>
        </pc:sldMkLst>
        <pc:spChg chg="mod">
          <ac:chgData name="Banerjee, Deepro" userId="59bb156d-7516-4212-a860-9ec41fb041f7" providerId="ADAL" clId="{ADAF4B5B-B7C9-7E40-B4B1-49C187825132}" dt="2021-09-05T13:43:43.334" v="284" actId="20577"/>
          <ac:spMkLst>
            <pc:docMk/>
            <pc:sldMk cId="2862041284" sldId="267"/>
            <ac:spMk id="2" creationId="{31F592F1-51D1-EE42-843D-312BE910798E}"/>
          </ac:spMkLst>
        </pc:spChg>
      </pc:sldChg>
      <pc:sldChg chg="modSp new mod">
        <pc:chgData name="Banerjee, Deepro" userId="59bb156d-7516-4212-a860-9ec41fb041f7" providerId="ADAL" clId="{ADAF4B5B-B7C9-7E40-B4B1-49C187825132}" dt="2021-09-05T13:44:13.114" v="305" actId="20577"/>
        <pc:sldMkLst>
          <pc:docMk/>
          <pc:sldMk cId="1976759143" sldId="268"/>
        </pc:sldMkLst>
        <pc:spChg chg="mod">
          <ac:chgData name="Banerjee, Deepro" userId="59bb156d-7516-4212-a860-9ec41fb041f7" providerId="ADAL" clId="{ADAF4B5B-B7C9-7E40-B4B1-49C187825132}" dt="2021-09-05T13:44:13.114" v="305" actId="20577"/>
          <ac:spMkLst>
            <pc:docMk/>
            <pc:sldMk cId="1976759143" sldId="268"/>
            <ac:spMk id="2" creationId="{794F9F2B-A265-6643-BD51-85C0583F89CB}"/>
          </ac:spMkLst>
        </pc:spChg>
      </pc:sldChg>
      <pc:sldChg chg="modSp new mod">
        <pc:chgData name="Banerjee, Deepro" userId="59bb156d-7516-4212-a860-9ec41fb041f7" providerId="ADAL" clId="{ADAF4B5B-B7C9-7E40-B4B1-49C187825132}" dt="2021-09-05T13:44:53.297" v="324" actId="20577"/>
        <pc:sldMkLst>
          <pc:docMk/>
          <pc:sldMk cId="176311535" sldId="269"/>
        </pc:sldMkLst>
        <pc:spChg chg="mod">
          <ac:chgData name="Banerjee, Deepro" userId="59bb156d-7516-4212-a860-9ec41fb041f7" providerId="ADAL" clId="{ADAF4B5B-B7C9-7E40-B4B1-49C187825132}" dt="2021-09-05T13:44:53.297" v="324" actId="20577"/>
          <ac:spMkLst>
            <pc:docMk/>
            <pc:sldMk cId="176311535" sldId="269"/>
            <ac:spMk id="2" creationId="{8C47310E-BBEE-AD43-BCED-6A3B51E3949D}"/>
          </ac:spMkLst>
        </pc:spChg>
      </pc:sldChg>
      <pc:sldChg chg="modSp new mod">
        <pc:chgData name="Banerjee, Deepro" userId="59bb156d-7516-4212-a860-9ec41fb041f7" providerId="ADAL" clId="{ADAF4B5B-B7C9-7E40-B4B1-49C187825132}" dt="2021-09-05T13:48:29.175" v="352" actId="20577"/>
        <pc:sldMkLst>
          <pc:docMk/>
          <pc:sldMk cId="1473772075" sldId="270"/>
        </pc:sldMkLst>
        <pc:spChg chg="mod">
          <ac:chgData name="Banerjee, Deepro" userId="59bb156d-7516-4212-a860-9ec41fb041f7" providerId="ADAL" clId="{ADAF4B5B-B7C9-7E40-B4B1-49C187825132}" dt="2021-09-05T13:48:29.175" v="352" actId="20577"/>
          <ac:spMkLst>
            <pc:docMk/>
            <pc:sldMk cId="1473772075" sldId="270"/>
            <ac:spMk id="2" creationId="{D0E2D6FC-E5BD-B543-9270-BF682F328639}"/>
          </ac:spMkLst>
        </pc:spChg>
      </pc:sldChg>
      <pc:sldChg chg="modSp new mod">
        <pc:chgData name="Banerjee, Deepro" userId="59bb156d-7516-4212-a860-9ec41fb041f7" providerId="ADAL" clId="{ADAF4B5B-B7C9-7E40-B4B1-49C187825132}" dt="2021-09-05T13:50:14.254" v="375" actId="20577"/>
        <pc:sldMkLst>
          <pc:docMk/>
          <pc:sldMk cId="2582996409" sldId="271"/>
        </pc:sldMkLst>
        <pc:spChg chg="mod">
          <ac:chgData name="Banerjee, Deepro" userId="59bb156d-7516-4212-a860-9ec41fb041f7" providerId="ADAL" clId="{ADAF4B5B-B7C9-7E40-B4B1-49C187825132}" dt="2021-09-05T13:50:14.254" v="375" actId="20577"/>
          <ac:spMkLst>
            <pc:docMk/>
            <pc:sldMk cId="2582996409" sldId="271"/>
            <ac:spMk id="2" creationId="{CCAE8EAA-4C2C-9C43-90EF-2FA73C8B2B07}"/>
          </ac:spMkLst>
        </pc:spChg>
      </pc:sldChg>
      <pc:sldChg chg="add">
        <pc:chgData name="Banerjee, Deepro" userId="59bb156d-7516-4212-a860-9ec41fb041f7" providerId="ADAL" clId="{ADAF4B5B-B7C9-7E40-B4B1-49C187825132}" dt="2021-09-05T22:59:07.842" v="657" actId="2890"/>
        <pc:sldMkLst>
          <pc:docMk/>
          <pc:sldMk cId="3392852354" sldId="272"/>
        </pc:sldMkLst>
      </pc:sldChg>
      <pc:sldChg chg="modSp add mod modNotesTx">
        <pc:chgData name="Banerjee, Deepro" userId="59bb156d-7516-4212-a860-9ec41fb041f7" providerId="ADAL" clId="{ADAF4B5B-B7C9-7E40-B4B1-49C187825132}" dt="2021-09-06T23:17:28.635" v="684" actId="20577"/>
        <pc:sldMkLst>
          <pc:docMk/>
          <pc:sldMk cId="3180347128" sldId="273"/>
        </pc:sldMkLst>
        <pc:spChg chg="mod">
          <ac:chgData name="Banerjee, Deepro" userId="59bb156d-7516-4212-a860-9ec41fb041f7" providerId="ADAL" clId="{ADAF4B5B-B7C9-7E40-B4B1-49C187825132}" dt="2021-09-06T23:17:08.371" v="681" actId="20577"/>
          <ac:spMkLst>
            <pc:docMk/>
            <pc:sldMk cId="3180347128" sldId="273"/>
            <ac:spMk id="2" creationId="{31F592F1-51D1-EE42-843D-312BE91079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B30EC-248D-9548-A149-2237243CDE4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6987C-0916-2242-A9EF-85F33DA0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1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/intuitive-understanding-of-attention-mechanism-in-deep-learning-6c9482aecf4f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/pdf/1312.6034.pdf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/>
              <a:t>/articles/s41576-019-0122-6#Sec11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Figure1: https://</a:t>
            </a:r>
            <a:r>
              <a:rPr lang="en-US" dirty="0" err="1"/>
              <a:t>slideplayer.com</a:t>
            </a:r>
            <a:r>
              <a:rPr lang="en-US" dirty="0"/>
              <a:t>/slide/9089748/</a:t>
            </a:r>
          </a:p>
          <a:p>
            <a:r>
              <a:rPr lang="en-US" dirty="0"/>
              <a:t>Figure3: https://</a:t>
            </a:r>
            <a:r>
              <a:rPr lang="en-US" dirty="0" err="1"/>
              <a:t>www.khanacademy.org</a:t>
            </a:r>
            <a:r>
              <a:rPr lang="en-US" dirty="0"/>
              <a:t>/science/ap-biology/gene-expression-and-regulation/regulation-of-gene-expression-and-cell-specialization/a/overview-of-eukaryotic-gene-regulation</a:t>
            </a:r>
          </a:p>
          <a:p>
            <a:endParaRPr lang="en-US" dirty="0"/>
          </a:p>
          <a:p>
            <a:r>
              <a:rPr lang="en-US" dirty="0"/>
              <a:t>Same DNA different cell types</a:t>
            </a:r>
          </a:p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/Class/</a:t>
            </a:r>
            <a:r>
              <a:rPr lang="en-US" dirty="0" err="1"/>
              <a:t>MLACourse</a:t>
            </a:r>
            <a:r>
              <a:rPr lang="en-US" dirty="0"/>
              <a:t>/Original8Hour/Genetics/</a:t>
            </a:r>
            <a:r>
              <a:rPr lang="en-US" dirty="0" err="1"/>
              <a:t>gene_expression.html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</a:t>
            </a:r>
            <a:r>
              <a:rPr lang="en-US" dirty="0" err="1"/>
              <a:t>scitable</a:t>
            </a:r>
            <a:r>
              <a:rPr lang="en-US" dirty="0"/>
              <a:t>/</a:t>
            </a:r>
            <a:r>
              <a:rPr lang="en-US" dirty="0" err="1"/>
              <a:t>topicpage</a:t>
            </a:r>
            <a:r>
              <a:rPr lang="en-US" dirty="0"/>
              <a:t>/gene-expression-regulates-cell-differentiation-931/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/articles/hdy201054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2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Figure2: http://2013.igem.org/wiki/</a:t>
            </a:r>
            <a:r>
              <a:rPr lang="en-US" dirty="0" err="1"/>
              <a:t>index.php?title</a:t>
            </a:r>
            <a:r>
              <a:rPr lang="en-US" dirty="0"/>
              <a:t>=</a:t>
            </a:r>
            <a:r>
              <a:rPr lang="en-US" dirty="0" err="1"/>
              <a:t>Team:XMU_Software</a:t>
            </a:r>
            <a:r>
              <a:rPr lang="en-US" dirty="0"/>
              <a:t>/Project/</a:t>
            </a:r>
            <a:r>
              <a:rPr lang="en-US" dirty="0" err="1"/>
              <a:t>promoter&amp;oldid</a:t>
            </a:r>
            <a:r>
              <a:rPr lang="en-US" dirty="0"/>
              <a:t>=359507</a:t>
            </a:r>
          </a:p>
          <a:p>
            <a:endParaRPr lang="en-US" dirty="0"/>
          </a:p>
          <a:p>
            <a:r>
              <a:rPr lang="en-US" dirty="0"/>
              <a:t>TF Background</a:t>
            </a:r>
          </a:p>
          <a:p>
            <a:r>
              <a:rPr lang="en-US" dirty="0"/>
              <a:t>Khan Academy: https://</a:t>
            </a:r>
            <a:r>
              <a:rPr lang="en-US" dirty="0" err="1"/>
              <a:t>www.khanacademy.org</a:t>
            </a:r>
            <a:r>
              <a:rPr lang="en-US" dirty="0"/>
              <a:t>/science/biology/gene-regulation/gene-regulation-in-eukaryotes/a/eukaryotic-transcription-factors</a:t>
            </a:r>
          </a:p>
          <a:p>
            <a:r>
              <a:rPr lang="en-US" dirty="0"/>
              <a:t>http://2013.igem.org/wiki/</a:t>
            </a:r>
            <a:r>
              <a:rPr lang="en-US" dirty="0" err="1"/>
              <a:t>index.php?title</a:t>
            </a:r>
            <a:r>
              <a:rPr lang="en-US" dirty="0"/>
              <a:t>=</a:t>
            </a:r>
            <a:r>
              <a:rPr lang="en-US" dirty="0" err="1"/>
              <a:t>Team:XMU_Software</a:t>
            </a:r>
            <a:r>
              <a:rPr lang="en-US" dirty="0"/>
              <a:t>/Project/</a:t>
            </a:r>
            <a:r>
              <a:rPr lang="en-US" dirty="0" err="1"/>
              <a:t>promoter&amp;oldid</a:t>
            </a:r>
            <a:r>
              <a:rPr lang="en-US" dirty="0"/>
              <a:t>=359507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/articles/nrg3207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DeepBind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/articles/PMC4908339/</a:t>
            </a:r>
          </a:p>
          <a:p>
            <a:r>
              <a:rPr lang="en-US" dirty="0" err="1"/>
              <a:t>DeepSEA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/articles/PMC4768299/</a:t>
            </a:r>
          </a:p>
          <a:p>
            <a:r>
              <a:rPr lang="en-US" dirty="0" err="1"/>
              <a:t>DanQ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/articles/PMC4914104/</a:t>
            </a:r>
          </a:p>
          <a:p>
            <a:r>
              <a:rPr lang="en-US" dirty="0" err="1"/>
              <a:t>DeeperBind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/articles/PMC7302108/</a:t>
            </a:r>
          </a:p>
          <a:p>
            <a:r>
              <a:rPr lang="en-US" dirty="0" err="1"/>
              <a:t>FactorNet</a:t>
            </a:r>
            <a:r>
              <a:rPr lang="en-US" dirty="0"/>
              <a:t>: https://</a:t>
            </a:r>
            <a:r>
              <a:rPr lang="en-US" dirty="0" err="1"/>
              <a:t>pubmed.ncbi.nlm.nih.gov</a:t>
            </a:r>
            <a:r>
              <a:rPr lang="en-US" dirty="0"/>
              <a:t>/30922998/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Figure4: https://</a:t>
            </a:r>
            <a:r>
              <a:rPr lang="en-US" dirty="0" err="1"/>
              <a:t>www.oreilly.com</a:t>
            </a:r>
            <a:r>
              <a:rPr lang="en-US" dirty="0"/>
              <a:t>/library/view/natural-language-processing/9781491978221/ch04.html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0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 explanation:</a:t>
            </a:r>
          </a:p>
          <a:p>
            <a:r>
              <a:rPr lang="en-US" dirty="0"/>
              <a:t>https://</a:t>
            </a:r>
            <a:r>
              <a:rPr lang="en-US" dirty="0" err="1"/>
              <a:t>machinelearningmastery.com</a:t>
            </a:r>
            <a:r>
              <a:rPr lang="en-US" dirty="0"/>
              <a:t>/convolutional-layers-for-deep-learning-neural-networks/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 https://</a:t>
            </a:r>
            <a:r>
              <a:rPr lang="en-US" dirty="0" err="1"/>
              <a:t>www.ibm.com</a:t>
            </a:r>
            <a:r>
              <a:rPr lang="en-US" dirty="0"/>
              <a:t>/cloud/learn/recurrent-neural-networks</a:t>
            </a:r>
          </a:p>
          <a:p>
            <a:endParaRPr lang="en-US" dirty="0"/>
          </a:p>
          <a:p>
            <a:r>
              <a:rPr lang="en-US" dirty="0"/>
              <a:t>RNN explanation: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0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machinelearningmastery.com</a:t>
            </a:r>
            <a:r>
              <a:rPr lang="en-US" dirty="0"/>
              <a:t>/convolutional-layers-for-deep-learning-neural-networks/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stanford.edu</a:t>
            </a:r>
            <a:r>
              <a:rPr lang="en-US" dirty="0"/>
              <a:t>/~</a:t>
            </a:r>
            <a:r>
              <a:rPr lang="en-US" dirty="0" err="1"/>
              <a:t>shervine</a:t>
            </a:r>
            <a:r>
              <a:rPr lang="en-US" dirty="0"/>
              <a:t>/teaching/cs-230/</a:t>
            </a:r>
            <a:r>
              <a:rPr lang="en-US" dirty="0" err="1"/>
              <a:t>cheatsheet-recurrent-neural-networks#attention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09EF-501E-D742-A16D-CA3339B09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6240-667B-2E4A-8738-8D862E22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B0EE-C1EB-BE4F-B350-970D61BF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4BE5-6B3D-3943-8A0D-DAC60818D67D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FD216-0B57-E04B-8EC6-0ECA4A54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7CDD-7163-C143-A74D-9F21D4B2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5172-10EF-B440-88D2-E659225B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9DECF-9F42-6B44-ACD5-010AED2B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CE66-A328-0948-8F49-3BF5C045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0597-9138-F144-9B7E-EAC5FF8AF2B9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074A-1208-624C-BD19-91E2D556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C28A-D955-EE40-8EAC-2EC1E0C8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2391F-6E10-3848-8457-57630408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A2922-E18D-DB42-B110-A333DE60F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E78A-890C-1145-B97F-8CC17D90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751E-BA62-F44C-AA9C-6F5FBD309BEE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34-4DD7-9141-A218-A134EF08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8CE6-97EA-E74B-92FE-A3E5831F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7DB1-FA98-C942-A7B5-2E3C032D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17" y="358609"/>
            <a:ext cx="10841966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5F38-2D7D-0149-B3BE-C882CE69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1791119"/>
            <a:ext cx="10841966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4B48-4FC8-524C-9452-A4385917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2941-1887-C34D-A48B-B4EFDE1048FE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D63AE-1397-9A4B-BCCB-5F7C1C67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B5C97-1C60-5148-A60A-F0C58F5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85F2-4D13-DC41-94C6-38A60824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B7704-458A-6C41-8C14-11032108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C0C6-D0C1-C446-B1E6-BE6C27B9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E1F5-0DFF-B24E-A414-84BBCBE2BC44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1F8E-36DD-1942-BAB2-82E008E2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63E10-2606-1C40-A09E-C2CE29E4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6996-7FD5-4B47-94F6-C775ED1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4AD2-8D30-2346-AE99-26B4098EF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CCA74-9DB8-FC43-AE4E-B769F198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57FB2-CCAB-2343-8A29-946AF3EF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9F1D-E1DF-5D41-A5D0-CD37F4E9690B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16BB-721A-4941-B4FD-D47DA17F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B9249-F669-4845-8C8E-A84FF019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8B82-F35D-6949-BDD3-EAA632EB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02D89-77E7-7544-B4E1-9B31ADD5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6B8F9-E70A-3743-BB93-FFD4A897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F0C22-2408-7641-B7CB-D40C9A761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4A8B2-F44B-5F4A-8E96-A4014126C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611D8-453A-C241-A7D5-2618078A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0C9E-F411-0D48-9859-BC54788FC80E}" type="datetime1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57989-F5FD-764C-8E49-387AB28C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7216-B149-5544-B169-F0D1F468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50BC-C4B8-8842-98B6-5893F29B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7671E-F8C5-2E48-A11A-D598F83C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FD0C-2338-DE4D-9182-8F5F1E1DCD7E}" type="datetime1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2EE99-0A68-3340-B57F-A7C24878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4131F-45D5-E444-8039-8BC0E564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AE54D-FB62-044F-AF19-0AA92C30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853D-8CF5-A147-B532-E5D6509342B1}" type="datetime1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49B15-59F6-3742-AC12-28BC6EE5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4F761-9DB3-EF44-BC4B-2C13E179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2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3DF1-7775-FF43-9A12-94314785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AFCF-BCDF-D942-9D3A-4934FD48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E9FBE-7F98-E74F-A5FC-55F54274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2263-5878-A14E-82F7-2A648E75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4C3A-1CD1-4A48-BFB0-C835304BC9D7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7ECC2-C59C-BD44-95F9-71F6E033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5C22A-7836-FB47-8C18-CFC66000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8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C490-BE42-AE4E-AA57-407A5FA1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8168D-0314-9C4C-B8F1-A04D5F639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A437F-5F77-054F-9780-168CDB268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54ACD-4335-044E-94CA-00465D40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091-925D-C245-8DCC-DF5C9B213AC0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DBD1A-5EA2-9045-9806-95E76062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1F40C-FA46-454D-8A90-B140501A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8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6F039-7C89-1A43-86C5-1622EAAC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BA78-2F6B-404E-B630-C1A7D003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6672-E35E-E047-AC20-191D33244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7BCF-AA86-4D4A-9127-8ED86CE8D831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C5F6-EE82-A343-A71B-FB07128B7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844E-BE7E-E048-94C4-9234613FF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81EC-FC40-BD4F-904D-25782F775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2" y="433449"/>
            <a:ext cx="9919855" cy="4132613"/>
          </a:xfrm>
        </p:spPr>
        <p:txBody>
          <a:bodyPr>
            <a:noAutofit/>
          </a:bodyPr>
          <a:lstStyle/>
          <a:p>
            <a:r>
              <a:rPr lang="en-US" sz="5400" dirty="0" err="1"/>
              <a:t>DeepGRN</a:t>
            </a:r>
            <a:r>
              <a:rPr lang="en-US" sz="5400" dirty="0"/>
              <a:t>: transcription factor binding site prediction using attention-based deep neural networks –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27DDF-3261-0C47-A566-00E59E2D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5820"/>
            <a:ext cx="9144000" cy="1655762"/>
          </a:xfrm>
        </p:spPr>
        <p:txBody>
          <a:bodyPr/>
          <a:lstStyle/>
          <a:p>
            <a:r>
              <a:rPr lang="en-US" dirty="0"/>
              <a:t>Deepro Banerjee</a:t>
            </a:r>
          </a:p>
          <a:p>
            <a:r>
              <a:rPr lang="en-US" dirty="0"/>
              <a:t>09/21/2021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C3D49-5311-E54D-B862-0BFC73DF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B675-7FB5-284F-A87F-5FE9BECB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8CD8-8146-2E4B-A5A1-599113C2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7F341-B531-2442-9659-C48924BA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7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310E-BBEE-AD43-BCED-6A3B51E3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A221-D0B4-F84A-B7BE-F2D1D460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AEEBF-AB5F-CC4E-8761-6BFC129C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FC-E5BD-B543-9270-BF682F32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DeepGRN</a:t>
            </a:r>
            <a:r>
              <a:rPr lang="en-US" dirty="0"/>
              <a:t> w and w/o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A7D8-91C9-844E-8909-399B864A3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33372-D0B9-CE47-8B84-AE1D7339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7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8EAA-4C2C-9C43-90EF-2FA73C8B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DeepGRN</a:t>
            </a:r>
            <a:r>
              <a:rPr lang="en-US" dirty="0"/>
              <a:t>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65D6-CC4E-5E42-A6D9-C7469398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6C4EE-3A4B-0548-8548-D06F96CC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9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450E-121C-4A48-A026-1D3184DD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4D85-0639-FE43-B011-0F321ECA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3A958-7F04-8341-960B-019233F2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0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F15-95BB-F247-82FF-4410E020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MLP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304-92E6-684A-B96A-9DCD07FC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1FDD8-8E46-124E-AAD7-02A24170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F15-95BB-F247-82FF-4410E020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CNN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304-92E6-684A-B96A-9DCD07FC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4F913-FF4A-9743-91DA-894CBCD1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5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50FA-3885-EE40-BCDC-74534513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RNN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2F35-0CDA-4041-A63D-57265A06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C101-462B-1743-8859-93653A57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LSTM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1E2B9-97C1-1149-81BE-15BF3E29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3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Attention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F75E5-4290-7144-BE92-C5DEDF70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types differ due to gene expression differences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CF9C7CD-7440-B94F-A5FC-B3B96A6E7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654" y="2514580"/>
            <a:ext cx="5854605" cy="3316245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1E91473-6B3E-0E43-989B-54282F16D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354" y="2514579"/>
            <a:ext cx="5305992" cy="3316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7BD17F-3B2A-CE41-8CB6-826314AC5995}"/>
              </a:ext>
            </a:extLst>
          </p:cNvPr>
          <p:cNvSpPr txBox="1"/>
          <p:nvPr/>
        </p:nvSpPr>
        <p:spPr>
          <a:xfrm>
            <a:off x="1806404" y="1938988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DNA – Different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8DD97-7EC0-F146-BAEF-57C5D926D0C0}"/>
              </a:ext>
            </a:extLst>
          </p:cNvPr>
          <p:cNvSpPr txBox="1"/>
          <p:nvPr/>
        </p:nvSpPr>
        <p:spPr>
          <a:xfrm>
            <a:off x="7506798" y="1938988"/>
            <a:ext cx="336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Various stages of Gene Regulation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93161-3E4F-6D4F-BD79-6776D6AB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8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Saliency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C7CA-AF39-1D4C-B2A5-3E642260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47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3C84-2B15-BF45-9E32-ABA28FDB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B890-F267-7941-9D25-6BAF2276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DNaseSeq</a:t>
            </a:r>
            <a:r>
              <a:rPr lang="en-US" sz="1200" dirty="0"/>
              <a:t> vs </a:t>
            </a:r>
            <a:r>
              <a:rPr lang="en-US" sz="1200" dirty="0" err="1"/>
              <a:t>ATACSeq</a:t>
            </a:r>
            <a:r>
              <a:rPr lang="en-US" sz="1200" dirty="0"/>
              <a:t>: https://</a:t>
            </a:r>
            <a:r>
              <a:rPr lang="en-US" sz="1200" dirty="0" err="1"/>
              <a:t>genomebiology.biomedcentral.com</a:t>
            </a:r>
            <a:r>
              <a:rPr lang="en-US" sz="1200" dirty="0"/>
              <a:t>/articles/10.1186/s13059-019-1654-y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05EE7-7A68-8F4D-B822-562E4CB8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Factors regulate gene transcription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0004-6C10-9B4F-91D6-EED729C4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0013"/>
            <a:ext cx="10515600" cy="10096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TFs are proteins that play a central role in regulating gene transcription</a:t>
            </a:r>
          </a:p>
          <a:p>
            <a:r>
              <a:rPr lang="en-US" dirty="0" err="1"/>
              <a:t>ChipSeq</a:t>
            </a:r>
            <a:r>
              <a:rPr lang="en-US" dirty="0"/>
              <a:t> “golden standard”; however experimental determination of all possible cell types across all species is infeasible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D95B8A8-CBA6-2E4D-B46C-3F77BBCF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94" y="1690688"/>
            <a:ext cx="5927811" cy="33023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2018A-7406-044D-BE52-22E7C807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7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 show superior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4B6EA5-99BB-1448-8DC5-FC0F042D0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622523"/>
              </p:ext>
            </p:extLst>
          </p:nvPr>
        </p:nvGraphicFramePr>
        <p:xfrm>
          <a:off x="674688" y="1790700"/>
          <a:ext cx="108426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312">
                  <a:extLst>
                    <a:ext uri="{9D8B030D-6E8A-4147-A177-3AD203B41FA5}">
                      <a16:colId xmlns:a16="http://schemas.microsoft.com/office/drawing/2014/main" val="3570765371"/>
                    </a:ext>
                  </a:extLst>
                </a:gridCol>
                <a:gridCol w="5421312">
                  <a:extLst>
                    <a:ext uri="{9D8B030D-6E8A-4147-A177-3AD203B41FA5}">
                      <a16:colId xmlns:a16="http://schemas.microsoft.com/office/drawing/2014/main" val="2812379874"/>
                    </a:ext>
                  </a:extLst>
                </a:gridCol>
              </a:tblGrid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Conventional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Learning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6610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Handcrafted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 high level feature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15451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Not easily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be trained in batches and in parallel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2337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Worse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56351"/>
                  </a:ext>
                </a:extLst>
              </a:tr>
              <a:tr h="1414220">
                <a:tc>
                  <a:txBody>
                    <a:bodyPr/>
                    <a:lstStyle/>
                    <a:p>
                      <a:r>
                        <a:rPr lang="en-US" dirty="0"/>
                        <a:t>Examples: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Hidden Markov Models, Support Vector Machines,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DeepBind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DeepSEA</a:t>
                      </a:r>
                      <a:r>
                        <a:rPr lang="en-US" dirty="0"/>
                        <a:t>  (CNNs),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DanQ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DeeperBind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FactorNet</a:t>
                      </a:r>
                      <a:r>
                        <a:rPr lang="en-US" dirty="0"/>
                        <a:t> (CNN + RNN)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2636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A155A-DDB9-0141-8DEE-6BCD6FC6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1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5BC9-668A-0144-8EB9-3290555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is good at summarizing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F795-25A0-F04C-8A79-B381B3C09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6032499"/>
            <a:ext cx="10841966" cy="508001"/>
          </a:xfrm>
        </p:spPr>
        <p:txBody>
          <a:bodyPr/>
          <a:lstStyle/>
          <a:p>
            <a:r>
              <a:rPr lang="en-US" dirty="0"/>
              <a:t>Also referred to as Feedforward networks/Dense layers/Fully connected layers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BC21B1-0BE7-854F-BB0D-684FBEAD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49" y="1684172"/>
            <a:ext cx="5340351" cy="3257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34BAE-D574-F84B-9C87-CABE6202CE84}"/>
              </a:ext>
            </a:extLst>
          </p:cNvPr>
          <p:cNvSpPr txBox="1"/>
          <p:nvPr/>
        </p:nvSpPr>
        <p:spPr>
          <a:xfrm>
            <a:off x="4074641" y="3901461"/>
            <a:ext cx="1079500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  <a:r>
              <a:rPr lang="en-US" baseline="30000" dirty="0"/>
              <a:t>T</a:t>
            </a:r>
            <a:r>
              <a:rPr lang="en-US" dirty="0"/>
              <a:t> . </a:t>
            </a:r>
            <a:r>
              <a:rPr lang="en-US" b="1" dirty="0"/>
              <a:t>x</a:t>
            </a:r>
            <a:r>
              <a:rPr lang="en-US" dirty="0"/>
              <a:t> + b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B5D3D-668E-EB49-BF18-C0ACCE8D7C6D}"/>
              </a:ext>
            </a:extLst>
          </p:cNvPr>
          <p:cNvSpPr txBox="1"/>
          <p:nvPr/>
        </p:nvSpPr>
        <p:spPr>
          <a:xfrm>
            <a:off x="5099993" y="5092925"/>
            <a:ext cx="1412019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𝛔 (</a:t>
            </a:r>
            <a:r>
              <a:rPr lang="en-US" b="1" dirty="0"/>
              <a:t>W</a:t>
            </a:r>
            <a:r>
              <a:rPr lang="en-US" baseline="30000" dirty="0"/>
              <a:t>T</a:t>
            </a:r>
            <a:r>
              <a:rPr lang="en-US" dirty="0"/>
              <a:t> . </a:t>
            </a:r>
            <a:r>
              <a:rPr lang="en-US" b="1" dirty="0"/>
              <a:t>x</a:t>
            </a:r>
            <a:r>
              <a:rPr lang="en-US" dirty="0"/>
              <a:t> + b)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C1BCFB-2EE9-F44F-B1C3-4A086E4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5BC9-668A-0144-8EB9-3290555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can find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F795-25A0-F04C-8A79-B381B3C09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5424615"/>
            <a:ext cx="10841966" cy="717841"/>
          </a:xfrm>
        </p:spPr>
        <p:txBody>
          <a:bodyPr/>
          <a:lstStyle/>
          <a:p>
            <a:r>
              <a:rPr lang="en-US" dirty="0"/>
              <a:t>CNNs are used to find sequence motifs where the Transcription Factor might bind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30B6C1-AF74-204E-B0E3-107AAB11D693}"/>
              </a:ext>
            </a:extLst>
          </p:cNvPr>
          <p:cNvGrpSpPr/>
          <p:nvPr/>
        </p:nvGrpSpPr>
        <p:grpSpPr>
          <a:xfrm>
            <a:off x="860836" y="2664707"/>
            <a:ext cx="10470328" cy="593124"/>
            <a:chOff x="827900" y="2788505"/>
            <a:chExt cx="10470328" cy="593124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36D72B1C-C424-5F49-9472-998274F0FB44}"/>
                </a:ext>
              </a:extLst>
            </p:cNvPr>
            <p:cNvSpPr/>
            <p:nvPr/>
          </p:nvSpPr>
          <p:spPr>
            <a:xfrm>
              <a:off x="827900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E1C8E9D4-05E3-8B4F-81A8-7F96AC60FBD5}"/>
                </a:ext>
              </a:extLst>
            </p:cNvPr>
            <p:cNvSpPr/>
            <p:nvPr/>
          </p:nvSpPr>
          <p:spPr>
            <a:xfrm>
              <a:off x="1525471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04B6C549-8180-ED40-8742-A5488CBB255F}"/>
                </a:ext>
              </a:extLst>
            </p:cNvPr>
            <p:cNvSpPr/>
            <p:nvPr/>
          </p:nvSpPr>
          <p:spPr>
            <a:xfrm>
              <a:off x="2223042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CE6B4EB1-AF6F-0545-ADFB-57B978152D21}"/>
                </a:ext>
              </a:extLst>
            </p:cNvPr>
            <p:cNvSpPr/>
            <p:nvPr/>
          </p:nvSpPr>
          <p:spPr>
            <a:xfrm>
              <a:off x="2920613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8074EF0C-8894-A949-94BE-F016790B78F3}"/>
                </a:ext>
              </a:extLst>
            </p:cNvPr>
            <p:cNvSpPr/>
            <p:nvPr/>
          </p:nvSpPr>
          <p:spPr>
            <a:xfrm>
              <a:off x="3618184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8494F0F4-4154-9044-84DB-2C268F82AE45}"/>
                </a:ext>
              </a:extLst>
            </p:cNvPr>
            <p:cNvSpPr/>
            <p:nvPr/>
          </p:nvSpPr>
          <p:spPr>
            <a:xfrm>
              <a:off x="4315755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3040A991-B741-FB4F-ABD2-88213F00C474}"/>
                </a:ext>
              </a:extLst>
            </p:cNvPr>
            <p:cNvSpPr/>
            <p:nvPr/>
          </p:nvSpPr>
          <p:spPr>
            <a:xfrm>
              <a:off x="5013326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4386BBFA-072B-AB40-A6F0-FE955DC89515}"/>
                </a:ext>
              </a:extLst>
            </p:cNvPr>
            <p:cNvSpPr/>
            <p:nvPr/>
          </p:nvSpPr>
          <p:spPr>
            <a:xfrm>
              <a:off x="5710897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8B4B1D10-AC78-6E4B-AD12-487B05EC45C6}"/>
                </a:ext>
              </a:extLst>
            </p:cNvPr>
            <p:cNvSpPr/>
            <p:nvPr/>
          </p:nvSpPr>
          <p:spPr>
            <a:xfrm>
              <a:off x="6408468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FD1B1C40-C321-9543-A2EE-68215A31C32C}"/>
                </a:ext>
              </a:extLst>
            </p:cNvPr>
            <p:cNvSpPr/>
            <p:nvPr/>
          </p:nvSpPr>
          <p:spPr>
            <a:xfrm>
              <a:off x="7106039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Frame 15">
              <a:extLst>
                <a:ext uri="{FF2B5EF4-FFF2-40B4-BE49-F238E27FC236}">
                  <a16:creationId xmlns:a16="http://schemas.microsoft.com/office/drawing/2014/main" id="{98E74F14-8CE9-AA46-BB2B-4B332B060475}"/>
                </a:ext>
              </a:extLst>
            </p:cNvPr>
            <p:cNvSpPr/>
            <p:nvPr/>
          </p:nvSpPr>
          <p:spPr>
            <a:xfrm>
              <a:off x="7803610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6C7CAA2C-AD1D-B146-A585-999D60639823}"/>
                </a:ext>
              </a:extLst>
            </p:cNvPr>
            <p:cNvSpPr/>
            <p:nvPr/>
          </p:nvSpPr>
          <p:spPr>
            <a:xfrm>
              <a:off x="8501181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EB89385F-BD9F-F543-8075-E8F79F8B71CA}"/>
                </a:ext>
              </a:extLst>
            </p:cNvPr>
            <p:cNvSpPr/>
            <p:nvPr/>
          </p:nvSpPr>
          <p:spPr>
            <a:xfrm>
              <a:off x="9198752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Frame 18">
              <a:extLst>
                <a:ext uri="{FF2B5EF4-FFF2-40B4-BE49-F238E27FC236}">
                  <a16:creationId xmlns:a16="http://schemas.microsoft.com/office/drawing/2014/main" id="{3EE69D4D-7A3C-5A43-8F6B-4E37BB01B121}"/>
                </a:ext>
              </a:extLst>
            </p:cNvPr>
            <p:cNvSpPr/>
            <p:nvPr/>
          </p:nvSpPr>
          <p:spPr>
            <a:xfrm>
              <a:off x="9896323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Frame 19">
              <a:extLst>
                <a:ext uri="{FF2B5EF4-FFF2-40B4-BE49-F238E27FC236}">
                  <a16:creationId xmlns:a16="http://schemas.microsoft.com/office/drawing/2014/main" id="{24971755-A011-0E43-B291-307B2C631E0C}"/>
                </a:ext>
              </a:extLst>
            </p:cNvPr>
            <p:cNvSpPr/>
            <p:nvPr/>
          </p:nvSpPr>
          <p:spPr>
            <a:xfrm>
              <a:off x="10593893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348BC00-2057-F64F-9FD2-7238E4A3A8AD}"/>
              </a:ext>
            </a:extLst>
          </p:cNvPr>
          <p:cNvGrpSpPr/>
          <p:nvPr/>
        </p:nvGrpSpPr>
        <p:grpSpPr>
          <a:xfrm>
            <a:off x="806246" y="2217687"/>
            <a:ext cx="4393441" cy="2558200"/>
            <a:chOff x="808754" y="2223865"/>
            <a:chExt cx="4393441" cy="2558200"/>
          </a:xfrm>
        </p:grpSpPr>
        <p:sp>
          <p:nvSpPr>
            <p:cNvPr id="24" name="Frame 23">
              <a:extLst>
                <a:ext uri="{FF2B5EF4-FFF2-40B4-BE49-F238E27FC236}">
                  <a16:creationId xmlns:a16="http://schemas.microsoft.com/office/drawing/2014/main" id="{90A533B6-F69A-E449-845F-87F336A99004}"/>
                </a:ext>
              </a:extLst>
            </p:cNvPr>
            <p:cNvSpPr/>
            <p:nvPr/>
          </p:nvSpPr>
          <p:spPr>
            <a:xfrm>
              <a:off x="808754" y="2223865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7749D1E-A6C1-F74E-8F25-99D71468B1C0}"/>
                </a:ext>
              </a:extLst>
            </p:cNvPr>
            <p:cNvCxnSpPr>
              <a:cxnSpLocks/>
            </p:cNvCxnSpPr>
            <p:nvPr/>
          </p:nvCxnSpPr>
          <p:spPr>
            <a:xfrm>
              <a:off x="808754" y="2223865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F5D43D-AFF6-A64C-8D2B-19DA4EF25D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0313" y="2223865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A63A6E8C-3BB2-9041-A602-085A76B13DF2}"/>
                </a:ext>
              </a:extLst>
            </p:cNvPr>
            <p:cNvSpPr/>
            <p:nvPr/>
          </p:nvSpPr>
          <p:spPr>
            <a:xfrm>
              <a:off x="4700858" y="4324865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0.8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E31D17-C6EB-5746-8C69-8C259D4ADB31}"/>
                </a:ext>
              </a:extLst>
            </p:cNvPr>
            <p:cNvCxnSpPr/>
            <p:nvPr/>
          </p:nvCxnSpPr>
          <p:spPr>
            <a:xfrm>
              <a:off x="808754" y="3698673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0B9EA0-7463-B040-9F65-ACA30B80A625}"/>
                </a:ext>
              </a:extLst>
            </p:cNvPr>
            <p:cNvCxnSpPr/>
            <p:nvPr/>
          </p:nvCxnSpPr>
          <p:spPr>
            <a:xfrm>
              <a:off x="3012394" y="3698673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D35CD-3B59-A441-8C4D-D995B808FDFF}"/>
              </a:ext>
            </a:extLst>
          </p:cNvPr>
          <p:cNvGrpSpPr/>
          <p:nvPr/>
        </p:nvGrpSpPr>
        <p:grpSpPr>
          <a:xfrm>
            <a:off x="7090120" y="2227983"/>
            <a:ext cx="4393441" cy="2558200"/>
            <a:chOff x="7090120" y="2227983"/>
            <a:chExt cx="4393441" cy="2558200"/>
          </a:xfrm>
        </p:grpSpPr>
        <p:sp>
          <p:nvSpPr>
            <p:cNvPr id="36" name="Frame 35">
              <a:extLst>
                <a:ext uri="{FF2B5EF4-FFF2-40B4-BE49-F238E27FC236}">
                  <a16:creationId xmlns:a16="http://schemas.microsoft.com/office/drawing/2014/main" id="{F037D216-6126-9241-AA3C-F13C1CD6CEE7}"/>
                </a:ext>
              </a:extLst>
            </p:cNvPr>
            <p:cNvSpPr/>
            <p:nvPr/>
          </p:nvSpPr>
          <p:spPr>
            <a:xfrm>
              <a:off x="7090120" y="2227983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242692-BD7E-594C-9486-76238B9B439A}"/>
                </a:ext>
              </a:extLst>
            </p:cNvPr>
            <p:cNvCxnSpPr>
              <a:cxnSpLocks/>
            </p:cNvCxnSpPr>
            <p:nvPr/>
          </p:nvCxnSpPr>
          <p:spPr>
            <a:xfrm>
              <a:off x="7090120" y="2227983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0B90C7-F80C-3B4E-8D22-1EC9C063B4BA}"/>
                </a:ext>
              </a:extLst>
            </p:cNvPr>
            <p:cNvCxnSpPr>
              <a:cxnSpLocks/>
            </p:cNvCxnSpPr>
            <p:nvPr/>
          </p:nvCxnSpPr>
          <p:spPr>
            <a:xfrm>
              <a:off x="9241679" y="2227983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ame 38">
              <a:extLst>
                <a:ext uri="{FF2B5EF4-FFF2-40B4-BE49-F238E27FC236}">
                  <a16:creationId xmlns:a16="http://schemas.microsoft.com/office/drawing/2014/main" id="{48AB4C0F-85AC-4C45-9F97-505780353581}"/>
                </a:ext>
              </a:extLst>
            </p:cNvPr>
            <p:cNvSpPr/>
            <p:nvPr/>
          </p:nvSpPr>
          <p:spPr>
            <a:xfrm>
              <a:off x="10982224" y="4328983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0.2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D622213-A0B1-A146-ACE4-AC57FD00B2D8}"/>
                </a:ext>
              </a:extLst>
            </p:cNvPr>
            <p:cNvCxnSpPr/>
            <p:nvPr/>
          </p:nvCxnSpPr>
          <p:spPr>
            <a:xfrm>
              <a:off x="7090120" y="3702791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87496A1-C65A-4746-BFB3-DD6AD55F8803}"/>
                </a:ext>
              </a:extLst>
            </p:cNvPr>
            <p:cNvCxnSpPr/>
            <p:nvPr/>
          </p:nvCxnSpPr>
          <p:spPr>
            <a:xfrm>
              <a:off x="9293760" y="3702791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2E872A-ED6C-504F-9F7B-8E2F6852166E}"/>
              </a:ext>
            </a:extLst>
          </p:cNvPr>
          <p:cNvGrpSpPr/>
          <p:nvPr/>
        </p:nvGrpSpPr>
        <p:grpSpPr>
          <a:xfrm>
            <a:off x="1529842" y="2217687"/>
            <a:ext cx="4393441" cy="2558200"/>
            <a:chOff x="1529842" y="2223865"/>
            <a:chExt cx="4393441" cy="2558200"/>
          </a:xfrm>
        </p:grpSpPr>
        <p:sp>
          <p:nvSpPr>
            <p:cNvPr id="42" name="Frame 41">
              <a:extLst>
                <a:ext uri="{FF2B5EF4-FFF2-40B4-BE49-F238E27FC236}">
                  <a16:creationId xmlns:a16="http://schemas.microsoft.com/office/drawing/2014/main" id="{F0A28B38-6213-3047-90B6-968C17430ED3}"/>
                </a:ext>
              </a:extLst>
            </p:cNvPr>
            <p:cNvSpPr/>
            <p:nvPr/>
          </p:nvSpPr>
          <p:spPr>
            <a:xfrm>
              <a:off x="1529842" y="2223865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7E94359-CDC9-2749-8282-57243B02F0BD}"/>
                </a:ext>
              </a:extLst>
            </p:cNvPr>
            <p:cNvCxnSpPr>
              <a:cxnSpLocks/>
            </p:cNvCxnSpPr>
            <p:nvPr/>
          </p:nvCxnSpPr>
          <p:spPr>
            <a:xfrm>
              <a:off x="1529842" y="2223865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D1CF323-DDBC-F54E-9CDA-CE0959A52522}"/>
                </a:ext>
              </a:extLst>
            </p:cNvPr>
            <p:cNvCxnSpPr>
              <a:cxnSpLocks/>
            </p:cNvCxnSpPr>
            <p:nvPr/>
          </p:nvCxnSpPr>
          <p:spPr>
            <a:xfrm>
              <a:off x="3681401" y="2223865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ame 44">
              <a:extLst>
                <a:ext uri="{FF2B5EF4-FFF2-40B4-BE49-F238E27FC236}">
                  <a16:creationId xmlns:a16="http://schemas.microsoft.com/office/drawing/2014/main" id="{9C6CC4F5-D870-454B-91C4-8E34696852B9}"/>
                </a:ext>
              </a:extLst>
            </p:cNvPr>
            <p:cNvSpPr/>
            <p:nvPr/>
          </p:nvSpPr>
          <p:spPr>
            <a:xfrm>
              <a:off x="5421946" y="4324865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0.7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21D27F3-5963-4945-8CF7-E473BEAC16D5}"/>
                </a:ext>
              </a:extLst>
            </p:cNvPr>
            <p:cNvCxnSpPr/>
            <p:nvPr/>
          </p:nvCxnSpPr>
          <p:spPr>
            <a:xfrm>
              <a:off x="1529842" y="3698673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C1D3DB6-AB51-9247-8B9C-F293E9E70100}"/>
                </a:ext>
              </a:extLst>
            </p:cNvPr>
            <p:cNvCxnSpPr/>
            <p:nvPr/>
          </p:nvCxnSpPr>
          <p:spPr>
            <a:xfrm>
              <a:off x="3733482" y="3698673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03FAA88-52B9-3241-A944-6243B5E49297}"/>
              </a:ext>
            </a:extLst>
          </p:cNvPr>
          <p:cNvGrpSpPr/>
          <p:nvPr/>
        </p:nvGrpSpPr>
        <p:grpSpPr>
          <a:xfrm>
            <a:off x="2234177" y="2217687"/>
            <a:ext cx="4393441" cy="2558200"/>
            <a:chOff x="2234177" y="2223865"/>
            <a:chExt cx="4393441" cy="2558200"/>
          </a:xfrm>
        </p:grpSpPr>
        <p:sp>
          <p:nvSpPr>
            <p:cNvPr id="48" name="Frame 47">
              <a:extLst>
                <a:ext uri="{FF2B5EF4-FFF2-40B4-BE49-F238E27FC236}">
                  <a16:creationId xmlns:a16="http://schemas.microsoft.com/office/drawing/2014/main" id="{C9CA7D81-6701-734A-93F9-DF94DD85BE21}"/>
                </a:ext>
              </a:extLst>
            </p:cNvPr>
            <p:cNvSpPr/>
            <p:nvPr/>
          </p:nvSpPr>
          <p:spPr>
            <a:xfrm>
              <a:off x="2234177" y="2223865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2D6EE9-5EFD-7249-98BE-1BA7F4030169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77" y="2223865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DF9CE55-5AEF-FC42-8BF5-B2BBDA590983}"/>
                </a:ext>
              </a:extLst>
            </p:cNvPr>
            <p:cNvCxnSpPr>
              <a:cxnSpLocks/>
            </p:cNvCxnSpPr>
            <p:nvPr/>
          </p:nvCxnSpPr>
          <p:spPr>
            <a:xfrm>
              <a:off x="4385736" y="2223865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ame 50">
              <a:extLst>
                <a:ext uri="{FF2B5EF4-FFF2-40B4-BE49-F238E27FC236}">
                  <a16:creationId xmlns:a16="http://schemas.microsoft.com/office/drawing/2014/main" id="{B0790EAE-33D8-854C-8B77-42E2C0258287}"/>
                </a:ext>
              </a:extLst>
            </p:cNvPr>
            <p:cNvSpPr/>
            <p:nvPr/>
          </p:nvSpPr>
          <p:spPr>
            <a:xfrm>
              <a:off x="6126281" y="4324865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0.5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9E1FE78-6324-5A4A-99B4-D54D5FF33060}"/>
                </a:ext>
              </a:extLst>
            </p:cNvPr>
            <p:cNvCxnSpPr/>
            <p:nvPr/>
          </p:nvCxnSpPr>
          <p:spPr>
            <a:xfrm>
              <a:off x="2234177" y="3698673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21E066-1424-7B41-8004-53E146945063}"/>
                </a:ext>
              </a:extLst>
            </p:cNvPr>
            <p:cNvCxnSpPr/>
            <p:nvPr/>
          </p:nvCxnSpPr>
          <p:spPr>
            <a:xfrm>
              <a:off x="4437817" y="3698673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38473BFD-68B3-C348-9F83-4B7072AE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8D97-1866-6142-AB77-7CCBC622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 can learn context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AB02100-8AF5-024A-9222-57883BF21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5515293" y="2760379"/>
            <a:ext cx="3989781" cy="2433920"/>
          </a:xfr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E2A9C815-48C3-4D44-8858-26062DFCD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711" y="1982449"/>
            <a:ext cx="2895600" cy="3505200"/>
          </a:xfrm>
          <a:prstGeom prst="rect">
            <a:avLst/>
          </a:prstGeom>
        </p:spPr>
      </p:pic>
      <p:sp>
        <p:nvSpPr>
          <p:cNvPr id="8" name="Multiply 7">
            <a:extLst>
              <a:ext uri="{FF2B5EF4-FFF2-40B4-BE49-F238E27FC236}">
                <a16:creationId xmlns:a16="http://schemas.microsoft.com/office/drawing/2014/main" id="{24795911-FFB0-2048-9A0C-C02182B2AC76}"/>
              </a:ext>
            </a:extLst>
          </p:cNvPr>
          <p:cNvSpPr/>
          <p:nvPr/>
        </p:nvSpPr>
        <p:spPr>
          <a:xfrm>
            <a:off x="3576918" y="3681261"/>
            <a:ext cx="625711" cy="648692"/>
          </a:xfrm>
          <a:prstGeom prst="mathMultiply">
            <a:avLst>
              <a:gd name="adj1" fmla="val 847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>
            <a:extLst>
              <a:ext uri="{FF2B5EF4-FFF2-40B4-BE49-F238E27FC236}">
                <a16:creationId xmlns:a16="http://schemas.microsoft.com/office/drawing/2014/main" id="{4E329833-1DB7-E741-AD60-9C350525E712}"/>
              </a:ext>
            </a:extLst>
          </p:cNvPr>
          <p:cNvSpPr/>
          <p:nvPr/>
        </p:nvSpPr>
        <p:spPr>
          <a:xfrm>
            <a:off x="4477870" y="3745263"/>
            <a:ext cx="739588" cy="3663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B39E82-11E0-9344-92B1-1059C021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7</a:t>
            </a:fld>
            <a:endParaRPr lang="en-US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7A0DCBC7-F9F1-EC4B-90A8-2222763F1FDC}"/>
              </a:ext>
            </a:extLst>
          </p:cNvPr>
          <p:cNvSpPr/>
          <p:nvPr/>
        </p:nvSpPr>
        <p:spPr>
          <a:xfrm>
            <a:off x="5715001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A752038F-509F-5F40-94DA-B660F06BE8D6}"/>
              </a:ext>
            </a:extLst>
          </p:cNvPr>
          <p:cNvSpPr/>
          <p:nvPr/>
        </p:nvSpPr>
        <p:spPr>
          <a:xfrm>
            <a:off x="5715001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38C6EBC3-E535-024B-992A-31033609468E}"/>
              </a:ext>
            </a:extLst>
          </p:cNvPr>
          <p:cNvSpPr/>
          <p:nvPr/>
        </p:nvSpPr>
        <p:spPr>
          <a:xfrm>
            <a:off x="5715001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A03B18-623E-BA49-AC84-3226577EC04A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6104966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B20E6-BD32-A44E-AC30-0BF4F0408CCC}"/>
              </a:ext>
            </a:extLst>
          </p:cNvPr>
          <p:cNvCxnSpPr>
            <a:stCxn id="13" idx="0"/>
            <a:endCxn id="12" idx="4"/>
          </p:cNvCxnSpPr>
          <p:nvPr/>
        </p:nvCxnSpPr>
        <p:spPr>
          <a:xfrm flipV="1">
            <a:off x="6104966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nut 15">
            <a:extLst>
              <a:ext uri="{FF2B5EF4-FFF2-40B4-BE49-F238E27FC236}">
                <a16:creationId xmlns:a16="http://schemas.microsoft.com/office/drawing/2014/main" id="{F2A51633-EEBE-2F46-A4D4-2BB379A019E9}"/>
              </a:ext>
            </a:extLst>
          </p:cNvPr>
          <p:cNvSpPr/>
          <p:nvPr/>
        </p:nvSpPr>
        <p:spPr>
          <a:xfrm>
            <a:off x="6757148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BEED381A-D6A2-AB47-B1D5-ACE6F09AA56C}"/>
              </a:ext>
            </a:extLst>
          </p:cNvPr>
          <p:cNvSpPr/>
          <p:nvPr/>
        </p:nvSpPr>
        <p:spPr>
          <a:xfrm>
            <a:off x="6757148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68C754CA-5949-A340-8497-C02853F46D88}"/>
              </a:ext>
            </a:extLst>
          </p:cNvPr>
          <p:cNvSpPr/>
          <p:nvPr/>
        </p:nvSpPr>
        <p:spPr>
          <a:xfrm>
            <a:off x="6757148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72E193-03E9-354E-BD0E-DB58060A2D6F}"/>
              </a:ext>
            </a:extLst>
          </p:cNvPr>
          <p:cNvCxnSpPr>
            <a:cxnSpLocks/>
            <a:stCxn id="16" idx="0"/>
            <a:endCxn id="18" idx="4"/>
          </p:cNvCxnSpPr>
          <p:nvPr/>
        </p:nvCxnSpPr>
        <p:spPr>
          <a:xfrm flipV="1">
            <a:off x="7147113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70150-F579-3B49-86AD-F2731AF2360F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7147113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nut 20">
            <a:extLst>
              <a:ext uri="{FF2B5EF4-FFF2-40B4-BE49-F238E27FC236}">
                <a16:creationId xmlns:a16="http://schemas.microsoft.com/office/drawing/2014/main" id="{F542DDD1-CE1D-B94E-B2D6-6766DC645A69}"/>
              </a:ext>
            </a:extLst>
          </p:cNvPr>
          <p:cNvSpPr/>
          <p:nvPr/>
        </p:nvSpPr>
        <p:spPr>
          <a:xfrm>
            <a:off x="8338994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81268C84-D66D-1446-8F8C-30E6AA3F028B}"/>
              </a:ext>
            </a:extLst>
          </p:cNvPr>
          <p:cNvSpPr/>
          <p:nvPr/>
        </p:nvSpPr>
        <p:spPr>
          <a:xfrm>
            <a:off x="8338994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nut 22">
            <a:extLst>
              <a:ext uri="{FF2B5EF4-FFF2-40B4-BE49-F238E27FC236}">
                <a16:creationId xmlns:a16="http://schemas.microsoft.com/office/drawing/2014/main" id="{B02E4D35-5CFC-0E49-B466-D8E4FF11A0BF}"/>
              </a:ext>
            </a:extLst>
          </p:cNvPr>
          <p:cNvSpPr/>
          <p:nvPr/>
        </p:nvSpPr>
        <p:spPr>
          <a:xfrm>
            <a:off x="8338994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5EA016-C734-634B-921E-9C45B92E32B6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V="1">
            <a:off x="8728959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8D2CB4-7D01-C44C-B435-636301FD4377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8728959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nut 25">
            <a:extLst>
              <a:ext uri="{FF2B5EF4-FFF2-40B4-BE49-F238E27FC236}">
                <a16:creationId xmlns:a16="http://schemas.microsoft.com/office/drawing/2014/main" id="{9D8EC6A8-B149-C54C-9DCB-BCCF2253C4AC}"/>
              </a:ext>
            </a:extLst>
          </p:cNvPr>
          <p:cNvSpPr/>
          <p:nvPr/>
        </p:nvSpPr>
        <p:spPr>
          <a:xfrm>
            <a:off x="9347523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C341225C-E6EA-574A-9613-7BC728C252F9}"/>
              </a:ext>
            </a:extLst>
          </p:cNvPr>
          <p:cNvSpPr/>
          <p:nvPr/>
        </p:nvSpPr>
        <p:spPr>
          <a:xfrm>
            <a:off x="9347523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9B3EF7C2-9764-2340-9621-39B489A7D841}"/>
              </a:ext>
            </a:extLst>
          </p:cNvPr>
          <p:cNvSpPr/>
          <p:nvPr/>
        </p:nvSpPr>
        <p:spPr>
          <a:xfrm>
            <a:off x="9347523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D3D3B6-BD2D-5948-825A-BEFEAF332751}"/>
              </a:ext>
            </a:extLst>
          </p:cNvPr>
          <p:cNvCxnSpPr>
            <a:stCxn id="26" idx="0"/>
            <a:endCxn id="28" idx="4"/>
          </p:cNvCxnSpPr>
          <p:nvPr/>
        </p:nvCxnSpPr>
        <p:spPr>
          <a:xfrm flipV="1">
            <a:off x="9737488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C08320-1903-F04A-9A7B-2EC7D025E658}"/>
              </a:ext>
            </a:extLst>
          </p:cNvPr>
          <p:cNvCxnSpPr>
            <a:stCxn id="28" idx="0"/>
            <a:endCxn id="27" idx="4"/>
          </p:cNvCxnSpPr>
          <p:nvPr/>
        </p:nvCxnSpPr>
        <p:spPr>
          <a:xfrm flipV="1">
            <a:off x="9737488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nut 30">
            <a:extLst>
              <a:ext uri="{FF2B5EF4-FFF2-40B4-BE49-F238E27FC236}">
                <a16:creationId xmlns:a16="http://schemas.microsoft.com/office/drawing/2014/main" id="{19CAE25E-EB99-2F4D-8035-CD7F7F4505AA}"/>
              </a:ext>
            </a:extLst>
          </p:cNvPr>
          <p:cNvSpPr/>
          <p:nvPr/>
        </p:nvSpPr>
        <p:spPr>
          <a:xfrm>
            <a:off x="11127018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Donut 31">
            <a:extLst>
              <a:ext uri="{FF2B5EF4-FFF2-40B4-BE49-F238E27FC236}">
                <a16:creationId xmlns:a16="http://schemas.microsoft.com/office/drawing/2014/main" id="{44D37E4B-6361-354C-A3A4-486B470D4AB2}"/>
              </a:ext>
            </a:extLst>
          </p:cNvPr>
          <p:cNvSpPr/>
          <p:nvPr/>
        </p:nvSpPr>
        <p:spPr>
          <a:xfrm>
            <a:off x="11127018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Donut 32">
            <a:extLst>
              <a:ext uri="{FF2B5EF4-FFF2-40B4-BE49-F238E27FC236}">
                <a16:creationId xmlns:a16="http://schemas.microsoft.com/office/drawing/2014/main" id="{B5212229-9BB1-A646-AB15-2EF71C0D2ADF}"/>
              </a:ext>
            </a:extLst>
          </p:cNvPr>
          <p:cNvSpPr/>
          <p:nvPr/>
        </p:nvSpPr>
        <p:spPr>
          <a:xfrm>
            <a:off x="11127018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06B040-4DCE-DB4F-889E-BDCE256ABD80}"/>
              </a:ext>
            </a:extLst>
          </p:cNvPr>
          <p:cNvCxnSpPr>
            <a:stCxn id="31" idx="0"/>
            <a:endCxn id="33" idx="4"/>
          </p:cNvCxnSpPr>
          <p:nvPr/>
        </p:nvCxnSpPr>
        <p:spPr>
          <a:xfrm flipV="1">
            <a:off x="11516983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8B2565-7AB1-B54A-836E-481B46647F38}"/>
              </a:ext>
            </a:extLst>
          </p:cNvPr>
          <p:cNvCxnSpPr>
            <a:stCxn id="33" idx="0"/>
            <a:endCxn id="32" idx="4"/>
          </p:cNvCxnSpPr>
          <p:nvPr/>
        </p:nvCxnSpPr>
        <p:spPr>
          <a:xfrm flipV="1">
            <a:off x="11516983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41B956-1E33-0D45-9311-B341B0F0F45F}"/>
              </a:ext>
            </a:extLst>
          </p:cNvPr>
          <p:cNvSpPr txBox="1"/>
          <p:nvPr/>
        </p:nvSpPr>
        <p:spPr>
          <a:xfrm>
            <a:off x="7704531" y="3735049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90DD32-5F2B-B14B-9AF7-86C5AC125AB2}"/>
              </a:ext>
            </a:extLst>
          </p:cNvPr>
          <p:cNvSpPr txBox="1"/>
          <p:nvPr/>
        </p:nvSpPr>
        <p:spPr>
          <a:xfrm>
            <a:off x="10351570" y="3735049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95837E-61C6-FB43-9D14-04BB398BDEFD}"/>
              </a:ext>
            </a:extLst>
          </p:cNvPr>
          <p:cNvCxnSpPr>
            <a:stCxn id="13" idx="6"/>
            <a:endCxn id="18" idx="2"/>
          </p:cNvCxnSpPr>
          <p:nvPr/>
        </p:nvCxnSpPr>
        <p:spPr>
          <a:xfrm>
            <a:off x="6494931" y="3974600"/>
            <a:ext cx="26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0ACD04-03F0-814F-8877-E1EA074FC5B4}"/>
              </a:ext>
            </a:extLst>
          </p:cNvPr>
          <p:cNvCxnSpPr>
            <a:stCxn id="23" idx="6"/>
            <a:endCxn id="28" idx="2"/>
          </p:cNvCxnSpPr>
          <p:nvPr/>
        </p:nvCxnSpPr>
        <p:spPr>
          <a:xfrm>
            <a:off x="9118924" y="3974600"/>
            <a:ext cx="22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B2AC61-88E8-BB4B-AAD3-D69ADB4E4FA1}"/>
              </a:ext>
            </a:extLst>
          </p:cNvPr>
          <p:cNvCxnSpPr>
            <a:stCxn id="28" idx="6"/>
          </p:cNvCxnSpPr>
          <p:nvPr/>
        </p:nvCxnSpPr>
        <p:spPr>
          <a:xfrm flipV="1">
            <a:off x="10127453" y="3974599"/>
            <a:ext cx="499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11502B-4744-0C46-BB77-482BED4B9AF7}"/>
              </a:ext>
            </a:extLst>
          </p:cNvPr>
          <p:cNvCxnSpPr/>
          <p:nvPr/>
        </p:nvCxnSpPr>
        <p:spPr>
          <a:xfrm>
            <a:off x="7537078" y="3974599"/>
            <a:ext cx="38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1" grpId="0" animBg="1"/>
      <p:bldP spid="12" grpId="0" animBg="1"/>
      <p:bldP spid="12" grpId="1" animBg="1"/>
      <p:bldP spid="13" grpId="0" animBg="1"/>
      <p:bldP spid="16" grpId="0" animBg="1"/>
      <p:bldP spid="17" grpId="0" animBg="1"/>
      <p:bldP spid="17" grpId="1" animBg="1"/>
      <p:bldP spid="18" grpId="0" animBg="1"/>
      <p:bldP spid="21" grpId="0" animBg="1"/>
      <p:bldP spid="22" grpId="0" animBg="1"/>
      <p:bldP spid="22" grpId="1" animBg="1"/>
      <p:bldP spid="23" grpId="0" animBg="1"/>
      <p:bldP spid="26" grpId="0" animBg="1"/>
      <p:bldP spid="27" grpId="0" animBg="1"/>
      <p:bldP spid="27" grpId="1" animBg="1"/>
      <p:bldP spid="28" grpId="0" animBg="1"/>
      <p:bldP spid="31" grpId="0" animBg="1"/>
      <p:bldP spid="32" grpId="0" animBg="1"/>
      <p:bldP spid="33" grpId="0" animBg="1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7F84-B84B-B845-9C11-FD8BCF84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CNN-RNN state-of-the-art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DE965-A6A2-4946-934B-8330D69B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40316-E664-7C49-9F6B-9CE55C72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5271247"/>
            <a:ext cx="10841966" cy="871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CNN will capture motif/motifs</a:t>
            </a:r>
          </a:p>
          <a:p>
            <a:r>
              <a:rPr lang="en-US" dirty="0"/>
              <a:t>RNN will capture contexts within and between motifs</a:t>
            </a:r>
          </a:p>
        </p:txBody>
      </p:sp>
    </p:spTree>
    <p:extLst>
      <p:ext uri="{BB962C8B-B14F-4D97-AF65-F5344CB8AC3E}">
        <p14:creationId xmlns:p14="http://schemas.microsoft.com/office/powerpoint/2010/main" val="99566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9F2B-A265-6643-BD51-85C0583F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028F-13E4-9145-BCD0-BC8C3176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7DE2B-8C51-A94B-967B-6BDBC893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717</Words>
  <Application>Microsoft Macintosh PowerPoint</Application>
  <PresentationFormat>Widescreen</PresentationFormat>
  <Paragraphs>142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DeepGRN: transcription factor binding site prediction using attention-based deep neural networks – Review </vt:lpstr>
      <vt:lpstr>Cell types differ due to gene expression differences</vt:lpstr>
      <vt:lpstr>Transcription Factors regulate gene transcription </vt:lpstr>
      <vt:lpstr>Deep Learning models show superior performance</vt:lpstr>
      <vt:lpstr>Multi-layer perceptron is good at summarizing tasks</vt:lpstr>
      <vt:lpstr>Convolutional Neural Network can find patterns</vt:lpstr>
      <vt:lpstr>Recurrent Neural Network can learn context</vt:lpstr>
      <vt:lpstr>Current CNN-RNN state-of-the-art architecture</vt:lpstr>
      <vt:lpstr>Dataset and Features</vt:lpstr>
      <vt:lpstr>Attention Layers</vt:lpstr>
      <vt:lpstr>Model Architecture</vt:lpstr>
      <vt:lpstr>DeepGRN w and w/o attention</vt:lpstr>
      <vt:lpstr>DeepGRN interpretation</vt:lpstr>
      <vt:lpstr>Thank you</vt:lpstr>
      <vt:lpstr>Appendix – MLP Formulation</vt:lpstr>
      <vt:lpstr>Appendix – CNN Formulation</vt:lpstr>
      <vt:lpstr>Appendix – RNN Formulation</vt:lpstr>
      <vt:lpstr>Appendix – LSTM formulation</vt:lpstr>
      <vt:lpstr>Appendix – Attention formulation</vt:lpstr>
      <vt:lpstr>Appendix – Saliency Features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Deepro</dc:creator>
  <cp:lastModifiedBy>Banerjee, Deepro</cp:lastModifiedBy>
  <cp:revision>34</cp:revision>
  <dcterms:created xsi:type="dcterms:W3CDTF">2021-09-05T13:39:10Z</dcterms:created>
  <dcterms:modified xsi:type="dcterms:W3CDTF">2021-09-14T19:30:20Z</dcterms:modified>
</cp:coreProperties>
</file>