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74" r:id="rId5"/>
    <p:sldId id="258" r:id="rId6"/>
    <p:sldId id="260" r:id="rId7"/>
    <p:sldId id="276" r:id="rId8"/>
    <p:sldId id="261" r:id="rId9"/>
    <p:sldId id="259" r:id="rId10"/>
    <p:sldId id="262" r:id="rId11"/>
    <p:sldId id="269" r:id="rId12"/>
    <p:sldId id="268" r:id="rId13"/>
    <p:sldId id="270" r:id="rId14"/>
    <p:sldId id="271" r:id="rId15"/>
    <p:sldId id="263" r:id="rId16"/>
    <p:sldId id="264" r:id="rId17"/>
    <p:sldId id="272" r:id="rId18"/>
    <p:sldId id="265" r:id="rId19"/>
    <p:sldId id="266" r:id="rId20"/>
    <p:sldId id="267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F4B5B-B7C9-7E40-B4B1-49C187825132}" v="1" dt="2021-09-15T18:20:13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1"/>
    <p:restoredTop sz="68027"/>
  </p:normalViewPr>
  <p:slideViewPr>
    <p:cSldViewPr snapToGrid="0" snapToObjects="1">
      <p:cViewPr varScale="1">
        <p:scale>
          <a:sx n="85" d="100"/>
          <a:sy n="85" d="100"/>
        </p:scale>
        <p:origin x="2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ADAF4B5B-B7C9-7E40-B4B1-49C187825132}"/>
    <pc:docChg chg="custSel modSld">
      <pc:chgData name="Banerjee, Deepro" userId="59bb156d-7516-4212-a860-9ec41fb041f7" providerId="ADAL" clId="{ADAF4B5B-B7C9-7E40-B4B1-49C187825132}" dt="2021-09-15T18:20:46.785" v="12" actId="478"/>
      <pc:docMkLst>
        <pc:docMk/>
      </pc:docMkLst>
      <pc:sldChg chg="delSp mod">
        <pc:chgData name="Banerjee, Deepro" userId="59bb156d-7516-4212-a860-9ec41fb041f7" providerId="ADAL" clId="{ADAF4B5B-B7C9-7E40-B4B1-49C187825132}" dt="2021-09-15T18:20:46.785" v="12" actId="478"/>
        <pc:sldMkLst>
          <pc:docMk/>
          <pc:sldMk cId="1976759143" sldId="268"/>
        </pc:sldMkLst>
        <pc:spChg chg="del">
          <ac:chgData name="Banerjee, Deepro" userId="59bb156d-7516-4212-a860-9ec41fb041f7" providerId="ADAL" clId="{ADAF4B5B-B7C9-7E40-B4B1-49C187825132}" dt="2021-09-15T18:20:46.785" v="12" actId="478"/>
          <ac:spMkLst>
            <pc:docMk/>
            <pc:sldMk cId="1976759143" sldId="268"/>
            <ac:spMk id="3" creationId="{311D028F-13E4-9145-BCD0-BC8C3176F733}"/>
          </ac:spMkLst>
        </pc:spChg>
      </pc:sldChg>
      <pc:sldChg chg="addSp delSp modSp mod">
        <pc:chgData name="Banerjee, Deepro" userId="59bb156d-7516-4212-a860-9ec41fb041f7" providerId="ADAL" clId="{ADAF4B5B-B7C9-7E40-B4B1-49C187825132}" dt="2021-09-15T18:20:20.110" v="11" actId="1035"/>
        <pc:sldMkLst>
          <pc:docMk/>
          <pc:sldMk cId="176311535" sldId="269"/>
        </pc:sldMkLst>
        <pc:spChg chg="del">
          <ac:chgData name="Banerjee, Deepro" userId="59bb156d-7516-4212-a860-9ec41fb041f7" providerId="ADAL" clId="{ADAF4B5B-B7C9-7E40-B4B1-49C187825132}" dt="2021-09-15T18:20:13.366" v="0" actId="931"/>
          <ac:spMkLst>
            <pc:docMk/>
            <pc:sldMk cId="176311535" sldId="269"/>
            <ac:spMk id="3" creationId="{06CAA221-D0B4-F84A-B7BE-F2D1D4608958}"/>
          </ac:spMkLst>
        </pc:spChg>
        <pc:picChg chg="add mod">
          <ac:chgData name="Banerjee, Deepro" userId="59bb156d-7516-4212-a860-9ec41fb041f7" providerId="ADAL" clId="{ADAF4B5B-B7C9-7E40-B4B1-49C187825132}" dt="2021-09-15T18:20:20.110" v="11" actId="1035"/>
          <ac:picMkLst>
            <pc:docMk/>
            <pc:sldMk cId="176311535" sldId="269"/>
            <ac:picMk id="6" creationId="{DAB5CC40-E4CD-C84A-8D0C-814729953D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30EC-248D-9548-A149-2237243CDE47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87C-0916-2242-A9EF-85F33DA0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Saliency Maps: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/saliency-map-using-pytorch-68270fe45e80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stanford.edu</a:t>
            </a:r>
            <a:r>
              <a:rPr lang="en-US" dirty="0"/>
              <a:t>/~</a:t>
            </a:r>
            <a:r>
              <a:rPr lang="en-US" dirty="0" err="1"/>
              <a:t>shervine</a:t>
            </a:r>
            <a:r>
              <a:rPr lang="en-US" dirty="0"/>
              <a:t>/teaching/cs-230/</a:t>
            </a:r>
            <a:r>
              <a:rPr lang="en-US" dirty="0" err="1"/>
              <a:t>cheatsheet-recurrent-neural-networks#attention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/pdf/1312.6034.pdf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/articles/s41576-019-0122-6#Sec11</a:t>
            </a:r>
          </a:p>
          <a:p>
            <a:r>
              <a:rPr lang="en-US" dirty="0"/>
              <a:t>https://</a:t>
            </a:r>
            <a:r>
              <a:rPr lang="en-US" dirty="0" err="1"/>
              <a:t>glassboxmedicine.com</a:t>
            </a:r>
            <a:r>
              <a:rPr lang="en-US" dirty="0"/>
              <a:t>/2019/06/21/</a:t>
            </a:r>
            <a:r>
              <a:rPr lang="en-US" dirty="0" err="1"/>
              <a:t>cnn</a:t>
            </a:r>
            <a:r>
              <a:rPr lang="en-US" dirty="0"/>
              <a:t>-heat-maps-saliency-backpropagation/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/saliency-map-using-pytorch-68270fe45e80</a:t>
            </a:r>
          </a:p>
          <a:p>
            <a:endParaRPr lang="en-US" dirty="0"/>
          </a:p>
          <a:p>
            <a:r>
              <a:rPr lang="en-US" dirty="0"/>
              <a:t>Getting a linear approximation of the non-linear function at a point a, using a Taylor’s series expansion: https://</a:t>
            </a:r>
            <a:r>
              <a:rPr lang="en-US" dirty="0" err="1"/>
              <a:t>en.wikipedia.org</a:t>
            </a:r>
            <a:r>
              <a:rPr lang="en-US" dirty="0"/>
              <a:t>/wiki/Taylor%27s_theorem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Figure1: https://</a:t>
            </a:r>
            <a:r>
              <a:rPr lang="en-US" dirty="0" err="1"/>
              <a:t>slideplayer.com</a:t>
            </a:r>
            <a:r>
              <a:rPr lang="en-US" dirty="0"/>
              <a:t>/slide/9089748/</a:t>
            </a:r>
          </a:p>
          <a:p>
            <a:r>
              <a:rPr lang="en-US" dirty="0"/>
              <a:t>Figure3: https://</a:t>
            </a:r>
            <a:r>
              <a:rPr lang="en-US" dirty="0" err="1"/>
              <a:t>www.khanacademy.org</a:t>
            </a:r>
            <a:r>
              <a:rPr lang="en-US" dirty="0"/>
              <a:t>/science/ap-biology/gene-expression-and-regulation/regulation-of-gene-expression-and-cell-specialization/a/overview-of-eukaryotic-gene-regulation</a:t>
            </a:r>
          </a:p>
          <a:p>
            <a:endParaRPr lang="en-US" dirty="0"/>
          </a:p>
          <a:p>
            <a:r>
              <a:rPr lang="en-US" dirty="0"/>
              <a:t>Same DNA different cell types</a:t>
            </a:r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/Class/</a:t>
            </a:r>
            <a:r>
              <a:rPr lang="en-US" dirty="0" err="1"/>
              <a:t>MLACourse</a:t>
            </a:r>
            <a:r>
              <a:rPr lang="en-US" dirty="0"/>
              <a:t>/Original8Hour/Genetics/</a:t>
            </a:r>
            <a:r>
              <a:rPr lang="en-US" dirty="0" err="1"/>
              <a:t>gene_expression.html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</a:t>
            </a:r>
            <a:r>
              <a:rPr lang="en-US" dirty="0" err="1"/>
              <a:t>scitable</a:t>
            </a:r>
            <a:r>
              <a:rPr lang="en-US" dirty="0"/>
              <a:t>/</a:t>
            </a:r>
            <a:r>
              <a:rPr lang="en-US" dirty="0" err="1"/>
              <a:t>topicpage</a:t>
            </a:r>
            <a:r>
              <a:rPr lang="en-US" dirty="0"/>
              <a:t>/gene-expression-regulates-cell-differentiation-931/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/articles/hdy201054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Figure2: 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endParaRPr lang="en-US" dirty="0"/>
          </a:p>
          <a:p>
            <a:r>
              <a:rPr lang="en-US" dirty="0"/>
              <a:t>TF Background</a:t>
            </a:r>
          </a:p>
          <a:p>
            <a:r>
              <a:rPr lang="en-US" dirty="0"/>
              <a:t>Khan Academy: https://</a:t>
            </a:r>
            <a:r>
              <a:rPr lang="en-US" dirty="0" err="1"/>
              <a:t>www.khanacademy.org</a:t>
            </a:r>
            <a:r>
              <a:rPr lang="en-US" dirty="0"/>
              <a:t>/science/biology/gene-regulation/gene-regulation-in-eukaryotes/a/eukaryotic-transcription-factors</a:t>
            </a:r>
          </a:p>
          <a:p>
            <a:r>
              <a:rPr lang="en-US" dirty="0"/>
              <a:t>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/articles/nrg3207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/articles/PMC4908339/</a:t>
            </a:r>
          </a:p>
          <a:p>
            <a:r>
              <a:rPr lang="en-US" dirty="0" err="1"/>
              <a:t>DeepSEA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/articles/PMC4768299/</a:t>
            </a:r>
          </a:p>
          <a:p>
            <a:r>
              <a:rPr lang="en-US" dirty="0" err="1"/>
              <a:t>DanQ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/articles/PMC4914104/</a:t>
            </a:r>
          </a:p>
          <a:p>
            <a:r>
              <a:rPr lang="en-US" dirty="0" err="1"/>
              <a:t>DeeperBind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/articles/PMC7302108/</a:t>
            </a:r>
          </a:p>
          <a:p>
            <a:r>
              <a:rPr lang="en-US" dirty="0" err="1"/>
              <a:t>FactorNet</a:t>
            </a:r>
            <a:r>
              <a:rPr lang="en-US" dirty="0"/>
              <a:t>: https://</a:t>
            </a:r>
            <a:r>
              <a:rPr lang="en-US" dirty="0" err="1"/>
              <a:t>pubmed.ncbi.nlm.nih.gov</a:t>
            </a:r>
            <a:r>
              <a:rPr lang="en-US" dirty="0"/>
              <a:t>/30922998/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Figure4: https://</a:t>
            </a:r>
            <a:r>
              <a:rPr lang="en-US" dirty="0" err="1"/>
              <a:t>www.oreilly.com</a:t>
            </a:r>
            <a:r>
              <a:rPr lang="en-US" dirty="0"/>
              <a:t>/library/view/natural-language-processing/9781491978221/ch04.html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https://</a:t>
            </a:r>
            <a:r>
              <a:rPr lang="en-US" dirty="0" err="1"/>
              <a:t>www.ibm.com</a:t>
            </a:r>
            <a:r>
              <a:rPr lang="en-US" dirty="0"/>
              <a:t>/cloud/learn/recurrent-neural-networks</a:t>
            </a:r>
          </a:p>
          <a:p>
            <a:endParaRPr lang="en-US" dirty="0"/>
          </a:p>
          <a:p>
            <a:r>
              <a:rPr lang="en-US" dirty="0"/>
              <a:t>RNN explanation: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Attention Paper: https://</a:t>
            </a:r>
            <a:r>
              <a:rPr lang="en-US" dirty="0" err="1"/>
              <a:t>arxiv.org</a:t>
            </a:r>
            <a:r>
              <a:rPr lang="en-US" dirty="0"/>
              <a:t>/pdf/1409.0473.pdf</a:t>
            </a:r>
          </a:p>
          <a:p>
            <a:r>
              <a:rPr lang="en-US" dirty="0"/>
              <a:t>Transformer: https://</a:t>
            </a:r>
            <a:r>
              <a:rPr lang="en-US" dirty="0" err="1"/>
              <a:t>arxiv.org</a:t>
            </a:r>
            <a:r>
              <a:rPr lang="en-US" dirty="0"/>
              <a:t>/pdf/1706.03762.pdf</a:t>
            </a:r>
          </a:p>
          <a:p>
            <a:endParaRPr lang="en-US" dirty="0"/>
          </a:p>
          <a:p>
            <a:r>
              <a:rPr lang="en-US" dirty="0"/>
              <a:t>Attention Mechanism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9EF-501E-D742-A16D-CA3339B0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240-667B-2E4A-8738-8D862E22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0EE-C1EB-BE4F-B350-970D61B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4BE5-6B3D-3943-8A0D-DAC60818D67D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D216-0B57-E04B-8EC6-0ECA4A5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7CDD-7163-C143-A74D-9F21D4B2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72-10EF-B440-88D2-E659225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DECF-9F42-6B44-ACD5-010AED2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CE66-A328-0948-8F49-3BF5C045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0597-9138-F144-9B7E-EAC5FF8AF2B9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074A-1208-624C-BD19-91E2D55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C28A-D955-EE40-8EAC-2EC1E0C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391F-6E10-3848-8457-57630408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2922-E18D-DB42-B110-A333DE60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E78A-890C-1145-B97F-8CC17D9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51E-BA62-F44C-AA9C-6F5FBD309BEE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34-4DD7-9141-A218-A134EF0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8CE6-97EA-E74B-92FE-A3E5831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DB1-FA98-C942-A7B5-2E3C032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17" y="358609"/>
            <a:ext cx="1084196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5F38-2D7D-0149-B3BE-C882CE69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1791119"/>
            <a:ext cx="10841966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B48-4FC8-524C-9452-A438591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2941-1887-C34D-A48B-B4EFDE1048FE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63AE-1397-9A4B-BCCB-5F7C1C6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5C97-1C60-5148-A60A-F0C58F5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F2-4D13-DC41-94C6-38A6082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7704-458A-6C41-8C14-1103210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C6-D0C1-C446-B1E6-BE6C27B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1F5-0DFF-B24E-A414-84BBCBE2BC44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F8E-36DD-1942-BAB2-82E008E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10-2606-1C40-A09E-C2CE29E4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6996-7FD5-4B47-94F6-C775ED1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4AD2-8D30-2346-AE99-26B4098E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CA74-9DB8-FC43-AE4E-B769F198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7FB2-CCAB-2343-8A29-946AF3E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9F1D-E1DF-5D41-A5D0-CD37F4E9690B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16BB-721A-4941-B4FD-D47DA1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9249-F669-4845-8C8E-A84FF01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B82-F35D-6949-BDD3-EAA632E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2D89-77E7-7544-B4E1-9B31ADD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B8F9-E70A-3743-BB93-FFD4A897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0C22-2408-7641-B7CB-D40C9A76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A8B2-F44B-5F4A-8E96-A4014126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11D8-453A-C241-A7D5-2618078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0C9E-F411-0D48-9859-BC54788FC80E}" type="datetime1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7989-F5FD-764C-8E49-387AB28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7216-B149-5544-B169-F0D1F468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0BC-C4B8-8842-98B6-5893F29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671E-F8C5-2E48-A11A-D598F83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FD0C-2338-DE4D-9182-8F5F1E1DCD7E}" type="datetime1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EE99-0A68-3340-B57F-A7C24878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31F-45D5-E444-8039-8BC0E56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E54D-FB62-044F-AF19-0AA92C3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853D-8CF5-A147-B532-E5D6509342B1}" type="datetime1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49B15-59F6-3742-AC12-28BC6EE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761-9DB3-EF44-BC4B-2C13E179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DF1-7775-FF43-9A12-9431478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AFCF-BCDF-D942-9D3A-4934FD48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9FBE-7F98-E74F-A5FC-55F5427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263-5878-A14E-82F7-2A648E7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4C3A-1CD1-4A48-BFB0-C835304BC9D7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ECC2-C59C-BD44-95F9-71F6E03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C22A-7836-FB47-8C18-CFC6600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490-BE42-AE4E-AA57-407A5FA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168D-0314-9C4C-B8F1-A04D5F6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437F-5F77-054F-9780-168CDB26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4ACD-4335-044E-94CA-00465D4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091-925D-C245-8DCC-DF5C9B213AC0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D1A-5EA2-9045-9806-95E76062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F40C-FA46-454D-8A90-B14050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039-7C89-1A43-86C5-1622EAA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BA78-2F6B-404E-B630-C1A7D003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672-E35E-E047-AC20-191D3324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7BCF-AA86-4D4A-9127-8ED86CE8D831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C5F6-EE82-A343-A71B-FB07128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4E-BE7E-E048-94C4-9234613F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1EC-FC40-BD4F-904D-25782F77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33449"/>
            <a:ext cx="9919855" cy="4132613"/>
          </a:xfrm>
        </p:spPr>
        <p:txBody>
          <a:bodyPr>
            <a:noAutofit/>
          </a:bodyPr>
          <a:lstStyle/>
          <a:p>
            <a:r>
              <a:rPr lang="en-US" sz="5400" dirty="0" err="1"/>
              <a:t>DeepGRN</a:t>
            </a:r>
            <a:r>
              <a:rPr lang="en-US" sz="5400" dirty="0"/>
              <a:t>: transcription factor binding site prediction using attention-based deep neural networks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7DDF-3261-0C47-A566-00E59E2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/>
          <a:lstStyle/>
          <a:p>
            <a:r>
              <a:rPr lang="en-US" dirty="0"/>
              <a:t>Deepro Banerjee</a:t>
            </a:r>
          </a:p>
          <a:p>
            <a:r>
              <a:rPr lang="en-US" dirty="0"/>
              <a:t>09/21/2021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C3D49-5311-E54D-B862-0BFC73DF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675-7FB5-284F-A87F-5FE9BEC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F341-B531-2442-9659-C48924B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10</a:t>
            </a:fld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252D617-6A62-FC43-91D4-C3ADF690A0B7}"/>
              </a:ext>
            </a:extLst>
          </p:cNvPr>
          <p:cNvSpPr/>
          <p:nvPr/>
        </p:nvSpPr>
        <p:spPr>
          <a:xfrm>
            <a:off x="4545112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CEE64D54-A3C0-1F4C-8E3F-2167A2F9033F}"/>
              </a:ext>
            </a:extLst>
          </p:cNvPr>
          <p:cNvSpPr/>
          <p:nvPr/>
        </p:nvSpPr>
        <p:spPr>
          <a:xfrm>
            <a:off x="4545112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EC52D1-9693-9145-AE59-7CCF7F45ED7B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V="1">
            <a:off x="4935077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A08CE597-8119-4640-A9D5-5DE7465B6C56}"/>
              </a:ext>
            </a:extLst>
          </p:cNvPr>
          <p:cNvSpPr/>
          <p:nvPr/>
        </p:nvSpPr>
        <p:spPr>
          <a:xfrm>
            <a:off x="5587259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F125A761-7618-6C4C-8303-FC3B2468F754}"/>
              </a:ext>
            </a:extLst>
          </p:cNvPr>
          <p:cNvSpPr/>
          <p:nvPr/>
        </p:nvSpPr>
        <p:spPr>
          <a:xfrm>
            <a:off x="5587259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244A1-0015-3741-BB39-DF8E473EB071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V="1">
            <a:off x="5977224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>
            <a:extLst>
              <a:ext uri="{FF2B5EF4-FFF2-40B4-BE49-F238E27FC236}">
                <a16:creationId xmlns:a16="http://schemas.microsoft.com/office/drawing/2014/main" id="{58D234FC-6D7E-DC43-8221-EF390A424EEB}"/>
              </a:ext>
            </a:extLst>
          </p:cNvPr>
          <p:cNvSpPr/>
          <p:nvPr/>
        </p:nvSpPr>
        <p:spPr>
          <a:xfrm>
            <a:off x="7169105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E5847E53-9B73-064F-B100-52D4ACBA34A7}"/>
              </a:ext>
            </a:extLst>
          </p:cNvPr>
          <p:cNvSpPr/>
          <p:nvPr/>
        </p:nvSpPr>
        <p:spPr>
          <a:xfrm>
            <a:off x="7169105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639A2-8497-A640-9847-22FA68396FAA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V="1">
            <a:off x="7559070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nut 19">
            <a:extLst>
              <a:ext uri="{FF2B5EF4-FFF2-40B4-BE49-F238E27FC236}">
                <a16:creationId xmlns:a16="http://schemas.microsoft.com/office/drawing/2014/main" id="{DE398FFC-A914-6F4E-9A9C-5E711FB8D9D4}"/>
              </a:ext>
            </a:extLst>
          </p:cNvPr>
          <p:cNvSpPr/>
          <p:nvPr/>
        </p:nvSpPr>
        <p:spPr>
          <a:xfrm>
            <a:off x="8177634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95903DFC-1174-BE44-9C4B-C1C59F341055}"/>
              </a:ext>
            </a:extLst>
          </p:cNvPr>
          <p:cNvSpPr/>
          <p:nvPr/>
        </p:nvSpPr>
        <p:spPr>
          <a:xfrm>
            <a:off x="8177634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7966A7-27B7-1043-A343-774F3ECEA51D}"/>
              </a:ext>
            </a:extLst>
          </p:cNvPr>
          <p:cNvCxnSpPr>
            <a:stCxn id="20" idx="0"/>
            <a:endCxn id="22" idx="4"/>
          </p:cNvCxnSpPr>
          <p:nvPr/>
        </p:nvCxnSpPr>
        <p:spPr>
          <a:xfrm flipV="1">
            <a:off x="8567599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nut 24">
            <a:extLst>
              <a:ext uri="{FF2B5EF4-FFF2-40B4-BE49-F238E27FC236}">
                <a16:creationId xmlns:a16="http://schemas.microsoft.com/office/drawing/2014/main" id="{25BBDC2E-5190-914F-8F90-0BDF8697C15B}"/>
              </a:ext>
            </a:extLst>
          </p:cNvPr>
          <p:cNvSpPr/>
          <p:nvPr/>
        </p:nvSpPr>
        <p:spPr>
          <a:xfrm>
            <a:off x="9957129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7B2A835B-85C4-B54A-AB8D-735ED3999F56}"/>
              </a:ext>
            </a:extLst>
          </p:cNvPr>
          <p:cNvSpPr/>
          <p:nvPr/>
        </p:nvSpPr>
        <p:spPr>
          <a:xfrm>
            <a:off x="9957129" y="3214582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47086385-2320-CA42-910D-5FF3C11EABCA}"/>
              </a:ext>
            </a:extLst>
          </p:cNvPr>
          <p:cNvSpPr/>
          <p:nvPr/>
        </p:nvSpPr>
        <p:spPr>
          <a:xfrm>
            <a:off x="9957129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6DF3D0-8CF6-A34D-B002-95F0B0531587}"/>
              </a:ext>
            </a:extLst>
          </p:cNvPr>
          <p:cNvCxnSpPr>
            <a:stCxn id="25" idx="0"/>
            <a:endCxn id="27" idx="4"/>
          </p:cNvCxnSpPr>
          <p:nvPr/>
        </p:nvCxnSpPr>
        <p:spPr>
          <a:xfrm flipV="1">
            <a:off x="10347094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EEB869-96B8-954B-BE93-7C280743C689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V="1">
            <a:off x="10347094" y="4009207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BD6DB1-EB92-C543-98A7-041F0938A0B2}"/>
              </a:ext>
            </a:extLst>
          </p:cNvPr>
          <p:cNvSpPr txBox="1"/>
          <p:nvPr/>
        </p:nvSpPr>
        <p:spPr>
          <a:xfrm>
            <a:off x="6534642" y="4488081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83D55-CC16-9241-B2AF-32E7E8A57B16}"/>
              </a:ext>
            </a:extLst>
          </p:cNvPr>
          <p:cNvSpPr txBox="1"/>
          <p:nvPr/>
        </p:nvSpPr>
        <p:spPr>
          <a:xfrm>
            <a:off x="9181681" y="4488081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CF82D-4AF1-E54C-A0EE-D18FCAF6E23E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325042" y="4727632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650C95-5281-344F-BC78-D8446ADD9F75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7949035" y="4727632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8F618C-6A33-854A-9569-37486BC4A5B7}"/>
              </a:ext>
            </a:extLst>
          </p:cNvPr>
          <p:cNvCxnSpPr>
            <a:stCxn id="22" idx="6"/>
          </p:cNvCxnSpPr>
          <p:nvPr/>
        </p:nvCxnSpPr>
        <p:spPr>
          <a:xfrm flipV="1">
            <a:off x="8957564" y="4727631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49B9CC-1334-A04B-ACEA-EC995654C8A7}"/>
              </a:ext>
            </a:extLst>
          </p:cNvPr>
          <p:cNvCxnSpPr/>
          <p:nvPr/>
        </p:nvCxnSpPr>
        <p:spPr>
          <a:xfrm>
            <a:off x="6367189" y="4727631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Shape&#10;&#10;Description automatically generated">
            <a:extLst>
              <a:ext uri="{FF2B5EF4-FFF2-40B4-BE49-F238E27FC236}">
                <a16:creationId xmlns:a16="http://schemas.microsoft.com/office/drawing/2014/main" id="{C461ACA2-310D-B94B-895E-8F663CB4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6" y="2789269"/>
            <a:ext cx="2895600" cy="3505200"/>
          </a:xfrm>
          <a:prstGeom prst="rect">
            <a:avLst/>
          </a:prstGeom>
        </p:spPr>
      </p:pic>
      <p:sp>
        <p:nvSpPr>
          <p:cNvPr id="37" name="Equal 36">
            <a:extLst>
              <a:ext uri="{FF2B5EF4-FFF2-40B4-BE49-F238E27FC236}">
                <a16:creationId xmlns:a16="http://schemas.microsoft.com/office/drawing/2014/main" id="{E91D2BC5-AFC3-BD4F-866E-8E353BFBAC51}"/>
              </a:ext>
            </a:extLst>
          </p:cNvPr>
          <p:cNvSpPr/>
          <p:nvPr/>
        </p:nvSpPr>
        <p:spPr>
          <a:xfrm>
            <a:off x="3227299" y="4498295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8C1BEC-67B2-784F-8D5A-2AF787838F4C}"/>
              </a:ext>
            </a:extLst>
          </p:cNvPr>
          <p:cNvSpPr/>
          <p:nvPr/>
        </p:nvSpPr>
        <p:spPr>
          <a:xfrm>
            <a:off x="6239435" y="3186949"/>
            <a:ext cx="2942246" cy="72614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39" name="Donut 38">
            <a:extLst>
              <a:ext uri="{FF2B5EF4-FFF2-40B4-BE49-F238E27FC236}">
                <a16:creationId xmlns:a16="http://schemas.microsoft.com/office/drawing/2014/main" id="{FD48A6BF-7425-4046-BBB0-4E30ABE3A2C2}"/>
              </a:ext>
            </a:extLst>
          </p:cNvPr>
          <p:cNvSpPr/>
          <p:nvPr/>
        </p:nvSpPr>
        <p:spPr>
          <a:xfrm>
            <a:off x="4545112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67B417FC-A2B1-8449-9A4A-2C84868751A2}"/>
              </a:ext>
            </a:extLst>
          </p:cNvPr>
          <p:cNvSpPr/>
          <p:nvPr/>
        </p:nvSpPr>
        <p:spPr>
          <a:xfrm>
            <a:off x="5587259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Donut 40">
            <a:extLst>
              <a:ext uri="{FF2B5EF4-FFF2-40B4-BE49-F238E27FC236}">
                <a16:creationId xmlns:a16="http://schemas.microsoft.com/office/drawing/2014/main" id="{165370F2-7DE2-A246-AEF6-A9D937E4CF0F}"/>
              </a:ext>
            </a:extLst>
          </p:cNvPr>
          <p:cNvSpPr/>
          <p:nvPr/>
        </p:nvSpPr>
        <p:spPr>
          <a:xfrm>
            <a:off x="7169105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EB8B265A-2E5F-2541-91D6-C0A1553FA688}"/>
              </a:ext>
            </a:extLst>
          </p:cNvPr>
          <p:cNvSpPr/>
          <p:nvPr/>
        </p:nvSpPr>
        <p:spPr>
          <a:xfrm>
            <a:off x="8177634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onut 42">
            <a:extLst>
              <a:ext uri="{FF2B5EF4-FFF2-40B4-BE49-F238E27FC236}">
                <a16:creationId xmlns:a16="http://schemas.microsoft.com/office/drawing/2014/main" id="{1965AE7F-E815-C544-89DC-5D57355C8DA4}"/>
              </a:ext>
            </a:extLst>
          </p:cNvPr>
          <p:cNvSpPr/>
          <p:nvPr/>
        </p:nvSpPr>
        <p:spPr>
          <a:xfrm>
            <a:off x="9957129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E06328EC-94B8-7441-98CC-BCE595D88B0C}"/>
              </a:ext>
            </a:extLst>
          </p:cNvPr>
          <p:cNvSpPr/>
          <p:nvPr/>
        </p:nvSpPr>
        <p:spPr>
          <a:xfrm>
            <a:off x="7169105" y="585055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2FA1D-70EF-054F-AA88-021BD4FF3E14}"/>
              </a:ext>
            </a:extLst>
          </p:cNvPr>
          <p:cNvCxnSpPr>
            <a:stCxn id="7" idx="0"/>
            <a:endCxn id="38" idx="2"/>
          </p:cNvCxnSpPr>
          <p:nvPr/>
        </p:nvCxnSpPr>
        <p:spPr>
          <a:xfrm flipV="1">
            <a:off x="4935077" y="3913090"/>
            <a:ext cx="2775481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9566D1-ECCA-7C4A-8529-E26E5CBA784B}"/>
              </a:ext>
            </a:extLst>
          </p:cNvPr>
          <p:cNvCxnSpPr>
            <a:stCxn id="12" idx="0"/>
            <a:endCxn id="38" idx="2"/>
          </p:cNvCxnSpPr>
          <p:nvPr/>
        </p:nvCxnSpPr>
        <p:spPr>
          <a:xfrm flipV="1">
            <a:off x="5977224" y="3913090"/>
            <a:ext cx="1733334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9BDAC6-112B-DD49-94C1-C5486F057C70}"/>
              </a:ext>
            </a:extLst>
          </p:cNvPr>
          <p:cNvCxnSpPr>
            <a:stCxn id="17" idx="0"/>
            <a:endCxn id="38" idx="2"/>
          </p:cNvCxnSpPr>
          <p:nvPr/>
        </p:nvCxnSpPr>
        <p:spPr>
          <a:xfrm flipV="1">
            <a:off x="7559070" y="3913090"/>
            <a:ext cx="151488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9ED24C-882C-294F-B40A-7FFBFA0ADB47}"/>
              </a:ext>
            </a:extLst>
          </p:cNvPr>
          <p:cNvCxnSpPr>
            <a:stCxn id="22" idx="0"/>
            <a:endCxn id="38" idx="2"/>
          </p:cNvCxnSpPr>
          <p:nvPr/>
        </p:nvCxnSpPr>
        <p:spPr>
          <a:xfrm flipH="1" flipV="1">
            <a:off x="7710558" y="3913090"/>
            <a:ext cx="857041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C60E24-1C1A-F945-9CE6-B8B0B1F3EA01}"/>
              </a:ext>
            </a:extLst>
          </p:cNvPr>
          <p:cNvCxnSpPr>
            <a:stCxn id="27" idx="0"/>
            <a:endCxn id="38" idx="2"/>
          </p:cNvCxnSpPr>
          <p:nvPr/>
        </p:nvCxnSpPr>
        <p:spPr>
          <a:xfrm flipH="1" flipV="1">
            <a:off x="7710558" y="3913090"/>
            <a:ext cx="2636536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13201F-BABF-EA48-806D-F7F4D6B44510}"/>
              </a:ext>
            </a:extLst>
          </p:cNvPr>
          <p:cNvCxnSpPr>
            <a:stCxn id="38" idx="0"/>
            <a:endCxn id="39" idx="4"/>
          </p:cNvCxnSpPr>
          <p:nvPr/>
        </p:nvCxnSpPr>
        <p:spPr>
          <a:xfrm flipH="1" flipV="1">
            <a:off x="4935077" y="2749296"/>
            <a:ext cx="2775481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315021-8B48-C74F-AEA7-12E378E2B20F}"/>
              </a:ext>
            </a:extLst>
          </p:cNvPr>
          <p:cNvCxnSpPr>
            <a:stCxn id="38" idx="0"/>
            <a:endCxn id="40" idx="4"/>
          </p:cNvCxnSpPr>
          <p:nvPr/>
        </p:nvCxnSpPr>
        <p:spPr>
          <a:xfrm flipH="1" flipV="1">
            <a:off x="5977224" y="2749296"/>
            <a:ext cx="1733334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469728-C8E4-E04D-A0F9-3674E5DA3BDB}"/>
              </a:ext>
            </a:extLst>
          </p:cNvPr>
          <p:cNvCxnSpPr>
            <a:stCxn id="38" idx="0"/>
            <a:endCxn id="41" idx="4"/>
          </p:cNvCxnSpPr>
          <p:nvPr/>
        </p:nvCxnSpPr>
        <p:spPr>
          <a:xfrm flipH="1" flipV="1">
            <a:off x="7559070" y="2749296"/>
            <a:ext cx="151488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EB37B1-739F-D143-9C13-64A93DFE848D}"/>
              </a:ext>
            </a:extLst>
          </p:cNvPr>
          <p:cNvCxnSpPr>
            <a:stCxn id="38" idx="0"/>
            <a:endCxn id="42" idx="4"/>
          </p:cNvCxnSpPr>
          <p:nvPr/>
        </p:nvCxnSpPr>
        <p:spPr>
          <a:xfrm flipV="1">
            <a:off x="7710558" y="2749296"/>
            <a:ext cx="857041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1A08E8-491A-B74F-A545-1C7C5B3C54D8}"/>
              </a:ext>
            </a:extLst>
          </p:cNvPr>
          <p:cNvCxnSpPr>
            <a:stCxn id="38" idx="0"/>
            <a:endCxn id="43" idx="4"/>
          </p:cNvCxnSpPr>
          <p:nvPr/>
        </p:nvCxnSpPr>
        <p:spPr>
          <a:xfrm flipV="1">
            <a:off x="7710558" y="2749296"/>
            <a:ext cx="2636536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2D9A20-51B5-BA49-A53C-864E6A1D1CA8}"/>
              </a:ext>
            </a:extLst>
          </p:cNvPr>
          <p:cNvCxnSpPr>
            <a:endCxn id="44" idx="4"/>
          </p:cNvCxnSpPr>
          <p:nvPr/>
        </p:nvCxnSpPr>
        <p:spPr>
          <a:xfrm flipV="1">
            <a:off x="4935077" y="1379680"/>
            <a:ext cx="2623993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D1CA22-A276-C64F-BE75-7057F32251D1}"/>
              </a:ext>
            </a:extLst>
          </p:cNvPr>
          <p:cNvCxnSpPr>
            <a:cxnSpLocks/>
            <a:stCxn id="40" idx="0"/>
            <a:endCxn id="44" idx="4"/>
          </p:cNvCxnSpPr>
          <p:nvPr/>
        </p:nvCxnSpPr>
        <p:spPr>
          <a:xfrm flipV="1">
            <a:off x="5977224" y="1379680"/>
            <a:ext cx="1581846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423863-B5B5-2345-BC02-0F45F6599416}"/>
              </a:ext>
            </a:extLst>
          </p:cNvPr>
          <p:cNvCxnSpPr>
            <a:endCxn id="44" idx="4"/>
          </p:cNvCxnSpPr>
          <p:nvPr/>
        </p:nvCxnSpPr>
        <p:spPr>
          <a:xfrm flipV="1">
            <a:off x="7559070" y="1379680"/>
            <a:ext cx="0" cy="5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D98CD7-C3C2-A642-A4EF-ADB785518924}"/>
              </a:ext>
            </a:extLst>
          </p:cNvPr>
          <p:cNvCxnSpPr>
            <a:cxnSpLocks/>
            <a:stCxn id="42" idx="0"/>
            <a:endCxn id="44" idx="4"/>
          </p:cNvCxnSpPr>
          <p:nvPr/>
        </p:nvCxnSpPr>
        <p:spPr>
          <a:xfrm flipH="1" flipV="1">
            <a:off x="7559070" y="1379680"/>
            <a:ext cx="1008529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964B26-3BDD-1948-91B4-A04BA9AD1315}"/>
              </a:ext>
            </a:extLst>
          </p:cNvPr>
          <p:cNvCxnSpPr>
            <a:endCxn id="44" idx="4"/>
          </p:cNvCxnSpPr>
          <p:nvPr/>
        </p:nvCxnSpPr>
        <p:spPr>
          <a:xfrm flipH="1" flipV="1">
            <a:off x="7559070" y="1379680"/>
            <a:ext cx="2788024" cy="5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B8619EF-1FCF-ED49-BF5B-9D3B65295942}"/>
              </a:ext>
            </a:extLst>
          </p:cNvPr>
          <p:cNvSpPr txBox="1"/>
          <p:nvPr/>
        </p:nvSpPr>
        <p:spPr>
          <a:xfrm>
            <a:off x="6534642" y="2071212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4811EA-E751-3B4E-812D-AFD3B0D6DD76}"/>
              </a:ext>
            </a:extLst>
          </p:cNvPr>
          <p:cNvSpPr txBox="1"/>
          <p:nvPr/>
        </p:nvSpPr>
        <p:spPr>
          <a:xfrm>
            <a:off x="9181681" y="2043104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41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0E-BBEE-AD43-BCED-6A3B51E3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AB5CC40-E4CD-C84A-8D0C-81472995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88" y="1713484"/>
            <a:ext cx="10842625" cy="40810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AEEBF-AB5F-CC4E-8761-6BFC129C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9F2B-A265-6643-BD51-85C0583F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under DREAM challenge restrictions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DE2B-8C51-A94B-967B-6BDBC89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1F6B4-E962-1D4F-A660-B9425817AD8B}"/>
              </a:ext>
            </a:extLst>
          </p:cNvPr>
          <p:cNvSpPr/>
          <p:nvPr/>
        </p:nvSpPr>
        <p:spPr>
          <a:xfrm>
            <a:off x="839449" y="1684172"/>
            <a:ext cx="10403174" cy="4672178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A8FC9-0EC5-A043-87A3-FA8EBCFF565C}"/>
              </a:ext>
            </a:extLst>
          </p:cNvPr>
          <p:cNvSpPr txBox="1"/>
          <p:nvPr/>
        </p:nvSpPr>
        <p:spPr>
          <a:xfrm>
            <a:off x="914399" y="1744132"/>
            <a:ext cx="1022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Problem Statement</a:t>
            </a:r>
            <a:r>
              <a:rPr lang="en-US" sz="2400" b="1" dirty="0"/>
              <a:t>: </a:t>
            </a:r>
            <a:r>
              <a:rPr lang="en-US" sz="2400" dirty="0"/>
              <a:t>Transcription Factor binding prediction across cell types</a:t>
            </a:r>
          </a:p>
          <a:p>
            <a:r>
              <a:rPr lang="en-US" sz="2400" b="1" dirty="0"/>
              <a:t>Features:</a:t>
            </a:r>
            <a:r>
              <a:rPr lang="en-US" sz="2400" dirty="0"/>
              <a:t> DNA Sequence (S), DNase-Seq (S), RNA-Seq (NS) </a:t>
            </a:r>
          </a:p>
          <a:p>
            <a:r>
              <a:rPr lang="en-US" sz="2400" b="1" dirty="0"/>
              <a:t>Target:</a:t>
            </a:r>
            <a:r>
              <a:rPr lang="en-US" sz="2400" dirty="0"/>
              <a:t> Bound/Unbound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D06744-B984-6546-9B75-985D48336A7F}"/>
              </a:ext>
            </a:extLst>
          </p:cNvPr>
          <p:cNvGrpSpPr/>
          <p:nvPr/>
        </p:nvGrpSpPr>
        <p:grpSpPr>
          <a:xfrm>
            <a:off x="1144249" y="3252862"/>
            <a:ext cx="2723212" cy="2743200"/>
            <a:chOff x="1054309" y="2563318"/>
            <a:chExt cx="2723212" cy="27432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A4DF46-32D7-FA43-B344-337D7930E937}"/>
                </a:ext>
              </a:extLst>
            </p:cNvPr>
            <p:cNvSpPr/>
            <p:nvPr/>
          </p:nvSpPr>
          <p:spPr>
            <a:xfrm>
              <a:off x="1054309" y="2563318"/>
              <a:ext cx="2723212" cy="2743200"/>
            </a:xfrm>
            <a:prstGeom prst="roundRect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Training</a:t>
              </a:r>
            </a:p>
            <a:p>
              <a:pPr algn="ctr"/>
              <a:r>
                <a:rPr lang="en-US" sz="1400" dirty="0"/>
                <a:t>All </a:t>
              </a:r>
              <a:r>
                <a:rPr lang="en-US" sz="1400" dirty="0" err="1"/>
                <a:t>Chrm</a:t>
              </a:r>
              <a:r>
                <a:rPr lang="en-US" sz="1400" dirty="0"/>
                <a:t> except 1,8,11,21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F37C683-067B-6A4E-A7E4-67440C1A11E2}"/>
                </a:ext>
              </a:extLst>
            </p:cNvPr>
            <p:cNvSpPr/>
            <p:nvPr/>
          </p:nvSpPr>
          <p:spPr>
            <a:xfrm>
              <a:off x="1419069" y="3260348"/>
              <a:ext cx="1993691" cy="363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type 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F4F1BCE-E5C7-C74A-8367-11A74008D444}"/>
                </a:ext>
              </a:extLst>
            </p:cNvPr>
            <p:cNvSpPr/>
            <p:nvPr/>
          </p:nvSpPr>
          <p:spPr>
            <a:xfrm>
              <a:off x="1419067" y="3760879"/>
              <a:ext cx="1993691" cy="363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type 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0B10A90-F1ED-9541-8408-8FF796F1B6D2}"/>
                </a:ext>
              </a:extLst>
            </p:cNvPr>
            <p:cNvSpPr/>
            <p:nvPr/>
          </p:nvSpPr>
          <p:spPr>
            <a:xfrm>
              <a:off x="1419068" y="4789315"/>
              <a:ext cx="1993691" cy="363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type 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A3860-D19F-784D-A21F-DA03654BBD8A}"/>
                </a:ext>
              </a:extLst>
            </p:cNvPr>
            <p:cNvSpPr txBox="1"/>
            <p:nvPr/>
          </p:nvSpPr>
          <p:spPr>
            <a:xfrm>
              <a:off x="2293495" y="4066092"/>
              <a:ext cx="524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06B2D-A178-954A-B8D2-419C2A9E43C7}"/>
              </a:ext>
            </a:extLst>
          </p:cNvPr>
          <p:cNvGrpSpPr/>
          <p:nvPr/>
        </p:nvGrpSpPr>
        <p:grpSpPr>
          <a:xfrm>
            <a:off x="4690784" y="3252862"/>
            <a:ext cx="2723212" cy="2743200"/>
            <a:chOff x="4142279" y="2563318"/>
            <a:chExt cx="2723212" cy="27432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52F0186-5435-C745-AD3B-4AC0BF570046}"/>
                </a:ext>
              </a:extLst>
            </p:cNvPr>
            <p:cNvSpPr/>
            <p:nvPr/>
          </p:nvSpPr>
          <p:spPr>
            <a:xfrm>
              <a:off x="4142279" y="2563318"/>
              <a:ext cx="2723212" cy="2743200"/>
            </a:xfrm>
            <a:prstGeom prst="roundRect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Validation</a:t>
              </a:r>
            </a:p>
            <a:p>
              <a:pPr algn="ctr"/>
              <a:r>
                <a:rPr lang="en-US" sz="1400" dirty="0" err="1"/>
                <a:t>Chrm</a:t>
              </a:r>
              <a:r>
                <a:rPr lang="en-US" sz="1400" dirty="0"/>
                <a:t> 11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7076956-2451-A44F-BC1D-5874032A5003}"/>
                </a:ext>
              </a:extLst>
            </p:cNvPr>
            <p:cNvSpPr/>
            <p:nvPr/>
          </p:nvSpPr>
          <p:spPr>
            <a:xfrm>
              <a:off x="4549742" y="3260348"/>
              <a:ext cx="1993691" cy="363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type 1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2D6CF4-3352-EF48-8323-99AC9A14E361}"/>
                </a:ext>
              </a:extLst>
            </p:cNvPr>
            <p:cNvSpPr/>
            <p:nvPr/>
          </p:nvSpPr>
          <p:spPr>
            <a:xfrm>
              <a:off x="4549740" y="3760879"/>
              <a:ext cx="1993691" cy="363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type 2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FD5E7D7-9809-9B41-87E3-F5189210D8EF}"/>
                </a:ext>
              </a:extLst>
            </p:cNvPr>
            <p:cNvSpPr/>
            <p:nvPr/>
          </p:nvSpPr>
          <p:spPr>
            <a:xfrm>
              <a:off x="4549741" y="4789315"/>
              <a:ext cx="1993691" cy="363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type 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06FB58-5131-B340-BAF2-8DE8A256E41F}"/>
                </a:ext>
              </a:extLst>
            </p:cNvPr>
            <p:cNvSpPr txBox="1"/>
            <p:nvPr/>
          </p:nvSpPr>
          <p:spPr>
            <a:xfrm>
              <a:off x="5424168" y="4066092"/>
              <a:ext cx="524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CDF66-CD6E-154B-9BA0-DC3B9B8414B3}"/>
              </a:ext>
            </a:extLst>
          </p:cNvPr>
          <p:cNvGrpSpPr/>
          <p:nvPr/>
        </p:nvGrpSpPr>
        <p:grpSpPr>
          <a:xfrm>
            <a:off x="8237320" y="3252862"/>
            <a:ext cx="2723212" cy="2743200"/>
            <a:chOff x="8147380" y="2563318"/>
            <a:chExt cx="2723212" cy="27432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437D3D6-F689-E64E-AE4D-A04E9535B717}"/>
                </a:ext>
              </a:extLst>
            </p:cNvPr>
            <p:cNvSpPr/>
            <p:nvPr/>
          </p:nvSpPr>
          <p:spPr>
            <a:xfrm>
              <a:off x="8147380" y="2563318"/>
              <a:ext cx="2723212" cy="2743200"/>
            </a:xfrm>
            <a:prstGeom prst="roundRect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Test</a:t>
              </a:r>
            </a:p>
            <a:p>
              <a:pPr algn="ctr"/>
              <a:r>
                <a:rPr lang="en-US" sz="1400" dirty="0" err="1"/>
                <a:t>Chrm</a:t>
              </a:r>
              <a:r>
                <a:rPr lang="en-US" sz="1400" dirty="0"/>
                <a:t> 1, 8, 21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948D0F7-12BF-8B43-89AA-DAEB2878ECA0}"/>
                </a:ext>
              </a:extLst>
            </p:cNvPr>
            <p:cNvSpPr/>
            <p:nvPr/>
          </p:nvSpPr>
          <p:spPr>
            <a:xfrm>
              <a:off x="8554843" y="3260348"/>
              <a:ext cx="1993691" cy="3635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type “test”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75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FC-E5BD-B543-9270-BF682F32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w and w/o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3372-D0B9-CE47-8B84-AE1D733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331765E-662F-9047-820C-00DABCF4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62" y="1684172"/>
            <a:ext cx="6608476" cy="47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EAA-4C2C-9C43-90EF-2FA73C8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65D6-CC4E-5E42-A6D9-C7469398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C4EE-3A4B-0548-8548-D06F96C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50E-121C-4A48-A026-1D3184D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4D85-0639-FE43-B011-0F321ECA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A958-7F04-8341-960B-019233F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MLP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1FDD8-8E46-124E-AAD7-02A24170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4F913-FF4A-9743-91DA-894CBCD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0FA-3885-EE40-BCDC-7453451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2F35-0CDA-4041-A63D-57265A06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C101-462B-1743-8859-93653A5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LSTM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1E2B9-97C1-1149-81BE-15BF3E2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C86-1A98-A340-9B6A-80B6ABE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choosing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3D1-C77C-A64F-9557-2861DE3F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aligned to our research area</a:t>
            </a:r>
          </a:p>
          <a:p>
            <a:r>
              <a:rPr lang="en-US" dirty="0"/>
              <a:t>Supplements current state-of-the-art deep learning models with an attention mechanism and achieves comparable/superior performance</a:t>
            </a:r>
          </a:p>
          <a:p>
            <a:r>
              <a:rPr lang="en-US" dirty="0"/>
              <a:t>Claims that attention mechanism can improve model interpretation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9A4E-24AC-7545-A08E-00C9F3EB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Attention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75E5-4290-7144-BE92-C5DEDF7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Saliency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C7CA-AF39-1D4C-B2A5-3E64226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3C84-2B15-BF45-9E32-ABA28FD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890-F267-7941-9D25-6BAF227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DNaseSeq</a:t>
            </a:r>
            <a:r>
              <a:rPr lang="en-US" sz="1200" dirty="0"/>
              <a:t> vs </a:t>
            </a:r>
            <a:r>
              <a:rPr lang="en-US" sz="1200" dirty="0" err="1"/>
              <a:t>ATACSeq</a:t>
            </a:r>
            <a:r>
              <a:rPr lang="en-US" sz="1200" dirty="0"/>
              <a:t>: https://</a:t>
            </a:r>
            <a:r>
              <a:rPr lang="en-US" sz="1200" dirty="0" err="1"/>
              <a:t>genomebiology.biomedcentral.com</a:t>
            </a:r>
            <a:r>
              <a:rPr lang="en-US" sz="1200" dirty="0"/>
              <a:t>/articles/10.1186/s13059-019-1654-y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05EE7-7A68-8F4D-B822-562E4CB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types differ due to gene expression differences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F9C7CD-7440-B94F-A5FC-B3B96A6E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54" y="2514580"/>
            <a:ext cx="5854605" cy="3316245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E91473-6B3E-0E43-989B-54282F16D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54" y="2514579"/>
            <a:ext cx="5305992" cy="331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BD17F-3B2A-CE41-8CB6-826314AC5995}"/>
              </a:ext>
            </a:extLst>
          </p:cNvPr>
          <p:cNvSpPr txBox="1"/>
          <p:nvPr/>
        </p:nvSpPr>
        <p:spPr>
          <a:xfrm>
            <a:off x="1806404" y="193898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DNA – Different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D97-7EC0-F146-BAEF-57C5D926D0C0}"/>
              </a:ext>
            </a:extLst>
          </p:cNvPr>
          <p:cNvSpPr txBox="1"/>
          <p:nvPr/>
        </p:nvSpPr>
        <p:spPr>
          <a:xfrm>
            <a:off x="7506798" y="1938988"/>
            <a:ext cx="33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stages of Gene Regulation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3161-3E4F-6D4F-BD79-6776D6AB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 regulate gene transcription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0013"/>
            <a:ext cx="10515600" cy="1009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TFs are proteins that play a central role in regulating gene transcription</a:t>
            </a:r>
          </a:p>
          <a:p>
            <a:r>
              <a:rPr lang="en-US" dirty="0" err="1"/>
              <a:t>ChipSeq</a:t>
            </a:r>
            <a:r>
              <a:rPr lang="en-US" dirty="0"/>
              <a:t> “golden standard”; however experimental determination of all possible cell types across all species is infeasible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95B8A8-CBA6-2E4D-B46C-3F77BBCF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4" y="1690688"/>
            <a:ext cx="5927811" cy="3302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018A-7406-044D-BE52-22E7C80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show superior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B6EA5-99BB-1448-8DC5-FC0F042D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2523"/>
              </p:ext>
            </p:extLst>
          </p:nvPr>
        </p:nvGraphicFramePr>
        <p:xfrm>
          <a:off x="674688" y="1790700"/>
          <a:ext cx="108426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312">
                  <a:extLst>
                    <a:ext uri="{9D8B030D-6E8A-4147-A177-3AD203B41FA5}">
                      <a16:colId xmlns:a16="http://schemas.microsoft.com/office/drawing/2014/main" val="3570765371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812379874"/>
                    </a:ext>
                  </a:extLst>
                </a:gridCol>
              </a:tblGrid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Conventional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10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Handcrafted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high level feature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15451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Not 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trained in batches and in parallel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2337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Worse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56351"/>
                  </a:ext>
                </a:extLst>
              </a:tr>
              <a:tr h="1414220">
                <a:tc>
                  <a:txBody>
                    <a:bodyPr/>
                    <a:lstStyle/>
                    <a:p>
                      <a:r>
                        <a:rPr lang="en-US" dirty="0"/>
                        <a:t>Examples: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Markov Models, Support Vector Machines,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DeepSEA</a:t>
                      </a:r>
                      <a:r>
                        <a:rPr lang="en-US" dirty="0"/>
                        <a:t>  (CNNs),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DanQ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DeeperBind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FactorNet</a:t>
                      </a:r>
                      <a:r>
                        <a:rPr lang="en-US" dirty="0"/>
                        <a:t> (CNN + RNN)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63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A155A-DDB9-0141-8DEE-6BCD6FC6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is good at summarizing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6032499"/>
            <a:ext cx="10841966" cy="508001"/>
          </a:xfrm>
        </p:spPr>
        <p:txBody>
          <a:bodyPr/>
          <a:lstStyle/>
          <a:p>
            <a:r>
              <a:rPr lang="en-US" dirty="0"/>
              <a:t>Also referred to as Feedforward networks/Dense layers/Fully connected layers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BC21B1-0BE7-854F-BB0D-684FBEAD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9" y="1684172"/>
            <a:ext cx="5340351" cy="3257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34BAE-D574-F84B-9C87-CABE6202CE84}"/>
              </a:ext>
            </a:extLst>
          </p:cNvPr>
          <p:cNvSpPr txBox="1"/>
          <p:nvPr/>
        </p:nvSpPr>
        <p:spPr>
          <a:xfrm>
            <a:off x="4074641" y="3901461"/>
            <a:ext cx="107950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B5D3D-668E-EB49-BF18-C0ACCE8D7C6D}"/>
              </a:ext>
            </a:extLst>
          </p:cNvPr>
          <p:cNvSpPr txBox="1"/>
          <p:nvPr/>
        </p:nvSpPr>
        <p:spPr>
          <a:xfrm>
            <a:off x="5099993" y="5092925"/>
            <a:ext cx="1412019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𝛔 (</a:t>
            </a:r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1BCFB-2EE9-F44F-B1C3-4A086E4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can find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593945"/>
            <a:ext cx="10841966" cy="717841"/>
          </a:xfrm>
        </p:spPr>
        <p:txBody>
          <a:bodyPr/>
          <a:lstStyle/>
          <a:p>
            <a:r>
              <a:rPr lang="en-US" dirty="0"/>
              <a:t>CNNs are used to find sequence motifs where the Transcription Factor might bind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0B6C1-AF74-204E-B0E3-107AAB11D693}"/>
              </a:ext>
            </a:extLst>
          </p:cNvPr>
          <p:cNvGrpSpPr/>
          <p:nvPr/>
        </p:nvGrpSpPr>
        <p:grpSpPr>
          <a:xfrm>
            <a:off x="860836" y="2664707"/>
            <a:ext cx="10470328" cy="593124"/>
            <a:chOff x="827900" y="2788505"/>
            <a:chExt cx="10470328" cy="593124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6D72B1C-C424-5F49-9472-998274F0FB44}"/>
                </a:ext>
              </a:extLst>
            </p:cNvPr>
            <p:cNvSpPr/>
            <p:nvPr/>
          </p:nvSpPr>
          <p:spPr>
            <a:xfrm>
              <a:off x="82790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E1C8E9D4-05E3-8B4F-81A8-7F96AC60FBD5}"/>
                </a:ext>
              </a:extLst>
            </p:cNvPr>
            <p:cNvSpPr/>
            <p:nvPr/>
          </p:nvSpPr>
          <p:spPr>
            <a:xfrm>
              <a:off x="152547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4B6C549-8180-ED40-8742-A5488CBB255F}"/>
                </a:ext>
              </a:extLst>
            </p:cNvPr>
            <p:cNvSpPr/>
            <p:nvPr/>
          </p:nvSpPr>
          <p:spPr>
            <a:xfrm>
              <a:off x="222304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E6B4EB1-AF6F-0545-ADFB-57B978152D21}"/>
                </a:ext>
              </a:extLst>
            </p:cNvPr>
            <p:cNvSpPr/>
            <p:nvPr/>
          </p:nvSpPr>
          <p:spPr>
            <a:xfrm>
              <a:off x="292061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074EF0C-8894-A949-94BE-F016790B78F3}"/>
                </a:ext>
              </a:extLst>
            </p:cNvPr>
            <p:cNvSpPr/>
            <p:nvPr/>
          </p:nvSpPr>
          <p:spPr>
            <a:xfrm>
              <a:off x="3618184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8494F0F4-4154-9044-84DB-2C268F82AE45}"/>
                </a:ext>
              </a:extLst>
            </p:cNvPr>
            <p:cNvSpPr/>
            <p:nvPr/>
          </p:nvSpPr>
          <p:spPr>
            <a:xfrm>
              <a:off x="4315755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040A991-B741-FB4F-ABD2-88213F00C474}"/>
                </a:ext>
              </a:extLst>
            </p:cNvPr>
            <p:cNvSpPr/>
            <p:nvPr/>
          </p:nvSpPr>
          <p:spPr>
            <a:xfrm>
              <a:off x="5013326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386BBFA-072B-AB40-A6F0-FE955DC89515}"/>
                </a:ext>
              </a:extLst>
            </p:cNvPr>
            <p:cNvSpPr/>
            <p:nvPr/>
          </p:nvSpPr>
          <p:spPr>
            <a:xfrm>
              <a:off x="5710897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B4B1D10-AC78-6E4B-AD12-487B05EC45C6}"/>
                </a:ext>
              </a:extLst>
            </p:cNvPr>
            <p:cNvSpPr/>
            <p:nvPr/>
          </p:nvSpPr>
          <p:spPr>
            <a:xfrm>
              <a:off x="6408468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FD1B1C40-C321-9543-A2EE-68215A31C32C}"/>
                </a:ext>
              </a:extLst>
            </p:cNvPr>
            <p:cNvSpPr/>
            <p:nvPr/>
          </p:nvSpPr>
          <p:spPr>
            <a:xfrm>
              <a:off x="7106039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98E74F14-8CE9-AA46-BB2B-4B332B060475}"/>
                </a:ext>
              </a:extLst>
            </p:cNvPr>
            <p:cNvSpPr/>
            <p:nvPr/>
          </p:nvSpPr>
          <p:spPr>
            <a:xfrm>
              <a:off x="780361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6C7CAA2C-AD1D-B146-A585-999D60639823}"/>
                </a:ext>
              </a:extLst>
            </p:cNvPr>
            <p:cNvSpPr/>
            <p:nvPr/>
          </p:nvSpPr>
          <p:spPr>
            <a:xfrm>
              <a:off x="850118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EB89385F-BD9F-F543-8075-E8F79F8B71CA}"/>
                </a:ext>
              </a:extLst>
            </p:cNvPr>
            <p:cNvSpPr/>
            <p:nvPr/>
          </p:nvSpPr>
          <p:spPr>
            <a:xfrm>
              <a:off x="919875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3EE69D4D-7A3C-5A43-8F6B-4E37BB01B121}"/>
                </a:ext>
              </a:extLst>
            </p:cNvPr>
            <p:cNvSpPr/>
            <p:nvPr/>
          </p:nvSpPr>
          <p:spPr>
            <a:xfrm>
              <a:off x="989632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24971755-A011-0E43-B291-307B2C631E0C}"/>
                </a:ext>
              </a:extLst>
            </p:cNvPr>
            <p:cNvSpPr/>
            <p:nvPr/>
          </p:nvSpPr>
          <p:spPr>
            <a:xfrm>
              <a:off x="1059389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48BC00-2057-F64F-9FD2-7238E4A3A8AD}"/>
              </a:ext>
            </a:extLst>
          </p:cNvPr>
          <p:cNvGrpSpPr/>
          <p:nvPr/>
        </p:nvGrpSpPr>
        <p:grpSpPr>
          <a:xfrm>
            <a:off x="806246" y="2217687"/>
            <a:ext cx="4393441" cy="2558200"/>
            <a:chOff x="808754" y="2223865"/>
            <a:chExt cx="4393441" cy="2558200"/>
          </a:xfrm>
        </p:grpSpPr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90A533B6-F69A-E449-845F-87F336A99004}"/>
                </a:ext>
              </a:extLst>
            </p:cNvPr>
            <p:cNvSpPr/>
            <p:nvPr/>
          </p:nvSpPr>
          <p:spPr>
            <a:xfrm>
              <a:off x="808754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749D1E-A6C1-F74E-8F25-99D71468B1C0}"/>
                </a:ext>
              </a:extLst>
            </p:cNvPr>
            <p:cNvCxnSpPr>
              <a:cxnSpLocks/>
            </p:cNvCxnSpPr>
            <p:nvPr/>
          </p:nvCxnSpPr>
          <p:spPr>
            <a:xfrm>
              <a:off x="808754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F5D43D-AFF6-A64C-8D2B-19DA4EF25D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0313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A63A6E8C-3BB2-9041-A602-085A76B13DF2}"/>
                </a:ext>
              </a:extLst>
            </p:cNvPr>
            <p:cNvSpPr/>
            <p:nvPr/>
          </p:nvSpPr>
          <p:spPr>
            <a:xfrm>
              <a:off x="4700858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0.8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E31D17-C6EB-5746-8C69-8C259D4ADB31}"/>
                </a:ext>
              </a:extLst>
            </p:cNvPr>
            <p:cNvCxnSpPr/>
            <p:nvPr/>
          </p:nvCxnSpPr>
          <p:spPr>
            <a:xfrm>
              <a:off x="808754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0B9EA0-7463-B040-9F65-ACA30B80A625}"/>
                </a:ext>
              </a:extLst>
            </p:cNvPr>
            <p:cNvCxnSpPr/>
            <p:nvPr/>
          </p:nvCxnSpPr>
          <p:spPr>
            <a:xfrm>
              <a:off x="3012394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D35CD-3B59-A441-8C4D-D995B808FDFF}"/>
              </a:ext>
            </a:extLst>
          </p:cNvPr>
          <p:cNvGrpSpPr/>
          <p:nvPr/>
        </p:nvGrpSpPr>
        <p:grpSpPr>
          <a:xfrm>
            <a:off x="7090120" y="2227983"/>
            <a:ext cx="4393441" cy="2558200"/>
            <a:chOff x="7090120" y="2227983"/>
            <a:chExt cx="4393441" cy="2558200"/>
          </a:xfrm>
        </p:grpSpPr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F037D216-6126-9241-AA3C-F13C1CD6CEE7}"/>
                </a:ext>
              </a:extLst>
            </p:cNvPr>
            <p:cNvSpPr/>
            <p:nvPr/>
          </p:nvSpPr>
          <p:spPr>
            <a:xfrm>
              <a:off x="7090120" y="2227983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242692-BD7E-594C-9486-76238B9B43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0120" y="2227983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B90C7-F80C-3B4E-8D22-1EC9C063B4BA}"/>
                </a:ext>
              </a:extLst>
            </p:cNvPr>
            <p:cNvCxnSpPr>
              <a:cxnSpLocks/>
            </p:cNvCxnSpPr>
            <p:nvPr/>
          </p:nvCxnSpPr>
          <p:spPr>
            <a:xfrm>
              <a:off x="9241679" y="2227983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48AB4C0F-85AC-4C45-9F97-505780353581}"/>
                </a:ext>
              </a:extLst>
            </p:cNvPr>
            <p:cNvSpPr/>
            <p:nvPr/>
          </p:nvSpPr>
          <p:spPr>
            <a:xfrm>
              <a:off x="10982224" y="4328983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622213-A0B1-A146-ACE4-AC57FD00B2D8}"/>
                </a:ext>
              </a:extLst>
            </p:cNvPr>
            <p:cNvCxnSpPr/>
            <p:nvPr/>
          </p:nvCxnSpPr>
          <p:spPr>
            <a:xfrm>
              <a:off x="7090120" y="3702791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7496A1-C65A-4746-BFB3-DD6AD55F8803}"/>
                </a:ext>
              </a:extLst>
            </p:cNvPr>
            <p:cNvCxnSpPr/>
            <p:nvPr/>
          </p:nvCxnSpPr>
          <p:spPr>
            <a:xfrm>
              <a:off x="9293760" y="3702791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2E872A-ED6C-504F-9F7B-8E2F6852166E}"/>
              </a:ext>
            </a:extLst>
          </p:cNvPr>
          <p:cNvGrpSpPr/>
          <p:nvPr/>
        </p:nvGrpSpPr>
        <p:grpSpPr>
          <a:xfrm>
            <a:off x="1529842" y="2217687"/>
            <a:ext cx="4393441" cy="2558200"/>
            <a:chOff x="1529842" y="2223865"/>
            <a:chExt cx="4393441" cy="255820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F0A28B38-6213-3047-90B6-968C17430ED3}"/>
                </a:ext>
              </a:extLst>
            </p:cNvPr>
            <p:cNvSpPr/>
            <p:nvPr/>
          </p:nvSpPr>
          <p:spPr>
            <a:xfrm>
              <a:off x="1529842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E94359-CDC9-2749-8282-57243B02F0B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42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1CF323-DDBC-F54E-9CDA-CE0959A52522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01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ame 44">
              <a:extLst>
                <a:ext uri="{FF2B5EF4-FFF2-40B4-BE49-F238E27FC236}">
                  <a16:creationId xmlns:a16="http://schemas.microsoft.com/office/drawing/2014/main" id="{9C6CC4F5-D870-454B-91C4-8E34696852B9}"/>
                </a:ext>
              </a:extLst>
            </p:cNvPr>
            <p:cNvSpPr/>
            <p:nvPr/>
          </p:nvSpPr>
          <p:spPr>
            <a:xfrm>
              <a:off x="5421946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1D27F3-5963-4945-8CF7-E473BEAC16D5}"/>
                </a:ext>
              </a:extLst>
            </p:cNvPr>
            <p:cNvCxnSpPr/>
            <p:nvPr/>
          </p:nvCxnSpPr>
          <p:spPr>
            <a:xfrm>
              <a:off x="1529842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3DB6-AB51-9247-8B9C-F293E9E70100}"/>
                </a:ext>
              </a:extLst>
            </p:cNvPr>
            <p:cNvCxnSpPr/>
            <p:nvPr/>
          </p:nvCxnSpPr>
          <p:spPr>
            <a:xfrm>
              <a:off x="3733482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FAA88-52B9-3241-A944-6243B5E49297}"/>
              </a:ext>
            </a:extLst>
          </p:cNvPr>
          <p:cNvGrpSpPr/>
          <p:nvPr/>
        </p:nvGrpSpPr>
        <p:grpSpPr>
          <a:xfrm>
            <a:off x="2234177" y="2217687"/>
            <a:ext cx="4393441" cy="2558200"/>
            <a:chOff x="2234177" y="2223865"/>
            <a:chExt cx="4393441" cy="2558200"/>
          </a:xfrm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C9CA7D81-6701-734A-93F9-DF94DD85BE21}"/>
                </a:ext>
              </a:extLst>
            </p:cNvPr>
            <p:cNvSpPr/>
            <p:nvPr/>
          </p:nvSpPr>
          <p:spPr>
            <a:xfrm>
              <a:off x="2234177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2D6EE9-5EFD-7249-98BE-1BA7F4030169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77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F9CE55-5AEF-FC42-8BF5-B2BBDA590983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36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ame 50">
              <a:extLst>
                <a:ext uri="{FF2B5EF4-FFF2-40B4-BE49-F238E27FC236}">
                  <a16:creationId xmlns:a16="http://schemas.microsoft.com/office/drawing/2014/main" id="{B0790EAE-33D8-854C-8B77-42E2C0258287}"/>
                </a:ext>
              </a:extLst>
            </p:cNvPr>
            <p:cNvSpPr/>
            <p:nvPr/>
          </p:nvSpPr>
          <p:spPr>
            <a:xfrm>
              <a:off x="6126281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9E1FE78-6324-5A4A-99B4-D54D5FF33060}"/>
                </a:ext>
              </a:extLst>
            </p:cNvPr>
            <p:cNvCxnSpPr/>
            <p:nvPr/>
          </p:nvCxnSpPr>
          <p:spPr>
            <a:xfrm>
              <a:off x="2234177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21E066-1424-7B41-8004-53E146945063}"/>
                </a:ext>
              </a:extLst>
            </p:cNvPr>
            <p:cNvCxnSpPr/>
            <p:nvPr/>
          </p:nvCxnSpPr>
          <p:spPr>
            <a:xfrm>
              <a:off x="4437817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8473BFD-68B3-C348-9F83-4B7072A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D97-1866-6142-AB77-7CCBC62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can learn context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B02100-8AF5-024A-9222-57883BF2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5515293" y="2760379"/>
            <a:ext cx="3989781" cy="2433920"/>
          </a:xfr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2A9C815-48C3-4D44-8858-26062DFC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11" y="1982449"/>
            <a:ext cx="2895600" cy="3505200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24795911-FFB0-2048-9A0C-C02182B2AC76}"/>
              </a:ext>
            </a:extLst>
          </p:cNvPr>
          <p:cNvSpPr/>
          <p:nvPr/>
        </p:nvSpPr>
        <p:spPr>
          <a:xfrm>
            <a:off x="3576918" y="3681261"/>
            <a:ext cx="625711" cy="648692"/>
          </a:xfrm>
          <a:prstGeom prst="mathMultiply">
            <a:avLst>
              <a:gd name="adj1" fmla="val 847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4E329833-1DB7-E741-AD60-9C350525E712}"/>
              </a:ext>
            </a:extLst>
          </p:cNvPr>
          <p:cNvSpPr/>
          <p:nvPr/>
        </p:nvSpPr>
        <p:spPr>
          <a:xfrm>
            <a:off x="4477870" y="3745263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B39E82-11E0-9344-92B1-1059C02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8</a:t>
            </a:fld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A0DCBC7-F9F1-EC4B-90A8-2222763F1FDC}"/>
              </a:ext>
            </a:extLst>
          </p:cNvPr>
          <p:cNvSpPr/>
          <p:nvPr/>
        </p:nvSpPr>
        <p:spPr>
          <a:xfrm>
            <a:off x="5715001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A752038F-509F-5F40-94DA-B660F06BE8D6}"/>
              </a:ext>
            </a:extLst>
          </p:cNvPr>
          <p:cNvSpPr/>
          <p:nvPr/>
        </p:nvSpPr>
        <p:spPr>
          <a:xfrm>
            <a:off x="5715001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8C6EBC3-E535-024B-992A-31033609468E}"/>
              </a:ext>
            </a:extLst>
          </p:cNvPr>
          <p:cNvSpPr/>
          <p:nvPr/>
        </p:nvSpPr>
        <p:spPr>
          <a:xfrm>
            <a:off x="5715001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03B18-623E-BA49-AC84-3226577EC04A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6104966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B20E6-BD32-A44E-AC30-0BF4F0408CCC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V="1">
            <a:off x="6104966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nut 15">
            <a:extLst>
              <a:ext uri="{FF2B5EF4-FFF2-40B4-BE49-F238E27FC236}">
                <a16:creationId xmlns:a16="http://schemas.microsoft.com/office/drawing/2014/main" id="{F2A51633-EEBE-2F46-A4D4-2BB379A019E9}"/>
              </a:ext>
            </a:extLst>
          </p:cNvPr>
          <p:cNvSpPr/>
          <p:nvPr/>
        </p:nvSpPr>
        <p:spPr>
          <a:xfrm>
            <a:off x="675714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BEED381A-D6A2-AB47-B1D5-ACE6F09AA56C}"/>
              </a:ext>
            </a:extLst>
          </p:cNvPr>
          <p:cNvSpPr/>
          <p:nvPr/>
        </p:nvSpPr>
        <p:spPr>
          <a:xfrm>
            <a:off x="675714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68C754CA-5949-A340-8497-C02853F46D88}"/>
              </a:ext>
            </a:extLst>
          </p:cNvPr>
          <p:cNvSpPr/>
          <p:nvPr/>
        </p:nvSpPr>
        <p:spPr>
          <a:xfrm>
            <a:off x="675714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2E193-03E9-354E-BD0E-DB58060A2D6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V="1">
            <a:off x="714711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70150-F579-3B49-86AD-F2731AF2360F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14711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>
            <a:extLst>
              <a:ext uri="{FF2B5EF4-FFF2-40B4-BE49-F238E27FC236}">
                <a16:creationId xmlns:a16="http://schemas.microsoft.com/office/drawing/2014/main" id="{F542DDD1-CE1D-B94E-B2D6-6766DC645A69}"/>
              </a:ext>
            </a:extLst>
          </p:cNvPr>
          <p:cNvSpPr/>
          <p:nvPr/>
        </p:nvSpPr>
        <p:spPr>
          <a:xfrm>
            <a:off x="8338994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81268C84-D66D-1446-8F8C-30E6AA3F028B}"/>
              </a:ext>
            </a:extLst>
          </p:cNvPr>
          <p:cNvSpPr/>
          <p:nvPr/>
        </p:nvSpPr>
        <p:spPr>
          <a:xfrm>
            <a:off x="8338994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nut 22">
            <a:extLst>
              <a:ext uri="{FF2B5EF4-FFF2-40B4-BE49-F238E27FC236}">
                <a16:creationId xmlns:a16="http://schemas.microsoft.com/office/drawing/2014/main" id="{B02E4D35-5CFC-0E49-B466-D8E4FF11A0BF}"/>
              </a:ext>
            </a:extLst>
          </p:cNvPr>
          <p:cNvSpPr/>
          <p:nvPr/>
        </p:nvSpPr>
        <p:spPr>
          <a:xfrm>
            <a:off x="8338994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5EA016-C734-634B-921E-9C45B92E32B6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8728959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8D2CB4-7D01-C44C-B435-636301FD4377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8728959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nut 25">
            <a:extLst>
              <a:ext uri="{FF2B5EF4-FFF2-40B4-BE49-F238E27FC236}">
                <a16:creationId xmlns:a16="http://schemas.microsoft.com/office/drawing/2014/main" id="{9D8EC6A8-B149-C54C-9DCB-BCCF2253C4AC}"/>
              </a:ext>
            </a:extLst>
          </p:cNvPr>
          <p:cNvSpPr/>
          <p:nvPr/>
        </p:nvSpPr>
        <p:spPr>
          <a:xfrm>
            <a:off x="9347523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C341225C-E6EA-574A-9613-7BC728C252F9}"/>
              </a:ext>
            </a:extLst>
          </p:cNvPr>
          <p:cNvSpPr/>
          <p:nvPr/>
        </p:nvSpPr>
        <p:spPr>
          <a:xfrm>
            <a:off x="9347523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9B3EF7C2-9764-2340-9621-39B489A7D841}"/>
              </a:ext>
            </a:extLst>
          </p:cNvPr>
          <p:cNvSpPr/>
          <p:nvPr/>
        </p:nvSpPr>
        <p:spPr>
          <a:xfrm>
            <a:off x="9347523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D3D3B6-BD2D-5948-825A-BEFEAF332751}"/>
              </a:ext>
            </a:extLst>
          </p:cNvPr>
          <p:cNvCxnSpPr>
            <a:stCxn id="26" idx="0"/>
            <a:endCxn id="28" idx="4"/>
          </p:cNvCxnSpPr>
          <p:nvPr/>
        </p:nvCxnSpPr>
        <p:spPr>
          <a:xfrm flipV="1">
            <a:off x="9737488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C08320-1903-F04A-9A7B-2EC7D025E658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9737488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nut 30">
            <a:extLst>
              <a:ext uri="{FF2B5EF4-FFF2-40B4-BE49-F238E27FC236}">
                <a16:creationId xmlns:a16="http://schemas.microsoft.com/office/drawing/2014/main" id="{19CAE25E-EB99-2F4D-8035-CD7F7F4505AA}"/>
              </a:ext>
            </a:extLst>
          </p:cNvPr>
          <p:cNvSpPr/>
          <p:nvPr/>
        </p:nvSpPr>
        <p:spPr>
          <a:xfrm>
            <a:off x="1112701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44D37E4B-6361-354C-A3A4-486B470D4AB2}"/>
              </a:ext>
            </a:extLst>
          </p:cNvPr>
          <p:cNvSpPr/>
          <p:nvPr/>
        </p:nvSpPr>
        <p:spPr>
          <a:xfrm>
            <a:off x="1112701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B5212229-9BB1-A646-AB15-2EF71C0D2ADF}"/>
              </a:ext>
            </a:extLst>
          </p:cNvPr>
          <p:cNvSpPr/>
          <p:nvPr/>
        </p:nvSpPr>
        <p:spPr>
          <a:xfrm>
            <a:off x="1112701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06B040-4DCE-DB4F-889E-BDCE256ABD80}"/>
              </a:ext>
            </a:extLst>
          </p:cNvPr>
          <p:cNvCxnSpPr>
            <a:stCxn id="31" idx="0"/>
            <a:endCxn id="33" idx="4"/>
          </p:cNvCxnSpPr>
          <p:nvPr/>
        </p:nvCxnSpPr>
        <p:spPr>
          <a:xfrm flipV="1">
            <a:off x="1151698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8B2565-7AB1-B54A-836E-481B46647F38}"/>
              </a:ext>
            </a:extLst>
          </p:cNvPr>
          <p:cNvCxnSpPr>
            <a:stCxn id="33" idx="0"/>
            <a:endCxn id="32" idx="4"/>
          </p:cNvCxnSpPr>
          <p:nvPr/>
        </p:nvCxnSpPr>
        <p:spPr>
          <a:xfrm flipV="1">
            <a:off x="1151698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41B956-1E33-0D45-9311-B341B0F0F45F}"/>
              </a:ext>
            </a:extLst>
          </p:cNvPr>
          <p:cNvSpPr txBox="1"/>
          <p:nvPr/>
        </p:nvSpPr>
        <p:spPr>
          <a:xfrm>
            <a:off x="7704531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90DD32-5F2B-B14B-9AF7-86C5AC125AB2}"/>
              </a:ext>
            </a:extLst>
          </p:cNvPr>
          <p:cNvSpPr txBox="1"/>
          <p:nvPr/>
        </p:nvSpPr>
        <p:spPr>
          <a:xfrm>
            <a:off x="10351570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95837E-61C6-FB43-9D14-04BB398BDEFD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6494931" y="3974600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0ACD04-03F0-814F-8877-E1EA074FC5B4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>
            <a:off x="9118924" y="3974600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B2AC61-88E8-BB4B-AAD3-D69ADB4E4FA1}"/>
              </a:ext>
            </a:extLst>
          </p:cNvPr>
          <p:cNvCxnSpPr>
            <a:stCxn id="28" idx="6"/>
          </p:cNvCxnSpPr>
          <p:nvPr/>
        </p:nvCxnSpPr>
        <p:spPr>
          <a:xfrm flipV="1">
            <a:off x="10127453" y="3974599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11502B-4744-0C46-BB77-482BED4B9AF7}"/>
              </a:ext>
            </a:extLst>
          </p:cNvPr>
          <p:cNvCxnSpPr/>
          <p:nvPr/>
        </p:nvCxnSpPr>
        <p:spPr>
          <a:xfrm>
            <a:off x="7537078" y="3974599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2" grpId="0" animBg="1"/>
      <p:bldP spid="12" grpId="1" animBg="1"/>
      <p:bldP spid="13" grpId="0" animBg="1"/>
      <p:bldP spid="16" grpId="0" animBg="1"/>
      <p:bldP spid="17" grpId="0" animBg="1"/>
      <p:bldP spid="17" grpId="1" animBg="1"/>
      <p:bldP spid="18" grpId="0" animBg="1"/>
      <p:bldP spid="21" grpId="0" animBg="1"/>
      <p:bldP spid="22" grpId="0" animBg="1"/>
      <p:bldP spid="22" grpId="1" animBg="1"/>
      <p:bldP spid="23" grpId="0" animBg="1"/>
      <p:bldP spid="26" grpId="0" animBg="1"/>
      <p:bldP spid="27" grpId="0" animBg="1"/>
      <p:bldP spid="27" grpId="1" animBg="1"/>
      <p:bldP spid="28" grpId="0" animBg="1"/>
      <p:bldP spid="31" grpId="0" animBg="1"/>
      <p:bldP spid="32" grpId="0" animBg="1"/>
      <p:bldP spid="33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F84-B84B-B845-9C11-FD8BCF8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CNN-RNN state-of-the-art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E965-A6A2-4946-934B-8330D69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40316-E664-7C49-9F6B-9CE55C72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474448"/>
            <a:ext cx="10841966" cy="871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 will capture motif/motifs</a:t>
            </a:r>
          </a:p>
          <a:p>
            <a:r>
              <a:rPr lang="en-US" dirty="0"/>
              <a:t>RNN will capture context within and between motifs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98458-C785-C646-9C39-F3E1B2CB4CAF}"/>
              </a:ext>
            </a:extLst>
          </p:cNvPr>
          <p:cNvSpPr txBox="1"/>
          <p:nvPr/>
        </p:nvSpPr>
        <p:spPr>
          <a:xfrm rot="16200000">
            <a:off x="681136" y="2855612"/>
            <a:ext cx="335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chemeClr val="accent4"/>
                </a:solidFill>
              </a:rPr>
              <a:t>TT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chemeClr val="accent2"/>
                </a:solidFill>
              </a:rPr>
              <a:t>G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A7B4A21-64E7-4748-B9B4-6EC08CDC9FF9}"/>
              </a:ext>
            </a:extLst>
          </p:cNvPr>
          <p:cNvSpPr/>
          <p:nvPr/>
        </p:nvSpPr>
        <p:spPr>
          <a:xfrm>
            <a:off x="2777064" y="2950577"/>
            <a:ext cx="880533" cy="364067"/>
          </a:xfrm>
          <a:prstGeom prst="rightArrow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1B338F-BF51-F645-A69E-2D4E4EA86B6A}"/>
              </a:ext>
            </a:extLst>
          </p:cNvPr>
          <p:cNvSpPr/>
          <p:nvPr/>
        </p:nvSpPr>
        <p:spPr>
          <a:xfrm>
            <a:off x="6214532" y="2362144"/>
            <a:ext cx="948266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B69A74-B189-F749-B323-76B57E074E3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93375" y="3132610"/>
            <a:ext cx="72115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99ECA-9F59-6B47-8FDA-644A3DC4F48A}"/>
              </a:ext>
            </a:extLst>
          </p:cNvPr>
          <p:cNvSpPr/>
          <p:nvPr/>
        </p:nvSpPr>
        <p:spPr>
          <a:xfrm>
            <a:off x="7755464" y="1993843"/>
            <a:ext cx="948266" cy="2277534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F34FB-D61E-FD46-8E6B-57EDCFEDDCA2}"/>
              </a:ext>
            </a:extLst>
          </p:cNvPr>
          <p:cNvCxnSpPr>
            <a:cxnSpLocks/>
          </p:cNvCxnSpPr>
          <p:nvPr/>
        </p:nvCxnSpPr>
        <p:spPr>
          <a:xfrm flipV="1">
            <a:off x="7162798" y="3132610"/>
            <a:ext cx="59266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09F2E1-F456-CF45-AEE2-BE585239B4BF}"/>
              </a:ext>
            </a:extLst>
          </p:cNvPr>
          <p:cNvSpPr/>
          <p:nvPr/>
        </p:nvSpPr>
        <p:spPr>
          <a:xfrm>
            <a:off x="9194797" y="2777010"/>
            <a:ext cx="711200" cy="7112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4C5BC-1DF1-C445-B4F2-A1E64F780EB8}"/>
              </a:ext>
            </a:extLst>
          </p:cNvPr>
          <p:cNvCxnSpPr>
            <a:cxnSpLocks/>
          </p:cNvCxnSpPr>
          <p:nvPr/>
        </p:nvCxnSpPr>
        <p:spPr>
          <a:xfrm>
            <a:off x="8703730" y="3132610"/>
            <a:ext cx="491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EE4983-D476-C149-934A-5A42571905DD}"/>
              </a:ext>
            </a:extLst>
          </p:cNvPr>
          <p:cNvSpPr txBox="1"/>
          <p:nvPr/>
        </p:nvSpPr>
        <p:spPr>
          <a:xfrm>
            <a:off x="1947332" y="4927486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27203-3A03-9A46-A2B0-B07C080D1681}"/>
              </a:ext>
            </a:extLst>
          </p:cNvPr>
          <p:cNvSpPr txBox="1"/>
          <p:nvPr/>
        </p:nvSpPr>
        <p:spPr>
          <a:xfrm>
            <a:off x="4449900" y="4921482"/>
            <a:ext cx="60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8F621-BE73-1446-BCD1-C7BCA2D56832}"/>
              </a:ext>
            </a:extLst>
          </p:cNvPr>
          <p:cNvSpPr txBox="1"/>
          <p:nvPr/>
        </p:nvSpPr>
        <p:spPr>
          <a:xfrm>
            <a:off x="6383862" y="4927486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1CFF05-9920-9444-B2F9-E6B9E89266C5}"/>
              </a:ext>
            </a:extLst>
          </p:cNvPr>
          <p:cNvSpPr txBox="1"/>
          <p:nvPr/>
        </p:nvSpPr>
        <p:spPr>
          <a:xfrm>
            <a:off x="7924795" y="4927486"/>
            <a:ext cx="60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D0159-8C3F-4E49-B2E3-4C71F8B80BF1}"/>
              </a:ext>
            </a:extLst>
          </p:cNvPr>
          <p:cNvSpPr txBox="1"/>
          <p:nvPr/>
        </p:nvSpPr>
        <p:spPr>
          <a:xfrm>
            <a:off x="9033929" y="4927486"/>
            <a:ext cx="103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CEA893A-3409-7D45-9F91-19C50A30326F}"/>
              </a:ext>
            </a:extLst>
          </p:cNvPr>
          <p:cNvSpPr/>
          <p:nvPr/>
        </p:nvSpPr>
        <p:spPr>
          <a:xfrm>
            <a:off x="4039943" y="2362144"/>
            <a:ext cx="1429521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99566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955</Words>
  <Application>Microsoft Macintosh PowerPoint</Application>
  <PresentationFormat>Widescreen</PresentationFormat>
  <Paragraphs>226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DeepGRN: transcription factor binding site prediction using attention-based deep neural networks – Review </vt:lpstr>
      <vt:lpstr>Reasons for choosing this paper</vt:lpstr>
      <vt:lpstr>Cell types differ due to gene expression differences</vt:lpstr>
      <vt:lpstr>Transcription Factors regulate gene transcription </vt:lpstr>
      <vt:lpstr>Deep Learning models show superior performance</vt:lpstr>
      <vt:lpstr>Multi-layer perceptron is good at summarizing tasks</vt:lpstr>
      <vt:lpstr>Convolutional Neural Network can find patterns</vt:lpstr>
      <vt:lpstr>Recurrent Neural Network can learn context</vt:lpstr>
      <vt:lpstr>Current CNN-RNN state-of-the-art architecture</vt:lpstr>
      <vt:lpstr>Attention is all you need</vt:lpstr>
      <vt:lpstr>Model Architecture</vt:lpstr>
      <vt:lpstr>Study Design under DREAM challenge restrictions</vt:lpstr>
      <vt:lpstr>DeepGRN w and w/o attention</vt:lpstr>
      <vt:lpstr>DeepGRN interpretation</vt:lpstr>
      <vt:lpstr>Thank you</vt:lpstr>
      <vt:lpstr>Appendix – MLP Formulation</vt:lpstr>
      <vt:lpstr>Appendix – CNN Formulation</vt:lpstr>
      <vt:lpstr>Appendix – RNN Formulation</vt:lpstr>
      <vt:lpstr>Appendix – LSTM formulation</vt:lpstr>
      <vt:lpstr>Appendix – Attention formulation</vt:lpstr>
      <vt:lpstr>Appendix – Saliency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46</cp:revision>
  <dcterms:created xsi:type="dcterms:W3CDTF">2021-09-05T13:39:10Z</dcterms:created>
  <dcterms:modified xsi:type="dcterms:W3CDTF">2021-09-15T19:57:47Z</dcterms:modified>
</cp:coreProperties>
</file>