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58" r:id="rId5"/>
    <p:sldId id="260" r:id="rId6"/>
    <p:sldId id="276" r:id="rId7"/>
    <p:sldId id="261" r:id="rId8"/>
    <p:sldId id="259" r:id="rId9"/>
    <p:sldId id="262" r:id="rId10"/>
    <p:sldId id="268" r:id="rId11"/>
    <p:sldId id="269" r:id="rId12"/>
    <p:sldId id="270" r:id="rId13"/>
    <p:sldId id="271" r:id="rId14"/>
    <p:sldId id="263" r:id="rId15"/>
    <p:sldId id="264" r:id="rId16"/>
    <p:sldId id="272" r:id="rId17"/>
    <p:sldId id="265" r:id="rId18"/>
    <p:sldId id="266" r:id="rId19"/>
    <p:sldId id="267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F4B5B-B7C9-7E40-B4B1-49C187825132}" v="10" dt="2021-09-06T23:17:27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/>
    <p:restoredTop sz="68072"/>
  </p:normalViewPr>
  <p:slideViewPr>
    <p:cSldViewPr snapToGrid="0" snapToObjects="1">
      <p:cViewPr varScale="1">
        <p:scale>
          <a:sx n="101" d="100"/>
          <a:sy n="101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Deepro" userId="59bb156d-7516-4212-a860-9ec41fb041f7" providerId="ADAL" clId="{ADAF4B5B-B7C9-7E40-B4B1-49C187825132}"/>
    <pc:docChg chg="custSel addSld modSld">
      <pc:chgData name="Banerjee, Deepro" userId="59bb156d-7516-4212-a860-9ec41fb041f7" providerId="ADAL" clId="{ADAF4B5B-B7C9-7E40-B4B1-49C187825132}" dt="2021-09-10T17:08:26.201" v="717" actId="20577"/>
      <pc:docMkLst>
        <pc:docMk/>
      </pc:docMkLst>
      <pc:sldChg chg="modSp mod modNotesTx">
        <pc:chgData name="Banerjee, Deepro" userId="59bb156d-7516-4212-a860-9ec41fb041f7" providerId="ADAL" clId="{ADAF4B5B-B7C9-7E40-B4B1-49C187825132}" dt="2021-09-05T21:35:51.086" v="650" actId="255"/>
        <pc:sldMkLst>
          <pc:docMk/>
          <pc:sldMk cId="205687349" sldId="256"/>
        </pc:sldMkLst>
        <pc:spChg chg="mod">
          <ac:chgData name="Banerjee, Deepro" userId="59bb156d-7516-4212-a860-9ec41fb041f7" providerId="ADAL" clId="{ADAF4B5B-B7C9-7E40-B4B1-49C187825132}" dt="2021-09-05T21:35:51.086" v="650" actId="255"/>
          <ac:spMkLst>
            <pc:docMk/>
            <pc:sldMk cId="205687349" sldId="256"/>
            <ac:spMk id="2" creationId="{4DED81EC-FC40-BD4F-904D-25782F775C52}"/>
          </ac:spMkLst>
        </pc:spChg>
        <pc:spChg chg="mod">
          <ac:chgData name="Banerjee, Deepro" userId="59bb156d-7516-4212-a860-9ec41fb041f7" providerId="ADAL" clId="{ADAF4B5B-B7C9-7E40-B4B1-49C187825132}" dt="2021-09-05T21:34:20.468" v="611" actId="1036"/>
          <ac:spMkLst>
            <pc:docMk/>
            <pc:sldMk cId="205687349" sldId="256"/>
            <ac:spMk id="3" creationId="{4FD27DDF-3261-0C47-A566-00E59E2D52BE}"/>
          </ac:spMkLst>
        </pc:spChg>
      </pc:sldChg>
      <pc:sldChg chg="modSp new mod">
        <pc:chgData name="Banerjee, Deepro" userId="59bb156d-7516-4212-a860-9ec41fb041f7" providerId="ADAL" clId="{ADAF4B5B-B7C9-7E40-B4B1-49C187825132}" dt="2021-09-10T17:08:26.201" v="717" actId="20577"/>
        <pc:sldMkLst>
          <pc:docMk/>
          <pc:sldMk cId="2583680861" sldId="257"/>
        </pc:sldMkLst>
        <pc:spChg chg="mod">
          <ac:chgData name="Banerjee, Deepro" userId="59bb156d-7516-4212-a860-9ec41fb041f7" providerId="ADAL" clId="{ADAF4B5B-B7C9-7E40-B4B1-49C187825132}" dt="2021-09-10T17:08:26.201" v="717" actId="20577"/>
          <ac:spMkLst>
            <pc:docMk/>
            <pc:sldMk cId="2583680861" sldId="257"/>
            <ac:spMk id="2" creationId="{5EFC057E-3E3B-C742-822C-BAD0B2662930}"/>
          </ac:spMkLst>
        </pc:spChg>
      </pc:sldChg>
      <pc:sldChg chg="add">
        <pc:chgData name="Banerjee, Deepro" userId="59bb156d-7516-4212-a860-9ec41fb041f7" providerId="ADAL" clId="{ADAF4B5B-B7C9-7E40-B4B1-49C187825132}" dt="2021-09-05T13:41:10.645" v="72" actId="2890"/>
        <pc:sldMkLst>
          <pc:docMk/>
          <pc:sldMk cId="3633912530" sldId="258"/>
        </pc:sldMkLst>
      </pc:sldChg>
      <pc:sldChg chg="modSp new mod">
        <pc:chgData name="Banerjee, Deepro" userId="59bb156d-7516-4212-a860-9ec41fb041f7" providerId="ADAL" clId="{ADAF4B5B-B7C9-7E40-B4B1-49C187825132}" dt="2021-09-05T13:41:52.159" v="114" actId="20577"/>
        <pc:sldMkLst>
          <pc:docMk/>
          <pc:sldMk cId="995660219" sldId="259"/>
        </pc:sldMkLst>
        <pc:spChg chg="mod">
          <ac:chgData name="Banerjee, Deepro" userId="59bb156d-7516-4212-a860-9ec41fb041f7" providerId="ADAL" clId="{ADAF4B5B-B7C9-7E40-B4B1-49C187825132}" dt="2021-09-05T13:41:52.159" v="114" actId="20577"/>
          <ac:spMkLst>
            <pc:docMk/>
            <pc:sldMk cId="995660219" sldId="259"/>
            <ac:spMk id="2" creationId="{A1217F84-B84B-B845-9C11-FD8BCF84258A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04.172" v="132" actId="20577"/>
        <pc:sldMkLst>
          <pc:docMk/>
          <pc:sldMk cId="897164461" sldId="260"/>
        </pc:sldMkLst>
        <pc:spChg chg="mod">
          <ac:chgData name="Banerjee, Deepro" userId="59bb156d-7516-4212-a860-9ec41fb041f7" providerId="ADAL" clId="{ADAF4B5B-B7C9-7E40-B4B1-49C187825132}" dt="2021-09-05T13:42:04.172" v="132" actId="20577"/>
          <ac:spMkLst>
            <pc:docMk/>
            <pc:sldMk cId="897164461" sldId="260"/>
            <ac:spMk id="2" creationId="{922C5BC9-668A-0144-8EB9-32905554107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13.766" v="148" actId="20577"/>
        <pc:sldMkLst>
          <pc:docMk/>
          <pc:sldMk cId="252940018" sldId="261"/>
        </pc:sldMkLst>
        <pc:spChg chg="mod">
          <ac:chgData name="Banerjee, Deepro" userId="59bb156d-7516-4212-a860-9ec41fb041f7" providerId="ADAL" clId="{ADAF4B5B-B7C9-7E40-B4B1-49C187825132}" dt="2021-09-05T13:42:13.766" v="148" actId="20577"/>
          <ac:spMkLst>
            <pc:docMk/>
            <pc:sldMk cId="252940018" sldId="261"/>
            <ac:spMk id="2" creationId="{C4D78D97-1866-6142-AB77-7CCBC6225C14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36.141" v="165" actId="20577"/>
        <pc:sldMkLst>
          <pc:docMk/>
          <pc:sldMk cId="2364176863" sldId="262"/>
        </pc:sldMkLst>
        <pc:spChg chg="mod">
          <ac:chgData name="Banerjee, Deepro" userId="59bb156d-7516-4212-a860-9ec41fb041f7" providerId="ADAL" clId="{ADAF4B5B-B7C9-7E40-B4B1-49C187825132}" dt="2021-09-05T13:42:36.141" v="165" actId="20577"/>
          <ac:spMkLst>
            <pc:docMk/>
            <pc:sldMk cId="2364176863" sldId="262"/>
            <ac:spMk id="2" creationId="{9937B675-7FB5-284F-A87F-5FE9BECBE7E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2:47.604" v="177" actId="20577"/>
        <pc:sldMkLst>
          <pc:docMk/>
          <pc:sldMk cId="844203302" sldId="263"/>
        </pc:sldMkLst>
        <pc:spChg chg="mod">
          <ac:chgData name="Banerjee, Deepro" userId="59bb156d-7516-4212-a860-9ec41fb041f7" providerId="ADAL" clId="{ADAF4B5B-B7C9-7E40-B4B1-49C187825132}" dt="2021-09-05T13:42:47.604" v="177" actId="20577"/>
          <ac:spMkLst>
            <pc:docMk/>
            <pc:sldMk cId="844203302" sldId="263"/>
            <ac:spMk id="2" creationId="{26CD450E-121C-4A48-A026-1D3184DD0837}"/>
          </ac:spMkLst>
        </pc:spChg>
      </pc:sldChg>
      <pc:sldChg chg="modSp new mod">
        <pc:chgData name="Banerjee, Deepro" userId="59bb156d-7516-4212-a860-9ec41fb041f7" providerId="ADAL" clId="{ADAF4B5B-B7C9-7E40-B4B1-49C187825132}" dt="2021-09-05T22:59:13.701" v="663" actId="20577"/>
        <pc:sldMkLst>
          <pc:docMk/>
          <pc:sldMk cId="3321573013" sldId="264"/>
        </pc:sldMkLst>
        <pc:spChg chg="mod">
          <ac:chgData name="Banerjee, Deepro" userId="59bb156d-7516-4212-a860-9ec41fb041f7" providerId="ADAL" clId="{ADAF4B5B-B7C9-7E40-B4B1-49C187825132}" dt="2021-09-05T22:59:13.701" v="663" actId="20577"/>
          <ac:spMkLst>
            <pc:docMk/>
            <pc:sldMk cId="3321573013" sldId="264"/>
            <ac:spMk id="2" creationId="{A4944F15-95BB-F247-82FF-4410E020AC0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3:22.830" v="241" actId="20577"/>
        <pc:sldMkLst>
          <pc:docMk/>
          <pc:sldMk cId="320255401" sldId="265"/>
        </pc:sldMkLst>
        <pc:spChg chg="mod">
          <ac:chgData name="Banerjee, Deepro" userId="59bb156d-7516-4212-a860-9ec41fb041f7" providerId="ADAL" clId="{ADAF4B5B-B7C9-7E40-B4B1-49C187825132}" dt="2021-09-05T13:43:22.830" v="241" actId="20577"/>
          <ac:spMkLst>
            <pc:docMk/>
            <pc:sldMk cId="320255401" sldId="265"/>
            <ac:spMk id="2" creationId="{695350FA-3885-EE40-BCDC-745345139DA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3:34.815" v="270" actId="20577"/>
        <pc:sldMkLst>
          <pc:docMk/>
          <pc:sldMk cId="1590013482" sldId="266"/>
        </pc:sldMkLst>
        <pc:spChg chg="mod">
          <ac:chgData name="Banerjee, Deepro" userId="59bb156d-7516-4212-a860-9ec41fb041f7" providerId="ADAL" clId="{ADAF4B5B-B7C9-7E40-B4B1-49C187825132}" dt="2021-09-05T13:43:34.815" v="270" actId="20577"/>
          <ac:spMkLst>
            <pc:docMk/>
            <pc:sldMk cId="1590013482" sldId="266"/>
            <ac:spMk id="2" creationId="{31F592F1-51D1-EE42-843D-312BE910798E}"/>
          </ac:spMkLst>
        </pc:spChg>
      </pc:sldChg>
      <pc:sldChg chg="modSp add mod">
        <pc:chgData name="Banerjee, Deepro" userId="59bb156d-7516-4212-a860-9ec41fb041f7" providerId="ADAL" clId="{ADAF4B5B-B7C9-7E40-B4B1-49C187825132}" dt="2021-09-05T13:43:43.334" v="284" actId="20577"/>
        <pc:sldMkLst>
          <pc:docMk/>
          <pc:sldMk cId="2862041284" sldId="267"/>
        </pc:sldMkLst>
        <pc:spChg chg="mod">
          <ac:chgData name="Banerjee, Deepro" userId="59bb156d-7516-4212-a860-9ec41fb041f7" providerId="ADAL" clId="{ADAF4B5B-B7C9-7E40-B4B1-49C187825132}" dt="2021-09-05T13:43:43.334" v="284" actId="20577"/>
          <ac:spMkLst>
            <pc:docMk/>
            <pc:sldMk cId="2862041284" sldId="267"/>
            <ac:spMk id="2" creationId="{31F592F1-51D1-EE42-843D-312BE910798E}"/>
          </ac:spMkLst>
        </pc:spChg>
      </pc:sldChg>
      <pc:sldChg chg="modSp new mod">
        <pc:chgData name="Banerjee, Deepro" userId="59bb156d-7516-4212-a860-9ec41fb041f7" providerId="ADAL" clId="{ADAF4B5B-B7C9-7E40-B4B1-49C187825132}" dt="2021-09-05T13:44:13.114" v="305" actId="20577"/>
        <pc:sldMkLst>
          <pc:docMk/>
          <pc:sldMk cId="1976759143" sldId="268"/>
        </pc:sldMkLst>
        <pc:spChg chg="mod">
          <ac:chgData name="Banerjee, Deepro" userId="59bb156d-7516-4212-a860-9ec41fb041f7" providerId="ADAL" clId="{ADAF4B5B-B7C9-7E40-B4B1-49C187825132}" dt="2021-09-05T13:44:13.114" v="305" actId="20577"/>
          <ac:spMkLst>
            <pc:docMk/>
            <pc:sldMk cId="1976759143" sldId="268"/>
            <ac:spMk id="2" creationId="{794F9F2B-A265-6643-BD51-85C0583F89CB}"/>
          </ac:spMkLst>
        </pc:spChg>
      </pc:sldChg>
      <pc:sldChg chg="modSp new mod">
        <pc:chgData name="Banerjee, Deepro" userId="59bb156d-7516-4212-a860-9ec41fb041f7" providerId="ADAL" clId="{ADAF4B5B-B7C9-7E40-B4B1-49C187825132}" dt="2021-09-05T13:44:53.297" v="324" actId="20577"/>
        <pc:sldMkLst>
          <pc:docMk/>
          <pc:sldMk cId="176311535" sldId="269"/>
        </pc:sldMkLst>
        <pc:spChg chg="mod">
          <ac:chgData name="Banerjee, Deepro" userId="59bb156d-7516-4212-a860-9ec41fb041f7" providerId="ADAL" clId="{ADAF4B5B-B7C9-7E40-B4B1-49C187825132}" dt="2021-09-05T13:44:53.297" v="324" actId="20577"/>
          <ac:spMkLst>
            <pc:docMk/>
            <pc:sldMk cId="176311535" sldId="269"/>
            <ac:spMk id="2" creationId="{8C47310E-BBEE-AD43-BCED-6A3B51E3949D}"/>
          </ac:spMkLst>
        </pc:spChg>
      </pc:sldChg>
      <pc:sldChg chg="modSp new mod">
        <pc:chgData name="Banerjee, Deepro" userId="59bb156d-7516-4212-a860-9ec41fb041f7" providerId="ADAL" clId="{ADAF4B5B-B7C9-7E40-B4B1-49C187825132}" dt="2021-09-05T13:48:29.175" v="352" actId="20577"/>
        <pc:sldMkLst>
          <pc:docMk/>
          <pc:sldMk cId="1473772075" sldId="270"/>
        </pc:sldMkLst>
        <pc:spChg chg="mod">
          <ac:chgData name="Banerjee, Deepro" userId="59bb156d-7516-4212-a860-9ec41fb041f7" providerId="ADAL" clId="{ADAF4B5B-B7C9-7E40-B4B1-49C187825132}" dt="2021-09-05T13:48:29.175" v="352" actId="20577"/>
          <ac:spMkLst>
            <pc:docMk/>
            <pc:sldMk cId="1473772075" sldId="270"/>
            <ac:spMk id="2" creationId="{D0E2D6FC-E5BD-B543-9270-BF682F328639}"/>
          </ac:spMkLst>
        </pc:spChg>
      </pc:sldChg>
      <pc:sldChg chg="modSp new mod">
        <pc:chgData name="Banerjee, Deepro" userId="59bb156d-7516-4212-a860-9ec41fb041f7" providerId="ADAL" clId="{ADAF4B5B-B7C9-7E40-B4B1-49C187825132}" dt="2021-09-05T13:50:14.254" v="375" actId="20577"/>
        <pc:sldMkLst>
          <pc:docMk/>
          <pc:sldMk cId="2582996409" sldId="271"/>
        </pc:sldMkLst>
        <pc:spChg chg="mod">
          <ac:chgData name="Banerjee, Deepro" userId="59bb156d-7516-4212-a860-9ec41fb041f7" providerId="ADAL" clId="{ADAF4B5B-B7C9-7E40-B4B1-49C187825132}" dt="2021-09-05T13:50:14.254" v="375" actId="20577"/>
          <ac:spMkLst>
            <pc:docMk/>
            <pc:sldMk cId="2582996409" sldId="271"/>
            <ac:spMk id="2" creationId="{CCAE8EAA-4C2C-9C43-90EF-2FA73C8B2B07}"/>
          </ac:spMkLst>
        </pc:spChg>
      </pc:sldChg>
      <pc:sldChg chg="add">
        <pc:chgData name="Banerjee, Deepro" userId="59bb156d-7516-4212-a860-9ec41fb041f7" providerId="ADAL" clId="{ADAF4B5B-B7C9-7E40-B4B1-49C187825132}" dt="2021-09-05T22:59:07.842" v="657" actId="2890"/>
        <pc:sldMkLst>
          <pc:docMk/>
          <pc:sldMk cId="3392852354" sldId="272"/>
        </pc:sldMkLst>
      </pc:sldChg>
      <pc:sldChg chg="modSp add mod modNotesTx">
        <pc:chgData name="Banerjee, Deepro" userId="59bb156d-7516-4212-a860-9ec41fb041f7" providerId="ADAL" clId="{ADAF4B5B-B7C9-7E40-B4B1-49C187825132}" dt="2021-09-06T23:17:28.635" v="684" actId="20577"/>
        <pc:sldMkLst>
          <pc:docMk/>
          <pc:sldMk cId="3180347128" sldId="273"/>
        </pc:sldMkLst>
        <pc:spChg chg="mod">
          <ac:chgData name="Banerjee, Deepro" userId="59bb156d-7516-4212-a860-9ec41fb041f7" providerId="ADAL" clId="{ADAF4B5B-B7C9-7E40-B4B1-49C187825132}" dt="2021-09-06T23:17:08.371" v="681" actId="20577"/>
          <ac:spMkLst>
            <pc:docMk/>
            <pc:sldMk cId="3180347128" sldId="273"/>
            <ac:spMk id="2" creationId="{31F592F1-51D1-EE42-843D-312BE91079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30EC-248D-9548-A149-2237243CDE47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987C-0916-2242-A9EF-85F33DA03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Figure1: https://</a:t>
            </a:r>
            <a:r>
              <a:rPr lang="en-US" dirty="0" err="1"/>
              <a:t>slideplayer.com</a:t>
            </a:r>
            <a:r>
              <a:rPr lang="en-US" dirty="0"/>
              <a:t>/slide/9089748/</a:t>
            </a:r>
          </a:p>
          <a:p>
            <a:r>
              <a:rPr lang="en-US" dirty="0"/>
              <a:t>Figure3: https://</a:t>
            </a:r>
            <a:r>
              <a:rPr lang="en-US" dirty="0" err="1"/>
              <a:t>www.khanacademy.org</a:t>
            </a:r>
            <a:r>
              <a:rPr lang="en-US" dirty="0"/>
              <a:t>/science/ap-biology/gene-expression-and-regulation/regulation-of-gene-expression-and-cell-specialization/a/overview-of-eukaryotic-gene-regulation</a:t>
            </a:r>
          </a:p>
          <a:p>
            <a:endParaRPr lang="en-US" dirty="0"/>
          </a:p>
          <a:p>
            <a:r>
              <a:rPr lang="en-US" dirty="0"/>
              <a:t>Same DNA different cell types</a:t>
            </a:r>
          </a:p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/Class/</a:t>
            </a:r>
            <a:r>
              <a:rPr lang="en-US" dirty="0" err="1"/>
              <a:t>MLACourse</a:t>
            </a:r>
            <a:r>
              <a:rPr lang="en-US" dirty="0"/>
              <a:t>/Original8Hour/Genetics/</a:t>
            </a:r>
            <a:r>
              <a:rPr lang="en-US" dirty="0" err="1"/>
              <a:t>gene_expression.html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</a:t>
            </a:r>
            <a:r>
              <a:rPr lang="en-US" dirty="0" err="1"/>
              <a:t>scitable</a:t>
            </a:r>
            <a:r>
              <a:rPr lang="en-US" dirty="0"/>
              <a:t>/</a:t>
            </a:r>
            <a:r>
              <a:rPr lang="en-US" dirty="0" err="1"/>
              <a:t>topicpage</a:t>
            </a:r>
            <a:r>
              <a:rPr lang="en-US" dirty="0"/>
              <a:t>/gene-expression-regulates-cell-differentiation-931/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/articles/hdy201054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Figure2: 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endParaRPr lang="en-US" dirty="0"/>
          </a:p>
          <a:p>
            <a:r>
              <a:rPr lang="en-US" dirty="0"/>
              <a:t>TF Background</a:t>
            </a:r>
          </a:p>
          <a:p>
            <a:r>
              <a:rPr lang="en-US" dirty="0"/>
              <a:t>Khan Academy: https://</a:t>
            </a:r>
            <a:r>
              <a:rPr lang="en-US" dirty="0" err="1"/>
              <a:t>www.khanacademy.org</a:t>
            </a:r>
            <a:r>
              <a:rPr lang="en-US" dirty="0"/>
              <a:t>/science/biology/gene-regulation/gene-regulation-in-eukaryotes/a/eukaryotic-transcription-factors</a:t>
            </a:r>
          </a:p>
          <a:p>
            <a:r>
              <a:rPr lang="en-US" dirty="0"/>
              <a:t>http://2013.igem.org/wiki/</a:t>
            </a:r>
            <a:r>
              <a:rPr lang="en-US" dirty="0" err="1"/>
              <a:t>index.php?title</a:t>
            </a:r>
            <a:r>
              <a:rPr lang="en-US" dirty="0"/>
              <a:t>=</a:t>
            </a:r>
            <a:r>
              <a:rPr lang="en-US" dirty="0" err="1"/>
              <a:t>Team:XMU_Software</a:t>
            </a:r>
            <a:r>
              <a:rPr lang="en-US" dirty="0"/>
              <a:t>/Project/</a:t>
            </a:r>
            <a:r>
              <a:rPr lang="en-US" dirty="0" err="1"/>
              <a:t>promoter&amp;oldid</a:t>
            </a:r>
            <a:r>
              <a:rPr lang="en-US" dirty="0"/>
              <a:t>=359507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/articles/nrg3207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DeepBind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/articles/PMC4908339/</a:t>
            </a:r>
          </a:p>
          <a:p>
            <a:r>
              <a:rPr lang="en-US" dirty="0" err="1"/>
              <a:t>DeepSEA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/articles/PMC4768299/</a:t>
            </a:r>
          </a:p>
          <a:p>
            <a:r>
              <a:rPr lang="en-US" dirty="0" err="1"/>
              <a:t>DanQ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/articles/PMC4914104/</a:t>
            </a:r>
          </a:p>
          <a:p>
            <a:r>
              <a:rPr lang="en-US" dirty="0" err="1"/>
              <a:t>DeeperBind</a:t>
            </a:r>
            <a:r>
              <a:rPr lang="en-US" dirty="0"/>
              <a:t>: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/articles/PMC7302108/</a:t>
            </a:r>
          </a:p>
          <a:p>
            <a:r>
              <a:rPr lang="en-US" dirty="0" err="1"/>
              <a:t>FactorNet</a:t>
            </a:r>
            <a:r>
              <a:rPr lang="en-US" dirty="0"/>
              <a:t>: https://</a:t>
            </a:r>
            <a:r>
              <a:rPr lang="en-US" dirty="0" err="1"/>
              <a:t>pubmed.ncbi.nlm.nih.gov</a:t>
            </a:r>
            <a:r>
              <a:rPr lang="en-US" dirty="0"/>
              <a:t>/30922998/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/convolutional-layers-for-deep-learning-neural-networks/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stanford.edu</a:t>
            </a:r>
            <a:r>
              <a:rPr lang="en-US" dirty="0"/>
              <a:t>/~</a:t>
            </a:r>
            <a:r>
              <a:rPr lang="en-US" dirty="0" err="1"/>
              <a:t>shervine</a:t>
            </a:r>
            <a:r>
              <a:rPr lang="en-US" dirty="0"/>
              <a:t>/teaching/cs-230/</a:t>
            </a:r>
            <a:r>
              <a:rPr lang="en-US" dirty="0" err="1"/>
              <a:t>cheatsheet-recurrent-neural-networks#attention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/intuitive-understanding-of-attention-mechanism-in-deep-learning-6c9482aecf4f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/pdf/1312.6034.pdf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/>
              <a:t>/articles/s41576-019-0122-6#Sec11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987C-0916-2242-A9EF-85F33DA031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09EF-501E-D742-A16D-CA3339B09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6240-667B-2E4A-8738-8D862E22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0EE-C1EB-BE4F-B350-970D61BF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D216-0B57-E04B-8EC6-0ECA4A5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7CDD-7163-C143-A74D-9F21D4B2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5172-10EF-B440-88D2-E659225B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DECF-9F42-6B44-ACD5-010AED2B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CE66-A328-0948-8F49-3BF5C045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074A-1208-624C-BD19-91E2D55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C28A-D955-EE40-8EAC-2EC1E0C8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2391F-6E10-3848-8457-57630408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2922-E18D-DB42-B110-A333DE60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E78A-890C-1145-B97F-8CC17D9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34-4DD7-9141-A218-A134EF0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8CE6-97EA-E74B-92FE-A3E5831F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7DB1-FA98-C942-A7B5-2E3C032D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17" y="358609"/>
            <a:ext cx="10841966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5F38-2D7D-0149-B3BE-C882CE69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0" y="1791119"/>
            <a:ext cx="10841966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4B48-4FC8-524C-9452-A438591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63AE-1397-9A4B-BCCB-5F7C1C6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5C97-1C60-5148-A60A-F0C58F5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85F2-4D13-DC41-94C6-38A60824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B7704-458A-6C41-8C14-11032108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C6-D0C1-C446-B1E6-BE6C27B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1F8E-36DD-1942-BAB2-82E008E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E10-2606-1C40-A09E-C2CE29E4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6996-7FD5-4B47-94F6-C775ED1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4AD2-8D30-2346-AE99-26B4098EF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CA74-9DB8-FC43-AE4E-B769F198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7FB2-CCAB-2343-8A29-946AF3EF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16BB-721A-4941-B4FD-D47DA1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9249-F669-4845-8C8E-A84FF01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8B82-F35D-6949-BDD3-EAA632EB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2D89-77E7-7544-B4E1-9B31ADD5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B8F9-E70A-3743-BB93-FFD4A897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F0C22-2408-7641-B7CB-D40C9A761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A8B2-F44B-5F4A-8E96-A4014126C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611D8-453A-C241-A7D5-2618078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57989-F5FD-764C-8E49-387AB28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7216-B149-5544-B169-F0D1F468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0BC-C4B8-8842-98B6-5893F29B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7671E-F8C5-2E48-A11A-D598F83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EE99-0A68-3340-B57F-A7C24878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131F-45D5-E444-8039-8BC0E56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AE54D-FB62-044F-AF19-0AA92C3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49B15-59F6-3742-AC12-28BC6EE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F761-9DB3-EF44-BC4B-2C13E179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DF1-7775-FF43-9A12-9431478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AFCF-BCDF-D942-9D3A-4934FD48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9FBE-7F98-E74F-A5FC-55F54274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2263-5878-A14E-82F7-2A648E75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ECC2-C59C-BD44-95F9-71F6E033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5C22A-7836-FB47-8C18-CFC66000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490-BE42-AE4E-AA57-407A5FA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8168D-0314-9C4C-B8F1-A04D5F639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A437F-5F77-054F-9780-168CDB26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4ACD-4335-044E-94CA-00465D4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BD1A-5EA2-9045-9806-95E76062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F40C-FA46-454D-8A90-B140501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F039-7C89-1A43-86C5-1622EAAC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BA78-2F6B-404E-B630-C1A7D003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6672-E35E-E047-AC20-191D3324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0E47-95CA-DE44-BFD0-A8498F0A578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C5F6-EE82-A343-A71B-FB07128B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844E-BE7E-E048-94C4-9234613FF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628-00B8-654A-9E27-38F0762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81EC-FC40-BD4F-904D-25782F77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33449"/>
            <a:ext cx="9919855" cy="4132613"/>
          </a:xfrm>
        </p:spPr>
        <p:txBody>
          <a:bodyPr>
            <a:noAutofit/>
          </a:bodyPr>
          <a:lstStyle/>
          <a:p>
            <a:r>
              <a:rPr lang="en-US" sz="5400" dirty="0" err="1"/>
              <a:t>DeepGRN</a:t>
            </a:r>
            <a:r>
              <a:rPr lang="en-US" sz="5400" dirty="0"/>
              <a:t>: transcription factor binding site prediction using attention-based deep neural networks –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7DDF-3261-0C47-A566-00E59E2D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5820"/>
            <a:ext cx="9144000" cy="1655762"/>
          </a:xfrm>
        </p:spPr>
        <p:txBody>
          <a:bodyPr/>
          <a:lstStyle/>
          <a:p>
            <a:r>
              <a:rPr lang="en-US" dirty="0"/>
              <a:t>Deepro Banerjee</a:t>
            </a:r>
          </a:p>
          <a:p>
            <a:r>
              <a:rPr lang="en-US" dirty="0"/>
              <a:t>09/21/2021</a:t>
            </a:r>
          </a:p>
        </p:txBody>
      </p:sp>
    </p:spTree>
    <p:extLst>
      <p:ext uri="{BB962C8B-B14F-4D97-AF65-F5344CB8AC3E}">
        <p14:creationId xmlns:p14="http://schemas.microsoft.com/office/powerpoint/2010/main" val="2056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9F2B-A265-6643-BD51-85C0583F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028F-13E4-9145-BCD0-BC8C3176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10E-BBEE-AD43-BCED-6A3B51E3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221-D0B4-F84A-B7BE-F2D1D460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FC-E5BD-B543-9270-BF682F32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w and w/o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A7D8-91C9-844E-8909-399B864A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7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EAA-4C2C-9C43-90EF-2FA73C8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DeepGRN</a:t>
            </a:r>
            <a:r>
              <a:rPr lang="en-US" dirty="0"/>
              <a:t>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65D6-CC4E-5E42-A6D9-C7469398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450E-121C-4A48-A026-1D3184DD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4D85-0639-FE43-B011-0F321ECA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MLP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F15-95BB-F247-82FF-4410E02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E304-92E6-684A-B96A-9DCD07FC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50FA-3885-EE40-BCDC-7453451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RNN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2F35-0CDA-4041-A63D-57265A06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LSTM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Attention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types differ due to gene expression differences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F9C7CD-7440-B94F-A5FC-B3B96A6E7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54" y="2514580"/>
            <a:ext cx="5854605" cy="3316245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E91473-6B3E-0E43-989B-54282F16D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54" y="2514579"/>
            <a:ext cx="5305992" cy="331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BD17F-3B2A-CE41-8CB6-826314AC5995}"/>
              </a:ext>
            </a:extLst>
          </p:cNvPr>
          <p:cNvSpPr txBox="1"/>
          <p:nvPr/>
        </p:nvSpPr>
        <p:spPr>
          <a:xfrm>
            <a:off x="1806404" y="1938988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DNA – Different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8DD97-7EC0-F146-BAEF-57C5D926D0C0}"/>
              </a:ext>
            </a:extLst>
          </p:cNvPr>
          <p:cNvSpPr txBox="1"/>
          <p:nvPr/>
        </p:nvSpPr>
        <p:spPr>
          <a:xfrm>
            <a:off x="7506798" y="1938988"/>
            <a:ext cx="33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stages of Gene Regulation</a:t>
            </a:r>
          </a:p>
        </p:txBody>
      </p:sp>
    </p:spTree>
    <p:extLst>
      <p:ext uri="{BB962C8B-B14F-4D97-AF65-F5344CB8AC3E}">
        <p14:creationId xmlns:p14="http://schemas.microsoft.com/office/powerpoint/2010/main" val="258368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2F1-51D1-EE42-843D-312BE910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Saliency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EE9-1614-F642-94EC-474B5DAB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3C84-2B15-BF45-9E32-ABA28FD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890-F267-7941-9D25-6BAF227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DNaseSeq</a:t>
            </a:r>
            <a:r>
              <a:rPr lang="en-US" sz="1200" dirty="0"/>
              <a:t> vs </a:t>
            </a:r>
            <a:r>
              <a:rPr lang="en-US" sz="1200" dirty="0" err="1"/>
              <a:t>ATACSeq</a:t>
            </a:r>
            <a:r>
              <a:rPr lang="en-US" sz="1200" dirty="0"/>
              <a:t>: https://</a:t>
            </a:r>
            <a:r>
              <a:rPr lang="en-US" sz="1200" dirty="0" err="1"/>
              <a:t>genomebiology.biomedcentral.com</a:t>
            </a:r>
            <a:r>
              <a:rPr lang="en-US" sz="1200" dirty="0"/>
              <a:t>/articles/10.1186/s13059-019-1654-y</a:t>
            </a:r>
          </a:p>
        </p:txBody>
      </p:sp>
    </p:spTree>
    <p:extLst>
      <p:ext uri="{BB962C8B-B14F-4D97-AF65-F5344CB8AC3E}">
        <p14:creationId xmlns:p14="http://schemas.microsoft.com/office/powerpoint/2010/main" val="25421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Factors regulate gene transcription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004-6C10-9B4F-91D6-EED729C4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0013"/>
            <a:ext cx="10515600" cy="10096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TFs are proteins that play a central role in regulating gene transcription</a:t>
            </a:r>
          </a:p>
          <a:p>
            <a:r>
              <a:rPr lang="en-US" dirty="0" err="1"/>
              <a:t>ChipSeq</a:t>
            </a:r>
            <a:r>
              <a:rPr lang="en-US" dirty="0"/>
              <a:t> “golden standard”; however experimental determination of all possible cell types across all species is infeasible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95B8A8-CBA6-2E4D-B46C-3F77BBCF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94" y="1690688"/>
            <a:ext cx="5927811" cy="33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057E-3E3B-C742-822C-BAD0B26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 show superior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B6EA5-99BB-1448-8DC5-FC0F042D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22523"/>
              </p:ext>
            </p:extLst>
          </p:nvPr>
        </p:nvGraphicFramePr>
        <p:xfrm>
          <a:off x="674688" y="1790700"/>
          <a:ext cx="108426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312">
                  <a:extLst>
                    <a:ext uri="{9D8B030D-6E8A-4147-A177-3AD203B41FA5}">
                      <a16:colId xmlns:a16="http://schemas.microsoft.com/office/drawing/2014/main" val="3570765371"/>
                    </a:ext>
                  </a:extLst>
                </a:gridCol>
                <a:gridCol w="5421312">
                  <a:extLst>
                    <a:ext uri="{9D8B030D-6E8A-4147-A177-3AD203B41FA5}">
                      <a16:colId xmlns:a16="http://schemas.microsoft.com/office/drawing/2014/main" val="2812379874"/>
                    </a:ext>
                  </a:extLst>
                </a:gridCol>
              </a:tblGrid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Conventional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6610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Handcrafted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high level feature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15451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Not easily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be trained in batches and in parallel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2337"/>
                  </a:ext>
                </a:extLst>
              </a:tr>
              <a:tr h="573545">
                <a:tc>
                  <a:txBody>
                    <a:bodyPr/>
                    <a:lstStyle/>
                    <a:p>
                      <a:r>
                        <a:rPr lang="en-US" dirty="0"/>
                        <a:t>Worse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56351"/>
                  </a:ext>
                </a:extLst>
              </a:tr>
              <a:tr h="1414220">
                <a:tc>
                  <a:txBody>
                    <a:bodyPr/>
                    <a:lstStyle/>
                    <a:p>
                      <a:r>
                        <a:rPr lang="en-US" dirty="0"/>
                        <a:t>Examples: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Hidden Markov Models, Support Vector Machines,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DeepBind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DeepSEA</a:t>
                      </a:r>
                      <a:r>
                        <a:rPr lang="en-US" dirty="0"/>
                        <a:t>  (CNNs),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DanQ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DeeperBind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FactorNet</a:t>
                      </a:r>
                      <a:r>
                        <a:rPr lang="en-US" dirty="0"/>
                        <a:t> (CNN + RNN)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2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91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- Intuitive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5BC9-668A-0144-8EB9-3290555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- Intuitive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795-25A0-F04C-8A79-B381B3C0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8D97-1866-6142-AB77-7CCBC622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- Intuitive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2ECD-CFF8-D34D-B937-19A5CBC1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F84-B84B-B845-9C11-FD8BCF84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Hybrid CNN-RNN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1AFC-6CCC-EA40-A061-C010AA67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675-7FB5-284F-A87F-5FE9BEC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8CD8-8146-2E4B-A5A1-599113C2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549</Words>
  <Application>Microsoft Macintosh PowerPoint</Application>
  <PresentationFormat>Widescreen</PresentationFormat>
  <Paragraphs>75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DeepGRN: transcription factor binding site prediction using attention-based deep neural networks – Review </vt:lpstr>
      <vt:lpstr>Cell types differ due to gene expression differences</vt:lpstr>
      <vt:lpstr>Transcription Factors regulate gene transcription </vt:lpstr>
      <vt:lpstr>Deep Learning models show superior performance</vt:lpstr>
      <vt:lpstr>MLP - Intuitive</vt:lpstr>
      <vt:lpstr>CNN - Intuitive</vt:lpstr>
      <vt:lpstr>RNN - Intuitive</vt:lpstr>
      <vt:lpstr>Current Hybrid CNN-RNN Architectures</vt:lpstr>
      <vt:lpstr>Attention Layers</vt:lpstr>
      <vt:lpstr>Dataset and Features</vt:lpstr>
      <vt:lpstr>Model Architecture</vt:lpstr>
      <vt:lpstr>DeepGRN w and w/o attention</vt:lpstr>
      <vt:lpstr>DeepGRN interpretation</vt:lpstr>
      <vt:lpstr>Thank you</vt:lpstr>
      <vt:lpstr>Appendix – MLP Formulation</vt:lpstr>
      <vt:lpstr>Appendix – CNN Formulation</vt:lpstr>
      <vt:lpstr>Appendix – RNN Formulation</vt:lpstr>
      <vt:lpstr>Appendix – LSTM formulation</vt:lpstr>
      <vt:lpstr>Appendix – Attention formulation</vt:lpstr>
      <vt:lpstr>Appendix – Saliency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13</cp:revision>
  <dcterms:created xsi:type="dcterms:W3CDTF">2021-09-05T13:39:10Z</dcterms:created>
  <dcterms:modified xsi:type="dcterms:W3CDTF">2021-09-13T20:49:32Z</dcterms:modified>
</cp:coreProperties>
</file>