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3" r:id="rId2"/>
    <p:sldMasterId id="2147483685" r:id="rId3"/>
    <p:sldMasterId id="2147483697" r:id="rId4"/>
  </p:sldMasterIdLst>
  <p:notesMasterIdLst>
    <p:notesMasterId r:id="rId23"/>
  </p:notesMasterIdLst>
  <p:handoutMasterIdLst>
    <p:handoutMasterId r:id="rId24"/>
  </p:handoutMasterIdLst>
  <p:sldIdLst>
    <p:sldId id="256" r:id="rId5"/>
    <p:sldId id="457" r:id="rId6"/>
    <p:sldId id="458" r:id="rId7"/>
    <p:sldId id="459" r:id="rId8"/>
    <p:sldId id="460" r:id="rId9"/>
    <p:sldId id="257" r:id="rId10"/>
    <p:sldId id="461" r:id="rId11"/>
    <p:sldId id="453" r:id="rId12"/>
    <p:sldId id="462" r:id="rId13"/>
    <p:sldId id="409" r:id="rId14"/>
    <p:sldId id="410" r:id="rId15"/>
    <p:sldId id="452" r:id="rId16"/>
    <p:sldId id="412" r:id="rId17"/>
    <p:sldId id="413" r:id="rId18"/>
    <p:sldId id="463" r:id="rId19"/>
    <p:sldId id="464" r:id="rId20"/>
    <p:sldId id="465" r:id="rId21"/>
    <p:sldId id="46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6" autoAdjust="0"/>
    <p:restoredTop sz="99832" autoAdjust="0"/>
  </p:normalViewPr>
  <p:slideViewPr>
    <p:cSldViewPr>
      <p:cViewPr varScale="1">
        <p:scale>
          <a:sx n="58" d="100"/>
          <a:sy n="58" d="100"/>
        </p:scale>
        <p:origin x="85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70092-5E0D-1B43-9DD0-87AAB408179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C6074-45C1-F040-B48C-EC44E468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737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DDAFF-B971-2745-89F6-E1118AA7D016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0A8DD-7D6F-1F4A-B5DC-DFD6136A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1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46BBB-0ED8-0E4F-BD11-3FA24F8181FD}" type="slidenum">
              <a:rPr lang="en-US"/>
              <a:pPr/>
              <a:t>6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704-974B-FF48-BC56-6D17A282160E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665F-3083-C84B-A83D-1D8D05D9C82A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350B-BFA7-7F46-B03E-9B8F49518C66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D916-F8F8-B24E-99CB-FDD8641AB444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5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F188-E278-E34A-A55F-2C801C7C7DFC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4466-C603-3C45-A12E-F164CEC6D7A9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7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A540-C321-184B-8E98-6BB14063DCDB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5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FD86-41EC-F443-AE35-E33589E00900}" type="datetime1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770-1919-7E42-9FA7-F4252AF70549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E9B7-5DA5-4F49-B376-F7F2557FCDCD}" type="datetime1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4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B08-C42D-E144-8E4F-F39BC179201B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AC-36F4-2840-AE79-F30575209090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4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762B-7489-CC4D-BD4A-D01A4C1A8C98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0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F3E-0587-B843-A55D-3799DF9828F6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8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198-7EB5-A84E-9B97-2840AD5B0629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7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81C-61D0-1449-813B-0E69B461EB4A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980-187D-874D-9503-A152AC0EC7C2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4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BAD5-8B98-704A-A448-8DEA657CC973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07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C412-FE1E-7A4F-ABB9-38C7EFD0D6FD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E69F-3B05-7148-9806-6DA599B20B8A}" type="datetime1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6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F0F9-BB0D-3B42-A114-FD3994F49AC6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4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E2F-F767-4E45-94FA-319A0DA1E62C}" type="datetime1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BFFB-1FAB-7547-B601-D8A6F4E6EE49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07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B09-3663-1C44-9886-C68D17D35BE6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7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BDAC-B853-5043-9739-5DAE41236391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2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131A-B3FA-E04C-A4C1-9F95A5EF43F0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6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1A2-6BB2-1E48-BD83-C8B090F055A3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1022-E67B-DE4C-88C5-F5ECA4DD2CCC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7A76-35CE-1F47-B9AE-E17F01698E38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4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19F4-C878-6B47-9553-01324303C28F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07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FF71-83C8-D849-9201-782127A1C907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2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0AB-A3EE-2943-9C8F-B2A4536C86D1}" type="datetime1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68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25E5-F1F0-D14A-8F33-EB36213FE90B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773-4884-934A-86EF-074535B91421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7A9-E835-8648-97C8-C3C039F24566}" type="datetime1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23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F26E-A3E8-C447-859C-2E821AC64C92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86B0-F07A-444B-B324-553287D8A396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25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33D5-856C-5B46-BBCC-A1AA986BCA39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6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E89A-9782-CF4D-9F5D-192344861AFE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139-E116-024A-BC93-294799300482}" type="datetime1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A66D-BE70-AE4C-9EFE-060E44108AA8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A77D-7F11-8B4A-8822-0E9DE54ACE93}" type="datetime1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35E-C5D5-6442-BAA3-995ACFA05721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0C1A-0EAB-8540-A2D9-2B46A7D53243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96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0083"/>
            <a:ext cx="8229600" cy="51858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659C-9972-2343-BF0E-4B5773768855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671A-0D9E-E345-8A95-DA3E5C989F1A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96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0083"/>
            <a:ext cx="8229600" cy="51858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27E4-7D25-294E-BFAB-E2DF2E80483E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96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0083"/>
            <a:ext cx="8229600" cy="51858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BD96-93B9-5D44-8194-6CB3CA6E776C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in.genome-browser.bx.psu.edu/cgi-bin/hgTracks?hgS_doOtherUser=submit&amp;hgS_otherUserName=ross&amp;hgS_otherUserSessionName=LSK_ERY_MEG_ATAC_HM_RNA_mm10" TargetMode="External"/><Relationship Id="rId2" Type="http://schemas.openxmlformats.org/officeDocument/2006/relationships/hyperlink" Target="http://usevision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x.stemcells.cam.ac.uk" TargetMode="External"/><Relationship Id="rId4" Type="http://schemas.openxmlformats.org/officeDocument/2006/relationships/hyperlink" Target="https://www.encodeproject.or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752600"/>
          </a:xfrm>
          <a:ln/>
        </p:spPr>
        <p:txBody>
          <a:bodyPr>
            <a:normAutofit/>
          </a:bodyPr>
          <a:lstStyle/>
          <a:p>
            <a:r>
              <a:rPr lang="en-US" dirty="0" smtClean="0"/>
              <a:t>Hematopoiesis, RNA, Regulatory Landscape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Ross Hardison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Department of Biochemistry and Molecular Biology</a:t>
            </a:r>
            <a:endParaRPr lang="en-US" sz="2000" dirty="0"/>
          </a:p>
          <a:p>
            <a:r>
              <a:rPr lang="en-US" sz="2000" dirty="0" smtClean="0"/>
              <a:t>Huck Institute for Genomics</a:t>
            </a:r>
          </a:p>
          <a:p>
            <a:r>
              <a:rPr lang="en-US" sz="2000" dirty="0" smtClean="0"/>
              <a:t>Penn State University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0E87-233F-8447-A6A8-2C5FD42A78B4}" type="datetime1">
              <a:rPr lang="en-US" smtClean="0"/>
              <a:t>3/29/2018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PSUmark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2286000" cy="76425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Bioinformatics II course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27" y="269874"/>
            <a:ext cx="3158067" cy="856193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ScriptSeq</a:t>
            </a:r>
            <a:r>
              <a:rPr lang="en-US" sz="2800" dirty="0" smtClean="0"/>
              <a:t> RNA-seq at </a:t>
            </a:r>
            <a:r>
              <a:rPr lang="en-US" sz="2800" i="1" dirty="0" smtClean="0"/>
              <a:t>Zfpm1</a:t>
            </a:r>
            <a:r>
              <a:rPr lang="en-US" sz="2800" dirty="0" smtClean="0"/>
              <a:t> and neighbors</a:t>
            </a:r>
            <a:endParaRPr lang="en-US" sz="2800" dirty="0"/>
          </a:p>
        </p:txBody>
      </p:sp>
      <p:pic>
        <p:nvPicPr>
          <p:cNvPr id="5" name="Picture 4" descr="ScriptSeq_Zfpm1Region_BV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28" y="0"/>
            <a:ext cx="484727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535C-4F87-744B-8CFC-4FF18767DDA7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5096"/>
          </a:xfrm>
        </p:spPr>
        <p:txBody>
          <a:bodyPr>
            <a:normAutofit/>
          </a:bodyPr>
          <a:lstStyle/>
          <a:p>
            <a:r>
              <a:rPr lang="en-US" sz="2800" dirty="0"/>
              <a:t>Hierarchical clustering: Erythroid separates from others</a:t>
            </a:r>
          </a:p>
        </p:txBody>
      </p:sp>
      <p:pic>
        <p:nvPicPr>
          <p:cNvPr id="3" name="Picture 2" descr="ssTablePrimCells.heatmap2r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67" y="872064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16954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BG, July 22, 2016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1143000"/>
            <a:ext cx="422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Transcript levels of all genes (RNA-seq)</a:t>
            </a:r>
            <a:endParaRPr lang="en-US" sz="2000" dirty="0"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7F7-9DA8-874E-84A0-4455AC740235}" type="datetime1">
              <a:rPr lang="en-US" smtClean="0"/>
              <a:t>3/29/2018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1"/>
            <a:ext cx="8763000" cy="533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Sensitive, robust methods reveal regulatory landscape in rare cells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6DE3-A6F4-A64F-8595-43A27159BB24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D85525D1-94EC-AA45-A259-B3226F473042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3867" y="1752600"/>
            <a:ext cx="2560320" cy="2743201"/>
            <a:chOff x="31750" y="2404646"/>
            <a:chExt cx="2787650" cy="2986768"/>
          </a:xfrm>
        </p:grpSpPr>
        <p:pic>
          <p:nvPicPr>
            <p:cNvPr id="6" name="Picture 5" descr="Chlon2012_hematTre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2652780"/>
              <a:ext cx="2743200" cy="21478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95400" y="2404646"/>
              <a:ext cx="51809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HSC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0700" y="2794000"/>
              <a:ext cx="57549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800080"/>
                  </a:solidFill>
                  <a:latin typeface="+mn-lt"/>
                </a:rPr>
                <a:t>CMP</a:t>
              </a:r>
              <a:endParaRPr lang="en-US" sz="1600" dirty="0">
                <a:solidFill>
                  <a:srgbClr val="800080"/>
                </a:solidFill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3069" y="3175000"/>
              <a:ext cx="48633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CLP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7300" y="3192046"/>
              <a:ext cx="6540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996633"/>
                  </a:solidFill>
                  <a:latin typeface="+mn-lt"/>
                </a:rPr>
                <a:t>GMP</a:t>
              </a:r>
              <a:endParaRPr lang="en-US" sz="1600" dirty="0">
                <a:solidFill>
                  <a:srgbClr val="996633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" y="3166646"/>
              <a:ext cx="56628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  <a:latin typeface="+mn-lt"/>
                </a:rPr>
                <a:t>MEP</a:t>
              </a:r>
              <a:endParaRPr lang="en-US" sz="16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" y="4766846"/>
              <a:ext cx="5897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  <a:latin typeface="+mn-lt"/>
                </a:rPr>
                <a:t>MEG</a:t>
              </a:r>
              <a:endParaRPr lang="en-US" sz="16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7181" y="4766846"/>
              <a:ext cx="4962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ERY</a:t>
              </a:r>
              <a:endParaRPr lang="en-US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5400" y="4766846"/>
              <a:ext cx="5442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GRA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052860"/>
              <a:ext cx="76425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MONO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3600" y="4766846"/>
              <a:ext cx="28465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4600" y="4766846"/>
              <a:ext cx="29627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B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5052859"/>
              <a:ext cx="42371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NK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6360" y="4807803"/>
            <a:ext cx="2885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+mn-lt"/>
              </a:rPr>
              <a:t>ATAC-seq profile</a:t>
            </a:r>
            <a:r>
              <a:rPr lang="en-US" sz="1400" dirty="0" smtClean="0">
                <a:latin typeface="+mn-lt"/>
              </a:rPr>
              <a:t>s of regulatory landscape. Data from Hardison and collaborators and from Friedman and </a:t>
            </a:r>
            <a:r>
              <a:rPr lang="en-US" sz="1400" dirty="0" err="1" smtClean="0">
                <a:latin typeface="+mn-lt"/>
              </a:rPr>
              <a:t>Amit</a:t>
            </a:r>
            <a:r>
              <a:rPr lang="en-US" sz="1400" dirty="0" smtClean="0">
                <a:latin typeface="+mn-lt"/>
              </a:rPr>
              <a:t> labs:  Lara-</a:t>
            </a:r>
            <a:r>
              <a:rPr lang="en-US" sz="1400" dirty="0" err="1" smtClean="0">
                <a:latin typeface="+mn-lt"/>
              </a:rPr>
              <a:t>Astiaso</a:t>
            </a:r>
            <a:r>
              <a:rPr lang="en-US" sz="1400" dirty="0" smtClean="0">
                <a:latin typeface="+mn-lt"/>
              </a:rPr>
              <a:t> et al. (2014) Science  Aug</a:t>
            </a:r>
            <a:endParaRPr lang="en-US" sz="1400" dirty="0">
              <a:latin typeface="+mn-lt"/>
            </a:endParaRPr>
          </a:p>
        </p:txBody>
      </p:sp>
      <p:pic>
        <p:nvPicPr>
          <p:cNvPr id="5" name="Picture 4" descr="ATACseq_HemSeries_Gata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93" y="914400"/>
            <a:ext cx="535480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5369"/>
            <a:ext cx="2015067" cy="1274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ATAC-seq in </a:t>
            </a:r>
            <a:r>
              <a:rPr lang="en-US" sz="2800" i="1" dirty="0" smtClean="0"/>
              <a:t>Zfpm1</a:t>
            </a:r>
            <a:r>
              <a:rPr lang="en-US" sz="2800" dirty="0" smtClean="0"/>
              <a:t> and neighbors </a:t>
            </a:r>
            <a:endParaRPr lang="en-US" sz="2800" dirty="0"/>
          </a:p>
        </p:txBody>
      </p:sp>
      <p:pic>
        <p:nvPicPr>
          <p:cNvPr id="3" name="Picture 2" descr="ATAC_Zfpm1_region_2016Aug18_B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15" y="0"/>
            <a:ext cx="608098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CB-EFB6-E147-A640-891F6D4E027D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D85525D1-94EC-AA45-A259-B3226F4730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830"/>
          </a:xfrm>
        </p:spPr>
        <p:txBody>
          <a:bodyPr>
            <a:normAutofit/>
          </a:bodyPr>
          <a:lstStyle/>
          <a:p>
            <a:r>
              <a:rPr lang="en-US" sz="2800" dirty="0"/>
              <a:t>Hierarchical clustering: Erythroid separates from others</a:t>
            </a:r>
          </a:p>
        </p:txBody>
      </p:sp>
      <p:pic>
        <p:nvPicPr>
          <p:cNvPr id="3" name="Picture 2" descr="ATAC_Hem_HierachClstr_2016Aug03_RplotsV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42" y="1600200"/>
            <a:ext cx="6955508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990600"/>
            <a:ext cx="3642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Nuclease accessibility (ATAC-seq)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6533" y="6414700"/>
            <a:ext cx="125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BG, Aug 03, 2016</a:t>
            </a:r>
            <a:endParaRPr lang="en-US" sz="1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F58E-67F4-F242-B49B-FFEBB202E61E}" type="datetime1">
              <a:rPr lang="en-US" smtClean="0"/>
              <a:t>3/29/2018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124201"/>
            <a:ext cx="7772400" cy="1600200"/>
          </a:xfrm>
        </p:spPr>
        <p:txBody>
          <a:bodyPr>
            <a:normAutofit/>
          </a:bodyPr>
          <a:lstStyle/>
          <a:p>
            <a:r>
              <a:rPr lang="en-US" sz="3200" b="0" cap="none" dirty="0" smtClean="0"/>
              <a:t>Prediction of candidate regulatory elements enhances the exploration of potential therapies</a:t>
            </a:r>
            <a:endParaRPr lang="en-US" sz="3200" b="0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209801"/>
            <a:ext cx="77724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3BFC-23BF-F846-8DAE-30653F43B86D}" type="datetime1">
              <a:rPr lang="en-US" smtClean="0"/>
              <a:t>3/29/2018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 flipV="1">
            <a:off x="1676400" y="3352800"/>
            <a:ext cx="914400" cy="343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4125"/>
          </a:xfrm>
        </p:spPr>
        <p:txBody>
          <a:bodyPr>
            <a:noAutofit/>
          </a:bodyPr>
          <a:lstStyle/>
          <a:p>
            <a:r>
              <a:rPr lang="en-US" sz="2800" dirty="0" smtClean="0"/>
              <a:t>HbF ameliorates effects of </a:t>
            </a:r>
            <a:r>
              <a:rPr lang="en-US" sz="2800" dirty="0" err="1" smtClean="0"/>
              <a:t>HbS</a:t>
            </a:r>
            <a:r>
              <a:rPr lang="en-US" sz="2800" dirty="0" smtClean="0"/>
              <a:t> in sickle cell disease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710-DE70-1344-B937-8B3D5D70BB0E}" type="datetime1">
              <a:rPr lang="en-US" smtClean="0"/>
              <a:t>3/29/2018</a:t>
            </a:fld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6971" y="1250702"/>
            <a:ext cx="67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HBE</a:t>
            </a:r>
            <a:endParaRPr lang="en-US" sz="2000" i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0011" y="1250702"/>
            <a:ext cx="83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HBG2</a:t>
            </a:r>
            <a:endParaRPr lang="en-US" sz="2000" i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8970" y="1250702"/>
            <a:ext cx="83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HBG1</a:t>
            </a:r>
            <a:endParaRPr lang="en-US" sz="2000" i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2868" y="1250702"/>
            <a:ext cx="703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HBD</a:t>
            </a:r>
            <a:endParaRPr lang="en-US" sz="2000" i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3916" y="1250702"/>
            <a:ext cx="68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HBB</a:t>
            </a:r>
            <a:endParaRPr lang="en-US" sz="2000" i="1" dirty="0"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4401" y="1630436"/>
            <a:ext cx="3401726" cy="266095"/>
            <a:chOff x="352481" y="1306286"/>
            <a:chExt cx="3401726" cy="26609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52481" y="1439333"/>
              <a:ext cx="34017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68476" y="1306286"/>
              <a:ext cx="350762" cy="2660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42572" y="1306286"/>
              <a:ext cx="350762" cy="2660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1048" y="1306286"/>
              <a:ext cx="350762" cy="2660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4667" y="1306286"/>
              <a:ext cx="350762" cy="2660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20376" y="1306286"/>
              <a:ext cx="350762" cy="266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</a:t>
              </a:r>
              <a:endParaRPr lang="en-US" sz="2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4401" y="2005388"/>
            <a:ext cx="3401726" cy="266095"/>
            <a:chOff x="352481" y="1306286"/>
            <a:chExt cx="3401726" cy="26609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52481" y="1439333"/>
              <a:ext cx="34017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68476" y="1306286"/>
              <a:ext cx="350762" cy="2660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42572" y="1306286"/>
              <a:ext cx="350762" cy="2660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11048" y="1306286"/>
              <a:ext cx="350762" cy="2660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24667" y="1306286"/>
              <a:ext cx="350762" cy="2660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20376" y="1306286"/>
              <a:ext cx="350762" cy="266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</a:t>
              </a:r>
              <a:endParaRPr lang="en-US" sz="2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4401" y="2770291"/>
            <a:ext cx="3401726" cy="266095"/>
            <a:chOff x="352481" y="1306286"/>
            <a:chExt cx="3401726" cy="26609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2481" y="1439333"/>
              <a:ext cx="34017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68476" y="1306286"/>
              <a:ext cx="350762" cy="2660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42572" y="1306286"/>
              <a:ext cx="350762" cy="266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11048" y="1306286"/>
              <a:ext cx="350762" cy="266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24667" y="1306286"/>
              <a:ext cx="350762" cy="2660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20376" y="1306286"/>
              <a:ext cx="350762" cy="266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4401" y="3145243"/>
            <a:ext cx="3401726" cy="266095"/>
            <a:chOff x="352481" y="1306286"/>
            <a:chExt cx="3401726" cy="26609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52481" y="1439333"/>
              <a:ext cx="34017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68476" y="1306286"/>
              <a:ext cx="350762" cy="2660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42572" y="1306286"/>
              <a:ext cx="350762" cy="266095"/>
            </a:xfrm>
            <a:prstGeom prst="rect">
              <a:avLst/>
            </a:prstGeom>
            <a:solidFill>
              <a:srgbClr val="95B3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11048" y="1306286"/>
              <a:ext cx="350762" cy="266095"/>
            </a:xfrm>
            <a:prstGeom prst="rect">
              <a:avLst/>
            </a:prstGeom>
            <a:solidFill>
              <a:srgbClr val="95B3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24667" y="1306286"/>
              <a:ext cx="350762" cy="2660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0376" y="1306286"/>
              <a:ext cx="350762" cy="266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</a:t>
              </a:r>
              <a:endParaRPr lang="en-US" sz="20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97132" y="1781820"/>
            <a:ext cx="59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HbS</a:t>
            </a:r>
            <a:endParaRPr lang="en-US" sz="20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88477" y="1140532"/>
            <a:ext cx="2998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RBC morphology at low  O</a:t>
            </a:r>
            <a:r>
              <a:rPr lang="en-US" sz="2000" baseline="-25000" dirty="0" smtClean="0">
                <a:latin typeface="+mn-lt"/>
              </a:rPr>
              <a:t>2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5172" y="2717144"/>
            <a:ext cx="83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HbS</a:t>
            </a:r>
            <a:r>
              <a:rPr lang="en-US" sz="2000" dirty="0" smtClean="0">
                <a:latin typeface="+mn-lt"/>
              </a:rPr>
              <a:t> &amp;</a:t>
            </a:r>
          </a:p>
          <a:p>
            <a:r>
              <a:rPr lang="en-US" sz="2000" dirty="0" smtClean="0">
                <a:latin typeface="+mn-lt"/>
              </a:rPr>
              <a:t>HbF</a:t>
            </a:r>
            <a:endParaRPr lang="en-US" sz="2000" dirty="0">
              <a:latin typeface="+mn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56798" y="2827337"/>
            <a:ext cx="435429" cy="37495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Oval 44"/>
          <p:cNvSpPr/>
          <p:nvPr/>
        </p:nvSpPr>
        <p:spPr>
          <a:xfrm>
            <a:off x="8292422" y="2827337"/>
            <a:ext cx="435429" cy="37495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6" name="Oval 45"/>
          <p:cNvSpPr/>
          <p:nvPr/>
        </p:nvSpPr>
        <p:spPr>
          <a:xfrm>
            <a:off x="7809083" y="2827337"/>
            <a:ext cx="435429" cy="37495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Oval 46"/>
          <p:cNvSpPr/>
          <p:nvPr/>
        </p:nvSpPr>
        <p:spPr>
          <a:xfrm>
            <a:off x="6226325" y="2827337"/>
            <a:ext cx="435429" cy="37495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8" name="Oval 47"/>
          <p:cNvSpPr/>
          <p:nvPr/>
        </p:nvSpPr>
        <p:spPr>
          <a:xfrm>
            <a:off x="8207515" y="1786863"/>
            <a:ext cx="435429" cy="37495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Moon 48"/>
          <p:cNvSpPr/>
          <p:nvPr/>
        </p:nvSpPr>
        <p:spPr>
          <a:xfrm>
            <a:off x="6251227" y="1720339"/>
            <a:ext cx="435429" cy="508000"/>
          </a:xfrm>
          <a:prstGeom prst="moon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0" name="Moon 49"/>
          <p:cNvSpPr/>
          <p:nvPr/>
        </p:nvSpPr>
        <p:spPr>
          <a:xfrm>
            <a:off x="6773813" y="1720339"/>
            <a:ext cx="435429" cy="508000"/>
          </a:xfrm>
          <a:prstGeom prst="moon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Moon 50"/>
          <p:cNvSpPr/>
          <p:nvPr/>
        </p:nvSpPr>
        <p:spPr>
          <a:xfrm>
            <a:off x="7298647" y="1720339"/>
            <a:ext cx="435429" cy="508000"/>
          </a:xfrm>
          <a:prstGeom prst="moon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Moon 51"/>
          <p:cNvSpPr/>
          <p:nvPr/>
        </p:nvSpPr>
        <p:spPr>
          <a:xfrm>
            <a:off x="7785757" y="1720339"/>
            <a:ext cx="435429" cy="508000"/>
          </a:xfrm>
          <a:prstGeom prst="moon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Moon 52"/>
          <p:cNvSpPr/>
          <p:nvPr/>
        </p:nvSpPr>
        <p:spPr>
          <a:xfrm>
            <a:off x="7350328" y="2760813"/>
            <a:ext cx="435429" cy="508000"/>
          </a:xfrm>
          <a:prstGeom prst="moon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543085" y="1966486"/>
            <a:ext cx="429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04741" y="1966486"/>
            <a:ext cx="429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249350" y="3040309"/>
            <a:ext cx="429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43085" y="3040309"/>
            <a:ext cx="429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ight Bracket 58"/>
          <p:cNvSpPr/>
          <p:nvPr/>
        </p:nvSpPr>
        <p:spPr>
          <a:xfrm>
            <a:off x="3876127" y="1605532"/>
            <a:ext cx="130631" cy="739431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0" name="Right Bracket 59"/>
          <p:cNvSpPr/>
          <p:nvPr/>
        </p:nvSpPr>
        <p:spPr>
          <a:xfrm>
            <a:off x="3901030" y="2666670"/>
            <a:ext cx="130631" cy="739431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/>
          <p:cNvSpPr txBox="1"/>
          <p:nvPr/>
        </p:nvSpPr>
        <p:spPr>
          <a:xfrm>
            <a:off x="1557016" y="4584186"/>
            <a:ext cx="103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BCL11A</a:t>
            </a:r>
            <a:endParaRPr lang="en-US" sz="2000" i="1" dirty="0"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08919" y="4584186"/>
            <a:ext cx="1461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HBS1L</a:t>
            </a:r>
            <a:r>
              <a:rPr lang="en-US" sz="2000" dirty="0" smtClean="0">
                <a:latin typeface="+mn-lt"/>
              </a:rPr>
              <a:t>-</a:t>
            </a:r>
            <a:r>
              <a:rPr lang="en-US" sz="2000" i="1" dirty="0" smtClean="0">
                <a:latin typeface="+mn-lt"/>
              </a:rPr>
              <a:t>MYB</a:t>
            </a:r>
            <a:endParaRPr lang="en-US" sz="2000" i="1" dirty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85227" y="4584186"/>
            <a:ext cx="735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KLF1</a:t>
            </a:r>
            <a:endParaRPr lang="en-US" sz="2000" i="1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5681" y="3628204"/>
            <a:ext cx="1307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c</a:t>
            </a:r>
            <a:r>
              <a:rPr lang="en-US" sz="2000" i="1" dirty="0" smtClean="0">
                <a:latin typeface="+mn-lt"/>
              </a:rPr>
              <a:t>is: </a:t>
            </a:r>
            <a:r>
              <a:rPr lang="en-US" sz="2000" dirty="0" smtClean="0">
                <a:latin typeface="+mn-lt"/>
              </a:rPr>
              <a:t>HPFH</a:t>
            </a:r>
          </a:p>
          <a:p>
            <a:r>
              <a:rPr lang="en-US" sz="2000" dirty="0" smtClean="0">
                <a:latin typeface="+mn-lt"/>
              </a:rPr>
              <a:t>mutations</a:t>
            </a:r>
            <a:endParaRPr lang="en-US" sz="2000" dirty="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01489" y="4584186"/>
            <a:ext cx="85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t</a:t>
            </a:r>
            <a:r>
              <a:rPr lang="en-US" sz="2000" i="1" dirty="0" smtClean="0">
                <a:latin typeface="+mn-lt"/>
              </a:rPr>
              <a:t>rans:</a:t>
            </a:r>
            <a:endParaRPr lang="en-US" sz="2000" i="1" dirty="0">
              <a:latin typeface="+mn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1366109" y="3411338"/>
            <a:ext cx="0" cy="26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500896" y="3411338"/>
            <a:ext cx="408074" cy="26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946323" y="3657600"/>
            <a:ext cx="263477" cy="925576"/>
            <a:chOff x="1824403" y="3262453"/>
            <a:chExt cx="180478" cy="1005763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1911048" y="3270073"/>
              <a:ext cx="0" cy="9981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824403" y="3262453"/>
              <a:ext cx="18047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H="1" flipV="1">
            <a:off x="2265680" y="3577413"/>
            <a:ext cx="650240" cy="998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2508920" y="3577414"/>
            <a:ext cx="1695821" cy="1028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1274838" y="5396890"/>
            <a:ext cx="1769647" cy="723793"/>
            <a:chOff x="1163078" y="5417210"/>
            <a:chExt cx="1769647" cy="723793"/>
          </a:xfrm>
        </p:grpSpPr>
        <p:sp>
          <p:nvSpPr>
            <p:cNvPr id="86" name="TextBox 85"/>
            <p:cNvSpPr txBox="1"/>
            <p:nvPr/>
          </p:nvSpPr>
          <p:spPr>
            <a:xfrm>
              <a:off x="1340179" y="5833226"/>
              <a:ext cx="1349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Expression level</a:t>
              </a:r>
              <a:endParaRPr lang="en-US" sz="1400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163078" y="5417210"/>
              <a:ext cx="557327" cy="524451"/>
              <a:chOff x="1041158" y="5417210"/>
              <a:chExt cx="557327" cy="52445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144440" y="5417210"/>
                <a:ext cx="350762" cy="266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41158" y="5633884"/>
                <a:ext cx="55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none</a:t>
                </a:r>
                <a:endParaRPr lang="en-US" sz="1400" dirty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628136" y="5417210"/>
              <a:ext cx="453970" cy="524451"/>
              <a:chOff x="1628136" y="5417210"/>
              <a:chExt cx="453970" cy="524451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679740" y="5417210"/>
                <a:ext cx="350762" cy="2660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628136" y="5633884"/>
                <a:ext cx="4539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low</a:t>
                </a:r>
                <a:endParaRPr lang="en-US" sz="140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018439" y="5417210"/>
              <a:ext cx="511741" cy="524451"/>
              <a:chOff x="2089559" y="5417210"/>
              <a:chExt cx="511741" cy="52445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170048" y="5417210"/>
                <a:ext cx="350762" cy="2660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089559" y="5633884"/>
                <a:ext cx="5117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med</a:t>
                </a:r>
                <a:endParaRPr lang="en-US" sz="1400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433695" y="5417210"/>
              <a:ext cx="499030" cy="524451"/>
              <a:chOff x="2667375" y="5417210"/>
              <a:chExt cx="499030" cy="524451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741509" y="5417210"/>
                <a:ext cx="350762" cy="2660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667375" y="5633884"/>
                <a:ext cx="499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high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63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685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Strategies for genetic treatment of sickle cell disease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4FE4-3D36-4146-BEDA-ABB00139E435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17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35399" y="3325709"/>
            <a:ext cx="914400" cy="343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33400" y="2743200"/>
            <a:ext cx="3401726" cy="266095"/>
            <a:chOff x="352481" y="1306286"/>
            <a:chExt cx="3401726" cy="26609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52481" y="1439333"/>
              <a:ext cx="34017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68476" y="1306286"/>
              <a:ext cx="350762" cy="2660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42572" y="1306286"/>
              <a:ext cx="350762" cy="266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11048" y="1306286"/>
              <a:ext cx="350762" cy="266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4667" y="1306286"/>
              <a:ext cx="350762" cy="2660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20376" y="1306286"/>
              <a:ext cx="350762" cy="266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00" y="3118152"/>
            <a:ext cx="3401726" cy="266095"/>
            <a:chOff x="352481" y="1306286"/>
            <a:chExt cx="3401726" cy="2660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52481" y="1439333"/>
              <a:ext cx="34017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68476" y="1306286"/>
              <a:ext cx="350762" cy="2660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42572" y="1306286"/>
              <a:ext cx="350762" cy="266095"/>
            </a:xfrm>
            <a:prstGeom prst="rect">
              <a:avLst/>
            </a:prstGeom>
            <a:solidFill>
              <a:srgbClr val="95B3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11048" y="1306286"/>
              <a:ext cx="350762" cy="266095"/>
            </a:xfrm>
            <a:prstGeom prst="rect">
              <a:avLst/>
            </a:prstGeom>
            <a:solidFill>
              <a:srgbClr val="95B3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24667" y="1306286"/>
              <a:ext cx="350762" cy="2660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20376" y="1306286"/>
              <a:ext cx="350762" cy="266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</a:t>
              </a:r>
              <a:endParaRPr lang="en-US" sz="2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74171" y="2690053"/>
            <a:ext cx="83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HbS</a:t>
            </a:r>
            <a:r>
              <a:rPr lang="en-US" sz="2000" dirty="0" smtClean="0">
                <a:latin typeface="+mn-lt"/>
              </a:rPr>
              <a:t> &amp;</a:t>
            </a:r>
          </a:p>
          <a:p>
            <a:r>
              <a:rPr lang="en-US" sz="2000" dirty="0" smtClean="0">
                <a:latin typeface="+mn-lt"/>
              </a:rPr>
              <a:t>HbF</a:t>
            </a:r>
            <a:endParaRPr lang="en-US" sz="2000" dirty="0">
              <a:latin typeface="+mn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15797" y="2800246"/>
            <a:ext cx="435429" cy="37495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Oval 24"/>
          <p:cNvSpPr/>
          <p:nvPr/>
        </p:nvSpPr>
        <p:spPr>
          <a:xfrm>
            <a:off x="8351421" y="2800246"/>
            <a:ext cx="435429" cy="37495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Oval 25"/>
          <p:cNvSpPr/>
          <p:nvPr/>
        </p:nvSpPr>
        <p:spPr>
          <a:xfrm>
            <a:off x="7868082" y="2800246"/>
            <a:ext cx="435429" cy="37495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Oval 26"/>
          <p:cNvSpPr/>
          <p:nvPr/>
        </p:nvSpPr>
        <p:spPr>
          <a:xfrm>
            <a:off x="6285324" y="2800246"/>
            <a:ext cx="435429" cy="37495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Moon 27"/>
          <p:cNvSpPr/>
          <p:nvPr/>
        </p:nvSpPr>
        <p:spPr>
          <a:xfrm>
            <a:off x="7409327" y="2733722"/>
            <a:ext cx="435429" cy="508000"/>
          </a:xfrm>
          <a:prstGeom prst="moon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308349" y="3013218"/>
            <a:ext cx="429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02084" y="3013218"/>
            <a:ext cx="429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ight Bracket 30"/>
          <p:cNvSpPr/>
          <p:nvPr/>
        </p:nvSpPr>
        <p:spPr>
          <a:xfrm>
            <a:off x="3960029" y="2639579"/>
            <a:ext cx="130631" cy="739431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TextBox 31"/>
          <p:cNvSpPr txBox="1"/>
          <p:nvPr/>
        </p:nvSpPr>
        <p:spPr>
          <a:xfrm>
            <a:off x="1616015" y="4557095"/>
            <a:ext cx="103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BCL11A</a:t>
            </a:r>
            <a:endParaRPr lang="en-US" sz="2000" i="1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67918" y="4557095"/>
            <a:ext cx="1461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HBS1L</a:t>
            </a:r>
            <a:r>
              <a:rPr lang="en-US" sz="2000" dirty="0" smtClean="0">
                <a:latin typeface="+mn-lt"/>
              </a:rPr>
              <a:t>-</a:t>
            </a:r>
            <a:r>
              <a:rPr lang="en-US" sz="2000" i="1" dirty="0" smtClean="0">
                <a:latin typeface="+mn-lt"/>
              </a:rPr>
              <a:t>MYB</a:t>
            </a:r>
            <a:endParaRPr lang="en-US" sz="2000" i="1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44226" y="4557095"/>
            <a:ext cx="735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KLF1</a:t>
            </a:r>
            <a:endParaRPr lang="en-US" sz="200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680" y="3601113"/>
            <a:ext cx="1307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c</a:t>
            </a:r>
            <a:r>
              <a:rPr lang="en-US" sz="2000" i="1" dirty="0" smtClean="0">
                <a:latin typeface="+mn-lt"/>
              </a:rPr>
              <a:t>is: </a:t>
            </a:r>
            <a:r>
              <a:rPr lang="en-US" sz="2000" dirty="0" smtClean="0">
                <a:latin typeface="+mn-lt"/>
              </a:rPr>
              <a:t>HPFH</a:t>
            </a:r>
          </a:p>
          <a:p>
            <a:r>
              <a:rPr lang="en-US" sz="2000" dirty="0" smtClean="0">
                <a:latin typeface="+mn-lt"/>
              </a:rPr>
              <a:t>mutation</a:t>
            </a:r>
            <a:r>
              <a:rPr lang="en-US" sz="2000" i="1" dirty="0" smtClean="0">
                <a:latin typeface="+mn-lt"/>
              </a:rPr>
              <a:t>s</a:t>
            </a:r>
            <a:endParaRPr lang="en-US" sz="2000" i="1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0488" y="4557095"/>
            <a:ext cx="85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t</a:t>
            </a:r>
            <a:r>
              <a:rPr lang="en-US" sz="2000" i="1" dirty="0" smtClean="0">
                <a:latin typeface="+mn-lt"/>
              </a:rPr>
              <a:t>rans:</a:t>
            </a:r>
            <a:endParaRPr lang="en-US" sz="2000" i="1" dirty="0">
              <a:latin typeface="+mn-lt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425108" y="3384247"/>
            <a:ext cx="0" cy="26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559895" y="3384247"/>
            <a:ext cx="408074" cy="26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05322" y="3630509"/>
            <a:ext cx="263477" cy="925576"/>
            <a:chOff x="1824403" y="3262453"/>
            <a:chExt cx="180478" cy="1005763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1911048" y="3270073"/>
              <a:ext cx="0" cy="9981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24403" y="3262453"/>
              <a:ext cx="18047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 flipV="1">
            <a:off x="2324679" y="3550322"/>
            <a:ext cx="650240" cy="998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567919" y="3550323"/>
            <a:ext cx="1695821" cy="1028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48000" y="1752600"/>
            <a:ext cx="3138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Gene correction </a:t>
            </a:r>
            <a:r>
              <a:rPr lang="en-US" sz="2000" i="1" dirty="0" smtClean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 to </a:t>
            </a:r>
            <a:r>
              <a:rPr lang="en-US" sz="2000" i="1" dirty="0" smtClean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 allele</a:t>
            </a:r>
            <a:endParaRPr lang="en-US" sz="2000" dirty="0"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09800" y="1295400"/>
            <a:ext cx="523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Gene addition: express </a:t>
            </a:r>
            <a:r>
              <a:rPr lang="en-US" sz="2000" i="1" dirty="0" smtClean="0">
                <a:latin typeface="+mn-lt"/>
              </a:rPr>
              <a:t>HBG</a:t>
            </a:r>
            <a:r>
              <a:rPr lang="en-US" sz="2000" dirty="0" smtClean="0">
                <a:latin typeface="+mn-lt"/>
              </a:rPr>
              <a:t> from viral integrant</a:t>
            </a:r>
            <a:endParaRPr lang="en-US" sz="2000" i="1" dirty="0">
              <a:latin typeface="+mn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581400" y="2133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15000" y="38100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Reactivate production of HbF in adult red cells.</a:t>
            </a:r>
          </a:p>
          <a:p>
            <a:r>
              <a:rPr lang="en-US" sz="2000" dirty="0" smtClean="0">
                <a:latin typeface="+mn-lt"/>
              </a:rPr>
              <a:t>Strategies target loci that act in </a:t>
            </a:r>
            <a:r>
              <a:rPr lang="en-US" sz="2000" i="1" dirty="0" smtClean="0">
                <a:latin typeface="+mn-lt"/>
              </a:rPr>
              <a:t>cis</a:t>
            </a:r>
            <a:r>
              <a:rPr lang="en-US" sz="2000" dirty="0" smtClean="0">
                <a:latin typeface="+mn-lt"/>
              </a:rPr>
              <a:t> or in </a:t>
            </a:r>
            <a:r>
              <a:rPr lang="en-US" sz="2000" i="1" dirty="0" smtClean="0">
                <a:latin typeface="+mn-lt"/>
              </a:rPr>
              <a:t>trans</a:t>
            </a:r>
            <a:endParaRPr lang="en-US" sz="2000" dirty="0">
              <a:latin typeface="+mn-lt"/>
            </a:endParaRPr>
          </a:p>
        </p:txBody>
      </p:sp>
      <p:sp>
        <p:nvSpPr>
          <p:cNvPr id="63" name="Left Arrow 62"/>
          <p:cNvSpPr/>
          <p:nvPr/>
        </p:nvSpPr>
        <p:spPr>
          <a:xfrm>
            <a:off x="4724400" y="4038600"/>
            <a:ext cx="685800" cy="533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28600"/>
            <a:ext cx="8597900" cy="5715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Genome editing strategy to treat sickle cell disease</a:t>
            </a:r>
            <a:endParaRPr lang="en-US" sz="2800" dirty="0">
              <a:latin typeface="+mn-lt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6190-CD34-D14F-8C34-EC66C7F14C9B}" type="datetime1">
              <a:rPr lang="en-US" smtClean="0"/>
              <a:t>3/29/2018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81200" y="6248400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Traxler</a:t>
            </a:r>
            <a:r>
              <a:rPr lang="en-US" sz="1400" dirty="0" smtClean="0">
                <a:latin typeface="+mn-lt"/>
              </a:rPr>
              <a:t>, Yao </a:t>
            </a:r>
            <a:r>
              <a:rPr lang="is-IS" sz="1400" dirty="0" smtClean="0">
                <a:latin typeface="+mn-lt"/>
              </a:rPr>
              <a:t>… M. Weiss.</a:t>
            </a:r>
            <a:r>
              <a:rPr lang="en-US" sz="1400" dirty="0" smtClean="0">
                <a:latin typeface="+mn-lt"/>
              </a:rPr>
              <a:t> 2016. Nature Medicine 22: 987-990. </a:t>
            </a:r>
            <a:endParaRPr lang="en-US" sz="1400" dirty="0">
              <a:latin typeface="+mn-lt"/>
            </a:endParaRPr>
          </a:p>
        </p:txBody>
      </p:sp>
      <p:pic>
        <p:nvPicPr>
          <p:cNvPr id="4" name="Picture 3" descr="Screen Shot 2016-10-16 at 11.08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27210"/>
            <a:ext cx="6400800" cy="2033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100" y="914400"/>
            <a:ext cx="637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CRISPR-Cas9 to recapitulate an HPFH mutation with high HbF</a:t>
            </a:r>
          </a:p>
          <a:p>
            <a:pPr algn="ctr"/>
            <a:r>
              <a:rPr lang="en-US" sz="1600" dirty="0" smtClean="0">
                <a:latin typeface="+mn-lt"/>
              </a:rPr>
              <a:t>(Gilman et al. 1988. NAR)</a:t>
            </a:r>
            <a:endParaRPr lang="en-US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70004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Editing of CD34+ HSPCs from patients with sickle cell disease decreases rate of sickling</a:t>
            </a:r>
            <a:endParaRPr lang="en-US" sz="1600" dirty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4038600"/>
            <a:ext cx="6400800" cy="2112864"/>
            <a:chOff x="444500" y="4220528"/>
            <a:chExt cx="6400800" cy="2112864"/>
          </a:xfrm>
        </p:grpSpPr>
        <p:pic>
          <p:nvPicPr>
            <p:cNvPr id="6" name="Picture 5" descr="Screen Shot 2016-10-16 at 11.09.2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00" y="4220528"/>
              <a:ext cx="6400800" cy="20745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39906" y="5994838"/>
              <a:ext cx="576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Cas9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3000" y="5994838"/>
              <a:ext cx="1384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Cas9 + gRNA-1</a:t>
              </a:r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2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005013"/>
            <a:ext cx="7772400" cy="1362075"/>
          </a:xfrm>
        </p:spPr>
        <p:txBody>
          <a:bodyPr>
            <a:normAutofit/>
          </a:bodyPr>
          <a:lstStyle/>
          <a:p>
            <a:r>
              <a:rPr lang="en-US" b="0" cap="none" dirty="0" smtClean="0"/>
              <a:t>Gene regulation and complex traits</a:t>
            </a:r>
            <a:endParaRPr lang="en-US" b="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5800" y="3605213"/>
            <a:ext cx="7772400" cy="15001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Think about disease susceptibility in terms of gene regulation, not just protein sequence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428-D4C2-5042-A538-05879CFA5C39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639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Common genetic variants associated with complex traits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ED7B-4A99-0243-8DA5-92C836D1EF5B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39624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alibri"/>
                <a:cs typeface="Calibri"/>
              </a:rPr>
              <a:t>Genome-wide association studies have identified tens of thousands of DNA variants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associated with </a:t>
            </a:r>
            <a:r>
              <a:rPr lang="en-US" sz="2000" dirty="0" smtClean="0">
                <a:latin typeface="Calibri"/>
                <a:cs typeface="Calibri"/>
              </a:rPr>
              <a:t>human complex traits</a:t>
            </a:r>
          </a:p>
          <a:p>
            <a:r>
              <a:rPr lang="en-US" sz="2000" dirty="0" smtClean="0">
                <a:latin typeface="Calibri"/>
                <a:cs typeface="Calibri"/>
              </a:rPr>
              <a:t>Most of these are </a:t>
            </a:r>
            <a:r>
              <a:rPr lang="en-US" sz="2000" b="1" dirty="0" smtClean="0">
                <a:latin typeface="Calibri"/>
                <a:cs typeface="Calibri"/>
              </a:rPr>
              <a:t>not</a:t>
            </a:r>
            <a:r>
              <a:rPr lang="en-US" sz="2000" dirty="0" smtClean="0">
                <a:latin typeface="Calibri"/>
                <a:cs typeface="Calibri"/>
              </a:rPr>
              <a:t> in protein coding regions</a:t>
            </a:r>
            <a:endParaRPr lang="en-US" sz="2000" dirty="0"/>
          </a:p>
          <a:p>
            <a:pPr lvl="1"/>
            <a:r>
              <a:rPr lang="en-US" sz="1400" dirty="0" err="1"/>
              <a:t>Hindorff</a:t>
            </a:r>
            <a:r>
              <a:rPr lang="en-US" sz="1400" dirty="0"/>
              <a:t> et </a:t>
            </a:r>
            <a:r>
              <a:rPr lang="en-US" sz="1400" dirty="0" smtClean="0"/>
              <a:t>al. 2009. </a:t>
            </a:r>
            <a:r>
              <a:rPr lang="en-US" sz="1400" dirty="0"/>
              <a:t>PNAS 106:9362</a:t>
            </a:r>
          </a:p>
          <a:p>
            <a:r>
              <a:rPr lang="en-US" sz="2000" dirty="0" smtClean="0"/>
              <a:t>For example, some genetic variants associated with obesity map in the first intron of </a:t>
            </a:r>
            <a:r>
              <a:rPr lang="en-US" sz="2000" i="1" dirty="0" smtClean="0"/>
              <a:t>FTO</a:t>
            </a:r>
            <a:endParaRPr lang="en-US" sz="2000" dirty="0" smtClean="0"/>
          </a:p>
          <a:p>
            <a:r>
              <a:rPr lang="en-US" sz="2000" dirty="0" smtClean="0">
                <a:cs typeface="Calibri"/>
              </a:rPr>
              <a:t>What are the causal variants?</a:t>
            </a:r>
          </a:p>
          <a:p>
            <a:r>
              <a:rPr lang="en-US" sz="2000" dirty="0" smtClean="0">
                <a:cs typeface="Calibri"/>
              </a:rPr>
              <a:t>What is the target gene? </a:t>
            </a:r>
          </a:p>
          <a:p>
            <a:r>
              <a:rPr lang="en-US" sz="2000" dirty="0" smtClean="0">
                <a:cs typeface="Calibri"/>
              </a:rPr>
              <a:t>What tissues are affected?</a:t>
            </a:r>
          </a:p>
          <a:p>
            <a:r>
              <a:rPr lang="en-US" sz="2000" dirty="0" smtClean="0">
                <a:cs typeface="Calibri"/>
              </a:rPr>
              <a:t>How does genotypic variation affect phenotype?</a:t>
            </a:r>
            <a:endParaRPr lang="en-US" sz="1400" dirty="0" smtClean="0">
              <a:cs typeface="Calibri"/>
            </a:endParaRPr>
          </a:p>
          <a:p>
            <a:endParaRPr lang="en-US" sz="2000" dirty="0" smtClean="0">
              <a:latin typeface="Calibri"/>
              <a:cs typeface="Calibri"/>
            </a:endParaRPr>
          </a:p>
          <a:p>
            <a:endParaRPr lang="en-US" sz="2000" dirty="0" smtClean="0">
              <a:latin typeface="Calibri"/>
              <a:cs typeface="Calibri"/>
            </a:endParaRPr>
          </a:p>
          <a:p>
            <a:endParaRPr lang="en-US" sz="2000" dirty="0" smtClean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5486400"/>
            <a:ext cx="278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Loos &amp; Yeo. 2014. Nat Rev </a:t>
            </a:r>
            <a:r>
              <a:rPr lang="en-US" sz="1400" dirty="0" err="1" smtClean="0">
                <a:latin typeface="Calibri"/>
                <a:cs typeface="Calibri"/>
              </a:rPr>
              <a:t>Endocrin</a:t>
            </a:r>
            <a:endParaRPr lang="en-US" sz="1400" dirty="0"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9600" y="1371600"/>
            <a:ext cx="4493277" cy="3733800"/>
            <a:chOff x="4419600" y="1676400"/>
            <a:chExt cx="4493277" cy="3733800"/>
          </a:xfrm>
        </p:grpSpPr>
        <p:grpSp>
          <p:nvGrpSpPr>
            <p:cNvPr id="11" name="Group 10"/>
            <p:cNvGrpSpPr/>
            <p:nvPr/>
          </p:nvGrpSpPr>
          <p:grpSpPr>
            <a:xfrm>
              <a:off x="4419600" y="1676400"/>
              <a:ext cx="4493277" cy="3657600"/>
              <a:chOff x="4038600" y="1600200"/>
              <a:chExt cx="4493277" cy="3657600"/>
            </a:xfrm>
          </p:grpSpPr>
          <p:pic>
            <p:nvPicPr>
              <p:cNvPr id="7" name="Picture 6" descr="FTO_LoosYeo2017NatRevEndocri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600200"/>
                <a:ext cx="4493277" cy="36576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 rot="16200000">
                <a:off x="4047922" y="3481511"/>
                <a:ext cx="3953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latin typeface="+mn-lt"/>
                  </a:rPr>
                  <a:t>neg</a:t>
                </a:r>
                <a:endParaRPr lang="en-US" sz="1100" dirty="0">
                  <a:latin typeface="+mn-lt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070600" y="1828800"/>
              <a:ext cx="228600" cy="3581400"/>
            </a:xfrm>
            <a:prstGeom prst="rect">
              <a:avLst/>
            </a:prstGeom>
            <a:noFill/>
            <a:ln w="127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1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68363"/>
          </a:xfrm>
        </p:spPr>
        <p:txBody>
          <a:bodyPr>
            <a:noAutofit/>
          </a:bodyPr>
          <a:lstStyle/>
          <a:p>
            <a:r>
              <a:rPr lang="en-US" sz="2800" dirty="0" smtClean="0"/>
              <a:t>Variants affecting gene regulation play a prominent role in complex traits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3886200" cy="457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Phenotype-associated, noncoding variants map to candidate regulatory regions.</a:t>
            </a:r>
          </a:p>
          <a:p>
            <a:pPr lvl="1"/>
            <a:r>
              <a:rPr lang="en-US" sz="1400" dirty="0" err="1">
                <a:cs typeface="Calibri"/>
              </a:rPr>
              <a:t>Maurano</a:t>
            </a:r>
            <a:r>
              <a:rPr lang="en-US" sz="1400" dirty="0">
                <a:cs typeface="Calibri"/>
              </a:rPr>
              <a:t> et al. </a:t>
            </a:r>
            <a:r>
              <a:rPr lang="en-US" sz="1400" dirty="0" smtClean="0">
                <a:cs typeface="Calibri"/>
              </a:rPr>
              <a:t>2012. </a:t>
            </a:r>
            <a:r>
              <a:rPr lang="en-US" sz="1400" dirty="0">
                <a:cs typeface="Calibri"/>
              </a:rPr>
              <a:t>Science </a:t>
            </a:r>
            <a:r>
              <a:rPr lang="en-US" sz="1400" i="1" dirty="0">
                <a:cs typeface="Calibri"/>
              </a:rPr>
              <a:t>337</a:t>
            </a:r>
            <a:r>
              <a:rPr lang="en-US" sz="1400" dirty="0">
                <a:cs typeface="Calibri"/>
              </a:rPr>
              <a:t>: </a:t>
            </a:r>
            <a:r>
              <a:rPr lang="en-US" sz="1400" dirty="0" smtClean="0">
                <a:cs typeface="Calibri"/>
              </a:rPr>
              <a:t>1190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 smtClean="0">
                <a:cs typeface="Calibri"/>
              </a:rPr>
              <a:t>ENCODE Consortium. 2012. Nature</a:t>
            </a:r>
          </a:p>
          <a:p>
            <a:pPr lvl="1"/>
            <a:r>
              <a:rPr lang="en-US" sz="1400" dirty="0" smtClean="0">
                <a:cs typeface="Calibri"/>
              </a:rPr>
              <a:t>Hardison. 2012. </a:t>
            </a:r>
            <a:r>
              <a:rPr lang="en-US" sz="1400" dirty="0">
                <a:cs typeface="Calibri"/>
              </a:rPr>
              <a:t>JBC 287:</a:t>
            </a:r>
            <a:r>
              <a:rPr lang="en-US" sz="1400" dirty="0" smtClean="0">
                <a:cs typeface="Calibri"/>
              </a:rPr>
              <a:t>30932</a:t>
            </a:r>
            <a:endParaRPr lang="en-US" sz="1800" dirty="0">
              <a:cs typeface="Calibri"/>
            </a:endParaRPr>
          </a:p>
          <a:p>
            <a:endParaRPr lang="en-US" sz="2000" dirty="0" smtClean="0"/>
          </a:p>
          <a:p>
            <a:r>
              <a:rPr lang="en-US" sz="2000" dirty="0" smtClean="0"/>
              <a:t>Variants </a:t>
            </a:r>
            <a:r>
              <a:rPr lang="en-US" sz="2000" dirty="0"/>
              <a:t>in </a:t>
            </a:r>
            <a:r>
              <a:rPr lang="en-US" sz="2000" i="1" dirty="0"/>
              <a:t>FTO</a:t>
            </a:r>
            <a:r>
              <a:rPr lang="en-US" sz="2000" dirty="0"/>
              <a:t> intron impact binding by ARID to regulate distal genes </a:t>
            </a:r>
            <a:r>
              <a:rPr lang="en-US" sz="2000" i="1" dirty="0"/>
              <a:t>IRX3</a:t>
            </a:r>
            <a:r>
              <a:rPr lang="en-US" sz="2000" dirty="0"/>
              <a:t> and </a:t>
            </a:r>
            <a:r>
              <a:rPr lang="en-US" sz="2000" i="1" dirty="0" smtClean="0"/>
              <a:t>IRX5</a:t>
            </a:r>
            <a:endParaRPr lang="en-US" sz="2000" dirty="0" smtClean="0"/>
          </a:p>
          <a:p>
            <a:pPr lvl="1"/>
            <a:r>
              <a:rPr lang="en-US" sz="1400" dirty="0" err="1" smtClean="0"/>
              <a:t>Smemo</a:t>
            </a:r>
            <a:r>
              <a:rPr lang="en-US" sz="1400" dirty="0" smtClean="0"/>
              <a:t> et al. 2014. Nature </a:t>
            </a:r>
            <a:r>
              <a:rPr lang="en-US" sz="1400" i="1" dirty="0" smtClean="0"/>
              <a:t>507</a:t>
            </a:r>
            <a:r>
              <a:rPr lang="en-US" sz="1400" dirty="0" smtClean="0"/>
              <a:t>: 371</a:t>
            </a:r>
          </a:p>
          <a:p>
            <a:pPr lvl="1"/>
            <a:r>
              <a:rPr lang="en-US" sz="1400" dirty="0" err="1" smtClean="0"/>
              <a:t>Claussnitzer</a:t>
            </a:r>
            <a:r>
              <a:rPr lang="en-US" sz="1400" dirty="0" smtClean="0"/>
              <a:t> et al. 2015. N. Engl. J. Med. </a:t>
            </a:r>
            <a:r>
              <a:rPr lang="en-US" sz="1400" i="1" dirty="0" smtClean="0"/>
              <a:t>373</a:t>
            </a:r>
            <a:r>
              <a:rPr lang="en-US" sz="1400" dirty="0" smtClean="0"/>
              <a:t>: 895.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C395-251C-494C-83B6-3D0418267137}" type="datetime1">
              <a:rPr lang="en-US" smtClean="0"/>
              <a:t>3/29/2018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FTO_HermanRosen_CellMetab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572000" cy="2911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0200" y="5334000"/>
            <a:ext cx="3139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Herman &amp; Rosen. 2015. Cell Metabolism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5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/>
          <p:cNvSpPr txBox="1"/>
          <p:nvPr/>
        </p:nvSpPr>
        <p:spPr>
          <a:xfrm>
            <a:off x="1916264" y="34772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LSK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356285" y="4849329"/>
            <a:ext cx="481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CLP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279569" y="3508565"/>
            <a:ext cx="53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GMP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400017" y="2236530"/>
            <a:ext cx="57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MK_fl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048175" y="22365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CFUMk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319385" y="3661221"/>
            <a:ext cx="509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NEU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319385" y="3960008"/>
            <a:ext cx="543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MON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319385" y="4386597"/>
            <a:ext cx="275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T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319385" y="4731964"/>
            <a:ext cx="287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B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319385" y="5057001"/>
            <a:ext cx="40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NK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319385" y="2964404"/>
            <a:ext cx="5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EOS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319385" y="3292712"/>
            <a:ext cx="51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MAS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4873" y="5072390"/>
            <a:ext cx="36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NH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04289" y="4742473"/>
            <a:ext cx="36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NH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504289" y="4401477"/>
            <a:ext cx="462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NHC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98111" y="4704846"/>
            <a:ext cx="369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NH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00620" y="3671939"/>
            <a:ext cx="55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RNHC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90840" y="3343707"/>
            <a:ext cx="5551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RNHC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15224" y="3363118"/>
            <a:ext cx="462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513020" y="2099703"/>
            <a:ext cx="277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207343" y="2099703"/>
            <a:ext cx="369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2510" y="4273113"/>
            <a:ext cx="180373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lang="en-US" sz="1100" dirty="0">
                <a:latin typeface="Arial"/>
                <a:cs typeface="Arial"/>
              </a:rPr>
              <a:t>= RNA</a:t>
            </a:r>
          </a:p>
          <a:p>
            <a:r>
              <a:rPr lang="en-US" sz="1100" dirty="0">
                <a:solidFill>
                  <a:srgbClr val="0000FF"/>
                </a:solidFill>
                <a:latin typeface="Arial"/>
                <a:cs typeface="Arial"/>
              </a:rPr>
              <a:t>N 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= nuclease accessibility</a:t>
            </a:r>
          </a:p>
          <a:p>
            <a:r>
              <a:rPr lang="en-US" sz="1100" dirty="0">
                <a:solidFill>
                  <a:srgbClr val="0000FF"/>
                </a:solidFill>
                <a:latin typeface="Arial"/>
                <a:cs typeface="Arial"/>
              </a:rPr>
              <a:t>H 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= histone mods</a:t>
            </a:r>
          </a:p>
          <a:p>
            <a:r>
              <a:rPr lang="en-US" sz="1100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= CTCF</a:t>
            </a:r>
          </a:p>
          <a:p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727717" y="3971382"/>
            <a:ext cx="55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RNHC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319385" y="1688702"/>
            <a:ext cx="50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RBC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319385" y="2490718"/>
            <a:ext cx="104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PLATELETS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479994" y="2665565"/>
            <a:ext cx="523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CMP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62443" y="2524619"/>
            <a:ext cx="5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RNHC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088838" y="1956264"/>
            <a:ext cx="515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MEP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112514" y="1818516"/>
            <a:ext cx="462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RNH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741442" y="1448412"/>
            <a:ext cx="603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CFUE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07893" y="1313938"/>
            <a:ext cx="462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RNH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094475" y="1188052"/>
            <a:ext cx="5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RNHC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140755" y="1325630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ER4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466579" y="1388640"/>
            <a:ext cx="5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RNHC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485427" y="1526218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G1E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380025" y="1317900"/>
            <a:ext cx="5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RNHC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417742" y="1454198"/>
            <a:ext cx="495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ERY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2278226" y="2152857"/>
            <a:ext cx="595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HPC7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331893" y="2016056"/>
            <a:ext cx="462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NHC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833349" y="223653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iMk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19922" y="2099703"/>
            <a:ext cx="462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/>
                <a:cs typeface="Arial"/>
              </a:rPr>
              <a:t>RNH</a:t>
            </a:r>
          </a:p>
        </p:txBody>
      </p:sp>
      <p:sp>
        <p:nvSpPr>
          <p:cNvPr id="24" name="Freeform 23"/>
          <p:cNvSpPr/>
          <p:nvPr/>
        </p:nvSpPr>
        <p:spPr>
          <a:xfrm flipV="1">
            <a:off x="5479373" y="2482261"/>
            <a:ext cx="298450" cy="269129"/>
          </a:xfrm>
          <a:custGeom>
            <a:avLst/>
            <a:gdLst>
              <a:gd name="connsiteX0" fmla="*/ 165100 w 228600"/>
              <a:gd name="connsiteY0" fmla="*/ 25400 h 206375"/>
              <a:gd name="connsiteX1" fmla="*/ 158750 w 228600"/>
              <a:gd name="connsiteY1" fmla="*/ 9525 h 206375"/>
              <a:gd name="connsiteX2" fmla="*/ 139700 w 228600"/>
              <a:gd name="connsiteY2" fmla="*/ 0 h 206375"/>
              <a:gd name="connsiteX3" fmla="*/ 98425 w 228600"/>
              <a:gd name="connsiteY3" fmla="*/ 3175 h 206375"/>
              <a:gd name="connsiteX4" fmla="*/ 88900 w 228600"/>
              <a:gd name="connsiteY4" fmla="*/ 12700 h 206375"/>
              <a:gd name="connsiteX5" fmla="*/ 82550 w 228600"/>
              <a:gd name="connsiteY5" fmla="*/ 22225 h 206375"/>
              <a:gd name="connsiteX6" fmla="*/ 73025 w 228600"/>
              <a:gd name="connsiteY6" fmla="*/ 41275 h 206375"/>
              <a:gd name="connsiteX7" fmla="*/ 53975 w 228600"/>
              <a:gd name="connsiteY7" fmla="*/ 47625 h 206375"/>
              <a:gd name="connsiteX8" fmla="*/ 44450 w 228600"/>
              <a:gd name="connsiteY8" fmla="*/ 50800 h 206375"/>
              <a:gd name="connsiteX9" fmla="*/ 34925 w 228600"/>
              <a:gd name="connsiteY9" fmla="*/ 53975 h 206375"/>
              <a:gd name="connsiteX10" fmla="*/ 9525 w 228600"/>
              <a:gd name="connsiteY10" fmla="*/ 60325 h 206375"/>
              <a:gd name="connsiteX11" fmla="*/ 0 w 228600"/>
              <a:gd name="connsiteY11" fmla="*/ 79375 h 206375"/>
              <a:gd name="connsiteX12" fmla="*/ 3175 w 228600"/>
              <a:gd name="connsiteY12" fmla="*/ 98425 h 206375"/>
              <a:gd name="connsiteX13" fmla="*/ 6350 w 228600"/>
              <a:gd name="connsiteY13" fmla="*/ 107950 h 206375"/>
              <a:gd name="connsiteX14" fmla="*/ 25400 w 228600"/>
              <a:gd name="connsiteY14" fmla="*/ 117475 h 206375"/>
              <a:gd name="connsiteX15" fmla="*/ 34925 w 228600"/>
              <a:gd name="connsiteY15" fmla="*/ 123825 h 206375"/>
              <a:gd name="connsiteX16" fmla="*/ 41275 w 228600"/>
              <a:gd name="connsiteY16" fmla="*/ 133350 h 206375"/>
              <a:gd name="connsiteX17" fmla="*/ 44450 w 228600"/>
              <a:gd name="connsiteY17" fmla="*/ 177800 h 206375"/>
              <a:gd name="connsiteX18" fmla="*/ 47625 w 228600"/>
              <a:gd name="connsiteY18" fmla="*/ 187325 h 206375"/>
              <a:gd name="connsiteX19" fmla="*/ 66675 w 228600"/>
              <a:gd name="connsiteY19" fmla="*/ 203200 h 206375"/>
              <a:gd name="connsiteX20" fmla="*/ 76200 w 228600"/>
              <a:gd name="connsiteY20" fmla="*/ 206375 h 206375"/>
              <a:gd name="connsiteX21" fmla="*/ 104775 w 228600"/>
              <a:gd name="connsiteY21" fmla="*/ 203200 h 206375"/>
              <a:gd name="connsiteX22" fmla="*/ 117475 w 228600"/>
              <a:gd name="connsiteY22" fmla="*/ 200025 h 206375"/>
              <a:gd name="connsiteX23" fmla="*/ 133350 w 228600"/>
              <a:gd name="connsiteY23" fmla="*/ 196850 h 206375"/>
              <a:gd name="connsiteX24" fmla="*/ 161925 w 228600"/>
              <a:gd name="connsiteY24" fmla="*/ 200025 h 206375"/>
              <a:gd name="connsiteX25" fmla="*/ 171450 w 228600"/>
              <a:gd name="connsiteY25" fmla="*/ 203200 h 206375"/>
              <a:gd name="connsiteX26" fmla="*/ 200025 w 228600"/>
              <a:gd name="connsiteY26" fmla="*/ 200025 h 206375"/>
              <a:gd name="connsiteX27" fmla="*/ 209550 w 228600"/>
              <a:gd name="connsiteY27" fmla="*/ 196850 h 206375"/>
              <a:gd name="connsiteX28" fmla="*/ 212725 w 228600"/>
              <a:gd name="connsiteY28" fmla="*/ 187325 h 206375"/>
              <a:gd name="connsiteX29" fmla="*/ 206375 w 228600"/>
              <a:gd name="connsiteY29" fmla="*/ 142875 h 206375"/>
              <a:gd name="connsiteX30" fmla="*/ 212725 w 228600"/>
              <a:gd name="connsiteY30" fmla="*/ 123825 h 206375"/>
              <a:gd name="connsiteX31" fmla="*/ 228600 w 228600"/>
              <a:gd name="connsiteY31" fmla="*/ 95250 h 206375"/>
              <a:gd name="connsiteX32" fmla="*/ 225425 w 228600"/>
              <a:gd name="connsiteY32" fmla="*/ 63500 h 206375"/>
              <a:gd name="connsiteX33" fmla="*/ 193675 w 228600"/>
              <a:gd name="connsiteY33" fmla="*/ 47625 h 206375"/>
              <a:gd name="connsiteX34" fmla="*/ 177800 w 228600"/>
              <a:gd name="connsiteY34" fmla="*/ 44450 h 206375"/>
              <a:gd name="connsiteX35" fmla="*/ 168275 w 228600"/>
              <a:gd name="connsiteY35" fmla="*/ 41275 h 206375"/>
              <a:gd name="connsiteX36" fmla="*/ 165100 w 228600"/>
              <a:gd name="connsiteY36" fmla="*/ 2540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600" h="206375">
                <a:moveTo>
                  <a:pt x="165100" y="25400"/>
                </a:moveTo>
                <a:cubicBezTo>
                  <a:pt x="163513" y="20108"/>
                  <a:pt x="162063" y="14163"/>
                  <a:pt x="158750" y="9525"/>
                </a:cubicBezTo>
                <a:cubicBezTo>
                  <a:pt x="154903" y="4140"/>
                  <a:pt x="145423" y="1908"/>
                  <a:pt x="139700" y="0"/>
                </a:cubicBezTo>
                <a:cubicBezTo>
                  <a:pt x="125942" y="1058"/>
                  <a:pt x="111812" y="-172"/>
                  <a:pt x="98425" y="3175"/>
                </a:cubicBezTo>
                <a:cubicBezTo>
                  <a:pt x="94069" y="4264"/>
                  <a:pt x="91775" y="9251"/>
                  <a:pt x="88900" y="12700"/>
                </a:cubicBezTo>
                <a:cubicBezTo>
                  <a:pt x="86457" y="15631"/>
                  <a:pt x="84257" y="18812"/>
                  <a:pt x="82550" y="22225"/>
                </a:cubicBezTo>
                <a:cubicBezTo>
                  <a:pt x="79562" y="28201"/>
                  <a:pt x="79643" y="37139"/>
                  <a:pt x="73025" y="41275"/>
                </a:cubicBezTo>
                <a:cubicBezTo>
                  <a:pt x="67349" y="44823"/>
                  <a:pt x="60325" y="45508"/>
                  <a:pt x="53975" y="47625"/>
                </a:cubicBezTo>
                <a:lnTo>
                  <a:pt x="44450" y="50800"/>
                </a:lnTo>
                <a:cubicBezTo>
                  <a:pt x="41275" y="51858"/>
                  <a:pt x="38207" y="53319"/>
                  <a:pt x="34925" y="53975"/>
                </a:cubicBezTo>
                <a:cubicBezTo>
                  <a:pt x="15768" y="57806"/>
                  <a:pt x="24170" y="55443"/>
                  <a:pt x="9525" y="60325"/>
                </a:cubicBezTo>
                <a:cubicBezTo>
                  <a:pt x="6314" y="65141"/>
                  <a:pt x="0" y="72802"/>
                  <a:pt x="0" y="79375"/>
                </a:cubicBezTo>
                <a:cubicBezTo>
                  <a:pt x="0" y="85813"/>
                  <a:pt x="1778" y="92141"/>
                  <a:pt x="3175" y="98425"/>
                </a:cubicBezTo>
                <a:cubicBezTo>
                  <a:pt x="3901" y="101692"/>
                  <a:pt x="4259" y="105337"/>
                  <a:pt x="6350" y="107950"/>
                </a:cubicBezTo>
                <a:cubicBezTo>
                  <a:pt x="12416" y="115533"/>
                  <a:pt x="17731" y="113640"/>
                  <a:pt x="25400" y="117475"/>
                </a:cubicBezTo>
                <a:cubicBezTo>
                  <a:pt x="28813" y="119182"/>
                  <a:pt x="31750" y="121708"/>
                  <a:pt x="34925" y="123825"/>
                </a:cubicBezTo>
                <a:cubicBezTo>
                  <a:pt x="37042" y="127000"/>
                  <a:pt x="40612" y="129592"/>
                  <a:pt x="41275" y="133350"/>
                </a:cubicBezTo>
                <a:cubicBezTo>
                  <a:pt x="43856" y="147978"/>
                  <a:pt x="42714" y="163047"/>
                  <a:pt x="44450" y="177800"/>
                </a:cubicBezTo>
                <a:cubicBezTo>
                  <a:pt x="44841" y="181124"/>
                  <a:pt x="45769" y="184540"/>
                  <a:pt x="47625" y="187325"/>
                </a:cubicBezTo>
                <a:cubicBezTo>
                  <a:pt x="51136" y="192591"/>
                  <a:pt x="60818" y="200272"/>
                  <a:pt x="66675" y="203200"/>
                </a:cubicBezTo>
                <a:cubicBezTo>
                  <a:pt x="69668" y="204697"/>
                  <a:pt x="73025" y="205317"/>
                  <a:pt x="76200" y="206375"/>
                </a:cubicBezTo>
                <a:cubicBezTo>
                  <a:pt x="85725" y="205317"/>
                  <a:pt x="95303" y="204657"/>
                  <a:pt x="104775" y="203200"/>
                </a:cubicBezTo>
                <a:cubicBezTo>
                  <a:pt x="109088" y="202536"/>
                  <a:pt x="113215" y="200972"/>
                  <a:pt x="117475" y="200025"/>
                </a:cubicBezTo>
                <a:cubicBezTo>
                  <a:pt x="122743" y="198854"/>
                  <a:pt x="128058" y="197908"/>
                  <a:pt x="133350" y="196850"/>
                </a:cubicBezTo>
                <a:cubicBezTo>
                  <a:pt x="142875" y="197908"/>
                  <a:pt x="152472" y="198449"/>
                  <a:pt x="161925" y="200025"/>
                </a:cubicBezTo>
                <a:cubicBezTo>
                  <a:pt x="165226" y="200575"/>
                  <a:pt x="168103" y="203200"/>
                  <a:pt x="171450" y="203200"/>
                </a:cubicBezTo>
                <a:cubicBezTo>
                  <a:pt x="181034" y="203200"/>
                  <a:pt x="190500" y="201083"/>
                  <a:pt x="200025" y="200025"/>
                </a:cubicBezTo>
                <a:cubicBezTo>
                  <a:pt x="203200" y="198967"/>
                  <a:pt x="207183" y="199217"/>
                  <a:pt x="209550" y="196850"/>
                </a:cubicBezTo>
                <a:cubicBezTo>
                  <a:pt x="211917" y="194483"/>
                  <a:pt x="212725" y="190672"/>
                  <a:pt x="212725" y="187325"/>
                </a:cubicBezTo>
                <a:cubicBezTo>
                  <a:pt x="212725" y="165670"/>
                  <a:pt x="210649" y="159971"/>
                  <a:pt x="206375" y="142875"/>
                </a:cubicBezTo>
                <a:cubicBezTo>
                  <a:pt x="208492" y="136525"/>
                  <a:pt x="209012" y="129394"/>
                  <a:pt x="212725" y="123825"/>
                </a:cubicBezTo>
                <a:cubicBezTo>
                  <a:pt x="227281" y="101990"/>
                  <a:pt x="223012" y="112015"/>
                  <a:pt x="228600" y="95250"/>
                </a:cubicBezTo>
                <a:cubicBezTo>
                  <a:pt x="227542" y="84667"/>
                  <a:pt x="230182" y="73013"/>
                  <a:pt x="225425" y="63500"/>
                </a:cubicBezTo>
                <a:cubicBezTo>
                  <a:pt x="220304" y="53258"/>
                  <a:pt x="203739" y="49861"/>
                  <a:pt x="193675" y="47625"/>
                </a:cubicBezTo>
                <a:cubicBezTo>
                  <a:pt x="188407" y="46454"/>
                  <a:pt x="183035" y="45759"/>
                  <a:pt x="177800" y="44450"/>
                </a:cubicBezTo>
                <a:cubicBezTo>
                  <a:pt x="174553" y="43638"/>
                  <a:pt x="171450" y="42333"/>
                  <a:pt x="168275" y="41275"/>
                </a:cubicBezTo>
                <a:cubicBezTo>
                  <a:pt x="164096" y="28738"/>
                  <a:pt x="166687" y="30692"/>
                  <a:pt x="165100" y="25400"/>
                </a:cubicBezTo>
                <a:close/>
              </a:path>
            </a:pathLst>
          </a:custGeom>
          <a:gradFill>
            <a:gsLst>
              <a:gs pos="72000">
                <a:srgbClr val="8B5A2B"/>
              </a:gs>
              <a:gs pos="0">
                <a:srgbClr val="FFFFFF"/>
              </a:gs>
            </a:gsLst>
            <a:path path="circle">
              <a:fillToRect l="50000" t="50000" r="50000" b="50000"/>
            </a:path>
          </a:gradFill>
          <a:ln>
            <a:solidFill>
              <a:srgbClr val="8B451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3300294" y="2800029"/>
            <a:ext cx="459316" cy="60830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V="1">
            <a:off x="3774107" y="4647698"/>
            <a:ext cx="292608" cy="283464"/>
          </a:xfrm>
          <a:prstGeom prst="ellipse">
            <a:avLst/>
          </a:prstGeom>
          <a:gradFill flip="none" rotWithShape="1">
            <a:gsLst>
              <a:gs pos="28000">
                <a:srgbClr val="9370DB"/>
              </a:gs>
              <a:gs pos="9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9370D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39" name="Oval 38"/>
          <p:cNvSpPr/>
          <p:nvPr/>
        </p:nvSpPr>
        <p:spPr>
          <a:xfrm flipV="1">
            <a:off x="3803563" y="4691872"/>
            <a:ext cx="210312" cy="201168"/>
          </a:xfrm>
          <a:prstGeom prst="ellipse">
            <a:avLst/>
          </a:prstGeom>
          <a:solidFill>
            <a:srgbClr val="9370DB"/>
          </a:solidFill>
          <a:ln>
            <a:solidFill>
              <a:srgbClr val="9370D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41" name="Oval 40"/>
          <p:cNvSpPr/>
          <p:nvPr/>
        </p:nvSpPr>
        <p:spPr>
          <a:xfrm flipV="1">
            <a:off x="3759610" y="3434219"/>
            <a:ext cx="292608" cy="283464"/>
          </a:xfrm>
          <a:prstGeom prst="ellipse">
            <a:avLst/>
          </a:prstGeom>
          <a:gradFill>
            <a:gsLst>
              <a:gs pos="30000">
                <a:srgbClr val="008B8B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solidFill>
              <a:srgbClr val="008B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 flipV="1">
            <a:off x="3790874" y="3466537"/>
            <a:ext cx="210312" cy="201168"/>
          </a:xfrm>
          <a:prstGeom prst="ellipse">
            <a:avLst/>
          </a:prstGeom>
          <a:solidFill>
            <a:srgbClr val="008B8B"/>
          </a:solidFill>
          <a:ln>
            <a:solidFill>
              <a:srgbClr val="008B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47" name="Oval 46"/>
          <p:cNvSpPr/>
          <p:nvPr/>
        </p:nvSpPr>
        <p:spPr>
          <a:xfrm flipV="1">
            <a:off x="3041628" y="2489809"/>
            <a:ext cx="292608" cy="283464"/>
          </a:xfrm>
          <a:prstGeom prst="ellipse">
            <a:avLst/>
          </a:prstGeom>
          <a:gradFill flip="none" rotWithShape="1">
            <a:gsLst>
              <a:gs pos="36000">
                <a:srgbClr val="EE76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EE7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48" name="Oval 47"/>
          <p:cNvSpPr/>
          <p:nvPr/>
        </p:nvSpPr>
        <p:spPr>
          <a:xfrm flipV="1">
            <a:off x="3074190" y="2533355"/>
            <a:ext cx="210312" cy="201168"/>
          </a:xfrm>
          <a:prstGeom prst="ellipse">
            <a:avLst/>
          </a:prstGeom>
          <a:solidFill>
            <a:srgbClr val="EE7600"/>
          </a:solidFill>
          <a:ln>
            <a:solidFill>
              <a:srgbClr val="EE7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 flipV="1">
            <a:off x="6035400" y="5044266"/>
            <a:ext cx="292608" cy="283464"/>
          </a:xfrm>
          <a:prstGeom prst="ellipse">
            <a:avLst/>
          </a:prstGeom>
          <a:gradFill flip="none" rotWithShape="1">
            <a:gsLst>
              <a:gs pos="32000">
                <a:srgbClr val="8B008B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B00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 flipV="1">
            <a:off x="6064856" y="5088440"/>
            <a:ext cx="210312" cy="201168"/>
          </a:xfrm>
          <a:prstGeom prst="ellipse">
            <a:avLst/>
          </a:prstGeom>
          <a:solidFill>
            <a:srgbClr val="8B008B"/>
          </a:solidFill>
          <a:ln>
            <a:solidFill>
              <a:srgbClr val="8B00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53" name="Oval 52"/>
          <p:cNvSpPr/>
          <p:nvPr/>
        </p:nvSpPr>
        <p:spPr>
          <a:xfrm flipV="1">
            <a:off x="6034181" y="4714457"/>
            <a:ext cx="292608" cy="283464"/>
          </a:xfrm>
          <a:prstGeom prst="ellipse">
            <a:avLst/>
          </a:prstGeom>
          <a:gradFill flip="none" rotWithShape="1">
            <a:gsLst>
              <a:gs pos="18000">
                <a:srgbClr val="8B1C62"/>
              </a:gs>
              <a:gs pos="9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B1C6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54" name="Oval 53"/>
          <p:cNvSpPr/>
          <p:nvPr/>
        </p:nvSpPr>
        <p:spPr>
          <a:xfrm flipV="1">
            <a:off x="6063637" y="4758631"/>
            <a:ext cx="210312" cy="201168"/>
          </a:xfrm>
          <a:prstGeom prst="ellipse">
            <a:avLst/>
          </a:prstGeom>
          <a:solidFill>
            <a:srgbClr val="8B1C62"/>
          </a:solidFill>
          <a:ln>
            <a:solidFill>
              <a:srgbClr val="8B1C6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 flipV="1">
            <a:off x="6034380" y="4367467"/>
            <a:ext cx="292608" cy="283464"/>
          </a:xfrm>
          <a:prstGeom prst="ellipse">
            <a:avLst/>
          </a:prstGeom>
          <a:gradFill flip="none" rotWithShape="1">
            <a:gsLst>
              <a:gs pos="21000">
                <a:srgbClr val="7A378B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7A37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57" name="Oval 56"/>
          <p:cNvSpPr/>
          <p:nvPr/>
        </p:nvSpPr>
        <p:spPr>
          <a:xfrm flipV="1">
            <a:off x="6063836" y="4411641"/>
            <a:ext cx="210312" cy="201168"/>
          </a:xfrm>
          <a:prstGeom prst="ellipse">
            <a:avLst/>
          </a:prstGeom>
          <a:solidFill>
            <a:srgbClr val="7A378B"/>
          </a:solidFill>
          <a:ln>
            <a:solidFill>
              <a:srgbClr val="7A37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73" name="Oval 72"/>
          <p:cNvSpPr/>
          <p:nvPr/>
        </p:nvSpPr>
        <p:spPr>
          <a:xfrm flipV="1">
            <a:off x="3499002" y="2043605"/>
            <a:ext cx="292608" cy="283464"/>
          </a:xfrm>
          <a:prstGeom prst="ellipse">
            <a:avLst/>
          </a:prstGeom>
          <a:gradFill flip="none" rotWithShape="1">
            <a:gsLst>
              <a:gs pos="25000">
                <a:srgbClr val="CD6600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D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74" name="Oval 73"/>
          <p:cNvSpPr/>
          <p:nvPr/>
        </p:nvSpPr>
        <p:spPr>
          <a:xfrm flipV="1">
            <a:off x="3528217" y="2084753"/>
            <a:ext cx="210312" cy="201168"/>
          </a:xfrm>
          <a:prstGeom prst="ellipse">
            <a:avLst/>
          </a:prstGeom>
          <a:solidFill>
            <a:srgbClr val="CD6600">
              <a:alpha val="74902"/>
            </a:srgbClr>
          </a:solidFill>
          <a:ln>
            <a:solidFill>
              <a:srgbClr val="CD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635155" y="3690416"/>
            <a:ext cx="1065140" cy="101741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2582315" y="2777209"/>
            <a:ext cx="459313" cy="61481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510534" y="5185998"/>
            <a:ext cx="1445773" cy="31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321537" y="2309167"/>
            <a:ext cx="196759" cy="18064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 flipV="1">
            <a:off x="6048969" y="1786456"/>
            <a:ext cx="214368" cy="77893"/>
          </a:xfrm>
          <a:prstGeom prst="ellipse">
            <a:avLst/>
          </a:prstGeom>
          <a:gradFill flip="none" rotWithShape="1">
            <a:gsLst>
              <a:gs pos="46000">
                <a:srgbClr val="FF0000">
                  <a:alpha val="54000"/>
                </a:srgbClr>
              </a:gs>
              <a:gs pos="1000">
                <a:srgbClr val="FF0000">
                  <a:alpha val="6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cxnSp>
        <p:nvCxnSpPr>
          <p:cNvPr id="153" name="Straight Arrow Connector 152"/>
          <p:cNvCxnSpPr/>
          <p:nvPr/>
        </p:nvCxnSpPr>
        <p:spPr>
          <a:xfrm flipV="1">
            <a:off x="4117702" y="4842681"/>
            <a:ext cx="183860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4510534" y="4509199"/>
            <a:ext cx="144577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521174" y="3747982"/>
            <a:ext cx="1435133" cy="196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 flipV="1">
            <a:off x="4249648" y="2489833"/>
            <a:ext cx="292608" cy="283464"/>
          </a:xfrm>
          <a:prstGeom prst="ellipse">
            <a:avLst/>
          </a:prstGeom>
          <a:gradFill>
            <a:gsLst>
              <a:gs pos="25000">
                <a:srgbClr val="8B7355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solidFill>
              <a:srgbClr val="8B735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187" name="Oval 186"/>
          <p:cNvSpPr/>
          <p:nvPr/>
        </p:nvSpPr>
        <p:spPr>
          <a:xfrm flipV="1">
            <a:off x="4279104" y="2534007"/>
            <a:ext cx="210312" cy="201168"/>
          </a:xfrm>
          <a:prstGeom prst="ellipse">
            <a:avLst/>
          </a:prstGeom>
          <a:solidFill>
            <a:srgbClr val="8B7355"/>
          </a:solidFill>
          <a:ln>
            <a:solidFill>
              <a:srgbClr val="8B735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cxnSp>
        <p:nvCxnSpPr>
          <p:cNvPr id="188" name="Straight Arrow Connector 187"/>
          <p:cNvCxnSpPr>
            <a:cxnSpLocks/>
          </p:cNvCxnSpPr>
          <p:nvPr/>
        </p:nvCxnSpPr>
        <p:spPr>
          <a:xfrm flipV="1">
            <a:off x="3848780" y="1860677"/>
            <a:ext cx="983882" cy="24757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cxnSpLocks/>
          </p:cNvCxnSpPr>
          <p:nvPr/>
        </p:nvCxnSpPr>
        <p:spPr>
          <a:xfrm>
            <a:off x="3837532" y="2321633"/>
            <a:ext cx="369811" cy="2412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4095409" y="4931162"/>
            <a:ext cx="421475" cy="25801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4095409" y="4509199"/>
            <a:ext cx="419761" cy="21804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cxnSpLocks/>
          </p:cNvCxnSpPr>
          <p:nvPr/>
        </p:nvCxnSpPr>
        <p:spPr>
          <a:xfrm>
            <a:off x="4106049" y="3683661"/>
            <a:ext cx="423458" cy="41124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cxnSpLocks/>
          </p:cNvCxnSpPr>
          <p:nvPr/>
        </p:nvCxnSpPr>
        <p:spPr>
          <a:xfrm flipV="1">
            <a:off x="4108183" y="3099393"/>
            <a:ext cx="408701" cy="40212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cxnSpLocks/>
          </p:cNvCxnSpPr>
          <p:nvPr/>
        </p:nvCxnSpPr>
        <p:spPr>
          <a:xfrm flipV="1">
            <a:off x="4127781" y="3413014"/>
            <a:ext cx="404033" cy="14963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cxnSpLocks/>
          </p:cNvCxnSpPr>
          <p:nvPr/>
        </p:nvCxnSpPr>
        <p:spPr>
          <a:xfrm>
            <a:off x="4128342" y="3623326"/>
            <a:ext cx="403472" cy="12251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521174" y="3412089"/>
            <a:ext cx="1435133" cy="349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4513679" y="3100571"/>
            <a:ext cx="143513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 flipV="1">
            <a:off x="6035400" y="3969692"/>
            <a:ext cx="292608" cy="283464"/>
          </a:xfrm>
          <a:prstGeom prst="ellipse">
            <a:avLst/>
          </a:prstGeom>
          <a:blipFill dpi="0" rotWithShape="1">
            <a:blip r:embed="rId2">
              <a:alphaModFix amt="42000"/>
            </a:blip>
            <a:srcRect/>
            <a:tile tx="0" ty="0" sx="100000" sy="100000" flip="none" algn="tl"/>
          </a:blipFill>
          <a:ln>
            <a:solidFill>
              <a:srgbClr val="1874C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126" name="Oval 125"/>
          <p:cNvSpPr/>
          <p:nvPr/>
        </p:nvSpPr>
        <p:spPr>
          <a:xfrm flipV="1">
            <a:off x="6084651" y="4004723"/>
            <a:ext cx="151853" cy="172493"/>
          </a:xfrm>
          <a:prstGeom prst="ellipse">
            <a:avLst/>
          </a:prstGeom>
          <a:solidFill>
            <a:srgbClr val="1874CD"/>
          </a:solidFill>
          <a:ln>
            <a:solidFill>
              <a:srgbClr val="1874C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30" name="Oval 129"/>
          <p:cNvSpPr/>
          <p:nvPr/>
        </p:nvSpPr>
        <p:spPr>
          <a:xfrm flipV="1">
            <a:off x="6034181" y="3287671"/>
            <a:ext cx="292608" cy="283464"/>
          </a:xfrm>
          <a:prstGeom prst="ellipse">
            <a:avLst/>
          </a:prstGeom>
          <a:blipFill rotWithShape="1">
            <a:blip r:embed="rId3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133" name="Oval 132"/>
          <p:cNvSpPr/>
          <p:nvPr/>
        </p:nvSpPr>
        <p:spPr>
          <a:xfrm flipV="1">
            <a:off x="6072407" y="3349482"/>
            <a:ext cx="144302" cy="12775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2" name="Oval 131"/>
          <p:cNvSpPr/>
          <p:nvPr/>
        </p:nvSpPr>
        <p:spPr>
          <a:xfrm flipV="1">
            <a:off x="6035400" y="2954705"/>
            <a:ext cx="292608" cy="283464"/>
          </a:xfrm>
          <a:prstGeom prst="ellipse">
            <a:avLst/>
          </a:prstGeom>
          <a:blipFill rotWithShape="1">
            <a:blip r:embed="rId4">
              <a:alphaModFix amt="27000"/>
            </a:blip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17" name="Freeform 16"/>
          <p:cNvSpPr/>
          <p:nvPr/>
        </p:nvSpPr>
        <p:spPr>
          <a:xfrm flipV="1">
            <a:off x="6104192" y="3009706"/>
            <a:ext cx="92075" cy="174625"/>
          </a:xfrm>
          <a:custGeom>
            <a:avLst/>
            <a:gdLst>
              <a:gd name="connsiteX0" fmla="*/ 3175 w 92075"/>
              <a:gd name="connsiteY0" fmla="*/ 127000 h 174625"/>
              <a:gd name="connsiteX1" fmla="*/ 12700 w 92075"/>
              <a:gd name="connsiteY1" fmla="*/ 34925 h 174625"/>
              <a:gd name="connsiteX2" fmla="*/ 19050 w 92075"/>
              <a:gd name="connsiteY2" fmla="*/ 15875 h 174625"/>
              <a:gd name="connsiteX3" fmla="*/ 47625 w 92075"/>
              <a:gd name="connsiteY3" fmla="*/ 0 h 174625"/>
              <a:gd name="connsiteX4" fmla="*/ 57150 w 92075"/>
              <a:gd name="connsiteY4" fmla="*/ 3175 h 174625"/>
              <a:gd name="connsiteX5" fmla="*/ 57150 w 92075"/>
              <a:gd name="connsiteY5" fmla="*/ 22225 h 174625"/>
              <a:gd name="connsiteX6" fmla="*/ 50800 w 92075"/>
              <a:gd name="connsiteY6" fmla="*/ 53975 h 174625"/>
              <a:gd name="connsiteX7" fmla="*/ 47625 w 92075"/>
              <a:gd name="connsiteY7" fmla="*/ 63500 h 174625"/>
              <a:gd name="connsiteX8" fmla="*/ 41275 w 92075"/>
              <a:gd name="connsiteY8" fmla="*/ 73025 h 174625"/>
              <a:gd name="connsiteX9" fmla="*/ 31750 w 92075"/>
              <a:gd name="connsiteY9" fmla="*/ 82550 h 174625"/>
              <a:gd name="connsiteX10" fmla="*/ 19050 w 92075"/>
              <a:gd name="connsiteY10" fmla="*/ 101600 h 174625"/>
              <a:gd name="connsiteX11" fmla="*/ 22225 w 92075"/>
              <a:gd name="connsiteY11" fmla="*/ 120650 h 174625"/>
              <a:gd name="connsiteX12" fmla="*/ 44450 w 92075"/>
              <a:gd name="connsiteY12" fmla="*/ 123825 h 174625"/>
              <a:gd name="connsiteX13" fmla="*/ 60325 w 92075"/>
              <a:gd name="connsiteY13" fmla="*/ 127000 h 174625"/>
              <a:gd name="connsiteX14" fmla="*/ 79375 w 92075"/>
              <a:gd name="connsiteY14" fmla="*/ 133350 h 174625"/>
              <a:gd name="connsiteX15" fmla="*/ 88900 w 92075"/>
              <a:gd name="connsiteY15" fmla="*/ 136525 h 174625"/>
              <a:gd name="connsiteX16" fmla="*/ 92075 w 92075"/>
              <a:gd name="connsiteY16" fmla="*/ 146050 h 174625"/>
              <a:gd name="connsiteX17" fmla="*/ 88900 w 92075"/>
              <a:gd name="connsiteY17" fmla="*/ 165100 h 174625"/>
              <a:gd name="connsiteX18" fmla="*/ 69850 w 92075"/>
              <a:gd name="connsiteY18" fmla="*/ 174625 h 174625"/>
              <a:gd name="connsiteX19" fmla="*/ 22225 w 92075"/>
              <a:gd name="connsiteY19" fmla="*/ 168275 h 174625"/>
              <a:gd name="connsiteX20" fmla="*/ 12700 w 92075"/>
              <a:gd name="connsiteY20" fmla="*/ 161925 h 174625"/>
              <a:gd name="connsiteX21" fmla="*/ 3175 w 92075"/>
              <a:gd name="connsiteY21" fmla="*/ 133350 h 174625"/>
              <a:gd name="connsiteX22" fmla="*/ 0 w 92075"/>
              <a:gd name="connsiteY22" fmla="*/ 123825 h 174625"/>
              <a:gd name="connsiteX23" fmla="*/ 3175 w 92075"/>
              <a:gd name="connsiteY23" fmla="*/ 127000 h 1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075" h="174625">
                <a:moveTo>
                  <a:pt x="3175" y="127000"/>
                </a:moveTo>
                <a:cubicBezTo>
                  <a:pt x="4797" y="96179"/>
                  <a:pt x="3740" y="64791"/>
                  <a:pt x="12700" y="34925"/>
                </a:cubicBezTo>
                <a:cubicBezTo>
                  <a:pt x="14623" y="28514"/>
                  <a:pt x="13481" y="19588"/>
                  <a:pt x="19050" y="15875"/>
                </a:cubicBezTo>
                <a:cubicBezTo>
                  <a:pt x="40885" y="1319"/>
                  <a:pt x="30860" y="5588"/>
                  <a:pt x="47625" y="0"/>
                </a:cubicBezTo>
                <a:cubicBezTo>
                  <a:pt x="50800" y="1058"/>
                  <a:pt x="54783" y="808"/>
                  <a:pt x="57150" y="3175"/>
                </a:cubicBezTo>
                <a:cubicBezTo>
                  <a:pt x="64077" y="10102"/>
                  <a:pt x="58689" y="15298"/>
                  <a:pt x="57150" y="22225"/>
                </a:cubicBezTo>
                <a:cubicBezTo>
                  <a:pt x="50913" y="50292"/>
                  <a:pt x="57126" y="31835"/>
                  <a:pt x="50800" y="53975"/>
                </a:cubicBezTo>
                <a:cubicBezTo>
                  <a:pt x="49881" y="57193"/>
                  <a:pt x="49122" y="60507"/>
                  <a:pt x="47625" y="63500"/>
                </a:cubicBezTo>
                <a:cubicBezTo>
                  <a:pt x="45918" y="66913"/>
                  <a:pt x="43718" y="70094"/>
                  <a:pt x="41275" y="73025"/>
                </a:cubicBezTo>
                <a:cubicBezTo>
                  <a:pt x="38400" y="76474"/>
                  <a:pt x="34507" y="79006"/>
                  <a:pt x="31750" y="82550"/>
                </a:cubicBezTo>
                <a:cubicBezTo>
                  <a:pt x="27065" y="88574"/>
                  <a:pt x="19050" y="101600"/>
                  <a:pt x="19050" y="101600"/>
                </a:cubicBezTo>
                <a:cubicBezTo>
                  <a:pt x="20108" y="107950"/>
                  <a:pt x="17380" y="116411"/>
                  <a:pt x="22225" y="120650"/>
                </a:cubicBezTo>
                <a:cubicBezTo>
                  <a:pt x="27857" y="125578"/>
                  <a:pt x="37068" y="122595"/>
                  <a:pt x="44450" y="123825"/>
                </a:cubicBezTo>
                <a:cubicBezTo>
                  <a:pt x="49773" y="124712"/>
                  <a:pt x="55119" y="125580"/>
                  <a:pt x="60325" y="127000"/>
                </a:cubicBezTo>
                <a:cubicBezTo>
                  <a:pt x="66783" y="128761"/>
                  <a:pt x="73025" y="131233"/>
                  <a:pt x="79375" y="133350"/>
                </a:cubicBezTo>
                <a:lnTo>
                  <a:pt x="88900" y="136525"/>
                </a:lnTo>
                <a:cubicBezTo>
                  <a:pt x="89958" y="139700"/>
                  <a:pt x="92075" y="142703"/>
                  <a:pt x="92075" y="146050"/>
                </a:cubicBezTo>
                <a:cubicBezTo>
                  <a:pt x="92075" y="152488"/>
                  <a:pt x="91779" y="159342"/>
                  <a:pt x="88900" y="165100"/>
                </a:cubicBezTo>
                <a:cubicBezTo>
                  <a:pt x="86438" y="170024"/>
                  <a:pt x="74358" y="173122"/>
                  <a:pt x="69850" y="174625"/>
                </a:cubicBezTo>
                <a:cubicBezTo>
                  <a:pt x="61338" y="173916"/>
                  <a:pt x="35194" y="174760"/>
                  <a:pt x="22225" y="168275"/>
                </a:cubicBezTo>
                <a:cubicBezTo>
                  <a:pt x="18812" y="166568"/>
                  <a:pt x="15875" y="164042"/>
                  <a:pt x="12700" y="161925"/>
                </a:cubicBezTo>
                <a:lnTo>
                  <a:pt x="3175" y="133350"/>
                </a:lnTo>
                <a:cubicBezTo>
                  <a:pt x="2117" y="130175"/>
                  <a:pt x="0" y="127172"/>
                  <a:pt x="0" y="123825"/>
                </a:cubicBezTo>
                <a:lnTo>
                  <a:pt x="3175" y="127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35" name="Oval 134"/>
          <p:cNvSpPr/>
          <p:nvPr/>
        </p:nvSpPr>
        <p:spPr>
          <a:xfrm flipV="1">
            <a:off x="6034181" y="3631765"/>
            <a:ext cx="292608" cy="283464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solidFill>
              <a:srgbClr val="4F94C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20" name="Freeform 19"/>
          <p:cNvSpPr/>
          <p:nvPr/>
        </p:nvSpPr>
        <p:spPr>
          <a:xfrm flipV="1">
            <a:off x="6055107" y="3669332"/>
            <a:ext cx="194172" cy="184150"/>
          </a:xfrm>
          <a:custGeom>
            <a:avLst/>
            <a:gdLst>
              <a:gd name="connsiteX0" fmla="*/ 136638 w 194172"/>
              <a:gd name="connsiteY0" fmla="*/ 31750 h 184150"/>
              <a:gd name="connsiteX1" fmla="*/ 133463 w 194172"/>
              <a:gd name="connsiteY1" fmla="*/ 9525 h 184150"/>
              <a:gd name="connsiteX2" fmla="*/ 111238 w 194172"/>
              <a:gd name="connsiteY2" fmla="*/ 0 h 184150"/>
              <a:gd name="connsiteX3" fmla="*/ 57263 w 194172"/>
              <a:gd name="connsiteY3" fmla="*/ 3175 h 184150"/>
              <a:gd name="connsiteX4" fmla="*/ 44563 w 194172"/>
              <a:gd name="connsiteY4" fmla="*/ 6350 h 184150"/>
              <a:gd name="connsiteX5" fmla="*/ 25513 w 194172"/>
              <a:gd name="connsiteY5" fmla="*/ 12700 h 184150"/>
              <a:gd name="connsiteX6" fmla="*/ 12813 w 194172"/>
              <a:gd name="connsiteY6" fmla="*/ 41275 h 184150"/>
              <a:gd name="connsiteX7" fmla="*/ 6463 w 194172"/>
              <a:gd name="connsiteY7" fmla="*/ 60325 h 184150"/>
              <a:gd name="connsiteX8" fmla="*/ 3288 w 194172"/>
              <a:gd name="connsiteY8" fmla="*/ 69850 h 184150"/>
              <a:gd name="connsiteX9" fmla="*/ 113 w 194172"/>
              <a:gd name="connsiteY9" fmla="*/ 85725 h 184150"/>
              <a:gd name="connsiteX10" fmla="*/ 6463 w 194172"/>
              <a:gd name="connsiteY10" fmla="*/ 149225 h 184150"/>
              <a:gd name="connsiteX11" fmla="*/ 12813 w 194172"/>
              <a:gd name="connsiteY11" fmla="*/ 158750 h 184150"/>
              <a:gd name="connsiteX12" fmla="*/ 22338 w 194172"/>
              <a:gd name="connsiteY12" fmla="*/ 161925 h 184150"/>
              <a:gd name="connsiteX13" fmla="*/ 35038 w 194172"/>
              <a:gd name="connsiteY13" fmla="*/ 171450 h 184150"/>
              <a:gd name="connsiteX14" fmla="*/ 73138 w 194172"/>
              <a:gd name="connsiteY14" fmla="*/ 180975 h 184150"/>
              <a:gd name="connsiteX15" fmla="*/ 104888 w 194172"/>
              <a:gd name="connsiteY15" fmla="*/ 184150 h 184150"/>
              <a:gd name="connsiteX16" fmla="*/ 146163 w 194172"/>
              <a:gd name="connsiteY16" fmla="*/ 180975 h 184150"/>
              <a:gd name="connsiteX17" fmla="*/ 177913 w 194172"/>
              <a:gd name="connsiteY17" fmla="*/ 174625 h 184150"/>
              <a:gd name="connsiteX18" fmla="*/ 187438 w 194172"/>
              <a:gd name="connsiteY18" fmla="*/ 168275 h 184150"/>
              <a:gd name="connsiteX19" fmla="*/ 193788 w 194172"/>
              <a:gd name="connsiteY19" fmla="*/ 158750 h 184150"/>
              <a:gd name="connsiteX20" fmla="*/ 181088 w 194172"/>
              <a:gd name="connsiteY20" fmla="*/ 127000 h 184150"/>
              <a:gd name="connsiteX21" fmla="*/ 171563 w 194172"/>
              <a:gd name="connsiteY21" fmla="*/ 123825 h 184150"/>
              <a:gd name="connsiteX22" fmla="*/ 158863 w 194172"/>
              <a:gd name="connsiteY22" fmla="*/ 127000 h 184150"/>
              <a:gd name="connsiteX23" fmla="*/ 63613 w 194172"/>
              <a:gd name="connsiteY23" fmla="*/ 120650 h 184150"/>
              <a:gd name="connsiteX24" fmla="*/ 57263 w 194172"/>
              <a:gd name="connsiteY24" fmla="*/ 111125 h 184150"/>
              <a:gd name="connsiteX25" fmla="*/ 50913 w 194172"/>
              <a:gd name="connsiteY25" fmla="*/ 92075 h 184150"/>
              <a:gd name="connsiteX26" fmla="*/ 57263 w 194172"/>
              <a:gd name="connsiteY26" fmla="*/ 69850 h 184150"/>
              <a:gd name="connsiteX27" fmla="*/ 63613 w 194172"/>
              <a:gd name="connsiteY27" fmla="*/ 60325 h 184150"/>
              <a:gd name="connsiteX28" fmla="*/ 82663 w 194172"/>
              <a:gd name="connsiteY28" fmla="*/ 53975 h 184150"/>
              <a:gd name="connsiteX29" fmla="*/ 101713 w 194172"/>
              <a:gd name="connsiteY29" fmla="*/ 47625 h 184150"/>
              <a:gd name="connsiteX30" fmla="*/ 130288 w 194172"/>
              <a:gd name="connsiteY30" fmla="*/ 38100 h 184150"/>
              <a:gd name="connsiteX31" fmla="*/ 136638 w 194172"/>
              <a:gd name="connsiteY31" fmla="*/ 3175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172" h="184150">
                <a:moveTo>
                  <a:pt x="136638" y="31750"/>
                </a:moveTo>
                <a:cubicBezTo>
                  <a:pt x="137167" y="26987"/>
                  <a:pt x="136502" y="16364"/>
                  <a:pt x="133463" y="9525"/>
                </a:cubicBezTo>
                <a:cubicBezTo>
                  <a:pt x="130722" y="3358"/>
                  <a:pt x="115730" y="1123"/>
                  <a:pt x="111238" y="0"/>
                </a:cubicBezTo>
                <a:cubicBezTo>
                  <a:pt x="93246" y="1058"/>
                  <a:pt x="75205" y="1466"/>
                  <a:pt x="57263" y="3175"/>
                </a:cubicBezTo>
                <a:cubicBezTo>
                  <a:pt x="52919" y="3589"/>
                  <a:pt x="48743" y="5096"/>
                  <a:pt x="44563" y="6350"/>
                </a:cubicBezTo>
                <a:cubicBezTo>
                  <a:pt x="38152" y="8273"/>
                  <a:pt x="25513" y="12700"/>
                  <a:pt x="25513" y="12700"/>
                </a:cubicBezTo>
                <a:cubicBezTo>
                  <a:pt x="15450" y="27794"/>
                  <a:pt x="20370" y="18605"/>
                  <a:pt x="12813" y="41275"/>
                </a:cubicBezTo>
                <a:lnTo>
                  <a:pt x="6463" y="60325"/>
                </a:lnTo>
                <a:cubicBezTo>
                  <a:pt x="5405" y="63500"/>
                  <a:pt x="3944" y="66568"/>
                  <a:pt x="3288" y="69850"/>
                </a:cubicBezTo>
                <a:lnTo>
                  <a:pt x="113" y="85725"/>
                </a:lnTo>
                <a:cubicBezTo>
                  <a:pt x="299" y="88879"/>
                  <a:pt x="-1820" y="132660"/>
                  <a:pt x="6463" y="149225"/>
                </a:cubicBezTo>
                <a:cubicBezTo>
                  <a:pt x="8170" y="152638"/>
                  <a:pt x="9833" y="156366"/>
                  <a:pt x="12813" y="158750"/>
                </a:cubicBezTo>
                <a:cubicBezTo>
                  <a:pt x="15426" y="160841"/>
                  <a:pt x="19163" y="160867"/>
                  <a:pt x="22338" y="161925"/>
                </a:cubicBezTo>
                <a:cubicBezTo>
                  <a:pt x="26571" y="165100"/>
                  <a:pt x="30305" y="169083"/>
                  <a:pt x="35038" y="171450"/>
                </a:cubicBezTo>
                <a:cubicBezTo>
                  <a:pt x="46051" y="176956"/>
                  <a:pt x="61089" y="179469"/>
                  <a:pt x="73138" y="180975"/>
                </a:cubicBezTo>
                <a:cubicBezTo>
                  <a:pt x="83692" y="182294"/>
                  <a:pt x="94305" y="183092"/>
                  <a:pt x="104888" y="184150"/>
                </a:cubicBezTo>
                <a:cubicBezTo>
                  <a:pt x="118646" y="183092"/>
                  <a:pt x="132433" y="182348"/>
                  <a:pt x="146163" y="180975"/>
                </a:cubicBezTo>
                <a:cubicBezTo>
                  <a:pt x="153476" y="180244"/>
                  <a:pt x="169439" y="178862"/>
                  <a:pt x="177913" y="174625"/>
                </a:cubicBezTo>
                <a:cubicBezTo>
                  <a:pt x="181326" y="172918"/>
                  <a:pt x="184263" y="170392"/>
                  <a:pt x="187438" y="168275"/>
                </a:cubicBezTo>
                <a:cubicBezTo>
                  <a:pt x="189555" y="165100"/>
                  <a:pt x="193408" y="162547"/>
                  <a:pt x="193788" y="158750"/>
                </a:cubicBezTo>
                <a:cubicBezTo>
                  <a:pt x="195278" y="143845"/>
                  <a:pt x="192724" y="134758"/>
                  <a:pt x="181088" y="127000"/>
                </a:cubicBezTo>
                <a:cubicBezTo>
                  <a:pt x="178303" y="125144"/>
                  <a:pt x="174738" y="124883"/>
                  <a:pt x="171563" y="123825"/>
                </a:cubicBezTo>
                <a:cubicBezTo>
                  <a:pt x="167330" y="124883"/>
                  <a:pt x="163227" y="127000"/>
                  <a:pt x="158863" y="127000"/>
                </a:cubicBezTo>
                <a:cubicBezTo>
                  <a:pt x="79690" y="127000"/>
                  <a:pt x="99107" y="132481"/>
                  <a:pt x="63613" y="120650"/>
                </a:cubicBezTo>
                <a:cubicBezTo>
                  <a:pt x="61496" y="117475"/>
                  <a:pt x="58813" y="114612"/>
                  <a:pt x="57263" y="111125"/>
                </a:cubicBezTo>
                <a:cubicBezTo>
                  <a:pt x="54545" y="105008"/>
                  <a:pt x="50913" y="92075"/>
                  <a:pt x="50913" y="92075"/>
                </a:cubicBezTo>
                <a:cubicBezTo>
                  <a:pt x="51930" y="88006"/>
                  <a:pt x="54986" y="74405"/>
                  <a:pt x="57263" y="69850"/>
                </a:cubicBezTo>
                <a:cubicBezTo>
                  <a:pt x="58970" y="66437"/>
                  <a:pt x="60377" y="62347"/>
                  <a:pt x="63613" y="60325"/>
                </a:cubicBezTo>
                <a:cubicBezTo>
                  <a:pt x="69289" y="56777"/>
                  <a:pt x="76313" y="56092"/>
                  <a:pt x="82663" y="53975"/>
                </a:cubicBezTo>
                <a:lnTo>
                  <a:pt x="101713" y="47625"/>
                </a:lnTo>
                <a:lnTo>
                  <a:pt x="130288" y="38100"/>
                </a:lnTo>
                <a:cubicBezTo>
                  <a:pt x="140817" y="34590"/>
                  <a:pt x="136109" y="36513"/>
                  <a:pt x="136638" y="31750"/>
                </a:cubicBezTo>
                <a:close/>
              </a:path>
            </a:pathLst>
          </a:custGeom>
          <a:solidFill>
            <a:srgbClr val="4F94CD"/>
          </a:solidFill>
          <a:ln>
            <a:solidFill>
              <a:srgbClr val="4F94C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30BA93-0D0D-B342-AA04-11E96CC9486C}"/>
              </a:ext>
            </a:extLst>
          </p:cNvPr>
          <p:cNvGrpSpPr/>
          <p:nvPr/>
        </p:nvGrpSpPr>
        <p:grpSpPr>
          <a:xfrm>
            <a:off x="6056438" y="2511663"/>
            <a:ext cx="228689" cy="208763"/>
            <a:chOff x="6093014" y="2376354"/>
            <a:chExt cx="228689" cy="208763"/>
          </a:xfrm>
        </p:grpSpPr>
        <p:sp>
          <p:nvSpPr>
            <p:cNvPr id="137" name="Oval 136"/>
            <p:cNvSpPr/>
            <p:nvPr/>
          </p:nvSpPr>
          <p:spPr>
            <a:xfrm flipV="1">
              <a:off x="6093014" y="2518904"/>
              <a:ext cx="88025" cy="66213"/>
            </a:xfrm>
            <a:prstGeom prst="ellipse">
              <a:avLst/>
            </a:prstGeom>
            <a:solidFill>
              <a:srgbClr val="8B451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 flipV="1">
              <a:off x="6233678" y="2452691"/>
              <a:ext cx="88025" cy="66213"/>
            </a:xfrm>
            <a:prstGeom prst="ellipse">
              <a:avLst/>
            </a:prstGeom>
            <a:solidFill>
              <a:srgbClr val="8B451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 flipV="1">
              <a:off x="6145653" y="2376354"/>
              <a:ext cx="88025" cy="66213"/>
            </a:xfrm>
            <a:prstGeom prst="ellipse">
              <a:avLst/>
            </a:prstGeom>
            <a:solidFill>
              <a:srgbClr val="8B451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V="1">
            <a:off x="4521137" y="4090805"/>
            <a:ext cx="142732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 flipV="1">
            <a:off x="4906183" y="1682237"/>
            <a:ext cx="292608" cy="283464"/>
          </a:xfrm>
          <a:prstGeom prst="ellipse">
            <a:avLst/>
          </a:prstGeom>
          <a:gradFill>
            <a:gsLst>
              <a:gs pos="25000">
                <a:srgbClr val="EE6363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solidFill>
              <a:srgbClr val="FF30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184" name="Oval 183"/>
          <p:cNvSpPr/>
          <p:nvPr/>
        </p:nvSpPr>
        <p:spPr>
          <a:xfrm flipV="1">
            <a:off x="4937277" y="1725187"/>
            <a:ext cx="210312" cy="201168"/>
          </a:xfrm>
          <a:prstGeom prst="ellipse">
            <a:avLst/>
          </a:prstGeom>
          <a:solidFill>
            <a:srgbClr val="FF3030"/>
          </a:solidFill>
          <a:ln>
            <a:solidFill>
              <a:srgbClr val="FF30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5820960" y="1816662"/>
            <a:ext cx="12766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 flipV="1">
            <a:off x="4301013" y="1570339"/>
            <a:ext cx="292608" cy="283464"/>
          </a:xfrm>
          <a:prstGeom prst="ellipse">
            <a:avLst/>
          </a:prstGeom>
          <a:gradFill>
            <a:gsLst>
              <a:gs pos="25000">
                <a:srgbClr val="EE6363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solidFill>
              <a:srgbClr val="CD555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207" name="Oval 206"/>
          <p:cNvSpPr/>
          <p:nvPr/>
        </p:nvSpPr>
        <p:spPr>
          <a:xfrm flipV="1">
            <a:off x="4329935" y="1613148"/>
            <a:ext cx="210312" cy="201168"/>
          </a:xfrm>
          <a:prstGeom prst="ellipse">
            <a:avLst/>
          </a:prstGeom>
          <a:solidFill>
            <a:srgbClr val="CD5555"/>
          </a:solidFill>
          <a:ln>
            <a:solidFill>
              <a:srgbClr val="CD555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215" name="Oval 214"/>
          <p:cNvSpPr/>
          <p:nvPr/>
        </p:nvSpPr>
        <p:spPr>
          <a:xfrm flipV="1">
            <a:off x="3828359" y="1704576"/>
            <a:ext cx="292608" cy="283464"/>
          </a:xfrm>
          <a:prstGeom prst="ellipse">
            <a:avLst/>
          </a:prstGeom>
          <a:gradFill>
            <a:gsLst>
              <a:gs pos="25000">
                <a:srgbClr val="EE6363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solidFill>
              <a:srgbClr val="EE63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216" name="Oval 215"/>
          <p:cNvSpPr/>
          <p:nvPr/>
        </p:nvSpPr>
        <p:spPr>
          <a:xfrm flipV="1">
            <a:off x="3863126" y="1750949"/>
            <a:ext cx="210312" cy="201168"/>
          </a:xfrm>
          <a:prstGeom prst="ellipse">
            <a:avLst/>
          </a:prstGeom>
          <a:solidFill>
            <a:srgbClr val="EE6363"/>
          </a:solidFill>
          <a:ln>
            <a:solidFill>
              <a:srgbClr val="EE63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234" name="Oval 233"/>
          <p:cNvSpPr/>
          <p:nvPr/>
        </p:nvSpPr>
        <p:spPr>
          <a:xfrm flipV="1">
            <a:off x="5491245" y="1682237"/>
            <a:ext cx="292608" cy="283464"/>
          </a:xfrm>
          <a:prstGeom prst="ellipse">
            <a:avLst/>
          </a:prstGeom>
          <a:gradFill>
            <a:gsLst>
              <a:gs pos="37000">
                <a:srgbClr val="EE6363">
                  <a:lumMod val="87000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235" name="Oval 234"/>
          <p:cNvSpPr/>
          <p:nvPr/>
        </p:nvSpPr>
        <p:spPr>
          <a:xfrm flipV="1">
            <a:off x="5537980" y="1759440"/>
            <a:ext cx="174952" cy="1623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237" name="Oval 236"/>
          <p:cNvSpPr/>
          <p:nvPr/>
        </p:nvSpPr>
        <p:spPr>
          <a:xfrm flipV="1">
            <a:off x="2778476" y="2254114"/>
            <a:ext cx="292608" cy="283464"/>
          </a:xfrm>
          <a:prstGeom prst="ellipse">
            <a:avLst/>
          </a:prstGeom>
          <a:gradFill flip="none" rotWithShape="1">
            <a:gsLst>
              <a:gs pos="25000">
                <a:srgbClr val="FF7F00"/>
              </a:gs>
              <a:gs pos="91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7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238" name="Oval 237"/>
          <p:cNvSpPr/>
          <p:nvPr/>
        </p:nvSpPr>
        <p:spPr>
          <a:xfrm flipV="1">
            <a:off x="2809276" y="2302667"/>
            <a:ext cx="210312" cy="201168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4593621" y="2635697"/>
            <a:ext cx="27504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238905" y="1816662"/>
            <a:ext cx="20346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5827034" y="2635697"/>
            <a:ext cx="12766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 flipV="1">
            <a:off x="4904237" y="2490405"/>
            <a:ext cx="292608" cy="283464"/>
          </a:xfrm>
          <a:prstGeom prst="ellipse">
            <a:avLst/>
          </a:prstGeom>
          <a:gradFill>
            <a:gsLst>
              <a:gs pos="25000">
                <a:srgbClr val="8B5A2B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solidFill>
              <a:srgbClr val="8B5A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158" name="Oval 157"/>
          <p:cNvSpPr/>
          <p:nvPr/>
        </p:nvSpPr>
        <p:spPr>
          <a:xfrm flipV="1">
            <a:off x="4933693" y="2534579"/>
            <a:ext cx="210312" cy="201168"/>
          </a:xfrm>
          <a:prstGeom prst="ellipse">
            <a:avLst/>
          </a:prstGeom>
          <a:solidFill>
            <a:srgbClr val="8B5A2B"/>
          </a:solidFill>
          <a:ln>
            <a:solidFill>
              <a:srgbClr val="8B5A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5238905" y="2635697"/>
            <a:ext cx="20346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 flipV="1">
            <a:off x="5562246" y="2555529"/>
            <a:ext cx="134056" cy="122307"/>
          </a:xfrm>
          <a:prstGeom prst="ellipse">
            <a:avLst/>
          </a:prstGeom>
          <a:solidFill>
            <a:srgbClr val="8B4513"/>
          </a:solidFill>
          <a:ln>
            <a:solidFill>
              <a:srgbClr val="8B451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xmlns="" id="{49BD5ACC-4A8E-3B4A-89C8-B2C6CC362F75}"/>
              </a:ext>
            </a:extLst>
          </p:cNvPr>
          <p:cNvSpPr/>
          <p:nvPr/>
        </p:nvSpPr>
        <p:spPr>
          <a:xfrm flipV="1">
            <a:off x="2367971" y="3420917"/>
            <a:ext cx="292608" cy="283464"/>
          </a:xfrm>
          <a:prstGeom prst="ellipse">
            <a:avLst/>
          </a:prstGeom>
          <a:gradFill flip="none" rotWithShape="1">
            <a:gsLst>
              <a:gs pos="0">
                <a:srgbClr val="228B22"/>
              </a:gs>
              <a:gs pos="100000">
                <a:srgbClr val="228B22"/>
              </a:gs>
              <a:gs pos="95000">
                <a:schemeClr val="bg1">
                  <a:lumMod val="97000"/>
                  <a:lumOff val="3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228B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FFA745D6-2EB5-D746-997E-50458BD4DB36}"/>
              </a:ext>
            </a:extLst>
          </p:cNvPr>
          <p:cNvSpPr/>
          <p:nvPr/>
        </p:nvSpPr>
        <p:spPr>
          <a:xfrm flipV="1">
            <a:off x="2400172" y="3468591"/>
            <a:ext cx="210312" cy="201168"/>
          </a:xfrm>
          <a:prstGeom prst="ellipse">
            <a:avLst/>
          </a:prstGeom>
          <a:solidFill>
            <a:srgbClr val="228B22"/>
          </a:solidFill>
          <a:ln>
            <a:solidFill>
              <a:srgbClr val="228B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" y="228600"/>
            <a:ext cx="9067800" cy="685799"/>
          </a:xfrm>
        </p:spPr>
        <p:txBody>
          <a:bodyPr>
            <a:noAutofit/>
          </a:bodyPr>
          <a:lstStyle/>
          <a:p>
            <a:r>
              <a:rPr lang="en-US" sz="2800" dirty="0"/>
              <a:t>Mouse hematopoietic cells and epigenetic features </a:t>
            </a:r>
            <a:r>
              <a:rPr lang="en-US" sz="2800" dirty="0" smtClean="0"/>
              <a:t>studied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D969-4EC9-C848-8ECE-47BEE4E34203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EC48-1E6C-C249-AF3F-BA779E0C81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914400"/>
          </a:xfrm>
          <a:ln/>
        </p:spPr>
        <p:txBody>
          <a:bodyPr>
            <a:noAutofit/>
          </a:bodyPr>
          <a:lstStyle/>
          <a:p>
            <a:r>
              <a:rPr lang="en-US" sz="2800" dirty="0" smtClean="0"/>
              <a:t>Epigenetic </a:t>
            </a:r>
            <a:r>
              <a:rPr lang="en-US" sz="2800" dirty="0"/>
              <a:t>features associated with transcriptional </a:t>
            </a:r>
            <a:r>
              <a:rPr lang="en-US" sz="2800" dirty="0" smtClean="0"/>
              <a:t>regulation, assayed genome-wide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6</a:t>
            </a:fld>
            <a:endParaRPr lang="en-US"/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4513263" y="1447800"/>
            <a:ext cx="101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Promoter</a:t>
            </a:r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2684463" y="1447800"/>
            <a:ext cx="1054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Enhancer</a:t>
            </a:r>
          </a:p>
        </p:txBody>
      </p:sp>
      <p:grpSp>
        <p:nvGrpSpPr>
          <p:cNvPr id="413706" name="Group 10"/>
          <p:cNvGrpSpPr>
            <a:grpSpLocks/>
          </p:cNvGrpSpPr>
          <p:nvPr/>
        </p:nvGrpSpPr>
        <p:grpSpPr bwMode="auto">
          <a:xfrm>
            <a:off x="4741863" y="1752600"/>
            <a:ext cx="381000" cy="152400"/>
            <a:chOff x="2928" y="1392"/>
            <a:chExt cx="240" cy="96"/>
          </a:xfrm>
        </p:grpSpPr>
        <p:sp>
          <p:nvSpPr>
            <p:cNvPr id="413704" name="Line 8"/>
            <p:cNvSpPr>
              <a:spLocks noChangeShapeType="1"/>
            </p:cNvSpPr>
            <p:nvPr/>
          </p:nvSpPr>
          <p:spPr bwMode="auto">
            <a:xfrm>
              <a:off x="2928" y="13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5" name="Line 9"/>
            <p:cNvSpPr>
              <a:spLocks noChangeShapeType="1"/>
            </p:cNvSpPr>
            <p:nvPr/>
          </p:nvSpPr>
          <p:spPr bwMode="auto">
            <a:xfrm>
              <a:off x="2928" y="13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707" name="Text Box 11"/>
          <p:cNvSpPr txBox="1">
            <a:spLocks noChangeArrowheads="1"/>
          </p:cNvSpPr>
          <p:nvPr/>
        </p:nvSpPr>
        <p:spPr bwMode="auto">
          <a:xfrm>
            <a:off x="398463" y="1447800"/>
            <a:ext cx="2116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Repressed chromatin</a:t>
            </a:r>
          </a:p>
        </p:txBody>
      </p:sp>
      <p:sp>
        <p:nvSpPr>
          <p:cNvPr id="413708" name="Line 12"/>
          <p:cNvSpPr>
            <a:spLocks noChangeShapeType="1"/>
          </p:cNvSpPr>
          <p:nvPr/>
        </p:nvSpPr>
        <p:spPr bwMode="auto">
          <a:xfrm>
            <a:off x="627063" y="1828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9" name="Line 13"/>
          <p:cNvSpPr>
            <a:spLocks noChangeShapeType="1"/>
          </p:cNvSpPr>
          <p:nvPr/>
        </p:nvSpPr>
        <p:spPr bwMode="auto">
          <a:xfrm>
            <a:off x="2684463" y="1828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2" name="Text Box 16"/>
          <p:cNvSpPr txBox="1">
            <a:spLocks noChangeArrowheads="1"/>
          </p:cNvSpPr>
          <p:nvPr/>
        </p:nvSpPr>
        <p:spPr bwMode="auto">
          <a:xfrm>
            <a:off x="6799263" y="1447800"/>
            <a:ext cx="2116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Repressed chromatin</a:t>
            </a:r>
          </a:p>
        </p:txBody>
      </p:sp>
      <p:sp>
        <p:nvSpPr>
          <p:cNvPr id="413713" name="Line 17"/>
          <p:cNvSpPr>
            <a:spLocks noChangeShapeType="1"/>
          </p:cNvSpPr>
          <p:nvPr/>
        </p:nvSpPr>
        <p:spPr bwMode="auto">
          <a:xfrm>
            <a:off x="7027863" y="1828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7" name="Line 21"/>
          <p:cNvSpPr>
            <a:spLocks noChangeShapeType="1"/>
          </p:cNvSpPr>
          <p:nvPr/>
        </p:nvSpPr>
        <p:spPr bwMode="auto">
          <a:xfrm>
            <a:off x="44958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8" name="Line 22"/>
          <p:cNvSpPr>
            <a:spLocks noChangeShapeType="1"/>
          </p:cNvSpPr>
          <p:nvPr/>
        </p:nvSpPr>
        <p:spPr bwMode="auto">
          <a:xfrm flipH="1">
            <a:off x="2362200" y="3581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3720" name="Picture 24" descr="ChromatinTFcartoon_noK36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976438"/>
            <a:ext cx="7769225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ATA1carto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62400"/>
            <a:ext cx="302860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0" y="2209800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H3K27ac</a:t>
            </a:r>
            <a:endParaRPr lang="en-US" sz="1400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67000" y="2438400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F4E0-EDCC-A242-9D78-7263383882D2}" type="datetime1">
              <a:rPr lang="en-US" smtClean="0"/>
              <a:t>3/29/2018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ION_home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8"/>
            <a:ext cx="9144000" cy="6838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304800"/>
            <a:ext cx="2332815" cy="400110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lt"/>
              </a:rPr>
              <a:t>http:/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/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usevision.org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0D88-B05C-9645-A007-1F61C6FCC29F}" type="datetime1">
              <a:rPr lang="en-US" smtClean="0"/>
              <a:t>3/29/2018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VISION Data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57766"/>
            <a:ext cx="8229600" cy="5185834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VISION = </a:t>
            </a:r>
            <a:r>
              <a:rPr lang="en-US" sz="2000" b="1" dirty="0" err="1" smtClean="0"/>
              <a:t>V</a:t>
            </a:r>
            <a:r>
              <a:rPr lang="en-US" sz="2000" dirty="0" err="1" smtClean="0"/>
              <a:t>al</a:t>
            </a:r>
            <a:r>
              <a:rPr lang="en-US" sz="2000" b="1" dirty="0" err="1" smtClean="0"/>
              <a:t>I</a:t>
            </a:r>
            <a:r>
              <a:rPr lang="en-US" sz="2000" dirty="0" err="1" smtClean="0"/>
              <a:t>dated</a:t>
            </a:r>
            <a:r>
              <a:rPr lang="en-US" sz="2000" b="1" dirty="0" smtClean="0"/>
              <a:t> S</a:t>
            </a:r>
            <a:r>
              <a:rPr lang="en-US" sz="2000" dirty="0" smtClean="0"/>
              <a:t>ystematic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dirty="0" err="1" smtClean="0"/>
              <a:t>ntegrati</a:t>
            </a:r>
            <a:r>
              <a:rPr lang="en-US" sz="2000" b="1" dirty="0" err="1" smtClean="0"/>
              <a:t>ON</a:t>
            </a:r>
            <a:r>
              <a:rPr lang="en-US" sz="2000" b="1" dirty="0" smtClean="0"/>
              <a:t> o</a:t>
            </a:r>
            <a:r>
              <a:rPr lang="en-US" sz="2000" dirty="0" smtClean="0"/>
              <a:t>f epigenomic data in hematopoiesis</a:t>
            </a:r>
          </a:p>
          <a:p>
            <a:r>
              <a:rPr lang="en-US" sz="2000" b="1" dirty="0" smtClean="0"/>
              <a:t>Visualization</a:t>
            </a:r>
          </a:p>
          <a:p>
            <a:r>
              <a:rPr lang="en-US" sz="2000" dirty="0" smtClean="0"/>
              <a:t>Website</a:t>
            </a:r>
          </a:p>
          <a:p>
            <a:pPr lvl="1"/>
            <a:r>
              <a:rPr lang="en-US" sz="1600" dirty="0">
                <a:hlinkClick r:id="rId2"/>
              </a:rPr>
              <a:t>http:/</a:t>
            </a:r>
            <a:r>
              <a:rPr lang="en-US" sz="1600" dirty="0" smtClean="0">
                <a:hlinkClick r:id="rId2"/>
              </a:rPr>
              <a:t>/usevision.org</a:t>
            </a:r>
            <a:endParaRPr lang="en-US" sz="1600" dirty="0" smtClean="0"/>
          </a:p>
          <a:p>
            <a:r>
              <a:rPr lang="en-US" sz="2000" dirty="0" smtClean="0"/>
              <a:t>BX Browser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main.genome-browser.bx.psu.edu</a:t>
            </a:r>
            <a:r>
              <a:rPr lang="en-US" sz="1600" dirty="0"/>
              <a:t>/</a:t>
            </a:r>
          </a:p>
          <a:p>
            <a:r>
              <a:rPr lang="en-US" sz="2000" dirty="0" smtClean="0"/>
              <a:t>Useful session</a:t>
            </a:r>
          </a:p>
          <a:p>
            <a:pPr lvl="1"/>
            <a:r>
              <a:rPr lang="en-US" sz="1600" dirty="0">
                <a:hlinkClick r:id="rId3"/>
              </a:rPr>
              <a:t>http://main.genome-browser.bx.psu.edu/cgi-bin/hgTracks?hgS_doOtherUser=submit&amp;hgS_otherUserName=ross&amp;hgS_otherUserSessionName=</a:t>
            </a:r>
            <a:r>
              <a:rPr lang="en-US" sz="1600" dirty="0" smtClean="0">
                <a:hlinkClick r:id="rId3"/>
              </a:rPr>
              <a:t>LSK_ERY_MEG_ATAC_HM_RNA_mm10</a:t>
            </a:r>
            <a:endParaRPr lang="en-US" sz="1600" dirty="0" smtClean="0"/>
          </a:p>
          <a:p>
            <a:r>
              <a:rPr lang="en-US" sz="2000" b="1" dirty="0" smtClean="0"/>
              <a:t>Data repositories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ENCODE data portal</a:t>
            </a:r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www.encodeproject.org</a:t>
            </a:r>
            <a:endParaRPr lang="en-US" sz="1600" dirty="0" smtClean="0"/>
          </a:p>
          <a:p>
            <a:r>
              <a:rPr lang="en-US" sz="2000" dirty="0" smtClean="0"/>
              <a:t>CODEX</a:t>
            </a:r>
          </a:p>
          <a:p>
            <a:pPr lvl="1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codex.stemcells.cam.ac.uk</a:t>
            </a:r>
            <a:endParaRPr lang="en-US" sz="1600" dirty="0" smtClean="0"/>
          </a:p>
          <a:p>
            <a:r>
              <a:rPr lang="en-US" sz="2000" dirty="0" smtClean="0"/>
              <a:t>Course website</a:t>
            </a:r>
          </a:p>
          <a:p>
            <a:pPr lvl="1"/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A66D-BE70-AE4C-9EFE-060E44108AA8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Bioinformatics II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67000" y="1905000"/>
            <a:ext cx="5852504" cy="4145948"/>
            <a:chOff x="1512510" y="1188052"/>
            <a:chExt cx="5852504" cy="4145948"/>
          </a:xfrm>
        </p:grpSpPr>
        <p:sp>
          <p:nvSpPr>
            <p:cNvPr id="145" name="TextBox 144"/>
            <p:cNvSpPr txBox="1"/>
            <p:nvPr/>
          </p:nvSpPr>
          <p:spPr>
            <a:xfrm>
              <a:off x="1916264" y="3477233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LSK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56285" y="4849329"/>
              <a:ext cx="4812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CLP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9569" y="3508565"/>
              <a:ext cx="53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GMP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400017" y="2236530"/>
              <a:ext cx="578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MK_fl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048175" y="2236530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CFUMk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319385" y="3661221"/>
              <a:ext cx="50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NEU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19385" y="3960008"/>
              <a:ext cx="543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MON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319385" y="4386597"/>
              <a:ext cx="275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319385" y="4731964"/>
              <a:ext cx="287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319385" y="5057001"/>
              <a:ext cx="402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NK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319385" y="2964404"/>
              <a:ext cx="509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EOS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319385" y="3292712"/>
              <a:ext cx="518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MAS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04873" y="5072390"/>
              <a:ext cx="3698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NH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04289" y="4742473"/>
              <a:ext cx="3698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NH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04289" y="4401477"/>
              <a:ext cx="4624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NHC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98111" y="4704846"/>
              <a:ext cx="3698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NH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00620" y="3671939"/>
              <a:ext cx="555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RNHC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90840" y="3343707"/>
              <a:ext cx="5551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RNHC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15224" y="3363118"/>
              <a:ext cx="4624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RNH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513020" y="2099703"/>
              <a:ext cx="277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207343" y="2099703"/>
              <a:ext cx="3698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12510" y="4273113"/>
              <a:ext cx="1803737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Arial"/>
                  <a:cs typeface="Arial"/>
                </a:rPr>
                <a:t>R </a:t>
              </a:r>
              <a:r>
                <a:rPr lang="en-US" sz="1100" dirty="0">
                  <a:latin typeface="Arial"/>
                  <a:cs typeface="Arial"/>
                </a:rPr>
                <a:t>= RNA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Arial"/>
                  <a:cs typeface="Arial"/>
                </a:rPr>
                <a:t>N </a:t>
              </a:r>
              <a:r>
                <a:rPr lang="en-US" sz="1100" dirty="0">
                  <a:solidFill>
                    <a:srgbClr val="000000"/>
                  </a:solidFill>
                  <a:latin typeface="Arial"/>
                  <a:cs typeface="Arial"/>
                </a:rPr>
                <a:t>= nuclease accessibility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Arial"/>
                  <a:cs typeface="Arial"/>
                </a:rPr>
                <a:t>H </a:t>
              </a:r>
              <a:r>
                <a:rPr lang="en-US" sz="1100" dirty="0">
                  <a:solidFill>
                    <a:srgbClr val="000000"/>
                  </a:solidFill>
                  <a:latin typeface="Arial"/>
                  <a:cs typeface="Arial"/>
                </a:rPr>
                <a:t>= histone mods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Arial"/>
                  <a:cs typeface="Arial"/>
                </a:rPr>
                <a:t>C </a:t>
              </a:r>
              <a:r>
                <a:rPr lang="en-US" sz="1100" dirty="0">
                  <a:solidFill>
                    <a:srgbClr val="000000"/>
                  </a:solidFill>
                  <a:latin typeface="Arial"/>
                  <a:cs typeface="Arial"/>
                </a:rPr>
                <a:t>= CTCF</a:t>
              </a:r>
            </a:p>
            <a:p>
              <a:endParaRPr lang="en-US" sz="11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27717" y="3971382"/>
              <a:ext cx="555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RNHC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319385" y="1688702"/>
              <a:ext cx="509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RBC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319385" y="2490718"/>
              <a:ext cx="1045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PLATELETS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479994" y="2665565"/>
              <a:ext cx="52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CMP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62443" y="2524619"/>
              <a:ext cx="55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RNHC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088838" y="1956264"/>
              <a:ext cx="515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MEP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12514" y="1818516"/>
              <a:ext cx="4624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RNH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741442" y="1448412"/>
              <a:ext cx="6035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CFUE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807893" y="1313938"/>
              <a:ext cx="4624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94475" y="1188052"/>
              <a:ext cx="55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RNHC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140755" y="1325630"/>
              <a:ext cx="4840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ER4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466579" y="1388640"/>
              <a:ext cx="55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RNHC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485427" y="1526218"/>
              <a:ext cx="492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G1E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80025" y="1317900"/>
              <a:ext cx="55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RNHC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417742" y="1454198"/>
              <a:ext cx="495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ERY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278226" y="2152857"/>
              <a:ext cx="595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HPC7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331893" y="2016056"/>
              <a:ext cx="4624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NHC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833349" y="2236530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iMk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819922" y="2099703"/>
              <a:ext cx="4624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Arial"/>
                  <a:cs typeface="Arial"/>
                </a:rPr>
                <a:t>RNH</a:t>
              </a:r>
            </a:p>
          </p:txBody>
        </p:sp>
        <p:sp>
          <p:nvSpPr>
            <p:cNvPr id="24" name="Freeform 23"/>
            <p:cNvSpPr/>
            <p:nvPr/>
          </p:nvSpPr>
          <p:spPr>
            <a:xfrm flipV="1">
              <a:off x="5479373" y="2482261"/>
              <a:ext cx="298450" cy="269129"/>
            </a:xfrm>
            <a:custGeom>
              <a:avLst/>
              <a:gdLst>
                <a:gd name="connsiteX0" fmla="*/ 165100 w 228600"/>
                <a:gd name="connsiteY0" fmla="*/ 25400 h 206375"/>
                <a:gd name="connsiteX1" fmla="*/ 158750 w 228600"/>
                <a:gd name="connsiteY1" fmla="*/ 9525 h 206375"/>
                <a:gd name="connsiteX2" fmla="*/ 139700 w 228600"/>
                <a:gd name="connsiteY2" fmla="*/ 0 h 206375"/>
                <a:gd name="connsiteX3" fmla="*/ 98425 w 228600"/>
                <a:gd name="connsiteY3" fmla="*/ 3175 h 206375"/>
                <a:gd name="connsiteX4" fmla="*/ 88900 w 228600"/>
                <a:gd name="connsiteY4" fmla="*/ 12700 h 206375"/>
                <a:gd name="connsiteX5" fmla="*/ 82550 w 228600"/>
                <a:gd name="connsiteY5" fmla="*/ 22225 h 206375"/>
                <a:gd name="connsiteX6" fmla="*/ 73025 w 228600"/>
                <a:gd name="connsiteY6" fmla="*/ 41275 h 206375"/>
                <a:gd name="connsiteX7" fmla="*/ 53975 w 228600"/>
                <a:gd name="connsiteY7" fmla="*/ 47625 h 206375"/>
                <a:gd name="connsiteX8" fmla="*/ 44450 w 228600"/>
                <a:gd name="connsiteY8" fmla="*/ 50800 h 206375"/>
                <a:gd name="connsiteX9" fmla="*/ 34925 w 228600"/>
                <a:gd name="connsiteY9" fmla="*/ 53975 h 206375"/>
                <a:gd name="connsiteX10" fmla="*/ 9525 w 228600"/>
                <a:gd name="connsiteY10" fmla="*/ 60325 h 206375"/>
                <a:gd name="connsiteX11" fmla="*/ 0 w 228600"/>
                <a:gd name="connsiteY11" fmla="*/ 79375 h 206375"/>
                <a:gd name="connsiteX12" fmla="*/ 3175 w 228600"/>
                <a:gd name="connsiteY12" fmla="*/ 98425 h 206375"/>
                <a:gd name="connsiteX13" fmla="*/ 6350 w 228600"/>
                <a:gd name="connsiteY13" fmla="*/ 107950 h 206375"/>
                <a:gd name="connsiteX14" fmla="*/ 25400 w 228600"/>
                <a:gd name="connsiteY14" fmla="*/ 117475 h 206375"/>
                <a:gd name="connsiteX15" fmla="*/ 34925 w 228600"/>
                <a:gd name="connsiteY15" fmla="*/ 123825 h 206375"/>
                <a:gd name="connsiteX16" fmla="*/ 41275 w 228600"/>
                <a:gd name="connsiteY16" fmla="*/ 133350 h 206375"/>
                <a:gd name="connsiteX17" fmla="*/ 44450 w 228600"/>
                <a:gd name="connsiteY17" fmla="*/ 177800 h 206375"/>
                <a:gd name="connsiteX18" fmla="*/ 47625 w 228600"/>
                <a:gd name="connsiteY18" fmla="*/ 187325 h 206375"/>
                <a:gd name="connsiteX19" fmla="*/ 66675 w 228600"/>
                <a:gd name="connsiteY19" fmla="*/ 203200 h 206375"/>
                <a:gd name="connsiteX20" fmla="*/ 76200 w 228600"/>
                <a:gd name="connsiteY20" fmla="*/ 206375 h 206375"/>
                <a:gd name="connsiteX21" fmla="*/ 104775 w 228600"/>
                <a:gd name="connsiteY21" fmla="*/ 203200 h 206375"/>
                <a:gd name="connsiteX22" fmla="*/ 117475 w 228600"/>
                <a:gd name="connsiteY22" fmla="*/ 200025 h 206375"/>
                <a:gd name="connsiteX23" fmla="*/ 133350 w 228600"/>
                <a:gd name="connsiteY23" fmla="*/ 196850 h 206375"/>
                <a:gd name="connsiteX24" fmla="*/ 161925 w 228600"/>
                <a:gd name="connsiteY24" fmla="*/ 200025 h 206375"/>
                <a:gd name="connsiteX25" fmla="*/ 171450 w 228600"/>
                <a:gd name="connsiteY25" fmla="*/ 203200 h 206375"/>
                <a:gd name="connsiteX26" fmla="*/ 200025 w 228600"/>
                <a:gd name="connsiteY26" fmla="*/ 200025 h 206375"/>
                <a:gd name="connsiteX27" fmla="*/ 209550 w 228600"/>
                <a:gd name="connsiteY27" fmla="*/ 196850 h 206375"/>
                <a:gd name="connsiteX28" fmla="*/ 212725 w 228600"/>
                <a:gd name="connsiteY28" fmla="*/ 187325 h 206375"/>
                <a:gd name="connsiteX29" fmla="*/ 206375 w 228600"/>
                <a:gd name="connsiteY29" fmla="*/ 142875 h 206375"/>
                <a:gd name="connsiteX30" fmla="*/ 212725 w 228600"/>
                <a:gd name="connsiteY30" fmla="*/ 123825 h 206375"/>
                <a:gd name="connsiteX31" fmla="*/ 228600 w 228600"/>
                <a:gd name="connsiteY31" fmla="*/ 95250 h 206375"/>
                <a:gd name="connsiteX32" fmla="*/ 225425 w 228600"/>
                <a:gd name="connsiteY32" fmla="*/ 63500 h 206375"/>
                <a:gd name="connsiteX33" fmla="*/ 193675 w 228600"/>
                <a:gd name="connsiteY33" fmla="*/ 47625 h 206375"/>
                <a:gd name="connsiteX34" fmla="*/ 177800 w 228600"/>
                <a:gd name="connsiteY34" fmla="*/ 44450 h 206375"/>
                <a:gd name="connsiteX35" fmla="*/ 168275 w 228600"/>
                <a:gd name="connsiteY35" fmla="*/ 41275 h 206375"/>
                <a:gd name="connsiteX36" fmla="*/ 165100 w 228600"/>
                <a:gd name="connsiteY36" fmla="*/ 25400 h 2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600" h="206375">
                  <a:moveTo>
                    <a:pt x="165100" y="25400"/>
                  </a:moveTo>
                  <a:cubicBezTo>
                    <a:pt x="163513" y="20108"/>
                    <a:pt x="162063" y="14163"/>
                    <a:pt x="158750" y="9525"/>
                  </a:cubicBezTo>
                  <a:cubicBezTo>
                    <a:pt x="154903" y="4140"/>
                    <a:pt x="145423" y="1908"/>
                    <a:pt x="139700" y="0"/>
                  </a:cubicBezTo>
                  <a:cubicBezTo>
                    <a:pt x="125942" y="1058"/>
                    <a:pt x="111812" y="-172"/>
                    <a:pt x="98425" y="3175"/>
                  </a:cubicBezTo>
                  <a:cubicBezTo>
                    <a:pt x="94069" y="4264"/>
                    <a:pt x="91775" y="9251"/>
                    <a:pt x="88900" y="12700"/>
                  </a:cubicBezTo>
                  <a:cubicBezTo>
                    <a:pt x="86457" y="15631"/>
                    <a:pt x="84257" y="18812"/>
                    <a:pt x="82550" y="22225"/>
                  </a:cubicBezTo>
                  <a:cubicBezTo>
                    <a:pt x="79562" y="28201"/>
                    <a:pt x="79643" y="37139"/>
                    <a:pt x="73025" y="41275"/>
                  </a:cubicBezTo>
                  <a:cubicBezTo>
                    <a:pt x="67349" y="44823"/>
                    <a:pt x="60325" y="45508"/>
                    <a:pt x="53975" y="47625"/>
                  </a:cubicBezTo>
                  <a:lnTo>
                    <a:pt x="44450" y="50800"/>
                  </a:lnTo>
                  <a:cubicBezTo>
                    <a:pt x="41275" y="51858"/>
                    <a:pt x="38207" y="53319"/>
                    <a:pt x="34925" y="53975"/>
                  </a:cubicBezTo>
                  <a:cubicBezTo>
                    <a:pt x="15768" y="57806"/>
                    <a:pt x="24170" y="55443"/>
                    <a:pt x="9525" y="60325"/>
                  </a:cubicBezTo>
                  <a:cubicBezTo>
                    <a:pt x="6314" y="65141"/>
                    <a:pt x="0" y="72802"/>
                    <a:pt x="0" y="79375"/>
                  </a:cubicBezTo>
                  <a:cubicBezTo>
                    <a:pt x="0" y="85813"/>
                    <a:pt x="1778" y="92141"/>
                    <a:pt x="3175" y="98425"/>
                  </a:cubicBezTo>
                  <a:cubicBezTo>
                    <a:pt x="3901" y="101692"/>
                    <a:pt x="4259" y="105337"/>
                    <a:pt x="6350" y="107950"/>
                  </a:cubicBezTo>
                  <a:cubicBezTo>
                    <a:pt x="12416" y="115533"/>
                    <a:pt x="17731" y="113640"/>
                    <a:pt x="25400" y="117475"/>
                  </a:cubicBezTo>
                  <a:cubicBezTo>
                    <a:pt x="28813" y="119182"/>
                    <a:pt x="31750" y="121708"/>
                    <a:pt x="34925" y="123825"/>
                  </a:cubicBezTo>
                  <a:cubicBezTo>
                    <a:pt x="37042" y="127000"/>
                    <a:pt x="40612" y="129592"/>
                    <a:pt x="41275" y="133350"/>
                  </a:cubicBezTo>
                  <a:cubicBezTo>
                    <a:pt x="43856" y="147978"/>
                    <a:pt x="42714" y="163047"/>
                    <a:pt x="44450" y="177800"/>
                  </a:cubicBezTo>
                  <a:cubicBezTo>
                    <a:pt x="44841" y="181124"/>
                    <a:pt x="45769" y="184540"/>
                    <a:pt x="47625" y="187325"/>
                  </a:cubicBezTo>
                  <a:cubicBezTo>
                    <a:pt x="51136" y="192591"/>
                    <a:pt x="60818" y="200272"/>
                    <a:pt x="66675" y="203200"/>
                  </a:cubicBezTo>
                  <a:cubicBezTo>
                    <a:pt x="69668" y="204697"/>
                    <a:pt x="73025" y="205317"/>
                    <a:pt x="76200" y="206375"/>
                  </a:cubicBezTo>
                  <a:cubicBezTo>
                    <a:pt x="85725" y="205317"/>
                    <a:pt x="95303" y="204657"/>
                    <a:pt x="104775" y="203200"/>
                  </a:cubicBezTo>
                  <a:cubicBezTo>
                    <a:pt x="109088" y="202536"/>
                    <a:pt x="113215" y="200972"/>
                    <a:pt x="117475" y="200025"/>
                  </a:cubicBezTo>
                  <a:cubicBezTo>
                    <a:pt x="122743" y="198854"/>
                    <a:pt x="128058" y="197908"/>
                    <a:pt x="133350" y="196850"/>
                  </a:cubicBezTo>
                  <a:cubicBezTo>
                    <a:pt x="142875" y="197908"/>
                    <a:pt x="152472" y="198449"/>
                    <a:pt x="161925" y="200025"/>
                  </a:cubicBezTo>
                  <a:cubicBezTo>
                    <a:pt x="165226" y="200575"/>
                    <a:pt x="168103" y="203200"/>
                    <a:pt x="171450" y="203200"/>
                  </a:cubicBezTo>
                  <a:cubicBezTo>
                    <a:pt x="181034" y="203200"/>
                    <a:pt x="190500" y="201083"/>
                    <a:pt x="200025" y="200025"/>
                  </a:cubicBezTo>
                  <a:cubicBezTo>
                    <a:pt x="203200" y="198967"/>
                    <a:pt x="207183" y="199217"/>
                    <a:pt x="209550" y="196850"/>
                  </a:cubicBezTo>
                  <a:cubicBezTo>
                    <a:pt x="211917" y="194483"/>
                    <a:pt x="212725" y="190672"/>
                    <a:pt x="212725" y="187325"/>
                  </a:cubicBezTo>
                  <a:cubicBezTo>
                    <a:pt x="212725" y="165670"/>
                    <a:pt x="210649" y="159971"/>
                    <a:pt x="206375" y="142875"/>
                  </a:cubicBezTo>
                  <a:cubicBezTo>
                    <a:pt x="208492" y="136525"/>
                    <a:pt x="209012" y="129394"/>
                    <a:pt x="212725" y="123825"/>
                  </a:cubicBezTo>
                  <a:cubicBezTo>
                    <a:pt x="227281" y="101990"/>
                    <a:pt x="223012" y="112015"/>
                    <a:pt x="228600" y="95250"/>
                  </a:cubicBezTo>
                  <a:cubicBezTo>
                    <a:pt x="227542" y="84667"/>
                    <a:pt x="230182" y="73013"/>
                    <a:pt x="225425" y="63500"/>
                  </a:cubicBezTo>
                  <a:cubicBezTo>
                    <a:pt x="220304" y="53258"/>
                    <a:pt x="203739" y="49861"/>
                    <a:pt x="193675" y="47625"/>
                  </a:cubicBezTo>
                  <a:cubicBezTo>
                    <a:pt x="188407" y="46454"/>
                    <a:pt x="183035" y="45759"/>
                    <a:pt x="177800" y="44450"/>
                  </a:cubicBezTo>
                  <a:cubicBezTo>
                    <a:pt x="174553" y="43638"/>
                    <a:pt x="171450" y="42333"/>
                    <a:pt x="168275" y="41275"/>
                  </a:cubicBezTo>
                  <a:cubicBezTo>
                    <a:pt x="164096" y="28738"/>
                    <a:pt x="166687" y="30692"/>
                    <a:pt x="165100" y="25400"/>
                  </a:cubicBezTo>
                  <a:close/>
                </a:path>
              </a:pathLst>
            </a:custGeom>
            <a:gradFill>
              <a:gsLst>
                <a:gs pos="72000">
                  <a:srgbClr val="8B5A2B"/>
                </a:gs>
                <a:gs pos="0">
                  <a:srgbClr val="FFFFFF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8B451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3300294" y="2800029"/>
              <a:ext cx="459316" cy="60830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 flipV="1">
              <a:off x="3774107" y="4647698"/>
              <a:ext cx="292608" cy="283464"/>
            </a:xfrm>
            <a:prstGeom prst="ellipse">
              <a:avLst/>
            </a:prstGeom>
            <a:gradFill flip="none" rotWithShape="1">
              <a:gsLst>
                <a:gs pos="28000">
                  <a:srgbClr val="9370DB"/>
                </a:gs>
                <a:gs pos="9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370D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3803563" y="4691872"/>
              <a:ext cx="210312" cy="201168"/>
            </a:xfrm>
            <a:prstGeom prst="ellipse">
              <a:avLst/>
            </a:prstGeom>
            <a:solidFill>
              <a:srgbClr val="9370DB"/>
            </a:solidFill>
            <a:ln>
              <a:solidFill>
                <a:srgbClr val="9370D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 flipV="1">
              <a:off x="3759610" y="3434219"/>
              <a:ext cx="292608" cy="283464"/>
            </a:xfrm>
            <a:prstGeom prst="ellipse">
              <a:avLst/>
            </a:prstGeom>
            <a:gradFill>
              <a:gsLst>
                <a:gs pos="30000">
                  <a:srgbClr val="008B8B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008B8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3790874" y="3466537"/>
              <a:ext cx="210312" cy="201168"/>
            </a:xfrm>
            <a:prstGeom prst="ellipse">
              <a:avLst/>
            </a:prstGeom>
            <a:solidFill>
              <a:srgbClr val="008B8B"/>
            </a:solidFill>
            <a:ln>
              <a:solidFill>
                <a:srgbClr val="008B8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flipV="1">
              <a:off x="3041628" y="2489809"/>
              <a:ext cx="292608" cy="283464"/>
            </a:xfrm>
            <a:prstGeom prst="ellipse">
              <a:avLst/>
            </a:prstGeom>
            <a:gradFill flip="none" rotWithShape="1">
              <a:gsLst>
                <a:gs pos="36000">
                  <a:srgbClr val="EE76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EE7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flipV="1">
              <a:off x="3074190" y="2533355"/>
              <a:ext cx="210312" cy="201168"/>
            </a:xfrm>
            <a:prstGeom prst="ellipse">
              <a:avLst/>
            </a:prstGeom>
            <a:solidFill>
              <a:srgbClr val="EE7600"/>
            </a:solidFill>
            <a:ln>
              <a:solidFill>
                <a:srgbClr val="EE7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 flipV="1">
              <a:off x="6035400" y="5044266"/>
              <a:ext cx="292608" cy="283464"/>
            </a:xfrm>
            <a:prstGeom prst="ellipse">
              <a:avLst/>
            </a:prstGeom>
            <a:gradFill flip="none" rotWithShape="1">
              <a:gsLst>
                <a:gs pos="32000">
                  <a:srgbClr val="8B008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8B008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 flipV="1">
              <a:off x="6064856" y="5088440"/>
              <a:ext cx="210312" cy="201168"/>
            </a:xfrm>
            <a:prstGeom prst="ellipse">
              <a:avLst/>
            </a:prstGeom>
            <a:solidFill>
              <a:srgbClr val="8B008B"/>
            </a:solidFill>
            <a:ln>
              <a:solidFill>
                <a:srgbClr val="8B008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flipV="1">
              <a:off x="6034181" y="4714457"/>
              <a:ext cx="292608" cy="283464"/>
            </a:xfrm>
            <a:prstGeom prst="ellipse">
              <a:avLst/>
            </a:prstGeom>
            <a:gradFill flip="none" rotWithShape="1">
              <a:gsLst>
                <a:gs pos="18000">
                  <a:srgbClr val="8B1C62"/>
                </a:gs>
                <a:gs pos="9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8B1C6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flipV="1">
              <a:off x="6063637" y="4758631"/>
              <a:ext cx="210312" cy="201168"/>
            </a:xfrm>
            <a:prstGeom prst="ellipse">
              <a:avLst/>
            </a:prstGeom>
            <a:solidFill>
              <a:srgbClr val="8B1C62"/>
            </a:solidFill>
            <a:ln>
              <a:solidFill>
                <a:srgbClr val="8B1C6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flipV="1">
              <a:off x="6034380" y="4367467"/>
              <a:ext cx="292608" cy="283464"/>
            </a:xfrm>
            <a:prstGeom prst="ellipse">
              <a:avLst/>
            </a:prstGeom>
            <a:gradFill flip="none" rotWithShape="1">
              <a:gsLst>
                <a:gs pos="21000">
                  <a:srgbClr val="7A378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7A378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 flipV="1">
              <a:off x="6063836" y="4411641"/>
              <a:ext cx="210312" cy="201168"/>
            </a:xfrm>
            <a:prstGeom prst="ellipse">
              <a:avLst/>
            </a:prstGeom>
            <a:solidFill>
              <a:srgbClr val="7A378B"/>
            </a:solidFill>
            <a:ln>
              <a:solidFill>
                <a:srgbClr val="7A378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3499002" y="2043605"/>
              <a:ext cx="292608" cy="283464"/>
            </a:xfrm>
            <a:prstGeom prst="ellipse">
              <a:avLst/>
            </a:prstGeom>
            <a:gradFill flip="none" rotWithShape="1">
              <a:gsLst>
                <a:gs pos="25000">
                  <a:srgbClr val="CD6600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CD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3528217" y="2084753"/>
              <a:ext cx="210312" cy="201168"/>
            </a:xfrm>
            <a:prstGeom prst="ellipse">
              <a:avLst/>
            </a:prstGeom>
            <a:solidFill>
              <a:srgbClr val="CD6600">
                <a:alpha val="74902"/>
              </a:srgbClr>
            </a:solidFill>
            <a:ln>
              <a:solidFill>
                <a:srgbClr val="CD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2635155" y="3690416"/>
              <a:ext cx="1065140" cy="101741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2582315" y="2777209"/>
              <a:ext cx="459313" cy="61481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510534" y="5185998"/>
              <a:ext cx="1445773" cy="317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3321537" y="2309167"/>
              <a:ext cx="196759" cy="18064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 flipV="1">
              <a:off x="6048969" y="1786456"/>
              <a:ext cx="214368" cy="77893"/>
            </a:xfrm>
            <a:prstGeom prst="ellipse">
              <a:avLst/>
            </a:prstGeom>
            <a:gradFill flip="none" rotWithShape="1">
              <a:gsLst>
                <a:gs pos="46000">
                  <a:srgbClr val="FF0000">
                    <a:alpha val="54000"/>
                  </a:srgbClr>
                </a:gs>
                <a:gs pos="1000">
                  <a:srgbClr val="FF0000">
                    <a:alpha val="67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V="1">
              <a:off x="4117702" y="4842681"/>
              <a:ext cx="1838605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4510534" y="4509199"/>
              <a:ext cx="1445773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4521174" y="3747982"/>
              <a:ext cx="1435133" cy="196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 flipV="1">
              <a:off x="4249648" y="2489833"/>
              <a:ext cx="292608" cy="283464"/>
            </a:xfrm>
            <a:prstGeom prst="ellipse">
              <a:avLst/>
            </a:prstGeom>
            <a:gradFill>
              <a:gsLst>
                <a:gs pos="25000">
                  <a:srgbClr val="8B7355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8B735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 flipV="1">
              <a:off x="4279104" y="2534007"/>
              <a:ext cx="210312" cy="201168"/>
            </a:xfrm>
            <a:prstGeom prst="ellipse">
              <a:avLst/>
            </a:prstGeom>
            <a:solidFill>
              <a:srgbClr val="8B7355"/>
            </a:solidFill>
            <a:ln>
              <a:solidFill>
                <a:srgbClr val="8B735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188" name="Straight Arrow Connector 187"/>
            <p:cNvCxnSpPr>
              <a:cxnSpLocks/>
            </p:cNvCxnSpPr>
            <p:nvPr/>
          </p:nvCxnSpPr>
          <p:spPr>
            <a:xfrm flipV="1">
              <a:off x="3848780" y="1860677"/>
              <a:ext cx="983882" cy="24757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cxnSpLocks/>
            </p:cNvCxnSpPr>
            <p:nvPr/>
          </p:nvCxnSpPr>
          <p:spPr>
            <a:xfrm>
              <a:off x="3837532" y="2321633"/>
              <a:ext cx="369811" cy="2412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095409" y="4931162"/>
              <a:ext cx="421475" cy="25801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4095409" y="4509199"/>
              <a:ext cx="419761" cy="21804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cxnSpLocks/>
            </p:cNvCxnSpPr>
            <p:nvPr/>
          </p:nvCxnSpPr>
          <p:spPr>
            <a:xfrm>
              <a:off x="4106049" y="3683661"/>
              <a:ext cx="423458" cy="41124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cxnSpLocks/>
            </p:cNvCxnSpPr>
            <p:nvPr/>
          </p:nvCxnSpPr>
          <p:spPr>
            <a:xfrm flipV="1">
              <a:off x="4108183" y="3099393"/>
              <a:ext cx="408701" cy="40212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cxnSpLocks/>
            </p:cNvCxnSpPr>
            <p:nvPr/>
          </p:nvCxnSpPr>
          <p:spPr>
            <a:xfrm flipV="1">
              <a:off x="4127781" y="3413014"/>
              <a:ext cx="404033" cy="14963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cxnSpLocks/>
            </p:cNvCxnSpPr>
            <p:nvPr/>
          </p:nvCxnSpPr>
          <p:spPr>
            <a:xfrm>
              <a:off x="4128342" y="3623326"/>
              <a:ext cx="403472" cy="12251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4521174" y="3412089"/>
              <a:ext cx="1435133" cy="34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4513679" y="3100571"/>
              <a:ext cx="1435133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 flipV="1">
              <a:off x="6035400" y="3969692"/>
              <a:ext cx="292608" cy="283464"/>
            </a:xfrm>
            <a:prstGeom prst="ellipse">
              <a:avLst/>
            </a:prstGeom>
            <a:blipFill dpi="0" rotWithShape="1">
              <a:blip r:embed="rId2">
                <a:alphaModFix amt="42000"/>
              </a:blip>
              <a:srcRect/>
              <a:tile tx="0" ty="0" sx="100000" sy="100000" flip="none" algn="tl"/>
            </a:blipFill>
            <a:ln>
              <a:solidFill>
                <a:srgbClr val="1874C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 flipV="1">
              <a:off x="6084651" y="4004723"/>
              <a:ext cx="151853" cy="172493"/>
            </a:xfrm>
            <a:prstGeom prst="ellipse">
              <a:avLst/>
            </a:prstGeom>
            <a:solidFill>
              <a:srgbClr val="1874CD"/>
            </a:solidFill>
            <a:ln>
              <a:solidFill>
                <a:srgbClr val="1874C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 flipV="1">
              <a:off x="6034181" y="3287671"/>
              <a:ext cx="292608" cy="283464"/>
            </a:xfrm>
            <a:prstGeom prst="ellipse">
              <a:avLst/>
            </a:prstGeom>
            <a:blipFill rotWithShape="1">
              <a:blip r:embed="rId3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 flipV="1">
              <a:off x="6072407" y="3349482"/>
              <a:ext cx="144302" cy="1277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 flipV="1">
              <a:off x="6035400" y="2954705"/>
              <a:ext cx="292608" cy="283464"/>
            </a:xfrm>
            <a:prstGeom prst="ellipse">
              <a:avLst/>
            </a:prstGeom>
            <a:blipFill rotWithShape="1">
              <a:blip r:embed="rId4">
                <a:alphaModFix amt="27000"/>
              </a:blip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6104192" y="3009706"/>
              <a:ext cx="92075" cy="174625"/>
            </a:xfrm>
            <a:custGeom>
              <a:avLst/>
              <a:gdLst>
                <a:gd name="connsiteX0" fmla="*/ 3175 w 92075"/>
                <a:gd name="connsiteY0" fmla="*/ 127000 h 174625"/>
                <a:gd name="connsiteX1" fmla="*/ 12700 w 92075"/>
                <a:gd name="connsiteY1" fmla="*/ 34925 h 174625"/>
                <a:gd name="connsiteX2" fmla="*/ 19050 w 92075"/>
                <a:gd name="connsiteY2" fmla="*/ 15875 h 174625"/>
                <a:gd name="connsiteX3" fmla="*/ 47625 w 92075"/>
                <a:gd name="connsiteY3" fmla="*/ 0 h 174625"/>
                <a:gd name="connsiteX4" fmla="*/ 57150 w 92075"/>
                <a:gd name="connsiteY4" fmla="*/ 3175 h 174625"/>
                <a:gd name="connsiteX5" fmla="*/ 57150 w 92075"/>
                <a:gd name="connsiteY5" fmla="*/ 22225 h 174625"/>
                <a:gd name="connsiteX6" fmla="*/ 50800 w 92075"/>
                <a:gd name="connsiteY6" fmla="*/ 53975 h 174625"/>
                <a:gd name="connsiteX7" fmla="*/ 47625 w 92075"/>
                <a:gd name="connsiteY7" fmla="*/ 63500 h 174625"/>
                <a:gd name="connsiteX8" fmla="*/ 41275 w 92075"/>
                <a:gd name="connsiteY8" fmla="*/ 73025 h 174625"/>
                <a:gd name="connsiteX9" fmla="*/ 31750 w 92075"/>
                <a:gd name="connsiteY9" fmla="*/ 82550 h 174625"/>
                <a:gd name="connsiteX10" fmla="*/ 19050 w 92075"/>
                <a:gd name="connsiteY10" fmla="*/ 101600 h 174625"/>
                <a:gd name="connsiteX11" fmla="*/ 22225 w 92075"/>
                <a:gd name="connsiteY11" fmla="*/ 120650 h 174625"/>
                <a:gd name="connsiteX12" fmla="*/ 44450 w 92075"/>
                <a:gd name="connsiteY12" fmla="*/ 123825 h 174625"/>
                <a:gd name="connsiteX13" fmla="*/ 60325 w 92075"/>
                <a:gd name="connsiteY13" fmla="*/ 127000 h 174625"/>
                <a:gd name="connsiteX14" fmla="*/ 79375 w 92075"/>
                <a:gd name="connsiteY14" fmla="*/ 133350 h 174625"/>
                <a:gd name="connsiteX15" fmla="*/ 88900 w 92075"/>
                <a:gd name="connsiteY15" fmla="*/ 136525 h 174625"/>
                <a:gd name="connsiteX16" fmla="*/ 92075 w 92075"/>
                <a:gd name="connsiteY16" fmla="*/ 146050 h 174625"/>
                <a:gd name="connsiteX17" fmla="*/ 88900 w 92075"/>
                <a:gd name="connsiteY17" fmla="*/ 165100 h 174625"/>
                <a:gd name="connsiteX18" fmla="*/ 69850 w 92075"/>
                <a:gd name="connsiteY18" fmla="*/ 174625 h 174625"/>
                <a:gd name="connsiteX19" fmla="*/ 22225 w 92075"/>
                <a:gd name="connsiteY19" fmla="*/ 168275 h 174625"/>
                <a:gd name="connsiteX20" fmla="*/ 12700 w 92075"/>
                <a:gd name="connsiteY20" fmla="*/ 161925 h 174625"/>
                <a:gd name="connsiteX21" fmla="*/ 3175 w 92075"/>
                <a:gd name="connsiteY21" fmla="*/ 133350 h 174625"/>
                <a:gd name="connsiteX22" fmla="*/ 0 w 92075"/>
                <a:gd name="connsiteY22" fmla="*/ 123825 h 174625"/>
                <a:gd name="connsiteX23" fmla="*/ 3175 w 92075"/>
                <a:gd name="connsiteY23" fmla="*/ 127000 h 17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075" h="174625">
                  <a:moveTo>
                    <a:pt x="3175" y="127000"/>
                  </a:moveTo>
                  <a:cubicBezTo>
                    <a:pt x="4797" y="96179"/>
                    <a:pt x="3740" y="64791"/>
                    <a:pt x="12700" y="34925"/>
                  </a:cubicBezTo>
                  <a:cubicBezTo>
                    <a:pt x="14623" y="28514"/>
                    <a:pt x="13481" y="19588"/>
                    <a:pt x="19050" y="15875"/>
                  </a:cubicBezTo>
                  <a:cubicBezTo>
                    <a:pt x="40885" y="1319"/>
                    <a:pt x="30860" y="5588"/>
                    <a:pt x="47625" y="0"/>
                  </a:cubicBezTo>
                  <a:cubicBezTo>
                    <a:pt x="50800" y="1058"/>
                    <a:pt x="54783" y="808"/>
                    <a:pt x="57150" y="3175"/>
                  </a:cubicBezTo>
                  <a:cubicBezTo>
                    <a:pt x="64077" y="10102"/>
                    <a:pt x="58689" y="15298"/>
                    <a:pt x="57150" y="22225"/>
                  </a:cubicBezTo>
                  <a:cubicBezTo>
                    <a:pt x="50913" y="50292"/>
                    <a:pt x="57126" y="31835"/>
                    <a:pt x="50800" y="53975"/>
                  </a:cubicBezTo>
                  <a:cubicBezTo>
                    <a:pt x="49881" y="57193"/>
                    <a:pt x="49122" y="60507"/>
                    <a:pt x="47625" y="63500"/>
                  </a:cubicBezTo>
                  <a:cubicBezTo>
                    <a:pt x="45918" y="66913"/>
                    <a:pt x="43718" y="70094"/>
                    <a:pt x="41275" y="73025"/>
                  </a:cubicBezTo>
                  <a:cubicBezTo>
                    <a:pt x="38400" y="76474"/>
                    <a:pt x="34507" y="79006"/>
                    <a:pt x="31750" y="82550"/>
                  </a:cubicBezTo>
                  <a:cubicBezTo>
                    <a:pt x="27065" y="88574"/>
                    <a:pt x="19050" y="101600"/>
                    <a:pt x="19050" y="101600"/>
                  </a:cubicBezTo>
                  <a:cubicBezTo>
                    <a:pt x="20108" y="107950"/>
                    <a:pt x="17380" y="116411"/>
                    <a:pt x="22225" y="120650"/>
                  </a:cubicBezTo>
                  <a:cubicBezTo>
                    <a:pt x="27857" y="125578"/>
                    <a:pt x="37068" y="122595"/>
                    <a:pt x="44450" y="123825"/>
                  </a:cubicBezTo>
                  <a:cubicBezTo>
                    <a:pt x="49773" y="124712"/>
                    <a:pt x="55119" y="125580"/>
                    <a:pt x="60325" y="127000"/>
                  </a:cubicBezTo>
                  <a:cubicBezTo>
                    <a:pt x="66783" y="128761"/>
                    <a:pt x="73025" y="131233"/>
                    <a:pt x="79375" y="133350"/>
                  </a:cubicBezTo>
                  <a:lnTo>
                    <a:pt x="88900" y="136525"/>
                  </a:lnTo>
                  <a:cubicBezTo>
                    <a:pt x="89958" y="139700"/>
                    <a:pt x="92075" y="142703"/>
                    <a:pt x="92075" y="146050"/>
                  </a:cubicBezTo>
                  <a:cubicBezTo>
                    <a:pt x="92075" y="152488"/>
                    <a:pt x="91779" y="159342"/>
                    <a:pt x="88900" y="165100"/>
                  </a:cubicBezTo>
                  <a:cubicBezTo>
                    <a:pt x="86438" y="170024"/>
                    <a:pt x="74358" y="173122"/>
                    <a:pt x="69850" y="174625"/>
                  </a:cubicBezTo>
                  <a:cubicBezTo>
                    <a:pt x="61338" y="173916"/>
                    <a:pt x="35194" y="174760"/>
                    <a:pt x="22225" y="168275"/>
                  </a:cubicBezTo>
                  <a:cubicBezTo>
                    <a:pt x="18812" y="166568"/>
                    <a:pt x="15875" y="164042"/>
                    <a:pt x="12700" y="161925"/>
                  </a:cubicBezTo>
                  <a:lnTo>
                    <a:pt x="3175" y="133350"/>
                  </a:lnTo>
                  <a:cubicBezTo>
                    <a:pt x="2117" y="130175"/>
                    <a:pt x="0" y="127172"/>
                    <a:pt x="0" y="123825"/>
                  </a:cubicBezTo>
                  <a:lnTo>
                    <a:pt x="3175" y="1270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 flipV="1">
              <a:off x="6034181" y="3631765"/>
              <a:ext cx="292608" cy="283464"/>
            </a:xfrm>
            <a:prstGeom prst="ellipse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solidFill>
                <a:srgbClr val="4F94C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6055107" y="3669332"/>
              <a:ext cx="194172" cy="184150"/>
            </a:xfrm>
            <a:custGeom>
              <a:avLst/>
              <a:gdLst>
                <a:gd name="connsiteX0" fmla="*/ 136638 w 194172"/>
                <a:gd name="connsiteY0" fmla="*/ 31750 h 184150"/>
                <a:gd name="connsiteX1" fmla="*/ 133463 w 194172"/>
                <a:gd name="connsiteY1" fmla="*/ 9525 h 184150"/>
                <a:gd name="connsiteX2" fmla="*/ 111238 w 194172"/>
                <a:gd name="connsiteY2" fmla="*/ 0 h 184150"/>
                <a:gd name="connsiteX3" fmla="*/ 57263 w 194172"/>
                <a:gd name="connsiteY3" fmla="*/ 3175 h 184150"/>
                <a:gd name="connsiteX4" fmla="*/ 44563 w 194172"/>
                <a:gd name="connsiteY4" fmla="*/ 6350 h 184150"/>
                <a:gd name="connsiteX5" fmla="*/ 25513 w 194172"/>
                <a:gd name="connsiteY5" fmla="*/ 12700 h 184150"/>
                <a:gd name="connsiteX6" fmla="*/ 12813 w 194172"/>
                <a:gd name="connsiteY6" fmla="*/ 41275 h 184150"/>
                <a:gd name="connsiteX7" fmla="*/ 6463 w 194172"/>
                <a:gd name="connsiteY7" fmla="*/ 60325 h 184150"/>
                <a:gd name="connsiteX8" fmla="*/ 3288 w 194172"/>
                <a:gd name="connsiteY8" fmla="*/ 69850 h 184150"/>
                <a:gd name="connsiteX9" fmla="*/ 113 w 194172"/>
                <a:gd name="connsiteY9" fmla="*/ 85725 h 184150"/>
                <a:gd name="connsiteX10" fmla="*/ 6463 w 194172"/>
                <a:gd name="connsiteY10" fmla="*/ 149225 h 184150"/>
                <a:gd name="connsiteX11" fmla="*/ 12813 w 194172"/>
                <a:gd name="connsiteY11" fmla="*/ 158750 h 184150"/>
                <a:gd name="connsiteX12" fmla="*/ 22338 w 194172"/>
                <a:gd name="connsiteY12" fmla="*/ 161925 h 184150"/>
                <a:gd name="connsiteX13" fmla="*/ 35038 w 194172"/>
                <a:gd name="connsiteY13" fmla="*/ 171450 h 184150"/>
                <a:gd name="connsiteX14" fmla="*/ 73138 w 194172"/>
                <a:gd name="connsiteY14" fmla="*/ 180975 h 184150"/>
                <a:gd name="connsiteX15" fmla="*/ 104888 w 194172"/>
                <a:gd name="connsiteY15" fmla="*/ 184150 h 184150"/>
                <a:gd name="connsiteX16" fmla="*/ 146163 w 194172"/>
                <a:gd name="connsiteY16" fmla="*/ 180975 h 184150"/>
                <a:gd name="connsiteX17" fmla="*/ 177913 w 194172"/>
                <a:gd name="connsiteY17" fmla="*/ 174625 h 184150"/>
                <a:gd name="connsiteX18" fmla="*/ 187438 w 194172"/>
                <a:gd name="connsiteY18" fmla="*/ 168275 h 184150"/>
                <a:gd name="connsiteX19" fmla="*/ 193788 w 194172"/>
                <a:gd name="connsiteY19" fmla="*/ 158750 h 184150"/>
                <a:gd name="connsiteX20" fmla="*/ 181088 w 194172"/>
                <a:gd name="connsiteY20" fmla="*/ 127000 h 184150"/>
                <a:gd name="connsiteX21" fmla="*/ 171563 w 194172"/>
                <a:gd name="connsiteY21" fmla="*/ 123825 h 184150"/>
                <a:gd name="connsiteX22" fmla="*/ 158863 w 194172"/>
                <a:gd name="connsiteY22" fmla="*/ 127000 h 184150"/>
                <a:gd name="connsiteX23" fmla="*/ 63613 w 194172"/>
                <a:gd name="connsiteY23" fmla="*/ 120650 h 184150"/>
                <a:gd name="connsiteX24" fmla="*/ 57263 w 194172"/>
                <a:gd name="connsiteY24" fmla="*/ 111125 h 184150"/>
                <a:gd name="connsiteX25" fmla="*/ 50913 w 194172"/>
                <a:gd name="connsiteY25" fmla="*/ 92075 h 184150"/>
                <a:gd name="connsiteX26" fmla="*/ 57263 w 194172"/>
                <a:gd name="connsiteY26" fmla="*/ 69850 h 184150"/>
                <a:gd name="connsiteX27" fmla="*/ 63613 w 194172"/>
                <a:gd name="connsiteY27" fmla="*/ 60325 h 184150"/>
                <a:gd name="connsiteX28" fmla="*/ 82663 w 194172"/>
                <a:gd name="connsiteY28" fmla="*/ 53975 h 184150"/>
                <a:gd name="connsiteX29" fmla="*/ 101713 w 194172"/>
                <a:gd name="connsiteY29" fmla="*/ 47625 h 184150"/>
                <a:gd name="connsiteX30" fmla="*/ 130288 w 194172"/>
                <a:gd name="connsiteY30" fmla="*/ 38100 h 184150"/>
                <a:gd name="connsiteX31" fmla="*/ 136638 w 194172"/>
                <a:gd name="connsiteY31" fmla="*/ 317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4172" h="184150">
                  <a:moveTo>
                    <a:pt x="136638" y="31750"/>
                  </a:moveTo>
                  <a:cubicBezTo>
                    <a:pt x="137167" y="26987"/>
                    <a:pt x="136502" y="16364"/>
                    <a:pt x="133463" y="9525"/>
                  </a:cubicBezTo>
                  <a:cubicBezTo>
                    <a:pt x="130722" y="3358"/>
                    <a:pt x="115730" y="1123"/>
                    <a:pt x="111238" y="0"/>
                  </a:cubicBezTo>
                  <a:cubicBezTo>
                    <a:pt x="93246" y="1058"/>
                    <a:pt x="75205" y="1466"/>
                    <a:pt x="57263" y="3175"/>
                  </a:cubicBezTo>
                  <a:cubicBezTo>
                    <a:pt x="52919" y="3589"/>
                    <a:pt x="48743" y="5096"/>
                    <a:pt x="44563" y="6350"/>
                  </a:cubicBezTo>
                  <a:cubicBezTo>
                    <a:pt x="38152" y="8273"/>
                    <a:pt x="25513" y="12700"/>
                    <a:pt x="25513" y="12700"/>
                  </a:cubicBezTo>
                  <a:cubicBezTo>
                    <a:pt x="15450" y="27794"/>
                    <a:pt x="20370" y="18605"/>
                    <a:pt x="12813" y="41275"/>
                  </a:cubicBezTo>
                  <a:lnTo>
                    <a:pt x="6463" y="60325"/>
                  </a:lnTo>
                  <a:cubicBezTo>
                    <a:pt x="5405" y="63500"/>
                    <a:pt x="3944" y="66568"/>
                    <a:pt x="3288" y="69850"/>
                  </a:cubicBezTo>
                  <a:lnTo>
                    <a:pt x="113" y="85725"/>
                  </a:lnTo>
                  <a:cubicBezTo>
                    <a:pt x="299" y="88879"/>
                    <a:pt x="-1820" y="132660"/>
                    <a:pt x="6463" y="149225"/>
                  </a:cubicBezTo>
                  <a:cubicBezTo>
                    <a:pt x="8170" y="152638"/>
                    <a:pt x="9833" y="156366"/>
                    <a:pt x="12813" y="158750"/>
                  </a:cubicBezTo>
                  <a:cubicBezTo>
                    <a:pt x="15426" y="160841"/>
                    <a:pt x="19163" y="160867"/>
                    <a:pt x="22338" y="161925"/>
                  </a:cubicBezTo>
                  <a:cubicBezTo>
                    <a:pt x="26571" y="165100"/>
                    <a:pt x="30305" y="169083"/>
                    <a:pt x="35038" y="171450"/>
                  </a:cubicBezTo>
                  <a:cubicBezTo>
                    <a:pt x="46051" y="176956"/>
                    <a:pt x="61089" y="179469"/>
                    <a:pt x="73138" y="180975"/>
                  </a:cubicBezTo>
                  <a:cubicBezTo>
                    <a:pt x="83692" y="182294"/>
                    <a:pt x="94305" y="183092"/>
                    <a:pt x="104888" y="184150"/>
                  </a:cubicBezTo>
                  <a:cubicBezTo>
                    <a:pt x="118646" y="183092"/>
                    <a:pt x="132433" y="182348"/>
                    <a:pt x="146163" y="180975"/>
                  </a:cubicBezTo>
                  <a:cubicBezTo>
                    <a:pt x="153476" y="180244"/>
                    <a:pt x="169439" y="178862"/>
                    <a:pt x="177913" y="174625"/>
                  </a:cubicBezTo>
                  <a:cubicBezTo>
                    <a:pt x="181326" y="172918"/>
                    <a:pt x="184263" y="170392"/>
                    <a:pt x="187438" y="168275"/>
                  </a:cubicBezTo>
                  <a:cubicBezTo>
                    <a:pt x="189555" y="165100"/>
                    <a:pt x="193408" y="162547"/>
                    <a:pt x="193788" y="158750"/>
                  </a:cubicBezTo>
                  <a:cubicBezTo>
                    <a:pt x="195278" y="143845"/>
                    <a:pt x="192724" y="134758"/>
                    <a:pt x="181088" y="127000"/>
                  </a:cubicBezTo>
                  <a:cubicBezTo>
                    <a:pt x="178303" y="125144"/>
                    <a:pt x="174738" y="124883"/>
                    <a:pt x="171563" y="123825"/>
                  </a:cubicBezTo>
                  <a:cubicBezTo>
                    <a:pt x="167330" y="124883"/>
                    <a:pt x="163227" y="127000"/>
                    <a:pt x="158863" y="127000"/>
                  </a:cubicBezTo>
                  <a:cubicBezTo>
                    <a:pt x="79690" y="127000"/>
                    <a:pt x="99107" y="132481"/>
                    <a:pt x="63613" y="120650"/>
                  </a:cubicBezTo>
                  <a:cubicBezTo>
                    <a:pt x="61496" y="117475"/>
                    <a:pt x="58813" y="114612"/>
                    <a:pt x="57263" y="111125"/>
                  </a:cubicBezTo>
                  <a:cubicBezTo>
                    <a:pt x="54545" y="105008"/>
                    <a:pt x="50913" y="92075"/>
                    <a:pt x="50913" y="92075"/>
                  </a:cubicBezTo>
                  <a:cubicBezTo>
                    <a:pt x="51930" y="88006"/>
                    <a:pt x="54986" y="74405"/>
                    <a:pt x="57263" y="69850"/>
                  </a:cubicBezTo>
                  <a:cubicBezTo>
                    <a:pt x="58970" y="66437"/>
                    <a:pt x="60377" y="62347"/>
                    <a:pt x="63613" y="60325"/>
                  </a:cubicBezTo>
                  <a:cubicBezTo>
                    <a:pt x="69289" y="56777"/>
                    <a:pt x="76313" y="56092"/>
                    <a:pt x="82663" y="53975"/>
                  </a:cubicBezTo>
                  <a:lnTo>
                    <a:pt x="101713" y="47625"/>
                  </a:lnTo>
                  <a:lnTo>
                    <a:pt x="130288" y="38100"/>
                  </a:lnTo>
                  <a:cubicBezTo>
                    <a:pt x="140817" y="34590"/>
                    <a:pt x="136109" y="36513"/>
                    <a:pt x="136638" y="31750"/>
                  </a:cubicBezTo>
                  <a:close/>
                </a:path>
              </a:pathLst>
            </a:custGeom>
            <a:solidFill>
              <a:srgbClr val="4F94CD"/>
            </a:solidFill>
            <a:ln>
              <a:solidFill>
                <a:srgbClr val="4F94C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1630BA93-0D0D-B342-AA04-11E96CC9486C}"/>
                </a:ext>
              </a:extLst>
            </p:cNvPr>
            <p:cNvGrpSpPr/>
            <p:nvPr/>
          </p:nvGrpSpPr>
          <p:grpSpPr>
            <a:xfrm>
              <a:off x="6056438" y="2511663"/>
              <a:ext cx="228689" cy="208763"/>
              <a:chOff x="6093014" y="2376354"/>
              <a:chExt cx="228689" cy="208763"/>
            </a:xfrm>
          </p:grpSpPr>
          <p:sp>
            <p:nvSpPr>
              <p:cNvPr id="137" name="Oval 136"/>
              <p:cNvSpPr/>
              <p:nvPr/>
            </p:nvSpPr>
            <p:spPr>
              <a:xfrm flipV="1">
                <a:off x="6093014" y="2518904"/>
                <a:ext cx="88025" cy="66213"/>
              </a:xfrm>
              <a:prstGeom prst="ellipse">
                <a:avLst/>
              </a:prstGeom>
              <a:solidFill>
                <a:srgbClr val="8B451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  <a:latin typeface="Arial"/>
                  <a:cs typeface="Arial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 flipV="1">
                <a:off x="6233678" y="2452691"/>
                <a:ext cx="88025" cy="66213"/>
              </a:xfrm>
              <a:prstGeom prst="ellipse">
                <a:avLst/>
              </a:prstGeom>
              <a:solidFill>
                <a:srgbClr val="8B451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  <a:latin typeface="Arial"/>
                  <a:cs typeface="Arial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 flipV="1">
                <a:off x="6145653" y="2376354"/>
                <a:ext cx="88025" cy="66213"/>
              </a:xfrm>
              <a:prstGeom prst="ellipse">
                <a:avLst/>
              </a:prstGeom>
              <a:solidFill>
                <a:srgbClr val="8B451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  <a:latin typeface="Arial"/>
                  <a:cs typeface="Arial"/>
                </a:endParaRPr>
              </a:p>
            </p:txBody>
          </p:sp>
        </p:grpSp>
        <p:cxnSp>
          <p:nvCxnSpPr>
            <p:cNvPr id="154" name="Straight Arrow Connector 153"/>
            <p:cNvCxnSpPr/>
            <p:nvPr/>
          </p:nvCxnSpPr>
          <p:spPr>
            <a:xfrm flipV="1">
              <a:off x="4521137" y="4090805"/>
              <a:ext cx="1427322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 flipV="1">
              <a:off x="4906183" y="1682237"/>
              <a:ext cx="292608" cy="283464"/>
            </a:xfrm>
            <a:prstGeom prst="ellipse">
              <a:avLst/>
            </a:prstGeom>
            <a:gradFill>
              <a:gsLst>
                <a:gs pos="25000">
                  <a:srgbClr val="EE6363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FF30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 flipV="1">
              <a:off x="4937277" y="1725187"/>
              <a:ext cx="210312" cy="201168"/>
            </a:xfrm>
            <a:prstGeom prst="ellipse">
              <a:avLst/>
            </a:prstGeom>
            <a:solidFill>
              <a:srgbClr val="FF3030"/>
            </a:solidFill>
            <a:ln>
              <a:solidFill>
                <a:srgbClr val="FF30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V="1">
              <a:off x="5820960" y="1816662"/>
              <a:ext cx="127661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 flipV="1">
              <a:off x="4301013" y="1570339"/>
              <a:ext cx="292608" cy="283464"/>
            </a:xfrm>
            <a:prstGeom prst="ellipse">
              <a:avLst/>
            </a:prstGeom>
            <a:gradFill>
              <a:gsLst>
                <a:gs pos="25000">
                  <a:srgbClr val="EE6363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CD555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 flipV="1">
              <a:off x="4329935" y="1613148"/>
              <a:ext cx="210312" cy="201168"/>
            </a:xfrm>
            <a:prstGeom prst="ellipse">
              <a:avLst/>
            </a:prstGeom>
            <a:solidFill>
              <a:srgbClr val="CD5555"/>
            </a:solidFill>
            <a:ln>
              <a:solidFill>
                <a:srgbClr val="CD555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 flipV="1">
              <a:off x="3828359" y="1704576"/>
              <a:ext cx="292608" cy="283464"/>
            </a:xfrm>
            <a:prstGeom prst="ellipse">
              <a:avLst/>
            </a:prstGeom>
            <a:gradFill>
              <a:gsLst>
                <a:gs pos="25000">
                  <a:srgbClr val="EE6363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EE636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flipV="1">
              <a:off x="3863126" y="1750949"/>
              <a:ext cx="210312" cy="201168"/>
            </a:xfrm>
            <a:prstGeom prst="ellipse">
              <a:avLst/>
            </a:prstGeom>
            <a:solidFill>
              <a:srgbClr val="EE6363"/>
            </a:solidFill>
            <a:ln>
              <a:solidFill>
                <a:srgbClr val="EE636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 flipV="1">
              <a:off x="5491245" y="1682237"/>
              <a:ext cx="292608" cy="283464"/>
            </a:xfrm>
            <a:prstGeom prst="ellipse">
              <a:avLst/>
            </a:prstGeom>
            <a:gradFill>
              <a:gsLst>
                <a:gs pos="37000">
                  <a:srgbClr val="EE6363">
                    <a:lumMod val="8700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flipV="1">
              <a:off x="5537980" y="1759440"/>
              <a:ext cx="174952" cy="162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 flipV="1">
              <a:off x="2778476" y="2254114"/>
              <a:ext cx="292608" cy="283464"/>
            </a:xfrm>
            <a:prstGeom prst="ellipse">
              <a:avLst/>
            </a:prstGeom>
            <a:gradFill flip="none" rotWithShape="1">
              <a:gsLst>
                <a:gs pos="25000">
                  <a:srgbClr val="FF7F00"/>
                </a:gs>
                <a:gs pos="91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7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 flipV="1">
              <a:off x="2809276" y="2302667"/>
              <a:ext cx="210312" cy="201168"/>
            </a:xfrm>
            <a:prstGeom prst="ellipse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V="1">
              <a:off x="4593621" y="2635697"/>
              <a:ext cx="275044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5238905" y="1816662"/>
              <a:ext cx="203464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5827034" y="2635697"/>
              <a:ext cx="127661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 flipV="1">
              <a:off x="4904237" y="2490405"/>
              <a:ext cx="292608" cy="283464"/>
            </a:xfrm>
            <a:prstGeom prst="ellipse">
              <a:avLst/>
            </a:prstGeom>
            <a:gradFill>
              <a:gsLst>
                <a:gs pos="25000">
                  <a:srgbClr val="8B5A2B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8B5A2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 flipV="1">
              <a:off x="4933693" y="2534579"/>
              <a:ext cx="210312" cy="201168"/>
            </a:xfrm>
            <a:prstGeom prst="ellipse">
              <a:avLst/>
            </a:prstGeom>
            <a:solidFill>
              <a:srgbClr val="8B5A2B"/>
            </a:solidFill>
            <a:ln>
              <a:solidFill>
                <a:srgbClr val="8B5A2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5238905" y="2635697"/>
              <a:ext cx="203464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 flipV="1">
              <a:off x="5562246" y="2555529"/>
              <a:ext cx="134056" cy="122307"/>
            </a:xfrm>
            <a:prstGeom prst="ellipse">
              <a:avLst/>
            </a:prstGeom>
            <a:solidFill>
              <a:srgbClr val="8B4513"/>
            </a:solidFill>
            <a:ln>
              <a:solidFill>
                <a:srgbClr val="8B451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xmlns="" id="{49BD5ACC-4A8E-3B4A-89C8-B2C6CC362F75}"/>
                </a:ext>
              </a:extLst>
            </p:cNvPr>
            <p:cNvSpPr/>
            <p:nvPr/>
          </p:nvSpPr>
          <p:spPr>
            <a:xfrm flipV="1">
              <a:off x="2367971" y="3420917"/>
              <a:ext cx="292608" cy="283464"/>
            </a:xfrm>
            <a:prstGeom prst="ellipse">
              <a:avLst/>
            </a:prstGeom>
            <a:gradFill flip="none" rotWithShape="1">
              <a:gsLst>
                <a:gs pos="0">
                  <a:srgbClr val="228B22"/>
                </a:gs>
                <a:gs pos="100000">
                  <a:srgbClr val="228B22"/>
                </a:gs>
                <a:gs pos="95000">
                  <a:schemeClr val="bg1">
                    <a:lumMod val="97000"/>
                    <a:lumOff val="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228B2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 cmpd="sng">
                  <a:solidFill>
                    <a:srgbClr val="000000"/>
                  </a:solidFill>
                </a:ln>
                <a:latin typeface="Arial"/>
                <a:cs typeface="Arial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xmlns="" id="{FFA745D6-2EB5-D746-997E-50458BD4DB36}"/>
                </a:ext>
              </a:extLst>
            </p:cNvPr>
            <p:cNvSpPr/>
            <p:nvPr/>
          </p:nvSpPr>
          <p:spPr>
            <a:xfrm flipV="1">
              <a:off x="2400172" y="3468591"/>
              <a:ext cx="210312" cy="201168"/>
            </a:xfrm>
            <a:prstGeom prst="ellipse">
              <a:avLst/>
            </a:prstGeom>
            <a:solidFill>
              <a:srgbClr val="228B22"/>
            </a:solidFill>
            <a:ln>
              <a:solidFill>
                <a:srgbClr val="228B2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831850"/>
          </a:xfrm>
        </p:spPr>
        <p:txBody>
          <a:bodyPr>
            <a:noAutofit/>
          </a:bodyPr>
          <a:lstStyle/>
          <a:p>
            <a:r>
              <a:rPr lang="en-US" sz="2800" dirty="0"/>
              <a:t>Mouse hematopoietic cells and epigenetic features studied in VISION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D969-4EC9-C848-8ECE-47BEE4E34203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EC48-1E6C-C249-AF3F-BA779E0C8158}" type="slidenum">
              <a:rPr lang="en-US" smtClean="0"/>
              <a:t>9</a:t>
            </a:fld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33400" y="1295400"/>
            <a:ext cx="334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latin typeface="Calibri"/>
                <a:cs typeface="Calibri"/>
              </a:rPr>
              <a:t>Bioinformatics     </a:t>
            </a:r>
          </a:p>
          <a:p>
            <a:r>
              <a:rPr lang="en-US" sz="1600" dirty="0" smtClean="0">
                <a:latin typeface="Calibri"/>
                <a:cs typeface="Calibri"/>
              </a:rPr>
              <a:t>HSC: hematopoietic stem cell, aka LSK</a:t>
            </a:r>
          </a:p>
          <a:p>
            <a:r>
              <a:rPr lang="en-US" sz="1600" dirty="0" smtClean="0">
                <a:latin typeface="Calibri"/>
                <a:cs typeface="Calibri"/>
              </a:rPr>
              <a:t>CMP: common myeloid progenitor</a:t>
            </a:r>
          </a:p>
          <a:p>
            <a:r>
              <a:rPr lang="en-US" sz="1600" dirty="0" smtClean="0">
                <a:latin typeface="Calibri"/>
                <a:cs typeface="Calibri"/>
              </a:rPr>
              <a:t>CFUE: colony forming unit erythroid</a:t>
            </a:r>
          </a:p>
          <a:p>
            <a:r>
              <a:rPr lang="en-US" sz="1600" dirty="0" smtClean="0">
                <a:latin typeface="Calibri"/>
                <a:cs typeface="Calibri"/>
              </a:rPr>
              <a:t>ERY</a:t>
            </a:r>
            <a:r>
              <a:rPr lang="en-US" sz="1600" dirty="0">
                <a:latin typeface="Calibri"/>
                <a:cs typeface="Calibri"/>
              </a:rPr>
              <a:t>:</a:t>
            </a:r>
            <a:r>
              <a:rPr lang="en-US" sz="1600" dirty="0" smtClean="0">
                <a:latin typeface="Calibri"/>
                <a:cs typeface="Calibri"/>
              </a:rPr>
              <a:t> erythroblast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962400"/>
            <a:ext cx="8382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581400" y="3200400"/>
            <a:ext cx="9906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943600" y="2057400"/>
            <a:ext cx="533400" cy="762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629400" y="2057400"/>
            <a:ext cx="457200" cy="762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ssTheme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RossThemeBlue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RossThemeBlue.thmx</Template>
  <TotalTime>10356</TotalTime>
  <Words>751</Words>
  <Application>Microsoft Office PowerPoint</Application>
  <PresentationFormat>On-screen Show (4:3)</PresentationFormat>
  <Paragraphs>258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Arial</vt:lpstr>
      <vt:lpstr>Calibri</vt:lpstr>
      <vt:lpstr>RossThemeBlue</vt:lpstr>
      <vt:lpstr>1_RossThemeBlue</vt:lpstr>
      <vt:lpstr>1_Custom Design</vt:lpstr>
      <vt:lpstr>2_Custom Design</vt:lpstr>
      <vt:lpstr>Hematopoiesis, RNA, Regulatory Landscape</vt:lpstr>
      <vt:lpstr>Gene regulation and complex traits</vt:lpstr>
      <vt:lpstr>Common genetic variants associated with complex traits</vt:lpstr>
      <vt:lpstr>Variants affecting gene regulation play a prominent role in complex traits</vt:lpstr>
      <vt:lpstr>Mouse hematopoietic cells and epigenetic features studied</vt:lpstr>
      <vt:lpstr>Epigenetic features associated with transcriptional regulation, assayed genome-wide</vt:lpstr>
      <vt:lpstr>PowerPoint Presentation</vt:lpstr>
      <vt:lpstr>VISION Data</vt:lpstr>
      <vt:lpstr>Mouse hematopoietic cells and epigenetic features studied in VISION</vt:lpstr>
      <vt:lpstr>ScriptSeq RNA-seq at Zfpm1 and neighbors</vt:lpstr>
      <vt:lpstr>Hierarchical clustering: Erythroid separates from others</vt:lpstr>
      <vt:lpstr>Sensitive, robust methods reveal regulatory landscape in rare cells</vt:lpstr>
      <vt:lpstr>ATAC-seq in Zfpm1 and neighbors </vt:lpstr>
      <vt:lpstr>Hierarchical clustering: Erythroid separates from others</vt:lpstr>
      <vt:lpstr>Prediction of candidate regulatory elements enhances the exploration of potential therapies</vt:lpstr>
      <vt:lpstr>HbF ameliorates effects of HbS in sickle cell disease</vt:lpstr>
      <vt:lpstr>Strategies for genetic treatment of sickle cell disease</vt:lpstr>
      <vt:lpstr>Genome editing strategy to treat sickle cell disease</vt:lpstr>
    </vt:vector>
  </TitlesOfParts>
  <Company>Penn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Hardison</dc:creator>
  <cp:lastModifiedBy>qli</cp:lastModifiedBy>
  <cp:revision>427</cp:revision>
  <cp:lastPrinted>2016-09-30T02:12:27Z</cp:lastPrinted>
  <dcterms:created xsi:type="dcterms:W3CDTF">2009-01-13T20:48:30Z</dcterms:created>
  <dcterms:modified xsi:type="dcterms:W3CDTF">2018-03-29T15:54:47Z</dcterms:modified>
</cp:coreProperties>
</file>