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7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6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1495-C1CE-4B34-AAF0-CA5F0E3774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1D49-4C56-4F48-B53E-3B8F6A08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51515" y="1143000"/>
            <a:ext cx="4724400" cy="3657600"/>
            <a:chOff x="2057400" y="1143000"/>
            <a:chExt cx="4724400" cy="3657600"/>
          </a:xfrm>
        </p:grpSpPr>
        <p:pic>
          <p:nvPicPr>
            <p:cNvPr id="6" name="Picture 5" descr="Chlon2012_hematTre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1143000"/>
              <a:ext cx="4671493" cy="3657600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2057400" y="4622800"/>
              <a:ext cx="4724400" cy="152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1"/>
            <a:ext cx="7620000" cy="533400"/>
          </a:xfrm>
        </p:spPr>
        <p:txBody>
          <a:bodyPr>
            <a:noAutofit/>
          </a:bodyPr>
          <a:lstStyle/>
          <a:p>
            <a:r>
              <a:rPr lang="en-US" sz="2400" dirty="0"/>
              <a:t>Relationship between cells in hematopoiesis for this project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0943-247C-E24C-87E5-29835E96307D}" type="datetime1">
              <a:rPr lang="en-US" smtClean="0"/>
              <a:t>3/18/2018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Stat/</a:t>
            </a:r>
            <a:r>
              <a:rPr lang="en-US" dirty="0" err="1" smtClean="0"/>
              <a:t>Biol</a:t>
            </a:r>
            <a:r>
              <a:rPr lang="en-US" dirty="0" smtClean="0"/>
              <a:t> 555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356352"/>
            <a:ext cx="2133600" cy="365125"/>
          </a:xfrm>
        </p:spPr>
        <p:txBody>
          <a:bodyPr/>
          <a:lstStyle/>
          <a:p>
            <a:r>
              <a:rPr lang="en-US" dirty="0" smtClean="0"/>
              <a:t>From Dr. Ross </a:t>
            </a:r>
            <a:r>
              <a:rPr lang="en-US" dirty="0" err="1" smtClean="0"/>
              <a:t>Hardison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7515" y="990600"/>
            <a:ext cx="5164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HSC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0715" y="1640840"/>
            <a:ext cx="5741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80"/>
                </a:solidFill>
              </a:rPr>
              <a:t>CMP</a:t>
            </a:r>
            <a:endParaRPr lang="en-US" sz="1600" dirty="0">
              <a:solidFill>
                <a:srgbClr val="8000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1515" y="2286000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CLP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985117" y="2286000"/>
            <a:ext cx="6007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96633"/>
                </a:solidFill>
              </a:rPr>
              <a:t>GMP</a:t>
            </a:r>
            <a:endParaRPr lang="en-US" sz="1600" dirty="0">
              <a:solidFill>
                <a:srgbClr val="99663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5816" y="2286000"/>
            <a:ext cx="5661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MEP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9734" y="3803855"/>
            <a:ext cx="4942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ERY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2275" y="4628251"/>
            <a:ext cx="5453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GRA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6007" y="4628251"/>
            <a:ext cx="76495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MONO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32915" y="4628251"/>
            <a:ext cx="2840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042515" y="462825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1554" y="4628251"/>
            <a:ext cx="42511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NK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89132" y="4614446"/>
            <a:ext cx="5149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EOS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605858" y="4614446"/>
            <a:ext cx="6078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Mast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042515" y="2971800"/>
            <a:ext cx="609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52115" y="3200400"/>
            <a:ext cx="0" cy="914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6-04-10 at 1.39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17" y="4191000"/>
            <a:ext cx="453467" cy="41148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2002" y="3367828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CFU-Mk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7009" y="3365991"/>
            <a:ext cx="682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CFU-E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2275" y="990600"/>
            <a:ext cx="499858" cy="7555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1242" y="1646168"/>
            <a:ext cx="499858" cy="7555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95621" y="2286000"/>
            <a:ext cx="611909" cy="7555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95356" y="2286000"/>
            <a:ext cx="589619" cy="7555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9968" y="3326750"/>
            <a:ext cx="783549" cy="3777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9715" y="3733802"/>
            <a:ext cx="685800" cy="44780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89715" y="3326748"/>
            <a:ext cx="685800" cy="3796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55121" y="2658616"/>
            <a:ext cx="51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G1E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5121" y="305242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ER4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74894" y="130154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</a:rPr>
              <a:t>HPC7</a:t>
            </a:r>
            <a:endParaRPr lang="en-US" sz="1600" dirty="0">
              <a:solidFill>
                <a:srgbClr val="660066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03915" y="3886200"/>
            <a:ext cx="685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65157" y="3810002"/>
            <a:ext cx="913249" cy="1251317"/>
            <a:chOff x="762000" y="3733800"/>
            <a:chExt cx="913249" cy="1251317"/>
          </a:xfrm>
        </p:grpSpPr>
        <p:pic>
          <p:nvPicPr>
            <p:cNvPr id="42" name="Picture 41" descr="Screen Shot 2017-02-21 at 10.33.31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17" y="3733800"/>
              <a:ext cx="627017" cy="548640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/>
            <p:nvPr/>
          </p:nvCxnSpPr>
          <p:spPr>
            <a:xfrm>
              <a:off x="1303634" y="4282440"/>
              <a:ext cx="0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000" y="4130040"/>
              <a:ext cx="58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MEG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51234" y="4511040"/>
              <a:ext cx="350519" cy="152400"/>
              <a:chOff x="2286000" y="4648200"/>
              <a:chExt cx="350519" cy="152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362200" y="4648200"/>
                <a:ext cx="45719" cy="762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514600" y="4648200"/>
                <a:ext cx="45719" cy="762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438400" y="4724400"/>
                <a:ext cx="45719" cy="762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590800" y="4724400"/>
                <a:ext cx="45719" cy="762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286000" y="4724400"/>
                <a:ext cx="45719" cy="762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770234" y="4646563"/>
              <a:ext cx="905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Platelets</a:t>
              </a:r>
              <a:endParaRPr lang="en-US" sz="16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3594715" y="4121206"/>
            <a:ext cx="685800" cy="914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37516" y="4114800"/>
            <a:ext cx="457200" cy="914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51515" y="3810000"/>
            <a:ext cx="7620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708765" y="3810000"/>
            <a:ext cx="304800" cy="304800"/>
            <a:chOff x="381000" y="1828800"/>
            <a:chExt cx="304800" cy="304800"/>
          </a:xfrm>
        </p:grpSpPr>
        <p:sp>
          <p:nvSpPr>
            <p:cNvPr id="55" name="Oval 54"/>
            <p:cNvSpPr/>
            <p:nvPr/>
          </p:nvSpPr>
          <p:spPr>
            <a:xfrm>
              <a:off x="381000" y="182880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1640" y="186436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12809" y="4724400"/>
            <a:ext cx="686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E’cyte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0916" y="1114962"/>
            <a:ext cx="3332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HSC: hematopoietic stem cell, aka LSK</a:t>
            </a:r>
          </a:p>
          <a:p>
            <a:r>
              <a:rPr lang="en-US" sz="1600" dirty="0">
                <a:latin typeface="Calibri"/>
                <a:cs typeface="Calibri"/>
              </a:rPr>
              <a:t>CMP: common myeloid progenitor</a:t>
            </a:r>
          </a:p>
          <a:p>
            <a:r>
              <a:rPr lang="en-US" sz="1600" dirty="0">
                <a:latin typeface="Calibri"/>
                <a:cs typeface="Calibri"/>
              </a:rPr>
              <a:t>CFUE: colony forming unit erythroid</a:t>
            </a:r>
          </a:p>
          <a:p>
            <a:r>
              <a:rPr lang="en-US" sz="1600" dirty="0">
                <a:latin typeface="Calibri"/>
                <a:cs typeface="Calibri"/>
              </a:rPr>
              <a:t>ERY</a:t>
            </a:r>
            <a:r>
              <a:rPr lang="en-US" sz="1600" dirty="0">
                <a:latin typeface="Calibri"/>
                <a:cs typeface="Calibri"/>
              </a:rPr>
              <a:t>:</a:t>
            </a:r>
            <a:r>
              <a:rPr lang="en-US" sz="1600" dirty="0">
                <a:latin typeface="Calibri"/>
                <a:cs typeface="Calibri"/>
              </a:rPr>
              <a:t> erythroblast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Relationship between cells in hematopoiesis for this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cells in hematopoiesis for this project</dc:title>
  <dc:creator>qli</dc:creator>
  <cp:lastModifiedBy>qli</cp:lastModifiedBy>
  <cp:revision>1</cp:revision>
  <dcterms:created xsi:type="dcterms:W3CDTF">2018-03-18T14:48:24Z</dcterms:created>
  <dcterms:modified xsi:type="dcterms:W3CDTF">2018-03-18T14:49:05Z</dcterms:modified>
</cp:coreProperties>
</file>