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handoutMasterIdLst>
    <p:handoutMasterId r:id="rId24"/>
  </p:handoutMasterIdLst>
  <p:sldIdLst>
    <p:sldId id="256" r:id="rId2"/>
    <p:sldId id="258" r:id="rId3"/>
    <p:sldId id="257" r:id="rId4"/>
    <p:sldId id="259" r:id="rId5"/>
    <p:sldId id="260" r:id="rId6"/>
    <p:sldId id="262" r:id="rId7"/>
    <p:sldId id="263" r:id="rId8"/>
    <p:sldId id="264" r:id="rId9"/>
    <p:sldId id="265" r:id="rId10"/>
    <p:sldId id="266" r:id="rId11"/>
    <p:sldId id="267" r:id="rId12"/>
    <p:sldId id="268" r:id="rId13"/>
    <p:sldId id="269" r:id="rId14"/>
    <p:sldId id="270" r:id="rId15"/>
    <p:sldId id="271" r:id="rId16"/>
    <p:sldId id="273" r:id="rId17"/>
    <p:sldId id="274" r:id="rId18"/>
    <p:sldId id="275" r:id="rId19"/>
    <p:sldId id="276" r:id="rId20"/>
    <p:sldId id="261" r:id="rId21"/>
    <p:sldId id="272"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onardo Hübscher" initials="LH" lastIdx="2" clrIdx="0">
    <p:extLst>
      <p:ext uri="{19B8F6BF-5375-455C-9EA6-DF929625EA0E}">
        <p15:presenceInfo xmlns:p15="http://schemas.microsoft.com/office/powerpoint/2012/main" userId="Leonardo Hübsch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78481" autoAdjust="0"/>
  </p:normalViewPr>
  <p:slideViewPr>
    <p:cSldViewPr snapToGrid="0" showGuides="1">
      <p:cViewPr varScale="1">
        <p:scale>
          <a:sx n="88" d="100"/>
          <a:sy n="88" d="100"/>
        </p:scale>
        <p:origin x="798" y="78"/>
      </p:cViewPr>
      <p:guideLst>
        <p:guide orient="horz" pos="2183"/>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6" d="100"/>
          <a:sy n="86" d="100"/>
        </p:scale>
        <p:origin x="378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Arbeitsblat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de-DE"/>
        </a:p>
      </c:txPr>
    </c:title>
    <c:autoTitleDeleted val="0"/>
    <c:plotArea>
      <c:layout/>
      <c:doughnutChart>
        <c:varyColors val="1"/>
        <c:ser>
          <c:idx val="0"/>
          <c:order val="0"/>
          <c:tx>
            <c:strRef>
              <c:f>Tabelle1!$B$1</c:f>
              <c:strCache>
                <c:ptCount val="1"/>
                <c:pt idx="0">
                  <c:v>Testergebnisse</c:v>
                </c:pt>
              </c:strCache>
            </c:strRef>
          </c:tx>
          <c:spPr>
            <a:effectLst/>
          </c:spPr>
          <c:dPt>
            <c:idx val="0"/>
            <c:bubble3D val="0"/>
            <c:spPr>
              <a:solidFill>
                <a:schemeClr val="accent1"/>
              </a:solidFill>
              <a:ln>
                <a:noFill/>
              </a:ln>
              <a:effectLst/>
            </c:spPr>
          </c:dPt>
          <c:dPt>
            <c:idx val="1"/>
            <c:bubble3D val="0"/>
            <c:spPr>
              <a:solidFill>
                <a:schemeClr val="accent2"/>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de-DE"/>
              </a:p>
            </c:txPr>
            <c:showLegendKey val="0"/>
            <c:showVal val="1"/>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15:layout/>
              </c:ext>
            </c:extLst>
          </c:dLbls>
          <c:cat>
            <c:strRef>
              <c:f>Tabelle1!$A$2:$A$3</c:f>
              <c:strCache>
                <c:ptCount val="2"/>
                <c:pt idx="0">
                  <c:v>richtig erkannt</c:v>
                </c:pt>
                <c:pt idx="1">
                  <c:v>fehlerhaft</c:v>
                </c:pt>
              </c:strCache>
            </c:strRef>
          </c:cat>
          <c:val>
            <c:numRef>
              <c:f>Tabelle1!$B$2:$B$3</c:f>
              <c:numCache>
                <c:formatCode>General</c:formatCode>
                <c:ptCount val="2"/>
                <c:pt idx="0">
                  <c:v>951</c:v>
                </c:pt>
                <c:pt idx="1">
                  <c:v>61</c:v>
                </c:pt>
              </c:numCache>
            </c:numRef>
          </c:val>
        </c:ser>
        <c:dLbls>
          <c:showLegendKey val="0"/>
          <c:showVal val="0"/>
          <c:showCatName val="0"/>
          <c:showSerName val="0"/>
          <c:showPercent val="1"/>
          <c:showBubbleSize val="0"/>
          <c:showLeaderLines val="1"/>
        </c:dLbls>
        <c:firstSliceAng val="0"/>
        <c:holeSize val="70"/>
      </c:doughnutChart>
      <c:spPr>
        <a:noFill/>
        <a:ln>
          <a:noFill/>
        </a:ln>
        <a:effectLst/>
      </c:spPr>
    </c:plotArea>
    <c:legend>
      <c:legendPos val="b"/>
      <c:layout/>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de-DE"/>
        </a:p>
      </c:txPr>
    </c:legend>
    <c:plotVisOnly val="1"/>
    <c:dispBlanksAs val="gap"/>
    <c:showDLblsOverMax val="0"/>
  </c:chart>
  <c:spPr>
    <a:noFill/>
    <a:ln w="9525" cap="flat" cmpd="sng" algn="ctr">
      <a:noFill/>
      <a:round/>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D3C7B7-DAC4-4E56-95E2-D96E2E3B381E}" type="datetimeFigureOut">
              <a:rPr lang="de-DE" smtClean="0"/>
              <a:t>15.02.2015</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BE5CB4-C3D9-4C6F-B62A-AFC657D80A1F}" type="slidenum">
              <a:rPr lang="de-DE" smtClean="0"/>
              <a:t>‹Nr.›</a:t>
            </a:fld>
            <a:endParaRPr lang="de-DE"/>
          </a:p>
        </p:txBody>
      </p:sp>
    </p:spTree>
    <p:extLst>
      <p:ext uri="{BB962C8B-B14F-4D97-AF65-F5344CB8AC3E}">
        <p14:creationId xmlns:p14="http://schemas.microsoft.com/office/powerpoint/2010/main" val="14015392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C5D3FC-517C-4BFA-8125-2C78F4BA3B43}" type="datetimeFigureOut">
              <a:rPr lang="de-DE" smtClean="0"/>
              <a:t>15.02.2015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99ABE8-703F-45B0-A4C6-70CFF4CD96A5}" type="slidenum">
              <a:rPr lang="de-DE" smtClean="0"/>
              <a:t>‹Nr.›</a:t>
            </a:fld>
            <a:endParaRPr lang="de-DE"/>
          </a:p>
        </p:txBody>
      </p:sp>
    </p:spTree>
    <p:extLst>
      <p:ext uri="{BB962C8B-B14F-4D97-AF65-F5344CB8AC3E}">
        <p14:creationId xmlns:p14="http://schemas.microsoft.com/office/powerpoint/2010/main" val="2259594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99ABE8-703F-45B0-A4C6-70CFF4CD96A5}" type="slidenum">
              <a:rPr lang="de-DE" smtClean="0"/>
              <a:t>1</a:t>
            </a:fld>
            <a:endParaRPr lang="de-DE"/>
          </a:p>
        </p:txBody>
      </p:sp>
    </p:spTree>
    <p:extLst>
      <p:ext uri="{BB962C8B-B14F-4D97-AF65-F5344CB8AC3E}">
        <p14:creationId xmlns:p14="http://schemas.microsoft.com/office/powerpoint/2010/main" val="2267120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Font typeface="Wingdings" panose="05000000000000000000" pitchFamily="2" charset="2"/>
              <a:buChar char="§"/>
            </a:pPr>
            <a:r>
              <a:rPr lang="de-DE" b="1" dirty="0" smtClean="0"/>
              <a:t>Ziel</a:t>
            </a:r>
            <a:r>
              <a:rPr lang="de-DE" dirty="0" smtClean="0"/>
              <a:t>: bei </a:t>
            </a:r>
            <a:r>
              <a:rPr lang="de-DE" b="1" dirty="0" smtClean="0"/>
              <a:t>mehreren</a:t>
            </a:r>
            <a:r>
              <a:rPr lang="de-DE" dirty="0" smtClean="0"/>
              <a:t> </a:t>
            </a:r>
            <a:r>
              <a:rPr lang="de-DE" b="1" dirty="0" smtClean="0"/>
              <a:t>Gesichtern</a:t>
            </a:r>
            <a:r>
              <a:rPr lang="de-DE" dirty="0" smtClean="0"/>
              <a:t>, das zu </a:t>
            </a:r>
            <a:r>
              <a:rPr lang="de-DE" b="1" dirty="0" smtClean="0"/>
              <a:t>verfolgende</a:t>
            </a:r>
            <a:r>
              <a:rPr lang="de-DE" dirty="0" smtClean="0"/>
              <a:t> </a:t>
            </a:r>
            <a:r>
              <a:rPr lang="de-DE" b="1" dirty="0" smtClean="0"/>
              <a:t>markieren</a:t>
            </a:r>
          </a:p>
          <a:p>
            <a:pPr lvl="1">
              <a:buFont typeface="Wingdings" panose="05000000000000000000" pitchFamily="2" charset="2"/>
              <a:buChar char="§"/>
            </a:pPr>
            <a:r>
              <a:rPr lang="de-DE" dirty="0" smtClean="0"/>
              <a:t>jemand soll</a:t>
            </a:r>
            <a:r>
              <a:rPr lang="de-DE" baseline="0" dirty="0" smtClean="0"/>
              <a:t> Daumen-hoch-Geste neben Gesicht halten können, sodass </a:t>
            </a:r>
            <a:r>
              <a:rPr lang="de-DE" b="1" baseline="0" dirty="0" smtClean="0"/>
              <a:t>Kamera</a:t>
            </a:r>
            <a:r>
              <a:rPr lang="de-DE" baseline="0" dirty="0" smtClean="0"/>
              <a:t> bei mehreren Gesichtern </a:t>
            </a:r>
            <a:r>
              <a:rPr lang="de-DE" b="1" baseline="0" dirty="0" smtClean="0"/>
              <a:t>nur</a:t>
            </a:r>
            <a:r>
              <a:rPr lang="de-DE" baseline="0" dirty="0" smtClean="0"/>
              <a:t> </a:t>
            </a:r>
            <a:r>
              <a:rPr lang="de-DE" b="1" baseline="0" dirty="0" smtClean="0"/>
              <a:t>dieses</a:t>
            </a:r>
            <a:r>
              <a:rPr lang="de-DE" baseline="0" dirty="0" smtClean="0"/>
              <a:t> </a:t>
            </a:r>
            <a:r>
              <a:rPr lang="de-DE" b="1" baseline="0" dirty="0" smtClean="0"/>
              <a:t>verfolgt</a:t>
            </a:r>
            <a:endParaRPr lang="de-DE" b="1" dirty="0" smtClean="0"/>
          </a:p>
          <a:p>
            <a:pPr>
              <a:buFont typeface="Wingdings" panose="05000000000000000000" pitchFamily="2" charset="2"/>
              <a:buChar char="§"/>
            </a:pPr>
            <a:r>
              <a:rPr lang="de-DE" b="1" dirty="0" err="1" smtClean="0"/>
              <a:t>Traingsprozess</a:t>
            </a:r>
            <a:r>
              <a:rPr lang="de-DE" dirty="0" smtClean="0"/>
              <a:t> sehr </a:t>
            </a:r>
            <a:r>
              <a:rPr lang="de-DE" b="1" dirty="0" smtClean="0"/>
              <a:t>fordernd</a:t>
            </a:r>
          </a:p>
          <a:p>
            <a:pPr lvl="1">
              <a:buFont typeface="Wingdings" panose="05000000000000000000" pitchFamily="2" charset="2"/>
              <a:buChar char="§"/>
            </a:pPr>
            <a:r>
              <a:rPr lang="de-DE" b="1" dirty="0" smtClean="0"/>
              <a:t>Zeit</a:t>
            </a:r>
          </a:p>
          <a:p>
            <a:pPr lvl="1">
              <a:buFont typeface="Wingdings" panose="05000000000000000000" pitchFamily="2" charset="2"/>
              <a:buChar char="§"/>
            </a:pPr>
            <a:r>
              <a:rPr lang="de-DE" b="1" dirty="0" smtClean="0"/>
              <a:t>Rechenleistung</a:t>
            </a:r>
          </a:p>
          <a:p>
            <a:pPr lvl="1">
              <a:buFont typeface="Wingdings" panose="05000000000000000000" pitchFamily="2" charset="2"/>
              <a:buChar char="§"/>
            </a:pPr>
            <a:r>
              <a:rPr lang="de-DE" b="1" dirty="0" smtClean="0"/>
              <a:t>Konzentration</a:t>
            </a:r>
          </a:p>
          <a:p>
            <a:pPr>
              <a:buFont typeface="Wingdings" panose="05000000000000000000" pitchFamily="2" charset="2"/>
              <a:buChar char="§"/>
            </a:pPr>
            <a:r>
              <a:rPr lang="de-DE" b="1" dirty="0" smtClean="0"/>
              <a:t>Vorbereitung</a:t>
            </a:r>
            <a:r>
              <a:rPr lang="de-DE" dirty="0" smtClean="0"/>
              <a:t>:</a:t>
            </a:r>
          </a:p>
          <a:p>
            <a:pPr lvl="1">
              <a:buFont typeface="Wingdings" panose="05000000000000000000" pitchFamily="2" charset="2"/>
              <a:buChar char="§"/>
            </a:pPr>
            <a:r>
              <a:rPr lang="de-DE" b="1" dirty="0" smtClean="0"/>
              <a:t>Datensatz</a:t>
            </a:r>
            <a:r>
              <a:rPr lang="de-DE" dirty="0" smtClean="0"/>
              <a:t> positiver (ca. 1000) und negativer Bilder (ca. 2500) = Trainingsdateien</a:t>
            </a:r>
          </a:p>
          <a:p>
            <a:pPr>
              <a:buFont typeface="Wingdings" panose="05000000000000000000" pitchFamily="2" charset="2"/>
              <a:buChar char="§"/>
            </a:pPr>
            <a:r>
              <a:rPr lang="de-DE" b="1" dirty="0" smtClean="0"/>
              <a:t>Umsetzung</a:t>
            </a:r>
            <a:r>
              <a:rPr lang="de-DE" dirty="0" smtClean="0"/>
              <a:t>: </a:t>
            </a:r>
          </a:p>
          <a:p>
            <a:pPr lvl="1">
              <a:buFont typeface="Wingdings" panose="05000000000000000000" pitchFamily="2" charset="2"/>
              <a:buChar char="§"/>
            </a:pPr>
            <a:r>
              <a:rPr lang="de-DE" b="1" dirty="0" smtClean="0"/>
              <a:t>Videoaufnahme</a:t>
            </a:r>
            <a:r>
              <a:rPr lang="de-DE" dirty="0" smtClean="0"/>
              <a:t> in </a:t>
            </a:r>
            <a:r>
              <a:rPr lang="de-DE" b="1" dirty="0" smtClean="0"/>
              <a:t>einzelne</a:t>
            </a:r>
            <a:r>
              <a:rPr lang="de-DE" dirty="0" smtClean="0"/>
              <a:t> </a:t>
            </a:r>
            <a:r>
              <a:rPr lang="de-DE" b="1" dirty="0" smtClean="0"/>
              <a:t>Bilder</a:t>
            </a:r>
            <a:r>
              <a:rPr lang="de-DE" dirty="0" smtClean="0"/>
              <a:t> zerlegen</a:t>
            </a:r>
          </a:p>
          <a:p>
            <a:pPr lvl="1">
              <a:buFont typeface="Wingdings" panose="05000000000000000000" pitchFamily="2" charset="2"/>
              <a:buChar char="§"/>
            </a:pPr>
            <a:r>
              <a:rPr lang="de-DE" dirty="0" smtClean="0"/>
              <a:t>anschließend Daumen-hoch </a:t>
            </a:r>
            <a:r>
              <a:rPr lang="de-DE" b="1" dirty="0" smtClean="0"/>
              <a:t>manuell</a:t>
            </a:r>
            <a:r>
              <a:rPr lang="de-DE" dirty="0" smtClean="0"/>
              <a:t> </a:t>
            </a:r>
            <a:r>
              <a:rPr lang="de-DE" b="1" dirty="0" smtClean="0"/>
              <a:t>markiert</a:t>
            </a:r>
          </a:p>
          <a:p>
            <a:endParaRPr lang="de-DE" dirty="0"/>
          </a:p>
        </p:txBody>
      </p:sp>
      <p:sp>
        <p:nvSpPr>
          <p:cNvPr id="4" name="Foliennummernplatzhalter 3"/>
          <p:cNvSpPr>
            <a:spLocks noGrp="1"/>
          </p:cNvSpPr>
          <p:nvPr>
            <p:ph type="sldNum" sz="quarter" idx="10"/>
          </p:nvPr>
        </p:nvSpPr>
        <p:spPr/>
        <p:txBody>
          <a:bodyPr/>
          <a:lstStyle/>
          <a:p>
            <a:fld id="{2199ABE8-703F-45B0-A4C6-70CFF4CD96A5}" type="slidenum">
              <a:rPr lang="de-DE" smtClean="0"/>
              <a:t>12</a:t>
            </a:fld>
            <a:endParaRPr lang="de-DE"/>
          </a:p>
        </p:txBody>
      </p:sp>
    </p:spTree>
    <p:extLst>
      <p:ext uri="{BB962C8B-B14F-4D97-AF65-F5344CB8AC3E}">
        <p14:creationId xmlns:p14="http://schemas.microsoft.com/office/powerpoint/2010/main" val="1921669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b="1" dirty="0" smtClean="0"/>
              <a:t>Aufbau</a:t>
            </a:r>
            <a:r>
              <a:rPr lang="de-DE" dirty="0" smtClean="0"/>
              <a:t> der </a:t>
            </a:r>
            <a:r>
              <a:rPr lang="de-DE" b="1" dirty="0" smtClean="0"/>
              <a:t>Dateien</a:t>
            </a:r>
            <a:r>
              <a:rPr lang="de-DE" dirty="0" smtClean="0"/>
              <a:t>, die </a:t>
            </a:r>
            <a:r>
              <a:rPr lang="de-DE" b="1" dirty="0" smtClean="0"/>
              <a:t>OpenCV</a:t>
            </a:r>
            <a:r>
              <a:rPr lang="de-DE" dirty="0" smtClean="0"/>
              <a:t> </a:t>
            </a:r>
            <a:r>
              <a:rPr lang="de-DE" b="1" dirty="0" smtClean="0"/>
              <a:t>zum</a:t>
            </a:r>
            <a:r>
              <a:rPr lang="de-DE" dirty="0" smtClean="0"/>
              <a:t> </a:t>
            </a:r>
            <a:r>
              <a:rPr lang="de-DE" b="1" dirty="0" smtClean="0"/>
              <a:t>Trainieren</a:t>
            </a:r>
            <a:r>
              <a:rPr lang="de-DE" dirty="0" smtClean="0"/>
              <a:t> verwendet und welche</a:t>
            </a:r>
            <a:r>
              <a:rPr lang="de-DE" baseline="0" dirty="0" smtClean="0"/>
              <a:t> </a:t>
            </a:r>
            <a:r>
              <a:rPr lang="de-DE" b="1" baseline="0" dirty="0" smtClean="0"/>
              <a:t>vom</a:t>
            </a:r>
            <a:r>
              <a:rPr lang="de-DE" baseline="0" dirty="0" smtClean="0"/>
              <a:t> </a:t>
            </a:r>
            <a:r>
              <a:rPr lang="de-DE" b="1" baseline="0" dirty="0" smtClean="0"/>
              <a:t>Programm</a:t>
            </a:r>
            <a:r>
              <a:rPr lang="de-DE" baseline="0" dirty="0" smtClean="0"/>
              <a:t> </a:t>
            </a:r>
            <a:r>
              <a:rPr lang="de-DE" b="1" baseline="0" dirty="0" smtClean="0"/>
              <a:t>generiert</a:t>
            </a:r>
            <a:r>
              <a:rPr lang="de-DE" baseline="0" dirty="0" smtClean="0"/>
              <a:t> </a:t>
            </a:r>
            <a:r>
              <a:rPr lang="de-DE" baseline="0" dirty="0" smtClean="0"/>
              <a:t>werden</a:t>
            </a:r>
          </a:p>
          <a:p>
            <a:pPr marL="171450" indent="-171450">
              <a:buFont typeface="Arial" panose="020B0604020202020204" pitchFamily="34" charset="0"/>
              <a:buChar char="•"/>
            </a:pPr>
            <a:r>
              <a:rPr lang="de-DE" b="1" baseline="0" dirty="0" smtClean="0"/>
              <a:t>klicken</a:t>
            </a:r>
            <a:r>
              <a:rPr lang="de-DE" baseline="0" dirty="0" smtClean="0"/>
              <a:t> zum </a:t>
            </a:r>
            <a:r>
              <a:rPr lang="de-DE" b="1" baseline="0" dirty="0" smtClean="0"/>
              <a:t>markieren</a:t>
            </a:r>
            <a:r>
              <a:rPr lang="de-DE" baseline="0" dirty="0" smtClean="0"/>
              <a:t> – und dann </a:t>
            </a:r>
            <a:r>
              <a:rPr lang="de-DE" b="1" baseline="0" dirty="0" smtClean="0"/>
              <a:t>kurz</a:t>
            </a:r>
            <a:r>
              <a:rPr lang="de-DE" baseline="0" dirty="0" smtClean="0"/>
              <a:t> </a:t>
            </a:r>
            <a:r>
              <a:rPr lang="de-DE" b="1" baseline="0" dirty="0" smtClean="0"/>
              <a:t>erläutern</a:t>
            </a:r>
            <a:endParaRPr lang="de-DE" b="1" dirty="0"/>
          </a:p>
        </p:txBody>
      </p:sp>
      <p:sp>
        <p:nvSpPr>
          <p:cNvPr id="4" name="Foliennummernplatzhalter 3"/>
          <p:cNvSpPr>
            <a:spLocks noGrp="1"/>
          </p:cNvSpPr>
          <p:nvPr>
            <p:ph type="sldNum" sz="quarter" idx="10"/>
          </p:nvPr>
        </p:nvSpPr>
        <p:spPr/>
        <p:txBody>
          <a:bodyPr/>
          <a:lstStyle/>
          <a:p>
            <a:fld id="{2199ABE8-703F-45B0-A4C6-70CFF4CD96A5}" type="slidenum">
              <a:rPr lang="de-DE" smtClean="0"/>
              <a:t>13</a:t>
            </a:fld>
            <a:endParaRPr lang="de-DE"/>
          </a:p>
        </p:txBody>
      </p:sp>
    </p:spTree>
    <p:extLst>
      <p:ext uri="{BB962C8B-B14F-4D97-AF65-F5344CB8AC3E}">
        <p14:creationId xmlns:p14="http://schemas.microsoft.com/office/powerpoint/2010/main" val="632808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Font typeface="Wingdings" panose="05000000000000000000" pitchFamily="2" charset="2"/>
              <a:buChar char="§"/>
            </a:pPr>
            <a:r>
              <a:rPr lang="de-DE" dirty="0" smtClean="0">
                <a:sym typeface="Wingdings" panose="05000000000000000000" pitchFamily="2" charset="2"/>
              </a:rPr>
              <a:t>Probleme:</a:t>
            </a:r>
          </a:p>
          <a:p>
            <a:pPr lvl="1">
              <a:buFont typeface="Wingdings" panose="05000000000000000000" pitchFamily="2" charset="2"/>
              <a:buChar char="§"/>
            </a:pPr>
            <a:r>
              <a:rPr lang="de-DE" b="1" dirty="0" smtClean="0"/>
              <a:t>Aufteilen des Video nicht mit OpenCV möglich </a:t>
            </a:r>
            <a:r>
              <a:rPr lang="de-DE" dirty="0" smtClean="0"/>
              <a:t>(obwohl es gehen sollte)</a:t>
            </a:r>
          </a:p>
          <a:p>
            <a:pPr marL="201168" lvl="1" indent="0">
              <a:buNone/>
            </a:pPr>
            <a:r>
              <a:rPr lang="de-DE" dirty="0" smtClean="0">
                <a:sym typeface="Wingdings" panose="05000000000000000000" pitchFamily="2" charset="2"/>
              </a:rPr>
              <a:t>	 Rückgriff auf </a:t>
            </a:r>
            <a:r>
              <a:rPr lang="de-DE" b="1" dirty="0" err="1" smtClean="0">
                <a:sym typeface="Wingdings" panose="05000000000000000000" pitchFamily="2" charset="2"/>
              </a:rPr>
              <a:t>JavaCV</a:t>
            </a:r>
            <a:r>
              <a:rPr lang="de-DE" dirty="0" smtClean="0">
                <a:sym typeface="Wingdings" panose="05000000000000000000" pitchFamily="2" charset="2"/>
              </a:rPr>
              <a:t> – Bibliothek</a:t>
            </a:r>
          </a:p>
          <a:p>
            <a:pPr lvl="1">
              <a:buFont typeface="Wingdings" panose="05000000000000000000" pitchFamily="2" charset="2"/>
              <a:buChar char="§"/>
            </a:pPr>
            <a:r>
              <a:rPr lang="de-DE" b="1" dirty="0" smtClean="0">
                <a:sym typeface="Wingdings" panose="05000000000000000000" pitchFamily="2" charset="2"/>
              </a:rPr>
              <a:t>mehrmaliges</a:t>
            </a:r>
            <a:r>
              <a:rPr lang="de-DE" dirty="0" smtClean="0">
                <a:sym typeface="Wingdings" panose="05000000000000000000" pitchFamily="2" charset="2"/>
              </a:rPr>
              <a:t> </a:t>
            </a:r>
            <a:r>
              <a:rPr lang="de-DE" b="1" dirty="0" smtClean="0">
                <a:sym typeface="Wingdings" panose="05000000000000000000" pitchFamily="2" charset="2"/>
              </a:rPr>
              <a:t>Abbrechen</a:t>
            </a:r>
            <a:r>
              <a:rPr lang="de-DE" dirty="0" smtClean="0">
                <a:sym typeface="Wingdings" panose="05000000000000000000" pitchFamily="2" charset="2"/>
              </a:rPr>
              <a:t> des Trainings aufgrund unbekannten Fehlers</a:t>
            </a:r>
          </a:p>
          <a:p>
            <a:pPr lvl="1">
              <a:buFont typeface="Wingdings" panose="05000000000000000000" pitchFamily="2" charset="2"/>
              <a:buChar char="§"/>
            </a:pPr>
            <a:r>
              <a:rPr lang="de-DE" b="1" dirty="0" smtClean="0">
                <a:sym typeface="Wingdings" panose="05000000000000000000" pitchFamily="2" charset="2"/>
              </a:rPr>
              <a:t>Dokumentation</a:t>
            </a:r>
            <a:r>
              <a:rPr lang="de-DE" dirty="0" smtClean="0">
                <a:sym typeface="Wingdings" panose="05000000000000000000" pitchFamily="2" charset="2"/>
              </a:rPr>
              <a:t> </a:t>
            </a:r>
            <a:r>
              <a:rPr lang="de-DE" b="1" dirty="0" smtClean="0">
                <a:sym typeface="Wingdings" panose="05000000000000000000" pitchFamily="2" charset="2"/>
              </a:rPr>
              <a:t>unvollständig</a:t>
            </a:r>
            <a:r>
              <a:rPr lang="de-DE" dirty="0" smtClean="0">
                <a:sym typeface="Wingdings" panose="05000000000000000000" pitchFamily="2" charset="2"/>
              </a:rPr>
              <a:t>/ </a:t>
            </a:r>
            <a:r>
              <a:rPr lang="de-DE" b="1" dirty="0" smtClean="0">
                <a:sym typeface="Wingdings" panose="05000000000000000000" pitchFamily="2" charset="2"/>
              </a:rPr>
              <a:t>veraltet</a:t>
            </a:r>
          </a:p>
          <a:p>
            <a:pPr marL="201168" lvl="1" indent="0">
              <a:buNone/>
            </a:pPr>
            <a:endParaRPr lang="de-DE" dirty="0" smtClean="0">
              <a:sym typeface="Wingdings" panose="05000000000000000000" pitchFamily="2" charset="2"/>
            </a:endParaRPr>
          </a:p>
          <a:p>
            <a:pPr>
              <a:buFont typeface="Wingdings" panose="05000000000000000000" pitchFamily="2" charset="2"/>
              <a:buChar char="§"/>
            </a:pPr>
            <a:r>
              <a:rPr lang="de-DE" b="1" dirty="0" smtClean="0">
                <a:sym typeface="Wingdings" panose="05000000000000000000" pitchFamily="2" charset="2"/>
              </a:rPr>
              <a:t>Ergebnisse</a:t>
            </a:r>
            <a:r>
              <a:rPr lang="de-DE" dirty="0" smtClean="0">
                <a:sym typeface="Wingdings" panose="05000000000000000000" pitchFamily="2" charset="2"/>
              </a:rPr>
              <a:t>:</a:t>
            </a:r>
          </a:p>
          <a:p>
            <a:pPr lvl="1">
              <a:buFont typeface="Wingdings" panose="05000000000000000000" pitchFamily="2" charset="2"/>
              <a:buChar char="§"/>
            </a:pPr>
            <a:r>
              <a:rPr lang="de-DE" dirty="0" smtClean="0">
                <a:sym typeface="Wingdings" panose="05000000000000000000" pitchFamily="2" charset="2"/>
              </a:rPr>
              <a:t>Frustration</a:t>
            </a:r>
          </a:p>
          <a:p>
            <a:pPr lvl="1">
              <a:buFont typeface="Wingdings" panose="05000000000000000000" pitchFamily="2" charset="2"/>
              <a:buChar char="§"/>
            </a:pPr>
            <a:r>
              <a:rPr lang="de-DE" b="1" dirty="0" smtClean="0">
                <a:sym typeface="Wingdings" panose="05000000000000000000" pitchFamily="2" charset="2"/>
              </a:rPr>
              <a:t>Entscheidung</a:t>
            </a:r>
            <a:r>
              <a:rPr lang="de-DE" baseline="0" dirty="0" smtClean="0">
                <a:sym typeface="Wingdings" panose="05000000000000000000" pitchFamily="2" charset="2"/>
              </a:rPr>
              <a:t>: </a:t>
            </a:r>
            <a:r>
              <a:rPr lang="de-DE" b="1" baseline="0" dirty="0" smtClean="0">
                <a:sym typeface="Wingdings" panose="05000000000000000000" pitchFamily="2" charset="2"/>
              </a:rPr>
              <a:t>Abbruch</a:t>
            </a:r>
            <a:r>
              <a:rPr lang="de-DE" baseline="0" dirty="0" smtClean="0">
                <a:sym typeface="Wingdings" panose="05000000000000000000" pitchFamily="2" charset="2"/>
              </a:rPr>
              <a:t>, da </a:t>
            </a:r>
            <a:r>
              <a:rPr lang="de-DE" b="1" baseline="0" dirty="0" smtClean="0">
                <a:sym typeface="Wingdings" panose="05000000000000000000" pitchFamily="2" charset="2"/>
              </a:rPr>
              <a:t>nicht</a:t>
            </a:r>
            <a:r>
              <a:rPr lang="de-DE" baseline="0" dirty="0" smtClean="0">
                <a:sym typeface="Wingdings" panose="05000000000000000000" pitchFamily="2" charset="2"/>
              </a:rPr>
              <a:t> </a:t>
            </a:r>
            <a:r>
              <a:rPr lang="de-DE" b="1" baseline="0" dirty="0" smtClean="0">
                <a:sym typeface="Wingdings" panose="05000000000000000000" pitchFamily="2" charset="2"/>
              </a:rPr>
              <a:t>essentiell</a:t>
            </a:r>
            <a:r>
              <a:rPr lang="de-DE" baseline="0" dirty="0" smtClean="0">
                <a:sym typeface="Wingdings" panose="05000000000000000000" pitchFamily="2" charset="2"/>
              </a:rPr>
              <a:t> für Endergebnis</a:t>
            </a:r>
          </a:p>
          <a:p>
            <a:pPr lvl="1">
              <a:buFont typeface="Wingdings" panose="05000000000000000000" pitchFamily="2" charset="2"/>
              <a:buChar char="§"/>
            </a:pPr>
            <a:r>
              <a:rPr lang="de-DE" b="1" dirty="0" smtClean="0">
                <a:sym typeface="Wingdings" panose="05000000000000000000" pitchFamily="2" charset="2"/>
              </a:rPr>
              <a:t>Umstieg</a:t>
            </a:r>
            <a:r>
              <a:rPr lang="de-DE" dirty="0" smtClean="0">
                <a:sym typeface="Wingdings" panose="05000000000000000000" pitchFamily="2" charset="2"/>
              </a:rPr>
              <a:t> auf </a:t>
            </a:r>
            <a:r>
              <a:rPr lang="de-DE" b="1" dirty="0" smtClean="0">
                <a:sym typeface="Wingdings" panose="05000000000000000000" pitchFamily="2" charset="2"/>
              </a:rPr>
              <a:t>Median</a:t>
            </a:r>
            <a:r>
              <a:rPr lang="de-DE" dirty="0" smtClean="0">
                <a:sym typeface="Wingdings" panose="05000000000000000000" pitchFamily="2" charset="2"/>
              </a:rPr>
              <a:t> aller Gesichter</a:t>
            </a:r>
            <a:endParaRPr lang="de-DE" dirty="0" smtClean="0"/>
          </a:p>
          <a:p>
            <a:endParaRPr lang="de-DE" dirty="0"/>
          </a:p>
        </p:txBody>
      </p:sp>
      <p:sp>
        <p:nvSpPr>
          <p:cNvPr id="4" name="Foliennummernplatzhalter 3"/>
          <p:cNvSpPr>
            <a:spLocks noGrp="1"/>
          </p:cNvSpPr>
          <p:nvPr>
            <p:ph type="sldNum" sz="quarter" idx="10"/>
          </p:nvPr>
        </p:nvSpPr>
        <p:spPr/>
        <p:txBody>
          <a:bodyPr/>
          <a:lstStyle/>
          <a:p>
            <a:fld id="{2199ABE8-703F-45B0-A4C6-70CFF4CD96A5}" type="slidenum">
              <a:rPr lang="de-DE" smtClean="0"/>
              <a:t>14</a:t>
            </a:fld>
            <a:endParaRPr lang="de-DE"/>
          </a:p>
        </p:txBody>
      </p:sp>
    </p:spTree>
    <p:extLst>
      <p:ext uri="{BB962C8B-B14F-4D97-AF65-F5344CB8AC3E}">
        <p14:creationId xmlns:p14="http://schemas.microsoft.com/office/powerpoint/2010/main" val="1595954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Wingdings" panose="05000000000000000000" pitchFamily="2" charset="2"/>
              <a:buChar char="§"/>
            </a:pPr>
            <a:r>
              <a:rPr lang="de-DE" dirty="0" smtClean="0"/>
              <a:t>Ziel: </a:t>
            </a:r>
            <a:r>
              <a:rPr lang="de-DE" b="1" dirty="0" smtClean="0"/>
              <a:t>Konstruktion</a:t>
            </a:r>
            <a:r>
              <a:rPr lang="de-DE" dirty="0" smtClean="0"/>
              <a:t>, welche </a:t>
            </a:r>
            <a:r>
              <a:rPr lang="de-DE" b="1" dirty="0" smtClean="0"/>
              <a:t>Rotation</a:t>
            </a:r>
            <a:r>
              <a:rPr lang="de-DE" dirty="0" smtClean="0"/>
              <a:t> um </a:t>
            </a:r>
            <a:r>
              <a:rPr lang="de-DE" b="1" dirty="0" smtClean="0"/>
              <a:t>z-Achse und x-Achse </a:t>
            </a:r>
            <a:r>
              <a:rPr lang="de-DE" dirty="0" smtClean="0"/>
              <a:t>ermöglicht</a:t>
            </a:r>
          </a:p>
          <a:p>
            <a:pPr marL="171450" indent="-171450">
              <a:buFont typeface="Wingdings" panose="05000000000000000000" pitchFamily="2" charset="2"/>
              <a:buChar char="§"/>
            </a:pPr>
            <a:r>
              <a:rPr lang="de-DE" dirty="0" smtClean="0"/>
              <a:t>Rotation durch </a:t>
            </a:r>
            <a:r>
              <a:rPr lang="de-DE" dirty="0" err="1" smtClean="0"/>
              <a:t>Servo</a:t>
            </a:r>
            <a:r>
              <a:rPr lang="de-DE" baseline="0" dirty="0" smtClean="0"/>
              <a:t> – </a:t>
            </a:r>
            <a:r>
              <a:rPr lang="de-DE" b="1" baseline="0" dirty="0" smtClean="0"/>
              <a:t>stabiler</a:t>
            </a:r>
            <a:r>
              <a:rPr lang="de-DE" baseline="0" dirty="0" smtClean="0"/>
              <a:t> </a:t>
            </a:r>
            <a:r>
              <a:rPr lang="de-DE" b="1" baseline="0" dirty="0" smtClean="0"/>
              <a:t>Draht</a:t>
            </a:r>
            <a:r>
              <a:rPr lang="de-DE" baseline="0" dirty="0" smtClean="0"/>
              <a:t> erforderlich</a:t>
            </a:r>
          </a:p>
          <a:p>
            <a:pPr marL="171450" indent="-171450">
              <a:buFont typeface="Wingdings" panose="05000000000000000000" pitchFamily="2" charset="2"/>
              <a:buChar char="§"/>
            </a:pPr>
            <a:r>
              <a:rPr lang="de-DE" b="1" baseline="0" dirty="0" smtClean="0"/>
              <a:t>Plattform</a:t>
            </a:r>
            <a:r>
              <a:rPr lang="de-DE" baseline="0" dirty="0" smtClean="0"/>
              <a:t> muss </a:t>
            </a:r>
            <a:r>
              <a:rPr lang="de-DE" b="1" baseline="0" dirty="0" smtClean="0"/>
              <a:t>drehbar</a:t>
            </a:r>
            <a:r>
              <a:rPr lang="de-DE" baseline="0" dirty="0" smtClean="0"/>
              <a:t> gelagert und </a:t>
            </a:r>
            <a:r>
              <a:rPr lang="de-DE" b="1" baseline="0" dirty="0" smtClean="0"/>
              <a:t>ausgewuchtet</a:t>
            </a:r>
            <a:r>
              <a:rPr lang="de-DE" baseline="0" dirty="0" smtClean="0"/>
              <a:t> sein</a:t>
            </a:r>
          </a:p>
          <a:p>
            <a:pPr marL="171450" indent="-171450">
              <a:buFont typeface="Wingdings" panose="05000000000000000000" pitchFamily="2" charset="2"/>
              <a:buChar char="§"/>
            </a:pPr>
            <a:r>
              <a:rPr lang="de-DE" baseline="0" dirty="0" smtClean="0"/>
              <a:t>finale </a:t>
            </a:r>
            <a:r>
              <a:rPr lang="de-DE" b="1" baseline="0" dirty="0" smtClean="0"/>
              <a:t>Lösung</a:t>
            </a:r>
            <a:r>
              <a:rPr lang="de-DE" baseline="0" dirty="0" smtClean="0"/>
              <a:t> scheint ausreichend </a:t>
            </a:r>
            <a:r>
              <a:rPr lang="de-DE" b="1" baseline="0" dirty="0" smtClean="0"/>
              <a:t>stabil</a:t>
            </a:r>
          </a:p>
          <a:p>
            <a:pPr marL="171450" indent="-171450">
              <a:buFont typeface="Wingdings" panose="05000000000000000000" pitchFamily="2" charset="2"/>
              <a:buChar char="§"/>
            </a:pPr>
            <a:r>
              <a:rPr lang="de-DE" baseline="0" dirty="0" smtClean="0"/>
              <a:t>wurde mit Hilfe anderer Schüler durch </a:t>
            </a:r>
            <a:r>
              <a:rPr lang="de-DE" b="1" baseline="0" dirty="0" smtClean="0"/>
              <a:t>Legosteine</a:t>
            </a:r>
            <a:r>
              <a:rPr lang="de-DE" baseline="0" dirty="0" smtClean="0"/>
              <a:t> aus dem </a:t>
            </a:r>
            <a:r>
              <a:rPr lang="de-DE" b="1" baseline="0" dirty="0" smtClean="0"/>
              <a:t>3D</a:t>
            </a:r>
            <a:r>
              <a:rPr lang="de-DE" baseline="0" dirty="0" smtClean="0"/>
              <a:t> – </a:t>
            </a:r>
            <a:r>
              <a:rPr lang="de-DE" b="1" baseline="0" dirty="0" smtClean="0"/>
              <a:t>Drucker</a:t>
            </a:r>
            <a:r>
              <a:rPr lang="de-DE" baseline="0" dirty="0" smtClean="0"/>
              <a:t> erweitert -&gt; speziell für die </a:t>
            </a:r>
            <a:r>
              <a:rPr lang="de-DE" b="1" baseline="0" dirty="0" smtClean="0"/>
              <a:t>Servos</a:t>
            </a:r>
            <a:r>
              <a:rPr lang="de-DE" baseline="0" dirty="0" smtClean="0"/>
              <a:t> und (</a:t>
            </a:r>
            <a:r>
              <a:rPr lang="de-DE" b="1" baseline="0" dirty="0" smtClean="0"/>
              <a:t>Kamera</a:t>
            </a:r>
            <a:r>
              <a:rPr lang="de-DE" baseline="0" dirty="0" smtClean="0"/>
              <a:t>) angepasst </a:t>
            </a:r>
            <a:r>
              <a:rPr lang="de-DE" baseline="0" dirty="0" smtClean="0"/>
              <a:t>Steine</a:t>
            </a:r>
          </a:p>
          <a:p>
            <a:pPr marL="171450" indent="-171450">
              <a:buFont typeface="Wingdings" panose="05000000000000000000" pitchFamily="2" charset="2"/>
              <a:buChar char="§"/>
            </a:pPr>
            <a:r>
              <a:rPr lang="de-DE" b="1" baseline="0" dirty="0" smtClean="0"/>
              <a:t>Schwierigkeit</a:t>
            </a:r>
            <a:r>
              <a:rPr lang="de-DE" baseline="0" dirty="0" smtClean="0"/>
              <a:t>:</a:t>
            </a:r>
          </a:p>
          <a:p>
            <a:pPr marL="628650" lvl="1" indent="-171450">
              <a:buFont typeface="Wingdings" panose="05000000000000000000" pitchFamily="2" charset="2"/>
              <a:buChar char="§"/>
            </a:pPr>
            <a:r>
              <a:rPr lang="de-DE" dirty="0" smtClean="0"/>
              <a:t>grundlegende</a:t>
            </a:r>
            <a:r>
              <a:rPr lang="de-DE" baseline="0" dirty="0" smtClean="0"/>
              <a:t> </a:t>
            </a:r>
            <a:r>
              <a:rPr lang="de-DE" b="1" baseline="0" dirty="0" smtClean="0"/>
              <a:t>Kenntnisse</a:t>
            </a:r>
            <a:r>
              <a:rPr lang="de-DE" baseline="0" dirty="0" smtClean="0"/>
              <a:t> im Umgang mit </a:t>
            </a:r>
            <a:r>
              <a:rPr lang="de-DE" b="1" baseline="0" dirty="0" smtClean="0"/>
              <a:t>Servos</a:t>
            </a:r>
            <a:r>
              <a:rPr lang="de-DE" baseline="0" dirty="0" smtClean="0"/>
              <a:t> hat </a:t>
            </a:r>
            <a:r>
              <a:rPr lang="de-DE" b="1" baseline="0" dirty="0" smtClean="0"/>
              <a:t>gefehlt</a:t>
            </a:r>
          </a:p>
          <a:p>
            <a:pPr marL="628650" lvl="1" indent="-171450">
              <a:buFont typeface="Wingdings" panose="05000000000000000000" pitchFamily="2" charset="2"/>
              <a:buChar char="§"/>
            </a:pPr>
            <a:r>
              <a:rPr lang="de-DE" baseline="0" dirty="0" smtClean="0"/>
              <a:t>man hätte vorher außerdem </a:t>
            </a:r>
            <a:r>
              <a:rPr lang="de-DE" b="1" baseline="0" dirty="0" smtClean="0"/>
              <a:t>mehr</a:t>
            </a:r>
            <a:r>
              <a:rPr lang="de-DE" baseline="0" dirty="0" smtClean="0"/>
              <a:t> Zeit in </a:t>
            </a:r>
            <a:r>
              <a:rPr lang="de-DE" b="1" baseline="0" dirty="0" smtClean="0"/>
              <a:t>Planung</a:t>
            </a:r>
            <a:r>
              <a:rPr lang="de-DE" baseline="0" dirty="0" smtClean="0"/>
              <a:t> investieren sollen</a:t>
            </a:r>
          </a:p>
          <a:p>
            <a:pPr marL="171450" lvl="0" indent="-171450">
              <a:buFont typeface="Wingdings" panose="05000000000000000000" pitchFamily="2" charset="2"/>
              <a:buChar char="§"/>
            </a:pPr>
            <a:r>
              <a:rPr lang="de-DE" b="1" baseline="0" dirty="0" smtClean="0"/>
              <a:t>Aufbau zeigen!</a:t>
            </a:r>
          </a:p>
        </p:txBody>
      </p:sp>
      <p:sp>
        <p:nvSpPr>
          <p:cNvPr id="4" name="Foliennummernplatzhalter 3"/>
          <p:cNvSpPr>
            <a:spLocks noGrp="1"/>
          </p:cNvSpPr>
          <p:nvPr>
            <p:ph type="sldNum" sz="quarter" idx="10"/>
          </p:nvPr>
        </p:nvSpPr>
        <p:spPr/>
        <p:txBody>
          <a:bodyPr/>
          <a:lstStyle/>
          <a:p>
            <a:fld id="{2199ABE8-703F-45B0-A4C6-70CFF4CD96A5}" type="slidenum">
              <a:rPr lang="de-DE" smtClean="0"/>
              <a:t>15</a:t>
            </a:fld>
            <a:endParaRPr lang="de-DE"/>
          </a:p>
        </p:txBody>
      </p:sp>
    </p:spTree>
    <p:extLst>
      <p:ext uri="{BB962C8B-B14F-4D97-AF65-F5344CB8AC3E}">
        <p14:creationId xmlns:p14="http://schemas.microsoft.com/office/powerpoint/2010/main" val="2734789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Font typeface="Wingdings" panose="05000000000000000000" pitchFamily="2" charset="2"/>
              <a:buChar char="§"/>
            </a:pPr>
            <a:r>
              <a:rPr lang="de-DE" dirty="0" smtClean="0"/>
              <a:t>auf </a:t>
            </a:r>
            <a:r>
              <a:rPr lang="de-DE" b="1" dirty="0" smtClean="0"/>
              <a:t>Raspberry</a:t>
            </a:r>
            <a:r>
              <a:rPr lang="de-DE" dirty="0" smtClean="0"/>
              <a:t> wird Programmiersprache </a:t>
            </a:r>
            <a:r>
              <a:rPr lang="de-DE" b="1" dirty="0" smtClean="0"/>
              <a:t>Python</a:t>
            </a:r>
            <a:r>
              <a:rPr lang="de-DE" dirty="0" smtClean="0"/>
              <a:t> verwendet</a:t>
            </a:r>
          </a:p>
          <a:p>
            <a:pPr lvl="1">
              <a:buFont typeface="Wingdings" panose="05000000000000000000" pitchFamily="2" charset="2"/>
              <a:buChar char="§"/>
            </a:pPr>
            <a:r>
              <a:rPr lang="de-DE" b="1" dirty="0" smtClean="0"/>
              <a:t>grundlegende</a:t>
            </a:r>
            <a:r>
              <a:rPr lang="de-DE" dirty="0" smtClean="0"/>
              <a:t> </a:t>
            </a:r>
            <a:r>
              <a:rPr lang="de-DE" b="1" dirty="0" smtClean="0"/>
              <a:t>Kenntnisse</a:t>
            </a:r>
            <a:r>
              <a:rPr lang="de-DE" dirty="0" smtClean="0"/>
              <a:t> </a:t>
            </a:r>
            <a:r>
              <a:rPr lang="de-DE" b="1" dirty="0" smtClean="0"/>
              <a:t>erforderlich</a:t>
            </a:r>
          </a:p>
          <a:p>
            <a:pPr>
              <a:buFont typeface="Wingdings" panose="05000000000000000000" pitchFamily="2" charset="2"/>
              <a:buChar char="§"/>
            </a:pPr>
            <a:r>
              <a:rPr lang="de-DE" dirty="0" smtClean="0"/>
              <a:t>Nach </a:t>
            </a:r>
            <a:r>
              <a:rPr lang="de-DE" b="1" dirty="0" smtClean="0"/>
              <a:t>Einrichtung</a:t>
            </a:r>
            <a:r>
              <a:rPr lang="de-DE" dirty="0" smtClean="0"/>
              <a:t> des </a:t>
            </a:r>
            <a:r>
              <a:rPr lang="de-DE" dirty="0" err="1" smtClean="0"/>
              <a:t>Raspberrys</a:t>
            </a:r>
            <a:r>
              <a:rPr lang="de-DE" dirty="0" smtClean="0"/>
              <a:t> relativ </a:t>
            </a:r>
            <a:r>
              <a:rPr lang="de-DE" b="1" dirty="0" smtClean="0"/>
              <a:t>simpel</a:t>
            </a:r>
          </a:p>
          <a:p>
            <a:pPr>
              <a:buFont typeface="Wingdings" panose="05000000000000000000" pitchFamily="2" charset="2"/>
              <a:buChar char="§"/>
            </a:pPr>
            <a:r>
              <a:rPr lang="de-DE" b="1" dirty="0" smtClean="0"/>
              <a:t>Beispiel-Datei wurde umprogrammiert</a:t>
            </a:r>
          </a:p>
          <a:p>
            <a:pPr>
              <a:buFont typeface="Wingdings" panose="05000000000000000000" pitchFamily="2" charset="2"/>
              <a:buChar char="§"/>
            </a:pPr>
            <a:r>
              <a:rPr lang="de-DE" b="1" dirty="0" err="1" smtClean="0"/>
              <a:t>Servo</a:t>
            </a:r>
            <a:r>
              <a:rPr lang="de-DE" b="1" dirty="0" smtClean="0"/>
              <a:t>-Demo fährt mehrere Positionen ab</a:t>
            </a:r>
          </a:p>
          <a:p>
            <a:pPr>
              <a:buFont typeface="Wingdings" panose="05000000000000000000" pitchFamily="2" charset="2"/>
              <a:buChar char="§"/>
            </a:pPr>
            <a:r>
              <a:rPr lang="de-DE" dirty="0" smtClean="0"/>
              <a:t>für </a:t>
            </a:r>
            <a:r>
              <a:rPr lang="de-DE" b="1" dirty="0" smtClean="0"/>
              <a:t>Hauptprogramm</a:t>
            </a:r>
            <a:r>
              <a:rPr lang="de-DE" dirty="0" smtClean="0"/>
              <a:t> wurde </a:t>
            </a:r>
            <a:r>
              <a:rPr lang="de-DE" b="1" dirty="0" smtClean="0"/>
              <a:t>Interface</a:t>
            </a:r>
            <a:r>
              <a:rPr lang="de-DE" dirty="0" smtClean="0"/>
              <a:t> programmiert</a:t>
            </a:r>
          </a:p>
          <a:p>
            <a:pPr lvl="1">
              <a:buFont typeface="Wingdings" panose="05000000000000000000" pitchFamily="2" charset="2"/>
              <a:buChar char="§"/>
            </a:pPr>
            <a:r>
              <a:rPr lang="de-DE" b="1" dirty="0" err="1" smtClean="0"/>
              <a:t>moveLeft</a:t>
            </a:r>
            <a:r>
              <a:rPr lang="de-DE" b="1" dirty="0" smtClean="0"/>
              <a:t>, </a:t>
            </a:r>
            <a:r>
              <a:rPr lang="de-DE" b="1" dirty="0" err="1" smtClean="0"/>
              <a:t>moveRight</a:t>
            </a:r>
            <a:r>
              <a:rPr lang="de-DE" b="1" dirty="0" smtClean="0"/>
              <a:t>, </a:t>
            </a:r>
            <a:r>
              <a:rPr lang="de-DE" b="1" dirty="0" err="1" smtClean="0"/>
              <a:t>moveUp</a:t>
            </a:r>
            <a:r>
              <a:rPr lang="de-DE" b="1" dirty="0" smtClean="0"/>
              <a:t>, </a:t>
            </a:r>
            <a:r>
              <a:rPr lang="de-DE" b="1" dirty="0" err="1" smtClean="0"/>
              <a:t>moveDown</a:t>
            </a:r>
            <a:r>
              <a:rPr lang="de-DE" b="1" dirty="0" smtClean="0"/>
              <a:t>, </a:t>
            </a:r>
            <a:r>
              <a:rPr lang="de-DE" b="1" dirty="0" err="1" smtClean="0"/>
              <a:t>moveToDefault</a:t>
            </a:r>
            <a:endParaRPr lang="de-DE" b="1" dirty="0" smtClean="0"/>
          </a:p>
          <a:p>
            <a:pPr lvl="1">
              <a:buFont typeface="Wingdings" panose="05000000000000000000" pitchFamily="2" charset="2"/>
              <a:buChar char="§"/>
            </a:pPr>
            <a:r>
              <a:rPr lang="de-DE" dirty="0" smtClean="0"/>
              <a:t>2 </a:t>
            </a:r>
            <a:r>
              <a:rPr lang="de-DE" b="1" dirty="0" smtClean="0"/>
              <a:t>Geschwindigkeitsstufen</a:t>
            </a:r>
          </a:p>
          <a:p>
            <a:pPr>
              <a:buFont typeface="Wingdings" panose="05000000000000000000" pitchFamily="2" charset="2"/>
              <a:buChar char="§"/>
            </a:pPr>
            <a:endParaRPr lang="de-DE" dirty="0" smtClean="0"/>
          </a:p>
          <a:p>
            <a:r>
              <a:rPr lang="de-DE" b="1" dirty="0" smtClean="0">
                <a:solidFill>
                  <a:srgbClr val="FF0000"/>
                </a:solidFill>
              </a:rPr>
              <a:t>SERVODEMO</a:t>
            </a:r>
            <a:r>
              <a:rPr lang="de-DE" b="1" baseline="0" dirty="0" smtClean="0">
                <a:solidFill>
                  <a:srgbClr val="FF0000"/>
                </a:solidFill>
              </a:rPr>
              <a:t> AUF RASPBERRY ZEIGEN</a:t>
            </a:r>
            <a:endParaRPr lang="de-DE" b="1" dirty="0">
              <a:solidFill>
                <a:srgbClr val="FF0000"/>
              </a:solidFill>
            </a:endParaRPr>
          </a:p>
        </p:txBody>
      </p:sp>
      <p:sp>
        <p:nvSpPr>
          <p:cNvPr id="4" name="Foliennummernplatzhalter 3"/>
          <p:cNvSpPr>
            <a:spLocks noGrp="1"/>
          </p:cNvSpPr>
          <p:nvPr>
            <p:ph type="sldNum" sz="quarter" idx="10"/>
          </p:nvPr>
        </p:nvSpPr>
        <p:spPr/>
        <p:txBody>
          <a:bodyPr/>
          <a:lstStyle/>
          <a:p>
            <a:fld id="{2199ABE8-703F-45B0-A4C6-70CFF4CD96A5}" type="slidenum">
              <a:rPr lang="de-DE" smtClean="0"/>
              <a:t>16</a:t>
            </a:fld>
            <a:endParaRPr lang="de-DE"/>
          </a:p>
        </p:txBody>
      </p:sp>
    </p:spTree>
    <p:extLst>
      <p:ext uri="{BB962C8B-B14F-4D97-AF65-F5344CB8AC3E}">
        <p14:creationId xmlns:p14="http://schemas.microsoft.com/office/powerpoint/2010/main" val="1624393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Font typeface="Wingdings" panose="05000000000000000000" pitchFamily="2" charset="2"/>
              <a:buChar char="§"/>
            </a:pPr>
            <a:r>
              <a:rPr lang="de-DE" dirty="0" smtClean="0"/>
              <a:t>Verknüpfung der einzelnen Module</a:t>
            </a:r>
          </a:p>
          <a:p>
            <a:pPr lvl="1">
              <a:buFont typeface="Wingdings" panose="05000000000000000000" pitchFamily="2" charset="2"/>
              <a:buChar char="§"/>
            </a:pPr>
            <a:r>
              <a:rPr lang="de-DE" dirty="0" smtClean="0"/>
              <a:t>Echtzeit-Gesichtserkennung</a:t>
            </a:r>
          </a:p>
          <a:p>
            <a:pPr lvl="1">
              <a:buFont typeface="Wingdings" panose="05000000000000000000" pitchFamily="2" charset="2"/>
              <a:buChar char="§"/>
            </a:pPr>
            <a:r>
              <a:rPr lang="de-DE" dirty="0" smtClean="0"/>
              <a:t>Ansteuerung eines Servos</a:t>
            </a:r>
          </a:p>
          <a:p>
            <a:pPr>
              <a:buFont typeface="Wingdings" panose="05000000000000000000" pitchFamily="2" charset="2"/>
              <a:buChar char="§"/>
            </a:pPr>
            <a:r>
              <a:rPr lang="de-DE" dirty="0" smtClean="0"/>
              <a:t>Endprodukt verfolgt Gesicht in Frontalaufnahme</a:t>
            </a:r>
          </a:p>
          <a:p>
            <a:pPr>
              <a:buFont typeface="Wingdings" panose="05000000000000000000" pitchFamily="2" charset="2"/>
              <a:buChar char="§"/>
            </a:pPr>
            <a:endParaRPr lang="de-DE" dirty="0" smtClean="0"/>
          </a:p>
          <a:p>
            <a:pPr>
              <a:buFont typeface="Wingdings" panose="05000000000000000000" pitchFamily="2" charset="2"/>
              <a:buChar char="§"/>
            </a:pPr>
            <a:r>
              <a:rPr lang="de-DE" dirty="0" smtClean="0"/>
              <a:t>Probleme:</a:t>
            </a:r>
          </a:p>
          <a:p>
            <a:pPr lvl="1">
              <a:buFont typeface="Wingdings" panose="05000000000000000000" pitchFamily="2" charset="2"/>
              <a:buChar char="§"/>
            </a:pPr>
            <a:r>
              <a:rPr lang="de-DE" dirty="0" smtClean="0"/>
              <a:t>Raspberry – Hardware zu schwach -&gt; nur langsame Bewegungen nachvollziehbar</a:t>
            </a:r>
          </a:p>
          <a:p>
            <a:pPr lvl="1">
              <a:buFont typeface="Wingdings" panose="05000000000000000000" pitchFamily="2" charset="2"/>
              <a:buChar char="§"/>
            </a:pPr>
            <a:r>
              <a:rPr lang="de-DE" dirty="0" smtClean="0"/>
              <a:t>Performance auf Kosten der Qualität der Gesichtserkennung</a:t>
            </a:r>
          </a:p>
          <a:p>
            <a:pPr lvl="1">
              <a:buFont typeface="Wingdings" panose="05000000000000000000" pitchFamily="2" charset="2"/>
              <a:buChar char="§"/>
            </a:pPr>
            <a:endParaRPr lang="de-DE" dirty="0" smtClean="0"/>
          </a:p>
          <a:p>
            <a:pPr>
              <a:buFont typeface="Wingdings" panose="05000000000000000000" pitchFamily="2" charset="2"/>
              <a:buChar char="§"/>
            </a:pPr>
            <a:r>
              <a:rPr lang="de-DE" dirty="0" smtClean="0"/>
              <a:t>dennoch Erfolg, da Grundprinzip funktioniert</a:t>
            </a:r>
          </a:p>
          <a:p>
            <a:endParaRPr lang="de-DE" dirty="0"/>
          </a:p>
        </p:txBody>
      </p:sp>
      <p:sp>
        <p:nvSpPr>
          <p:cNvPr id="4" name="Foliennummernplatzhalter 3"/>
          <p:cNvSpPr>
            <a:spLocks noGrp="1"/>
          </p:cNvSpPr>
          <p:nvPr>
            <p:ph type="sldNum" sz="quarter" idx="10"/>
          </p:nvPr>
        </p:nvSpPr>
        <p:spPr/>
        <p:txBody>
          <a:bodyPr/>
          <a:lstStyle/>
          <a:p>
            <a:fld id="{2199ABE8-703F-45B0-A4C6-70CFF4CD96A5}" type="slidenum">
              <a:rPr lang="de-DE" smtClean="0"/>
              <a:t>17</a:t>
            </a:fld>
            <a:endParaRPr lang="de-DE"/>
          </a:p>
        </p:txBody>
      </p:sp>
    </p:spTree>
    <p:extLst>
      <p:ext uri="{BB962C8B-B14F-4D97-AF65-F5344CB8AC3E}">
        <p14:creationId xmlns:p14="http://schemas.microsoft.com/office/powerpoint/2010/main" val="3056791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smtClean="0"/>
              <a:t>einfach vorlesen</a:t>
            </a:r>
          </a:p>
          <a:p>
            <a:pPr marL="171450" indent="-171450">
              <a:buFont typeface="Arial" panose="020B0604020202020204" pitchFamily="34" charset="0"/>
              <a:buChar char="•"/>
            </a:pPr>
            <a:r>
              <a:rPr lang="de-DE" dirty="0" smtClean="0"/>
              <a:t>mögliche Fortsetzung:</a:t>
            </a:r>
            <a:r>
              <a:rPr lang="de-DE" baseline="0" dirty="0" smtClean="0"/>
              <a:t> Montierung auf Fahrzeug um mobil zu sein</a:t>
            </a:r>
            <a:endParaRPr lang="de-DE" dirty="0"/>
          </a:p>
        </p:txBody>
      </p:sp>
      <p:sp>
        <p:nvSpPr>
          <p:cNvPr id="4" name="Foliennummernplatzhalter 3"/>
          <p:cNvSpPr>
            <a:spLocks noGrp="1"/>
          </p:cNvSpPr>
          <p:nvPr>
            <p:ph type="sldNum" sz="quarter" idx="10"/>
          </p:nvPr>
        </p:nvSpPr>
        <p:spPr/>
        <p:txBody>
          <a:bodyPr/>
          <a:lstStyle/>
          <a:p>
            <a:fld id="{2199ABE8-703F-45B0-A4C6-70CFF4CD96A5}" type="slidenum">
              <a:rPr lang="de-DE" smtClean="0"/>
              <a:t>18</a:t>
            </a:fld>
            <a:endParaRPr lang="de-DE"/>
          </a:p>
        </p:txBody>
      </p:sp>
    </p:spTree>
    <p:extLst>
      <p:ext uri="{BB962C8B-B14F-4D97-AF65-F5344CB8AC3E}">
        <p14:creationId xmlns:p14="http://schemas.microsoft.com/office/powerpoint/2010/main" val="1862329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Sprachgesteuerte Hausautomation</a:t>
            </a:r>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interessiert</a:t>
            </a:r>
            <a:r>
              <a:rPr lang="de-DE" baseline="0" dirty="0" smtClean="0"/>
              <a:t> mich auch persönlich</a:t>
            </a:r>
            <a:endParaRPr lang="de-DE" dirty="0" smtClean="0"/>
          </a:p>
        </p:txBody>
      </p:sp>
      <p:sp>
        <p:nvSpPr>
          <p:cNvPr id="4" name="Foliennummernplatzhalter 3"/>
          <p:cNvSpPr>
            <a:spLocks noGrp="1"/>
          </p:cNvSpPr>
          <p:nvPr>
            <p:ph type="sldNum" sz="quarter" idx="10"/>
          </p:nvPr>
        </p:nvSpPr>
        <p:spPr/>
        <p:txBody>
          <a:bodyPr/>
          <a:lstStyle/>
          <a:p>
            <a:fld id="{2199ABE8-703F-45B0-A4C6-70CFF4CD96A5}" type="slidenum">
              <a:rPr lang="de-DE" smtClean="0"/>
              <a:t>19</a:t>
            </a:fld>
            <a:endParaRPr lang="de-DE"/>
          </a:p>
        </p:txBody>
      </p:sp>
    </p:spTree>
    <p:extLst>
      <p:ext uri="{BB962C8B-B14F-4D97-AF65-F5344CB8AC3E}">
        <p14:creationId xmlns:p14="http://schemas.microsoft.com/office/powerpoint/2010/main" val="181146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b="1" dirty="0" smtClean="0"/>
              <a:t>Gesichtserkennung</a:t>
            </a:r>
            <a:r>
              <a:rPr lang="de-DE" baseline="0" dirty="0" smtClean="0"/>
              <a:t> ist </a:t>
            </a:r>
            <a:r>
              <a:rPr lang="de-DE" b="1" baseline="0" dirty="0" smtClean="0"/>
              <a:t>überall</a:t>
            </a:r>
            <a:r>
              <a:rPr lang="de-DE" baseline="0" dirty="0" smtClean="0"/>
              <a:t> im heutigen Alltag</a:t>
            </a:r>
          </a:p>
          <a:p>
            <a:pPr marL="628650" lvl="1" indent="-171450">
              <a:buFont typeface="Arial" panose="020B0604020202020204" pitchFamily="34" charset="0"/>
              <a:buChar char="•"/>
            </a:pPr>
            <a:r>
              <a:rPr lang="de-DE" baseline="0" dirty="0" smtClean="0"/>
              <a:t>rasend schnelle Entwicklung</a:t>
            </a:r>
          </a:p>
          <a:p>
            <a:pPr marL="171450" lvl="0" indent="-171450">
              <a:buFont typeface="Arial" panose="020B0604020202020204" pitchFamily="34" charset="0"/>
              <a:buChar char="•"/>
            </a:pPr>
            <a:r>
              <a:rPr lang="de-DE" b="1" baseline="0" dirty="0" smtClean="0"/>
              <a:t>Interesse</a:t>
            </a:r>
            <a:r>
              <a:rPr lang="de-DE" baseline="0" dirty="0" smtClean="0"/>
              <a:t> durch </a:t>
            </a:r>
            <a:r>
              <a:rPr lang="de-DE" b="1" baseline="0" dirty="0" smtClean="0"/>
              <a:t>amerikanische</a:t>
            </a:r>
            <a:r>
              <a:rPr lang="de-DE" baseline="0" dirty="0" smtClean="0"/>
              <a:t> </a:t>
            </a:r>
            <a:r>
              <a:rPr lang="de-DE" b="1" baseline="0" dirty="0" smtClean="0"/>
              <a:t>Krimiserien</a:t>
            </a:r>
            <a:r>
              <a:rPr lang="de-DE" baseline="0" dirty="0" smtClean="0"/>
              <a:t>, bei denen Gesichtserkennung durch totale Überwachung scheinbar ständig und überall möglich</a:t>
            </a:r>
          </a:p>
          <a:p>
            <a:pPr marL="171450" lvl="0" indent="-171450">
              <a:buFont typeface="Arial" panose="020B0604020202020204" pitchFamily="34" charset="0"/>
              <a:buChar char="•"/>
            </a:pPr>
            <a:r>
              <a:rPr lang="de-DE" sz="1200" kern="1200" dirty="0" smtClean="0">
                <a:solidFill>
                  <a:schemeClr val="tx1"/>
                </a:solidFill>
                <a:effectLst/>
                <a:latin typeface="+mn-lt"/>
                <a:ea typeface="+mn-ea"/>
                <a:cs typeface="+mn-cs"/>
              </a:rPr>
              <a:t>Wie </a:t>
            </a:r>
            <a:r>
              <a:rPr lang="de-DE" sz="1200" b="1" kern="1200" dirty="0" smtClean="0">
                <a:solidFill>
                  <a:schemeClr val="tx1"/>
                </a:solidFill>
                <a:effectLst/>
                <a:latin typeface="+mn-lt"/>
                <a:ea typeface="+mn-ea"/>
                <a:cs typeface="+mn-cs"/>
              </a:rPr>
              <a:t>schwierig</a:t>
            </a:r>
            <a:r>
              <a:rPr lang="de-DE" sz="1200" kern="1200" dirty="0" smtClean="0">
                <a:solidFill>
                  <a:schemeClr val="tx1"/>
                </a:solidFill>
                <a:effectLst/>
                <a:latin typeface="+mn-lt"/>
                <a:ea typeface="+mn-ea"/>
                <a:cs typeface="+mn-cs"/>
              </a:rPr>
              <a:t> ist eine solche </a:t>
            </a:r>
            <a:r>
              <a:rPr lang="de-DE" sz="1200" b="1" kern="1200" dirty="0" smtClean="0">
                <a:solidFill>
                  <a:schemeClr val="tx1"/>
                </a:solidFill>
                <a:effectLst/>
                <a:latin typeface="+mn-lt"/>
                <a:ea typeface="+mn-ea"/>
                <a:cs typeface="+mn-cs"/>
              </a:rPr>
              <a:t>Umsetzung</a:t>
            </a:r>
            <a:r>
              <a:rPr lang="de-DE" sz="1200" b="0" kern="1200" dirty="0" smtClean="0">
                <a:solidFill>
                  <a:schemeClr val="tx1"/>
                </a:solidFill>
                <a:effectLst/>
                <a:latin typeface="+mn-lt"/>
                <a:ea typeface="+mn-ea"/>
                <a:cs typeface="+mn-cs"/>
              </a:rPr>
              <a:t>?</a:t>
            </a:r>
          </a:p>
          <a:p>
            <a:pPr marL="171450" lvl="0" indent="-171450">
              <a:buFont typeface="Arial" panose="020B0604020202020204" pitchFamily="34" charset="0"/>
              <a:buChar char="•"/>
            </a:pPr>
            <a:r>
              <a:rPr lang="de-DE" sz="1200" kern="1200" dirty="0" smtClean="0">
                <a:solidFill>
                  <a:schemeClr val="tx1"/>
                </a:solidFill>
                <a:effectLst/>
                <a:latin typeface="+mn-lt"/>
                <a:ea typeface="+mn-ea"/>
                <a:cs typeface="+mn-cs"/>
              </a:rPr>
              <a:t>Auf welche </a:t>
            </a:r>
            <a:r>
              <a:rPr lang="de-DE" sz="1200" b="1" kern="1200" dirty="0" smtClean="0">
                <a:solidFill>
                  <a:schemeClr val="tx1"/>
                </a:solidFill>
                <a:effectLst/>
                <a:latin typeface="+mn-lt"/>
                <a:ea typeface="+mn-ea"/>
                <a:cs typeface="+mn-cs"/>
              </a:rPr>
              <a:t>Komplikationen</a:t>
            </a:r>
            <a:r>
              <a:rPr lang="de-DE" sz="1200" kern="1200" dirty="0" smtClean="0">
                <a:solidFill>
                  <a:schemeClr val="tx1"/>
                </a:solidFill>
                <a:effectLst/>
                <a:latin typeface="+mn-lt"/>
                <a:ea typeface="+mn-ea"/>
                <a:cs typeface="+mn-cs"/>
              </a:rPr>
              <a:t> könnte man treffen?</a:t>
            </a:r>
          </a:p>
          <a:p>
            <a:pPr marL="171450" lvl="0" indent="-171450">
              <a:buFont typeface="Arial" panose="020B0604020202020204" pitchFamily="34" charset="0"/>
              <a:buChar char="•"/>
            </a:pPr>
            <a:r>
              <a:rPr lang="de-DE" sz="1200" kern="1200" dirty="0" smtClean="0">
                <a:solidFill>
                  <a:schemeClr val="tx1"/>
                </a:solidFill>
                <a:effectLst/>
                <a:latin typeface="+mn-lt"/>
                <a:ea typeface="+mn-ea"/>
                <a:cs typeface="+mn-cs"/>
              </a:rPr>
              <a:t>Welche </a:t>
            </a:r>
            <a:r>
              <a:rPr lang="de-DE" sz="1200" b="1" kern="1200" dirty="0" smtClean="0">
                <a:solidFill>
                  <a:schemeClr val="tx1"/>
                </a:solidFill>
                <a:effectLst/>
                <a:latin typeface="+mn-lt"/>
                <a:ea typeface="+mn-ea"/>
                <a:cs typeface="+mn-cs"/>
              </a:rPr>
              <a:t>theoretischen</a:t>
            </a:r>
            <a:r>
              <a:rPr lang="de-DE" sz="1200" kern="1200" dirty="0" smtClean="0">
                <a:solidFill>
                  <a:schemeClr val="tx1"/>
                </a:solidFill>
                <a:effectLst/>
                <a:latin typeface="+mn-lt"/>
                <a:ea typeface="+mn-ea"/>
                <a:cs typeface="+mn-cs"/>
              </a:rPr>
              <a:t> </a:t>
            </a:r>
            <a:r>
              <a:rPr lang="de-DE" sz="1200" b="1" kern="1200" dirty="0" smtClean="0">
                <a:solidFill>
                  <a:schemeClr val="tx1"/>
                </a:solidFill>
                <a:effectLst/>
                <a:latin typeface="+mn-lt"/>
                <a:ea typeface="+mn-ea"/>
                <a:cs typeface="+mn-cs"/>
              </a:rPr>
              <a:t>Grundlagen</a:t>
            </a:r>
            <a:r>
              <a:rPr lang="de-DE" sz="1200" kern="1200" dirty="0" smtClean="0">
                <a:solidFill>
                  <a:schemeClr val="tx1"/>
                </a:solidFill>
                <a:effectLst/>
                <a:latin typeface="+mn-lt"/>
                <a:ea typeface="+mn-ea"/>
                <a:cs typeface="+mn-cs"/>
              </a:rPr>
              <a:t> sind von Nöten?</a:t>
            </a:r>
          </a:p>
          <a:p>
            <a:pPr marL="171450" lvl="0" indent="-171450">
              <a:buFont typeface="Arial" panose="020B0604020202020204" pitchFamily="34" charset="0"/>
              <a:buChar char="•"/>
            </a:pPr>
            <a:r>
              <a:rPr lang="de-DE" dirty="0" smtClean="0"/>
              <a:t>Des</a:t>
            </a:r>
            <a:r>
              <a:rPr lang="de-DE" baseline="0" dirty="0" smtClean="0"/>
              <a:t> Weiteren seit längerem </a:t>
            </a:r>
            <a:r>
              <a:rPr lang="de-DE" b="1" baseline="0" dirty="0" smtClean="0"/>
              <a:t>Interesse</a:t>
            </a:r>
            <a:r>
              <a:rPr lang="de-DE" baseline="0" dirty="0" smtClean="0"/>
              <a:t> </a:t>
            </a:r>
            <a:r>
              <a:rPr lang="de-DE" b="0" baseline="0" dirty="0" smtClean="0"/>
              <a:t>für</a:t>
            </a:r>
            <a:r>
              <a:rPr lang="de-DE" baseline="0" dirty="0" smtClean="0"/>
              <a:t> </a:t>
            </a:r>
            <a:r>
              <a:rPr lang="de-DE" b="1" baseline="0" dirty="0" smtClean="0"/>
              <a:t>Raspberry</a:t>
            </a:r>
            <a:r>
              <a:rPr lang="de-DE" baseline="0" dirty="0" smtClean="0"/>
              <a:t> </a:t>
            </a:r>
            <a:r>
              <a:rPr lang="de-DE" b="1" baseline="0" dirty="0" smtClean="0"/>
              <a:t>Pi</a:t>
            </a:r>
            <a:r>
              <a:rPr lang="de-DE" baseline="0" dirty="0" smtClean="0"/>
              <a:t> -&gt; Lässt sich das </a:t>
            </a:r>
            <a:r>
              <a:rPr lang="de-DE" b="1" baseline="0" dirty="0" smtClean="0"/>
              <a:t>kombinieren</a:t>
            </a:r>
            <a:r>
              <a:rPr lang="de-DE" baseline="0" dirty="0" smtClean="0"/>
              <a:t>?!</a:t>
            </a:r>
          </a:p>
          <a:p>
            <a:pPr marL="171450" lvl="0" indent="-171450">
              <a:buFont typeface="Arial" panose="020B0604020202020204" pitchFamily="34" charset="0"/>
              <a:buChar char="•"/>
            </a:pPr>
            <a:endParaRPr lang="de-DE" dirty="0" smtClean="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de-DE" sz="1200" kern="1200" dirty="0" smtClean="0">
                <a:solidFill>
                  <a:schemeClr val="tx1"/>
                </a:solidFill>
                <a:effectLst/>
                <a:latin typeface="+mn-lt"/>
                <a:ea typeface="+mn-ea"/>
                <a:cs typeface="+mn-cs"/>
              </a:rPr>
              <a:t>Die zentrale Frage meiner Seminararbeit ist also die Frage nach der Funktionsweise der Gesichtserkennung und besonders der Versuch der Anwendung mit der dazugehörigen Bestimmung des Schwierigkeitsgrades bezüglich der praktische Umsetzbarkeit für den Raspberry Pi - Unkundigen.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à"/>
              <a:tabLst/>
              <a:defRPr/>
            </a:pPr>
            <a:endParaRPr lang="de-DE"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de-DE" sz="1200" kern="1200" dirty="0" smtClean="0">
                <a:solidFill>
                  <a:schemeClr val="tx1"/>
                </a:solidFill>
                <a:effectLst/>
                <a:latin typeface="+mn-lt"/>
                <a:ea typeface="+mn-ea"/>
                <a:cs typeface="+mn-cs"/>
              </a:rPr>
              <a:t>Folgende</a:t>
            </a:r>
            <a:r>
              <a:rPr lang="de-DE" sz="1200" kern="1200" baseline="0" dirty="0" smtClean="0">
                <a:solidFill>
                  <a:schemeClr val="tx1"/>
                </a:solidFill>
                <a:effectLst/>
                <a:latin typeface="+mn-lt"/>
                <a:ea typeface="+mn-ea"/>
                <a:cs typeface="+mn-cs"/>
              </a:rPr>
              <a:t> Gliederung soll zur Beantwortung dieser Frage helfen…</a:t>
            </a:r>
            <a:endParaRPr lang="de-DE" sz="1200" kern="1200" dirty="0" smtClean="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2199ABE8-703F-45B0-A4C6-70CFF4CD96A5}" type="slidenum">
              <a:rPr lang="de-DE" smtClean="0"/>
              <a:t>2</a:t>
            </a:fld>
            <a:endParaRPr lang="de-DE"/>
          </a:p>
        </p:txBody>
      </p:sp>
    </p:spTree>
    <p:extLst>
      <p:ext uri="{BB962C8B-B14F-4D97-AF65-F5344CB8AC3E}">
        <p14:creationId xmlns:p14="http://schemas.microsoft.com/office/powerpoint/2010/main" val="2363286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Zuerst Theorie,</a:t>
            </a:r>
            <a:r>
              <a:rPr lang="de-DE" baseline="0" dirty="0" smtClean="0"/>
              <a:t> dann Praxis</a:t>
            </a:r>
          </a:p>
          <a:p>
            <a:r>
              <a:rPr lang="de-DE" sz="1200" kern="1200" dirty="0" smtClean="0">
                <a:solidFill>
                  <a:schemeClr val="tx1"/>
                </a:solidFill>
                <a:effectLst/>
                <a:latin typeface="+mn-lt"/>
                <a:ea typeface="+mn-ea"/>
                <a:cs typeface="+mn-cs"/>
              </a:rPr>
              <a:t>Das entspricht einer Entwicklung vom Allgemeinen zum Speziellen, was eine Analogie zur Technikentwicklung darstellt.</a:t>
            </a:r>
          </a:p>
        </p:txBody>
      </p:sp>
      <p:sp>
        <p:nvSpPr>
          <p:cNvPr id="4" name="Foliennummernplatzhalter 3"/>
          <p:cNvSpPr>
            <a:spLocks noGrp="1"/>
          </p:cNvSpPr>
          <p:nvPr>
            <p:ph type="sldNum" sz="quarter" idx="10"/>
          </p:nvPr>
        </p:nvSpPr>
        <p:spPr/>
        <p:txBody>
          <a:bodyPr/>
          <a:lstStyle/>
          <a:p>
            <a:fld id="{2199ABE8-703F-45B0-A4C6-70CFF4CD96A5}" type="slidenum">
              <a:rPr lang="de-DE" smtClean="0"/>
              <a:t>3</a:t>
            </a:fld>
            <a:endParaRPr lang="de-DE"/>
          </a:p>
        </p:txBody>
      </p:sp>
    </p:spTree>
    <p:extLst>
      <p:ext uri="{BB962C8B-B14F-4D97-AF65-F5344CB8AC3E}">
        <p14:creationId xmlns:p14="http://schemas.microsoft.com/office/powerpoint/2010/main" val="2957176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b="1" dirty="0" smtClean="0"/>
              <a:t>Gesichtserkennung angeborene</a:t>
            </a:r>
            <a:r>
              <a:rPr lang="de-DE" b="1" baseline="0" dirty="0" smtClean="0"/>
              <a:t> Fähigkeit</a:t>
            </a:r>
          </a:p>
          <a:p>
            <a:pPr marL="171450" indent="-171450">
              <a:buFont typeface="Arial" panose="020B0604020202020204" pitchFamily="34" charset="0"/>
              <a:buChar char="•"/>
            </a:pPr>
            <a:r>
              <a:rPr lang="de-DE" b="1" baseline="0" dirty="0" smtClean="0"/>
              <a:t>Hauptrolle</a:t>
            </a:r>
            <a:r>
              <a:rPr lang="de-DE" baseline="0" dirty="0" smtClean="0"/>
              <a:t> menschliche </a:t>
            </a:r>
            <a:r>
              <a:rPr lang="de-DE" b="1" baseline="0" dirty="0" smtClean="0"/>
              <a:t>Kommunikation</a:t>
            </a:r>
            <a:r>
              <a:rPr lang="de-DE" baseline="0" dirty="0" smtClean="0"/>
              <a:t> und sozialer </a:t>
            </a:r>
            <a:r>
              <a:rPr lang="de-DE" b="1" baseline="0" dirty="0" smtClean="0"/>
              <a:t>Interaktion</a:t>
            </a:r>
          </a:p>
          <a:p>
            <a:pPr marL="171450" indent="-171450">
              <a:buFont typeface="Arial" panose="020B0604020202020204" pitchFamily="34" charset="0"/>
              <a:buChar char="•"/>
            </a:pPr>
            <a:r>
              <a:rPr lang="de-DE" b="1" dirty="0" smtClean="0"/>
              <a:t>Wiedererkennung</a:t>
            </a:r>
            <a:r>
              <a:rPr lang="de-DE" baseline="0" dirty="0" smtClean="0"/>
              <a:t> nach Jahrzehnten möglich, da </a:t>
            </a:r>
            <a:r>
              <a:rPr lang="de-DE" b="1" baseline="0" dirty="0" smtClean="0"/>
              <a:t>altersunabhängige</a:t>
            </a:r>
            <a:r>
              <a:rPr lang="de-DE" baseline="0" dirty="0" smtClean="0"/>
              <a:t> </a:t>
            </a:r>
            <a:r>
              <a:rPr lang="de-DE" b="1" baseline="0" dirty="0" smtClean="0"/>
              <a:t>Merkmale</a:t>
            </a:r>
            <a:r>
              <a:rPr lang="de-DE" baseline="0" dirty="0" smtClean="0"/>
              <a:t> von dem Gehirn abstrahiert werden</a:t>
            </a:r>
          </a:p>
          <a:p>
            <a:pPr marL="171450" indent="-171450">
              <a:buFont typeface="Arial" panose="020B0604020202020204" pitchFamily="34" charset="0"/>
              <a:buChar char="•"/>
            </a:pPr>
            <a:r>
              <a:rPr lang="de-DE" dirty="0" smtClean="0"/>
              <a:t>Gehirn</a:t>
            </a:r>
            <a:r>
              <a:rPr lang="de-DE" baseline="0" dirty="0" smtClean="0"/>
              <a:t> liest jedoch auch </a:t>
            </a:r>
            <a:r>
              <a:rPr lang="de-DE" b="1" baseline="0" dirty="0" smtClean="0"/>
              <a:t>andere</a:t>
            </a:r>
            <a:r>
              <a:rPr lang="de-DE" baseline="0" dirty="0" smtClean="0"/>
              <a:t> </a:t>
            </a:r>
            <a:r>
              <a:rPr lang="de-DE" b="1" baseline="0" dirty="0" smtClean="0"/>
              <a:t>Informationen</a:t>
            </a:r>
            <a:r>
              <a:rPr lang="de-DE" baseline="0" dirty="0" smtClean="0"/>
              <a:t> aus Gesicht ab:</a:t>
            </a:r>
          </a:p>
          <a:p>
            <a:pPr marL="628650" lvl="1" indent="-171450">
              <a:buFont typeface="Arial" panose="020B0604020202020204" pitchFamily="34" charset="0"/>
              <a:buChar char="•"/>
            </a:pPr>
            <a:r>
              <a:rPr lang="de-DE" b="1" baseline="0" dirty="0" smtClean="0"/>
              <a:t>Identität, Alter, Geschlecht, Gefühlslage und Aufmerksamkeit</a:t>
            </a:r>
          </a:p>
          <a:p>
            <a:pPr marL="171450" lvl="0" indent="-171450">
              <a:buFont typeface="Arial" panose="020B0604020202020204" pitchFamily="34" charset="0"/>
              <a:buChar char="•"/>
            </a:pPr>
            <a:r>
              <a:rPr lang="de-DE" baseline="0" dirty="0" smtClean="0"/>
              <a:t>Deswegen spielt Gesicht große Rolle in Interaktion</a:t>
            </a:r>
          </a:p>
          <a:p>
            <a:pPr marL="171450" lvl="0" indent="-171450">
              <a:buFont typeface="Arial" panose="020B0604020202020204" pitchFamily="34" charset="0"/>
              <a:buChar char="•"/>
            </a:pPr>
            <a:r>
              <a:rPr lang="de-DE" baseline="0" dirty="0" smtClean="0"/>
              <a:t>genaue </a:t>
            </a:r>
            <a:r>
              <a:rPr lang="de-DE" b="1" baseline="0" dirty="0" smtClean="0"/>
              <a:t>Funktionsweise</a:t>
            </a:r>
            <a:r>
              <a:rPr lang="de-DE" baseline="0" dirty="0" smtClean="0"/>
              <a:t> </a:t>
            </a:r>
            <a:r>
              <a:rPr lang="de-DE" b="1" baseline="0" dirty="0" smtClean="0"/>
              <a:t>unerkannt</a:t>
            </a:r>
          </a:p>
          <a:p>
            <a:pPr marL="171450" lvl="0" indent="-171450">
              <a:buFont typeface="Arial" panose="020B0604020202020204" pitchFamily="34" charset="0"/>
              <a:buChar char="•"/>
            </a:pPr>
            <a:r>
              <a:rPr lang="de-DE" baseline="0" dirty="0" smtClean="0"/>
              <a:t>wenn jedoch Gesicht erkannt: </a:t>
            </a:r>
            <a:r>
              <a:rPr lang="de-DE" b="1" baseline="0" dirty="0" smtClean="0"/>
              <a:t>N170</a:t>
            </a:r>
            <a:r>
              <a:rPr lang="de-DE" baseline="0" dirty="0" smtClean="0"/>
              <a:t> – </a:t>
            </a:r>
            <a:r>
              <a:rPr lang="de-DE" b="1" baseline="0" dirty="0" smtClean="0"/>
              <a:t>Welle</a:t>
            </a:r>
            <a:r>
              <a:rPr lang="de-DE" baseline="0" dirty="0" smtClean="0"/>
              <a:t> im unteren Schläfenlappen</a:t>
            </a:r>
          </a:p>
          <a:p>
            <a:pPr marL="171450" lvl="0" indent="-171450">
              <a:buFont typeface="Arial" panose="020B0604020202020204" pitchFamily="34" charset="0"/>
              <a:buChar char="•"/>
            </a:pPr>
            <a:r>
              <a:rPr lang="de-DE" baseline="0" dirty="0" smtClean="0"/>
              <a:t>Theorie:</a:t>
            </a:r>
          </a:p>
          <a:p>
            <a:pPr marL="628650" lvl="1" indent="-171450">
              <a:buFont typeface="Arial" panose="020B0604020202020204" pitchFamily="34" charset="0"/>
              <a:buChar char="•"/>
            </a:pPr>
            <a:r>
              <a:rPr lang="de-DE" b="1" baseline="0" dirty="0" smtClean="0"/>
              <a:t>Aufteilung</a:t>
            </a:r>
            <a:r>
              <a:rPr lang="de-DE" baseline="0" dirty="0" smtClean="0"/>
              <a:t> der visuellen Informationen in </a:t>
            </a:r>
            <a:r>
              <a:rPr lang="de-DE" b="1" baseline="0" dirty="0" smtClean="0"/>
              <a:t>Gesicht</a:t>
            </a:r>
            <a:r>
              <a:rPr lang="de-DE" baseline="0" dirty="0" smtClean="0"/>
              <a:t>/ </a:t>
            </a:r>
            <a:r>
              <a:rPr lang="de-DE" b="1" baseline="0" dirty="0" smtClean="0"/>
              <a:t>kein</a:t>
            </a:r>
            <a:r>
              <a:rPr lang="de-DE" baseline="0" dirty="0" smtClean="0"/>
              <a:t> </a:t>
            </a:r>
            <a:r>
              <a:rPr lang="de-DE" b="1" baseline="0" dirty="0" smtClean="0"/>
              <a:t>Gesicht</a:t>
            </a:r>
            <a:endParaRPr lang="de-DE" b="1" dirty="0"/>
          </a:p>
        </p:txBody>
      </p:sp>
      <p:sp>
        <p:nvSpPr>
          <p:cNvPr id="4" name="Foliennummernplatzhalter 3"/>
          <p:cNvSpPr>
            <a:spLocks noGrp="1"/>
          </p:cNvSpPr>
          <p:nvPr>
            <p:ph type="sldNum" sz="quarter" idx="10"/>
          </p:nvPr>
        </p:nvSpPr>
        <p:spPr/>
        <p:txBody>
          <a:bodyPr/>
          <a:lstStyle/>
          <a:p>
            <a:fld id="{2199ABE8-703F-45B0-A4C6-70CFF4CD96A5}" type="slidenum">
              <a:rPr lang="de-DE" smtClean="0"/>
              <a:t>5</a:t>
            </a:fld>
            <a:endParaRPr lang="de-DE"/>
          </a:p>
        </p:txBody>
      </p:sp>
    </p:spTree>
    <p:extLst>
      <p:ext uri="{BB962C8B-B14F-4D97-AF65-F5344CB8AC3E}">
        <p14:creationId xmlns:p14="http://schemas.microsoft.com/office/powerpoint/2010/main" val="210368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b="1" dirty="0" smtClean="0"/>
              <a:t>erste</a:t>
            </a:r>
            <a:r>
              <a:rPr lang="de-DE" dirty="0" smtClean="0"/>
              <a:t> </a:t>
            </a:r>
            <a:r>
              <a:rPr lang="de-DE" b="1" dirty="0" smtClean="0"/>
              <a:t>Algorithmus</a:t>
            </a:r>
            <a:r>
              <a:rPr lang="de-DE" dirty="0" smtClean="0"/>
              <a:t>,</a:t>
            </a:r>
            <a:r>
              <a:rPr lang="de-DE" baseline="0" dirty="0" smtClean="0"/>
              <a:t> der </a:t>
            </a:r>
            <a:r>
              <a:rPr lang="de-DE" b="1" baseline="0" dirty="0" smtClean="0"/>
              <a:t>Objekte</a:t>
            </a:r>
            <a:r>
              <a:rPr lang="de-DE" baseline="0" dirty="0" smtClean="0"/>
              <a:t> in </a:t>
            </a:r>
            <a:r>
              <a:rPr lang="de-DE" b="1" baseline="0" dirty="0" smtClean="0"/>
              <a:t>Echtzeit</a:t>
            </a:r>
            <a:r>
              <a:rPr lang="de-DE" baseline="0" dirty="0" smtClean="0"/>
              <a:t> </a:t>
            </a:r>
            <a:r>
              <a:rPr lang="de-DE" b="1" baseline="0" dirty="0" smtClean="0"/>
              <a:t>erkennt</a:t>
            </a:r>
          </a:p>
          <a:p>
            <a:pPr marL="171450" indent="-171450">
              <a:buFont typeface="Arial" panose="020B0604020202020204" pitchFamily="34" charset="0"/>
              <a:buChar char="•"/>
            </a:pPr>
            <a:r>
              <a:rPr lang="de-DE" baseline="0" dirty="0" smtClean="0"/>
              <a:t>das Ziel war vor allem einen </a:t>
            </a:r>
            <a:r>
              <a:rPr lang="de-DE" b="1" baseline="0" dirty="0" smtClean="0"/>
              <a:t>performanten</a:t>
            </a:r>
            <a:r>
              <a:rPr lang="de-DE" baseline="0" dirty="0" smtClean="0"/>
              <a:t> </a:t>
            </a:r>
            <a:r>
              <a:rPr lang="de-DE" b="1" baseline="0" dirty="0" smtClean="0"/>
              <a:t>Weg</a:t>
            </a:r>
            <a:r>
              <a:rPr lang="de-DE" baseline="0" dirty="0" smtClean="0"/>
              <a:t>  zu finden, </a:t>
            </a:r>
            <a:r>
              <a:rPr lang="de-DE" b="1" baseline="0" dirty="0" smtClean="0"/>
              <a:t>Gesichter</a:t>
            </a:r>
            <a:r>
              <a:rPr lang="de-DE" baseline="0" dirty="0" smtClean="0"/>
              <a:t> in Bild zu </a:t>
            </a:r>
            <a:r>
              <a:rPr lang="de-DE" b="1" baseline="0" dirty="0" smtClean="0"/>
              <a:t>erkennen</a:t>
            </a:r>
          </a:p>
          <a:p>
            <a:pPr marL="171450" indent="-171450">
              <a:buFont typeface="Arial" panose="020B0604020202020204" pitchFamily="34" charset="0"/>
              <a:buChar char="•"/>
            </a:pPr>
            <a:r>
              <a:rPr lang="de-DE" baseline="0" dirty="0" smtClean="0"/>
              <a:t>Funktionsweise:</a:t>
            </a:r>
          </a:p>
          <a:p>
            <a:pPr marL="628650" lvl="1" indent="-171450">
              <a:buFont typeface="Arial" panose="020B0604020202020204" pitchFamily="34" charset="0"/>
              <a:buChar char="•"/>
            </a:pPr>
            <a:r>
              <a:rPr lang="de-DE" b="1" baseline="0" dirty="0" smtClean="0"/>
              <a:t>Konvertierung</a:t>
            </a:r>
            <a:r>
              <a:rPr lang="de-DE" baseline="0" dirty="0" smtClean="0"/>
              <a:t> Bild in </a:t>
            </a:r>
            <a:r>
              <a:rPr lang="de-DE" b="1" baseline="0" dirty="0" smtClean="0"/>
              <a:t>Graustufen</a:t>
            </a:r>
          </a:p>
          <a:p>
            <a:pPr marL="628650" lvl="1" indent="-171450">
              <a:buFont typeface="Arial" panose="020B0604020202020204" pitchFamily="34" charset="0"/>
              <a:buChar char="•"/>
            </a:pPr>
            <a:r>
              <a:rPr lang="de-DE" baseline="0" dirty="0" smtClean="0"/>
              <a:t>Umwandlung in </a:t>
            </a:r>
            <a:r>
              <a:rPr lang="de-DE" b="1" baseline="0" dirty="0" smtClean="0"/>
              <a:t>Integralbild</a:t>
            </a:r>
            <a:r>
              <a:rPr lang="de-DE" baseline="0" dirty="0" smtClean="0"/>
              <a:t> um </a:t>
            </a:r>
            <a:r>
              <a:rPr lang="de-DE" b="1" baseline="0" dirty="0" smtClean="0"/>
              <a:t>Mehrfachberechnungen</a:t>
            </a:r>
            <a:r>
              <a:rPr lang="de-DE" baseline="0" dirty="0" smtClean="0"/>
              <a:t> zu </a:t>
            </a:r>
            <a:r>
              <a:rPr lang="de-DE" b="1" baseline="0" dirty="0" smtClean="0"/>
              <a:t>vermeiden</a:t>
            </a:r>
          </a:p>
          <a:p>
            <a:pPr marL="1085850" lvl="2" indent="-171450">
              <a:buFont typeface="Arial" panose="020B0604020202020204" pitchFamily="34" charset="0"/>
              <a:buChar char="•"/>
            </a:pPr>
            <a:r>
              <a:rPr lang="de-DE" baseline="0" dirty="0" smtClean="0"/>
              <a:t>Integralbild</a:t>
            </a:r>
          </a:p>
          <a:p>
            <a:pPr marL="1543050" lvl="3" indent="-171450">
              <a:buFont typeface="Arial" panose="020B0604020202020204" pitchFamily="34" charset="0"/>
              <a:buChar char="•"/>
            </a:pPr>
            <a:r>
              <a:rPr lang="de-DE" baseline="0" dirty="0" smtClean="0"/>
              <a:t>in jedem Punkt des Bildes steht die Pixelsumme des Rechtecks, welches vom Koordinatenursprung bis zu diesem Punkt aufgespannt wird</a:t>
            </a:r>
          </a:p>
          <a:p>
            <a:pPr marL="1543050" lvl="3" indent="-171450">
              <a:buFont typeface="Arial" panose="020B0604020202020204" pitchFamily="34" charset="0"/>
              <a:buChar char="•"/>
            </a:pPr>
            <a:r>
              <a:rPr lang="de-DE" b="1" baseline="0" dirty="0" smtClean="0"/>
              <a:t>Berechnung</a:t>
            </a:r>
            <a:r>
              <a:rPr lang="de-DE" baseline="0" dirty="0" smtClean="0"/>
              <a:t> erfolgt einmal in </a:t>
            </a:r>
            <a:r>
              <a:rPr lang="de-DE" b="1" baseline="0" dirty="0" smtClean="0"/>
              <a:t>linearer</a:t>
            </a:r>
            <a:r>
              <a:rPr lang="de-DE" baseline="0" dirty="0" smtClean="0"/>
              <a:t> </a:t>
            </a:r>
            <a:r>
              <a:rPr lang="de-DE" b="1" baseline="0" dirty="0" smtClean="0"/>
              <a:t>Zeit</a:t>
            </a:r>
            <a:r>
              <a:rPr lang="de-DE" baseline="0" dirty="0" smtClean="0"/>
              <a:t> bezogen auf die </a:t>
            </a:r>
            <a:r>
              <a:rPr lang="de-DE" b="1" baseline="0" dirty="0" smtClean="0"/>
              <a:t>Pixelanzahl</a:t>
            </a:r>
            <a:r>
              <a:rPr lang="de-DE" baseline="0" dirty="0" smtClean="0"/>
              <a:t>, da zeilenweise aufeinander aufbauend</a:t>
            </a:r>
          </a:p>
          <a:p>
            <a:pPr marL="1543050" lvl="3" indent="-171450">
              <a:buFont typeface="Arial" panose="020B0604020202020204" pitchFamily="34" charset="0"/>
              <a:buChar char="•"/>
            </a:pPr>
            <a:r>
              <a:rPr lang="de-DE" baseline="0" dirty="0" smtClean="0"/>
              <a:t>man kann nun jede beliebige Pixelsumme mit Hilfe von vier Punkten des Integralbildes berechnen (dynamischer Ansatz)</a:t>
            </a:r>
          </a:p>
          <a:p>
            <a:pPr marL="628650" lvl="1" indent="-171450">
              <a:buFont typeface="Arial" panose="020B0604020202020204" pitchFamily="34" charset="0"/>
              <a:buChar char="•"/>
            </a:pPr>
            <a:r>
              <a:rPr lang="de-DE" baseline="0" dirty="0" smtClean="0"/>
              <a:t>(zurück zur weiteren Funktionsweise) </a:t>
            </a:r>
            <a:r>
              <a:rPr lang="de-DE" b="1" baseline="0" dirty="0" smtClean="0"/>
              <a:t>Suchfenster</a:t>
            </a:r>
            <a:r>
              <a:rPr lang="de-DE" baseline="0" dirty="0" smtClean="0"/>
              <a:t> mit </a:t>
            </a:r>
            <a:r>
              <a:rPr lang="de-DE" b="1" baseline="0" dirty="0" smtClean="0"/>
              <a:t>konstanter</a:t>
            </a:r>
            <a:r>
              <a:rPr lang="de-DE" baseline="0" dirty="0" smtClean="0"/>
              <a:t> </a:t>
            </a:r>
            <a:r>
              <a:rPr lang="de-DE" b="1" baseline="0" dirty="0" smtClean="0"/>
              <a:t>Blockgröße</a:t>
            </a:r>
          </a:p>
          <a:p>
            <a:pPr marL="628650" lvl="1" indent="-171450">
              <a:buFont typeface="Arial" panose="020B0604020202020204" pitchFamily="34" charset="0"/>
              <a:buChar char="•"/>
            </a:pPr>
            <a:r>
              <a:rPr lang="de-DE" b="1" baseline="0" dirty="0" err="1" smtClean="0"/>
              <a:t>Klassifikator</a:t>
            </a:r>
            <a:r>
              <a:rPr lang="de-DE" baseline="0" dirty="0" smtClean="0"/>
              <a:t> betrachtet </a:t>
            </a:r>
            <a:r>
              <a:rPr lang="de-DE" b="1" baseline="0" dirty="0" smtClean="0"/>
              <a:t>Helligkeitsunterschiede (BILD!)</a:t>
            </a:r>
          </a:p>
          <a:p>
            <a:pPr marL="628650" lvl="1" indent="-171450">
              <a:buFont typeface="Arial" panose="020B0604020202020204" pitchFamily="34" charset="0"/>
              <a:buChar char="•"/>
            </a:pPr>
            <a:r>
              <a:rPr lang="de-DE" b="1" baseline="0" dirty="0" smtClean="0"/>
              <a:t>vergleicht</a:t>
            </a:r>
            <a:r>
              <a:rPr lang="de-DE" baseline="0" dirty="0" smtClean="0"/>
              <a:t> diese mit bereits </a:t>
            </a:r>
            <a:r>
              <a:rPr lang="de-DE" b="1" baseline="0" dirty="0" smtClean="0"/>
              <a:t>vorhanden</a:t>
            </a:r>
            <a:r>
              <a:rPr lang="de-DE" baseline="0" dirty="0" smtClean="0"/>
              <a:t> </a:t>
            </a:r>
            <a:r>
              <a:rPr lang="de-DE" b="1" baseline="0" dirty="0" smtClean="0"/>
              <a:t>Merkmalen</a:t>
            </a:r>
            <a:r>
              <a:rPr lang="de-DE" baseline="0" dirty="0" smtClean="0"/>
              <a:t> (welche auch verzerrt werden können)</a:t>
            </a:r>
          </a:p>
          <a:p>
            <a:pPr marL="628650" lvl="1" indent="-171450">
              <a:buFont typeface="Arial" panose="020B0604020202020204" pitchFamily="34" charset="0"/>
              <a:buChar char="•"/>
            </a:pPr>
            <a:r>
              <a:rPr lang="de-DE" b="1" baseline="0" dirty="0" smtClean="0"/>
              <a:t>Berechnung</a:t>
            </a:r>
            <a:r>
              <a:rPr lang="de-DE" baseline="0" dirty="0" smtClean="0"/>
              <a:t> </a:t>
            </a:r>
            <a:r>
              <a:rPr lang="de-DE" b="1" baseline="0" dirty="0" smtClean="0"/>
              <a:t>Übereinstimmung</a:t>
            </a:r>
            <a:r>
              <a:rPr lang="de-DE" baseline="0" dirty="0" smtClean="0"/>
              <a:t> durch Merkmalswert</a:t>
            </a:r>
          </a:p>
          <a:p>
            <a:pPr marL="628650" lvl="1" indent="-171450">
              <a:buFont typeface="Arial" panose="020B0604020202020204" pitchFamily="34" charset="0"/>
              <a:buChar char="•"/>
            </a:pPr>
            <a:r>
              <a:rPr lang="de-DE" sz="1200" b="1" i="0" u="none" strike="noStrike" kern="1200" baseline="0" dirty="0" smtClean="0">
                <a:solidFill>
                  <a:schemeClr val="tx1"/>
                </a:solidFill>
                <a:latin typeface="+mn-lt"/>
                <a:ea typeface="+mn-ea"/>
                <a:cs typeface="+mn-cs"/>
              </a:rPr>
              <a:t>Merkmalswert</a:t>
            </a:r>
            <a:r>
              <a:rPr lang="de-DE" sz="1200" b="0" i="0" u="none" strike="noStrike" kern="1200" baseline="0" dirty="0" smtClean="0">
                <a:solidFill>
                  <a:schemeClr val="tx1"/>
                </a:solidFill>
                <a:latin typeface="+mn-lt"/>
                <a:ea typeface="+mn-ea"/>
                <a:cs typeface="+mn-cs"/>
              </a:rPr>
              <a:t> wird berechnet, indem die </a:t>
            </a:r>
            <a:r>
              <a:rPr lang="de-DE" sz="1200" b="1" i="0" u="none" strike="noStrike" kern="1200" baseline="0" dirty="0" smtClean="0">
                <a:solidFill>
                  <a:schemeClr val="tx1"/>
                </a:solidFill>
                <a:latin typeface="+mn-lt"/>
                <a:ea typeface="+mn-ea"/>
                <a:cs typeface="+mn-cs"/>
              </a:rPr>
              <a:t>Summe der Pixel in den dunklen Regionen</a:t>
            </a:r>
            <a:r>
              <a:rPr lang="de-DE" sz="1200" b="0" i="0" u="none" strike="noStrike" kern="1200" baseline="0" dirty="0" smtClean="0">
                <a:solidFill>
                  <a:schemeClr val="tx1"/>
                </a:solidFill>
                <a:latin typeface="+mn-lt"/>
                <a:ea typeface="+mn-ea"/>
                <a:cs typeface="+mn-cs"/>
              </a:rPr>
              <a:t> </a:t>
            </a:r>
            <a:r>
              <a:rPr lang="de-DE" sz="1200" b="1" i="0" u="none" strike="noStrike" kern="1200" baseline="0" dirty="0" smtClean="0">
                <a:solidFill>
                  <a:schemeClr val="tx1"/>
                </a:solidFill>
                <a:latin typeface="+mn-lt"/>
                <a:ea typeface="+mn-ea"/>
                <a:cs typeface="+mn-cs"/>
              </a:rPr>
              <a:t>von der Summe der hellen Regionen subtrahiert </a:t>
            </a:r>
            <a:r>
              <a:rPr lang="de-DE" sz="1200" b="0" i="0" u="none" strike="noStrike" kern="1200" baseline="0" dirty="0" smtClean="0">
                <a:solidFill>
                  <a:schemeClr val="tx1"/>
                </a:solidFill>
                <a:latin typeface="+mn-lt"/>
                <a:ea typeface="+mn-ea"/>
                <a:cs typeface="+mn-cs"/>
              </a:rPr>
              <a:t>wird </a:t>
            </a:r>
          </a:p>
          <a:p>
            <a:pPr marL="628650" lvl="1" indent="-171450">
              <a:buFont typeface="Arial" panose="020B0604020202020204" pitchFamily="34" charset="0"/>
              <a:buChar char="•"/>
            </a:pPr>
            <a:r>
              <a:rPr lang="de-DE" sz="1200" b="0" i="0" u="none" strike="noStrike" kern="1200" baseline="0" dirty="0" smtClean="0">
                <a:solidFill>
                  <a:schemeClr val="tx1"/>
                </a:solidFill>
                <a:latin typeface="+mn-lt"/>
                <a:ea typeface="+mn-ea"/>
                <a:cs typeface="+mn-cs"/>
              </a:rPr>
              <a:t>Mit Hilfe dieses Merkmalswertes ist </a:t>
            </a:r>
            <a:r>
              <a:rPr lang="de-DE" sz="1200" b="1" i="0" u="none" strike="noStrike" kern="1200" baseline="0" dirty="0" smtClean="0">
                <a:solidFill>
                  <a:schemeClr val="tx1"/>
                </a:solidFill>
                <a:latin typeface="+mn-lt"/>
                <a:ea typeface="+mn-ea"/>
                <a:cs typeface="+mn-cs"/>
              </a:rPr>
              <a:t>Zuordnung</a:t>
            </a:r>
            <a:r>
              <a:rPr lang="de-DE" sz="1200" b="0" i="0" u="none" strike="noStrike" kern="1200" baseline="0" dirty="0" smtClean="0">
                <a:solidFill>
                  <a:schemeClr val="tx1"/>
                </a:solidFill>
                <a:latin typeface="+mn-lt"/>
                <a:ea typeface="+mn-ea"/>
                <a:cs typeface="+mn-cs"/>
              </a:rPr>
              <a:t> </a:t>
            </a:r>
            <a:r>
              <a:rPr lang="de-DE" sz="1200" b="1" i="0" u="none" strike="noStrike" kern="1200" baseline="0" dirty="0" smtClean="0">
                <a:solidFill>
                  <a:schemeClr val="tx1"/>
                </a:solidFill>
                <a:latin typeface="+mn-lt"/>
                <a:ea typeface="+mn-ea"/>
                <a:cs typeface="+mn-cs"/>
              </a:rPr>
              <a:t>zum</a:t>
            </a:r>
            <a:r>
              <a:rPr lang="de-DE" sz="1200" b="0" i="0" u="none" strike="noStrike" kern="1200" baseline="0" dirty="0" smtClean="0">
                <a:solidFill>
                  <a:schemeClr val="tx1"/>
                </a:solidFill>
                <a:latin typeface="+mn-lt"/>
                <a:ea typeface="+mn-ea"/>
                <a:cs typeface="+mn-cs"/>
              </a:rPr>
              <a:t> </a:t>
            </a:r>
            <a:r>
              <a:rPr lang="de-DE" sz="1200" b="1" i="0" u="none" strike="noStrike" kern="1200" baseline="0" dirty="0" smtClean="0">
                <a:solidFill>
                  <a:schemeClr val="tx1"/>
                </a:solidFill>
                <a:latin typeface="+mn-lt"/>
                <a:ea typeface="+mn-ea"/>
                <a:cs typeface="+mn-cs"/>
              </a:rPr>
              <a:t>Objekt</a:t>
            </a:r>
            <a:r>
              <a:rPr lang="de-DE" sz="1200" b="0" i="0" u="none" strike="noStrike" kern="1200" baseline="0" dirty="0" smtClean="0">
                <a:solidFill>
                  <a:schemeClr val="tx1"/>
                </a:solidFill>
                <a:latin typeface="+mn-lt"/>
                <a:ea typeface="+mn-ea"/>
                <a:cs typeface="+mn-cs"/>
              </a:rPr>
              <a:t> oder </a:t>
            </a:r>
            <a:r>
              <a:rPr lang="de-DE" sz="1200" b="1" i="0" u="none" strike="noStrike" kern="1200" baseline="0" dirty="0" smtClean="0">
                <a:solidFill>
                  <a:schemeClr val="tx1"/>
                </a:solidFill>
                <a:latin typeface="+mn-lt"/>
                <a:ea typeface="+mn-ea"/>
                <a:cs typeface="+mn-cs"/>
              </a:rPr>
              <a:t>Hintergrund</a:t>
            </a:r>
            <a:r>
              <a:rPr lang="de-DE" sz="1200" b="0" i="0" u="none" strike="noStrike" kern="1200" baseline="0" dirty="0" smtClean="0">
                <a:solidFill>
                  <a:schemeClr val="tx1"/>
                </a:solidFill>
                <a:latin typeface="+mn-lt"/>
                <a:ea typeface="+mn-ea"/>
                <a:cs typeface="+mn-cs"/>
              </a:rPr>
              <a:t> möglich</a:t>
            </a:r>
          </a:p>
          <a:p>
            <a:pPr marL="628650" lvl="1" indent="-171450">
              <a:buFont typeface="Arial" panose="020B0604020202020204" pitchFamily="34" charset="0"/>
              <a:buChar char="•"/>
            </a:pPr>
            <a:r>
              <a:rPr lang="de-DE" sz="1200" b="1" i="0" u="none" strike="noStrike" kern="1200" baseline="0" dirty="0" smtClean="0">
                <a:solidFill>
                  <a:schemeClr val="tx1"/>
                </a:solidFill>
                <a:latin typeface="+mn-lt"/>
                <a:ea typeface="+mn-ea"/>
                <a:cs typeface="+mn-cs"/>
              </a:rPr>
              <a:t>ADA-</a:t>
            </a:r>
            <a:r>
              <a:rPr lang="de-DE" sz="1200" b="1" i="0" u="none" strike="noStrike" kern="1200" baseline="0" dirty="0" err="1" smtClean="0">
                <a:solidFill>
                  <a:schemeClr val="tx1"/>
                </a:solidFill>
                <a:latin typeface="+mn-lt"/>
                <a:ea typeface="+mn-ea"/>
                <a:cs typeface="+mn-cs"/>
              </a:rPr>
              <a:t>Boost</a:t>
            </a:r>
            <a:endParaRPr lang="de-DE" sz="1200" b="1" i="0" u="none" strike="noStrike" kern="1200" baseline="0" dirty="0" smtClean="0">
              <a:solidFill>
                <a:schemeClr val="tx1"/>
              </a:solidFill>
              <a:latin typeface="+mn-lt"/>
              <a:ea typeface="+mn-ea"/>
              <a:cs typeface="+mn-cs"/>
            </a:endParaRPr>
          </a:p>
          <a:p>
            <a:pPr marL="1085850" lvl="2" indent="-171450">
              <a:buFont typeface="Arial" panose="020B0604020202020204" pitchFamily="34" charset="0"/>
              <a:buChar char="•"/>
            </a:pPr>
            <a:r>
              <a:rPr lang="de-DE" sz="1200" b="0" i="0" u="none" strike="noStrike" kern="1200" baseline="0" dirty="0" smtClean="0">
                <a:solidFill>
                  <a:schemeClr val="tx1"/>
                </a:solidFill>
                <a:latin typeface="+mn-lt"/>
                <a:ea typeface="+mn-ea"/>
                <a:cs typeface="+mn-cs"/>
              </a:rPr>
              <a:t>Verwendung von </a:t>
            </a:r>
            <a:r>
              <a:rPr lang="de-DE" sz="1200" b="1" i="0" u="none" strike="noStrike" kern="1200" baseline="0" dirty="0" smtClean="0">
                <a:solidFill>
                  <a:schemeClr val="tx1"/>
                </a:solidFill>
                <a:latin typeface="+mn-lt"/>
                <a:ea typeface="+mn-ea"/>
                <a:cs typeface="+mn-cs"/>
              </a:rPr>
              <a:t>Cascades</a:t>
            </a:r>
          </a:p>
          <a:p>
            <a:pPr marL="1085850" lvl="2" indent="-171450">
              <a:buFont typeface="Arial" panose="020B0604020202020204" pitchFamily="34" charset="0"/>
              <a:buChar char="•"/>
            </a:pPr>
            <a:r>
              <a:rPr lang="de-DE" sz="1200" b="0" i="0" u="none" strike="noStrike" kern="1200" baseline="0" dirty="0" smtClean="0">
                <a:solidFill>
                  <a:schemeClr val="tx1"/>
                </a:solidFill>
                <a:latin typeface="+mn-lt"/>
                <a:ea typeface="+mn-ea"/>
                <a:cs typeface="+mn-cs"/>
              </a:rPr>
              <a:t>Wasserfall, da </a:t>
            </a:r>
            <a:r>
              <a:rPr lang="de-DE" sz="1200" b="1" i="0" u="none" strike="noStrike" kern="1200" baseline="0" dirty="0" smtClean="0">
                <a:solidFill>
                  <a:schemeClr val="tx1"/>
                </a:solidFill>
                <a:latin typeface="+mn-lt"/>
                <a:ea typeface="+mn-ea"/>
                <a:cs typeface="+mn-cs"/>
              </a:rPr>
              <a:t>nach</a:t>
            </a:r>
            <a:r>
              <a:rPr lang="de-DE" sz="1200" b="0" i="0" u="none" strike="noStrike" kern="1200" baseline="0" dirty="0" smtClean="0">
                <a:solidFill>
                  <a:schemeClr val="tx1"/>
                </a:solidFill>
                <a:latin typeface="+mn-lt"/>
                <a:ea typeface="+mn-ea"/>
                <a:cs typeface="+mn-cs"/>
              </a:rPr>
              <a:t> </a:t>
            </a:r>
            <a:r>
              <a:rPr lang="de-DE" sz="1200" b="1" i="0" u="none" strike="noStrike" kern="1200" baseline="0" dirty="0" smtClean="0">
                <a:solidFill>
                  <a:schemeClr val="tx1"/>
                </a:solidFill>
                <a:latin typeface="+mn-lt"/>
                <a:ea typeface="+mn-ea"/>
                <a:cs typeface="+mn-cs"/>
              </a:rPr>
              <a:t>Komplexität</a:t>
            </a:r>
            <a:r>
              <a:rPr lang="de-DE" sz="1200" b="0" i="0" u="none" strike="noStrike" kern="1200" baseline="0" dirty="0" smtClean="0">
                <a:solidFill>
                  <a:schemeClr val="tx1"/>
                </a:solidFill>
                <a:latin typeface="+mn-lt"/>
                <a:ea typeface="+mn-ea"/>
                <a:cs typeface="+mn-cs"/>
              </a:rPr>
              <a:t> geordnet (von einfach zu komplex)</a:t>
            </a:r>
          </a:p>
          <a:p>
            <a:pPr marL="1085850" lvl="2" indent="-171450">
              <a:buFont typeface="Arial" panose="020B0604020202020204" pitchFamily="34" charset="0"/>
              <a:buChar char="•"/>
            </a:pPr>
            <a:r>
              <a:rPr lang="de-DE" sz="1200" b="1" i="0" u="none" strike="noStrike" kern="1200" baseline="0" dirty="0" smtClean="0">
                <a:solidFill>
                  <a:schemeClr val="tx1"/>
                </a:solidFill>
                <a:latin typeface="+mn-lt"/>
                <a:ea typeface="+mn-ea"/>
                <a:cs typeface="+mn-cs"/>
              </a:rPr>
              <a:t>früher</a:t>
            </a:r>
            <a:r>
              <a:rPr lang="de-DE" sz="1200" b="0" i="0" u="none" strike="noStrike" kern="1200" baseline="0" dirty="0" smtClean="0">
                <a:solidFill>
                  <a:schemeClr val="tx1"/>
                </a:solidFill>
                <a:latin typeface="+mn-lt"/>
                <a:ea typeface="+mn-ea"/>
                <a:cs typeface="+mn-cs"/>
              </a:rPr>
              <a:t> </a:t>
            </a:r>
            <a:r>
              <a:rPr lang="de-DE" sz="1200" b="1" i="0" u="none" strike="noStrike" kern="1200" baseline="0" dirty="0" smtClean="0">
                <a:solidFill>
                  <a:schemeClr val="tx1"/>
                </a:solidFill>
                <a:latin typeface="+mn-lt"/>
                <a:ea typeface="+mn-ea"/>
                <a:cs typeface="+mn-cs"/>
              </a:rPr>
              <a:t>Abbruch</a:t>
            </a:r>
            <a:r>
              <a:rPr lang="de-DE" sz="1200" b="0" i="0" u="none" strike="noStrike" kern="1200" baseline="0" dirty="0" smtClean="0">
                <a:solidFill>
                  <a:schemeClr val="tx1"/>
                </a:solidFill>
                <a:latin typeface="+mn-lt"/>
                <a:ea typeface="+mn-ea"/>
                <a:cs typeface="+mn-cs"/>
              </a:rPr>
              <a:t> möglich</a:t>
            </a:r>
          </a:p>
          <a:p>
            <a:pPr marL="1085850" lvl="2" indent="-171450">
              <a:buFont typeface="Arial" panose="020B0604020202020204" pitchFamily="34" charset="0"/>
              <a:buChar char="•"/>
            </a:pPr>
            <a:r>
              <a:rPr lang="de-DE" sz="1200" b="1" i="0" u="none" strike="noStrike" kern="1200" baseline="0" dirty="0" smtClean="0">
                <a:solidFill>
                  <a:schemeClr val="tx1"/>
                </a:solidFill>
                <a:latin typeface="+mn-lt"/>
                <a:ea typeface="+mn-ea"/>
                <a:cs typeface="+mn-cs"/>
              </a:rPr>
              <a:t>Nachteil</a:t>
            </a:r>
            <a:r>
              <a:rPr lang="de-DE" sz="1200" b="0" i="0" u="none" strike="noStrike" kern="1200" baseline="0" dirty="0" smtClean="0">
                <a:solidFill>
                  <a:schemeClr val="tx1"/>
                </a:solidFill>
                <a:latin typeface="+mn-lt"/>
                <a:ea typeface="+mn-ea"/>
                <a:cs typeface="+mn-cs"/>
              </a:rPr>
              <a:t>: benötigen </a:t>
            </a:r>
            <a:r>
              <a:rPr lang="de-DE" sz="1200" b="1" i="0" u="none" strike="noStrike" kern="1200" baseline="0" dirty="0" smtClean="0">
                <a:solidFill>
                  <a:schemeClr val="tx1"/>
                </a:solidFill>
                <a:latin typeface="+mn-lt"/>
                <a:ea typeface="+mn-ea"/>
                <a:cs typeface="+mn-cs"/>
              </a:rPr>
              <a:t>einmalig</a:t>
            </a:r>
            <a:r>
              <a:rPr lang="de-DE" sz="1200" b="0" i="0" u="none" strike="noStrike" kern="1200" baseline="0" dirty="0" smtClean="0">
                <a:solidFill>
                  <a:schemeClr val="tx1"/>
                </a:solidFill>
                <a:latin typeface="+mn-lt"/>
                <a:ea typeface="+mn-ea"/>
                <a:cs typeface="+mn-cs"/>
              </a:rPr>
              <a:t> </a:t>
            </a:r>
            <a:r>
              <a:rPr lang="de-DE" sz="1200" b="1" i="0" u="none" strike="noStrike" kern="1200" baseline="0" dirty="0" smtClean="0">
                <a:solidFill>
                  <a:schemeClr val="tx1"/>
                </a:solidFill>
                <a:latin typeface="+mn-lt"/>
                <a:ea typeface="+mn-ea"/>
                <a:cs typeface="+mn-cs"/>
              </a:rPr>
              <a:t>hohen</a:t>
            </a:r>
            <a:r>
              <a:rPr lang="de-DE" sz="1200" b="0" i="0" u="none" strike="noStrike" kern="1200" baseline="0" dirty="0" smtClean="0">
                <a:solidFill>
                  <a:schemeClr val="tx1"/>
                </a:solidFill>
                <a:latin typeface="+mn-lt"/>
                <a:ea typeface="+mn-ea"/>
                <a:cs typeface="+mn-cs"/>
              </a:rPr>
              <a:t> </a:t>
            </a:r>
            <a:r>
              <a:rPr lang="de-DE" sz="1200" b="1" i="0" u="none" strike="noStrike" kern="1200" baseline="0" dirty="0" smtClean="0">
                <a:solidFill>
                  <a:schemeClr val="tx1"/>
                </a:solidFill>
                <a:latin typeface="+mn-lt"/>
                <a:ea typeface="+mn-ea"/>
                <a:cs typeface="+mn-cs"/>
              </a:rPr>
              <a:t>Rechenaufwand</a:t>
            </a:r>
          </a:p>
          <a:p>
            <a:pPr marL="171450" lvl="0" indent="-171450">
              <a:buFont typeface="Arial" panose="020B0604020202020204" pitchFamily="34" charset="0"/>
              <a:buChar char="•"/>
            </a:pPr>
            <a:r>
              <a:rPr lang="de-DE" sz="1200" b="1" i="0" u="none" strike="noStrike" kern="1200" baseline="0" dirty="0" smtClean="0">
                <a:solidFill>
                  <a:schemeClr val="tx1"/>
                </a:solidFill>
                <a:latin typeface="+mn-lt"/>
                <a:ea typeface="+mn-ea"/>
                <a:cs typeface="+mn-cs"/>
              </a:rPr>
              <a:t>Nachteil</a:t>
            </a:r>
            <a:r>
              <a:rPr lang="de-DE" sz="1200" b="0" i="0" u="none" strike="noStrike" kern="1200" baseline="0" dirty="0" smtClean="0">
                <a:solidFill>
                  <a:schemeClr val="tx1"/>
                </a:solidFill>
                <a:latin typeface="+mn-lt"/>
                <a:ea typeface="+mn-ea"/>
                <a:cs typeface="+mn-cs"/>
              </a:rPr>
              <a:t>: </a:t>
            </a:r>
            <a:r>
              <a:rPr lang="de-DE" sz="1200" b="1" i="0" u="none" strike="noStrike" kern="1200" baseline="0" dirty="0" smtClean="0">
                <a:solidFill>
                  <a:schemeClr val="tx1"/>
                </a:solidFill>
                <a:latin typeface="+mn-lt"/>
                <a:ea typeface="+mn-ea"/>
                <a:cs typeface="+mn-cs"/>
              </a:rPr>
              <a:t>Helligkeitsabhängig</a:t>
            </a:r>
          </a:p>
          <a:p>
            <a:pPr marL="1085850" lvl="2" indent="-171450">
              <a:buFont typeface="Arial" panose="020B0604020202020204" pitchFamily="34" charset="0"/>
              <a:buChar char="•"/>
            </a:pPr>
            <a:endParaRPr lang="de-DE" sz="1200" b="0" i="0" u="none" strike="noStrike" kern="1200" baseline="0" dirty="0" smtClean="0">
              <a:solidFill>
                <a:schemeClr val="tx1"/>
              </a:solidFill>
              <a:latin typeface="+mn-lt"/>
              <a:ea typeface="+mn-ea"/>
              <a:cs typeface="+mn-cs"/>
            </a:endParaRPr>
          </a:p>
          <a:p>
            <a:pPr marL="628650" lvl="1" indent="-171450">
              <a:buFont typeface="Arial" panose="020B0604020202020204" pitchFamily="34" charset="0"/>
              <a:buChar char="•"/>
            </a:pPr>
            <a:endParaRPr lang="de-DE" baseline="0" dirty="0" smtClean="0"/>
          </a:p>
        </p:txBody>
      </p:sp>
      <p:sp>
        <p:nvSpPr>
          <p:cNvPr id="4" name="Foliennummernplatzhalter 3"/>
          <p:cNvSpPr>
            <a:spLocks noGrp="1"/>
          </p:cNvSpPr>
          <p:nvPr>
            <p:ph type="sldNum" sz="quarter" idx="10"/>
          </p:nvPr>
        </p:nvSpPr>
        <p:spPr/>
        <p:txBody>
          <a:bodyPr/>
          <a:lstStyle/>
          <a:p>
            <a:fld id="{2199ABE8-703F-45B0-A4C6-70CFF4CD96A5}" type="slidenum">
              <a:rPr lang="de-DE" smtClean="0"/>
              <a:t>6</a:t>
            </a:fld>
            <a:endParaRPr lang="de-DE"/>
          </a:p>
        </p:txBody>
      </p:sp>
    </p:spTree>
    <p:extLst>
      <p:ext uri="{BB962C8B-B14F-4D97-AF65-F5344CB8AC3E}">
        <p14:creationId xmlns:p14="http://schemas.microsoft.com/office/powerpoint/2010/main" val="3205159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Font typeface="Wingdings" panose="05000000000000000000" pitchFamily="2" charset="2"/>
              <a:buChar char="§"/>
            </a:pPr>
            <a:r>
              <a:rPr lang="de-DE" dirty="0" smtClean="0"/>
              <a:t>ist eine </a:t>
            </a:r>
            <a:r>
              <a:rPr lang="de-DE" b="1" dirty="0" smtClean="0"/>
              <a:t>Softwarebibliothek</a:t>
            </a:r>
            <a:r>
              <a:rPr lang="de-DE" dirty="0" smtClean="0"/>
              <a:t> für die </a:t>
            </a:r>
            <a:r>
              <a:rPr lang="de-DE" b="1" dirty="0" smtClean="0"/>
              <a:t>Verarbeitung</a:t>
            </a:r>
            <a:r>
              <a:rPr lang="de-DE" dirty="0" smtClean="0"/>
              <a:t> von </a:t>
            </a:r>
            <a:r>
              <a:rPr lang="de-DE" b="1" dirty="0" smtClean="0"/>
              <a:t>Bildern</a:t>
            </a:r>
            <a:r>
              <a:rPr lang="de-DE" dirty="0" smtClean="0"/>
              <a:t>, sowie für maschinelle </a:t>
            </a:r>
            <a:r>
              <a:rPr lang="de-DE" b="1" dirty="0" smtClean="0"/>
              <a:t>Lernprozesse</a:t>
            </a:r>
            <a:endParaRPr lang="de-DE" dirty="0" smtClean="0"/>
          </a:p>
          <a:p>
            <a:pPr>
              <a:buFont typeface="Wingdings" panose="05000000000000000000" pitchFamily="2" charset="2"/>
              <a:buChar char="§"/>
            </a:pPr>
            <a:r>
              <a:rPr lang="de-DE" dirty="0" smtClean="0"/>
              <a:t>ursprüngliches Ziel: </a:t>
            </a:r>
            <a:r>
              <a:rPr lang="de-DE" b="1" dirty="0" smtClean="0"/>
              <a:t>Erleichterung</a:t>
            </a:r>
            <a:r>
              <a:rPr lang="de-DE" dirty="0" smtClean="0"/>
              <a:t> Einzug Maschinen in </a:t>
            </a:r>
            <a:r>
              <a:rPr lang="de-DE" b="1" dirty="0" smtClean="0"/>
              <a:t>Handelsprozesse</a:t>
            </a:r>
          </a:p>
          <a:p>
            <a:pPr>
              <a:buFont typeface="Wingdings" panose="05000000000000000000" pitchFamily="2" charset="2"/>
              <a:buChar char="§"/>
            </a:pPr>
            <a:r>
              <a:rPr lang="de-DE" dirty="0" smtClean="0"/>
              <a:t>besteht aus </a:t>
            </a:r>
            <a:r>
              <a:rPr lang="de-DE" b="1" dirty="0" smtClean="0"/>
              <a:t>2500</a:t>
            </a:r>
            <a:r>
              <a:rPr lang="de-DE" dirty="0" smtClean="0"/>
              <a:t> optimierten </a:t>
            </a:r>
            <a:r>
              <a:rPr lang="de-DE" b="1" dirty="0" smtClean="0"/>
              <a:t>Algorithmen</a:t>
            </a:r>
          </a:p>
          <a:p>
            <a:pPr>
              <a:buFont typeface="Wingdings" panose="05000000000000000000" pitchFamily="2" charset="2"/>
              <a:buChar char="§"/>
            </a:pPr>
            <a:r>
              <a:rPr lang="de-DE" b="1" dirty="0" smtClean="0"/>
              <a:t>finanziert</a:t>
            </a:r>
            <a:r>
              <a:rPr lang="de-DE" dirty="0" smtClean="0"/>
              <a:t> </a:t>
            </a:r>
            <a:r>
              <a:rPr lang="de-DE" b="1" dirty="0" smtClean="0"/>
              <a:t>durch</a:t>
            </a:r>
            <a:r>
              <a:rPr lang="de-DE" dirty="0" smtClean="0"/>
              <a:t> renommierte Unternehmen (</a:t>
            </a:r>
            <a:r>
              <a:rPr lang="de-DE" b="1" dirty="0" smtClean="0"/>
              <a:t>Google</a:t>
            </a:r>
            <a:r>
              <a:rPr lang="de-DE" dirty="0" smtClean="0"/>
              <a:t>, Yahoo, </a:t>
            </a:r>
            <a:r>
              <a:rPr lang="de-DE" b="1" dirty="0" smtClean="0"/>
              <a:t>Microsoft</a:t>
            </a:r>
            <a:r>
              <a:rPr lang="de-DE" dirty="0" smtClean="0"/>
              <a:t>, Intel, Sony, Toyota)</a:t>
            </a:r>
          </a:p>
          <a:p>
            <a:pPr>
              <a:buFont typeface="Wingdings" panose="05000000000000000000" pitchFamily="2" charset="2"/>
              <a:buChar char="§"/>
            </a:pPr>
            <a:r>
              <a:rPr lang="de-DE" b="1" dirty="0" smtClean="0"/>
              <a:t>Einsatz</a:t>
            </a:r>
            <a:r>
              <a:rPr lang="de-DE" dirty="0" smtClean="0"/>
              <a:t>:</a:t>
            </a:r>
          </a:p>
          <a:p>
            <a:pPr lvl="1">
              <a:buFont typeface="Wingdings" panose="05000000000000000000" pitchFamily="2" charset="2"/>
              <a:buChar char="§"/>
            </a:pPr>
            <a:r>
              <a:rPr lang="de-DE" dirty="0" err="1" smtClean="0"/>
              <a:t>StreetView</a:t>
            </a:r>
            <a:endParaRPr lang="de-DE" dirty="0" smtClean="0"/>
          </a:p>
          <a:p>
            <a:pPr lvl="1">
              <a:buFont typeface="Wingdings" panose="05000000000000000000" pitchFamily="2" charset="2"/>
              <a:buChar char="§"/>
            </a:pPr>
            <a:r>
              <a:rPr lang="de-DE" dirty="0" smtClean="0"/>
              <a:t>Sprengstofferkennung</a:t>
            </a:r>
          </a:p>
          <a:p>
            <a:pPr lvl="1">
              <a:buFont typeface="Wingdings" panose="05000000000000000000" pitchFamily="2" charset="2"/>
              <a:buChar char="§"/>
            </a:pPr>
            <a:r>
              <a:rPr lang="de-DE" dirty="0" smtClean="0"/>
              <a:t>Warnsystem für ertrinkende Personen</a:t>
            </a:r>
          </a:p>
          <a:p>
            <a:endParaRPr lang="de-DE" dirty="0"/>
          </a:p>
        </p:txBody>
      </p:sp>
      <p:sp>
        <p:nvSpPr>
          <p:cNvPr id="4" name="Foliennummernplatzhalter 3"/>
          <p:cNvSpPr>
            <a:spLocks noGrp="1"/>
          </p:cNvSpPr>
          <p:nvPr>
            <p:ph type="sldNum" sz="quarter" idx="10"/>
          </p:nvPr>
        </p:nvSpPr>
        <p:spPr/>
        <p:txBody>
          <a:bodyPr/>
          <a:lstStyle/>
          <a:p>
            <a:fld id="{2199ABE8-703F-45B0-A4C6-70CFF4CD96A5}" type="slidenum">
              <a:rPr lang="de-DE" smtClean="0"/>
              <a:t>7</a:t>
            </a:fld>
            <a:endParaRPr lang="de-DE"/>
          </a:p>
        </p:txBody>
      </p:sp>
    </p:spTree>
    <p:extLst>
      <p:ext uri="{BB962C8B-B14F-4D97-AF65-F5344CB8AC3E}">
        <p14:creationId xmlns:p14="http://schemas.microsoft.com/office/powerpoint/2010/main" val="3930021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smtClean="0"/>
              <a:t>Ziel des Testverfahrens: </a:t>
            </a:r>
            <a:r>
              <a:rPr lang="de-DE" b="1" dirty="0" smtClean="0"/>
              <a:t>Ermittlung</a:t>
            </a:r>
            <a:r>
              <a:rPr lang="de-DE" baseline="0" dirty="0" smtClean="0"/>
              <a:t> </a:t>
            </a:r>
            <a:r>
              <a:rPr lang="de-DE" b="1" baseline="0" dirty="0" smtClean="0"/>
              <a:t>Erfolgs-und</a:t>
            </a:r>
            <a:r>
              <a:rPr lang="de-DE" baseline="0" dirty="0" smtClean="0"/>
              <a:t> </a:t>
            </a:r>
            <a:r>
              <a:rPr lang="de-DE" b="1" baseline="0" dirty="0" smtClean="0"/>
              <a:t>Fehlerquote</a:t>
            </a:r>
            <a:r>
              <a:rPr lang="de-DE" baseline="0" dirty="0" smtClean="0"/>
              <a:t> OpenCV</a:t>
            </a:r>
          </a:p>
          <a:p>
            <a:pPr marL="171450" indent="-171450">
              <a:buFont typeface="Arial" panose="020B0604020202020204" pitchFamily="34" charset="0"/>
              <a:buChar char="•"/>
            </a:pPr>
            <a:r>
              <a:rPr lang="de-DE" baseline="0" dirty="0" smtClean="0"/>
              <a:t>Hilfe durch Programm:</a:t>
            </a:r>
          </a:p>
          <a:p>
            <a:pPr marL="628650" lvl="1" indent="-171450">
              <a:buFont typeface="Arial" panose="020B0604020202020204" pitchFamily="34" charset="0"/>
              <a:buChar char="•"/>
            </a:pPr>
            <a:r>
              <a:rPr lang="de-DE" baseline="0" dirty="0" smtClean="0"/>
              <a:t>markiert </a:t>
            </a:r>
            <a:r>
              <a:rPr lang="de-DE" b="1" baseline="0" dirty="0" smtClean="0"/>
              <a:t>Gesichter</a:t>
            </a:r>
            <a:r>
              <a:rPr lang="de-DE" baseline="0" dirty="0" smtClean="0"/>
              <a:t> in einem Bild mit </a:t>
            </a:r>
            <a:r>
              <a:rPr lang="de-DE" b="1" baseline="0" dirty="0" smtClean="0"/>
              <a:t>rotem</a:t>
            </a:r>
            <a:r>
              <a:rPr lang="de-DE" baseline="0" dirty="0" smtClean="0"/>
              <a:t> </a:t>
            </a:r>
            <a:r>
              <a:rPr lang="de-DE" b="1" baseline="0" dirty="0" smtClean="0"/>
              <a:t>Rechteck</a:t>
            </a:r>
          </a:p>
          <a:p>
            <a:pPr marL="628650" lvl="1" indent="-171450">
              <a:buFont typeface="Arial" panose="020B0604020202020204" pitchFamily="34" charset="0"/>
              <a:buChar char="•"/>
            </a:pPr>
            <a:r>
              <a:rPr lang="de-DE" b="1" baseline="0" dirty="0" smtClean="0"/>
              <a:t>Anwender</a:t>
            </a:r>
            <a:r>
              <a:rPr lang="de-DE" baseline="0" dirty="0" smtClean="0"/>
              <a:t> </a:t>
            </a:r>
            <a:r>
              <a:rPr lang="de-DE" b="1" baseline="0" dirty="0" smtClean="0"/>
              <a:t>verifiziert</a:t>
            </a:r>
          </a:p>
          <a:p>
            <a:pPr marL="171450" lvl="0" indent="-171450">
              <a:buFont typeface="Arial" panose="020B0604020202020204" pitchFamily="34" charset="0"/>
              <a:buChar char="•"/>
            </a:pPr>
            <a:r>
              <a:rPr lang="de-DE" baseline="0" dirty="0" smtClean="0"/>
              <a:t>Durchläufe:</a:t>
            </a:r>
          </a:p>
          <a:p>
            <a:pPr marL="628650" lvl="1" indent="-171450">
              <a:buFont typeface="Arial" panose="020B0604020202020204" pitchFamily="34" charset="0"/>
              <a:buChar char="•"/>
            </a:pPr>
            <a:r>
              <a:rPr lang="de-DE" b="1" baseline="0" dirty="0" smtClean="0"/>
              <a:t>5 insgesamt</a:t>
            </a:r>
            <a:r>
              <a:rPr lang="de-DE" baseline="0" dirty="0" smtClean="0"/>
              <a:t>; 4 davon Bilder der </a:t>
            </a:r>
            <a:r>
              <a:rPr lang="de-DE" baseline="0" dirty="0" err="1" smtClean="0"/>
              <a:t>Googlesuche</a:t>
            </a:r>
            <a:r>
              <a:rPr lang="de-DE" baseline="0" dirty="0" smtClean="0"/>
              <a:t> für „</a:t>
            </a:r>
            <a:r>
              <a:rPr lang="de-DE" b="1" baseline="0" dirty="0" smtClean="0"/>
              <a:t>Gesicht</a:t>
            </a:r>
            <a:r>
              <a:rPr lang="de-DE" baseline="0" dirty="0" smtClean="0"/>
              <a:t>“, „</a:t>
            </a:r>
            <a:r>
              <a:rPr lang="de-DE" b="1" baseline="0" dirty="0" err="1" smtClean="0"/>
              <a:t>face</a:t>
            </a:r>
            <a:r>
              <a:rPr lang="de-DE" baseline="0" dirty="0" smtClean="0"/>
              <a:t>“, „</a:t>
            </a:r>
            <a:r>
              <a:rPr lang="de-DE" b="1" baseline="0" dirty="0" smtClean="0"/>
              <a:t>Auto</a:t>
            </a:r>
            <a:r>
              <a:rPr lang="de-DE" baseline="0" dirty="0" smtClean="0"/>
              <a:t>“, „</a:t>
            </a:r>
            <a:r>
              <a:rPr lang="de-DE" b="1" baseline="0" dirty="0" smtClean="0"/>
              <a:t>Haus</a:t>
            </a:r>
            <a:r>
              <a:rPr lang="de-DE" baseline="0" dirty="0" smtClean="0"/>
              <a:t>“</a:t>
            </a:r>
          </a:p>
          <a:p>
            <a:pPr marL="628650" lvl="1" indent="-171450">
              <a:buFont typeface="Arial" panose="020B0604020202020204" pitchFamily="34" charset="0"/>
              <a:buChar char="•"/>
            </a:pPr>
            <a:r>
              <a:rPr lang="de-DE" baseline="0" dirty="0" smtClean="0"/>
              <a:t>und Bilder aus einer </a:t>
            </a:r>
            <a:r>
              <a:rPr lang="de-DE" b="1" baseline="0" dirty="0" err="1" smtClean="0"/>
              <a:t>Gesichterdatenbank</a:t>
            </a:r>
            <a:endParaRPr lang="de-DE" b="1" baseline="0" dirty="0" smtClean="0"/>
          </a:p>
          <a:p>
            <a:pPr marL="171450" lvl="0" indent="-171450">
              <a:buFont typeface="Arial" panose="020B0604020202020204" pitchFamily="34" charset="0"/>
              <a:buChar char="•"/>
            </a:pPr>
            <a:r>
              <a:rPr lang="de-DE" b="1" baseline="0" dirty="0" smtClean="0"/>
              <a:t>Erkennungsrate</a:t>
            </a:r>
            <a:r>
              <a:rPr lang="de-DE" baseline="0" dirty="0" smtClean="0"/>
              <a:t> 94%</a:t>
            </a:r>
          </a:p>
          <a:p>
            <a:pPr marL="171450" lvl="0" indent="-171450">
              <a:buFont typeface="Arial" panose="020B0604020202020204" pitchFamily="34" charset="0"/>
              <a:buChar char="•"/>
            </a:pPr>
            <a:r>
              <a:rPr lang="de-DE" b="1" baseline="0" dirty="0" smtClean="0"/>
              <a:t>Fehlerrate</a:t>
            </a:r>
            <a:r>
              <a:rPr lang="de-DE" baseline="0" dirty="0" smtClean="0"/>
              <a:t>: 6%</a:t>
            </a:r>
          </a:p>
          <a:p>
            <a:pPr marL="171450" lvl="0" indent="-171450">
              <a:buFont typeface="Arial" panose="020B0604020202020204" pitchFamily="34" charset="0"/>
              <a:buChar char="•"/>
            </a:pPr>
            <a:r>
              <a:rPr lang="de-DE" baseline="0" dirty="0" smtClean="0"/>
              <a:t>war überrascht, dass so gut</a:t>
            </a:r>
          </a:p>
          <a:p>
            <a:pPr marL="171450" lvl="0" indent="-171450">
              <a:buFont typeface="Arial" panose="020B0604020202020204" pitchFamily="34" charset="0"/>
              <a:buChar char="•"/>
            </a:pPr>
            <a:r>
              <a:rPr lang="de-DE" b="1" baseline="0" dirty="0" smtClean="0"/>
              <a:t>Fehleranfällig</a:t>
            </a:r>
            <a:r>
              <a:rPr lang="de-DE" baseline="0" dirty="0" smtClean="0"/>
              <a:t> für </a:t>
            </a:r>
            <a:r>
              <a:rPr lang="de-DE" b="1" baseline="0" dirty="0" smtClean="0"/>
              <a:t>Schattierungen</a:t>
            </a:r>
            <a:r>
              <a:rPr lang="de-DE" baseline="0" dirty="0" smtClean="0"/>
              <a:t> und </a:t>
            </a:r>
            <a:r>
              <a:rPr lang="de-DE" b="1" baseline="0" dirty="0" smtClean="0"/>
              <a:t>Flecken</a:t>
            </a:r>
          </a:p>
          <a:p>
            <a:pPr marL="628650" lvl="1" indent="-171450">
              <a:buFont typeface="Arial" panose="020B0604020202020204" pitchFamily="34" charset="0"/>
              <a:buChar char="•"/>
            </a:pPr>
            <a:r>
              <a:rPr lang="de-DE" baseline="0" dirty="0" smtClean="0"/>
              <a:t>Zurückführbar auf </a:t>
            </a:r>
            <a:r>
              <a:rPr lang="de-DE" b="1" baseline="0" dirty="0" smtClean="0"/>
              <a:t>Viola-Jones</a:t>
            </a:r>
            <a:r>
              <a:rPr lang="de-DE" baseline="0" dirty="0" smtClean="0"/>
              <a:t>, da nur </a:t>
            </a:r>
            <a:r>
              <a:rPr lang="de-DE" b="1" baseline="0" dirty="0" smtClean="0"/>
              <a:t>Helligkeitsunterschiede</a:t>
            </a:r>
            <a:r>
              <a:rPr lang="de-DE" baseline="0" dirty="0" smtClean="0"/>
              <a:t> betrachtet werden</a:t>
            </a:r>
          </a:p>
          <a:p>
            <a:pPr marL="171450" lvl="0" indent="-171450">
              <a:buFont typeface="Arial" panose="020B0604020202020204" pitchFamily="34" charset="0"/>
              <a:buChar char="•"/>
            </a:pPr>
            <a:r>
              <a:rPr lang="de-DE" b="1" baseline="0" dirty="0" smtClean="0"/>
              <a:t>PROGRAMM</a:t>
            </a:r>
            <a:r>
              <a:rPr lang="de-DE" baseline="0" dirty="0" smtClean="0"/>
              <a:t> </a:t>
            </a:r>
            <a:r>
              <a:rPr lang="de-DE" b="1" baseline="0" dirty="0" smtClean="0"/>
              <a:t>ZEIGEN</a:t>
            </a:r>
          </a:p>
        </p:txBody>
      </p:sp>
      <p:sp>
        <p:nvSpPr>
          <p:cNvPr id="4" name="Foliennummernplatzhalter 3"/>
          <p:cNvSpPr>
            <a:spLocks noGrp="1"/>
          </p:cNvSpPr>
          <p:nvPr>
            <p:ph type="sldNum" sz="quarter" idx="10"/>
          </p:nvPr>
        </p:nvSpPr>
        <p:spPr/>
        <p:txBody>
          <a:bodyPr/>
          <a:lstStyle/>
          <a:p>
            <a:fld id="{2199ABE8-703F-45B0-A4C6-70CFF4CD96A5}" type="slidenum">
              <a:rPr lang="de-DE" smtClean="0"/>
              <a:t>8</a:t>
            </a:fld>
            <a:endParaRPr lang="de-DE"/>
          </a:p>
        </p:txBody>
      </p:sp>
    </p:spTree>
    <p:extLst>
      <p:ext uri="{BB962C8B-B14F-4D97-AF65-F5344CB8AC3E}">
        <p14:creationId xmlns:p14="http://schemas.microsoft.com/office/powerpoint/2010/main" val="2393178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b="1" dirty="0" smtClean="0"/>
              <a:t>Servomotor</a:t>
            </a:r>
            <a:r>
              <a:rPr lang="de-DE" baseline="0" dirty="0" smtClean="0"/>
              <a:t> = </a:t>
            </a:r>
            <a:r>
              <a:rPr lang="de-DE" b="1" baseline="0" dirty="0" smtClean="0"/>
              <a:t>positionsgeregelter</a:t>
            </a:r>
            <a:r>
              <a:rPr lang="de-DE" baseline="0" dirty="0" smtClean="0"/>
              <a:t> </a:t>
            </a:r>
            <a:r>
              <a:rPr lang="de-DE" b="1" baseline="0" dirty="0" smtClean="0"/>
              <a:t>Elektromotor</a:t>
            </a:r>
            <a:r>
              <a:rPr lang="de-DE" baseline="0" dirty="0" smtClean="0"/>
              <a:t>, welcher über </a:t>
            </a:r>
            <a:r>
              <a:rPr lang="de-DE" b="1" baseline="0" dirty="0" smtClean="0"/>
              <a:t>Steuerelektronik</a:t>
            </a:r>
            <a:r>
              <a:rPr lang="de-DE" baseline="0" dirty="0" smtClean="0"/>
              <a:t> </a:t>
            </a:r>
            <a:r>
              <a:rPr lang="de-DE" b="1" baseline="0" dirty="0" smtClean="0"/>
              <a:t>bedient</a:t>
            </a:r>
            <a:r>
              <a:rPr lang="de-DE" baseline="0" dirty="0" smtClean="0"/>
              <a:t> wird</a:t>
            </a:r>
          </a:p>
          <a:p>
            <a:pPr marL="171450" indent="-171450">
              <a:buFont typeface="Arial" panose="020B0604020202020204" pitchFamily="34" charset="0"/>
              <a:buChar char="•"/>
            </a:pPr>
            <a:r>
              <a:rPr lang="de-DE" b="1" baseline="0" dirty="0" smtClean="0"/>
              <a:t>Übermittlung</a:t>
            </a:r>
            <a:r>
              <a:rPr lang="de-DE" baseline="0" dirty="0" smtClean="0"/>
              <a:t> der gewünschten Position </a:t>
            </a:r>
            <a:r>
              <a:rPr lang="de-DE" b="1" baseline="0" dirty="0" smtClean="0"/>
              <a:t>mittels</a:t>
            </a:r>
            <a:r>
              <a:rPr lang="de-DE" baseline="0" dirty="0" smtClean="0"/>
              <a:t> </a:t>
            </a:r>
            <a:r>
              <a:rPr lang="de-DE" b="1" baseline="0" dirty="0" smtClean="0"/>
              <a:t>PWM</a:t>
            </a:r>
            <a:r>
              <a:rPr lang="de-DE" baseline="0" dirty="0" smtClean="0"/>
              <a:t> an Steuerelektronik</a:t>
            </a:r>
          </a:p>
          <a:p>
            <a:pPr marL="171450" lvl="0" indent="-171450">
              <a:buFont typeface="Arial" panose="020B0604020202020204" pitchFamily="34" charset="0"/>
              <a:buChar char="•"/>
            </a:pPr>
            <a:r>
              <a:rPr lang="de-DE" baseline="0" dirty="0" smtClean="0"/>
              <a:t>Ermittlung der </a:t>
            </a:r>
            <a:r>
              <a:rPr lang="de-DE" b="1" baseline="0" dirty="0" smtClean="0"/>
              <a:t>aktuellen</a:t>
            </a:r>
            <a:r>
              <a:rPr lang="de-DE" baseline="0" dirty="0" smtClean="0"/>
              <a:t> </a:t>
            </a:r>
            <a:r>
              <a:rPr lang="de-DE" b="1" baseline="0" dirty="0" smtClean="0"/>
              <a:t>Position</a:t>
            </a:r>
            <a:r>
              <a:rPr lang="de-DE" baseline="0" dirty="0" smtClean="0"/>
              <a:t> mit Hilfe des </a:t>
            </a:r>
            <a:r>
              <a:rPr lang="de-DE" b="1" baseline="0" dirty="0" smtClean="0"/>
              <a:t>Potentiometers</a:t>
            </a:r>
          </a:p>
          <a:p>
            <a:pPr marL="628650" lvl="1" indent="-171450">
              <a:buFont typeface="Arial" panose="020B0604020202020204" pitchFamily="34" charset="0"/>
              <a:buChar char="•"/>
            </a:pPr>
            <a:r>
              <a:rPr lang="de-DE" b="1" baseline="0" dirty="0" smtClean="0"/>
              <a:t>Potentiometer</a:t>
            </a:r>
            <a:r>
              <a:rPr lang="de-DE" baseline="0" dirty="0" smtClean="0"/>
              <a:t> = </a:t>
            </a:r>
            <a:r>
              <a:rPr lang="de-DE" b="1" baseline="0" dirty="0" smtClean="0"/>
              <a:t>verstellbarer</a:t>
            </a:r>
            <a:r>
              <a:rPr lang="de-DE" baseline="0" dirty="0" smtClean="0"/>
              <a:t> </a:t>
            </a:r>
            <a:r>
              <a:rPr lang="de-DE" b="1" baseline="0" dirty="0" smtClean="0"/>
              <a:t>Widerstand</a:t>
            </a:r>
            <a:r>
              <a:rPr lang="de-DE" baseline="0" dirty="0" smtClean="0"/>
              <a:t> </a:t>
            </a:r>
            <a:r>
              <a:rPr lang="de-DE" baseline="0" dirty="0" smtClean="0">
                <a:sym typeface="Wingdings" panose="05000000000000000000" pitchFamily="2" charset="2"/>
              </a:rPr>
              <a:t> je nach Position, </a:t>
            </a:r>
            <a:r>
              <a:rPr lang="de-DE" b="1" baseline="0" dirty="0" err="1" smtClean="0">
                <a:sym typeface="Wingdings" panose="05000000000000000000" pitchFamily="2" charset="2"/>
              </a:rPr>
              <a:t>unterschiedl</a:t>
            </a:r>
            <a:r>
              <a:rPr lang="de-DE" baseline="0" dirty="0" smtClean="0">
                <a:sym typeface="Wingdings" panose="05000000000000000000" pitchFamily="2" charset="2"/>
              </a:rPr>
              <a:t>. </a:t>
            </a:r>
            <a:r>
              <a:rPr lang="de-DE" b="1" baseline="0" dirty="0" smtClean="0">
                <a:sym typeface="Wingdings" panose="05000000000000000000" pitchFamily="2" charset="2"/>
              </a:rPr>
              <a:t>Spannung</a:t>
            </a:r>
            <a:r>
              <a:rPr lang="de-DE" baseline="0" dirty="0" smtClean="0">
                <a:sym typeface="Wingdings" panose="05000000000000000000" pitchFamily="2" charset="2"/>
              </a:rPr>
              <a:t>  Steuerelektronik erkennt aktuelle Drehung</a:t>
            </a:r>
          </a:p>
          <a:p>
            <a:pPr marL="171450" indent="-171450">
              <a:buFont typeface="Arial" panose="020B0604020202020204" pitchFamily="34" charset="0"/>
              <a:buChar char="•"/>
            </a:pPr>
            <a:r>
              <a:rPr lang="de-DE" b="1" baseline="0" dirty="0" smtClean="0"/>
              <a:t>Elektromotor</a:t>
            </a:r>
            <a:r>
              <a:rPr lang="de-DE" baseline="0" dirty="0" smtClean="0"/>
              <a:t> </a:t>
            </a:r>
            <a:r>
              <a:rPr lang="de-DE" b="1" baseline="0" dirty="0" smtClean="0"/>
              <a:t>dreht</a:t>
            </a:r>
            <a:r>
              <a:rPr lang="de-DE" baseline="0" dirty="0" smtClean="0"/>
              <a:t> sich </a:t>
            </a:r>
            <a:r>
              <a:rPr lang="de-DE" b="1" baseline="0" dirty="0" smtClean="0"/>
              <a:t>bis</a:t>
            </a:r>
            <a:r>
              <a:rPr lang="de-DE" baseline="0" dirty="0" smtClean="0"/>
              <a:t> </a:t>
            </a:r>
            <a:r>
              <a:rPr lang="de-DE" b="1" baseline="0" dirty="0" smtClean="0"/>
              <a:t>Position</a:t>
            </a:r>
            <a:r>
              <a:rPr lang="de-DE" baseline="0" dirty="0" smtClean="0"/>
              <a:t> </a:t>
            </a:r>
            <a:r>
              <a:rPr lang="de-DE" b="1" baseline="0" dirty="0" smtClean="0"/>
              <a:t>erreicht</a:t>
            </a:r>
            <a:r>
              <a:rPr lang="de-DE" baseline="0" dirty="0" smtClean="0"/>
              <a:t> (wählt dabei Drehung mit </a:t>
            </a:r>
            <a:r>
              <a:rPr lang="de-DE" b="1" baseline="0" dirty="0" smtClean="0"/>
              <a:t>geringerer</a:t>
            </a:r>
            <a:r>
              <a:rPr lang="de-DE" baseline="0" dirty="0" smtClean="0"/>
              <a:t> </a:t>
            </a:r>
            <a:r>
              <a:rPr lang="de-DE" b="1" baseline="0" dirty="0" smtClean="0"/>
              <a:t>Distanz</a:t>
            </a:r>
            <a:r>
              <a:rPr lang="de-DE" baseline="0" dirty="0" smtClean="0"/>
              <a:t>)</a:t>
            </a:r>
          </a:p>
          <a:p>
            <a:pPr marL="171450" indent="-171450">
              <a:buFont typeface="Arial" panose="020B0604020202020204" pitchFamily="34" charset="0"/>
              <a:buChar char="•"/>
            </a:pPr>
            <a:r>
              <a:rPr lang="de-DE" baseline="0" dirty="0" smtClean="0"/>
              <a:t>anschließend: </a:t>
            </a:r>
            <a:r>
              <a:rPr lang="de-DE" b="1" baseline="0" dirty="0" smtClean="0"/>
              <a:t>Halten</a:t>
            </a:r>
            <a:r>
              <a:rPr lang="de-DE" baseline="0" dirty="0" smtClean="0"/>
              <a:t> </a:t>
            </a:r>
            <a:r>
              <a:rPr lang="de-DE" b="1" baseline="0" dirty="0" smtClean="0"/>
              <a:t>der</a:t>
            </a:r>
            <a:r>
              <a:rPr lang="de-DE" baseline="0" dirty="0" smtClean="0"/>
              <a:t> </a:t>
            </a:r>
            <a:r>
              <a:rPr lang="de-DE" b="1" baseline="0" dirty="0" smtClean="0"/>
              <a:t>Position</a:t>
            </a:r>
          </a:p>
          <a:p>
            <a:pPr marL="628650" lvl="1" indent="-171450">
              <a:buFont typeface="Arial" panose="020B0604020202020204" pitchFamily="34" charset="0"/>
              <a:buChar char="•"/>
            </a:pPr>
            <a:r>
              <a:rPr lang="de-DE" baseline="0" dirty="0" smtClean="0"/>
              <a:t>bei mechanischem äußeren Einfluss, hält der Motor gegen</a:t>
            </a:r>
          </a:p>
          <a:p>
            <a:pPr marL="171450" lvl="0" indent="-171450">
              <a:buFont typeface="Arial" panose="020B0604020202020204" pitchFamily="34" charset="0"/>
              <a:buChar char="•"/>
            </a:pPr>
            <a:r>
              <a:rPr lang="de-DE" b="1" baseline="0" dirty="0" smtClean="0"/>
              <a:t>Getriebe</a:t>
            </a:r>
            <a:r>
              <a:rPr lang="de-DE" baseline="0" dirty="0" smtClean="0"/>
              <a:t> ist für die Untersetzung (besteht je nach </a:t>
            </a:r>
            <a:r>
              <a:rPr lang="de-DE" b="1" baseline="0" dirty="0" smtClean="0"/>
              <a:t>Qualität</a:t>
            </a:r>
            <a:r>
              <a:rPr lang="de-DE" baseline="0" dirty="0" smtClean="0"/>
              <a:t> aus </a:t>
            </a:r>
            <a:r>
              <a:rPr lang="de-DE" b="1" baseline="0" dirty="0" smtClean="0"/>
              <a:t>Metall</a:t>
            </a:r>
            <a:r>
              <a:rPr lang="de-DE" baseline="0" dirty="0" smtClean="0"/>
              <a:t> oder </a:t>
            </a:r>
            <a:r>
              <a:rPr lang="de-DE" b="1" baseline="0" dirty="0" smtClean="0"/>
              <a:t>Plastik</a:t>
            </a:r>
            <a:r>
              <a:rPr lang="de-DE" baseline="0" dirty="0" smtClean="0"/>
              <a:t>)</a:t>
            </a:r>
            <a:endParaRPr lang="de-DE" baseline="0" dirty="0" smtClean="0">
              <a:sym typeface="Wingdings" panose="05000000000000000000" pitchFamily="2" charset="2"/>
            </a:endParaRPr>
          </a:p>
          <a:p>
            <a:pPr marL="628650" lvl="1" indent="-171450">
              <a:buFont typeface="Arial" panose="020B0604020202020204" pitchFamily="34" charset="0"/>
              <a:buChar char="•"/>
            </a:pPr>
            <a:endParaRPr lang="de-DE" baseline="0" dirty="0" smtClean="0"/>
          </a:p>
        </p:txBody>
      </p:sp>
      <p:sp>
        <p:nvSpPr>
          <p:cNvPr id="4" name="Foliennummernplatzhalter 3"/>
          <p:cNvSpPr>
            <a:spLocks noGrp="1"/>
          </p:cNvSpPr>
          <p:nvPr>
            <p:ph type="sldNum" sz="quarter" idx="10"/>
          </p:nvPr>
        </p:nvSpPr>
        <p:spPr/>
        <p:txBody>
          <a:bodyPr/>
          <a:lstStyle/>
          <a:p>
            <a:fld id="{2199ABE8-703F-45B0-A4C6-70CFF4CD96A5}" type="slidenum">
              <a:rPr lang="de-DE" smtClean="0"/>
              <a:t>9</a:t>
            </a:fld>
            <a:endParaRPr lang="de-DE"/>
          </a:p>
        </p:txBody>
      </p:sp>
    </p:spTree>
    <p:extLst>
      <p:ext uri="{BB962C8B-B14F-4D97-AF65-F5344CB8AC3E}">
        <p14:creationId xmlns:p14="http://schemas.microsoft.com/office/powerpoint/2010/main" val="1256455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Font typeface="Wingdings" panose="05000000000000000000" pitchFamily="2" charset="2"/>
              <a:buChar char="§"/>
            </a:pPr>
            <a:r>
              <a:rPr lang="de-DE" dirty="0" smtClean="0"/>
              <a:t>Ziel: Erste Erfahrung mit OpenCV sammeln</a:t>
            </a:r>
          </a:p>
          <a:p>
            <a:pPr marL="457200" indent="-457200">
              <a:buFont typeface="+mj-lt"/>
              <a:buAutoNum type="arabicPeriod"/>
            </a:pPr>
            <a:r>
              <a:rPr lang="de-DE" dirty="0" smtClean="0"/>
              <a:t>Kamera-Stream einlesen</a:t>
            </a:r>
          </a:p>
          <a:p>
            <a:pPr marL="457200" indent="-457200">
              <a:buFont typeface="+mj-lt"/>
              <a:buAutoNum type="arabicPeriod"/>
            </a:pPr>
            <a:r>
              <a:rPr lang="de-DE" dirty="0" smtClean="0"/>
              <a:t>Gesichtserkennung anwenden</a:t>
            </a:r>
          </a:p>
          <a:p>
            <a:pPr marL="457200" indent="-457200">
              <a:buFont typeface="+mj-lt"/>
              <a:buAutoNum type="arabicPeriod"/>
            </a:pPr>
            <a:r>
              <a:rPr lang="de-DE" dirty="0" smtClean="0"/>
              <a:t>Rechteck auf Eingabebild um Gesicht zeichnen</a:t>
            </a:r>
          </a:p>
          <a:p>
            <a:pPr marL="457200" indent="-457200">
              <a:buFont typeface="+mj-lt"/>
              <a:buAutoNum type="arabicPeriod"/>
            </a:pPr>
            <a:r>
              <a:rPr lang="de-DE" dirty="0" smtClean="0"/>
              <a:t>Bild ausgeben</a:t>
            </a:r>
          </a:p>
        </p:txBody>
      </p:sp>
      <p:sp>
        <p:nvSpPr>
          <p:cNvPr id="4" name="Foliennummernplatzhalter 3"/>
          <p:cNvSpPr>
            <a:spLocks noGrp="1"/>
          </p:cNvSpPr>
          <p:nvPr>
            <p:ph type="sldNum" sz="quarter" idx="10"/>
          </p:nvPr>
        </p:nvSpPr>
        <p:spPr/>
        <p:txBody>
          <a:bodyPr/>
          <a:lstStyle/>
          <a:p>
            <a:fld id="{2199ABE8-703F-45B0-A4C6-70CFF4CD96A5}" type="slidenum">
              <a:rPr lang="de-DE" smtClean="0"/>
              <a:t>11</a:t>
            </a:fld>
            <a:endParaRPr lang="de-DE"/>
          </a:p>
        </p:txBody>
      </p:sp>
    </p:spTree>
    <p:extLst>
      <p:ext uri="{BB962C8B-B14F-4D97-AF65-F5344CB8AC3E}">
        <p14:creationId xmlns:p14="http://schemas.microsoft.com/office/powerpoint/2010/main" val="941482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e-DE" smtClean="0"/>
              <a:t>Titelmasterformat durch Klicken bearbeiten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fld id="{0CD5C4D2-38AE-4373-848E-7A6F68B08062}" type="datetimeFigureOut">
              <a:rPr lang="de-DE" smtClean="0"/>
              <a:t>15.02.2015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A06A1D5-C719-4EAA-A4E6-42E747B25381}" type="slidenum">
              <a:rPr lang="de-DE" smtClean="0"/>
              <a:t>‹Nr.›</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2183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0CD5C4D2-38AE-4373-848E-7A6F68B08062}" type="datetimeFigureOut">
              <a:rPr lang="de-DE" smtClean="0"/>
              <a:t>15.02.2015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A06A1D5-C719-4EAA-A4E6-42E747B25381}" type="slidenum">
              <a:rPr lang="de-DE" smtClean="0"/>
              <a:t>‹Nr.›</a:t>
            </a:fld>
            <a:endParaRPr lang="de-DE"/>
          </a:p>
        </p:txBody>
      </p:sp>
    </p:spTree>
    <p:extLst>
      <p:ext uri="{BB962C8B-B14F-4D97-AF65-F5344CB8AC3E}">
        <p14:creationId xmlns:p14="http://schemas.microsoft.com/office/powerpoint/2010/main" val="51336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0CD5C4D2-38AE-4373-848E-7A6F68B08062}" type="datetimeFigureOut">
              <a:rPr lang="de-DE" smtClean="0"/>
              <a:t>15.02.2015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A06A1D5-C719-4EAA-A4E6-42E747B25381}" type="slidenum">
              <a:rPr lang="de-DE" smtClean="0"/>
              <a:t>‹Nr.›</a:t>
            </a:fld>
            <a:endParaRPr lang="de-DE"/>
          </a:p>
        </p:txBody>
      </p:sp>
    </p:spTree>
    <p:extLst>
      <p:ext uri="{BB962C8B-B14F-4D97-AF65-F5344CB8AC3E}">
        <p14:creationId xmlns:p14="http://schemas.microsoft.com/office/powerpoint/2010/main" val="207406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0CD5C4D2-38AE-4373-848E-7A6F68B08062}" type="datetimeFigureOut">
              <a:rPr lang="de-DE" smtClean="0"/>
              <a:t>15.02.2015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A06A1D5-C719-4EAA-A4E6-42E747B25381}" type="slidenum">
              <a:rPr lang="de-DE" smtClean="0"/>
              <a:t>‹Nr.›</a:t>
            </a:fld>
            <a:endParaRPr lang="de-DE"/>
          </a:p>
        </p:txBody>
      </p:sp>
    </p:spTree>
    <p:extLst>
      <p:ext uri="{BB962C8B-B14F-4D97-AF65-F5344CB8AC3E}">
        <p14:creationId xmlns:p14="http://schemas.microsoft.com/office/powerpoint/2010/main" val="697021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e-DE" smtClean="0"/>
              <a:t>Titelmasterformat durch Klicken bearbeiten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0CD5C4D2-38AE-4373-848E-7A6F68B08062}" type="datetimeFigureOut">
              <a:rPr lang="de-DE" smtClean="0"/>
              <a:t>15.02.2015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A06A1D5-C719-4EAA-A4E6-42E747B25381}" type="slidenum">
              <a:rPr lang="de-DE" smtClean="0"/>
              <a:t>‹Nr.›</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4796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0CD5C4D2-38AE-4373-848E-7A6F68B08062}" type="datetimeFigureOut">
              <a:rPr lang="de-DE" smtClean="0"/>
              <a:t>15.02.2015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A06A1D5-C719-4EAA-A4E6-42E747B25381}" type="slidenum">
              <a:rPr lang="de-DE" smtClean="0"/>
              <a:t>‹Nr.›</a:t>
            </a:fld>
            <a:endParaRPr lang="de-DE"/>
          </a:p>
        </p:txBody>
      </p:sp>
    </p:spTree>
    <p:extLst>
      <p:ext uri="{BB962C8B-B14F-4D97-AF65-F5344CB8AC3E}">
        <p14:creationId xmlns:p14="http://schemas.microsoft.com/office/powerpoint/2010/main" val="2910483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e-DE" smtClean="0"/>
              <a:t>Titelmasterformat durch Klicken bearbeiten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1097280" y="2582335"/>
            <a:ext cx="4937760" cy="328676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6217920" y="2582334"/>
            <a:ext cx="4937760" cy="328676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0CD5C4D2-38AE-4373-848E-7A6F68B08062}" type="datetimeFigureOut">
              <a:rPr lang="de-DE" smtClean="0"/>
              <a:t>15.02.2015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0A06A1D5-C719-4EAA-A4E6-42E747B25381}" type="slidenum">
              <a:rPr lang="de-DE" smtClean="0"/>
              <a:t>‹Nr.›</a:t>
            </a:fld>
            <a:endParaRPr lang="de-DE"/>
          </a:p>
        </p:txBody>
      </p:sp>
    </p:spTree>
    <p:extLst>
      <p:ext uri="{BB962C8B-B14F-4D97-AF65-F5344CB8AC3E}">
        <p14:creationId xmlns:p14="http://schemas.microsoft.com/office/powerpoint/2010/main" val="1604587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fld id="{0CD5C4D2-38AE-4373-848E-7A6F68B08062}" type="datetimeFigureOut">
              <a:rPr lang="de-DE" smtClean="0"/>
              <a:t>15.02.2015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0A06A1D5-C719-4EAA-A4E6-42E747B25381}" type="slidenum">
              <a:rPr lang="de-DE" smtClean="0"/>
              <a:t>‹Nr.›</a:t>
            </a:fld>
            <a:endParaRPr lang="de-DE"/>
          </a:p>
        </p:txBody>
      </p:sp>
    </p:spTree>
    <p:extLst>
      <p:ext uri="{BB962C8B-B14F-4D97-AF65-F5344CB8AC3E}">
        <p14:creationId xmlns:p14="http://schemas.microsoft.com/office/powerpoint/2010/main" val="3637390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CD5C4D2-38AE-4373-848E-7A6F68B08062}" type="datetimeFigureOut">
              <a:rPr lang="de-DE" smtClean="0"/>
              <a:t>15.02.2015</a:t>
            </a:fld>
            <a:endParaRPr lang="de-D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de-DE"/>
          </a:p>
        </p:txBody>
      </p:sp>
      <p:sp>
        <p:nvSpPr>
          <p:cNvPr id="9" name="Slide Number Placeholder 8"/>
          <p:cNvSpPr>
            <a:spLocks noGrp="1"/>
          </p:cNvSpPr>
          <p:nvPr>
            <p:ph type="sldNum" sz="quarter" idx="12"/>
          </p:nvPr>
        </p:nvSpPr>
        <p:spPr/>
        <p:txBody>
          <a:bodyPr/>
          <a:lstStyle/>
          <a:p>
            <a:fld id="{0A06A1D5-C719-4EAA-A4E6-42E747B25381}" type="slidenum">
              <a:rPr lang="de-DE" smtClean="0"/>
              <a:t>‹Nr.›</a:t>
            </a:fld>
            <a:endParaRPr lang="de-DE"/>
          </a:p>
        </p:txBody>
      </p:sp>
    </p:spTree>
    <p:extLst>
      <p:ext uri="{BB962C8B-B14F-4D97-AF65-F5344CB8AC3E}">
        <p14:creationId xmlns:p14="http://schemas.microsoft.com/office/powerpoint/2010/main" val="3171088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e-DE" smtClean="0"/>
              <a:t>Titelmasterformat durch Klicken bearbeiten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CD5C4D2-38AE-4373-848E-7A6F68B08062}" type="datetimeFigureOut">
              <a:rPr lang="de-DE" smtClean="0"/>
              <a:t>15.02.2015</a:t>
            </a:fld>
            <a:endParaRPr lang="de-D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de-D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A06A1D5-C719-4EAA-A4E6-42E747B25381}" type="slidenum">
              <a:rPr lang="de-DE" smtClean="0"/>
              <a:t>‹Nr.›</a:t>
            </a:fld>
            <a:endParaRPr lang="de-DE"/>
          </a:p>
        </p:txBody>
      </p:sp>
    </p:spTree>
    <p:extLst>
      <p:ext uri="{BB962C8B-B14F-4D97-AF65-F5344CB8AC3E}">
        <p14:creationId xmlns:p14="http://schemas.microsoft.com/office/powerpoint/2010/main" val="417408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0CD5C4D2-38AE-4373-848E-7A6F68B08062}" type="datetimeFigureOut">
              <a:rPr lang="de-DE" smtClean="0"/>
              <a:t>15.02.2015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A06A1D5-C719-4EAA-A4E6-42E747B25381}" type="slidenum">
              <a:rPr lang="de-DE" smtClean="0"/>
              <a:t>‹Nr.›</a:t>
            </a:fld>
            <a:endParaRPr lang="de-DE"/>
          </a:p>
        </p:txBody>
      </p:sp>
    </p:spTree>
    <p:extLst>
      <p:ext uri="{BB962C8B-B14F-4D97-AF65-F5344CB8AC3E}">
        <p14:creationId xmlns:p14="http://schemas.microsoft.com/office/powerpoint/2010/main" val="3832222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CD5C4D2-38AE-4373-848E-7A6F68B08062}" type="datetimeFigureOut">
              <a:rPr lang="de-DE" smtClean="0"/>
              <a:t>15.02.2015</a:t>
            </a:fld>
            <a:endParaRPr lang="de-D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de-D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A06A1D5-C719-4EAA-A4E6-42E747B25381}" type="slidenum">
              <a:rPr lang="de-DE" smtClean="0"/>
              <a:t>‹Nr.›</a:t>
            </a:fld>
            <a:endParaRPr lang="de-D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65632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Programme/OpenCV%20-%20Demo.ex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Programme/OpenCV%20-%20Training.ex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video" Target="file:///F:\DropBox\Dropbox\Public\Leonardo\Umfangreiche%20Arbeiten\Seminararbeit\Pr&#228;sentation\Videomaterial\Voice%20control%20for%20LightwaveRF%20devices%20(720p).mp4" TargetMode="External"/><Relationship Id="rId1" Type="http://schemas.microsoft.com/office/2007/relationships/media" Target="file:///F:\DropBox\Dropbox\Public\Leonardo\Umfangreiche%20Arbeiten\Seminararbeit\Pr&#228;sentation\Videomaterial\Voice%20control%20for%20LightwaveRF%20devices%20(720p).mp4" TargetMode="External"/><Relationship Id="rId5" Type="http://schemas.openxmlformats.org/officeDocument/2006/relationships/image" Target="../media/image8.png"/><Relationship Id="rId4"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Programme/OpenCV%20-%20Test.ex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Gesichtsverfolgung mit dem Raspberry Pi</a:t>
            </a:r>
            <a:endParaRPr lang="de-DE" dirty="0"/>
          </a:p>
        </p:txBody>
      </p:sp>
      <p:sp>
        <p:nvSpPr>
          <p:cNvPr id="3" name="Untertitel 2"/>
          <p:cNvSpPr>
            <a:spLocks noGrp="1"/>
          </p:cNvSpPr>
          <p:nvPr>
            <p:ph type="subTitle" idx="1"/>
          </p:nvPr>
        </p:nvSpPr>
        <p:spPr/>
        <p:txBody>
          <a:bodyPr>
            <a:normAutofit/>
          </a:bodyPr>
          <a:lstStyle/>
          <a:p>
            <a:pPr algn="r"/>
            <a:r>
              <a:rPr lang="de-DE" dirty="0" smtClean="0"/>
              <a:t>Verteidigung der Seminararbeit</a:t>
            </a:r>
          </a:p>
          <a:p>
            <a:pPr algn="r"/>
            <a:r>
              <a:rPr lang="de-DE" dirty="0" smtClean="0"/>
              <a:t>Von Leonardo Hübscher</a:t>
            </a:r>
          </a:p>
        </p:txBody>
      </p:sp>
    </p:spTree>
    <p:extLst>
      <p:ext uri="{BB962C8B-B14F-4D97-AF65-F5344CB8AC3E}">
        <p14:creationId xmlns:p14="http://schemas.microsoft.com/office/powerpoint/2010/main" val="24969508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1045029" y="758952"/>
            <a:ext cx="10101943" cy="3566160"/>
          </a:xfrm>
        </p:spPr>
        <p:txBody>
          <a:bodyPr/>
          <a:lstStyle/>
          <a:p>
            <a:r>
              <a:rPr lang="de-DE" dirty="0" smtClean="0"/>
              <a:t>Praktische Umsetzungen</a:t>
            </a:r>
            <a:endParaRPr lang="de-DE" dirty="0"/>
          </a:p>
        </p:txBody>
      </p:sp>
    </p:spTree>
    <p:extLst>
      <p:ext uri="{BB962C8B-B14F-4D97-AF65-F5344CB8AC3E}">
        <p14:creationId xmlns:p14="http://schemas.microsoft.com/office/powerpoint/2010/main" val="3635517204"/>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Echtzeit-Gesichtserkennung</a:t>
            </a:r>
            <a:endParaRPr lang="de-DE" dirty="0"/>
          </a:p>
        </p:txBody>
      </p:sp>
      <p:sp>
        <p:nvSpPr>
          <p:cNvPr id="5" name="Inhaltsplatzhalter 4"/>
          <p:cNvSpPr>
            <a:spLocks noGrp="1"/>
          </p:cNvSpPr>
          <p:nvPr>
            <p:ph idx="1"/>
          </p:nvPr>
        </p:nvSpPr>
        <p:spPr>
          <a:xfrm>
            <a:off x="1097280" y="1845734"/>
            <a:ext cx="10058400" cy="3161695"/>
          </a:xfrm>
        </p:spPr>
        <p:txBody>
          <a:bodyPr/>
          <a:lstStyle/>
          <a:p>
            <a:pPr>
              <a:buFont typeface="Wingdings" panose="05000000000000000000" pitchFamily="2" charset="2"/>
              <a:buChar char="§"/>
            </a:pPr>
            <a:r>
              <a:rPr lang="de-DE" dirty="0" smtClean="0"/>
              <a:t>Ziel: Erste Erfahrung mit OpenCV sammeln</a:t>
            </a:r>
          </a:p>
          <a:p>
            <a:pPr marL="457200" indent="-457200">
              <a:buFont typeface="+mj-lt"/>
              <a:buAutoNum type="arabicPeriod"/>
            </a:pPr>
            <a:r>
              <a:rPr lang="de-DE" dirty="0" smtClean="0"/>
              <a:t>Kamera-Stream einlesen</a:t>
            </a:r>
          </a:p>
          <a:p>
            <a:pPr marL="457200" indent="-457200">
              <a:buFont typeface="+mj-lt"/>
              <a:buAutoNum type="arabicPeriod"/>
            </a:pPr>
            <a:r>
              <a:rPr lang="de-DE" dirty="0" smtClean="0"/>
              <a:t>Gesichtserkennung anwenden</a:t>
            </a:r>
          </a:p>
          <a:p>
            <a:pPr marL="457200" indent="-457200">
              <a:buFont typeface="+mj-lt"/>
              <a:buAutoNum type="arabicPeriod"/>
            </a:pPr>
            <a:r>
              <a:rPr lang="de-DE" dirty="0" smtClean="0"/>
              <a:t>Rechteck auf Eingabebild um Gesicht zeichnen</a:t>
            </a:r>
          </a:p>
          <a:p>
            <a:pPr marL="457200" indent="-457200">
              <a:buFont typeface="+mj-lt"/>
              <a:buAutoNum type="arabicPeriod"/>
            </a:pPr>
            <a:r>
              <a:rPr lang="de-DE" dirty="0" smtClean="0"/>
              <a:t>Bild ausgeben</a:t>
            </a:r>
          </a:p>
        </p:txBody>
      </p:sp>
      <p:sp>
        <p:nvSpPr>
          <p:cNvPr id="6" name="Abgerundetes Rechteck 5">
            <a:hlinkClick r:id="rId3" action="ppaction://program"/>
          </p:cNvPr>
          <p:cNvSpPr/>
          <p:nvPr/>
        </p:nvSpPr>
        <p:spPr>
          <a:xfrm>
            <a:off x="4822785" y="5671595"/>
            <a:ext cx="2546430" cy="424405"/>
          </a:xfrm>
          <a:prstGeom prst="roundRect">
            <a:avLst/>
          </a:prstGeom>
          <a:effectLst>
            <a:softEdge rad="3175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de-DE" dirty="0" smtClean="0"/>
              <a:t>Programm ausführen</a:t>
            </a:r>
            <a:endParaRPr lang="de-DE" dirty="0"/>
          </a:p>
        </p:txBody>
      </p:sp>
    </p:spTree>
    <p:extLst>
      <p:ext uri="{BB962C8B-B14F-4D97-AF65-F5344CB8AC3E}">
        <p14:creationId xmlns:p14="http://schemas.microsoft.com/office/powerpoint/2010/main" val="1910426993"/>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Trainieren eines eigenen Cascades</a:t>
            </a:r>
            <a:endParaRPr lang="de-DE" dirty="0"/>
          </a:p>
        </p:txBody>
      </p:sp>
      <p:sp>
        <p:nvSpPr>
          <p:cNvPr id="3" name="Inhaltsplatzhalter 2"/>
          <p:cNvSpPr>
            <a:spLocks noGrp="1"/>
          </p:cNvSpPr>
          <p:nvPr>
            <p:ph idx="1"/>
          </p:nvPr>
        </p:nvSpPr>
        <p:spPr/>
        <p:txBody>
          <a:bodyPr>
            <a:normAutofit lnSpcReduction="10000"/>
          </a:bodyPr>
          <a:lstStyle/>
          <a:p>
            <a:pPr>
              <a:buFont typeface="Wingdings" panose="05000000000000000000" pitchFamily="2" charset="2"/>
              <a:buChar char="§"/>
            </a:pPr>
            <a:r>
              <a:rPr lang="de-DE" dirty="0" smtClean="0"/>
              <a:t>Ziel: bei mehreren Gesichtern, das zu verfolgende markieren</a:t>
            </a:r>
          </a:p>
          <a:p>
            <a:pPr>
              <a:buFont typeface="Wingdings" panose="05000000000000000000" pitchFamily="2" charset="2"/>
              <a:buChar char="§"/>
            </a:pPr>
            <a:r>
              <a:rPr lang="de-DE" dirty="0" smtClean="0"/>
              <a:t>Beispiel: Daumen-hoch</a:t>
            </a:r>
          </a:p>
          <a:p>
            <a:pPr>
              <a:buFont typeface="Wingdings" panose="05000000000000000000" pitchFamily="2" charset="2"/>
              <a:buChar char="§"/>
            </a:pPr>
            <a:r>
              <a:rPr lang="de-DE" dirty="0" err="1" smtClean="0"/>
              <a:t>Traingsprozess</a:t>
            </a:r>
            <a:r>
              <a:rPr lang="de-DE" dirty="0" smtClean="0"/>
              <a:t> sehr fordernd</a:t>
            </a:r>
          </a:p>
          <a:p>
            <a:pPr lvl="1">
              <a:buFont typeface="Wingdings" panose="05000000000000000000" pitchFamily="2" charset="2"/>
              <a:buChar char="§"/>
            </a:pPr>
            <a:r>
              <a:rPr lang="de-DE" dirty="0" smtClean="0"/>
              <a:t>Zeit (</a:t>
            </a:r>
            <a:r>
              <a:rPr lang="de-DE" dirty="0" err="1" smtClean="0"/>
              <a:t>Trainingprozess</a:t>
            </a:r>
            <a:r>
              <a:rPr lang="de-DE" dirty="0" smtClean="0"/>
              <a:t> lief mehrere Tage bis Fehlschlag)</a:t>
            </a:r>
          </a:p>
          <a:p>
            <a:pPr lvl="1">
              <a:buFont typeface="Wingdings" panose="05000000000000000000" pitchFamily="2" charset="2"/>
              <a:buChar char="§"/>
            </a:pPr>
            <a:r>
              <a:rPr lang="de-DE" dirty="0" smtClean="0"/>
              <a:t>Rechenleistung</a:t>
            </a:r>
          </a:p>
          <a:p>
            <a:pPr lvl="1">
              <a:buFont typeface="Wingdings" panose="05000000000000000000" pitchFamily="2" charset="2"/>
              <a:buChar char="§"/>
            </a:pPr>
            <a:r>
              <a:rPr lang="de-DE" dirty="0" smtClean="0"/>
              <a:t>Konzentration (3 Stunden, für das markieren des Datensatzes benötigt)</a:t>
            </a:r>
          </a:p>
          <a:p>
            <a:pPr>
              <a:buFont typeface="Wingdings" panose="05000000000000000000" pitchFamily="2" charset="2"/>
              <a:buChar char="§"/>
            </a:pPr>
            <a:r>
              <a:rPr lang="de-DE" dirty="0" smtClean="0"/>
              <a:t>Vorbereitung:</a:t>
            </a:r>
          </a:p>
          <a:p>
            <a:pPr lvl="1">
              <a:buFont typeface="Wingdings" panose="05000000000000000000" pitchFamily="2" charset="2"/>
              <a:buChar char="§"/>
            </a:pPr>
            <a:r>
              <a:rPr lang="de-DE" dirty="0" smtClean="0"/>
              <a:t>Datensatz positiver (ca. 1000) und negativer Bilder (ca. 2500)</a:t>
            </a:r>
          </a:p>
          <a:p>
            <a:pPr>
              <a:buFont typeface="Wingdings" panose="05000000000000000000" pitchFamily="2" charset="2"/>
              <a:buChar char="§"/>
            </a:pPr>
            <a:r>
              <a:rPr lang="de-DE" dirty="0" smtClean="0"/>
              <a:t>Umsetzung: </a:t>
            </a:r>
          </a:p>
          <a:p>
            <a:pPr lvl="1">
              <a:buFont typeface="Wingdings" panose="05000000000000000000" pitchFamily="2" charset="2"/>
              <a:buChar char="§"/>
            </a:pPr>
            <a:r>
              <a:rPr lang="de-DE" dirty="0" smtClean="0"/>
              <a:t>Videoaufnahme in einzelne Bilder zerlegen</a:t>
            </a:r>
          </a:p>
          <a:p>
            <a:pPr lvl="1">
              <a:buFont typeface="Wingdings" panose="05000000000000000000" pitchFamily="2" charset="2"/>
              <a:buChar char="§"/>
            </a:pPr>
            <a:r>
              <a:rPr lang="de-DE" dirty="0" smtClean="0"/>
              <a:t>anschließend Daumen-hoch manuell markiert</a:t>
            </a:r>
            <a:endParaRPr lang="de-DE" dirty="0"/>
          </a:p>
        </p:txBody>
      </p:sp>
      <p:sp>
        <p:nvSpPr>
          <p:cNvPr id="5" name="Abgerundetes Rechteck 4">
            <a:hlinkClick r:id="rId3" action="ppaction://program"/>
          </p:cNvPr>
          <p:cNvSpPr/>
          <p:nvPr/>
        </p:nvSpPr>
        <p:spPr>
          <a:xfrm>
            <a:off x="4822785" y="5671595"/>
            <a:ext cx="2546430" cy="424405"/>
          </a:xfrm>
          <a:prstGeom prst="roundRect">
            <a:avLst/>
          </a:prstGeom>
          <a:effectLst>
            <a:softEdge rad="3175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de-DE" dirty="0" smtClean="0"/>
              <a:t>Programm ausführen</a:t>
            </a:r>
            <a:endParaRPr lang="de-DE" dirty="0"/>
          </a:p>
        </p:txBody>
      </p:sp>
    </p:spTree>
    <p:extLst>
      <p:ext uri="{BB962C8B-B14F-4D97-AF65-F5344CB8AC3E}">
        <p14:creationId xmlns:p14="http://schemas.microsoft.com/office/powerpoint/2010/main" val="2840081412"/>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p:cNvSpPr/>
          <p:nvPr/>
        </p:nvSpPr>
        <p:spPr>
          <a:xfrm>
            <a:off x="0" y="4237168"/>
            <a:ext cx="12192000" cy="159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Rechteck 3"/>
          <p:cNvSpPr/>
          <p:nvPr/>
        </p:nvSpPr>
        <p:spPr>
          <a:xfrm>
            <a:off x="0" y="2451546"/>
            <a:ext cx="12192000" cy="118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lstStyle/>
          <a:p>
            <a:r>
              <a:rPr lang="de-DE" dirty="0"/>
              <a:t>Trainieren eines eigenen Cascades</a:t>
            </a:r>
          </a:p>
        </p:txBody>
      </p:sp>
      <p:sp>
        <p:nvSpPr>
          <p:cNvPr id="3" name="Inhaltsplatzhalter 2"/>
          <p:cNvSpPr>
            <a:spLocks noGrp="1"/>
          </p:cNvSpPr>
          <p:nvPr>
            <p:ph idx="1"/>
          </p:nvPr>
        </p:nvSpPr>
        <p:spPr>
          <a:xfrm>
            <a:off x="1097280" y="1845734"/>
            <a:ext cx="10058400" cy="396723"/>
          </a:xfrm>
        </p:spPr>
        <p:txBody>
          <a:bodyPr/>
          <a:lstStyle/>
          <a:p>
            <a:pPr>
              <a:buFont typeface="Wingdings" panose="05000000000000000000" pitchFamily="2" charset="2"/>
              <a:buChar char="§"/>
            </a:pPr>
            <a:r>
              <a:rPr lang="de-DE" dirty="0" smtClean="0"/>
              <a:t>Programm legt Dateien aus Markierungen an:</a:t>
            </a:r>
          </a:p>
          <a:p>
            <a:pPr>
              <a:buFont typeface="Wingdings" panose="05000000000000000000" pitchFamily="2" charset="2"/>
              <a:buChar char="§"/>
            </a:pPr>
            <a:endParaRPr lang="de-DE" dirty="0"/>
          </a:p>
        </p:txBody>
      </p:sp>
      <p:sp>
        <p:nvSpPr>
          <p:cNvPr id="6" name="Rechteck 5"/>
          <p:cNvSpPr/>
          <p:nvPr/>
        </p:nvSpPr>
        <p:spPr>
          <a:xfrm>
            <a:off x="964474" y="4237170"/>
            <a:ext cx="10263052" cy="158504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spcAft>
                <a:spcPts val="1000"/>
              </a:spcAft>
            </a:pPr>
            <a:r>
              <a:rPr lang="de-DE" u="sng" dirty="0">
                <a:latin typeface="Arial" panose="020B0604020202020204" pitchFamily="34" charset="0"/>
                <a:ea typeface="Times New Roman" panose="02020603050405020304" pitchFamily="18" charset="0"/>
                <a:cs typeface="Times New Roman" panose="02020603050405020304" pitchFamily="18" charset="0"/>
              </a:rPr>
              <a:t>Aufbau der infos_pos.txt</a:t>
            </a:r>
            <a:endParaRPr lang="de-DE" sz="2400" dirty="0">
              <a:latin typeface="Arial" panose="020B0604020202020204" pitchFamily="34" charset="0"/>
              <a:ea typeface="Times New Roman" panose="02020603050405020304" pitchFamily="18" charset="0"/>
              <a:cs typeface="Times New Roman" panose="02020603050405020304" pitchFamily="18" charset="0"/>
            </a:endParaRPr>
          </a:p>
          <a:p>
            <a:pPr algn="just">
              <a:spcAft>
                <a:spcPts val="1000"/>
              </a:spcAft>
            </a:pPr>
            <a:r>
              <a:rPr lang="de-DE" i="1" dirty="0">
                <a:solidFill>
                  <a:srgbClr val="5B9BD5"/>
                </a:solidFill>
                <a:latin typeface="Arial" panose="020B0604020202020204" pitchFamily="34" charset="0"/>
                <a:ea typeface="Times New Roman" panose="02020603050405020304" pitchFamily="18" charset="0"/>
                <a:cs typeface="Times New Roman" panose="02020603050405020304" pitchFamily="18" charset="0"/>
              </a:rPr>
              <a:t>rel. Pfad zur Bilddatei </a:t>
            </a:r>
            <a:r>
              <a:rPr lang="de-DE" i="1" dirty="0">
                <a:solidFill>
                  <a:srgbClr val="ED7D31"/>
                </a:solidFill>
                <a:latin typeface="Arial" panose="020B0604020202020204" pitchFamily="34" charset="0"/>
                <a:ea typeface="Times New Roman" panose="02020603050405020304" pitchFamily="18" charset="0"/>
                <a:cs typeface="Times New Roman" panose="02020603050405020304" pitchFamily="18" charset="0"/>
              </a:rPr>
              <a:t>Anzahl der Objektfunde </a:t>
            </a:r>
            <a:r>
              <a:rPr lang="de-DE" i="1" dirty="0">
                <a:solidFill>
                  <a:srgbClr val="70AD47"/>
                </a:solidFill>
                <a:latin typeface="Arial" panose="020B0604020202020204" pitchFamily="34" charset="0"/>
                <a:ea typeface="Times New Roman" panose="02020603050405020304" pitchFamily="18" charset="0"/>
                <a:cs typeface="Times New Roman" panose="02020603050405020304" pitchFamily="18" charset="0"/>
              </a:rPr>
              <a:t>Koordinaten der Funde (x, y, </a:t>
            </a:r>
            <a:r>
              <a:rPr lang="de-DE" i="1" dirty="0" err="1">
                <a:solidFill>
                  <a:srgbClr val="70AD47"/>
                </a:solidFill>
                <a:latin typeface="Arial" panose="020B0604020202020204" pitchFamily="34" charset="0"/>
                <a:ea typeface="Times New Roman" panose="02020603050405020304" pitchFamily="18" charset="0"/>
                <a:cs typeface="Times New Roman" panose="02020603050405020304" pitchFamily="18" charset="0"/>
              </a:rPr>
              <a:t>width</a:t>
            </a:r>
            <a:r>
              <a:rPr lang="de-DE" i="1" dirty="0">
                <a:solidFill>
                  <a:srgbClr val="70AD47"/>
                </a:solidFill>
                <a:latin typeface="Arial" panose="020B0604020202020204" pitchFamily="34" charset="0"/>
                <a:ea typeface="Times New Roman" panose="02020603050405020304" pitchFamily="18" charset="0"/>
                <a:cs typeface="Times New Roman" panose="02020603050405020304" pitchFamily="18" charset="0"/>
              </a:rPr>
              <a:t>, </a:t>
            </a:r>
            <a:r>
              <a:rPr lang="de-DE" i="1" dirty="0" err="1">
                <a:solidFill>
                  <a:srgbClr val="70AD47"/>
                </a:solidFill>
                <a:latin typeface="Arial" panose="020B0604020202020204" pitchFamily="34" charset="0"/>
                <a:ea typeface="Times New Roman" panose="02020603050405020304" pitchFamily="18" charset="0"/>
                <a:cs typeface="Times New Roman" panose="02020603050405020304" pitchFamily="18" charset="0"/>
              </a:rPr>
              <a:t>height</a:t>
            </a:r>
            <a:r>
              <a:rPr lang="de-DE" i="1" dirty="0">
                <a:solidFill>
                  <a:srgbClr val="70AD47"/>
                </a:solidFill>
                <a:latin typeface="Arial" panose="020B0604020202020204" pitchFamily="34" charset="0"/>
                <a:ea typeface="Times New Roman" panose="02020603050405020304" pitchFamily="18" charset="0"/>
                <a:cs typeface="Times New Roman" panose="02020603050405020304" pitchFamily="18" charset="0"/>
              </a:rPr>
              <a:t>)</a:t>
            </a:r>
            <a:endParaRPr lang="de-DE" sz="2400" dirty="0">
              <a:latin typeface="Arial" panose="020B0604020202020204" pitchFamily="34" charset="0"/>
              <a:ea typeface="Times New Roman" panose="02020603050405020304" pitchFamily="18" charset="0"/>
              <a:cs typeface="Times New Roman" panose="02020603050405020304" pitchFamily="18" charset="0"/>
            </a:endParaRPr>
          </a:p>
          <a:p>
            <a:pPr algn="just">
              <a:spcAft>
                <a:spcPts val="1000"/>
              </a:spcAft>
            </a:pPr>
            <a:r>
              <a:rPr lang="de-DE" dirty="0" err="1">
                <a:solidFill>
                  <a:srgbClr val="5B9BD5"/>
                </a:solidFill>
                <a:latin typeface="Arial" panose="020B0604020202020204" pitchFamily="34" charset="0"/>
                <a:ea typeface="Times New Roman" panose="02020603050405020304" pitchFamily="18" charset="0"/>
                <a:cs typeface="Times New Roman" panose="02020603050405020304" pitchFamily="18" charset="0"/>
              </a:rPr>
              <a:t>neg</a:t>
            </a:r>
            <a:r>
              <a:rPr lang="de-DE" dirty="0">
                <a:solidFill>
                  <a:srgbClr val="5B9BD5"/>
                </a:solidFill>
                <a:latin typeface="Arial" panose="020B0604020202020204" pitchFamily="34" charset="0"/>
                <a:ea typeface="Times New Roman" panose="02020603050405020304" pitchFamily="18" charset="0"/>
                <a:cs typeface="Times New Roman" panose="02020603050405020304" pitchFamily="18" charset="0"/>
              </a:rPr>
              <a:t>/003_frame.bmp </a:t>
            </a:r>
            <a:r>
              <a:rPr lang="de-DE" dirty="0">
                <a:solidFill>
                  <a:srgbClr val="ED7D31"/>
                </a:solidFill>
                <a:latin typeface="Arial" panose="020B0604020202020204" pitchFamily="34" charset="0"/>
                <a:ea typeface="Times New Roman" panose="02020603050405020304" pitchFamily="18" charset="0"/>
                <a:cs typeface="Times New Roman" panose="02020603050405020304" pitchFamily="18" charset="0"/>
              </a:rPr>
              <a:t>1</a:t>
            </a:r>
            <a:r>
              <a:rPr lang="de-DE" dirty="0">
                <a:latin typeface="Arial" panose="020B0604020202020204" pitchFamily="34" charset="0"/>
                <a:ea typeface="Times New Roman" panose="02020603050405020304" pitchFamily="18" charset="0"/>
                <a:cs typeface="Times New Roman" panose="02020603050405020304" pitchFamily="18" charset="0"/>
              </a:rPr>
              <a:t> </a:t>
            </a:r>
            <a:r>
              <a:rPr lang="de-DE" dirty="0">
                <a:solidFill>
                  <a:srgbClr val="70AD47"/>
                </a:solidFill>
                <a:latin typeface="Arial" panose="020B0604020202020204" pitchFamily="34" charset="0"/>
                <a:ea typeface="Times New Roman" panose="02020603050405020304" pitchFamily="18" charset="0"/>
                <a:cs typeface="Times New Roman" panose="02020603050405020304" pitchFamily="18" charset="0"/>
              </a:rPr>
              <a:t>264 78 214 345</a:t>
            </a:r>
            <a:endParaRPr lang="de-DE" sz="2400" dirty="0">
              <a:latin typeface="Arial" panose="020B0604020202020204" pitchFamily="34" charset="0"/>
              <a:ea typeface="Times New Roman" panose="02020603050405020304" pitchFamily="18" charset="0"/>
              <a:cs typeface="Times New Roman" panose="02020603050405020304" pitchFamily="18" charset="0"/>
            </a:endParaRPr>
          </a:p>
          <a:p>
            <a:pPr algn="just">
              <a:spcAft>
                <a:spcPts val="1000"/>
              </a:spcAft>
            </a:pPr>
            <a:r>
              <a:rPr lang="de-DE" dirty="0">
                <a:latin typeface="Arial" panose="020B0604020202020204" pitchFamily="34" charset="0"/>
                <a:ea typeface="Times New Roman" panose="02020603050405020304" pitchFamily="18" charset="0"/>
                <a:cs typeface="Times New Roman" panose="02020603050405020304" pitchFamily="18" charset="0"/>
              </a:rPr>
              <a:t>…</a:t>
            </a:r>
            <a:endParaRPr lang="de-DE" sz="24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7" name="Rechteck 6"/>
          <p:cNvSpPr/>
          <p:nvPr/>
        </p:nvSpPr>
        <p:spPr>
          <a:xfrm>
            <a:off x="3048000" y="2451547"/>
            <a:ext cx="6096000" cy="117981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ctr">
              <a:spcAft>
                <a:spcPts val="1000"/>
              </a:spcAft>
            </a:pPr>
            <a:r>
              <a:rPr lang="de-DE" u="sng" dirty="0">
                <a:latin typeface="Arial" panose="020B0604020202020204" pitchFamily="34" charset="0"/>
                <a:ea typeface="Times New Roman" panose="02020603050405020304" pitchFamily="18" charset="0"/>
                <a:cs typeface="Times New Roman" panose="02020603050405020304" pitchFamily="18" charset="0"/>
              </a:rPr>
              <a:t>Aufbau der infos_neg.txt</a:t>
            </a:r>
            <a:endParaRPr lang="de-DE" sz="2400" dirty="0">
              <a:latin typeface="Arial" panose="020B0604020202020204" pitchFamily="34" charset="0"/>
              <a:ea typeface="Times New Roman" panose="02020603050405020304" pitchFamily="18" charset="0"/>
              <a:cs typeface="Times New Roman" panose="02020603050405020304" pitchFamily="18" charset="0"/>
            </a:endParaRPr>
          </a:p>
          <a:p>
            <a:pPr algn="just">
              <a:spcAft>
                <a:spcPts val="1000"/>
              </a:spcAft>
            </a:pPr>
            <a:r>
              <a:rPr lang="de-DE" i="1" dirty="0">
                <a:solidFill>
                  <a:srgbClr val="5B9BD5"/>
                </a:solidFill>
                <a:latin typeface="Arial" panose="020B0604020202020204" pitchFamily="34" charset="0"/>
                <a:ea typeface="Times New Roman" panose="02020603050405020304" pitchFamily="18" charset="0"/>
                <a:cs typeface="Times New Roman" panose="02020603050405020304" pitchFamily="18" charset="0"/>
              </a:rPr>
              <a:t>rel. Pfad zur Bilddatei</a:t>
            </a:r>
            <a:endParaRPr lang="de-DE" sz="2400" dirty="0">
              <a:latin typeface="Arial" panose="020B0604020202020204" pitchFamily="34" charset="0"/>
              <a:ea typeface="Times New Roman" panose="02020603050405020304" pitchFamily="18" charset="0"/>
              <a:cs typeface="Times New Roman" panose="02020603050405020304" pitchFamily="18" charset="0"/>
            </a:endParaRPr>
          </a:p>
          <a:p>
            <a:pPr algn="just">
              <a:spcAft>
                <a:spcPts val="1200"/>
              </a:spcAft>
            </a:pPr>
            <a:r>
              <a:rPr lang="de-DE" dirty="0" err="1">
                <a:solidFill>
                  <a:srgbClr val="5B9BD5"/>
                </a:solidFill>
                <a:latin typeface="Arial" panose="020B0604020202020204" pitchFamily="34" charset="0"/>
                <a:ea typeface="Times New Roman" panose="02020603050405020304" pitchFamily="18" charset="0"/>
                <a:cs typeface="Times New Roman" panose="02020603050405020304" pitchFamily="18" charset="0"/>
              </a:rPr>
              <a:t>neg</a:t>
            </a:r>
            <a:r>
              <a:rPr lang="de-DE" dirty="0">
                <a:solidFill>
                  <a:srgbClr val="5B9BD5"/>
                </a:solidFill>
                <a:latin typeface="Arial" panose="020B0604020202020204" pitchFamily="34" charset="0"/>
                <a:ea typeface="Times New Roman" panose="02020603050405020304" pitchFamily="18" charset="0"/>
                <a:cs typeface="Times New Roman" panose="02020603050405020304" pitchFamily="18" charset="0"/>
              </a:rPr>
              <a:t>/003_frame.bmp</a:t>
            </a:r>
            <a:endParaRPr lang="de-DE" sz="24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298393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37" fill="hold" grpId="1" nodeType="clickEffect">
                                  <p:stCondLst>
                                    <p:cond delay="0"/>
                                  </p:stCondLst>
                                  <p:childTnLst>
                                    <p:animEffect transition="out" filter="barn(outVertical)">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par>
                          <p:cTn id="13" fill="hold">
                            <p:stCondLst>
                              <p:cond delay="500"/>
                            </p:stCondLst>
                            <p:childTnLst>
                              <p:par>
                                <p:cTn id="14" presetID="16" presetClass="entr" presetSubtype="21"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P spid="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Trainieren eines eigenen Cascades</a:t>
            </a:r>
            <a:endParaRPr lang="de-DE" dirty="0"/>
          </a:p>
        </p:txBody>
      </p:sp>
      <p:sp>
        <p:nvSpPr>
          <p:cNvPr id="3" name="Inhaltsplatzhalter 2"/>
          <p:cNvSpPr>
            <a:spLocks noGrp="1"/>
          </p:cNvSpPr>
          <p:nvPr>
            <p:ph idx="1"/>
          </p:nvPr>
        </p:nvSpPr>
        <p:spPr/>
        <p:txBody>
          <a:bodyPr/>
          <a:lstStyle/>
          <a:p>
            <a:pPr>
              <a:buFont typeface="Wingdings" panose="05000000000000000000" pitchFamily="2" charset="2"/>
              <a:buChar char="§"/>
            </a:pPr>
            <a:r>
              <a:rPr lang="de-DE" dirty="0" smtClean="0">
                <a:sym typeface="Wingdings" panose="05000000000000000000" pitchFamily="2" charset="2"/>
              </a:rPr>
              <a:t>Probleme:</a:t>
            </a:r>
          </a:p>
          <a:p>
            <a:pPr lvl="1">
              <a:buFont typeface="Wingdings" panose="05000000000000000000" pitchFamily="2" charset="2"/>
              <a:buChar char="§"/>
            </a:pPr>
            <a:r>
              <a:rPr lang="de-DE" dirty="0"/>
              <a:t>Aufteilen des Video nicht mit OpenCV möglich (obwohl es gehen sollte)</a:t>
            </a:r>
          </a:p>
          <a:p>
            <a:pPr marL="201168" lvl="1" indent="0">
              <a:buNone/>
            </a:pPr>
            <a:r>
              <a:rPr lang="de-DE" dirty="0">
                <a:sym typeface="Wingdings" panose="05000000000000000000" pitchFamily="2" charset="2"/>
              </a:rPr>
              <a:t>	</a:t>
            </a:r>
            <a:r>
              <a:rPr lang="de-DE" dirty="0" smtClean="0">
                <a:sym typeface="Wingdings" panose="05000000000000000000" pitchFamily="2" charset="2"/>
              </a:rPr>
              <a:t> </a:t>
            </a:r>
            <a:r>
              <a:rPr lang="de-DE" dirty="0">
                <a:sym typeface="Wingdings" panose="05000000000000000000" pitchFamily="2" charset="2"/>
              </a:rPr>
              <a:t>Rückgriff auf </a:t>
            </a:r>
            <a:r>
              <a:rPr lang="de-DE" dirty="0" err="1">
                <a:sym typeface="Wingdings" panose="05000000000000000000" pitchFamily="2" charset="2"/>
              </a:rPr>
              <a:t>JavaCV</a:t>
            </a:r>
            <a:r>
              <a:rPr lang="de-DE" dirty="0">
                <a:sym typeface="Wingdings" panose="05000000000000000000" pitchFamily="2" charset="2"/>
              </a:rPr>
              <a:t> – Bibliothek</a:t>
            </a:r>
          </a:p>
          <a:p>
            <a:pPr lvl="1">
              <a:buFont typeface="Wingdings" panose="05000000000000000000" pitchFamily="2" charset="2"/>
              <a:buChar char="§"/>
            </a:pPr>
            <a:r>
              <a:rPr lang="de-DE" dirty="0" smtClean="0">
                <a:sym typeface="Wingdings" panose="05000000000000000000" pitchFamily="2" charset="2"/>
              </a:rPr>
              <a:t>mehrmaliges Abbrechen des Trainings aufgrund unbekannten Fehlers</a:t>
            </a:r>
          </a:p>
          <a:p>
            <a:pPr lvl="1">
              <a:buFont typeface="Wingdings" panose="05000000000000000000" pitchFamily="2" charset="2"/>
              <a:buChar char="§"/>
            </a:pPr>
            <a:r>
              <a:rPr lang="de-DE" dirty="0" smtClean="0">
                <a:sym typeface="Wingdings" panose="05000000000000000000" pitchFamily="2" charset="2"/>
              </a:rPr>
              <a:t>Dokumentation unvollständig/ veraltet</a:t>
            </a:r>
          </a:p>
          <a:p>
            <a:pPr marL="201168" lvl="1" indent="0">
              <a:buNone/>
            </a:pPr>
            <a:endParaRPr lang="de-DE" dirty="0">
              <a:sym typeface="Wingdings" panose="05000000000000000000" pitchFamily="2" charset="2"/>
            </a:endParaRPr>
          </a:p>
          <a:p>
            <a:pPr>
              <a:buFont typeface="Wingdings" panose="05000000000000000000" pitchFamily="2" charset="2"/>
              <a:buChar char="§"/>
            </a:pPr>
            <a:r>
              <a:rPr lang="de-DE" dirty="0" smtClean="0">
                <a:sym typeface="Wingdings" panose="05000000000000000000" pitchFamily="2" charset="2"/>
              </a:rPr>
              <a:t>Ergebnisse:</a:t>
            </a:r>
          </a:p>
          <a:p>
            <a:pPr lvl="1">
              <a:buFont typeface="Wingdings" panose="05000000000000000000" pitchFamily="2" charset="2"/>
              <a:buChar char="§"/>
            </a:pPr>
            <a:r>
              <a:rPr lang="de-DE" dirty="0" smtClean="0">
                <a:sym typeface="Wingdings" panose="05000000000000000000" pitchFamily="2" charset="2"/>
              </a:rPr>
              <a:t>Frustration</a:t>
            </a:r>
          </a:p>
          <a:p>
            <a:pPr lvl="1">
              <a:buFont typeface="Wingdings" panose="05000000000000000000" pitchFamily="2" charset="2"/>
              <a:buChar char="§"/>
            </a:pPr>
            <a:r>
              <a:rPr lang="de-DE" dirty="0" smtClean="0">
                <a:sym typeface="Wingdings" panose="05000000000000000000" pitchFamily="2" charset="2"/>
              </a:rPr>
              <a:t>Umstieg auf Median aller Gesichter</a:t>
            </a:r>
            <a:endParaRPr lang="de-DE" dirty="0"/>
          </a:p>
        </p:txBody>
      </p:sp>
    </p:spTree>
    <p:extLst>
      <p:ext uri="{BB962C8B-B14F-4D97-AF65-F5344CB8AC3E}">
        <p14:creationId xmlns:p14="http://schemas.microsoft.com/office/powerpoint/2010/main" val="3521756163"/>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Lego-Konstruktion für Endprodukt</a:t>
            </a:r>
            <a:endParaRPr lang="de-DE" dirty="0"/>
          </a:p>
        </p:txBody>
      </p:sp>
      <p:pic>
        <p:nvPicPr>
          <p:cNvPr id="6" name="Bildplatzhalter 5"/>
          <p:cNvPicPr>
            <a:picLocks noGrp="1" noChangeAspect="1"/>
          </p:cNvPicPr>
          <p:nvPr>
            <p:ph type="pic" idx="1"/>
          </p:nvPr>
        </p:nvPicPr>
        <p:blipFill rotWithShape="1">
          <a:blip r:embed="rId3" cstate="print">
            <a:extLst>
              <a:ext uri="{28A0092B-C50C-407E-A947-70E740481C1C}">
                <a14:useLocalDpi xmlns:a14="http://schemas.microsoft.com/office/drawing/2010/main" val="0"/>
              </a:ext>
            </a:extLst>
          </a:blip>
          <a:srcRect t="7093" b="39100"/>
          <a:stretch/>
        </p:blipFill>
        <p:spPr>
          <a:xfrm>
            <a:off x="0" y="0"/>
            <a:ext cx="12191985" cy="4920343"/>
          </a:xfrm>
        </p:spPr>
      </p:pic>
      <p:sp>
        <p:nvSpPr>
          <p:cNvPr id="5" name="Textplatzhalter 4"/>
          <p:cNvSpPr>
            <a:spLocks noGrp="1"/>
          </p:cNvSpPr>
          <p:nvPr>
            <p:ph type="body" sz="half" idx="2"/>
          </p:nvPr>
        </p:nvSpPr>
        <p:spPr/>
        <p:txBody>
          <a:bodyPr/>
          <a:lstStyle/>
          <a:p>
            <a:pPr marL="285750" indent="-285750">
              <a:buFont typeface="Wingdings" panose="05000000000000000000" pitchFamily="2" charset="2"/>
              <a:buChar char="§"/>
            </a:pPr>
            <a:r>
              <a:rPr lang="de-DE" dirty="0" smtClean="0"/>
              <a:t>komplizierter als </a:t>
            </a:r>
            <a:r>
              <a:rPr lang="de-DE" dirty="0" smtClean="0"/>
              <a:t>erwartet</a:t>
            </a:r>
            <a:endParaRPr lang="de-DE" dirty="0" smtClean="0"/>
          </a:p>
          <a:p>
            <a:pPr marL="285750" indent="-285750">
              <a:buFont typeface="Wingdings" panose="05000000000000000000" pitchFamily="2" charset="2"/>
              <a:buChar char="§"/>
            </a:pPr>
            <a:r>
              <a:rPr lang="de-DE" dirty="0" smtClean="0"/>
              <a:t>erfordert Grundkenntnisse im Umgang mit Lego und </a:t>
            </a:r>
            <a:r>
              <a:rPr lang="de-DE" dirty="0" err="1" smtClean="0"/>
              <a:t>Servodrähten</a:t>
            </a:r>
            <a:endParaRPr lang="de-DE" dirty="0"/>
          </a:p>
        </p:txBody>
      </p:sp>
      <p:pic>
        <p:nvPicPr>
          <p:cNvPr id="9" name="Grafik 8" descr="F:\DropBox\Dropbox\Schullaufwerk\STEEN-Seminarkurs Informatik 2015\ASpeziell Meins\Ausarbeitungen\Eigene Bilder\Aufbau\IMG_20141021_155009.jpg"/>
          <p:cNvPicPr>
            <a:picLocks noChangeAspect="1"/>
          </p:cNvPicPr>
          <p:nvPr/>
        </p:nvPicPr>
        <p:blipFill rotWithShape="1">
          <a:blip r:embed="rId4" cstate="print">
            <a:extLst>
              <a:ext uri="{28A0092B-C50C-407E-A947-70E740481C1C}">
                <a14:useLocalDpi xmlns:a14="http://schemas.microsoft.com/office/drawing/2010/main" val="0"/>
              </a:ext>
            </a:extLst>
          </a:blip>
          <a:srcRect l="3170" t="1869" b="16959"/>
          <a:stretch/>
        </p:blipFill>
        <p:spPr bwMode="auto">
          <a:xfrm>
            <a:off x="7778651" y="-13225"/>
            <a:ext cx="4413349" cy="4933568"/>
          </a:xfrm>
          <a:prstGeom prst="rect">
            <a:avLst/>
          </a:prstGeom>
          <a:noFill/>
          <a:ln>
            <a:noFill/>
          </a:ln>
          <a:extLst>
            <a:ext uri="{53640926-AAD7-44D8-BBD7-CCE9431645EC}">
              <a14:shadowObscured xmlns:a14="http://schemas.microsoft.com/office/drawing/2010/main"/>
            </a:ext>
          </a:extLst>
        </p:spPr>
      </p:pic>
      <p:pic>
        <p:nvPicPr>
          <p:cNvPr id="11" name="Grafik 10" descr="F:\DropBox\Dropbox\Schullaufwerk\STEEN-Seminarkurs Informatik 2015\ASpeziell Meins\Ausarbeitungen\Eigene Bilder\Aufbau\IMG_20141021_141926_edited.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3629671" cy="4920343"/>
          </a:xfrm>
          <a:prstGeom prst="rect">
            <a:avLst/>
          </a:prstGeom>
          <a:noFill/>
          <a:ln>
            <a:noFill/>
          </a:ln>
        </p:spPr>
      </p:pic>
      <p:pic>
        <p:nvPicPr>
          <p:cNvPr id="13" name="Grafik 12" descr="F:\DropBox\Dropbox\Schullaufwerk\STEEN-Seminarkurs Informatik 2015\ASpeziell Meins\Ausarbeitungen\Eigene Bilder\Aufbau\IMG_20141021_141900.jp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61396" y="0"/>
            <a:ext cx="3685529" cy="4915261"/>
          </a:xfrm>
          <a:prstGeom prst="rect">
            <a:avLst/>
          </a:prstGeom>
          <a:noFill/>
          <a:ln>
            <a:noFill/>
          </a:ln>
        </p:spPr>
      </p:pic>
    </p:spTree>
    <p:extLst>
      <p:ext uri="{BB962C8B-B14F-4D97-AF65-F5344CB8AC3E}">
        <p14:creationId xmlns:p14="http://schemas.microsoft.com/office/powerpoint/2010/main" val="84677009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0-ppt_w/2"/>
                                          </p:val>
                                        </p:tav>
                                      </p:tavLst>
                                    </p:anim>
                                    <p:anim calcmode="lin" valueType="num">
                                      <p:cBhvr additive="base">
                                        <p:cTn id="7" dur="500"/>
                                        <p:tgtEl>
                                          <p:spTgt spid="6"/>
                                        </p:tgtEl>
                                        <p:attrNameLst>
                                          <p:attrName>ppt_y</p:attrName>
                                        </p:attrNameLst>
                                      </p:cBhvr>
                                      <p:tavLst>
                                        <p:tav tm="0">
                                          <p:val>
                                            <p:strVal val="ppt_y"/>
                                          </p:val>
                                        </p:tav>
                                        <p:tav tm="100000">
                                          <p:val>
                                            <p:strVal val="ppt_y"/>
                                          </p:val>
                                        </p:tav>
                                      </p:tavLst>
                                    </p:anim>
                                    <p:set>
                                      <p:cBhvr>
                                        <p:cTn id="8" dur="1" fill="hold">
                                          <p:stCondLst>
                                            <p:cond delay="499"/>
                                          </p:stCondLst>
                                        </p:cTn>
                                        <p:tgtEl>
                                          <p:spTgt spid="6"/>
                                        </p:tgtEl>
                                        <p:attrNameLst>
                                          <p:attrName>style.visibility</p:attrName>
                                        </p:attrNameLst>
                                      </p:cBhvr>
                                      <p:to>
                                        <p:strVal val="hidden"/>
                                      </p:to>
                                    </p:set>
                                  </p:childTnLst>
                                </p:cTn>
                              </p:par>
                              <p:par>
                                <p:cTn id="9" presetID="2" presetClass="entr" presetSubtype="2"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1+#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smtClean="0"/>
              <a:t>Ansteuerung eines Servos</a:t>
            </a:r>
            <a:endParaRPr lang="de-DE" dirty="0"/>
          </a:p>
        </p:txBody>
      </p:sp>
      <p:sp>
        <p:nvSpPr>
          <p:cNvPr id="6" name="Inhaltsplatzhalter 5"/>
          <p:cNvSpPr>
            <a:spLocks noGrp="1"/>
          </p:cNvSpPr>
          <p:nvPr>
            <p:ph idx="1"/>
          </p:nvPr>
        </p:nvSpPr>
        <p:spPr/>
        <p:txBody>
          <a:bodyPr/>
          <a:lstStyle/>
          <a:p>
            <a:pPr>
              <a:buFont typeface="Wingdings" panose="05000000000000000000" pitchFamily="2" charset="2"/>
              <a:buChar char="§"/>
            </a:pPr>
            <a:r>
              <a:rPr lang="de-DE" dirty="0" smtClean="0"/>
              <a:t>auf Raspberry wird Programmiersprache Python verwendet</a:t>
            </a:r>
          </a:p>
          <a:p>
            <a:pPr lvl="1">
              <a:buFont typeface="Wingdings" panose="05000000000000000000" pitchFamily="2" charset="2"/>
              <a:buChar char="§"/>
            </a:pPr>
            <a:r>
              <a:rPr lang="de-DE" dirty="0" smtClean="0"/>
              <a:t>grundlegende Kenntnisse erforderlich</a:t>
            </a:r>
          </a:p>
          <a:p>
            <a:pPr>
              <a:buFont typeface="Wingdings" panose="05000000000000000000" pitchFamily="2" charset="2"/>
              <a:buChar char="§"/>
            </a:pPr>
            <a:r>
              <a:rPr lang="de-DE" dirty="0"/>
              <a:t>Nach Einrichtung </a:t>
            </a:r>
            <a:r>
              <a:rPr lang="de-DE" dirty="0" smtClean="0"/>
              <a:t>des </a:t>
            </a:r>
            <a:r>
              <a:rPr lang="de-DE" dirty="0" err="1" smtClean="0"/>
              <a:t>Raspberrys</a:t>
            </a:r>
            <a:r>
              <a:rPr lang="de-DE" dirty="0" smtClean="0"/>
              <a:t> relativ simpel</a:t>
            </a:r>
          </a:p>
          <a:p>
            <a:pPr>
              <a:buFont typeface="Wingdings" panose="05000000000000000000" pitchFamily="2" charset="2"/>
              <a:buChar char="§"/>
            </a:pPr>
            <a:r>
              <a:rPr lang="de-DE" dirty="0" smtClean="0"/>
              <a:t>Beispiel-Datei wurde umprogrammiert</a:t>
            </a:r>
          </a:p>
          <a:p>
            <a:pPr>
              <a:buFont typeface="Wingdings" panose="05000000000000000000" pitchFamily="2" charset="2"/>
              <a:buChar char="§"/>
            </a:pPr>
            <a:r>
              <a:rPr lang="de-DE" dirty="0" err="1" smtClean="0"/>
              <a:t>Servo</a:t>
            </a:r>
            <a:r>
              <a:rPr lang="de-DE" dirty="0" smtClean="0"/>
              <a:t>-Demo fährt mehrere Positionen ab</a:t>
            </a:r>
          </a:p>
          <a:p>
            <a:pPr>
              <a:buFont typeface="Wingdings" panose="05000000000000000000" pitchFamily="2" charset="2"/>
              <a:buChar char="§"/>
            </a:pPr>
            <a:r>
              <a:rPr lang="de-DE" dirty="0" smtClean="0"/>
              <a:t>für Hauptprogramm wurde Interface programmiert</a:t>
            </a:r>
          </a:p>
          <a:p>
            <a:pPr lvl="1">
              <a:buFont typeface="Wingdings" panose="05000000000000000000" pitchFamily="2" charset="2"/>
              <a:buChar char="§"/>
            </a:pPr>
            <a:r>
              <a:rPr lang="de-DE" dirty="0" err="1" smtClean="0"/>
              <a:t>moveLeft</a:t>
            </a:r>
            <a:r>
              <a:rPr lang="de-DE" dirty="0" smtClean="0"/>
              <a:t>, </a:t>
            </a:r>
            <a:r>
              <a:rPr lang="de-DE" dirty="0" err="1" smtClean="0"/>
              <a:t>moveRight</a:t>
            </a:r>
            <a:r>
              <a:rPr lang="de-DE" dirty="0" smtClean="0"/>
              <a:t>, </a:t>
            </a:r>
            <a:r>
              <a:rPr lang="de-DE" dirty="0" err="1" smtClean="0"/>
              <a:t>moveUp</a:t>
            </a:r>
            <a:r>
              <a:rPr lang="de-DE" dirty="0" smtClean="0"/>
              <a:t>, </a:t>
            </a:r>
            <a:r>
              <a:rPr lang="de-DE" dirty="0" err="1" smtClean="0"/>
              <a:t>moveDown</a:t>
            </a:r>
            <a:r>
              <a:rPr lang="de-DE" dirty="0" smtClean="0"/>
              <a:t>, </a:t>
            </a:r>
            <a:r>
              <a:rPr lang="de-DE" dirty="0" err="1" smtClean="0"/>
              <a:t>moveToDefault</a:t>
            </a:r>
            <a:endParaRPr lang="de-DE" dirty="0" smtClean="0"/>
          </a:p>
          <a:p>
            <a:pPr lvl="1">
              <a:buFont typeface="Wingdings" panose="05000000000000000000" pitchFamily="2" charset="2"/>
              <a:buChar char="§"/>
            </a:pPr>
            <a:r>
              <a:rPr lang="de-DE" dirty="0" smtClean="0"/>
              <a:t>2 Geschwindigkeitsstufen</a:t>
            </a:r>
            <a:endParaRPr lang="de-DE" dirty="0"/>
          </a:p>
          <a:p>
            <a:pPr>
              <a:buFont typeface="Wingdings" panose="05000000000000000000" pitchFamily="2" charset="2"/>
              <a:buChar char="§"/>
            </a:pPr>
            <a:endParaRPr lang="de-DE" dirty="0"/>
          </a:p>
        </p:txBody>
      </p:sp>
    </p:spTree>
    <p:extLst>
      <p:ext uri="{BB962C8B-B14F-4D97-AF65-F5344CB8AC3E}">
        <p14:creationId xmlns:p14="http://schemas.microsoft.com/office/powerpoint/2010/main" val="2078824377"/>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Finales Produkt</a:t>
            </a:r>
            <a:endParaRPr lang="de-DE" dirty="0"/>
          </a:p>
        </p:txBody>
      </p:sp>
      <p:sp>
        <p:nvSpPr>
          <p:cNvPr id="3" name="Inhaltsplatzhalter 2"/>
          <p:cNvSpPr>
            <a:spLocks noGrp="1"/>
          </p:cNvSpPr>
          <p:nvPr>
            <p:ph idx="1"/>
          </p:nvPr>
        </p:nvSpPr>
        <p:spPr/>
        <p:txBody>
          <a:bodyPr>
            <a:normAutofit/>
          </a:bodyPr>
          <a:lstStyle/>
          <a:p>
            <a:pPr>
              <a:buFont typeface="Wingdings" panose="05000000000000000000" pitchFamily="2" charset="2"/>
              <a:buChar char="§"/>
            </a:pPr>
            <a:r>
              <a:rPr lang="de-DE" dirty="0" smtClean="0"/>
              <a:t>Verknüpfung der einzelnen Module</a:t>
            </a:r>
          </a:p>
          <a:p>
            <a:pPr lvl="1">
              <a:buFont typeface="Wingdings" panose="05000000000000000000" pitchFamily="2" charset="2"/>
              <a:buChar char="§"/>
            </a:pPr>
            <a:r>
              <a:rPr lang="de-DE" dirty="0" smtClean="0"/>
              <a:t>Echtzeit-Gesichtserkennung</a:t>
            </a:r>
          </a:p>
          <a:p>
            <a:pPr lvl="1">
              <a:buFont typeface="Wingdings" panose="05000000000000000000" pitchFamily="2" charset="2"/>
              <a:buChar char="§"/>
            </a:pPr>
            <a:r>
              <a:rPr lang="de-DE" dirty="0" smtClean="0"/>
              <a:t>Ansteuerung eines Servos</a:t>
            </a:r>
          </a:p>
          <a:p>
            <a:pPr>
              <a:buFont typeface="Wingdings" panose="05000000000000000000" pitchFamily="2" charset="2"/>
              <a:buChar char="§"/>
            </a:pPr>
            <a:r>
              <a:rPr lang="de-DE" dirty="0" smtClean="0"/>
              <a:t>Endprodukt verfolgt Gesicht in Frontalaufnahme</a:t>
            </a:r>
          </a:p>
          <a:p>
            <a:pPr>
              <a:buFont typeface="Wingdings" panose="05000000000000000000" pitchFamily="2" charset="2"/>
              <a:buChar char="§"/>
            </a:pPr>
            <a:endParaRPr lang="de-DE" dirty="0"/>
          </a:p>
          <a:p>
            <a:pPr>
              <a:buFont typeface="Wingdings" panose="05000000000000000000" pitchFamily="2" charset="2"/>
              <a:buChar char="§"/>
            </a:pPr>
            <a:r>
              <a:rPr lang="de-DE" dirty="0" smtClean="0"/>
              <a:t>Probleme:</a:t>
            </a:r>
          </a:p>
          <a:p>
            <a:pPr lvl="1">
              <a:buFont typeface="Wingdings" panose="05000000000000000000" pitchFamily="2" charset="2"/>
              <a:buChar char="§"/>
            </a:pPr>
            <a:r>
              <a:rPr lang="de-DE" dirty="0" smtClean="0"/>
              <a:t>Raspberry – Hardware zu schwach -&gt; nur langsame Bewegungen nachvollziehbar</a:t>
            </a:r>
          </a:p>
          <a:p>
            <a:pPr lvl="1">
              <a:buFont typeface="Wingdings" panose="05000000000000000000" pitchFamily="2" charset="2"/>
              <a:buChar char="§"/>
            </a:pPr>
            <a:r>
              <a:rPr lang="de-DE" dirty="0" smtClean="0"/>
              <a:t>Performance auf Kosten der Qualität der Gesichtserkennung</a:t>
            </a:r>
          </a:p>
          <a:p>
            <a:pPr lvl="1">
              <a:buFont typeface="Wingdings" panose="05000000000000000000" pitchFamily="2" charset="2"/>
              <a:buChar char="§"/>
            </a:pPr>
            <a:endParaRPr lang="de-DE" dirty="0"/>
          </a:p>
          <a:p>
            <a:pPr>
              <a:buFont typeface="Wingdings" panose="05000000000000000000" pitchFamily="2" charset="2"/>
              <a:buChar char="§"/>
            </a:pPr>
            <a:r>
              <a:rPr lang="de-DE" dirty="0" smtClean="0"/>
              <a:t>dennoch Erfolg, da Grundprinzip funktioniert</a:t>
            </a:r>
          </a:p>
        </p:txBody>
      </p:sp>
    </p:spTree>
    <p:extLst>
      <p:ext uri="{BB962C8B-B14F-4D97-AF65-F5344CB8AC3E}">
        <p14:creationId xmlns:p14="http://schemas.microsoft.com/office/powerpoint/2010/main" val="2982758166"/>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Fazit</a:t>
            </a:r>
            <a:endParaRPr lang="de-DE" dirty="0"/>
          </a:p>
        </p:txBody>
      </p:sp>
      <p:sp>
        <p:nvSpPr>
          <p:cNvPr id="3" name="Inhaltsplatzhalter 2"/>
          <p:cNvSpPr>
            <a:spLocks noGrp="1"/>
          </p:cNvSpPr>
          <p:nvPr>
            <p:ph idx="1"/>
          </p:nvPr>
        </p:nvSpPr>
        <p:spPr/>
        <p:txBody>
          <a:bodyPr/>
          <a:lstStyle/>
          <a:p>
            <a:pPr marL="0" indent="0" algn="just">
              <a:lnSpc>
                <a:spcPct val="150000"/>
              </a:lnSpc>
              <a:buNone/>
            </a:pPr>
            <a:r>
              <a:rPr lang="de-DE" dirty="0" smtClean="0"/>
              <a:t>„Die </a:t>
            </a:r>
            <a:r>
              <a:rPr lang="de-DE" dirty="0"/>
              <a:t>Arbeit mit dem Raspberry Pi war interessant und hat die Freude auf weitere Projekte solcher Art geweckt. Die Arbeit mit der OpenCV – Bibliothek hingegen hat aufgrund der mangelnden bzw. veralteten Dokumentation überhaupt keinen Spaß gemacht. Man musste ständig auf anderweitige Forenbeiträge im Internet zu den gleichen Fehlern und Problemen zurückgreifen, um zu einem Ergebnis zu kommen</a:t>
            </a:r>
            <a:r>
              <a:rPr lang="de-DE" dirty="0" smtClean="0"/>
              <a:t>.“</a:t>
            </a:r>
            <a:endParaRPr lang="de-DE" dirty="0"/>
          </a:p>
        </p:txBody>
      </p:sp>
    </p:spTree>
    <p:extLst>
      <p:ext uri="{BB962C8B-B14F-4D97-AF65-F5344CB8AC3E}">
        <p14:creationId xmlns:p14="http://schemas.microsoft.com/office/powerpoint/2010/main" val="1702584397"/>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Interessante Pi-Projekte Anderer</a:t>
            </a:r>
            <a:endParaRPr lang="de-DE" dirty="0"/>
          </a:p>
        </p:txBody>
      </p:sp>
      <p:sp>
        <p:nvSpPr>
          <p:cNvPr id="5" name="Textplatzhalter 4"/>
          <p:cNvSpPr>
            <a:spLocks noGrp="1"/>
          </p:cNvSpPr>
          <p:nvPr>
            <p:ph type="body" sz="half" idx="2"/>
          </p:nvPr>
        </p:nvSpPr>
        <p:spPr/>
        <p:txBody>
          <a:bodyPr/>
          <a:lstStyle/>
          <a:p>
            <a:r>
              <a:rPr lang="de-DE" dirty="0" smtClean="0"/>
              <a:t>Sprachgesteuerte Hausautomation</a:t>
            </a:r>
            <a:endParaRPr lang="de-DE" dirty="0"/>
          </a:p>
        </p:txBody>
      </p:sp>
      <p:pic>
        <p:nvPicPr>
          <p:cNvPr id="6" name="Voice control for LightwaveRF devices (720p)">
            <a:hlinkClick r:id="" action="ppaction://media"/>
          </p:cNvPr>
          <p:cNvPicPr>
            <a:picLocks noChangeAspect="1"/>
          </p:cNvPicPr>
          <p:nvPr>
            <a:videoFile r:link="rId2"/>
            <p:extLst>
              <p:ext uri="{DAA4B4D4-6D71-4841-9C94-3DE7FCFB9230}">
                <p14:media xmlns:p14="http://schemas.microsoft.com/office/powerpoint/2010/main" r:link="rId1"/>
              </p:ext>
            </p:extLst>
          </p:nvPr>
        </p:nvPicPr>
        <p:blipFill>
          <a:blip r:embed="rId5"/>
          <a:stretch>
            <a:fillRect/>
          </a:stretch>
        </p:blipFill>
        <p:spPr>
          <a:xfrm>
            <a:off x="0" y="0"/>
            <a:ext cx="12192000" cy="4920343"/>
          </a:xfrm>
          <a:prstGeom prst="rect">
            <a:avLst/>
          </a:prstGeom>
        </p:spPr>
      </p:pic>
    </p:spTree>
    <p:extLst>
      <p:ext uri="{BB962C8B-B14F-4D97-AF65-F5344CB8AC3E}">
        <p14:creationId xmlns:p14="http://schemas.microsoft.com/office/powerpoint/2010/main" val="4239708083"/>
      </p:ext>
    </p:extLst>
  </p:cSld>
  <p:clrMapOvr>
    <a:masterClrMapping/>
  </p:clrMapOvr>
  <p:transition spd="slow">
    <p:push/>
  </p:transition>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80000">
                <p:cTn id="7" fill="hold" display="0">
                  <p:stCondLst>
                    <p:cond delay="indefinite"/>
                  </p:stCondLst>
                </p:cTn>
                <p:tgtEl>
                  <p:spTgt spid="6"/>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1. Einstieg</a:t>
            </a:r>
            <a:endParaRPr lang="de-DE" dirty="0"/>
          </a:p>
        </p:txBody>
      </p:sp>
      <p:sp>
        <p:nvSpPr>
          <p:cNvPr id="3" name="Inhaltsplatzhalter 2"/>
          <p:cNvSpPr>
            <a:spLocks noGrp="1"/>
          </p:cNvSpPr>
          <p:nvPr>
            <p:ph idx="1"/>
          </p:nvPr>
        </p:nvSpPr>
        <p:spPr/>
        <p:txBody>
          <a:bodyPr/>
          <a:lstStyle/>
          <a:p>
            <a:r>
              <a:rPr lang="de-DE" b="1" dirty="0" smtClean="0"/>
              <a:t>Zielstellung</a:t>
            </a:r>
          </a:p>
          <a:p>
            <a:r>
              <a:rPr lang="de-DE" dirty="0" smtClean="0"/>
              <a:t>Demonstrierung der Funktionsweise der Gesichtserkennung mit Hilfe des Raspberry Pis</a:t>
            </a:r>
          </a:p>
          <a:p>
            <a:pPr defTabSz="1252538"/>
            <a:r>
              <a:rPr lang="de-DE" i="1" dirty="0" smtClean="0"/>
              <a:t>Konkreter</a:t>
            </a:r>
            <a:r>
              <a:rPr lang="de-DE" dirty="0" smtClean="0"/>
              <a:t>: Verfolgung eines Gesichtes durch eine vom Raspberry Pi gesteuerte Webcam, welche 	in geeigneter Weise gesteuert werden kann</a:t>
            </a:r>
          </a:p>
          <a:p>
            <a:pPr defTabSz="1252538"/>
            <a:endParaRPr lang="de-DE" dirty="0"/>
          </a:p>
          <a:p>
            <a:pPr defTabSz="1252538"/>
            <a:r>
              <a:rPr lang="de-DE" b="1" dirty="0" smtClean="0"/>
              <a:t>Motivation</a:t>
            </a:r>
          </a:p>
          <a:p>
            <a:pPr defTabSz="1252538"/>
            <a:r>
              <a:rPr lang="de-DE" dirty="0" smtClean="0"/>
              <a:t>Bereits seit längerem Interesse für die vielseitigen Einsatzmöglichkeiten des Raspberry Pis</a:t>
            </a:r>
          </a:p>
        </p:txBody>
      </p:sp>
    </p:spTree>
    <p:extLst>
      <p:ext uri="{BB962C8B-B14F-4D97-AF65-F5344CB8AC3E}">
        <p14:creationId xmlns:p14="http://schemas.microsoft.com/office/powerpoint/2010/main" val="3456875845"/>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Bild-Quellen</a:t>
            </a:r>
            <a:endParaRPr lang="de-DE" dirty="0"/>
          </a:p>
        </p:txBody>
      </p:sp>
      <p:sp>
        <p:nvSpPr>
          <p:cNvPr id="3" name="Inhaltsplatzhalter 2"/>
          <p:cNvSpPr>
            <a:spLocks noGrp="1"/>
          </p:cNvSpPr>
          <p:nvPr>
            <p:ph idx="1"/>
          </p:nvPr>
        </p:nvSpPr>
        <p:spPr/>
        <p:txBody>
          <a:bodyPr/>
          <a:lstStyle/>
          <a:p>
            <a:r>
              <a:rPr lang="de-DE" dirty="0" smtClean="0"/>
              <a:t>https</a:t>
            </a:r>
            <a:r>
              <a:rPr lang="de-DE" dirty="0"/>
              <a:t>://</a:t>
            </a:r>
            <a:r>
              <a:rPr lang="de-DE" dirty="0" smtClean="0"/>
              <a:t>www.youtube.com/watch?v=gZkwvSX0_Os</a:t>
            </a:r>
          </a:p>
          <a:p>
            <a:r>
              <a:rPr lang="de-DE" dirty="0"/>
              <a:t>http://</a:t>
            </a:r>
            <a:r>
              <a:rPr lang="de-DE" dirty="0" smtClean="0"/>
              <a:t>www.electronicsplanet.ch/Roboter/Servo/intern/querschn.png</a:t>
            </a:r>
          </a:p>
          <a:p>
            <a:r>
              <a:rPr lang="de-DE" dirty="0"/>
              <a:t>https://</a:t>
            </a:r>
            <a:r>
              <a:rPr lang="de-DE" dirty="0" smtClean="0"/>
              <a:t>www12.informatik.uni-erlangen.de/edu/mpa/ss11/talks/violajones.pdf</a:t>
            </a:r>
          </a:p>
        </p:txBody>
      </p:sp>
    </p:spTree>
    <p:extLst>
      <p:ext uri="{BB962C8B-B14F-4D97-AF65-F5344CB8AC3E}">
        <p14:creationId xmlns:p14="http://schemas.microsoft.com/office/powerpoint/2010/main" val="692449788"/>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p:cNvSpPr txBox="1"/>
          <p:nvPr/>
        </p:nvSpPr>
        <p:spPr>
          <a:xfrm>
            <a:off x="500743" y="2699657"/>
            <a:ext cx="11190516" cy="923330"/>
          </a:xfrm>
          <a:prstGeom prst="rect">
            <a:avLst/>
          </a:prstGeom>
          <a:noFill/>
        </p:spPr>
        <p:txBody>
          <a:bodyPr wrap="square" rtlCol="0">
            <a:spAutoFit/>
          </a:bodyPr>
          <a:lstStyle/>
          <a:p>
            <a:pPr algn="ctr"/>
            <a:r>
              <a:rPr lang="de-DE" sz="5400" dirty="0" smtClean="0"/>
              <a:t>Vielen Dank für Eure Aufmerksamkeit</a:t>
            </a:r>
            <a:endParaRPr lang="de-DE" sz="5400" dirty="0"/>
          </a:p>
        </p:txBody>
      </p:sp>
    </p:spTree>
    <p:extLst>
      <p:ext uri="{BB962C8B-B14F-4D97-AF65-F5344CB8AC3E}">
        <p14:creationId xmlns:p14="http://schemas.microsoft.com/office/powerpoint/2010/main" val="1366570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0"/>
                                  </p:iterate>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
                                            <p:txEl>
                                              <p:pRg st="0" end="0"/>
                                            </p:txEl>
                                          </p:spTgt>
                                        </p:tgtEl>
                                      </p:cBhvr>
                                    </p:animEffect>
                                  </p:childTnLst>
                                </p:cTn>
                              </p:par>
                            </p:childTnLst>
                          </p:cTn>
                        </p:par>
                        <p:par>
                          <p:cTn id="10" fill="hold">
                            <p:stCondLst>
                              <p:cond delay="500"/>
                            </p:stCondLst>
                            <p:childTnLst>
                              <p:par>
                                <p:cTn id="11" presetID="18" presetClass="emph" presetSubtype="0" fill="hold" nodeType="afterEffect">
                                  <p:stCondLst>
                                    <p:cond delay="500"/>
                                  </p:stCondLst>
                                  <p:iterate type="lt">
                                    <p:tmPct val="4000"/>
                                  </p:iterate>
                                  <p:childTnLst>
                                    <p:set>
                                      <p:cBhvr override="childStyle">
                                        <p:cTn id="12" dur="500" fill="hold"/>
                                        <p:tgtEl>
                                          <p:spTgt spid="6">
                                            <p:txEl>
                                              <p:pRg st="0" end="0"/>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Gliederung</a:t>
            </a:r>
            <a:endParaRPr lang="de-DE" dirty="0"/>
          </a:p>
        </p:txBody>
      </p:sp>
      <p:sp>
        <p:nvSpPr>
          <p:cNvPr id="3" name="Inhaltsplatzhalter 2"/>
          <p:cNvSpPr>
            <a:spLocks noGrp="1"/>
          </p:cNvSpPr>
          <p:nvPr>
            <p:ph idx="1"/>
          </p:nvPr>
        </p:nvSpPr>
        <p:spPr/>
        <p:txBody>
          <a:bodyPr numCol="2" spcCol="360000"/>
          <a:lstStyle/>
          <a:p>
            <a:pPr marL="457200" indent="-457200">
              <a:buFont typeface="+mj-lt"/>
              <a:buAutoNum type="arabicPeriod"/>
            </a:pPr>
            <a:r>
              <a:rPr lang="de-DE" dirty="0" smtClean="0">
                <a:solidFill>
                  <a:schemeClr val="bg1">
                    <a:lumMod val="65000"/>
                  </a:schemeClr>
                </a:solidFill>
              </a:rPr>
              <a:t>Einstieg</a:t>
            </a:r>
          </a:p>
          <a:p>
            <a:pPr marL="457200" indent="-457200">
              <a:buFont typeface="+mj-lt"/>
              <a:buAutoNum type="arabicPeriod"/>
            </a:pPr>
            <a:r>
              <a:rPr lang="de-DE" dirty="0" smtClean="0"/>
              <a:t>Theoretische Grundlagen</a:t>
            </a:r>
          </a:p>
          <a:p>
            <a:pPr marL="749808" lvl="1" indent="-457200">
              <a:buFont typeface="+mj-lt"/>
              <a:buAutoNum type="arabicPeriod"/>
            </a:pPr>
            <a:r>
              <a:rPr lang="de-DE" dirty="0" smtClean="0"/>
              <a:t>Die Biologische Gesichtserkennung des Menschen</a:t>
            </a:r>
          </a:p>
          <a:p>
            <a:pPr marL="749808" lvl="1" indent="-457200">
              <a:buFont typeface="+mj-lt"/>
              <a:buAutoNum type="arabicPeriod"/>
            </a:pPr>
            <a:r>
              <a:rPr lang="de-DE" dirty="0" smtClean="0"/>
              <a:t>Viola-Jones-Algorithmus</a:t>
            </a:r>
          </a:p>
          <a:p>
            <a:pPr marL="749808" lvl="1" indent="-457200">
              <a:buFont typeface="+mj-lt"/>
              <a:buAutoNum type="arabicPeriod"/>
            </a:pPr>
            <a:r>
              <a:rPr lang="de-DE" dirty="0" smtClean="0"/>
              <a:t>OpenCV</a:t>
            </a:r>
          </a:p>
          <a:p>
            <a:pPr marL="749808" lvl="1" indent="-457200">
              <a:buFont typeface="+mj-lt"/>
              <a:buAutoNum type="arabicPeriod"/>
            </a:pPr>
            <a:r>
              <a:rPr lang="de-DE" dirty="0" smtClean="0"/>
              <a:t>Servomotor</a:t>
            </a:r>
          </a:p>
          <a:p>
            <a:pPr marL="457200" indent="-457200">
              <a:buFont typeface="+mj-lt"/>
              <a:buAutoNum type="arabicPeriod"/>
            </a:pPr>
            <a:r>
              <a:rPr lang="de-DE" dirty="0" smtClean="0"/>
              <a:t>Praktische Umsetzung</a:t>
            </a:r>
          </a:p>
          <a:p>
            <a:pPr marL="749808" lvl="1" indent="-457200">
              <a:buFont typeface="+mj-lt"/>
              <a:buAutoNum type="arabicPeriod"/>
            </a:pPr>
            <a:r>
              <a:rPr lang="de-DE" dirty="0" smtClean="0"/>
              <a:t>Echtzeit-Gesichtserkennung</a:t>
            </a:r>
          </a:p>
          <a:p>
            <a:pPr marL="749808" lvl="1" indent="-457200">
              <a:buFont typeface="+mj-lt"/>
              <a:buAutoNum type="arabicPeriod"/>
            </a:pPr>
            <a:r>
              <a:rPr lang="de-DE" dirty="0" smtClean="0"/>
              <a:t>Versuch des Trainierens eigener </a:t>
            </a:r>
            <a:r>
              <a:rPr lang="de-DE" dirty="0" err="1" smtClean="0"/>
              <a:t>Haarcascades</a:t>
            </a:r>
            <a:endParaRPr lang="de-DE" dirty="0" smtClean="0"/>
          </a:p>
          <a:p>
            <a:pPr marL="749808" lvl="1" indent="-457200">
              <a:buFont typeface="+mj-lt"/>
              <a:buAutoNum type="arabicPeriod"/>
            </a:pPr>
            <a:r>
              <a:rPr lang="de-DE" dirty="0" smtClean="0"/>
              <a:t>Lego-Konstruktion</a:t>
            </a:r>
          </a:p>
          <a:p>
            <a:pPr marL="749808" lvl="1" indent="-457200">
              <a:buFont typeface="+mj-lt"/>
              <a:buAutoNum type="arabicPeriod"/>
            </a:pPr>
            <a:r>
              <a:rPr lang="de-DE" dirty="0" smtClean="0"/>
              <a:t>Ansteuerung eines Servos</a:t>
            </a:r>
          </a:p>
          <a:p>
            <a:pPr marL="749808" lvl="1" indent="-457200">
              <a:buFont typeface="+mj-lt"/>
              <a:buAutoNum type="arabicPeriod"/>
            </a:pPr>
            <a:r>
              <a:rPr lang="de-DE" dirty="0" smtClean="0"/>
              <a:t>Verbindung der Module zu einem finalen Produkt</a:t>
            </a:r>
          </a:p>
          <a:p>
            <a:pPr marL="457200" indent="-457200">
              <a:buFont typeface="+mj-lt"/>
              <a:buAutoNum type="arabicPeriod"/>
            </a:pPr>
            <a:r>
              <a:rPr lang="de-DE" dirty="0" smtClean="0"/>
              <a:t>Fazit</a:t>
            </a:r>
            <a:endParaRPr lang="de-DE" dirty="0" smtClean="0"/>
          </a:p>
          <a:p>
            <a:pPr marL="457200" indent="-457200">
              <a:buFont typeface="+mj-lt"/>
              <a:buAutoNum type="arabicPeriod"/>
            </a:pPr>
            <a:r>
              <a:rPr lang="de-DE" dirty="0" smtClean="0"/>
              <a:t>Interessante Pi-Projekte Anderer</a:t>
            </a:r>
          </a:p>
          <a:p>
            <a:pPr marL="457200" indent="-457200">
              <a:buFont typeface="+mj-lt"/>
              <a:buAutoNum type="arabicPeriod"/>
            </a:pPr>
            <a:r>
              <a:rPr lang="de-DE" dirty="0" smtClean="0"/>
              <a:t>Diskussion: </a:t>
            </a:r>
            <a:br>
              <a:rPr lang="de-DE" dirty="0" smtClean="0"/>
            </a:br>
            <a:r>
              <a:rPr lang="de-DE" dirty="0" smtClean="0"/>
              <a:t>Gesichtserkennung und Privatsphäre</a:t>
            </a:r>
          </a:p>
        </p:txBody>
      </p:sp>
    </p:spTree>
    <p:extLst>
      <p:ext uri="{BB962C8B-B14F-4D97-AF65-F5344CB8AC3E}">
        <p14:creationId xmlns:p14="http://schemas.microsoft.com/office/powerpoint/2010/main" val="1558444359"/>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23110" y="758952"/>
            <a:ext cx="10345781" cy="3566160"/>
          </a:xfrm>
        </p:spPr>
        <p:txBody>
          <a:bodyPr/>
          <a:lstStyle/>
          <a:p>
            <a:pPr algn="ctr"/>
            <a:r>
              <a:rPr lang="de-DE" dirty="0" smtClean="0"/>
              <a:t>Theoretische Grundlagen</a:t>
            </a:r>
            <a:endParaRPr lang="de-DE" dirty="0"/>
          </a:p>
        </p:txBody>
      </p:sp>
    </p:spTree>
    <p:extLst>
      <p:ext uri="{BB962C8B-B14F-4D97-AF65-F5344CB8AC3E}">
        <p14:creationId xmlns:p14="http://schemas.microsoft.com/office/powerpoint/2010/main" val="181663779"/>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smtClean="0"/>
              <a:t>Die biologische Gesichtserkennung des Menschen</a:t>
            </a:r>
            <a:endParaRPr lang="de-DE" dirty="0"/>
          </a:p>
        </p:txBody>
      </p:sp>
      <p:sp>
        <p:nvSpPr>
          <p:cNvPr id="7" name="Inhaltsplatzhalter 6"/>
          <p:cNvSpPr>
            <a:spLocks noGrp="1"/>
          </p:cNvSpPr>
          <p:nvPr>
            <p:ph idx="1"/>
          </p:nvPr>
        </p:nvSpPr>
        <p:spPr/>
        <p:txBody>
          <a:bodyPr/>
          <a:lstStyle/>
          <a:p>
            <a:pPr>
              <a:buFont typeface="Wingdings" panose="05000000000000000000" pitchFamily="2" charset="2"/>
              <a:buChar char="§"/>
            </a:pPr>
            <a:r>
              <a:rPr lang="de-DE" dirty="0" smtClean="0"/>
              <a:t>Abstraktion altersunabhängige Merkmale</a:t>
            </a:r>
          </a:p>
          <a:p>
            <a:pPr>
              <a:buFont typeface="Wingdings" panose="05000000000000000000" pitchFamily="2" charset="2"/>
              <a:buChar char="§"/>
            </a:pPr>
            <a:r>
              <a:rPr lang="de-DE" dirty="0" smtClean="0"/>
              <a:t>Gesicht enthält Informationen zu:</a:t>
            </a:r>
          </a:p>
          <a:p>
            <a:pPr lvl="1">
              <a:buFont typeface="Wingdings" panose="05000000000000000000" pitchFamily="2" charset="2"/>
              <a:buChar char="§"/>
            </a:pPr>
            <a:r>
              <a:rPr lang="de-DE" dirty="0" smtClean="0"/>
              <a:t>Identität</a:t>
            </a:r>
          </a:p>
          <a:p>
            <a:pPr lvl="1">
              <a:buFont typeface="Wingdings" panose="05000000000000000000" pitchFamily="2" charset="2"/>
              <a:buChar char="§"/>
            </a:pPr>
            <a:r>
              <a:rPr lang="de-DE" dirty="0" smtClean="0"/>
              <a:t>Alter</a:t>
            </a:r>
          </a:p>
          <a:p>
            <a:pPr lvl="1">
              <a:buFont typeface="Wingdings" panose="05000000000000000000" pitchFamily="2" charset="2"/>
              <a:buChar char="§"/>
            </a:pPr>
            <a:r>
              <a:rPr lang="de-DE" dirty="0" smtClean="0"/>
              <a:t>Geschlecht</a:t>
            </a:r>
          </a:p>
          <a:p>
            <a:pPr lvl="1">
              <a:buFont typeface="Wingdings" panose="05000000000000000000" pitchFamily="2" charset="2"/>
              <a:buChar char="§"/>
            </a:pPr>
            <a:r>
              <a:rPr lang="de-DE" dirty="0" smtClean="0"/>
              <a:t>Gefühlslage</a:t>
            </a:r>
          </a:p>
          <a:p>
            <a:pPr lvl="1">
              <a:buFont typeface="Wingdings" panose="05000000000000000000" pitchFamily="2" charset="2"/>
              <a:buChar char="§"/>
            </a:pPr>
            <a:r>
              <a:rPr lang="de-DE" dirty="0" smtClean="0"/>
              <a:t>Aufmerksamkeit</a:t>
            </a:r>
          </a:p>
          <a:p>
            <a:pPr>
              <a:buFont typeface="Wingdings" panose="05000000000000000000" pitchFamily="2" charset="2"/>
              <a:buChar char="§"/>
            </a:pPr>
            <a:r>
              <a:rPr lang="de-DE" dirty="0" smtClean="0"/>
              <a:t>spielt bei sozialer Interaktion eine große Rolle</a:t>
            </a:r>
          </a:p>
          <a:p>
            <a:pPr>
              <a:buFont typeface="Wingdings" panose="05000000000000000000" pitchFamily="2" charset="2"/>
              <a:buChar char="§"/>
            </a:pPr>
            <a:r>
              <a:rPr lang="de-DE" dirty="0" smtClean="0"/>
              <a:t>Funktionsweise bis jetzt unerforscht</a:t>
            </a:r>
          </a:p>
        </p:txBody>
      </p:sp>
    </p:spTree>
    <p:extLst>
      <p:ext uri="{BB962C8B-B14F-4D97-AF65-F5344CB8AC3E}">
        <p14:creationId xmlns:p14="http://schemas.microsoft.com/office/powerpoint/2010/main" val="702487144"/>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Viola-Jones-Algorithmus</a:t>
            </a:r>
            <a:endParaRPr lang="de-DE" dirty="0"/>
          </a:p>
        </p:txBody>
      </p:sp>
      <p:sp>
        <p:nvSpPr>
          <p:cNvPr id="3" name="Inhaltsplatzhalter 2"/>
          <p:cNvSpPr>
            <a:spLocks noGrp="1"/>
          </p:cNvSpPr>
          <p:nvPr>
            <p:ph idx="1"/>
          </p:nvPr>
        </p:nvSpPr>
        <p:spPr>
          <a:xfrm>
            <a:off x="1097280" y="1845734"/>
            <a:ext cx="5029200" cy="4023360"/>
          </a:xfrm>
        </p:spPr>
        <p:txBody>
          <a:bodyPr>
            <a:normAutofit lnSpcReduction="10000"/>
          </a:bodyPr>
          <a:lstStyle/>
          <a:p>
            <a:pPr>
              <a:buFont typeface="Wingdings" panose="05000000000000000000" pitchFamily="2" charset="2"/>
              <a:buChar char="§"/>
            </a:pPr>
            <a:r>
              <a:rPr lang="de-DE" dirty="0" smtClean="0"/>
              <a:t>erster Objekterkennungsalgorithmus, welcher in Echtzeit Objekte erkennt</a:t>
            </a:r>
          </a:p>
          <a:p>
            <a:pPr>
              <a:buFont typeface="Wingdings" panose="05000000000000000000" pitchFamily="2" charset="2"/>
              <a:buChar char="§"/>
            </a:pPr>
            <a:r>
              <a:rPr lang="de-DE" dirty="0" smtClean="0"/>
              <a:t>ursprüngliches Ziel: performanter Weg für die Gesichtserkennung</a:t>
            </a:r>
          </a:p>
          <a:p>
            <a:pPr marL="457200" indent="-457200">
              <a:buFont typeface="+mj-lt"/>
              <a:buAutoNum type="arabicPeriod"/>
            </a:pPr>
            <a:r>
              <a:rPr lang="de-DE" dirty="0" smtClean="0"/>
              <a:t>Graustufenbild</a:t>
            </a:r>
          </a:p>
          <a:p>
            <a:pPr marL="457200" indent="-457200">
              <a:buFont typeface="+mj-lt"/>
              <a:buAutoNum type="arabicPeriod"/>
            </a:pPr>
            <a:r>
              <a:rPr lang="de-DE" dirty="0" smtClean="0"/>
              <a:t>Integralbild</a:t>
            </a:r>
          </a:p>
          <a:p>
            <a:pPr marL="457200" indent="-457200">
              <a:buFont typeface="+mj-lt"/>
              <a:buAutoNum type="arabicPeriod"/>
            </a:pPr>
            <a:r>
              <a:rPr lang="de-DE" dirty="0" smtClean="0"/>
              <a:t>Analyse des Bildes durch Klassifikation der </a:t>
            </a:r>
            <a:br>
              <a:rPr lang="de-DE" dirty="0" smtClean="0"/>
            </a:br>
            <a:r>
              <a:rPr lang="de-DE" dirty="0" smtClean="0"/>
              <a:t>Helligkeitsdifferenzen</a:t>
            </a:r>
          </a:p>
          <a:p>
            <a:pPr>
              <a:buFont typeface="Wingdings" panose="05000000000000000000" pitchFamily="2" charset="2"/>
              <a:buChar char="§"/>
            </a:pPr>
            <a:r>
              <a:rPr lang="de-DE" dirty="0" smtClean="0"/>
              <a:t>Beschleunigung durch ADA-</a:t>
            </a:r>
            <a:r>
              <a:rPr lang="de-DE" dirty="0" err="1" smtClean="0"/>
              <a:t>Boost</a:t>
            </a:r>
            <a:r>
              <a:rPr lang="de-DE" dirty="0" smtClean="0"/>
              <a:t>-Verfahren</a:t>
            </a:r>
          </a:p>
          <a:p>
            <a:pPr lvl="1">
              <a:buFont typeface="Wingdings" panose="05000000000000000000" pitchFamily="2" charset="2"/>
              <a:buChar char="§"/>
            </a:pPr>
            <a:r>
              <a:rPr lang="de-DE" dirty="0" err="1" smtClean="0"/>
              <a:t>Cascade</a:t>
            </a:r>
            <a:r>
              <a:rPr lang="de-DE" dirty="0" smtClean="0"/>
              <a:t> – Kaskade: Wasserfall</a:t>
            </a:r>
          </a:p>
          <a:p>
            <a:pPr>
              <a:buFont typeface="Wingdings" panose="05000000000000000000" pitchFamily="2" charset="2"/>
              <a:buChar char="§"/>
            </a:pPr>
            <a:r>
              <a:rPr lang="de-DE" dirty="0" smtClean="0"/>
              <a:t>Nachteil: Helligkeitsabhängig</a:t>
            </a:r>
          </a:p>
        </p:txBody>
      </p:sp>
      <p:grpSp>
        <p:nvGrpSpPr>
          <p:cNvPr id="6" name="Gruppieren 5"/>
          <p:cNvGrpSpPr/>
          <p:nvPr/>
        </p:nvGrpSpPr>
        <p:grpSpPr>
          <a:xfrm>
            <a:off x="6096000" y="3401060"/>
            <a:ext cx="5839651" cy="2011680"/>
            <a:chOff x="6126480" y="1845734"/>
            <a:chExt cx="5839651" cy="2011680"/>
          </a:xfrm>
        </p:grpSpPr>
        <p:pic>
          <p:nvPicPr>
            <p:cNvPr id="4" name="Grafik 3"/>
            <p:cNvPicPr>
              <a:picLocks noChangeAspect="1"/>
            </p:cNvPicPr>
            <p:nvPr/>
          </p:nvPicPr>
          <p:blipFill>
            <a:blip r:embed="rId3"/>
            <a:stretch>
              <a:fillRect/>
            </a:stretch>
          </p:blipFill>
          <p:spPr>
            <a:xfrm>
              <a:off x="6126480" y="1845734"/>
              <a:ext cx="5839651" cy="1530555"/>
            </a:xfrm>
            <a:prstGeom prst="rect">
              <a:avLst/>
            </a:prstGeom>
          </p:spPr>
        </p:pic>
        <p:sp>
          <p:nvSpPr>
            <p:cNvPr id="5" name="Textfeld 4"/>
            <p:cNvSpPr txBox="1"/>
            <p:nvPr/>
          </p:nvSpPr>
          <p:spPr>
            <a:xfrm>
              <a:off x="6126480" y="3488082"/>
              <a:ext cx="5839651" cy="369332"/>
            </a:xfrm>
            <a:prstGeom prst="rect">
              <a:avLst/>
            </a:prstGeom>
            <a:noFill/>
          </p:spPr>
          <p:txBody>
            <a:bodyPr wrap="square" rtlCol="0">
              <a:spAutoFit/>
            </a:bodyPr>
            <a:lstStyle/>
            <a:p>
              <a:pPr algn="ctr"/>
              <a:r>
                <a:rPr lang="de-DE" dirty="0" smtClean="0"/>
                <a:t>Basis-</a:t>
              </a:r>
              <a:r>
                <a:rPr lang="de-DE" dirty="0" err="1" smtClean="0"/>
                <a:t>Klassifikatoren</a:t>
              </a:r>
              <a:endParaRPr lang="de-DE" dirty="0"/>
            </a:p>
          </p:txBody>
        </p:sp>
      </p:grpSp>
    </p:spTree>
    <p:extLst>
      <p:ext uri="{BB962C8B-B14F-4D97-AF65-F5344CB8AC3E}">
        <p14:creationId xmlns:p14="http://schemas.microsoft.com/office/powerpoint/2010/main" val="1605311033"/>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OpenCV – Was ist das?</a:t>
            </a:r>
            <a:endParaRPr lang="de-DE" dirty="0"/>
          </a:p>
        </p:txBody>
      </p:sp>
      <p:sp>
        <p:nvSpPr>
          <p:cNvPr id="3" name="Inhaltsplatzhalter 2"/>
          <p:cNvSpPr>
            <a:spLocks noGrp="1"/>
          </p:cNvSpPr>
          <p:nvPr>
            <p:ph idx="1"/>
          </p:nvPr>
        </p:nvSpPr>
        <p:spPr>
          <a:xfrm>
            <a:off x="1097280" y="1845734"/>
            <a:ext cx="8516620" cy="4023360"/>
          </a:xfrm>
        </p:spPr>
        <p:txBody>
          <a:bodyPr/>
          <a:lstStyle/>
          <a:p>
            <a:pPr>
              <a:buFont typeface="Wingdings" panose="05000000000000000000" pitchFamily="2" charset="2"/>
              <a:buChar char="§"/>
            </a:pPr>
            <a:r>
              <a:rPr lang="de-DE" dirty="0"/>
              <a:t>ist eine Softwarebibliothek für die Verarbeitung von Bildern, sowie für maschinelle </a:t>
            </a:r>
            <a:r>
              <a:rPr lang="de-DE" dirty="0" smtClean="0"/>
              <a:t>Lernprozesse</a:t>
            </a:r>
          </a:p>
          <a:p>
            <a:pPr>
              <a:buFont typeface="Wingdings" panose="05000000000000000000" pitchFamily="2" charset="2"/>
              <a:buChar char="§"/>
            </a:pPr>
            <a:r>
              <a:rPr lang="de-DE" dirty="0" smtClean="0"/>
              <a:t>besteht aus 2500 </a:t>
            </a:r>
            <a:r>
              <a:rPr lang="de-DE" dirty="0"/>
              <a:t>optimierten </a:t>
            </a:r>
            <a:r>
              <a:rPr lang="de-DE" dirty="0" smtClean="0"/>
              <a:t>Algorithmen</a:t>
            </a:r>
          </a:p>
          <a:p>
            <a:pPr>
              <a:buFont typeface="Wingdings" panose="05000000000000000000" pitchFamily="2" charset="2"/>
              <a:buChar char="§"/>
            </a:pPr>
            <a:r>
              <a:rPr lang="de-DE" dirty="0" smtClean="0"/>
              <a:t>finanziert durch renommierte Unternehmen (Google, Yahoo, Microsoft, Intel)</a:t>
            </a:r>
          </a:p>
          <a:p>
            <a:pPr>
              <a:buFont typeface="Wingdings" panose="05000000000000000000" pitchFamily="2" charset="2"/>
              <a:buChar char="§"/>
            </a:pPr>
            <a:r>
              <a:rPr lang="de-DE" dirty="0" smtClean="0"/>
              <a:t>Einsatz:</a:t>
            </a:r>
          </a:p>
          <a:p>
            <a:pPr lvl="1">
              <a:buFont typeface="Wingdings" panose="05000000000000000000" pitchFamily="2" charset="2"/>
              <a:buChar char="§"/>
            </a:pPr>
            <a:r>
              <a:rPr lang="de-DE" dirty="0" err="1" smtClean="0"/>
              <a:t>StreetView</a:t>
            </a:r>
            <a:endParaRPr lang="de-DE" dirty="0" smtClean="0"/>
          </a:p>
          <a:p>
            <a:pPr lvl="1">
              <a:buFont typeface="Wingdings" panose="05000000000000000000" pitchFamily="2" charset="2"/>
              <a:buChar char="§"/>
            </a:pPr>
            <a:r>
              <a:rPr lang="de-DE" dirty="0" smtClean="0"/>
              <a:t>Sprengstofferkennung</a:t>
            </a:r>
          </a:p>
          <a:p>
            <a:pPr lvl="1">
              <a:buFont typeface="Wingdings" panose="05000000000000000000" pitchFamily="2" charset="2"/>
              <a:buChar char="§"/>
            </a:pPr>
            <a:r>
              <a:rPr lang="de-DE" dirty="0" smtClean="0"/>
              <a:t>Warnsystem für ertrinkende Personen</a:t>
            </a:r>
            <a:endParaRPr lang="de-DE" dirty="0"/>
          </a:p>
        </p:txBody>
      </p:sp>
      <p:pic>
        <p:nvPicPr>
          <p:cNvPr id="1028" name="Picture 4" descr="http://upload.wikimedia.org/wikipedia/commons/5/53/OpenCV_Logo_with_tex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13900" y="1845734"/>
            <a:ext cx="1541780" cy="1898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379527"/>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OpenCV - Test</a:t>
            </a:r>
            <a:endParaRPr lang="de-DE" dirty="0"/>
          </a:p>
        </p:txBody>
      </p:sp>
      <p:sp>
        <p:nvSpPr>
          <p:cNvPr id="3" name="Inhaltsplatzhalter 2"/>
          <p:cNvSpPr>
            <a:spLocks noGrp="1"/>
          </p:cNvSpPr>
          <p:nvPr>
            <p:ph idx="1"/>
          </p:nvPr>
        </p:nvSpPr>
        <p:spPr>
          <a:xfrm>
            <a:off x="1097280" y="1845734"/>
            <a:ext cx="5392420" cy="4250266"/>
          </a:xfrm>
        </p:spPr>
        <p:txBody>
          <a:bodyPr/>
          <a:lstStyle/>
          <a:p>
            <a:pPr>
              <a:lnSpc>
                <a:spcPct val="150000"/>
              </a:lnSpc>
              <a:buFont typeface="Wingdings" panose="05000000000000000000" pitchFamily="2" charset="2"/>
              <a:buChar char="§"/>
            </a:pPr>
            <a:r>
              <a:rPr lang="de-DE" dirty="0" smtClean="0"/>
              <a:t>Programm zur Gesichtserkennung in einem Bild</a:t>
            </a:r>
          </a:p>
          <a:p>
            <a:pPr>
              <a:lnSpc>
                <a:spcPct val="150000"/>
              </a:lnSpc>
              <a:buFont typeface="Wingdings" panose="05000000000000000000" pitchFamily="2" charset="2"/>
              <a:buChar char="§"/>
            </a:pPr>
            <a:r>
              <a:rPr lang="de-DE" dirty="0" smtClean="0"/>
              <a:t>Anwender bestätigt Korrektheit bzw. korrigiert (ohne Beeinflussung </a:t>
            </a:r>
            <a:r>
              <a:rPr lang="de-DE" dirty="0" err="1" smtClean="0"/>
              <a:t>Cascade</a:t>
            </a:r>
            <a:r>
              <a:rPr lang="de-DE" dirty="0" smtClean="0"/>
              <a:t>)</a:t>
            </a:r>
          </a:p>
          <a:p>
            <a:pPr>
              <a:lnSpc>
                <a:spcPct val="150000"/>
              </a:lnSpc>
              <a:buFont typeface="Wingdings" panose="05000000000000000000" pitchFamily="2" charset="2"/>
              <a:buChar char="§"/>
            </a:pPr>
            <a:r>
              <a:rPr lang="de-DE" dirty="0" smtClean="0"/>
              <a:t>abschließende Zusammenfassung der Ergebnisse</a:t>
            </a:r>
          </a:p>
          <a:p>
            <a:pPr>
              <a:lnSpc>
                <a:spcPct val="150000"/>
              </a:lnSpc>
              <a:buFont typeface="Wingdings" panose="05000000000000000000" pitchFamily="2" charset="2"/>
              <a:buChar char="§"/>
            </a:pPr>
            <a:r>
              <a:rPr lang="de-DE" dirty="0" smtClean="0"/>
              <a:t>es wurden von mir ca. 1000 Bilder untersucht</a:t>
            </a:r>
          </a:p>
          <a:p>
            <a:pPr lvl="1">
              <a:lnSpc>
                <a:spcPct val="150000"/>
              </a:lnSpc>
              <a:buFont typeface="Wingdings" panose="05000000000000000000" pitchFamily="2" charset="2"/>
              <a:buChar char="§"/>
            </a:pPr>
            <a:r>
              <a:rPr lang="de-DE" dirty="0" smtClean="0"/>
              <a:t>Motive: Gesichter (versch. Perspektiven), Auto, Haus</a:t>
            </a:r>
            <a:endParaRPr lang="de-DE" dirty="0"/>
          </a:p>
        </p:txBody>
      </p:sp>
      <p:graphicFrame>
        <p:nvGraphicFramePr>
          <p:cNvPr id="11" name="Diagramm 10"/>
          <p:cNvGraphicFramePr/>
          <p:nvPr>
            <p:extLst>
              <p:ext uri="{D42A27DB-BD31-4B8C-83A1-F6EECF244321}">
                <p14:modId xmlns:p14="http://schemas.microsoft.com/office/powerpoint/2010/main" val="3405963134"/>
              </p:ext>
            </p:extLst>
          </p:nvPr>
        </p:nvGraphicFramePr>
        <p:xfrm>
          <a:off x="6489700" y="1845734"/>
          <a:ext cx="4665980" cy="3539067"/>
        </p:xfrm>
        <a:graphic>
          <a:graphicData uri="http://schemas.openxmlformats.org/drawingml/2006/chart">
            <c:chart xmlns:c="http://schemas.openxmlformats.org/drawingml/2006/chart" xmlns:r="http://schemas.openxmlformats.org/officeDocument/2006/relationships" r:id="rId3"/>
          </a:graphicData>
        </a:graphic>
      </p:graphicFrame>
      <p:sp>
        <p:nvSpPr>
          <p:cNvPr id="12" name="Abgerundetes Rechteck 11">
            <a:hlinkClick r:id="rId4" action="ppaction://program"/>
          </p:cNvPr>
          <p:cNvSpPr/>
          <p:nvPr/>
        </p:nvSpPr>
        <p:spPr>
          <a:xfrm>
            <a:off x="4822785" y="5671595"/>
            <a:ext cx="2546430" cy="424405"/>
          </a:xfrm>
          <a:prstGeom prst="roundRect">
            <a:avLst/>
          </a:prstGeom>
          <a:effectLst>
            <a:softEdge rad="3175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de-DE" dirty="0" smtClean="0"/>
              <a:t>Programm ausführen</a:t>
            </a:r>
            <a:endParaRPr lang="de-DE" dirty="0"/>
          </a:p>
        </p:txBody>
      </p:sp>
    </p:spTree>
    <p:extLst>
      <p:ext uri="{BB962C8B-B14F-4D97-AF65-F5344CB8AC3E}">
        <p14:creationId xmlns:p14="http://schemas.microsoft.com/office/powerpoint/2010/main" val="338291594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1">
                                            <p:graphicEl>
                                              <a:chart seriesIdx="0" categoryIdx="-4" bldStep="series"/>
                                            </p:graphicEl>
                                          </p:spTgt>
                                        </p:tgtEl>
                                        <p:attrNameLst>
                                          <p:attrName>style.visibility</p:attrName>
                                        </p:attrNameLst>
                                      </p:cBhvr>
                                      <p:to>
                                        <p:strVal val="visible"/>
                                      </p:to>
                                    </p:set>
                                    <p:animEffect transition="in" filter="wheel(1)">
                                      <p:cBhvr>
                                        <p:cTn id="7" dur="2000"/>
                                        <p:tgtEl>
                                          <p:spTgt spid="11">
                                            <p:graphicEl>
                                              <a:chart seriesIdx="0"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uiExpand="1">
        <p:bldSub>
          <a:bldChart bld="series"/>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Servomotor</a:t>
            </a:r>
            <a:endParaRPr lang="de-DE" dirty="0"/>
          </a:p>
        </p:txBody>
      </p:sp>
      <p:sp>
        <p:nvSpPr>
          <p:cNvPr id="3" name="Inhaltsplatzhalter 2"/>
          <p:cNvSpPr>
            <a:spLocks noGrp="1"/>
          </p:cNvSpPr>
          <p:nvPr>
            <p:ph idx="1"/>
          </p:nvPr>
        </p:nvSpPr>
        <p:spPr>
          <a:xfrm>
            <a:off x="1097280" y="1845734"/>
            <a:ext cx="4998720" cy="4023360"/>
          </a:xfrm>
        </p:spPr>
        <p:txBody>
          <a:bodyPr>
            <a:normAutofit fontScale="92500" lnSpcReduction="10000"/>
          </a:bodyPr>
          <a:lstStyle/>
          <a:p>
            <a:pPr>
              <a:buFont typeface="Wingdings" panose="05000000000000000000" pitchFamily="2" charset="2"/>
              <a:buChar char="§"/>
            </a:pPr>
            <a:r>
              <a:rPr lang="de-DE" dirty="0"/>
              <a:t>ist ein positionsgeregelter </a:t>
            </a:r>
            <a:r>
              <a:rPr lang="de-DE" dirty="0" smtClean="0"/>
              <a:t>Elektromotor</a:t>
            </a:r>
          </a:p>
          <a:p>
            <a:pPr>
              <a:buFont typeface="Wingdings" panose="05000000000000000000" pitchFamily="2" charset="2"/>
              <a:buChar char="§"/>
            </a:pPr>
            <a:r>
              <a:rPr lang="de-DE" dirty="0" smtClean="0"/>
              <a:t>Bedienung durch Steuerelektronik mittels PWM</a:t>
            </a:r>
          </a:p>
          <a:p>
            <a:pPr>
              <a:buFont typeface="Wingdings" panose="05000000000000000000" pitchFamily="2" charset="2"/>
              <a:buChar char="§"/>
            </a:pPr>
            <a:r>
              <a:rPr lang="de-DE" dirty="0" smtClean="0"/>
              <a:t>Drehung in die Richtung, welche geringere Entfernung hat</a:t>
            </a:r>
          </a:p>
          <a:p>
            <a:pPr>
              <a:buFont typeface="Wingdings" panose="05000000000000000000" pitchFamily="2" charset="2"/>
              <a:buChar char="§"/>
            </a:pPr>
            <a:r>
              <a:rPr lang="de-DE" dirty="0" smtClean="0"/>
              <a:t>anschließend Haltung der Position</a:t>
            </a:r>
          </a:p>
          <a:p>
            <a:pPr>
              <a:buFont typeface="Wingdings" panose="05000000000000000000" pitchFamily="2" charset="2"/>
              <a:buChar char="§"/>
            </a:pPr>
            <a:endParaRPr lang="de-DE" dirty="0"/>
          </a:p>
          <a:p>
            <a:pPr marL="457200" indent="-457200">
              <a:buFont typeface="+mj-lt"/>
              <a:buAutoNum type="arabicPeriod"/>
            </a:pPr>
            <a:r>
              <a:rPr lang="de-DE" dirty="0" smtClean="0"/>
              <a:t>Steuerelektronik</a:t>
            </a:r>
          </a:p>
          <a:p>
            <a:pPr marL="457200" indent="-457200">
              <a:buFont typeface="+mj-lt"/>
              <a:buAutoNum type="arabicPeriod"/>
            </a:pPr>
            <a:r>
              <a:rPr lang="de-DE" dirty="0" smtClean="0"/>
              <a:t>Elektromotor</a:t>
            </a:r>
          </a:p>
          <a:p>
            <a:pPr marL="457200" indent="-457200">
              <a:buFont typeface="+mj-lt"/>
              <a:buAutoNum type="arabicPeriod"/>
            </a:pPr>
            <a:r>
              <a:rPr lang="de-DE" dirty="0" smtClean="0"/>
              <a:t>Potentiometer</a:t>
            </a:r>
          </a:p>
          <a:p>
            <a:pPr marL="457200" indent="-457200">
              <a:buFont typeface="+mj-lt"/>
              <a:buAutoNum type="arabicPeriod"/>
            </a:pPr>
            <a:r>
              <a:rPr lang="de-DE" dirty="0" smtClean="0"/>
              <a:t>Getriebe</a:t>
            </a:r>
          </a:p>
          <a:p>
            <a:pPr>
              <a:buFont typeface="Wingdings" panose="05000000000000000000" pitchFamily="2" charset="2"/>
              <a:buChar char="§"/>
            </a:pPr>
            <a:endParaRPr lang="de-DE" dirty="0" smtClean="0"/>
          </a:p>
        </p:txBody>
      </p:sp>
      <p:pic>
        <p:nvPicPr>
          <p:cNvPr id="5" name="Grafik 4" descr="Servo Aufbau"/>
          <p:cNvPicPr/>
          <p:nvPr/>
        </p:nvPicPr>
        <p:blipFill rotWithShape="1">
          <a:blip r:embed="rId3">
            <a:extLst>
              <a:ext uri="{28A0092B-C50C-407E-A947-70E740481C1C}">
                <a14:useLocalDpi xmlns:a14="http://schemas.microsoft.com/office/drawing/2010/main" val="0"/>
              </a:ext>
            </a:extLst>
          </a:blip>
          <a:srcRect l="3472" t="2431" r="4154" b="17882"/>
          <a:stretch/>
        </p:blipFill>
        <p:spPr bwMode="auto">
          <a:xfrm>
            <a:off x="6096000" y="1845734"/>
            <a:ext cx="5059680" cy="436476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77624602"/>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Rückblick">
  <a:themeElements>
    <a:clrScheme name="Rückblick">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ückblic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ückblic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1510</Words>
  <Application>Microsoft Office PowerPoint</Application>
  <PresentationFormat>Breitbild</PresentationFormat>
  <Paragraphs>296</Paragraphs>
  <Slides>21</Slides>
  <Notes>17</Notes>
  <HiddenSlides>0</HiddenSlides>
  <MMClips>1</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21</vt:i4>
      </vt:variant>
    </vt:vector>
  </HeadingPairs>
  <TitlesOfParts>
    <vt:vector size="27" baseType="lpstr">
      <vt:lpstr>Arial</vt:lpstr>
      <vt:lpstr>Calibri</vt:lpstr>
      <vt:lpstr>Calibri Light</vt:lpstr>
      <vt:lpstr>Times New Roman</vt:lpstr>
      <vt:lpstr>Wingdings</vt:lpstr>
      <vt:lpstr>Rückblick</vt:lpstr>
      <vt:lpstr>Gesichtsverfolgung mit dem Raspberry Pi</vt:lpstr>
      <vt:lpstr>1. Einstieg</vt:lpstr>
      <vt:lpstr>Gliederung</vt:lpstr>
      <vt:lpstr>Theoretische Grundlagen</vt:lpstr>
      <vt:lpstr>Die biologische Gesichtserkennung des Menschen</vt:lpstr>
      <vt:lpstr>Viola-Jones-Algorithmus</vt:lpstr>
      <vt:lpstr>OpenCV – Was ist das?</vt:lpstr>
      <vt:lpstr>OpenCV - Test</vt:lpstr>
      <vt:lpstr>Servomotor</vt:lpstr>
      <vt:lpstr>Praktische Umsetzungen</vt:lpstr>
      <vt:lpstr>Echtzeit-Gesichtserkennung</vt:lpstr>
      <vt:lpstr>Trainieren eines eigenen Cascades</vt:lpstr>
      <vt:lpstr>Trainieren eines eigenen Cascades</vt:lpstr>
      <vt:lpstr>Trainieren eines eigenen Cascades</vt:lpstr>
      <vt:lpstr>Lego-Konstruktion für Endprodukt</vt:lpstr>
      <vt:lpstr>Ansteuerung eines Servos</vt:lpstr>
      <vt:lpstr>Finales Produkt</vt:lpstr>
      <vt:lpstr>Fazit</vt:lpstr>
      <vt:lpstr>Interessante Pi-Projekte Anderer</vt:lpstr>
      <vt:lpstr>Bild-Quellen</vt:lpstr>
      <vt:lpstr>PowerPoint-Präsentation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Gesichtsverfolgung mit dem Raspberry Pi</dc:title>
  <dc:creator>Leonardo Hübscher</dc:creator>
  <cp:lastModifiedBy>Leonardo Hübscher</cp:lastModifiedBy>
  <cp:revision>172</cp:revision>
  <dcterms:created xsi:type="dcterms:W3CDTF">2015-02-11T18:50:00Z</dcterms:created>
  <dcterms:modified xsi:type="dcterms:W3CDTF">2015-02-15T12:35:05Z</dcterms:modified>
</cp:coreProperties>
</file>