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1.xml" ContentType="application/vnd.openxmlformats-officedocument.themeOverride+xml"/>
  <Override PartName="/ppt/notesSlides/notesSlide10.xml" ContentType="application/vnd.openxmlformats-officedocument.presentationml.notesSlide+xml"/>
  <Override PartName="/ppt/theme/themeOverride2.xml" ContentType="application/vnd.openxmlformats-officedocument.themeOverride+xml"/>
  <Override PartName="/ppt/notesSlides/notesSlide11.xml" ContentType="application/vnd.openxmlformats-officedocument.presentationml.notesSlide+xml"/>
  <Override PartName="/ppt/theme/themeOverride3.xml" ContentType="application/vnd.openxmlformats-officedocument.themeOverride+xml"/>
  <Override PartName="/ppt/notesSlides/notesSlide12.xml" ContentType="application/vnd.openxmlformats-officedocument.presentationml.notesSlide+xml"/>
  <Override PartName="/ppt/theme/themeOverride4.xml" ContentType="application/vnd.openxmlformats-officedocument.themeOverride+xml"/>
  <Override PartName="/ppt/notesSlides/notesSlide13.xml" ContentType="application/vnd.openxmlformats-officedocument.presentationml.notesSlide+xml"/>
  <Override PartName="/ppt/theme/themeOverride5.xml" ContentType="application/vnd.openxmlformats-officedocument.themeOverride+xml"/>
  <Override PartName="/ppt/notesSlides/notesSlide14.xml" ContentType="application/vnd.openxmlformats-officedocument.presentationml.notesSlide+xml"/>
  <Override PartName="/ppt/theme/themeOverride6.xml" ContentType="application/vnd.openxmlformats-officedocument.themeOverride+xml"/>
  <Override PartName="/ppt/notesSlides/notesSlide15.xml" ContentType="application/vnd.openxmlformats-officedocument.presentationml.notesSlide+xml"/>
  <Override PartName="/ppt/theme/themeOverride7.xml" ContentType="application/vnd.openxmlformats-officedocument.themeOverride+xml"/>
  <Override PartName="/ppt/notesSlides/notesSlide16.xml" ContentType="application/vnd.openxmlformats-officedocument.presentationml.notesSlide+xml"/>
  <Override PartName="/ppt/theme/themeOverride8.xml" ContentType="application/vnd.openxmlformats-officedocument.themeOverride+xml"/>
  <Override PartName="/ppt/notesSlides/notesSlide17.xml" ContentType="application/vnd.openxmlformats-officedocument.presentationml.notesSlide+xml"/>
  <Override PartName="/ppt/theme/themeOverride9.xml" ContentType="application/vnd.openxmlformats-officedocument.themeOverride+xml"/>
  <Override PartName="/ppt/notesSlides/notesSlide18.xml" ContentType="application/vnd.openxmlformats-officedocument.presentationml.notesSlide+xml"/>
  <Override PartName="/ppt/theme/themeOverride10.xml" ContentType="application/vnd.openxmlformats-officedocument.themeOverride+xml"/>
  <Override PartName="/ppt/notesSlides/notesSlide19.xml" ContentType="application/vnd.openxmlformats-officedocument.presentationml.notesSlide+xml"/>
  <Override PartName="/ppt/theme/themeOverride11.xml" ContentType="application/vnd.openxmlformats-officedocument.themeOverride+xml"/>
  <Override PartName="/ppt/notesSlides/notesSlide20.xml" ContentType="application/vnd.openxmlformats-officedocument.presentationml.notesSlide+xml"/>
  <Override PartName="/ppt/theme/themeOverride12.xml" ContentType="application/vnd.openxmlformats-officedocument.themeOverride+xml"/>
  <Override PartName="/ppt/notesSlides/notesSlide21.xml" ContentType="application/vnd.openxmlformats-officedocument.presentationml.notesSlide+xml"/>
  <Override PartName="/ppt/theme/themeOverride13.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14.xml" ContentType="application/vnd.openxmlformats-officedocument.themeOverride+xml"/>
  <Override PartName="/ppt/notesSlides/notesSlide27.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4"/>
    <p:sldMasterId id="2147483754" r:id="rId5"/>
  </p:sldMasterIdLst>
  <p:notesMasterIdLst>
    <p:notesMasterId r:id="rId130"/>
  </p:notesMasterIdLst>
  <p:sldIdLst>
    <p:sldId id="492" r:id="rId6"/>
    <p:sldId id="493" r:id="rId7"/>
    <p:sldId id="494" r:id="rId8"/>
    <p:sldId id="495" r:id="rId9"/>
    <p:sldId id="496" r:id="rId10"/>
    <p:sldId id="497" r:id="rId11"/>
    <p:sldId id="498" r:id="rId12"/>
    <p:sldId id="499" r:id="rId13"/>
    <p:sldId id="500" r:id="rId14"/>
    <p:sldId id="501" r:id="rId15"/>
    <p:sldId id="502" r:id="rId16"/>
    <p:sldId id="503" r:id="rId17"/>
    <p:sldId id="504" r:id="rId18"/>
    <p:sldId id="505" r:id="rId19"/>
    <p:sldId id="506" r:id="rId20"/>
    <p:sldId id="507" r:id="rId21"/>
    <p:sldId id="508" r:id="rId22"/>
    <p:sldId id="509" r:id="rId23"/>
    <p:sldId id="510" r:id="rId24"/>
    <p:sldId id="511" r:id="rId25"/>
    <p:sldId id="512" r:id="rId26"/>
    <p:sldId id="513" r:id="rId27"/>
    <p:sldId id="514" r:id="rId28"/>
    <p:sldId id="515" r:id="rId29"/>
    <p:sldId id="516" r:id="rId30"/>
    <p:sldId id="517" r:id="rId31"/>
    <p:sldId id="518" r:id="rId32"/>
    <p:sldId id="519" r:id="rId33"/>
    <p:sldId id="520" r:id="rId34"/>
    <p:sldId id="434" r:id="rId35"/>
    <p:sldId id="436" r:id="rId36"/>
    <p:sldId id="437" r:id="rId37"/>
    <p:sldId id="454" r:id="rId38"/>
    <p:sldId id="439" r:id="rId39"/>
    <p:sldId id="440" r:id="rId40"/>
    <p:sldId id="441" r:id="rId41"/>
    <p:sldId id="442" r:id="rId42"/>
    <p:sldId id="443" r:id="rId43"/>
    <p:sldId id="444" r:id="rId44"/>
    <p:sldId id="445" r:id="rId45"/>
    <p:sldId id="478" r:id="rId46"/>
    <p:sldId id="479" r:id="rId47"/>
    <p:sldId id="446" r:id="rId48"/>
    <p:sldId id="447" r:id="rId49"/>
    <p:sldId id="448" r:id="rId50"/>
    <p:sldId id="480" r:id="rId51"/>
    <p:sldId id="481" r:id="rId52"/>
    <p:sldId id="482" r:id="rId53"/>
    <p:sldId id="483" r:id="rId54"/>
    <p:sldId id="484" r:id="rId55"/>
    <p:sldId id="485" r:id="rId56"/>
    <p:sldId id="486" r:id="rId57"/>
    <p:sldId id="487" r:id="rId58"/>
    <p:sldId id="488" r:id="rId59"/>
    <p:sldId id="489" r:id="rId60"/>
    <p:sldId id="490" r:id="rId61"/>
    <p:sldId id="262" r:id="rId62"/>
    <p:sldId id="455" r:id="rId63"/>
    <p:sldId id="456" r:id="rId64"/>
    <p:sldId id="457" r:id="rId65"/>
    <p:sldId id="458" r:id="rId66"/>
    <p:sldId id="491" r:id="rId67"/>
    <p:sldId id="267" r:id="rId68"/>
    <p:sldId id="465" r:id="rId69"/>
    <p:sldId id="270" r:id="rId70"/>
    <p:sldId id="272" r:id="rId71"/>
    <p:sldId id="273" r:id="rId72"/>
    <p:sldId id="268" r:id="rId73"/>
    <p:sldId id="271" r:id="rId74"/>
    <p:sldId id="337" r:id="rId75"/>
    <p:sldId id="376"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3" r:id="rId91"/>
    <p:sldId id="354" r:id="rId92"/>
    <p:sldId id="355" r:id="rId93"/>
    <p:sldId id="356" r:id="rId94"/>
    <p:sldId id="357" r:id="rId95"/>
    <p:sldId id="358" r:id="rId96"/>
    <p:sldId id="359" r:id="rId97"/>
    <p:sldId id="360" r:id="rId98"/>
    <p:sldId id="361" r:id="rId99"/>
    <p:sldId id="362" r:id="rId100"/>
    <p:sldId id="363" r:id="rId101"/>
    <p:sldId id="364" r:id="rId102"/>
    <p:sldId id="365" r:id="rId103"/>
    <p:sldId id="366" r:id="rId104"/>
    <p:sldId id="367" r:id="rId105"/>
    <p:sldId id="368" r:id="rId106"/>
    <p:sldId id="369" r:id="rId107"/>
    <p:sldId id="370" r:id="rId108"/>
    <p:sldId id="371" r:id="rId109"/>
    <p:sldId id="372" r:id="rId110"/>
    <p:sldId id="373" r:id="rId111"/>
    <p:sldId id="374" r:id="rId112"/>
    <p:sldId id="466" r:id="rId113"/>
    <p:sldId id="467" r:id="rId114"/>
    <p:sldId id="468" r:id="rId115"/>
    <p:sldId id="469" r:id="rId116"/>
    <p:sldId id="470" r:id="rId117"/>
    <p:sldId id="471" r:id="rId118"/>
    <p:sldId id="472" r:id="rId119"/>
    <p:sldId id="473" r:id="rId120"/>
    <p:sldId id="474" r:id="rId121"/>
    <p:sldId id="475" r:id="rId122"/>
    <p:sldId id="375" r:id="rId123"/>
    <p:sldId id="476" r:id="rId124"/>
    <p:sldId id="377" r:id="rId125"/>
    <p:sldId id="378" r:id="rId126"/>
    <p:sldId id="379" r:id="rId127"/>
    <p:sldId id="380" r:id="rId128"/>
    <p:sldId id="477"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tableStyles" Target="tableStyles.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notesMaster" Target="notesMasters/notesMaster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presProps" Target="pres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viewProps" Target="viewProp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CA5EB9-4EA3-4EBF-A3AE-4C1B9FA8AE2E}"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1A6A632-382C-4BEF-AAE9-90EAE3293532}">
      <dgm:prSet/>
      <dgm:spPr/>
      <dgm:t>
        <a:bodyPr/>
        <a:lstStyle/>
        <a:p>
          <a:r>
            <a:rPr lang="en-IN"/>
            <a:t>Section – 1: Concurrency</a:t>
          </a:r>
          <a:endParaRPr lang="en-US"/>
        </a:p>
      </dgm:t>
    </dgm:pt>
    <dgm:pt modelId="{3815E904-381F-489C-AB5E-68460C6648C8}" type="parTrans" cxnId="{C5FA1640-2F98-4BC9-BFD2-FC9323B641B6}">
      <dgm:prSet/>
      <dgm:spPr/>
      <dgm:t>
        <a:bodyPr/>
        <a:lstStyle/>
        <a:p>
          <a:endParaRPr lang="en-US"/>
        </a:p>
      </dgm:t>
    </dgm:pt>
    <dgm:pt modelId="{E1FFCD05-AD84-4E7D-8090-E7CA6B0BC17D}" type="sibTrans" cxnId="{C5FA1640-2F98-4BC9-BFD2-FC9323B641B6}">
      <dgm:prSet/>
      <dgm:spPr/>
      <dgm:t>
        <a:bodyPr/>
        <a:lstStyle/>
        <a:p>
          <a:endParaRPr lang="en-US"/>
        </a:p>
      </dgm:t>
    </dgm:pt>
    <dgm:pt modelId="{7D794CED-FDEB-4B80-9A9F-B19E9F03D494}">
      <dgm:prSet/>
      <dgm:spPr/>
      <dgm:t>
        <a:bodyPr/>
        <a:lstStyle/>
        <a:p>
          <a:r>
            <a:rPr lang="en-IN"/>
            <a:t>Section – 2: Mutual Exclusion</a:t>
          </a:r>
          <a:endParaRPr lang="en-US"/>
        </a:p>
      </dgm:t>
    </dgm:pt>
    <dgm:pt modelId="{A3794342-587E-4896-9D07-679D7BE026E7}" type="parTrans" cxnId="{D3CEF3AB-5962-4895-A61D-5CA789BD9F60}">
      <dgm:prSet/>
      <dgm:spPr/>
      <dgm:t>
        <a:bodyPr/>
        <a:lstStyle/>
        <a:p>
          <a:endParaRPr lang="en-US"/>
        </a:p>
      </dgm:t>
    </dgm:pt>
    <dgm:pt modelId="{9EF317D0-BE9D-47CC-826A-95BF1E43CA9D}" type="sibTrans" cxnId="{D3CEF3AB-5962-4895-A61D-5CA789BD9F60}">
      <dgm:prSet/>
      <dgm:spPr/>
      <dgm:t>
        <a:bodyPr/>
        <a:lstStyle/>
        <a:p>
          <a:endParaRPr lang="en-US"/>
        </a:p>
      </dgm:t>
    </dgm:pt>
    <dgm:pt modelId="{BA705CC6-A8AE-4437-A467-40A8E9AB2CA1}">
      <dgm:prSet/>
      <dgm:spPr/>
      <dgm:t>
        <a:bodyPr/>
        <a:lstStyle/>
        <a:p>
          <a:r>
            <a:rPr lang="en-IN"/>
            <a:t>Section – 3: Principles of Deadlock</a:t>
          </a:r>
          <a:endParaRPr lang="en-US"/>
        </a:p>
      </dgm:t>
    </dgm:pt>
    <dgm:pt modelId="{CCE72E5D-BCAF-4332-8803-F2C6BC193DA3}" type="parTrans" cxnId="{F56BD50C-C5BE-4D1B-9255-D4E3F7CA9FA5}">
      <dgm:prSet/>
      <dgm:spPr/>
      <dgm:t>
        <a:bodyPr/>
        <a:lstStyle/>
        <a:p>
          <a:endParaRPr lang="en-US"/>
        </a:p>
      </dgm:t>
    </dgm:pt>
    <dgm:pt modelId="{C8D73D1F-8572-4971-B602-657E879A1DD7}" type="sibTrans" cxnId="{F56BD50C-C5BE-4D1B-9255-D4E3F7CA9FA5}">
      <dgm:prSet/>
      <dgm:spPr/>
      <dgm:t>
        <a:bodyPr/>
        <a:lstStyle/>
        <a:p>
          <a:endParaRPr lang="en-US"/>
        </a:p>
      </dgm:t>
    </dgm:pt>
    <dgm:pt modelId="{6DED540E-DFA3-4439-B911-23AB8FE889AC}" type="pres">
      <dgm:prSet presAssocID="{A1CA5EB9-4EA3-4EBF-A3AE-4C1B9FA8AE2E}" presName="root" presStyleCnt="0">
        <dgm:presLayoutVars>
          <dgm:dir/>
          <dgm:resizeHandles val="exact"/>
        </dgm:presLayoutVars>
      </dgm:prSet>
      <dgm:spPr/>
    </dgm:pt>
    <dgm:pt modelId="{CAD6D1A5-2F98-4000-9DF0-41B104299C23}" type="pres">
      <dgm:prSet presAssocID="{C1A6A632-382C-4BEF-AAE9-90EAE3293532}" presName="compNode" presStyleCnt="0"/>
      <dgm:spPr/>
    </dgm:pt>
    <dgm:pt modelId="{7F030303-DAFC-49D7-B9E4-7459E9F6A184}" type="pres">
      <dgm:prSet presAssocID="{C1A6A632-382C-4BEF-AAE9-90EAE32935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2D011B79-B56C-4E6B-AF0C-AAC617B05842}" type="pres">
      <dgm:prSet presAssocID="{C1A6A632-382C-4BEF-AAE9-90EAE3293532}" presName="spaceRect" presStyleCnt="0"/>
      <dgm:spPr/>
    </dgm:pt>
    <dgm:pt modelId="{13936D33-3A22-4AC0-8D3C-095FBBF2E3E7}" type="pres">
      <dgm:prSet presAssocID="{C1A6A632-382C-4BEF-AAE9-90EAE3293532}" presName="textRect" presStyleLbl="revTx" presStyleIdx="0" presStyleCnt="3">
        <dgm:presLayoutVars>
          <dgm:chMax val="1"/>
          <dgm:chPref val="1"/>
        </dgm:presLayoutVars>
      </dgm:prSet>
      <dgm:spPr/>
    </dgm:pt>
    <dgm:pt modelId="{05C863F0-F149-4B66-A42B-41694BED31F0}" type="pres">
      <dgm:prSet presAssocID="{E1FFCD05-AD84-4E7D-8090-E7CA6B0BC17D}" presName="sibTrans" presStyleCnt="0"/>
      <dgm:spPr/>
    </dgm:pt>
    <dgm:pt modelId="{AC151CD1-7BA5-47C5-81E9-F8B689425559}" type="pres">
      <dgm:prSet presAssocID="{7D794CED-FDEB-4B80-9A9F-B19E9F03D494}" presName="compNode" presStyleCnt="0"/>
      <dgm:spPr/>
    </dgm:pt>
    <dgm:pt modelId="{39B74CAE-F71E-4B9D-9A63-B868247A2C65}" type="pres">
      <dgm:prSet presAssocID="{7D794CED-FDEB-4B80-9A9F-B19E9F03D49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enn Diagram"/>
        </a:ext>
      </dgm:extLst>
    </dgm:pt>
    <dgm:pt modelId="{493688BF-BDEC-4CD6-B234-274ED0427930}" type="pres">
      <dgm:prSet presAssocID="{7D794CED-FDEB-4B80-9A9F-B19E9F03D494}" presName="spaceRect" presStyleCnt="0"/>
      <dgm:spPr/>
    </dgm:pt>
    <dgm:pt modelId="{DE596580-FF76-418B-9AC5-38D8B5F3C512}" type="pres">
      <dgm:prSet presAssocID="{7D794CED-FDEB-4B80-9A9F-B19E9F03D494}" presName="textRect" presStyleLbl="revTx" presStyleIdx="1" presStyleCnt="3">
        <dgm:presLayoutVars>
          <dgm:chMax val="1"/>
          <dgm:chPref val="1"/>
        </dgm:presLayoutVars>
      </dgm:prSet>
      <dgm:spPr/>
    </dgm:pt>
    <dgm:pt modelId="{20A65703-B227-42CF-A30E-BD1174BA4F9A}" type="pres">
      <dgm:prSet presAssocID="{9EF317D0-BE9D-47CC-826A-95BF1E43CA9D}" presName="sibTrans" presStyleCnt="0"/>
      <dgm:spPr/>
    </dgm:pt>
    <dgm:pt modelId="{BE49A82D-0518-4D02-95AB-240E046DC207}" type="pres">
      <dgm:prSet presAssocID="{BA705CC6-A8AE-4437-A467-40A8E9AB2CA1}" presName="compNode" presStyleCnt="0"/>
      <dgm:spPr/>
    </dgm:pt>
    <dgm:pt modelId="{03952043-BD33-41C1-B2B0-BCB812835E28}" type="pres">
      <dgm:prSet presAssocID="{BA705CC6-A8AE-4437-A467-40A8E9AB2CA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5CE31F33-3077-415A-BCF1-159BC1C06A7A}" type="pres">
      <dgm:prSet presAssocID="{BA705CC6-A8AE-4437-A467-40A8E9AB2CA1}" presName="spaceRect" presStyleCnt="0"/>
      <dgm:spPr/>
    </dgm:pt>
    <dgm:pt modelId="{26BB0458-A3F3-4F37-9AA4-9206E6AAE746}" type="pres">
      <dgm:prSet presAssocID="{BA705CC6-A8AE-4437-A467-40A8E9AB2CA1}" presName="textRect" presStyleLbl="revTx" presStyleIdx="2" presStyleCnt="3">
        <dgm:presLayoutVars>
          <dgm:chMax val="1"/>
          <dgm:chPref val="1"/>
        </dgm:presLayoutVars>
      </dgm:prSet>
      <dgm:spPr/>
    </dgm:pt>
  </dgm:ptLst>
  <dgm:cxnLst>
    <dgm:cxn modelId="{1E171807-9032-438E-956A-93C79FAC40D3}" type="presOf" srcId="{BA705CC6-A8AE-4437-A467-40A8E9AB2CA1}" destId="{26BB0458-A3F3-4F37-9AA4-9206E6AAE746}" srcOrd="0" destOrd="0" presId="urn:microsoft.com/office/officeart/2018/2/layout/IconLabelList"/>
    <dgm:cxn modelId="{F56BD50C-C5BE-4D1B-9255-D4E3F7CA9FA5}" srcId="{A1CA5EB9-4EA3-4EBF-A3AE-4C1B9FA8AE2E}" destId="{BA705CC6-A8AE-4437-A467-40A8E9AB2CA1}" srcOrd="2" destOrd="0" parTransId="{CCE72E5D-BCAF-4332-8803-F2C6BC193DA3}" sibTransId="{C8D73D1F-8572-4971-B602-657E879A1DD7}"/>
    <dgm:cxn modelId="{9B8F4629-AB56-4074-94E2-F8E83656BEA5}" type="presOf" srcId="{A1CA5EB9-4EA3-4EBF-A3AE-4C1B9FA8AE2E}" destId="{6DED540E-DFA3-4439-B911-23AB8FE889AC}" srcOrd="0" destOrd="0" presId="urn:microsoft.com/office/officeart/2018/2/layout/IconLabelList"/>
    <dgm:cxn modelId="{B620933C-20A1-4015-ADDC-DA6D7D5CD0EA}" type="presOf" srcId="{7D794CED-FDEB-4B80-9A9F-B19E9F03D494}" destId="{DE596580-FF76-418B-9AC5-38D8B5F3C512}" srcOrd="0" destOrd="0" presId="urn:microsoft.com/office/officeart/2018/2/layout/IconLabelList"/>
    <dgm:cxn modelId="{C5FA1640-2F98-4BC9-BFD2-FC9323B641B6}" srcId="{A1CA5EB9-4EA3-4EBF-A3AE-4C1B9FA8AE2E}" destId="{C1A6A632-382C-4BEF-AAE9-90EAE3293532}" srcOrd="0" destOrd="0" parTransId="{3815E904-381F-489C-AB5E-68460C6648C8}" sibTransId="{E1FFCD05-AD84-4E7D-8090-E7CA6B0BC17D}"/>
    <dgm:cxn modelId="{BD366990-CC7E-4AFD-B184-2C6B13BBDDC9}" type="presOf" srcId="{C1A6A632-382C-4BEF-AAE9-90EAE3293532}" destId="{13936D33-3A22-4AC0-8D3C-095FBBF2E3E7}" srcOrd="0" destOrd="0" presId="urn:microsoft.com/office/officeart/2018/2/layout/IconLabelList"/>
    <dgm:cxn modelId="{D3CEF3AB-5962-4895-A61D-5CA789BD9F60}" srcId="{A1CA5EB9-4EA3-4EBF-A3AE-4C1B9FA8AE2E}" destId="{7D794CED-FDEB-4B80-9A9F-B19E9F03D494}" srcOrd="1" destOrd="0" parTransId="{A3794342-587E-4896-9D07-679D7BE026E7}" sibTransId="{9EF317D0-BE9D-47CC-826A-95BF1E43CA9D}"/>
    <dgm:cxn modelId="{FB081503-8730-432F-BA39-D802A3473865}" type="presParOf" srcId="{6DED540E-DFA3-4439-B911-23AB8FE889AC}" destId="{CAD6D1A5-2F98-4000-9DF0-41B104299C23}" srcOrd="0" destOrd="0" presId="urn:microsoft.com/office/officeart/2018/2/layout/IconLabelList"/>
    <dgm:cxn modelId="{E5BBFFC9-3138-499B-B7AB-037CC08B68E5}" type="presParOf" srcId="{CAD6D1A5-2F98-4000-9DF0-41B104299C23}" destId="{7F030303-DAFC-49D7-B9E4-7459E9F6A184}" srcOrd="0" destOrd="0" presId="urn:microsoft.com/office/officeart/2018/2/layout/IconLabelList"/>
    <dgm:cxn modelId="{078E83A2-12CF-41F4-A611-37BC425BAE40}" type="presParOf" srcId="{CAD6D1A5-2F98-4000-9DF0-41B104299C23}" destId="{2D011B79-B56C-4E6B-AF0C-AAC617B05842}" srcOrd="1" destOrd="0" presId="urn:microsoft.com/office/officeart/2018/2/layout/IconLabelList"/>
    <dgm:cxn modelId="{75DA6351-5261-41D6-9016-232635B4153A}" type="presParOf" srcId="{CAD6D1A5-2F98-4000-9DF0-41B104299C23}" destId="{13936D33-3A22-4AC0-8D3C-095FBBF2E3E7}" srcOrd="2" destOrd="0" presId="urn:microsoft.com/office/officeart/2018/2/layout/IconLabelList"/>
    <dgm:cxn modelId="{B0B15894-07C9-46C7-A8CE-0FBC8B52FFEA}" type="presParOf" srcId="{6DED540E-DFA3-4439-B911-23AB8FE889AC}" destId="{05C863F0-F149-4B66-A42B-41694BED31F0}" srcOrd="1" destOrd="0" presId="urn:microsoft.com/office/officeart/2018/2/layout/IconLabelList"/>
    <dgm:cxn modelId="{2ED6B6AD-E9D4-46B7-BFEF-9EC8423F3E02}" type="presParOf" srcId="{6DED540E-DFA3-4439-B911-23AB8FE889AC}" destId="{AC151CD1-7BA5-47C5-81E9-F8B689425559}" srcOrd="2" destOrd="0" presId="urn:microsoft.com/office/officeart/2018/2/layout/IconLabelList"/>
    <dgm:cxn modelId="{E3BB2947-FF62-4BEA-AF3C-C9110CA5BBF9}" type="presParOf" srcId="{AC151CD1-7BA5-47C5-81E9-F8B689425559}" destId="{39B74CAE-F71E-4B9D-9A63-B868247A2C65}" srcOrd="0" destOrd="0" presId="urn:microsoft.com/office/officeart/2018/2/layout/IconLabelList"/>
    <dgm:cxn modelId="{844A0230-4062-4F5F-9BEA-EC4027D020FA}" type="presParOf" srcId="{AC151CD1-7BA5-47C5-81E9-F8B689425559}" destId="{493688BF-BDEC-4CD6-B234-274ED0427930}" srcOrd="1" destOrd="0" presId="urn:microsoft.com/office/officeart/2018/2/layout/IconLabelList"/>
    <dgm:cxn modelId="{E910EFE1-D788-4774-B943-A3A22DBE90C5}" type="presParOf" srcId="{AC151CD1-7BA5-47C5-81E9-F8B689425559}" destId="{DE596580-FF76-418B-9AC5-38D8B5F3C512}" srcOrd="2" destOrd="0" presId="urn:microsoft.com/office/officeart/2018/2/layout/IconLabelList"/>
    <dgm:cxn modelId="{3C1D0EF1-F5FB-4248-8EB6-F8BA5B72914F}" type="presParOf" srcId="{6DED540E-DFA3-4439-B911-23AB8FE889AC}" destId="{20A65703-B227-42CF-A30E-BD1174BA4F9A}" srcOrd="3" destOrd="0" presId="urn:microsoft.com/office/officeart/2018/2/layout/IconLabelList"/>
    <dgm:cxn modelId="{89E1D153-FB7C-4613-9AFB-71E2EC22A35E}" type="presParOf" srcId="{6DED540E-DFA3-4439-B911-23AB8FE889AC}" destId="{BE49A82D-0518-4D02-95AB-240E046DC207}" srcOrd="4" destOrd="0" presId="urn:microsoft.com/office/officeart/2018/2/layout/IconLabelList"/>
    <dgm:cxn modelId="{705982F0-CF0E-45A3-821C-5B8B6039619B}" type="presParOf" srcId="{BE49A82D-0518-4D02-95AB-240E046DC207}" destId="{03952043-BD33-41C1-B2B0-BCB812835E28}" srcOrd="0" destOrd="0" presId="urn:microsoft.com/office/officeart/2018/2/layout/IconLabelList"/>
    <dgm:cxn modelId="{CF7040AA-E24F-40A9-96C1-EB7599D72560}" type="presParOf" srcId="{BE49A82D-0518-4D02-95AB-240E046DC207}" destId="{5CE31F33-3077-415A-BCF1-159BC1C06A7A}" srcOrd="1" destOrd="0" presId="urn:microsoft.com/office/officeart/2018/2/layout/IconLabelList"/>
    <dgm:cxn modelId="{C417812A-8CB7-4F0F-B969-16F720E15C1C}" type="presParOf" srcId="{BE49A82D-0518-4D02-95AB-240E046DC207}" destId="{26BB0458-A3F3-4F37-9AA4-9206E6AAE74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30303-DAFC-49D7-B9E4-7459E9F6A184}">
      <dsp:nvSpPr>
        <dsp:cNvPr id="0" name=""/>
        <dsp:cNvSpPr/>
      </dsp:nvSpPr>
      <dsp:spPr>
        <a:xfrm>
          <a:off x="880822" y="550684"/>
          <a:ext cx="1435205" cy="143520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936D33-3A22-4AC0-8D3C-095FBBF2E3E7}">
      <dsp:nvSpPr>
        <dsp:cNvPr id="0" name=""/>
        <dsp:cNvSpPr/>
      </dsp:nvSpPr>
      <dsp:spPr>
        <a:xfrm>
          <a:off x="3752" y="2366278"/>
          <a:ext cx="318934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IN" sz="2600" kern="1200"/>
            <a:t>Section – 1: Concurrency</a:t>
          </a:r>
          <a:endParaRPr lang="en-US" sz="2600" kern="1200"/>
        </a:p>
      </dsp:txBody>
      <dsp:txXfrm>
        <a:off x="3752" y="2366278"/>
        <a:ext cx="3189345" cy="720000"/>
      </dsp:txXfrm>
    </dsp:sp>
    <dsp:sp modelId="{39B74CAE-F71E-4B9D-9A63-B868247A2C65}">
      <dsp:nvSpPr>
        <dsp:cNvPr id="0" name=""/>
        <dsp:cNvSpPr/>
      </dsp:nvSpPr>
      <dsp:spPr>
        <a:xfrm>
          <a:off x="4628303" y="550684"/>
          <a:ext cx="1435205" cy="143520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596580-FF76-418B-9AC5-38D8B5F3C512}">
      <dsp:nvSpPr>
        <dsp:cNvPr id="0" name=""/>
        <dsp:cNvSpPr/>
      </dsp:nvSpPr>
      <dsp:spPr>
        <a:xfrm>
          <a:off x="3751233" y="2366278"/>
          <a:ext cx="318934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IN" sz="2600" kern="1200"/>
            <a:t>Section – 2: Mutual Exclusion</a:t>
          </a:r>
          <a:endParaRPr lang="en-US" sz="2600" kern="1200"/>
        </a:p>
      </dsp:txBody>
      <dsp:txXfrm>
        <a:off x="3751233" y="2366278"/>
        <a:ext cx="3189345" cy="720000"/>
      </dsp:txXfrm>
    </dsp:sp>
    <dsp:sp modelId="{03952043-BD33-41C1-B2B0-BCB812835E28}">
      <dsp:nvSpPr>
        <dsp:cNvPr id="0" name=""/>
        <dsp:cNvSpPr/>
      </dsp:nvSpPr>
      <dsp:spPr>
        <a:xfrm>
          <a:off x="8375784" y="550684"/>
          <a:ext cx="1435205" cy="143520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BB0458-A3F3-4F37-9AA4-9206E6AAE746}">
      <dsp:nvSpPr>
        <dsp:cNvPr id="0" name=""/>
        <dsp:cNvSpPr/>
      </dsp:nvSpPr>
      <dsp:spPr>
        <a:xfrm>
          <a:off x="7498714" y="2366278"/>
          <a:ext cx="318934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pPr>
          <a:r>
            <a:rPr lang="en-IN" sz="2600" kern="1200"/>
            <a:t>Section – 3: Principles of Deadlock</a:t>
          </a:r>
          <a:endParaRPr lang="en-US" sz="2600" kern="1200"/>
        </a:p>
      </dsp:txBody>
      <dsp:txXfrm>
        <a:off x="7498714" y="2366278"/>
        <a:ext cx="3189345"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03-03T06:12:14.854"/>
    </inkml:context>
    <inkml:brush xml:id="br0">
      <inkml:brushProperty name="width" value="0.05292" units="cm"/>
      <inkml:brushProperty name="height" value="0.05292" units="cm"/>
      <inkml:brushProperty name="color" value="#FF0000"/>
    </inkml:brush>
  </inkml:definitions>
  <inkml:trace contextRef="#ctx0" brushRef="#br0">18579 4663 0,'99'0'0,"174"0"15,-25-25 17,-199 1-32,100-26 31,-50-24-15,1-100 15,-1 25 0,-25-198-15,1-25 15,-26 99-15,-49 174 15,0 24 0,-24-24-15,-1 0 15,-50-75-15,-24 25 15,50 100 0,-51-50-15,-49 49 15,-74 25-15,25 25 15,-174 99 0,173-24-15,-24-1 15,124 1-15,24-51 15,1 26-16,0 25 17,24-1-1,0-24-15,26-1 15,24 50 0,0 25-15,24 50 15,1-25-15,50-25 15,-1 0 0,-24-25-15,-1-24 15,1-26-15,-1 26 15,-24-1 0,50 25-15,-75-74-16,24 49 31,76 26-15,-51-51 15,26 26 0,49-1-15,-75-49 15,100 24 0,-99-49-15,99 0 15,-75 0-15,-24 0 15,-1 0-15,-24 0 15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06:26:00.032"/>
    </inkml:context>
    <inkml:brush xml:id="br0">
      <inkml:brushProperty name="width" value="0.05" units="cm"/>
      <inkml:brushProperty name="height" value="0.05" units="cm"/>
      <inkml:brushProperty name="color" value="#E71224"/>
    </inkml:brush>
  </inkml:definitions>
  <inkml:trace contextRef="#ctx0" brushRef="#br0">1 0 24575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06:26:05.262"/>
    </inkml:context>
    <inkml:brush xml:id="br0">
      <inkml:brushProperty name="width" value="0.05" units="cm"/>
      <inkml:brushProperty name="height" value="0.05" units="cm"/>
      <inkml:brushProperty name="color" value="#E71224"/>
    </inkml:brush>
  </inkml:definitions>
  <inkml:trace contextRef="#ctx0" brushRef="#br0">1185 46 24575,'-29'-12'0,"7"1"0,-16 3 0,-1 2 0,1 1 0,-1 2 0,-1 2 0,-56 6 0,2-2 0,-47-5 0,-131 5 0,257 0 0,-1 0 0,0 1 0,0 0 0,1 1 0,0 1 0,0 1 0,1 0 0,-17 11 0,-2 4 0,0 2 0,-32 30 0,59-48 0,2-1 0,-1 1 0,1 0 0,0 0 0,0 0 0,0 1 0,1-1 0,0 1 0,1 0 0,-1 0 0,1 0 0,0 0 0,1 0 0,-1 11 0,0 13 0,1 1 0,4 35 0,-1-20 0,-2-39 0,0 1 0,1-1 0,0 1 0,0-1 0,1 0 0,1 1 0,-1-1 0,1 0 0,0 0 0,1-1 0,0 1 0,0-1 0,7 9 0,-6-10 0,0-1 0,1 1 0,0-1 0,0-1 0,0 1 0,0-1 0,1 0 0,0-1 0,0 1 0,0-2 0,0 1 0,0-1 0,0 1 0,1-2 0,9 2 0,47 3 0,0-3 0,85-6 0,-23-1 0,-90 4 0,112-4 0,-127 2 0,0-2 0,-1 0 0,1 0 0,-1-2 0,21-9 0,-16 6-170,1 2-1,0 0 0,1 2 1,-1 1-1,1 0 0,0 3 1,47 2-1,-42-1-6655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06:26:07.823"/>
    </inkml:context>
    <inkml:brush xml:id="br0">
      <inkml:brushProperty name="width" value="0.05" units="cm"/>
      <inkml:brushProperty name="height" value="0.05" units="cm"/>
      <inkml:brushProperty name="color" value="#E71224"/>
    </inkml:brush>
  </inkml:definitions>
  <inkml:trace contextRef="#ctx0" brushRef="#br0">0 1 24575,'1'7'0,"0"0"0,0 0 0,1 0 0,-1 0 0,2 0 0,-1 0 0,1 0 0,0-1 0,0 1 0,1-1 0,-1 0 0,2 0 0,5 8 0,10 9 0,44 38 0,-33-33 0,-1-6 0,-27-20 0,0-1 0,0 1 0,0-1 0,0 1 0,-1 0 0,1 0 0,-1 0 0,1 0 0,-1 0 0,0 1 0,0-1 0,0 1 0,0-1 0,0 1 0,0 0 0,-1 0 0,1 0 0,-1 0 0,0 0 0,0 0 0,0 0 0,-1 0 0,1 1 0,-1-1 0,1 4 0,-3 6-31,-1 0 0,-1 0 0,0 0 0,0-1 0,-1 0 0,-12 21-1,4-8-1115,-2 7-5679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06:26:09.797"/>
    </inkml:context>
    <inkml:brush xml:id="br0">
      <inkml:brushProperty name="width" value="0.05" units="cm"/>
      <inkml:brushProperty name="height" value="0.05" units="cm"/>
      <inkml:brushProperty name="color" value="#E71224"/>
    </inkml:brush>
  </inkml:definitions>
  <inkml:trace contextRef="#ctx0" brushRef="#br0">0 0 24575,'0'5'0,"1"1"0,-1-1 0,1 0 0,0 1 0,0-1 0,1 0 0,-1 0 0,1 0 0,0 0 0,1 0 0,-1 0 0,1-1 0,0 1 0,0-1 0,7 8 0,2-1 0,0 0 0,1-1 0,25 15 0,-26-18 0,-1 1 0,0 0 0,0 0 0,-1 1 0,18 19 0,-27-26 2,-1-1 0,1 1 0,-1-1 1,1 0-1,-1 1 0,0-1 0,1 1 0,-1-1 0,0 1 0,0-1 0,0 1 0,0-1 0,0 1 0,0-1 0,-1 1 0,1-1 1,0 1-1,-1-1 0,1 1 0,-1-1 0,0 0 0,1 1 0,-1-1 0,0 0 0,0 0 0,0 1 0,0-1 0,0 0 0,0 0 1,0 0-1,0 0 0,0 0 0,0 0 0,-1 0 0,1-1 0,-2 2 0,-61 34-575,51-29-296,-12 6-5957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06:26:25.966"/>
    </inkml:context>
    <inkml:brush xml:id="br0">
      <inkml:brushProperty name="width" value="0.05" units="cm"/>
      <inkml:brushProperty name="height" value="0.05" units="cm"/>
      <inkml:brushProperty name="color" value="#E71224"/>
    </inkml:brush>
  </inkml:definitions>
  <inkml:trace contextRef="#ctx0" brushRef="#br0">1110 0 24575,'-814'0'0,"803"1"0,0 0 0,0 0 0,0 1 0,0 1 0,0 0 0,1 0 0,-1 1 0,1 0 0,0 1 0,0 0 0,0 0 0,1 1 0,-11 9 0,7-4 0,0 1 0,1 0 0,1 0 0,0 1 0,0 1 0,1 0 0,1 0 0,-8 17 0,11-17 0,0 0 0,2 0 0,-1 0 0,2 1 0,0-1 0,-2 30 0,6 93 0,1-77 0,-2-53 0,0 0 0,0-1 0,1 1 0,0 0 0,1-1 0,-1 1 0,1-1 0,1 1 0,-1-1 0,1 0 0,0 0 0,0 0 0,1 0 0,6 7 0,-3-6 0,0 0 0,1 0 0,0-1 0,1 0 0,-1 0 0,1-1 0,0-1 0,0 1 0,11 2 0,19 7 0,1-2 0,1-2 0,0-2 0,0-1 0,1-2 0,-1-2 0,64-4 0,-60 1 0,51-2 0,-87 1 0,-1 0 0,1-1 0,0 0 0,-1-1 0,1 0 0,-1 0 0,0 0 0,11-8 0,5-5 0,0 1 0,1 1 0,0 1 0,1 1 0,0 1 0,1 1 0,0 2 0,1 1 0,28-4 0,-46 11-136,0-1-1,0 0 1,0-1-1,0 0 1,0-1-1,0 0 1,0 0-1,-1-1 0,16-9 1,-7-1-6690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06:26:27.467"/>
    </inkml:context>
    <inkml:brush xml:id="br0">
      <inkml:brushProperty name="width" value="0.05" units="cm"/>
      <inkml:brushProperty name="height" value="0.05" units="cm"/>
      <inkml:brushProperty name="color" value="#E71224"/>
    </inkml:brush>
  </inkml:definitions>
  <inkml:trace contextRef="#ctx0" brushRef="#br0">0 1 24575,'22'12'0,"-1"2"0,28 22 0,27 19 0,-53-43 0,30 17 0,-50-28 0,-1 1 0,0-1 0,0 1 0,0-1 0,0 1 0,0 0 0,0 0 0,0 0 0,0 0 0,-1 0 0,1 0 0,-1 1 0,1-1 0,-1 1 0,0-1 0,1 3 0,-3-2 0,1-1 0,-1 1 0,0-1 0,0 1 0,0-1 0,0 1 0,0-1 0,-1 0 0,1 0 0,-1 0 0,1 1 0,-1-1 0,0-1 0,0 1 0,0 0 0,0 0 0,0-1 0,-2 2 0,-41 28 0,-4-3-1365,29-15-5461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06:26:29.347"/>
    </inkml:context>
    <inkml:brush xml:id="br0">
      <inkml:brushProperty name="width" value="0.05" units="cm"/>
      <inkml:brushProperty name="height" value="0.05" units="cm"/>
      <inkml:brushProperty name="color" value="#E71224"/>
    </inkml:brush>
  </inkml:definitions>
  <inkml:trace contextRef="#ctx0" brushRef="#br0">83 0 24575,'26'0'0,"1"1"0,-1 2 0,46 9 0,-64-10 0,0 0 0,0 0 0,0 1 0,0 0 0,0 1 0,-1 0 0,0 0 0,0 1 0,0-1 0,0 1 0,0 1 0,-1 0 0,0-1 0,-1 2 0,10 12 0,-13-16 0,-1 0 0,0 0 0,1 0 0,-2 1 0,1-1 0,0 1 0,0-1 0,-1 0 0,0 1 0,0-1 0,0 1 0,0-1 0,0 1 0,-1-1 0,0 1 0,1-1 0,-1 0 0,-1 1 0,1-1 0,0 0 0,-1 0 0,1 0 0,-1 0 0,0 0 0,0 0 0,0 0 0,-4 2 0,-7 11 0,-1-2 0,-1 0 0,-25 18 0,23-19 0,-19 16-341,-1-1 0,-1-3-1,-70 35 1,85-49-6485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1T06:26:32.914"/>
    </inkml:context>
    <inkml:brush xml:id="br0">
      <inkml:brushProperty name="width" value="0.05" units="cm"/>
      <inkml:brushProperty name="height" value="0.05" units="cm"/>
      <inkml:brushProperty name="color" value="#E71224"/>
    </inkml:brush>
  </inkml:definitions>
  <inkml:trace contextRef="#ctx0" brushRef="#br0">157 1 24575,'0'6'0,"0"9"0,-7 1 0,-1 4 0,-6 6 0,-1 4 0,3 3 0,-4-3 0,2-2 0,-4-4 0,2-1 0,-3-4 0,2-5-8191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3B07C7-A26B-41D1-B800-40DF4280743C}" type="datetimeFigureOut">
              <a:rPr lang="en-IN" smtClean="0"/>
              <a:t>03-05-2023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A4BD2-68FB-4E29-9CD5-CB15C3816D57}" type="slidenum">
              <a:rPr lang="en-IN" smtClean="0"/>
              <a:t>‹#›</a:t>
            </a:fld>
            <a:endParaRPr lang="en-IN"/>
          </a:p>
        </p:txBody>
      </p:sp>
    </p:spTree>
    <p:extLst>
      <p:ext uri="{BB962C8B-B14F-4D97-AF65-F5344CB8AC3E}">
        <p14:creationId xmlns:p14="http://schemas.microsoft.com/office/powerpoint/2010/main" val="1613517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a:extLst>
              <a:ext uri="{FF2B5EF4-FFF2-40B4-BE49-F238E27FC236}">
                <a16:creationId xmlns:a16="http://schemas.microsoft.com/office/drawing/2014/main" id="{8BB00A75-869C-4920-8F78-EF9E566F1E35}"/>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Notes Placeholder 2">
            <a:extLst>
              <a:ext uri="{FF2B5EF4-FFF2-40B4-BE49-F238E27FC236}">
                <a16:creationId xmlns:a16="http://schemas.microsoft.com/office/drawing/2014/main" id="{E289B23D-7F8E-4873-A022-3E59FF7B47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altLang="en-US"/>
              <a:t>The central themes of operating system design are all concerned with the management of processes and threads:</a:t>
            </a:r>
          </a:p>
          <a:p>
            <a:pPr lvl="1"/>
            <a:r>
              <a:rPr lang="en-NZ" altLang="en-US"/>
              <a:t>• Multiprogramming: </a:t>
            </a:r>
          </a:p>
          <a:p>
            <a:pPr lvl="2"/>
            <a:r>
              <a:rPr lang="en-NZ" altLang="en-US"/>
              <a:t>The management of multiple processes within a uniprocessor system.</a:t>
            </a:r>
          </a:p>
          <a:p>
            <a:pPr lvl="1"/>
            <a:r>
              <a:rPr lang="en-NZ" altLang="en-US"/>
              <a:t>• Multiprocessing: </a:t>
            </a:r>
          </a:p>
          <a:p>
            <a:pPr lvl="2"/>
            <a:r>
              <a:rPr lang="en-NZ" altLang="en-US"/>
              <a:t>The management of multiple processes within a multiprocessor.</a:t>
            </a:r>
          </a:p>
          <a:p>
            <a:pPr lvl="1"/>
            <a:r>
              <a:rPr lang="en-NZ" altLang="en-US"/>
              <a:t>• Distributed processing: </a:t>
            </a:r>
          </a:p>
          <a:p>
            <a:pPr lvl="2"/>
            <a:r>
              <a:rPr lang="en-NZ" altLang="en-US"/>
              <a:t>The management of multiple processes executing on multiple, distributed computer systems.</a:t>
            </a:r>
          </a:p>
          <a:p>
            <a:pPr lvl="2"/>
            <a:r>
              <a:rPr lang="en-NZ" altLang="en-US"/>
              <a:t>E. G clusters</a:t>
            </a:r>
          </a:p>
          <a:p>
            <a:endParaRPr lang="en-NZ" altLang="en-US"/>
          </a:p>
          <a:p>
            <a:r>
              <a:rPr lang="en-NZ" altLang="en-US"/>
              <a:t>Concurrency encompasses a host of design issues, including </a:t>
            </a:r>
          </a:p>
          <a:p>
            <a:pPr lvl="1">
              <a:buFontTx/>
              <a:buChar char="•"/>
            </a:pPr>
            <a:r>
              <a:rPr lang="en-NZ" altLang="en-US"/>
              <a:t> communication among processes, </a:t>
            </a:r>
          </a:p>
          <a:p>
            <a:pPr lvl="1">
              <a:buFontTx/>
              <a:buChar char="•"/>
            </a:pPr>
            <a:r>
              <a:rPr lang="en-NZ" altLang="en-US"/>
              <a:t> sharing of and competing for resources (such as memory, files, and I/O access),</a:t>
            </a:r>
          </a:p>
          <a:p>
            <a:pPr lvl="1">
              <a:buFontTx/>
              <a:buChar char="•"/>
            </a:pPr>
            <a:r>
              <a:rPr lang="en-NZ" altLang="en-US"/>
              <a:t> synchronization of the activities of multiple processes, and </a:t>
            </a:r>
          </a:p>
          <a:p>
            <a:pPr lvl="1">
              <a:buFontTx/>
              <a:buChar char="•"/>
            </a:pPr>
            <a:r>
              <a:rPr lang="en-NZ" altLang="en-US"/>
              <a:t> allocation of processor time to processes.</a:t>
            </a:r>
            <a:endParaRPr lang="en-US" altLang="en-US"/>
          </a:p>
        </p:txBody>
      </p:sp>
      <p:sp>
        <p:nvSpPr>
          <p:cNvPr id="4" name="Slide Number Placeholder 3">
            <a:extLst>
              <a:ext uri="{FF2B5EF4-FFF2-40B4-BE49-F238E27FC236}">
                <a16:creationId xmlns:a16="http://schemas.microsoft.com/office/drawing/2014/main" id="{37CA1A59-000F-401A-A1EA-B791183E37BC}"/>
              </a:ext>
            </a:extLst>
          </p:cNvPr>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F9608267-90C5-4771-A2BC-798C20C594C8}" type="slidenum">
              <a:rPr lang="en-US" altLang="en-US">
                <a:latin typeface="Calibri" panose="020F0502020204030204" pitchFamily="34" charset="0"/>
              </a:rPr>
              <a:pPr/>
              <a:t>3</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a:extLst>
              <a:ext uri="{FF2B5EF4-FFF2-40B4-BE49-F238E27FC236}">
                <a16:creationId xmlns:a16="http://schemas.microsoft.com/office/drawing/2014/main" id="{8ABAA75F-5881-6B13-DF72-EF3F68A688E3}"/>
              </a:ext>
            </a:extLst>
          </p:cNvPr>
          <p:cNvSpPr>
            <a:spLocks noGrp="1" noRot="1" noChangeAspect="1" noChangeArrowheads="1" noTextEdit="1"/>
          </p:cNvSpPr>
          <p:nvPr>
            <p:ph type="sldImg"/>
          </p:nvPr>
        </p:nvSpPr>
        <p:spPr>
          <a:ln cap="flat"/>
        </p:spPr>
      </p:sp>
      <p:sp>
        <p:nvSpPr>
          <p:cNvPr id="168963" name="Rectangle 3">
            <a:extLst>
              <a:ext uri="{FF2B5EF4-FFF2-40B4-BE49-F238E27FC236}">
                <a16:creationId xmlns:a16="http://schemas.microsoft.com/office/drawing/2014/main" id="{124D9DE7-B354-8155-C18E-BF000BF834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a:extLst>
              <a:ext uri="{FF2B5EF4-FFF2-40B4-BE49-F238E27FC236}">
                <a16:creationId xmlns:a16="http://schemas.microsoft.com/office/drawing/2014/main" id="{891B773F-1B6D-74C5-C289-B7966DA6ED74}"/>
              </a:ext>
            </a:extLst>
          </p:cNvPr>
          <p:cNvSpPr>
            <a:spLocks noGrp="1" noRot="1" noChangeAspect="1" noChangeArrowheads="1" noTextEdit="1"/>
          </p:cNvSpPr>
          <p:nvPr>
            <p:ph type="sldImg"/>
          </p:nvPr>
        </p:nvSpPr>
        <p:spPr>
          <a:ln cap="flat"/>
        </p:spPr>
      </p:sp>
      <p:sp>
        <p:nvSpPr>
          <p:cNvPr id="169987" name="Rectangle 3">
            <a:extLst>
              <a:ext uri="{FF2B5EF4-FFF2-40B4-BE49-F238E27FC236}">
                <a16:creationId xmlns:a16="http://schemas.microsoft.com/office/drawing/2014/main" id="{FAA14F7E-544F-CAEF-CF43-5B0CDC3D8D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BC112C76-B9B5-267D-0E04-E7F63578157B}"/>
              </a:ext>
            </a:extLst>
          </p:cNvPr>
          <p:cNvSpPr>
            <a:spLocks noGrp="1" noRot="1" noChangeAspect="1" noChangeArrowheads="1" noTextEdit="1"/>
          </p:cNvSpPr>
          <p:nvPr>
            <p:ph type="sldImg"/>
          </p:nvPr>
        </p:nvSpPr>
        <p:spPr>
          <a:ln cap="flat"/>
        </p:spPr>
      </p:sp>
      <p:sp>
        <p:nvSpPr>
          <p:cNvPr id="173059" name="Rectangle 3">
            <a:extLst>
              <a:ext uri="{FF2B5EF4-FFF2-40B4-BE49-F238E27FC236}">
                <a16:creationId xmlns:a16="http://schemas.microsoft.com/office/drawing/2014/main" id="{38B1C927-511C-172B-D346-7DC10C6856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D6F57F32-CD34-38E5-147C-C06898374315}"/>
              </a:ext>
            </a:extLst>
          </p:cNvPr>
          <p:cNvSpPr>
            <a:spLocks noGrp="1" noRot="1" noChangeAspect="1" noChangeArrowheads="1" noTextEdit="1"/>
          </p:cNvSpPr>
          <p:nvPr>
            <p:ph type="sldImg"/>
          </p:nvPr>
        </p:nvSpPr>
        <p:spPr>
          <a:ln cap="flat"/>
        </p:spPr>
      </p:sp>
      <p:sp>
        <p:nvSpPr>
          <p:cNvPr id="178179" name="Rectangle 3">
            <a:extLst>
              <a:ext uri="{FF2B5EF4-FFF2-40B4-BE49-F238E27FC236}">
                <a16:creationId xmlns:a16="http://schemas.microsoft.com/office/drawing/2014/main" id="{25D2D3CA-1FEB-12E4-0B4C-20D2F7AFB7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a:extLst>
              <a:ext uri="{FF2B5EF4-FFF2-40B4-BE49-F238E27FC236}">
                <a16:creationId xmlns:a16="http://schemas.microsoft.com/office/drawing/2014/main" id="{5FEA0469-193D-AF88-437C-1AD62C2F12BD}"/>
              </a:ext>
            </a:extLst>
          </p:cNvPr>
          <p:cNvSpPr>
            <a:spLocks noGrp="1" noRot="1" noChangeAspect="1" noChangeArrowheads="1" noTextEdit="1"/>
          </p:cNvSpPr>
          <p:nvPr>
            <p:ph type="sldImg"/>
          </p:nvPr>
        </p:nvSpPr>
        <p:spPr>
          <a:ln cap="flat"/>
        </p:spPr>
      </p:sp>
      <p:sp>
        <p:nvSpPr>
          <p:cNvPr id="181251" name="Rectangle 3">
            <a:extLst>
              <a:ext uri="{FF2B5EF4-FFF2-40B4-BE49-F238E27FC236}">
                <a16:creationId xmlns:a16="http://schemas.microsoft.com/office/drawing/2014/main" id="{F0FC9912-22FE-68E7-D566-0C5E330CA4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1C6AE331-9038-023E-EC9F-8E77D2B3D8C4}"/>
              </a:ext>
            </a:extLst>
          </p:cNvPr>
          <p:cNvSpPr>
            <a:spLocks noGrp="1" noRot="1" noChangeAspect="1" noChangeArrowheads="1" noTextEdit="1"/>
          </p:cNvSpPr>
          <p:nvPr>
            <p:ph type="sldImg"/>
          </p:nvPr>
        </p:nvSpPr>
        <p:spPr>
          <a:ln cap="flat"/>
        </p:spPr>
      </p:sp>
      <p:sp>
        <p:nvSpPr>
          <p:cNvPr id="182275" name="Rectangle 3">
            <a:extLst>
              <a:ext uri="{FF2B5EF4-FFF2-40B4-BE49-F238E27FC236}">
                <a16:creationId xmlns:a16="http://schemas.microsoft.com/office/drawing/2014/main" id="{D22DF482-512C-2351-8748-ED28C839A4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FA2C3239-CF26-AFF9-BBA7-7682E2D5ABC6}"/>
              </a:ext>
            </a:extLst>
          </p:cNvPr>
          <p:cNvSpPr>
            <a:spLocks noGrp="1" noRot="1" noChangeAspect="1" noChangeArrowheads="1" noTextEdit="1"/>
          </p:cNvSpPr>
          <p:nvPr>
            <p:ph type="sldImg"/>
          </p:nvPr>
        </p:nvSpPr>
        <p:spPr>
          <a:ln cap="flat"/>
        </p:spPr>
      </p:sp>
      <p:sp>
        <p:nvSpPr>
          <p:cNvPr id="183299" name="Rectangle 3">
            <a:extLst>
              <a:ext uri="{FF2B5EF4-FFF2-40B4-BE49-F238E27FC236}">
                <a16:creationId xmlns:a16="http://schemas.microsoft.com/office/drawing/2014/main" id="{356A81B8-EC2C-BED8-6832-5775B184D8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a:extLst>
              <a:ext uri="{FF2B5EF4-FFF2-40B4-BE49-F238E27FC236}">
                <a16:creationId xmlns:a16="http://schemas.microsoft.com/office/drawing/2014/main" id="{03AC01BF-442E-B3D7-C807-4BD17D9D766F}"/>
              </a:ext>
            </a:extLst>
          </p:cNvPr>
          <p:cNvSpPr>
            <a:spLocks noGrp="1" noRot="1" noChangeAspect="1" noChangeArrowheads="1" noTextEdit="1"/>
          </p:cNvSpPr>
          <p:nvPr>
            <p:ph type="sldImg"/>
          </p:nvPr>
        </p:nvSpPr>
        <p:spPr>
          <a:ln cap="flat"/>
        </p:spPr>
      </p:sp>
      <p:sp>
        <p:nvSpPr>
          <p:cNvPr id="187395" name="Rectangle 3">
            <a:extLst>
              <a:ext uri="{FF2B5EF4-FFF2-40B4-BE49-F238E27FC236}">
                <a16:creationId xmlns:a16="http://schemas.microsoft.com/office/drawing/2014/main" id="{F335BD16-750A-C2F6-4FEF-FB70B6C10A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93C7D9E5-25B1-1857-D6B9-84C36D0D7AFE}"/>
              </a:ext>
            </a:extLst>
          </p:cNvPr>
          <p:cNvSpPr>
            <a:spLocks noGrp="1" noRot="1" noChangeAspect="1" noChangeArrowheads="1" noTextEdit="1"/>
          </p:cNvSpPr>
          <p:nvPr>
            <p:ph type="sldImg"/>
          </p:nvPr>
        </p:nvSpPr>
        <p:spPr>
          <a:ln cap="flat"/>
        </p:spPr>
      </p:sp>
      <p:sp>
        <p:nvSpPr>
          <p:cNvPr id="188419" name="Rectangle 3">
            <a:extLst>
              <a:ext uri="{FF2B5EF4-FFF2-40B4-BE49-F238E27FC236}">
                <a16:creationId xmlns:a16="http://schemas.microsoft.com/office/drawing/2014/main" id="{B8380E07-FA6F-8EEC-ADA9-0F19ED4C94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a:extLst>
              <a:ext uri="{FF2B5EF4-FFF2-40B4-BE49-F238E27FC236}">
                <a16:creationId xmlns:a16="http://schemas.microsoft.com/office/drawing/2014/main" id="{41E6B2B9-1A77-7E6A-ECDF-5ABDCA6CB78B}"/>
              </a:ext>
            </a:extLst>
          </p:cNvPr>
          <p:cNvSpPr>
            <a:spLocks noGrp="1" noRot="1" noChangeAspect="1" noChangeArrowheads="1" noTextEdit="1"/>
          </p:cNvSpPr>
          <p:nvPr>
            <p:ph type="sldImg"/>
          </p:nvPr>
        </p:nvSpPr>
        <p:spPr>
          <a:ln cap="flat"/>
        </p:spPr>
      </p:sp>
      <p:sp>
        <p:nvSpPr>
          <p:cNvPr id="191491" name="Rectangle 3">
            <a:extLst>
              <a:ext uri="{FF2B5EF4-FFF2-40B4-BE49-F238E27FC236}">
                <a16:creationId xmlns:a16="http://schemas.microsoft.com/office/drawing/2014/main" id="{0612091F-E11A-01CD-36C1-F5E064FF1D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7484AB56-9F7E-47BC-8F6C-602BF9ECC664}"/>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Notes Placeholder 2">
            <a:extLst>
              <a:ext uri="{FF2B5EF4-FFF2-40B4-BE49-F238E27FC236}">
                <a16:creationId xmlns:a16="http://schemas.microsoft.com/office/drawing/2014/main" id="{EE3B14EB-6A84-4CA9-B809-44825003A5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altLang="en-US"/>
              <a:t>• Multiple applications: </a:t>
            </a:r>
          </a:p>
          <a:p>
            <a:pPr lvl="1"/>
            <a:r>
              <a:rPr lang="en-NZ" altLang="en-US"/>
              <a:t>Multiprogramming was invented to allow processing time to be dynamically shared among a number of active applications.</a:t>
            </a:r>
          </a:p>
          <a:p>
            <a:pPr lvl="1"/>
            <a:endParaRPr lang="en-NZ" altLang="en-US"/>
          </a:p>
          <a:p>
            <a:r>
              <a:rPr lang="en-NZ" altLang="en-US"/>
              <a:t>• Structured applications: </a:t>
            </a:r>
          </a:p>
          <a:p>
            <a:pPr lvl="1"/>
            <a:r>
              <a:rPr lang="en-NZ" altLang="en-US"/>
              <a:t>As an extension of the principles of modular design and structured programming, some applications can be effectively programmed as a set of concurrent processes.</a:t>
            </a:r>
          </a:p>
          <a:p>
            <a:endParaRPr lang="en-NZ" altLang="en-US"/>
          </a:p>
          <a:p>
            <a:r>
              <a:rPr lang="en-NZ" altLang="en-US"/>
              <a:t>• Operating system structure:</a:t>
            </a:r>
          </a:p>
          <a:p>
            <a:pPr lvl="1"/>
            <a:r>
              <a:rPr lang="en-NZ" altLang="en-US"/>
              <a:t>The same structuring advantages apply to systems programs, and we have seen that operating systems are themselves often implemented as a set of processes or threads.</a:t>
            </a:r>
            <a:endParaRPr lang="en-US" altLang="en-US"/>
          </a:p>
        </p:txBody>
      </p:sp>
      <p:sp>
        <p:nvSpPr>
          <p:cNvPr id="4" name="Slide Number Placeholder 3">
            <a:extLst>
              <a:ext uri="{FF2B5EF4-FFF2-40B4-BE49-F238E27FC236}">
                <a16:creationId xmlns:a16="http://schemas.microsoft.com/office/drawing/2014/main" id="{77A32A46-1477-4EA0-B93E-D327FD6BD4F7}"/>
              </a:ext>
            </a:extLst>
          </p:cNvPr>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75D5C548-EB46-4B30-B983-ECE28D7C6937}" type="slidenum">
              <a:rPr lang="en-US" altLang="en-US">
                <a:latin typeface="Calibri" panose="020F0502020204030204" pitchFamily="34" charset="0"/>
              </a:rPr>
              <a:pPr/>
              <a:t>4</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a:extLst>
              <a:ext uri="{FF2B5EF4-FFF2-40B4-BE49-F238E27FC236}">
                <a16:creationId xmlns:a16="http://schemas.microsoft.com/office/drawing/2014/main" id="{51D49309-3CE8-C08A-C128-2703DDF72B43}"/>
              </a:ext>
            </a:extLst>
          </p:cNvPr>
          <p:cNvSpPr>
            <a:spLocks noGrp="1" noRot="1" noChangeAspect="1" noChangeArrowheads="1" noTextEdit="1"/>
          </p:cNvSpPr>
          <p:nvPr>
            <p:ph type="sldImg"/>
          </p:nvPr>
        </p:nvSpPr>
        <p:spPr>
          <a:ln cap="flat"/>
        </p:spPr>
      </p:sp>
      <p:sp>
        <p:nvSpPr>
          <p:cNvPr id="192515" name="Rectangle 3">
            <a:extLst>
              <a:ext uri="{FF2B5EF4-FFF2-40B4-BE49-F238E27FC236}">
                <a16:creationId xmlns:a16="http://schemas.microsoft.com/office/drawing/2014/main" id="{34BF0C95-78DE-B107-F9BC-4A49EBE558E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a:extLst>
              <a:ext uri="{FF2B5EF4-FFF2-40B4-BE49-F238E27FC236}">
                <a16:creationId xmlns:a16="http://schemas.microsoft.com/office/drawing/2014/main" id="{43FC52BD-FB0E-2200-8EF2-82C9C144D8AE}"/>
              </a:ext>
            </a:extLst>
          </p:cNvPr>
          <p:cNvSpPr>
            <a:spLocks noGrp="1" noRot="1" noChangeAspect="1" noChangeArrowheads="1" noTextEdit="1"/>
          </p:cNvSpPr>
          <p:nvPr>
            <p:ph type="sldImg"/>
          </p:nvPr>
        </p:nvSpPr>
        <p:spPr>
          <a:ln cap="flat"/>
        </p:spPr>
      </p:sp>
      <p:sp>
        <p:nvSpPr>
          <p:cNvPr id="193539" name="Rectangle 3">
            <a:extLst>
              <a:ext uri="{FF2B5EF4-FFF2-40B4-BE49-F238E27FC236}">
                <a16:creationId xmlns:a16="http://schemas.microsoft.com/office/drawing/2014/main" id="{25CABCCA-85ED-3A89-36D7-60C98E5CAA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4965D947-BD09-D39A-77D7-CB75C861FD33}"/>
              </a:ext>
            </a:extLst>
          </p:cNvPr>
          <p:cNvSpPr>
            <a:spLocks noGrp="1" noRot="1" noChangeAspect="1" noChangeArrowheads="1" noTextEdit="1"/>
          </p:cNvSpPr>
          <p:nvPr>
            <p:ph type="sldImg"/>
          </p:nvPr>
        </p:nvSpPr>
        <p:spPr>
          <a:ln cap="flat"/>
        </p:spPr>
      </p:sp>
      <p:sp>
        <p:nvSpPr>
          <p:cNvPr id="194563" name="Rectangle 3">
            <a:extLst>
              <a:ext uri="{FF2B5EF4-FFF2-40B4-BE49-F238E27FC236}">
                <a16:creationId xmlns:a16="http://schemas.microsoft.com/office/drawing/2014/main" id="{B80BC4BF-ABF8-9F45-EBD6-F0875B3B67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6AB450A8-D4A8-4AEE-95E3-6410427BF3B5}"/>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a:extLst>
              <a:ext uri="{FF2B5EF4-FFF2-40B4-BE49-F238E27FC236}">
                <a16:creationId xmlns:a16="http://schemas.microsoft.com/office/drawing/2014/main" id="{C6117B4B-6D8B-46E1-B6CB-A13D1AC83E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DE6D4B2-E661-4FBD-BF49-1AA4F05327E6}"/>
              </a:ext>
            </a:extLst>
          </p:cNvPr>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C97FB250-ADDB-445F-9C56-96ADB20A58C6}" type="slidenum">
              <a:rPr lang="en-US" altLang="en-US">
                <a:latin typeface="Calibri" panose="020F0502020204030204" pitchFamily="34" charset="0"/>
              </a:rPr>
              <a:pPr/>
              <a:t>58</a:t>
            </a:fld>
            <a:endParaRPr lang="en-US" altLang="en-US">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a:extLst>
              <a:ext uri="{FF2B5EF4-FFF2-40B4-BE49-F238E27FC236}">
                <a16:creationId xmlns:a16="http://schemas.microsoft.com/office/drawing/2014/main" id="{5A2C7C5F-9E3B-457F-B6A5-0E0F62C6170B}"/>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Notes Placeholder 2">
            <a:extLst>
              <a:ext uri="{FF2B5EF4-FFF2-40B4-BE49-F238E27FC236}">
                <a16:creationId xmlns:a16="http://schemas.microsoft.com/office/drawing/2014/main" id="{3C57ABF6-279D-4545-951E-A8EAF76027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E482F216-234A-4069-B709-F02CD3B441D0}"/>
              </a:ext>
            </a:extLst>
          </p:cNvPr>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EBB5E15B-4C16-42BC-8266-AB43EFE8004C}" type="slidenum">
              <a:rPr lang="en-US" altLang="en-US">
                <a:latin typeface="Calibri" panose="020F0502020204030204" pitchFamily="34" charset="0"/>
              </a:rPr>
              <a:pPr/>
              <a:t>59</a:t>
            </a:fld>
            <a:endParaRPr lang="en-US" altLang="en-US">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a:extLst>
              <a:ext uri="{FF2B5EF4-FFF2-40B4-BE49-F238E27FC236}">
                <a16:creationId xmlns:a16="http://schemas.microsoft.com/office/drawing/2014/main" id="{5245578F-1D40-4055-9A46-44C1F627EA1B}"/>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Notes Placeholder 2">
            <a:extLst>
              <a:ext uri="{FF2B5EF4-FFF2-40B4-BE49-F238E27FC236}">
                <a16:creationId xmlns:a16="http://schemas.microsoft.com/office/drawing/2014/main" id="{36118B4F-CC13-4BA0-A464-6AAA2AFD8A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59D42DC-48C3-4D6B-AD9F-541825D87648}"/>
              </a:ext>
            </a:extLst>
          </p:cNvPr>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95C37B0-579C-4951-A724-7EE3F2A9376A}" type="slidenum">
              <a:rPr lang="en-US" altLang="en-US">
                <a:latin typeface="Calibri" panose="020F0502020204030204" pitchFamily="34" charset="0"/>
              </a:rPr>
              <a:pPr/>
              <a:t>60</a:t>
            </a:fld>
            <a:endParaRPr lang="en-US" altLang="en-US">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a:extLst>
              <a:ext uri="{FF2B5EF4-FFF2-40B4-BE49-F238E27FC236}">
                <a16:creationId xmlns:a16="http://schemas.microsoft.com/office/drawing/2014/main" id="{BF87F498-C6B1-4562-A17B-FD5A50671B35}"/>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Notes Placeholder 2">
            <a:extLst>
              <a:ext uri="{FF2B5EF4-FFF2-40B4-BE49-F238E27FC236}">
                <a16:creationId xmlns:a16="http://schemas.microsoft.com/office/drawing/2014/main" id="{BE3B961D-1152-49A3-97F5-49FF0BADDE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CBCD9754-BC2E-4EDB-B25A-37E15B4916A0}"/>
              </a:ext>
            </a:extLst>
          </p:cNvPr>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E0A5CCB5-681D-4850-ADF5-DB045337ACFB}" type="slidenum">
              <a:rPr lang="en-US" altLang="en-US">
                <a:latin typeface="Calibri" panose="020F0502020204030204" pitchFamily="34" charset="0"/>
              </a:rPr>
              <a:pPr/>
              <a:t>61</a:t>
            </a:fld>
            <a:endParaRPr lang="en-US" altLang="en-US">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a:extLst>
              <a:ext uri="{FF2B5EF4-FFF2-40B4-BE49-F238E27FC236}">
                <a16:creationId xmlns:a16="http://schemas.microsoft.com/office/drawing/2014/main" id="{BC112C76-B9B5-267D-0E04-E7F63578157B}"/>
              </a:ext>
            </a:extLst>
          </p:cNvPr>
          <p:cNvSpPr>
            <a:spLocks noGrp="1" noRot="1" noChangeAspect="1" noChangeArrowheads="1" noTextEdit="1"/>
          </p:cNvSpPr>
          <p:nvPr>
            <p:ph type="sldImg"/>
          </p:nvPr>
        </p:nvSpPr>
        <p:spPr>
          <a:ln cap="flat"/>
        </p:spPr>
      </p:sp>
      <p:sp>
        <p:nvSpPr>
          <p:cNvPr id="173059" name="Rectangle 3">
            <a:extLst>
              <a:ext uri="{FF2B5EF4-FFF2-40B4-BE49-F238E27FC236}">
                <a16:creationId xmlns:a16="http://schemas.microsoft.com/office/drawing/2014/main" id="{38B1C927-511C-172B-D346-7DC10C6856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a16="http://schemas.microsoft.com/office/drawing/2014/main" id="{93B97540-D730-4F0E-B007-5ADFA4B50371}"/>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8" name="Notes Placeholder 2">
            <a:extLst>
              <a:ext uri="{FF2B5EF4-FFF2-40B4-BE49-F238E27FC236}">
                <a16:creationId xmlns:a16="http://schemas.microsoft.com/office/drawing/2014/main" id="{61173150-318F-4D0C-9E48-983CC0A319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3BF5ADB0-740F-4C44-A2ED-9D69DAEC953D}"/>
              </a:ext>
            </a:extLst>
          </p:cNvPr>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A212CC90-6144-4CDB-B005-8A42EA34E7BB}" type="slidenum">
              <a:rPr lang="en-US" altLang="en-US">
                <a:latin typeface="Calibri" panose="020F0502020204030204" pitchFamily="34" charset="0"/>
              </a:rPr>
              <a:pPr/>
              <a:t>63</a:t>
            </a:fld>
            <a:endParaRPr lang="en-US" altLang="en-US">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583984B3-AB84-405A-A28A-D0D56E560DA5}"/>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Notes Placeholder 2">
            <a:extLst>
              <a:ext uri="{FF2B5EF4-FFF2-40B4-BE49-F238E27FC236}">
                <a16:creationId xmlns:a16="http://schemas.microsoft.com/office/drawing/2014/main" id="{25C0F1F8-CCE4-4501-A386-1855D1309F8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534F9F9-F31D-4D81-99F5-CEE75D7374C1}"/>
              </a:ext>
            </a:extLst>
          </p:cNvPr>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B0283C8-CEC4-40C5-9900-2D735F24B1FB}" type="slidenum">
              <a:rPr lang="en-US" altLang="en-US">
                <a:latin typeface="Calibri" panose="020F0502020204030204" pitchFamily="34" charset="0"/>
              </a:rPr>
              <a:pPr/>
              <a:t>64</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a:extLst>
              <a:ext uri="{FF2B5EF4-FFF2-40B4-BE49-F238E27FC236}">
                <a16:creationId xmlns:a16="http://schemas.microsoft.com/office/drawing/2014/main" id="{C438411F-353E-4B31-8128-A82BB3576B3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Notes Placeholder 2">
            <a:extLst>
              <a:ext uri="{FF2B5EF4-FFF2-40B4-BE49-F238E27FC236}">
                <a16:creationId xmlns:a16="http://schemas.microsoft.com/office/drawing/2014/main" id="{F077162C-2FA0-4C06-8E0F-251D62DBAE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altLang="en-US" b="1"/>
              <a:t>The sharing of global resources </a:t>
            </a:r>
          </a:p>
          <a:p>
            <a:pPr lvl="1"/>
            <a:r>
              <a:rPr lang="en-NZ" altLang="en-US"/>
              <a:t>If two processes both make use of the same global variable </a:t>
            </a:r>
          </a:p>
          <a:p>
            <a:pPr lvl="2"/>
            <a:r>
              <a:rPr lang="en-NZ" altLang="en-US"/>
              <a:t> and </a:t>
            </a:r>
            <a:r>
              <a:rPr lang="en-NZ" altLang="en-US" b="1"/>
              <a:t>both perform reads and writes </a:t>
            </a:r>
            <a:r>
              <a:rPr lang="en-NZ" altLang="en-US"/>
              <a:t>on that variable, </a:t>
            </a:r>
          </a:p>
          <a:p>
            <a:pPr lvl="2"/>
            <a:r>
              <a:rPr lang="en-NZ" altLang="en-US"/>
              <a:t>then </a:t>
            </a:r>
            <a:r>
              <a:rPr lang="en-NZ" altLang="en-US" b="1"/>
              <a:t>the order </a:t>
            </a:r>
            <a:r>
              <a:rPr lang="en-NZ" altLang="en-US"/>
              <a:t>in which the various reads and writes are executed is critical. </a:t>
            </a:r>
          </a:p>
          <a:p>
            <a:endParaRPr lang="en-NZ" altLang="en-US"/>
          </a:p>
          <a:p>
            <a:r>
              <a:rPr lang="en-NZ" altLang="en-US" b="1"/>
              <a:t>Managing Resources</a:t>
            </a:r>
          </a:p>
          <a:p>
            <a:pPr lvl="1">
              <a:buFontTx/>
              <a:buChar char="•"/>
            </a:pPr>
            <a:r>
              <a:rPr lang="en-NZ" altLang="en-US"/>
              <a:t>It is difficult for the OS to manage the allocation of resources optimally. </a:t>
            </a:r>
          </a:p>
          <a:p>
            <a:pPr lvl="1">
              <a:buFontTx/>
              <a:buChar char="•"/>
            </a:pPr>
            <a:r>
              <a:rPr lang="en-NZ" altLang="en-US"/>
              <a:t>E.G.  A process may request use of, and be granted control of, a particular I/O channel and then be suspended before using that channel. </a:t>
            </a:r>
          </a:p>
          <a:p>
            <a:pPr lvl="2">
              <a:buFontTx/>
              <a:buChar char="-"/>
            </a:pPr>
            <a:r>
              <a:rPr lang="en-NZ" altLang="en-US"/>
              <a:t>It may be undesirable for the OS simply to lock the channel and prevent its use by other processes; </a:t>
            </a:r>
          </a:p>
          <a:p>
            <a:pPr lvl="2">
              <a:buFontTx/>
              <a:buChar char="-"/>
            </a:pPr>
            <a:r>
              <a:rPr lang="en-NZ" altLang="en-US"/>
              <a:t> indeed this may lead to a deadlock condition, </a:t>
            </a:r>
          </a:p>
          <a:p>
            <a:endParaRPr lang="en-NZ" altLang="en-US" b="1"/>
          </a:p>
          <a:p>
            <a:r>
              <a:rPr lang="en-NZ" altLang="en-US" b="1"/>
              <a:t>Locating Programming Errors </a:t>
            </a:r>
            <a:r>
              <a:rPr lang="en-NZ" altLang="en-US"/>
              <a:t> </a:t>
            </a:r>
          </a:p>
          <a:p>
            <a:pPr lvl="1"/>
            <a:r>
              <a:rPr lang="en-NZ" altLang="en-US"/>
              <a:t>It becomes very difficult to locate a programming error because results are typically not deterministic and reproducible</a:t>
            </a:r>
            <a:endParaRPr lang="en-US" altLang="en-US"/>
          </a:p>
        </p:txBody>
      </p:sp>
      <p:sp>
        <p:nvSpPr>
          <p:cNvPr id="4" name="Slide Number Placeholder 3">
            <a:extLst>
              <a:ext uri="{FF2B5EF4-FFF2-40B4-BE49-F238E27FC236}">
                <a16:creationId xmlns:a16="http://schemas.microsoft.com/office/drawing/2014/main" id="{D18801BA-6AF7-4022-9FEA-05FB841F1590}"/>
              </a:ext>
            </a:extLst>
          </p:cNvPr>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E67657DD-D6EC-4E48-A0EA-38937B1CC645}" type="slidenum">
              <a:rPr lang="en-US" altLang="en-US">
                <a:latin typeface="Calibri" panose="020F0502020204030204" pitchFamily="34" charset="0"/>
              </a:rPr>
              <a:pPr/>
              <a:t>5</a:t>
            </a:fld>
            <a:endParaRPr lang="en-US" altLang="en-US">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Slide Image Placeholder 1">
            <a:extLst>
              <a:ext uri="{FF2B5EF4-FFF2-40B4-BE49-F238E27FC236}">
                <a16:creationId xmlns:a16="http://schemas.microsoft.com/office/drawing/2014/main" id="{CC88A51F-82D8-473C-BA19-CE841A70E06E}"/>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Notes Placeholder 2">
            <a:extLst>
              <a:ext uri="{FF2B5EF4-FFF2-40B4-BE49-F238E27FC236}">
                <a16:creationId xmlns:a16="http://schemas.microsoft.com/office/drawing/2014/main" id="{5582C339-54AC-4DB7-9B0E-6997BE24EC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2D6B771F-65D0-46BD-A6C0-94E050C9C8BE}"/>
              </a:ext>
            </a:extLst>
          </p:cNvPr>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8F736F3F-4465-4FB7-B1EA-BF276682BBA7}" type="slidenum">
              <a:rPr lang="en-US" altLang="en-US">
                <a:latin typeface="Calibri" panose="020F0502020204030204" pitchFamily="34" charset="0"/>
              </a:rPr>
              <a:pPr/>
              <a:t>65</a:t>
            </a:fld>
            <a:endParaRPr lang="en-US" altLang="en-US">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a:extLst>
              <a:ext uri="{FF2B5EF4-FFF2-40B4-BE49-F238E27FC236}">
                <a16:creationId xmlns:a16="http://schemas.microsoft.com/office/drawing/2014/main" id="{78E43F25-1919-4F33-98FE-B34FECBC1853}"/>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Notes Placeholder 2">
            <a:extLst>
              <a:ext uri="{FF2B5EF4-FFF2-40B4-BE49-F238E27FC236}">
                <a16:creationId xmlns:a16="http://schemas.microsoft.com/office/drawing/2014/main" id="{CBE386DF-ECAF-4910-9F73-58EFC56DB9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7A7736C3-B531-4E99-9DC8-AB0BF60EFC5D}"/>
              </a:ext>
            </a:extLst>
          </p:cNvPr>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4FFE3EFB-0A1E-4562-AC2B-7D5451B21E88}" type="slidenum">
              <a:rPr lang="en-US" altLang="en-US">
                <a:latin typeface="Calibri" panose="020F0502020204030204" pitchFamily="34" charset="0"/>
              </a:rPr>
              <a:pPr/>
              <a:t>66</a:t>
            </a:fld>
            <a:endParaRPr lang="en-US" altLang="en-US">
              <a:latin typeface="Calibri" panose="020F0502020204030204" pitchFamily="34" charset="0"/>
            </a:endParaRPr>
          </a:p>
        </p:txBody>
      </p:sp>
    </p:spTree>
    <p:extLst>
      <p:ext uri="{BB962C8B-B14F-4D97-AF65-F5344CB8AC3E}">
        <p14:creationId xmlns:p14="http://schemas.microsoft.com/office/powerpoint/2010/main" val="3833308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id="{267F0340-A6A3-47F7-A0BD-895DEFBD5E62}"/>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Notes Placeholder 2">
            <a:extLst>
              <a:ext uri="{FF2B5EF4-FFF2-40B4-BE49-F238E27FC236}">
                <a16:creationId xmlns:a16="http://schemas.microsoft.com/office/drawing/2014/main" id="{9F69DBC4-53B2-4324-A5A1-826D811319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3CE12DA5-4010-4DF0-8F06-4E4D76938703}"/>
              </a:ext>
            </a:extLst>
          </p:cNvPr>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A8FB3922-015C-4367-8272-87F1B314D65C}" type="slidenum">
              <a:rPr lang="en-US" altLang="en-US">
                <a:latin typeface="Calibri" panose="020F0502020204030204" pitchFamily="34" charset="0"/>
              </a:rPr>
              <a:pPr/>
              <a:t>67</a:t>
            </a:fld>
            <a:endParaRPr lang="en-US" altLang="en-US">
              <a:latin typeface="Calibri" panose="020F0502020204030204" pitchFamily="34" charset="0"/>
            </a:endParaRPr>
          </a:p>
        </p:txBody>
      </p:sp>
    </p:spTree>
    <p:extLst>
      <p:ext uri="{BB962C8B-B14F-4D97-AF65-F5344CB8AC3E}">
        <p14:creationId xmlns:p14="http://schemas.microsoft.com/office/powerpoint/2010/main" val="32339773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a:extLst>
              <a:ext uri="{FF2B5EF4-FFF2-40B4-BE49-F238E27FC236}">
                <a16:creationId xmlns:a16="http://schemas.microsoft.com/office/drawing/2014/main" id="{E7EB6B03-4FC0-4DDE-8F1A-3EA007D6059B}"/>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Notes Placeholder 2">
            <a:extLst>
              <a:ext uri="{FF2B5EF4-FFF2-40B4-BE49-F238E27FC236}">
                <a16:creationId xmlns:a16="http://schemas.microsoft.com/office/drawing/2014/main" id="{6F0F60C4-B138-401C-BD84-B554A96C61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1D36A106-FD81-4665-9578-EF5BFB5B5913}"/>
              </a:ext>
            </a:extLst>
          </p:cNvPr>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C497E042-1ADC-4613-A0D2-CA271C45FA25}" type="slidenum">
              <a:rPr lang="en-US" altLang="en-US">
                <a:latin typeface="Calibri" panose="020F0502020204030204" pitchFamily="34" charset="0"/>
              </a:rPr>
              <a:pPr/>
              <a:t>68</a:t>
            </a:fld>
            <a:endParaRPr lang="en-US" altLang="en-US">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a:extLst>
              <a:ext uri="{FF2B5EF4-FFF2-40B4-BE49-F238E27FC236}">
                <a16:creationId xmlns:a16="http://schemas.microsoft.com/office/drawing/2014/main" id="{A1F4C81A-9B07-43D2-9A51-78D1079CC915}"/>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0" name="Notes Placeholder 2">
            <a:extLst>
              <a:ext uri="{FF2B5EF4-FFF2-40B4-BE49-F238E27FC236}">
                <a16:creationId xmlns:a16="http://schemas.microsoft.com/office/drawing/2014/main" id="{5A5B3840-14CA-46BA-AB4A-329F63AB82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6019A134-A8B7-4CE2-89B4-E4A5B8FC3E99}"/>
              </a:ext>
            </a:extLst>
          </p:cNvPr>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FF04440E-8247-4221-9371-E6845704E629}" type="slidenum">
              <a:rPr lang="en-US" altLang="en-US">
                <a:latin typeface="Calibri" panose="020F0502020204030204" pitchFamily="34" charset="0"/>
              </a:rPr>
              <a:pPr/>
              <a:t>69</a:t>
            </a:fld>
            <a:endParaRPr lang="en-US" altLang="en-US">
              <a:latin typeface="Calibri" panose="020F050202020403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BD764778-B17B-4E76-9E23-C343C9CE8C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1D77681-52D9-428B-9930-7EC4F88C7B96}" type="slidenum">
              <a:rPr lang="en-US" altLang="en-US">
                <a:latin typeface="Times New Roman" panose="02020603050405020304" pitchFamily="18" charset="0"/>
              </a:rPr>
              <a:pPr/>
              <a:t>70</a:t>
            </a:fld>
            <a:endParaRPr lang="en-US" altLang="en-US">
              <a:latin typeface="Times New Roman" panose="02020603050405020304" pitchFamily="18" charset="0"/>
            </a:endParaRPr>
          </a:p>
        </p:txBody>
      </p:sp>
      <p:sp>
        <p:nvSpPr>
          <p:cNvPr id="56323" name="Rectangle 2">
            <a:extLst>
              <a:ext uri="{FF2B5EF4-FFF2-40B4-BE49-F238E27FC236}">
                <a16:creationId xmlns:a16="http://schemas.microsoft.com/office/drawing/2014/main" id="{49F29A13-8D32-4400-BF70-7EC3E880874A}"/>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86B6AE39-8DB4-4623-A8A0-913B4BAE56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06369025-328D-4562-AF0D-92BBC15610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11079B-9FFF-4B29-AF8B-D1DF5152588F}" type="slidenum">
              <a:rPr lang="en-US" altLang="en-US">
                <a:latin typeface="Times New Roman" panose="02020603050405020304" pitchFamily="18" charset="0"/>
              </a:rPr>
              <a:pPr/>
              <a:t>71</a:t>
            </a:fld>
            <a:endParaRPr lang="en-US" altLang="en-US">
              <a:latin typeface="Times New Roman" panose="02020603050405020304" pitchFamily="18" charset="0"/>
            </a:endParaRPr>
          </a:p>
        </p:txBody>
      </p:sp>
      <p:sp>
        <p:nvSpPr>
          <p:cNvPr id="57347" name="Rectangle 2">
            <a:extLst>
              <a:ext uri="{FF2B5EF4-FFF2-40B4-BE49-F238E27FC236}">
                <a16:creationId xmlns:a16="http://schemas.microsoft.com/office/drawing/2014/main" id="{1E6D52C6-7118-4D8F-90F0-72EB502A5A0C}"/>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4215E891-7EA6-43BD-818C-A114E218A2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1AA39111-66AF-457F-988B-B2A2BAC052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4BB58D-9C60-4007-AF29-4422F4E32573}" type="slidenum">
              <a:rPr lang="en-US" altLang="en-US">
                <a:latin typeface="Times New Roman" panose="02020603050405020304" pitchFamily="18" charset="0"/>
              </a:rPr>
              <a:pPr/>
              <a:t>72</a:t>
            </a:fld>
            <a:endParaRPr lang="en-US" altLang="en-US">
              <a:latin typeface="Times New Roman" panose="02020603050405020304" pitchFamily="18" charset="0"/>
            </a:endParaRPr>
          </a:p>
        </p:txBody>
      </p:sp>
      <p:sp>
        <p:nvSpPr>
          <p:cNvPr id="58371" name="Rectangle 2">
            <a:extLst>
              <a:ext uri="{FF2B5EF4-FFF2-40B4-BE49-F238E27FC236}">
                <a16:creationId xmlns:a16="http://schemas.microsoft.com/office/drawing/2014/main" id="{D23DE30F-8B31-49D3-ABCC-168C7C10934C}"/>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13CA7437-505A-4278-9F15-68428ED88D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DF4A8086-E54B-4163-B58C-03A4279D5F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16E2F7D-C76E-442E-9166-3333339927F5}" type="slidenum">
              <a:rPr lang="en-US" altLang="en-US">
                <a:latin typeface="Times New Roman" panose="02020603050405020304" pitchFamily="18" charset="0"/>
              </a:rPr>
              <a:pPr/>
              <a:t>73</a:t>
            </a:fld>
            <a:endParaRPr lang="en-US" altLang="en-US">
              <a:latin typeface="Times New Roman" panose="02020603050405020304" pitchFamily="18" charset="0"/>
            </a:endParaRPr>
          </a:p>
        </p:txBody>
      </p:sp>
      <p:sp>
        <p:nvSpPr>
          <p:cNvPr id="59395" name="Rectangle 2">
            <a:extLst>
              <a:ext uri="{FF2B5EF4-FFF2-40B4-BE49-F238E27FC236}">
                <a16:creationId xmlns:a16="http://schemas.microsoft.com/office/drawing/2014/main" id="{7F7E0846-A445-4300-8A1F-136A5DFABA29}"/>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7E0C887B-824F-4586-9118-36ABD9EF3F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276FBEB1-31FE-4D02-9F99-20E713D2C9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0C03ABC-E64E-4039-8AF2-762C905F2C6F}" type="slidenum">
              <a:rPr lang="en-US" altLang="en-US">
                <a:latin typeface="Times New Roman" panose="02020603050405020304" pitchFamily="18" charset="0"/>
              </a:rPr>
              <a:pPr/>
              <a:t>74</a:t>
            </a:fld>
            <a:endParaRPr lang="en-US" altLang="en-US">
              <a:latin typeface="Times New Roman" panose="02020603050405020304" pitchFamily="18" charset="0"/>
            </a:endParaRPr>
          </a:p>
        </p:txBody>
      </p:sp>
      <p:sp>
        <p:nvSpPr>
          <p:cNvPr id="60419" name="Rectangle 2">
            <a:extLst>
              <a:ext uri="{FF2B5EF4-FFF2-40B4-BE49-F238E27FC236}">
                <a16:creationId xmlns:a16="http://schemas.microsoft.com/office/drawing/2014/main" id="{1ABC0037-0D70-4702-AD12-8CD28857D48D}"/>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0C0D98D2-BA74-4A41-BBBB-04C3D9EC88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a:extLst>
              <a:ext uri="{FF2B5EF4-FFF2-40B4-BE49-F238E27FC236}">
                <a16:creationId xmlns:a16="http://schemas.microsoft.com/office/drawing/2014/main" id="{51EDAD3D-407F-485E-B727-031860DD1B96}"/>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6" name="Notes Placeholder 2">
            <a:extLst>
              <a:ext uri="{FF2B5EF4-FFF2-40B4-BE49-F238E27FC236}">
                <a16:creationId xmlns:a16="http://schemas.microsoft.com/office/drawing/2014/main" id="{48C8CCE6-C943-4B37-8600-C459A50108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altLang="en-US"/>
              <a:t>A program that will provide a character echo procedure; </a:t>
            </a:r>
          </a:p>
          <a:p>
            <a:pPr lvl="1">
              <a:buFontTx/>
              <a:buChar char="•"/>
            </a:pPr>
            <a:r>
              <a:rPr lang="en-NZ" altLang="en-US"/>
              <a:t> input is obtained from a keyboard one keystroke at a time.</a:t>
            </a:r>
          </a:p>
          <a:p>
            <a:pPr lvl="1">
              <a:buFontTx/>
              <a:buChar char="•"/>
            </a:pPr>
            <a:r>
              <a:rPr lang="en-NZ" altLang="en-US"/>
              <a:t> Each input character is stored in variable chin. </a:t>
            </a:r>
          </a:p>
          <a:p>
            <a:pPr lvl="1">
              <a:buFontTx/>
              <a:buChar char="•"/>
            </a:pPr>
            <a:r>
              <a:rPr lang="en-NZ" altLang="en-US"/>
              <a:t> It is then transferred to variable chout </a:t>
            </a:r>
          </a:p>
          <a:p>
            <a:pPr lvl="1">
              <a:buFontTx/>
              <a:buChar char="•"/>
            </a:pPr>
            <a:r>
              <a:rPr lang="en-NZ" altLang="en-US"/>
              <a:t> and finally sent to the display. </a:t>
            </a:r>
          </a:p>
          <a:p>
            <a:endParaRPr lang="en-NZ" altLang="en-US"/>
          </a:p>
          <a:p>
            <a:r>
              <a:rPr lang="en-NZ" altLang="en-US"/>
              <a:t>Any program can call this procedure repeatedly to accept user input and display it on the user’s screen.</a:t>
            </a:r>
          </a:p>
          <a:p>
            <a:endParaRPr lang="en-NZ" altLang="en-US"/>
          </a:p>
          <a:p>
            <a:r>
              <a:rPr lang="en-NZ" altLang="en-US"/>
              <a:t>Now consider that we have a single-processor multiprogramming system supporting a single user. </a:t>
            </a:r>
          </a:p>
          <a:p>
            <a:pPr lvl="1">
              <a:buFontTx/>
              <a:buChar char="•"/>
            </a:pPr>
            <a:r>
              <a:rPr lang="en-NZ" altLang="en-US"/>
              <a:t> The user can jump from one application to another, and each application uses the same keyboard for input and the same screen for output. </a:t>
            </a:r>
          </a:p>
          <a:p>
            <a:endParaRPr lang="en-NZ" altLang="en-US"/>
          </a:p>
          <a:p>
            <a:r>
              <a:rPr lang="en-NZ" altLang="en-US"/>
              <a:t>Each application needs to use the procedure echo, </a:t>
            </a:r>
          </a:p>
          <a:p>
            <a:pPr lvl="1">
              <a:buFontTx/>
              <a:buChar char="•"/>
            </a:pPr>
            <a:r>
              <a:rPr lang="en-NZ" altLang="en-US"/>
              <a:t> So it makes sense for it to be a shared procedure that is loaded into a portion of memory global to all applications.</a:t>
            </a:r>
          </a:p>
          <a:p>
            <a:pPr lvl="1">
              <a:buFontTx/>
              <a:buChar char="•"/>
            </a:pPr>
            <a:r>
              <a:rPr lang="en-NZ" altLang="en-US"/>
              <a:t> Thus, only a single copy of the echo procedure is used, saving space.</a:t>
            </a:r>
            <a:endParaRPr lang="en-US" altLang="en-US"/>
          </a:p>
        </p:txBody>
      </p:sp>
      <p:sp>
        <p:nvSpPr>
          <p:cNvPr id="4" name="Slide Number Placeholder 3">
            <a:extLst>
              <a:ext uri="{FF2B5EF4-FFF2-40B4-BE49-F238E27FC236}">
                <a16:creationId xmlns:a16="http://schemas.microsoft.com/office/drawing/2014/main" id="{668757A7-CE4B-4813-B53B-85DEDC62AA22}"/>
              </a:ext>
            </a:extLst>
          </p:cNvPr>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691A5C3E-D379-4D07-90BC-1116E2CBFCF3}" type="slidenum">
              <a:rPr lang="en-US" altLang="en-US">
                <a:latin typeface="Calibri" panose="020F0502020204030204" pitchFamily="34" charset="0"/>
              </a:rPr>
              <a:pPr/>
              <a:t>6</a:t>
            </a:fld>
            <a:endParaRPr lang="en-US" altLang="en-US">
              <a:latin typeface="Calibri" panose="020F050202020403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E56981F5-B543-49D4-A97B-CED11138BA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10C90A3-5176-42E1-8FA8-C931973B8A42}" type="slidenum">
              <a:rPr lang="en-US" altLang="en-US">
                <a:latin typeface="Times New Roman" panose="02020603050405020304" pitchFamily="18" charset="0"/>
              </a:rPr>
              <a:pPr/>
              <a:t>75</a:t>
            </a:fld>
            <a:endParaRPr lang="en-US" altLang="en-US">
              <a:latin typeface="Times New Roman" panose="02020603050405020304" pitchFamily="18" charset="0"/>
            </a:endParaRPr>
          </a:p>
        </p:txBody>
      </p:sp>
      <p:sp>
        <p:nvSpPr>
          <p:cNvPr id="61443" name="Rectangle 2">
            <a:extLst>
              <a:ext uri="{FF2B5EF4-FFF2-40B4-BE49-F238E27FC236}">
                <a16:creationId xmlns:a16="http://schemas.microsoft.com/office/drawing/2014/main" id="{D4E7A38C-7D36-4A09-89E8-8D79161C3B2A}"/>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78BF0535-86B6-47BC-9B31-B16D9DB9C8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0C722841-9B8D-42FB-BF85-EC89C14054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37BEEF2-F0E7-400F-82D2-682ED0CD2D5B}" type="slidenum">
              <a:rPr lang="en-US" altLang="en-US">
                <a:latin typeface="Times New Roman" panose="02020603050405020304" pitchFamily="18" charset="0"/>
              </a:rPr>
              <a:pPr/>
              <a:t>76</a:t>
            </a:fld>
            <a:endParaRPr lang="en-US" altLang="en-US">
              <a:latin typeface="Times New Roman" panose="02020603050405020304" pitchFamily="18" charset="0"/>
            </a:endParaRPr>
          </a:p>
        </p:txBody>
      </p:sp>
      <p:sp>
        <p:nvSpPr>
          <p:cNvPr id="62467" name="Rectangle 2">
            <a:extLst>
              <a:ext uri="{FF2B5EF4-FFF2-40B4-BE49-F238E27FC236}">
                <a16:creationId xmlns:a16="http://schemas.microsoft.com/office/drawing/2014/main" id="{BD3710F7-A8AF-4D03-B551-1916DCA195E1}"/>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679B842C-AED6-445F-B77E-639BDA1F0E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CEFCBFD3-2EF6-4997-A16C-0BD258CA2E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CF89BA4-66D1-4384-9A35-9E7538EE57B6}" type="slidenum">
              <a:rPr lang="en-US" altLang="en-US">
                <a:latin typeface="Times New Roman" panose="02020603050405020304" pitchFamily="18" charset="0"/>
              </a:rPr>
              <a:pPr/>
              <a:t>77</a:t>
            </a:fld>
            <a:endParaRPr lang="en-US" altLang="en-US">
              <a:latin typeface="Times New Roman" panose="02020603050405020304" pitchFamily="18" charset="0"/>
            </a:endParaRPr>
          </a:p>
        </p:txBody>
      </p:sp>
      <p:sp>
        <p:nvSpPr>
          <p:cNvPr id="63491" name="Rectangle 2">
            <a:extLst>
              <a:ext uri="{FF2B5EF4-FFF2-40B4-BE49-F238E27FC236}">
                <a16:creationId xmlns:a16="http://schemas.microsoft.com/office/drawing/2014/main" id="{FD62098E-6C68-4447-A875-2F972EF03AB9}"/>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ED95BE67-89D1-48A7-8068-CFABCD9557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9B2B1EF2-9640-4507-99AF-27BB7003A6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016F042-6C17-4C22-8E02-2635B750870E}" type="slidenum">
              <a:rPr lang="en-US" altLang="en-US">
                <a:latin typeface="Times New Roman" panose="02020603050405020304" pitchFamily="18" charset="0"/>
              </a:rPr>
              <a:pPr/>
              <a:t>78</a:t>
            </a:fld>
            <a:endParaRPr lang="en-US" altLang="en-US">
              <a:latin typeface="Times New Roman" panose="02020603050405020304" pitchFamily="18" charset="0"/>
            </a:endParaRPr>
          </a:p>
        </p:txBody>
      </p:sp>
      <p:sp>
        <p:nvSpPr>
          <p:cNvPr id="64515" name="Rectangle 2">
            <a:extLst>
              <a:ext uri="{FF2B5EF4-FFF2-40B4-BE49-F238E27FC236}">
                <a16:creationId xmlns:a16="http://schemas.microsoft.com/office/drawing/2014/main" id="{EAB51B1B-0B1A-44F6-94CC-1CCDB3F6199F}"/>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303C2BBD-660F-4DC3-AA22-F70C50934F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F734BBC2-DF8C-45D4-9B92-F0A4CCA6B3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4CCDBA4-D0C0-42D4-AE37-FBA936DDB067}" type="slidenum">
              <a:rPr lang="en-US" altLang="en-US">
                <a:latin typeface="Times New Roman" panose="02020603050405020304" pitchFamily="18" charset="0"/>
              </a:rPr>
              <a:pPr/>
              <a:t>79</a:t>
            </a:fld>
            <a:endParaRPr lang="en-US" altLang="en-US">
              <a:latin typeface="Times New Roman" panose="02020603050405020304" pitchFamily="18" charset="0"/>
            </a:endParaRPr>
          </a:p>
        </p:txBody>
      </p:sp>
      <p:sp>
        <p:nvSpPr>
          <p:cNvPr id="65539" name="Rectangle 2">
            <a:extLst>
              <a:ext uri="{FF2B5EF4-FFF2-40B4-BE49-F238E27FC236}">
                <a16:creationId xmlns:a16="http://schemas.microsoft.com/office/drawing/2014/main" id="{F1D4DDE3-DA03-45EB-A1E0-42BB2AF5B5B1}"/>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0A457887-AC95-4609-865D-8B71BE9137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A557AF4F-7DE0-469D-95FB-43E6942641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1565390-72D1-4C76-9D96-C015AABFE9A0}" type="slidenum">
              <a:rPr lang="en-US" altLang="en-US">
                <a:latin typeface="Times New Roman" panose="02020603050405020304" pitchFamily="18" charset="0"/>
              </a:rPr>
              <a:pPr/>
              <a:t>80</a:t>
            </a:fld>
            <a:endParaRPr lang="en-US" altLang="en-US">
              <a:latin typeface="Times New Roman" panose="02020603050405020304" pitchFamily="18" charset="0"/>
            </a:endParaRPr>
          </a:p>
        </p:txBody>
      </p:sp>
      <p:sp>
        <p:nvSpPr>
          <p:cNvPr id="66563" name="Rectangle 2">
            <a:extLst>
              <a:ext uri="{FF2B5EF4-FFF2-40B4-BE49-F238E27FC236}">
                <a16:creationId xmlns:a16="http://schemas.microsoft.com/office/drawing/2014/main" id="{BE92E251-8BF5-49B3-9C24-E4C32D47C395}"/>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F9F6825E-0C27-4BFD-9912-FDBB17EFED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D6E91068-7241-49E6-B911-C7AF0587E6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641A9BE-7EE6-4D88-88E2-4F353BAAC27A}" type="slidenum">
              <a:rPr lang="en-US" altLang="en-US">
                <a:latin typeface="Times New Roman" panose="02020603050405020304" pitchFamily="18" charset="0"/>
              </a:rPr>
              <a:pPr/>
              <a:t>81</a:t>
            </a:fld>
            <a:endParaRPr lang="en-US" altLang="en-US">
              <a:latin typeface="Times New Roman" panose="02020603050405020304" pitchFamily="18" charset="0"/>
            </a:endParaRPr>
          </a:p>
        </p:txBody>
      </p:sp>
      <p:sp>
        <p:nvSpPr>
          <p:cNvPr id="67587" name="Rectangle 2">
            <a:extLst>
              <a:ext uri="{FF2B5EF4-FFF2-40B4-BE49-F238E27FC236}">
                <a16:creationId xmlns:a16="http://schemas.microsoft.com/office/drawing/2014/main" id="{3E82DFEA-EC38-447C-8681-FCC80850A4D1}"/>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5C33294C-FA24-4CB6-B770-0DDDD8E20F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34821341-5E64-41D5-A324-6E33013C38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ACFD5C-72B7-4036-A0C0-3D7AE4380AAB}" type="slidenum">
              <a:rPr lang="en-US" altLang="en-US">
                <a:latin typeface="Times New Roman" panose="02020603050405020304" pitchFamily="18" charset="0"/>
              </a:rPr>
              <a:pPr/>
              <a:t>82</a:t>
            </a:fld>
            <a:endParaRPr lang="en-US" altLang="en-US">
              <a:latin typeface="Times New Roman" panose="02020603050405020304" pitchFamily="18" charset="0"/>
            </a:endParaRPr>
          </a:p>
        </p:txBody>
      </p:sp>
      <p:sp>
        <p:nvSpPr>
          <p:cNvPr id="68611" name="Rectangle 2">
            <a:extLst>
              <a:ext uri="{FF2B5EF4-FFF2-40B4-BE49-F238E27FC236}">
                <a16:creationId xmlns:a16="http://schemas.microsoft.com/office/drawing/2014/main" id="{8502C7D0-9995-48D1-B960-FD762C22D857}"/>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3E273898-4D74-470F-8130-4F53B0B762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4B25AC5E-26B1-4852-9636-71BF7B1AEC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74B0E8-FF25-48D9-9BD5-733A48174D3C}" type="slidenum">
              <a:rPr lang="en-US" altLang="en-US">
                <a:latin typeface="Times New Roman" panose="02020603050405020304" pitchFamily="18" charset="0"/>
              </a:rPr>
              <a:pPr/>
              <a:t>83</a:t>
            </a:fld>
            <a:endParaRPr lang="en-US" altLang="en-US">
              <a:latin typeface="Times New Roman" panose="02020603050405020304" pitchFamily="18" charset="0"/>
            </a:endParaRPr>
          </a:p>
        </p:txBody>
      </p:sp>
      <p:sp>
        <p:nvSpPr>
          <p:cNvPr id="69635" name="Rectangle 2">
            <a:extLst>
              <a:ext uri="{FF2B5EF4-FFF2-40B4-BE49-F238E27FC236}">
                <a16:creationId xmlns:a16="http://schemas.microsoft.com/office/drawing/2014/main" id="{6F8400AA-8C32-4BB2-A3D3-7084AC0E16FB}"/>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591F8EAA-B98A-4008-A621-98C733EAA3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B4042BE1-6D98-459F-B948-861E4D2556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EB8133-EF7B-45BA-BBA1-B82B337BDC69}" type="slidenum">
              <a:rPr lang="en-US" altLang="en-US">
                <a:latin typeface="Times New Roman" panose="02020603050405020304" pitchFamily="18" charset="0"/>
              </a:rPr>
              <a:pPr/>
              <a:t>84</a:t>
            </a:fld>
            <a:endParaRPr lang="en-US" altLang="en-US">
              <a:latin typeface="Times New Roman" panose="02020603050405020304" pitchFamily="18" charset="0"/>
            </a:endParaRPr>
          </a:p>
        </p:txBody>
      </p:sp>
      <p:sp>
        <p:nvSpPr>
          <p:cNvPr id="70659" name="Rectangle 2">
            <a:extLst>
              <a:ext uri="{FF2B5EF4-FFF2-40B4-BE49-F238E27FC236}">
                <a16:creationId xmlns:a16="http://schemas.microsoft.com/office/drawing/2014/main" id="{05C860A3-DBD6-402A-9796-3C00E691C6DD}"/>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FEA42C3D-CF24-4424-ADA8-2BD35585B3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a:extLst>
              <a:ext uri="{FF2B5EF4-FFF2-40B4-BE49-F238E27FC236}">
                <a16:creationId xmlns:a16="http://schemas.microsoft.com/office/drawing/2014/main" id="{0DD512EB-1828-4426-8435-84EE24048879}"/>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Notes Placeholder 2">
            <a:extLst>
              <a:ext uri="{FF2B5EF4-FFF2-40B4-BE49-F238E27FC236}">
                <a16:creationId xmlns:a16="http://schemas.microsoft.com/office/drawing/2014/main" id="{74F2C946-6DE5-45F0-84C7-452699CEFD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altLang="en-US" dirty="0"/>
              <a:t>The result is that the character input to P1 is lost before being displayed,</a:t>
            </a:r>
          </a:p>
          <a:p>
            <a:pPr lvl="1"/>
            <a:r>
              <a:rPr lang="en-NZ" altLang="en-US" dirty="0"/>
              <a:t>and the character input to P2 is displayed by both P1 and P2.</a:t>
            </a:r>
            <a:endParaRPr lang="en-US" altLang="en-US" dirty="0"/>
          </a:p>
        </p:txBody>
      </p:sp>
      <p:sp>
        <p:nvSpPr>
          <p:cNvPr id="4" name="Slide Number Placeholder 3">
            <a:extLst>
              <a:ext uri="{FF2B5EF4-FFF2-40B4-BE49-F238E27FC236}">
                <a16:creationId xmlns:a16="http://schemas.microsoft.com/office/drawing/2014/main" id="{A462A523-F9C6-4D1E-8841-575D079B3AFA}"/>
              </a:ext>
            </a:extLst>
          </p:cNvPr>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6EF71864-0D77-4DC4-B370-A861273DE44C}" type="slidenum">
              <a:rPr lang="en-US" altLang="en-US">
                <a:latin typeface="Calibri" panose="020F0502020204030204" pitchFamily="34" charset="0"/>
              </a:rPr>
              <a:pPr/>
              <a:t>7</a:t>
            </a:fld>
            <a:endParaRPr lang="en-US" altLang="en-US">
              <a:latin typeface="Calibri" panose="020F050202020403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E505FC8B-E1D2-497A-8C46-395C28EA5B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073C3B-70A7-4162-BDCD-104402B625C1}" type="slidenum">
              <a:rPr lang="en-US" altLang="en-US">
                <a:latin typeface="Times New Roman" panose="02020603050405020304" pitchFamily="18" charset="0"/>
              </a:rPr>
              <a:pPr/>
              <a:t>85</a:t>
            </a:fld>
            <a:endParaRPr lang="en-US" altLang="en-US">
              <a:latin typeface="Times New Roman" panose="02020603050405020304" pitchFamily="18" charset="0"/>
            </a:endParaRPr>
          </a:p>
        </p:txBody>
      </p:sp>
      <p:sp>
        <p:nvSpPr>
          <p:cNvPr id="71683" name="Rectangle 2">
            <a:extLst>
              <a:ext uri="{FF2B5EF4-FFF2-40B4-BE49-F238E27FC236}">
                <a16:creationId xmlns:a16="http://schemas.microsoft.com/office/drawing/2014/main" id="{7F75F559-4B0C-4CF3-9FFF-A42615778CB7}"/>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F02E9ADD-A8DC-4F9E-B501-7E065280DF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3AD76496-87FA-4437-843A-E2EE4309A9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681E59B-3E68-4122-98EC-3172C0B9A9D9}" type="slidenum">
              <a:rPr lang="en-US" altLang="en-US">
                <a:latin typeface="Times New Roman" panose="02020603050405020304" pitchFamily="18" charset="0"/>
              </a:rPr>
              <a:pPr/>
              <a:t>86</a:t>
            </a:fld>
            <a:endParaRPr lang="en-US" altLang="en-US">
              <a:latin typeface="Times New Roman" panose="02020603050405020304" pitchFamily="18" charset="0"/>
            </a:endParaRPr>
          </a:p>
        </p:txBody>
      </p:sp>
      <p:sp>
        <p:nvSpPr>
          <p:cNvPr id="72707" name="Rectangle 2">
            <a:extLst>
              <a:ext uri="{FF2B5EF4-FFF2-40B4-BE49-F238E27FC236}">
                <a16:creationId xmlns:a16="http://schemas.microsoft.com/office/drawing/2014/main" id="{0B8E658E-7C3D-4DB2-A606-7427100173CB}"/>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7B0C4A12-5988-4CAA-9EC0-043FA907AB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25FEE74C-F432-44EB-ACCD-5C2007C458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C9D9F8B-BD64-42BD-BD84-15F98C637DF1}" type="slidenum">
              <a:rPr lang="en-US" altLang="en-US">
                <a:latin typeface="Times New Roman" panose="02020603050405020304" pitchFamily="18" charset="0"/>
              </a:rPr>
              <a:pPr/>
              <a:t>87</a:t>
            </a:fld>
            <a:endParaRPr lang="en-US" altLang="en-US">
              <a:latin typeface="Times New Roman" panose="02020603050405020304" pitchFamily="18" charset="0"/>
            </a:endParaRPr>
          </a:p>
        </p:txBody>
      </p:sp>
      <p:sp>
        <p:nvSpPr>
          <p:cNvPr id="73731" name="Rectangle 2">
            <a:extLst>
              <a:ext uri="{FF2B5EF4-FFF2-40B4-BE49-F238E27FC236}">
                <a16:creationId xmlns:a16="http://schemas.microsoft.com/office/drawing/2014/main" id="{F3A750C0-F54C-4939-9391-DFF1C01D7FFC}"/>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01C1FF47-D107-4958-8053-3454AD1832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16D81203-9744-4C6C-A7AB-DFF1DA7600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7EC7F07-7825-4C4D-885D-1926D2A20FF6}" type="slidenum">
              <a:rPr lang="en-US" altLang="en-US">
                <a:latin typeface="Times New Roman" panose="02020603050405020304" pitchFamily="18" charset="0"/>
              </a:rPr>
              <a:pPr/>
              <a:t>88</a:t>
            </a:fld>
            <a:endParaRPr lang="en-US" altLang="en-US">
              <a:latin typeface="Times New Roman" panose="02020603050405020304" pitchFamily="18" charset="0"/>
            </a:endParaRPr>
          </a:p>
        </p:txBody>
      </p:sp>
      <p:sp>
        <p:nvSpPr>
          <p:cNvPr id="74755" name="Rectangle 2">
            <a:extLst>
              <a:ext uri="{FF2B5EF4-FFF2-40B4-BE49-F238E27FC236}">
                <a16:creationId xmlns:a16="http://schemas.microsoft.com/office/drawing/2014/main" id="{50F99495-FE40-4228-9943-DAAA5F5E7026}"/>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9350039F-7994-4337-8E23-C7D0D2F4FD0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1D69BCB5-F115-41F9-8480-2605AFF810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A0AD0F2-86AC-4C5E-9321-130F6BE6D259}" type="slidenum">
              <a:rPr lang="en-US" altLang="en-US">
                <a:latin typeface="Times New Roman" panose="02020603050405020304" pitchFamily="18" charset="0"/>
              </a:rPr>
              <a:pPr/>
              <a:t>89</a:t>
            </a:fld>
            <a:endParaRPr lang="en-US" altLang="en-US">
              <a:latin typeface="Times New Roman" panose="02020603050405020304" pitchFamily="18" charset="0"/>
            </a:endParaRPr>
          </a:p>
        </p:txBody>
      </p:sp>
      <p:sp>
        <p:nvSpPr>
          <p:cNvPr id="75779" name="Rectangle 2">
            <a:extLst>
              <a:ext uri="{FF2B5EF4-FFF2-40B4-BE49-F238E27FC236}">
                <a16:creationId xmlns:a16="http://schemas.microsoft.com/office/drawing/2014/main" id="{56349202-4CE4-44DE-8EAE-A4F479AF7B37}"/>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14A76778-9062-4097-B72C-F163C9A47B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32B57C7-56C2-4F28-A39F-99C4A02B6D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70AD437-095F-4034-A35F-BE6A87788D1B}" type="slidenum">
              <a:rPr lang="en-US" altLang="en-US">
                <a:latin typeface="Times New Roman" panose="02020603050405020304" pitchFamily="18" charset="0"/>
              </a:rPr>
              <a:pPr/>
              <a:t>90</a:t>
            </a:fld>
            <a:endParaRPr lang="en-US" altLang="en-US">
              <a:latin typeface="Times New Roman" panose="02020603050405020304" pitchFamily="18" charset="0"/>
            </a:endParaRPr>
          </a:p>
        </p:txBody>
      </p:sp>
      <p:sp>
        <p:nvSpPr>
          <p:cNvPr id="76803" name="Rectangle 2">
            <a:extLst>
              <a:ext uri="{FF2B5EF4-FFF2-40B4-BE49-F238E27FC236}">
                <a16:creationId xmlns:a16="http://schemas.microsoft.com/office/drawing/2014/main" id="{3E3FF308-1BAF-43CF-B70F-36C5DDE46075}"/>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C5B33AAA-B15B-4905-9DC9-5511E1F3F7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9C456C30-6684-4D5E-B24E-1CFAA1EC1B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D886238-BED5-44E7-B140-41E1AABA46FA}" type="slidenum">
              <a:rPr lang="en-US" altLang="en-US">
                <a:latin typeface="Times New Roman" panose="02020603050405020304" pitchFamily="18" charset="0"/>
              </a:rPr>
              <a:pPr/>
              <a:t>91</a:t>
            </a:fld>
            <a:endParaRPr lang="en-US" altLang="en-US">
              <a:latin typeface="Times New Roman" panose="02020603050405020304" pitchFamily="18" charset="0"/>
            </a:endParaRPr>
          </a:p>
        </p:txBody>
      </p:sp>
      <p:sp>
        <p:nvSpPr>
          <p:cNvPr id="77827" name="Rectangle 2">
            <a:extLst>
              <a:ext uri="{FF2B5EF4-FFF2-40B4-BE49-F238E27FC236}">
                <a16:creationId xmlns:a16="http://schemas.microsoft.com/office/drawing/2014/main" id="{F25E529F-9C06-41CB-ACE8-0DDB100252A7}"/>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3521CFA5-D356-468B-8399-34A49FD00F3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E3212C4C-665B-4EB8-9889-EAB8C1FF84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03AD2D-3190-4D6E-AB70-75897FB7F487}" type="slidenum">
              <a:rPr lang="en-US" altLang="en-US">
                <a:latin typeface="Times New Roman" panose="02020603050405020304" pitchFamily="18" charset="0"/>
              </a:rPr>
              <a:pPr/>
              <a:t>92</a:t>
            </a:fld>
            <a:endParaRPr lang="en-US" altLang="en-US">
              <a:latin typeface="Times New Roman" panose="02020603050405020304" pitchFamily="18" charset="0"/>
            </a:endParaRPr>
          </a:p>
        </p:txBody>
      </p:sp>
      <p:sp>
        <p:nvSpPr>
          <p:cNvPr id="78851" name="Rectangle 2">
            <a:extLst>
              <a:ext uri="{FF2B5EF4-FFF2-40B4-BE49-F238E27FC236}">
                <a16:creationId xmlns:a16="http://schemas.microsoft.com/office/drawing/2014/main" id="{747FE6FC-D684-467B-8C02-8A651092A2B3}"/>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E6949E29-8A1F-41DA-93E6-6BA11238F8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E0622AC1-36B5-4306-B59B-9777C58FBF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42872CF-3009-4274-B2DC-A1383425300A}" type="slidenum">
              <a:rPr lang="en-US" altLang="en-US">
                <a:latin typeface="Times New Roman" panose="02020603050405020304" pitchFamily="18" charset="0"/>
              </a:rPr>
              <a:pPr/>
              <a:t>93</a:t>
            </a:fld>
            <a:endParaRPr lang="en-US" altLang="en-US">
              <a:latin typeface="Times New Roman" panose="02020603050405020304" pitchFamily="18" charset="0"/>
            </a:endParaRPr>
          </a:p>
        </p:txBody>
      </p:sp>
      <p:sp>
        <p:nvSpPr>
          <p:cNvPr id="79875" name="Rectangle 2">
            <a:extLst>
              <a:ext uri="{FF2B5EF4-FFF2-40B4-BE49-F238E27FC236}">
                <a16:creationId xmlns:a16="http://schemas.microsoft.com/office/drawing/2014/main" id="{775076AE-A876-46CF-B636-95B6A037303C}"/>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642C92ED-CD07-4F21-B6B9-D0F6D8133C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942221E6-BF72-48E0-B586-6D19A0C091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4656C68-8118-48C8-A775-79F586861190}" type="slidenum">
              <a:rPr lang="en-US" altLang="en-US">
                <a:latin typeface="Times New Roman" panose="02020603050405020304" pitchFamily="18" charset="0"/>
              </a:rPr>
              <a:pPr/>
              <a:t>94</a:t>
            </a:fld>
            <a:endParaRPr lang="en-US" altLang="en-US">
              <a:latin typeface="Times New Roman" panose="02020603050405020304" pitchFamily="18" charset="0"/>
            </a:endParaRPr>
          </a:p>
        </p:txBody>
      </p:sp>
      <p:sp>
        <p:nvSpPr>
          <p:cNvPr id="80899" name="Rectangle 2">
            <a:extLst>
              <a:ext uri="{FF2B5EF4-FFF2-40B4-BE49-F238E27FC236}">
                <a16:creationId xmlns:a16="http://schemas.microsoft.com/office/drawing/2014/main" id="{63FE4641-FBD6-431F-A51E-ECA173C2BE1E}"/>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B457AA38-D7B8-48B9-B506-0CC77FB4B7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35F817FF-414F-4B03-B84C-29C72B61C10A}"/>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Notes Placeholder 2">
            <a:extLst>
              <a:ext uri="{FF2B5EF4-FFF2-40B4-BE49-F238E27FC236}">
                <a16:creationId xmlns:a16="http://schemas.microsoft.com/office/drawing/2014/main" id="{A8F2D41A-518C-4707-8F88-E9B50885BD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A574CC78-5896-47F9-A78F-E435C55FC285}"/>
              </a:ext>
            </a:extLst>
          </p:cNvPr>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4F7DF33B-B4C6-4279-A42B-FD5F2750EC47}" type="slidenum">
              <a:rPr lang="en-US" altLang="en-US">
                <a:latin typeface="Calibri" panose="020F0502020204030204" pitchFamily="34" charset="0"/>
              </a:rPr>
              <a:pPr/>
              <a:t>9</a:t>
            </a:fld>
            <a:endParaRPr lang="en-US" altLang="en-US">
              <a:latin typeface="Calibri" panose="020F0502020204030204"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BBF177BD-27F8-4056-B236-B081F84B44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B5C7010-E428-499C-BAB0-4449FEF38AB4}" type="slidenum">
              <a:rPr lang="en-US" altLang="en-US">
                <a:latin typeface="Times New Roman" panose="02020603050405020304" pitchFamily="18" charset="0"/>
              </a:rPr>
              <a:pPr/>
              <a:t>95</a:t>
            </a:fld>
            <a:endParaRPr lang="en-US" altLang="en-US">
              <a:latin typeface="Times New Roman" panose="02020603050405020304" pitchFamily="18" charset="0"/>
            </a:endParaRPr>
          </a:p>
        </p:txBody>
      </p:sp>
      <p:sp>
        <p:nvSpPr>
          <p:cNvPr id="81923" name="Rectangle 2">
            <a:extLst>
              <a:ext uri="{FF2B5EF4-FFF2-40B4-BE49-F238E27FC236}">
                <a16:creationId xmlns:a16="http://schemas.microsoft.com/office/drawing/2014/main" id="{03E741C3-A06C-406F-91BD-6C70AB462B60}"/>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858E3923-2B1A-4766-B0D0-35BBA7911F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FAED915F-4ACC-4306-8CEC-004C171531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E5C54A9-C423-4492-9CA7-D29A395878A3}" type="slidenum">
              <a:rPr lang="en-US" altLang="en-US">
                <a:latin typeface="Times New Roman" panose="02020603050405020304" pitchFamily="18" charset="0"/>
              </a:rPr>
              <a:pPr/>
              <a:t>96</a:t>
            </a:fld>
            <a:endParaRPr lang="en-US" altLang="en-US">
              <a:latin typeface="Times New Roman" panose="02020603050405020304" pitchFamily="18" charset="0"/>
            </a:endParaRPr>
          </a:p>
        </p:txBody>
      </p:sp>
      <p:sp>
        <p:nvSpPr>
          <p:cNvPr id="82947" name="Rectangle 2">
            <a:extLst>
              <a:ext uri="{FF2B5EF4-FFF2-40B4-BE49-F238E27FC236}">
                <a16:creationId xmlns:a16="http://schemas.microsoft.com/office/drawing/2014/main" id="{FF405AA2-57ED-4524-80D7-31505CD8961C}"/>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A8FBFBFC-8A1B-4162-B012-A01DCECCFB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4A706AD6-5588-49B8-8CB7-FCCB719955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FCEF2A-EBEB-4065-B6DA-C156B70DB829}" type="slidenum">
              <a:rPr lang="en-US" altLang="en-US">
                <a:latin typeface="Times New Roman" panose="02020603050405020304" pitchFamily="18" charset="0"/>
              </a:rPr>
              <a:pPr/>
              <a:t>97</a:t>
            </a:fld>
            <a:endParaRPr lang="en-US" altLang="en-US">
              <a:latin typeface="Times New Roman" panose="02020603050405020304" pitchFamily="18" charset="0"/>
            </a:endParaRPr>
          </a:p>
        </p:txBody>
      </p:sp>
      <p:sp>
        <p:nvSpPr>
          <p:cNvPr id="83971" name="Rectangle 2">
            <a:extLst>
              <a:ext uri="{FF2B5EF4-FFF2-40B4-BE49-F238E27FC236}">
                <a16:creationId xmlns:a16="http://schemas.microsoft.com/office/drawing/2014/main" id="{8F73FC42-7912-494E-B337-077C1E207D43}"/>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108B99F3-ED2F-4E22-9529-D159A1BEB00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8505B4E8-2102-42CC-87AA-A9ECFFAF16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560C4C7-9B27-4382-A604-AA9A1D39086F}" type="slidenum">
              <a:rPr lang="en-US" altLang="en-US">
                <a:latin typeface="Times New Roman" panose="02020603050405020304" pitchFamily="18" charset="0"/>
              </a:rPr>
              <a:pPr/>
              <a:t>98</a:t>
            </a:fld>
            <a:endParaRPr lang="en-US" altLang="en-US">
              <a:latin typeface="Times New Roman" panose="02020603050405020304" pitchFamily="18" charset="0"/>
            </a:endParaRPr>
          </a:p>
        </p:txBody>
      </p:sp>
      <p:sp>
        <p:nvSpPr>
          <p:cNvPr id="84995" name="Rectangle 2">
            <a:extLst>
              <a:ext uri="{FF2B5EF4-FFF2-40B4-BE49-F238E27FC236}">
                <a16:creationId xmlns:a16="http://schemas.microsoft.com/office/drawing/2014/main" id="{684EA324-1151-4AE6-8585-75ECA5EEF497}"/>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9D4EB533-1E1F-438D-BA44-E3A44CBAA3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2FC77294-1365-41AF-A7B7-9D19BF43D8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5340998-8CAE-46F6-BDBA-CFBEBF258216}" type="slidenum">
              <a:rPr lang="en-US" altLang="en-US">
                <a:latin typeface="Times New Roman" panose="02020603050405020304" pitchFamily="18" charset="0"/>
              </a:rPr>
              <a:pPr/>
              <a:t>99</a:t>
            </a:fld>
            <a:endParaRPr lang="en-US" altLang="en-US">
              <a:latin typeface="Times New Roman" panose="02020603050405020304" pitchFamily="18" charset="0"/>
            </a:endParaRPr>
          </a:p>
        </p:txBody>
      </p:sp>
      <p:sp>
        <p:nvSpPr>
          <p:cNvPr id="86019" name="Rectangle 2">
            <a:extLst>
              <a:ext uri="{FF2B5EF4-FFF2-40B4-BE49-F238E27FC236}">
                <a16:creationId xmlns:a16="http://schemas.microsoft.com/office/drawing/2014/main" id="{115FCC4F-9A6A-494B-ADAC-E44A7D44130B}"/>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A86C083C-5C7C-453A-9379-5F538BCD74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F2CDABED-871F-4971-BDD8-13A4413137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FF45F3D-2A9D-4A30-A648-353DF6E65054}" type="slidenum">
              <a:rPr lang="en-US" altLang="en-US">
                <a:latin typeface="Times New Roman" panose="02020603050405020304" pitchFamily="18" charset="0"/>
              </a:rPr>
              <a:pPr/>
              <a:t>100</a:t>
            </a:fld>
            <a:endParaRPr lang="en-US" altLang="en-US">
              <a:latin typeface="Times New Roman" panose="02020603050405020304" pitchFamily="18" charset="0"/>
            </a:endParaRPr>
          </a:p>
        </p:txBody>
      </p:sp>
      <p:sp>
        <p:nvSpPr>
          <p:cNvPr id="87043" name="Rectangle 2">
            <a:extLst>
              <a:ext uri="{FF2B5EF4-FFF2-40B4-BE49-F238E27FC236}">
                <a16:creationId xmlns:a16="http://schemas.microsoft.com/office/drawing/2014/main" id="{140EC6A8-0772-406E-9C21-13B9586B9566}"/>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6E661BD4-0996-4C30-806C-9C75DBFD4D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5446300F-6F5D-4DC1-8D38-A7638FD75D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8248315-D637-473F-850F-DBC821440A80}" type="slidenum">
              <a:rPr lang="en-US" altLang="en-US">
                <a:latin typeface="Times New Roman" panose="02020603050405020304" pitchFamily="18" charset="0"/>
              </a:rPr>
              <a:pPr/>
              <a:t>101</a:t>
            </a:fld>
            <a:endParaRPr lang="en-US" altLang="en-US">
              <a:latin typeface="Times New Roman" panose="02020603050405020304" pitchFamily="18" charset="0"/>
            </a:endParaRPr>
          </a:p>
        </p:txBody>
      </p:sp>
      <p:sp>
        <p:nvSpPr>
          <p:cNvPr id="88067" name="Rectangle 2">
            <a:extLst>
              <a:ext uri="{FF2B5EF4-FFF2-40B4-BE49-F238E27FC236}">
                <a16:creationId xmlns:a16="http://schemas.microsoft.com/office/drawing/2014/main" id="{2DA6FC3D-946E-4219-86FD-97BB862F4795}"/>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92888D03-A099-492F-BF6D-CF042F6257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5C6DA506-97FC-4C8F-88D2-C2DBD89E85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93350CD-BBF9-4071-A035-CB9FCF325909}" type="slidenum">
              <a:rPr lang="en-US" altLang="en-US">
                <a:latin typeface="Times New Roman" panose="02020603050405020304" pitchFamily="18" charset="0"/>
              </a:rPr>
              <a:pPr/>
              <a:t>102</a:t>
            </a:fld>
            <a:endParaRPr lang="en-US" altLang="en-US">
              <a:latin typeface="Times New Roman" panose="02020603050405020304" pitchFamily="18" charset="0"/>
            </a:endParaRPr>
          </a:p>
        </p:txBody>
      </p:sp>
      <p:sp>
        <p:nvSpPr>
          <p:cNvPr id="89091" name="Rectangle 2">
            <a:extLst>
              <a:ext uri="{FF2B5EF4-FFF2-40B4-BE49-F238E27FC236}">
                <a16:creationId xmlns:a16="http://schemas.microsoft.com/office/drawing/2014/main" id="{814096FD-B594-4FCA-A0B0-AB34C5F5D38A}"/>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070F0142-112A-4607-9A40-DD4E21EE50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3113EDCA-8C6D-40E6-BBA9-CAE7D71127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E49467E-5A3A-494D-B14C-3C0AD43EDEA0}" type="slidenum">
              <a:rPr lang="en-US" altLang="en-US">
                <a:latin typeface="Times New Roman" panose="02020603050405020304" pitchFamily="18" charset="0"/>
              </a:rPr>
              <a:pPr/>
              <a:t>103</a:t>
            </a:fld>
            <a:endParaRPr lang="en-US" altLang="en-US">
              <a:latin typeface="Times New Roman" panose="02020603050405020304" pitchFamily="18" charset="0"/>
            </a:endParaRPr>
          </a:p>
        </p:txBody>
      </p:sp>
      <p:sp>
        <p:nvSpPr>
          <p:cNvPr id="90115" name="Rectangle 2">
            <a:extLst>
              <a:ext uri="{FF2B5EF4-FFF2-40B4-BE49-F238E27FC236}">
                <a16:creationId xmlns:a16="http://schemas.microsoft.com/office/drawing/2014/main" id="{36EFFE4A-3098-44EB-8266-C1CB7316A7FB}"/>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08D66841-38B9-4B14-9216-D35E7C9C71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EAA60D79-58AA-4D8A-B250-6D37BF7BCD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987C543-4F77-4D32-9912-7319ABF9E7DA}" type="slidenum">
              <a:rPr lang="en-US" altLang="en-US">
                <a:latin typeface="Times New Roman" panose="02020603050405020304" pitchFamily="18" charset="0"/>
              </a:rPr>
              <a:pPr/>
              <a:t>104</a:t>
            </a:fld>
            <a:endParaRPr lang="en-US" altLang="en-US">
              <a:latin typeface="Times New Roman" panose="02020603050405020304" pitchFamily="18" charset="0"/>
            </a:endParaRPr>
          </a:p>
        </p:txBody>
      </p:sp>
      <p:sp>
        <p:nvSpPr>
          <p:cNvPr id="91139" name="Rectangle 2">
            <a:extLst>
              <a:ext uri="{FF2B5EF4-FFF2-40B4-BE49-F238E27FC236}">
                <a16:creationId xmlns:a16="http://schemas.microsoft.com/office/drawing/2014/main" id="{3E2F3525-C25B-4F2E-B0BA-BD067D156A44}"/>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9D6C7081-BA31-4D1F-8776-EE00B35DC7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E0191747-96AE-44EC-A352-8D77E0D87C2F}"/>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Notes Placeholder 2">
            <a:extLst>
              <a:ext uri="{FF2B5EF4-FFF2-40B4-BE49-F238E27FC236}">
                <a16:creationId xmlns:a16="http://schemas.microsoft.com/office/drawing/2014/main" id="{CDF2AC77-226F-41FC-B93E-480E3969A8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2B432079-CDBE-4F4D-8475-E1AF918D0F48}"/>
              </a:ext>
            </a:extLst>
          </p:cNvPr>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6D01460B-8D17-4C70-BE1F-A55175CF063F}" type="slidenum">
              <a:rPr lang="en-US" altLang="en-US">
                <a:latin typeface="Calibri" panose="020F0502020204030204" pitchFamily="34" charset="0"/>
              </a:rPr>
              <a:pPr/>
              <a:t>16</a:t>
            </a:fld>
            <a:endParaRPr lang="en-US" altLang="en-US">
              <a:latin typeface="Calibri" panose="020F0502020204030204" pitchFamily="34" charset="0"/>
            </a:endParaRPr>
          </a:p>
        </p:txBody>
      </p:sp>
    </p:spTree>
    <p:extLst>
      <p:ext uri="{BB962C8B-B14F-4D97-AF65-F5344CB8AC3E}">
        <p14:creationId xmlns:p14="http://schemas.microsoft.com/office/powerpoint/2010/main" val="92357903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36458158-F6C3-406A-B78A-3F9006399F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7D3FE5A-B640-4EDB-94E5-09DEB7EFA3D2}" type="slidenum">
              <a:rPr lang="en-US" altLang="en-US">
                <a:latin typeface="Times New Roman" panose="02020603050405020304" pitchFamily="18" charset="0"/>
              </a:rPr>
              <a:pPr/>
              <a:t>105</a:t>
            </a:fld>
            <a:endParaRPr lang="en-US" altLang="en-US">
              <a:latin typeface="Times New Roman" panose="02020603050405020304" pitchFamily="18" charset="0"/>
            </a:endParaRPr>
          </a:p>
        </p:txBody>
      </p:sp>
      <p:sp>
        <p:nvSpPr>
          <p:cNvPr id="92163" name="Rectangle 2">
            <a:extLst>
              <a:ext uri="{FF2B5EF4-FFF2-40B4-BE49-F238E27FC236}">
                <a16:creationId xmlns:a16="http://schemas.microsoft.com/office/drawing/2014/main" id="{218DF6E2-9E3D-4C03-AC7D-699E0176D609}"/>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CE129446-BDF4-4C3D-8C76-96F3DD3DE4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CB67DD6A-37F3-4FBB-B37E-FDD101D0BB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39B36BE-1689-4211-AA48-6A8AD013C3C5}" type="slidenum">
              <a:rPr lang="en-US" altLang="en-US">
                <a:latin typeface="Times New Roman" panose="02020603050405020304" pitchFamily="18" charset="0"/>
              </a:rPr>
              <a:pPr/>
              <a:t>106</a:t>
            </a:fld>
            <a:endParaRPr lang="en-US" altLang="en-US">
              <a:latin typeface="Times New Roman" panose="02020603050405020304" pitchFamily="18" charset="0"/>
            </a:endParaRPr>
          </a:p>
        </p:txBody>
      </p:sp>
      <p:sp>
        <p:nvSpPr>
          <p:cNvPr id="93187" name="Rectangle 2">
            <a:extLst>
              <a:ext uri="{FF2B5EF4-FFF2-40B4-BE49-F238E27FC236}">
                <a16:creationId xmlns:a16="http://schemas.microsoft.com/office/drawing/2014/main" id="{8D3AE9D0-6A84-4AF0-82F7-263822FA53F6}"/>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0049059E-459D-4049-85CF-1029F0C928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AA61317C-3F63-49E5-B8FA-CD8873C369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0FF1F0A-D36D-4981-AAC1-6EBCDB014747}" type="slidenum">
              <a:rPr lang="en-US" altLang="en-US">
                <a:latin typeface="Times New Roman" panose="02020603050405020304" pitchFamily="18" charset="0"/>
              </a:rPr>
              <a:pPr/>
              <a:t>107</a:t>
            </a:fld>
            <a:endParaRPr lang="en-US" altLang="en-US">
              <a:latin typeface="Times New Roman" panose="02020603050405020304" pitchFamily="18" charset="0"/>
            </a:endParaRPr>
          </a:p>
        </p:txBody>
      </p:sp>
      <p:sp>
        <p:nvSpPr>
          <p:cNvPr id="94211" name="Rectangle 2">
            <a:extLst>
              <a:ext uri="{FF2B5EF4-FFF2-40B4-BE49-F238E27FC236}">
                <a16:creationId xmlns:a16="http://schemas.microsoft.com/office/drawing/2014/main" id="{F77F062F-0BB8-4616-A259-7E514E0118A0}"/>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36E77D6C-87F2-45BC-93F9-71A4CE2277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7A6C8596-6E03-4958-B65E-E6F165A615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5A8FC00-4BD8-477E-8F23-EA5811FE50EB}" type="slidenum">
              <a:rPr lang="en-US" altLang="en-US" smtClean="0">
                <a:latin typeface="Times New Roman" panose="02020603050405020304" pitchFamily="18" charset="0"/>
              </a:rPr>
              <a:pPr/>
              <a:t>108</a:t>
            </a:fld>
            <a:endParaRPr lang="en-US" altLang="en-US">
              <a:latin typeface="Times New Roman" panose="02020603050405020304" pitchFamily="18" charset="0"/>
            </a:endParaRPr>
          </a:p>
        </p:txBody>
      </p:sp>
      <p:sp>
        <p:nvSpPr>
          <p:cNvPr id="79875" name="Rectangle 2">
            <a:extLst>
              <a:ext uri="{FF2B5EF4-FFF2-40B4-BE49-F238E27FC236}">
                <a16:creationId xmlns:a16="http://schemas.microsoft.com/office/drawing/2014/main" id="{4547AE09-2425-4308-AD2A-EA862003EFBD}"/>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2D7B07CA-FCA6-4AC6-97DC-3F8838D662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46058082-980B-4AEB-8501-83C773358F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97A9BA5-13C1-467E-B763-0869CE3E1306}" type="slidenum">
              <a:rPr lang="en-US" altLang="en-US" smtClean="0">
                <a:latin typeface="Times New Roman" panose="02020603050405020304" pitchFamily="18" charset="0"/>
              </a:rPr>
              <a:pPr/>
              <a:t>109</a:t>
            </a:fld>
            <a:endParaRPr lang="en-US" altLang="en-US">
              <a:latin typeface="Times New Roman" panose="02020603050405020304" pitchFamily="18" charset="0"/>
            </a:endParaRPr>
          </a:p>
        </p:txBody>
      </p:sp>
      <p:sp>
        <p:nvSpPr>
          <p:cNvPr id="81923" name="Rectangle 2">
            <a:extLst>
              <a:ext uri="{FF2B5EF4-FFF2-40B4-BE49-F238E27FC236}">
                <a16:creationId xmlns:a16="http://schemas.microsoft.com/office/drawing/2014/main" id="{905F3E06-20CF-45A5-9492-8A51096AC818}"/>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6EAE1EFA-36E2-4652-8134-BA0A024FB20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8FD225F1-9522-4033-B0FB-202DF2B884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94C0E13-483E-49EA-A189-7ACCE702B961}" type="slidenum">
              <a:rPr lang="en-US" altLang="en-US" smtClean="0">
                <a:latin typeface="Times New Roman" panose="02020603050405020304" pitchFamily="18" charset="0"/>
              </a:rPr>
              <a:pPr/>
              <a:t>110</a:t>
            </a:fld>
            <a:endParaRPr lang="en-US" altLang="en-US">
              <a:latin typeface="Times New Roman" panose="02020603050405020304" pitchFamily="18" charset="0"/>
            </a:endParaRPr>
          </a:p>
        </p:txBody>
      </p:sp>
      <p:sp>
        <p:nvSpPr>
          <p:cNvPr id="83971" name="Rectangle 2">
            <a:extLst>
              <a:ext uri="{FF2B5EF4-FFF2-40B4-BE49-F238E27FC236}">
                <a16:creationId xmlns:a16="http://schemas.microsoft.com/office/drawing/2014/main" id="{C83BC65E-4BF7-4277-BBEC-B7FF8F4DB5D5}"/>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446A3FED-0A09-451A-91EB-8C5AF3AF39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1B014482-0A83-40DD-8AF3-CAC9FCD948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4CDEF2C-9EE4-4DA7-A2AF-4E163786F0ED}" type="slidenum">
              <a:rPr lang="en-US" altLang="en-US" smtClean="0">
                <a:latin typeface="Times New Roman" panose="02020603050405020304" pitchFamily="18" charset="0"/>
              </a:rPr>
              <a:pPr/>
              <a:t>111</a:t>
            </a:fld>
            <a:endParaRPr lang="en-US" altLang="en-US">
              <a:latin typeface="Times New Roman" panose="02020603050405020304" pitchFamily="18" charset="0"/>
            </a:endParaRPr>
          </a:p>
        </p:txBody>
      </p:sp>
      <p:sp>
        <p:nvSpPr>
          <p:cNvPr id="86019" name="Rectangle 2">
            <a:extLst>
              <a:ext uri="{FF2B5EF4-FFF2-40B4-BE49-F238E27FC236}">
                <a16:creationId xmlns:a16="http://schemas.microsoft.com/office/drawing/2014/main" id="{05EB286B-6936-4375-8A48-76A0936D77F9}"/>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B33F62B3-5C99-4327-A1A4-A184485A10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0428530A-D63E-4E86-AD66-863B61CE88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2DFCA7C-EDE4-4F5C-A328-252C1209615C}" type="slidenum">
              <a:rPr lang="en-US" altLang="en-US" smtClean="0">
                <a:latin typeface="Times New Roman" panose="02020603050405020304" pitchFamily="18" charset="0"/>
              </a:rPr>
              <a:pPr/>
              <a:t>112</a:t>
            </a:fld>
            <a:endParaRPr lang="en-US" altLang="en-US">
              <a:latin typeface="Times New Roman" panose="02020603050405020304" pitchFamily="18" charset="0"/>
            </a:endParaRPr>
          </a:p>
        </p:txBody>
      </p:sp>
      <p:sp>
        <p:nvSpPr>
          <p:cNvPr id="88067" name="Rectangle 2">
            <a:extLst>
              <a:ext uri="{FF2B5EF4-FFF2-40B4-BE49-F238E27FC236}">
                <a16:creationId xmlns:a16="http://schemas.microsoft.com/office/drawing/2014/main" id="{615F1E9E-9056-40E5-B6CF-887D4306BE87}"/>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3395919E-7F2C-46A7-8830-E6C5AB8331A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3FAFF59E-C5AA-4C76-9946-CD13A192D7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484FC80-DD94-4A64-83DC-DA3224B60606}" type="slidenum">
              <a:rPr lang="en-US" altLang="en-US" smtClean="0">
                <a:latin typeface="Times New Roman" panose="02020603050405020304" pitchFamily="18" charset="0"/>
              </a:rPr>
              <a:pPr/>
              <a:t>113</a:t>
            </a:fld>
            <a:endParaRPr lang="en-US" altLang="en-US">
              <a:latin typeface="Times New Roman" panose="02020603050405020304" pitchFamily="18" charset="0"/>
            </a:endParaRPr>
          </a:p>
        </p:txBody>
      </p:sp>
      <p:sp>
        <p:nvSpPr>
          <p:cNvPr id="90115" name="Rectangle 2">
            <a:extLst>
              <a:ext uri="{FF2B5EF4-FFF2-40B4-BE49-F238E27FC236}">
                <a16:creationId xmlns:a16="http://schemas.microsoft.com/office/drawing/2014/main" id="{C191405E-E932-4C20-AF0E-6EE08A889B28}"/>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7763EBB7-05DD-4855-9742-D760EB7DE46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6B80FE9F-D112-497B-ADF3-FD78E27111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00038A4-901C-414C-937E-8C64228DED6C}" type="slidenum">
              <a:rPr lang="en-US" altLang="en-US" smtClean="0">
                <a:latin typeface="Times New Roman" panose="02020603050405020304" pitchFamily="18" charset="0"/>
              </a:rPr>
              <a:pPr/>
              <a:t>114</a:t>
            </a:fld>
            <a:endParaRPr lang="en-US" altLang="en-US">
              <a:latin typeface="Times New Roman" panose="02020603050405020304" pitchFamily="18" charset="0"/>
            </a:endParaRPr>
          </a:p>
        </p:txBody>
      </p:sp>
      <p:sp>
        <p:nvSpPr>
          <p:cNvPr id="92163" name="Rectangle 2">
            <a:extLst>
              <a:ext uri="{FF2B5EF4-FFF2-40B4-BE49-F238E27FC236}">
                <a16:creationId xmlns:a16="http://schemas.microsoft.com/office/drawing/2014/main" id="{A3714C96-8D88-4AEF-95FC-AB1A2A55DE37}"/>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47846A30-2768-42AC-A136-103EDAA944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a16="http://schemas.microsoft.com/office/drawing/2014/main" id="{B8538C9F-4289-4F3D-A75F-88850E278964}"/>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Notes Placeholder 2">
            <a:extLst>
              <a:ext uri="{FF2B5EF4-FFF2-40B4-BE49-F238E27FC236}">
                <a16:creationId xmlns:a16="http://schemas.microsoft.com/office/drawing/2014/main" id="{938779DE-2996-4ACA-A6D4-6723301135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altLang="en-US"/>
              <a:t>In a uniprocessor system, concurrent processes cannot have overlapped execution;</a:t>
            </a:r>
          </a:p>
          <a:p>
            <a:pPr lvl="1"/>
            <a:r>
              <a:rPr lang="en-NZ" altLang="en-US"/>
              <a:t>they can only be interleaved.</a:t>
            </a:r>
          </a:p>
          <a:p>
            <a:endParaRPr lang="en-NZ" altLang="en-US"/>
          </a:p>
          <a:p>
            <a:r>
              <a:rPr lang="en-NZ" altLang="en-US"/>
              <a:t>To guarantee mutual exclusion, it is sufficient to prevent a process from being interrupted.</a:t>
            </a:r>
          </a:p>
          <a:p>
            <a:endParaRPr lang="en-NZ" altLang="en-US"/>
          </a:p>
          <a:p>
            <a:endParaRPr lang="en-US" altLang="en-US"/>
          </a:p>
        </p:txBody>
      </p:sp>
      <p:sp>
        <p:nvSpPr>
          <p:cNvPr id="4" name="Slide Number Placeholder 3">
            <a:extLst>
              <a:ext uri="{FF2B5EF4-FFF2-40B4-BE49-F238E27FC236}">
                <a16:creationId xmlns:a16="http://schemas.microsoft.com/office/drawing/2014/main" id="{A1381C0E-D1B5-4FF6-A0E8-A330857CBFDC}"/>
              </a:ext>
            </a:extLst>
          </p:cNvPr>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BEC5FE97-6ED1-482C-94FF-2462D5617866}" type="slidenum">
              <a:rPr lang="en-US" altLang="en-US">
                <a:latin typeface="Calibri" panose="020F0502020204030204" pitchFamily="34" charset="0"/>
              </a:rPr>
              <a:pPr/>
              <a:t>22</a:t>
            </a:fld>
            <a:endParaRPr lang="en-US" altLang="en-US">
              <a:latin typeface="Calibri" panose="020F0502020204030204" pitchFamily="34"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AFC5048E-C90B-4C56-9C83-14ACDD2B50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EE21444-6E38-4DEF-B6CD-3479FAE7D1A3}" type="slidenum">
              <a:rPr lang="en-US" altLang="en-US" smtClean="0">
                <a:latin typeface="Times New Roman" panose="02020603050405020304" pitchFamily="18" charset="0"/>
              </a:rPr>
              <a:pPr/>
              <a:t>115</a:t>
            </a:fld>
            <a:endParaRPr lang="en-US" altLang="en-US">
              <a:latin typeface="Times New Roman" panose="02020603050405020304" pitchFamily="18" charset="0"/>
            </a:endParaRPr>
          </a:p>
        </p:txBody>
      </p:sp>
      <p:sp>
        <p:nvSpPr>
          <p:cNvPr id="94211" name="Rectangle 2">
            <a:extLst>
              <a:ext uri="{FF2B5EF4-FFF2-40B4-BE49-F238E27FC236}">
                <a16:creationId xmlns:a16="http://schemas.microsoft.com/office/drawing/2014/main" id="{2A2AA5DE-B43F-4D40-BA1E-651434D3D5AC}"/>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5BED0483-FCD0-457A-8AD7-98F38E0EA9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15C5A171-B429-4F95-B701-415E5C51F8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0CAEABF-B788-492B-B0D9-EDE8A401DB22}" type="slidenum">
              <a:rPr lang="en-US" altLang="en-US" smtClean="0">
                <a:latin typeface="Times New Roman" panose="02020603050405020304" pitchFamily="18" charset="0"/>
              </a:rPr>
              <a:pPr/>
              <a:t>116</a:t>
            </a:fld>
            <a:endParaRPr lang="en-US" altLang="en-US">
              <a:latin typeface="Times New Roman" panose="02020603050405020304" pitchFamily="18" charset="0"/>
            </a:endParaRPr>
          </a:p>
        </p:txBody>
      </p:sp>
      <p:sp>
        <p:nvSpPr>
          <p:cNvPr id="96259" name="Rectangle 2">
            <a:extLst>
              <a:ext uri="{FF2B5EF4-FFF2-40B4-BE49-F238E27FC236}">
                <a16:creationId xmlns:a16="http://schemas.microsoft.com/office/drawing/2014/main" id="{5B5D851E-34CE-40CA-A1E4-0B01276EFD01}"/>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D19AA408-1CC0-4678-8465-7EC82A75B1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0A53C150-1C32-4CD5-8AA6-C29353C849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B4BB3AD-EB74-4DF6-B4FD-9C73C4C17894}" type="slidenum">
              <a:rPr lang="en-US" altLang="en-US" smtClean="0">
                <a:latin typeface="Times New Roman" panose="02020603050405020304" pitchFamily="18" charset="0"/>
              </a:rPr>
              <a:pPr/>
              <a:t>117</a:t>
            </a:fld>
            <a:endParaRPr lang="en-US" altLang="en-US">
              <a:latin typeface="Times New Roman" panose="02020603050405020304" pitchFamily="18" charset="0"/>
            </a:endParaRPr>
          </a:p>
        </p:txBody>
      </p:sp>
      <p:sp>
        <p:nvSpPr>
          <p:cNvPr id="98307" name="Rectangle 2">
            <a:extLst>
              <a:ext uri="{FF2B5EF4-FFF2-40B4-BE49-F238E27FC236}">
                <a16:creationId xmlns:a16="http://schemas.microsoft.com/office/drawing/2014/main" id="{12E23410-D277-4819-97F6-53078403D468}"/>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6C4DC1E9-F391-4335-9915-64DA9F05F5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A1FC22EE-7827-4DB5-9D5E-1A3445D74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BAFE9DC-BDF7-4DDB-A2CE-E009B8A569C3}" type="slidenum">
              <a:rPr lang="en-US" altLang="en-US" smtClean="0">
                <a:latin typeface="Times New Roman" panose="02020603050405020304" pitchFamily="18" charset="0"/>
              </a:rPr>
              <a:pPr/>
              <a:t>118</a:t>
            </a:fld>
            <a:endParaRPr lang="en-US" altLang="en-US">
              <a:latin typeface="Times New Roman" panose="02020603050405020304" pitchFamily="18" charset="0"/>
            </a:endParaRPr>
          </a:p>
        </p:txBody>
      </p:sp>
      <p:sp>
        <p:nvSpPr>
          <p:cNvPr id="100355" name="Rectangle 2">
            <a:extLst>
              <a:ext uri="{FF2B5EF4-FFF2-40B4-BE49-F238E27FC236}">
                <a16:creationId xmlns:a16="http://schemas.microsoft.com/office/drawing/2014/main" id="{E681BDCF-A4DA-4541-A623-84FAD3016722}"/>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67AC87F3-9B78-422B-9435-42DA37DF4C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BF5D95C8-359A-4F90-8AC3-461C09C705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FC48C0-5891-4C1F-ACAC-792164666554}" type="slidenum">
              <a:rPr lang="en-US" altLang="en-US" smtClean="0">
                <a:latin typeface="Times New Roman" panose="02020603050405020304" pitchFamily="18" charset="0"/>
              </a:rPr>
              <a:pPr/>
              <a:t>119</a:t>
            </a:fld>
            <a:endParaRPr lang="en-US" altLang="en-US">
              <a:latin typeface="Times New Roman" panose="02020603050405020304" pitchFamily="18" charset="0"/>
            </a:endParaRPr>
          </a:p>
        </p:txBody>
      </p:sp>
      <p:sp>
        <p:nvSpPr>
          <p:cNvPr id="102403" name="Rectangle 2">
            <a:extLst>
              <a:ext uri="{FF2B5EF4-FFF2-40B4-BE49-F238E27FC236}">
                <a16:creationId xmlns:a16="http://schemas.microsoft.com/office/drawing/2014/main" id="{2DAC5514-9581-4325-A2D4-A3ECD97EADAD}"/>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2C2C8B62-3CAC-46CE-B942-88D31657C7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B4EE7754-8EA2-4C4E-BD36-C1A215A7FB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C328BAE-536D-40E5-A219-66F0A31E3930}" type="slidenum">
              <a:rPr lang="en-US" altLang="en-US" smtClean="0">
                <a:latin typeface="Times New Roman" panose="02020603050405020304" pitchFamily="18" charset="0"/>
              </a:rPr>
              <a:pPr/>
              <a:t>120</a:t>
            </a:fld>
            <a:endParaRPr lang="en-US" altLang="en-US">
              <a:latin typeface="Times New Roman" panose="02020603050405020304" pitchFamily="18" charset="0"/>
            </a:endParaRPr>
          </a:p>
        </p:txBody>
      </p:sp>
      <p:sp>
        <p:nvSpPr>
          <p:cNvPr id="104451" name="Rectangle 2">
            <a:extLst>
              <a:ext uri="{FF2B5EF4-FFF2-40B4-BE49-F238E27FC236}">
                <a16:creationId xmlns:a16="http://schemas.microsoft.com/office/drawing/2014/main" id="{44BACDD5-718D-4759-A3B0-D55FD00A570D}"/>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A119619F-7219-45E9-9C58-55A4027DFB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5022C825-403D-471D-A117-543EB496EA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75BB80C-980A-4939-BCA3-2D69225C0CE3}" type="slidenum">
              <a:rPr lang="en-US" altLang="en-US" smtClean="0">
                <a:latin typeface="Times New Roman" panose="02020603050405020304" pitchFamily="18" charset="0"/>
              </a:rPr>
              <a:pPr/>
              <a:t>121</a:t>
            </a:fld>
            <a:endParaRPr lang="en-US" altLang="en-US">
              <a:latin typeface="Times New Roman" panose="02020603050405020304" pitchFamily="18" charset="0"/>
            </a:endParaRPr>
          </a:p>
        </p:txBody>
      </p:sp>
      <p:sp>
        <p:nvSpPr>
          <p:cNvPr id="106499" name="Rectangle 2">
            <a:extLst>
              <a:ext uri="{FF2B5EF4-FFF2-40B4-BE49-F238E27FC236}">
                <a16:creationId xmlns:a16="http://schemas.microsoft.com/office/drawing/2014/main" id="{7C8D3FF7-8A1C-4566-8C30-E2447784C484}"/>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511C046C-E5C5-4266-B8EC-B2FE44A7BD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740EAF0E-056B-4DB2-B124-56F61908F2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C099CAC-7033-40A5-8CF2-B5CE1E6940FB}" type="slidenum">
              <a:rPr lang="en-US" altLang="en-US" smtClean="0">
                <a:latin typeface="Times New Roman" panose="02020603050405020304" pitchFamily="18" charset="0"/>
              </a:rPr>
              <a:pPr/>
              <a:t>122</a:t>
            </a:fld>
            <a:endParaRPr lang="en-US" altLang="en-US">
              <a:latin typeface="Times New Roman" panose="02020603050405020304" pitchFamily="18" charset="0"/>
            </a:endParaRPr>
          </a:p>
        </p:txBody>
      </p:sp>
      <p:sp>
        <p:nvSpPr>
          <p:cNvPr id="108547" name="Rectangle 2">
            <a:extLst>
              <a:ext uri="{FF2B5EF4-FFF2-40B4-BE49-F238E27FC236}">
                <a16:creationId xmlns:a16="http://schemas.microsoft.com/office/drawing/2014/main" id="{2293E725-5FB3-4F76-8C26-24BB6414E226}"/>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1E08FA5B-0C1B-41E9-89A6-A280690376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a:extLst>
              <a:ext uri="{FF2B5EF4-FFF2-40B4-BE49-F238E27FC236}">
                <a16:creationId xmlns:a16="http://schemas.microsoft.com/office/drawing/2014/main" id="{E922D4CA-86E1-4C99-B1E1-E35513C15088}"/>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0" name="Notes Placeholder 2">
            <a:extLst>
              <a:ext uri="{FF2B5EF4-FFF2-40B4-BE49-F238E27FC236}">
                <a16:creationId xmlns:a16="http://schemas.microsoft.com/office/drawing/2014/main" id="{2FED1A1F-BF7D-4E20-89BD-0A1D8727B79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altLang="en-US"/>
              <a:t>Because the critical section cannot be interrupted, mutual exclusion is guaranteed.</a:t>
            </a:r>
          </a:p>
          <a:p>
            <a:endParaRPr lang="en-NZ" altLang="en-US"/>
          </a:p>
          <a:p>
            <a:r>
              <a:rPr lang="en-NZ" altLang="en-US"/>
              <a:t>The price of this approach, however, is high. </a:t>
            </a:r>
          </a:p>
          <a:p>
            <a:pPr lvl="1"/>
            <a:r>
              <a:rPr lang="en-NZ" altLang="en-US"/>
              <a:t>The efficiency of execution could be noticeably degraded because the processor is limited in its ability to interleave processes.</a:t>
            </a:r>
          </a:p>
        </p:txBody>
      </p:sp>
      <p:sp>
        <p:nvSpPr>
          <p:cNvPr id="4" name="Slide Number Placeholder 3">
            <a:extLst>
              <a:ext uri="{FF2B5EF4-FFF2-40B4-BE49-F238E27FC236}">
                <a16:creationId xmlns:a16="http://schemas.microsoft.com/office/drawing/2014/main" id="{F1BEAA55-D1CB-431E-AE47-924BB47AA364}"/>
              </a:ext>
            </a:extLst>
          </p:cNvPr>
          <p:cNvSpPr>
            <a:spLocks noGrp="1"/>
          </p:cNvSpPr>
          <p:nvPr>
            <p:ph type="sldNum" sz="quarter" idx="5"/>
          </p:nvPr>
        </p:nvSpPr>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fld id="{A94C7C36-B7CA-411F-A6BF-02A7B4FF6D4E}" type="slidenum">
              <a:rPr lang="en-US" altLang="en-US">
                <a:latin typeface="Calibri" panose="020F0502020204030204" pitchFamily="34" charset="0"/>
              </a:rPr>
              <a:pPr/>
              <a:t>23</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5/3/2023</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0286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5/3/2023</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7136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5/3/2023</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68259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2F3E8B1C-86EF-43CF-8304-249481088644}" type="datetimeFigureOut">
              <a:rPr lang="en-US" smtClean="0"/>
              <a:t>5/3/2023</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86886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F3E8B1C-86EF-43CF-8304-249481088644}" type="datetimeFigureOut">
              <a:rPr lang="en-US" smtClean="0"/>
              <a:t>5/3/2023</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577920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5/3/2023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734777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5/3/2023</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0674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5/3/2023</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8841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5/3/2023</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6990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5/3/2023</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0964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5/3/2023</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606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5/3/2023</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4227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5/3/2023</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383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5/3/2023</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569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5/3/2023</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64368721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698" r:id="rId5"/>
    <p:sldLayoutId id="2147483703" r:id="rId6"/>
    <p:sldLayoutId id="2147483699" r:id="rId7"/>
    <p:sldLayoutId id="2147483700" r:id="rId8"/>
    <p:sldLayoutId id="2147483701" r:id="rId9"/>
    <p:sldLayoutId id="2147483702" r:id="rId10"/>
    <p:sldLayoutId id="2147483704"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5/3/2023</a:t>
            </a:fld>
            <a:endParaRPr lang="en-US" dirty="0"/>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dirty="0"/>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4955727"/>
      </p:ext>
    </p:extLst>
  </p:cSld>
  <p:clrMap bg1="lt1" tx1="dk1" bg2="lt2" tx2="dk2" accent1="accent1" accent2="accent2" accent3="accent3" accent4="accent4" accent5="accent5" accent6="accent6" hlink="hlink" folHlink="folHlink"/>
  <p:sldLayoutIdLst>
    <p:sldLayoutId id="2147483753" r:id="rId1"/>
    <p:sldLayoutId id="2147483751" r:id="rId2"/>
    <p:sldLayoutId id="2147483750" r:id="rId3"/>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hemeOverride" Target="../theme/themeOverride1.xml"/><Relationship Id="rId5" Type="http://schemas.openxmlformats.org/officeDocument/2006/relationships/image" Target="../media/image13.jpeg"/><Relationship Id="rId4" Type="http://schemas.openxmlformats.org/officeDocument/2006/relationships/image" Target="../media/image12.wmf"/></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hemeOverride" Target="../theme/themeOverride2.xml"/><Relationship Id="rId4" Type="http://schemas.openxmlformats.org/officeDocument/2006/relationships/image" Target="../media/image12.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hemeOverride" Target="../theme/themeOverride3.xml"/><Relationship Id="rId5" Type="http://schemas.openxmlformats.org/officeDocument/2006/relationships/image" Target="../media/image14.jpeg"/><Relationship Id="rId4" Type="http://schemas.openxmlformats.org/officeDocument/2006/relationships/image" Target="../media/image12.wmf"/></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hemeOverride" Target="../theme/themeOverride4.xml"/><Relationship Id="rId4" Type="http://schemas.openxmlformats.org/officeDocument/2006/relationships/image" Target="../media/image12.wmf"/></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hemeOverride" Target="../theme/themeOverride5.xml"/><Relationship Id="rId5" Type="http://schemas.openxmlformats.org/officeDocument/2006/relationships/image" Target="../media/image15.jpeg"/><Relationship Id="rId4" Type="http://schemas.openxmlformats.org/officeDocument/2006/relationships/image" Target="../media/image12.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hemeOverride" Target="../theme/themeOverride6.xml"/><Relationship Id="rId4" Type="http://schemas.openxmlformats.org/officeDocument/2006/relationships/image" Target="../media/image12.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hemeOverride" Target="../theme/themeOverride7.xml"/><Relationship Id="rId4" Type="http://schemas.openxmlformats.org/officeDocument/2006/relationships/image" Target="../media/image12.w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hemeOverride" Target="../theme/themeOverride8.xml"/><Relationship Id="rId5" Type="http://schemas.openxmlformats.org/officeDocument/2006/relationships/image" Target="../media/image16.jpeg"/><Relationship Id="rId4" Type="http://schemas.openxmlformats.org/officeDocument/2006/relationships/image" Target="../media/image12.w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hemeOverride" Target="../theme/themeOverride9.xml"/><Relationship Id="rId4" Type="http://schemas.openxmlformats.org/officeDocument/2006/relationships/image" Target="../media/image12.wmf"/></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hemeOverride" Target="../theme/themeOverride10.xml"/><Relationship Id="rId4" Type="http://schemas.openxmlformats.org/officeDocument/2006/relationships/image" Target="../media/image12.wmf"/></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hemeOverride" Target="../theme/themeOverride11.xml"/><Relationship Id="rId4" Type="http://schemas.openxmlformats.org/officeDocument/2006/relationships/image" Target="../media/image12.w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hemeOverride" Target="../theme/themeOverride12.xml"/><Relationship Id="rId5" Type="http://schemas.openxmlformats.org/officeDocument/2006/relationships/image" Target="../media/image17.wmf"/><Relationship Id="rId4" Type="http://schemas.openxmlformats.org/officeDocument/2006/relationships/image" Target="../media/image12.wmf"/></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hemeOverride" Target="../theme/themeOverride13.xml"/><Relationship Id="rId5" Type="http://schemas.openxmlformats.org/officeDocument/2006/relationships/image" Target="../media/image18.wmf"/><Relationship Id="rId4" Type="http://schemas.openxmlformats.org/officeDocument/2006/relationships/image" Target="../media/image12.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4.png"/><Relationship Id="rId18" Type="http://schemas.openxmlformats.org/officeDocument/2006/relationships/customXml" Target="../ink/ink8.xml"/><Relationship Id="rId3" Type="http://schemas.openxmlformats.org/officeDocument/2006/relationships/notesSlide" Target="../notesSlides/notesSlide27.xml"/><Relationship Id="rId21" Type="http://schemas.openxmlformats.org/officeDocument/2006/relationships/image" Target="../media/image18.png"/><Relationship Id="rId7" Type="http://schemas.openxmlformats.org/officeDocument/2006/relationships/image" Target="../media/image11.png"/><Relationship Id="rId12" Type="http://schemas.openxmlformats.org/officeDocument/2006/relationships/customXml" Target="../ink/ink5.xml"/><Relationship Id="rId17" Type="http://schemas.openxmlformats.org/officeDocument/2006/relationships/image" Target="../media/image16.png"/><Relationship Id="rId2" Type="http://schemas.openxmlformats.org/officeDocument/2006/relationships/slideLayout" Target="../slideLayouts/slideLayout7.xml"/><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themeOverride" Target="../theme/themeOverride14.xml"/><Relationship Id="rId6" Type="http://schemas.openxmlformats.org/officeDocument/2006/relationships/customXml" Target="../ink/ink2.xml"/><Relationship Id="rId11" Type="http://schemas.openxmlformats.org/officeDocument/2006/relationships/image" Target="../media/image13.png"/><Relationship Id="rId5" Type="http://schemas.openxmlformats.org/officeDocument/2006/relationships/image" Target="../media/image14.jpeg"/><Relationship Id="rId15" Type="http://schemas.openxmlformats.org/officeDocument/2006/relationships/image" Target="../media/image15.png"/><Relationship Id="rId10" Type="http://schemas.openxmlformats.org/officeDocument/2006/relationships/customXml" Target="../ink/ink4.xml"/><Relationship Id="rId19" Type="http://schemas.openxmlformats.org/officeDocument/2006/relationships/image" Target="../media/image17.png"/><Relationship Id="rId4" Type="http://schemas.openxmlformats.org/officeDocument/2006/relationships/image" Target="../media/image12.wmf"/><Relationship Id="rId9" Type="http://schemas.openxmlformats.org/officeDocument/2006/relationships/image" Target="../media/image120.png"/><Relationship Id="rId14" Type="http://schemas.openxmlformats.org/officeDocument/2006/relationships/customXml" Target="../ink/ink6.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013085-A588-4BC3-ABF8-6E82CFE5DDF4}"/>
              </a:ext>
            </a:extLst>
          </p:cNvPr>
          <p:cNvSpPr>
            <a:spLocks noGrp="1"/>
          </p:cNvSpPr>
          <p:nvPr>
            <p:ph type="ctrTitle"/>
          </p:nvPr>
        </p:nvSpPr>
        <p:spPr>
          <a:xfrm>
            <a:off x="647699" y="871758"/>
            <a:ext cx="5227171" cy="3871143"/>
          </a:xfrm>
        </p:spPr>
        <p:txBody>
          <a:bodyPr>
            <a:normAutofit/>
          </a:bodyPr>
          <a:lstStyle/>
          <a:p>
            <a:r>
              <a:rPr lang="en-IN" sz="4600" dirty="0"/>
              <a:t>Process Synchronization and Deadlocks</a:t>
            </a:r>
          </a:p>
        </p:txBody>
      </p:sp>
      <p:sp>
        <p:nvSpPr>
          <p:cNvPr id="3" name="Subtitle 2">
            <a:extLst>
              <a:ext uri="{FF2B5EF4-FFF2-40B4-BE49-F238E27FC236}">
                <a16:creationId xmlns:a16="http://schemas.microsoft.com/office/drawing/2014/main" id="{112320A9-EF24-43C6-B68D-564C612573FB}"/>
              </a:ext>
            </a:extLst>
          </p:cNvPr>
          <p:cNvSpPr>
            <a:spLocks noGrp="1"/>
          </p:cNvSpPr>
          <p:nvPr>
            <p:ph type="subTitle" idx="1"/>
          </p:nvPr>
        </p:nvSpPr>
        <p:spPr>
          <a:xfrm>
            <a:off x="695325" y="4785543"/>
            <a:ext cx="4857857" cy="1005657"/>
          </a:xfrm>
        </p:spPr>
        <p:txBody>
          <a:bodyPr>
            <a:normAutofit/>
          </a:bodyPr>
          <a:lstStyle/>
          <a:p>
            <a:r>
              <a:rPr lang="en-IN" sz="2400" dirty="0"/>
              <a:t>Module 3</a:t>
            </a: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Background pattern&#10;&#10;Description automatically generated">
            <a:extLst>
              <a:ext uri="{FF2B5EF4-FFF2-40B4-BE49-F238E27FC236}">
                <a16:creationId xmlns:a16="http://schemas.microsoft.com/office/drawing/2014/main" id="{4190154E-1F9B-4F1A-A14C-D1A15370FB74}"/>
              </a:ext>
            </a:extLst>
          </p:cNvPr>
          <p:cNvPicPr>
            <a:picLocks noChangeAspect="1"/>
          </p:cNvPicPr>
          <p:nvPr/>
        </p:nvPicPr>
        <p:blipFill rotWithShape="1">
          <a:blip r:embed="rId2"/>
          <a:srcRect r="-2" b="3160"/>
          <a:stretch/>
        </p:blipFill>
        <p:spPr>
          <a:xfrm>
            <a:off x="6515100" y="10"/>
            <a:ext cx="5676900" cy="6857990"/>
          </a:xfrm>
          <a:prstGeom prst="rect">
            <a:avLst/>
          </a:prstGeom>
        </p:spPr>
      </p:pic>
    </p:spTree>
    <p:extLst>
      <p:ext uri="{BB962C8B-B14F-4D97-AF65-F5344CB8AC3E}">
        <p14:creationId xmlns:p14="http://schemas.microsoft.com/office/powerpoint/2010/main" val="473146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7E86-433F-40B6-99A3-7288903D2075}"/>
              </a:ext>
            </a:extLst>
          </p:cNvPr>
          <p:cNvSpPr>
            <a:spLocks noGrp="1"/>
          </p:cNvSpPr>
          <p:nvPr>
            <p:ph type="title"/>
          </p:nvPr>
        </p:nvSpPr>
        <p:spPr/>
        <p:txBody>
          <a:bodyPr/>
          <a:lstStyle/>
          <a:p>
            <a:r>
              <a:rPr lang="en-US" altLang="en-US" dirty="0"/>
              <a:t>Critical Section Problem</a:t>
            </a:r>
            <a:endParaRPr lang="en-IN" dirty="0"/>
          </a:p>
        </p:txBody>
      </p:sp>
      <p:sp>
        <p:nvSpPr>
          <p:cNvPr id="3" name="Content Placeholder 2">
            <a:extLst>
              <a:ext uri="{FF2B5EF4-FFF2-40B4-BE49-F238E27FC236}">
                <a16:creationId xmlns:a16="http://schemas.microsoft.com/office/drawing/2014/main" id="{B275D7A5-733C-4A3E-81CA-32ED06CCCC59}"/>
              </a:ext>
            </a:extLst>
          </p:cNvPr>
          <p:cNvSpPr>
            <a:spLocks noGrp="1"/>
          </p:cNvSpPr>
          <p:nvPr>
            <p:ph idx="1"/>
          </p:nvPr>
        </p:nvSpPr>
        <p:spPr/>
        <p:txBody>
          <a:bodyPr/>
          <a:lstStyle/>
          <a:p>
            <a:r>
              <a:rPr lang="en-US" altLang="en-US" dirty="0"/>
              <a:t>Consider system of </a:t>
            </a:r>
            <a:r>
              <a:rPr lang="en-US" altLang="en-US" b="1" i="1" dirty="0"/>
              <a:t>n</a:t>
            </a:r>
            <a:r>
              <a:rPr lang="en-US" altLang="en-US" b="1" dirty="0"/>
              <a:t> </a:t>
            </a:r>
            <a:r>
              <a:rPr lang="en-US" altLang="en-US" dirty="0"/>
              <a:t>processes {</a:t>
            </a:r>
            <a:r>
              <a:rPr lang="en-US" altLang="en-US" b="1" i="1" dirty="0"/>
              <a:t>p</a:t>
            </a:r>
            <a:r>
              <a:rPr lang="en-US" altLang="en-US" b="1" i="1" baseline="-25000" dirty="0"/>
              <a:t>0</a:t>
            </a:r>
            <a:r>
              <a:rPr lang="en-US" altLang="en-US" b="1" i="1" dirty="0"/>
              <a:t>, p</a:t>
            </a:r>
            <a:r>
              <a:rPr lang="en-US" altLang="en-US" b="1" i="1" baseline="-25000" dirty="0"/>
              <a:t>1</a:t>
            </a:r>
            <a:r>
              <a:rPr lang="en-US" altLang="en-US" b="1" i="1" dirty="0"/>
              <a:t>, … p</a:t>
            </a:r>
            <a:r>
              <a:rPr lang="en-US" altLang="en-US" b="1" i="1" baseline="-25000" dirty="0"/>
              <a:t>n-1</a:t>
            </a:r>
            <a:r>
              <a:rPr lang="en-US" altLang="en-US" dirty="0"/>
              <a:t>}</a:t>
            </a:r>
          </a:p>
          <a:p>
            <a:r>
              <a:rPr lang="en-US" altLang="en-US" dirty="0"/>
              <a:t>Each process has </a:t>
            </a:r>
            <a:r>
              <a:rPr lang="en-US" altLang="en-US" b="1" dirty="0">
                <a:solidFill>
                  <a:srgbClr val="3366FF"/>
                </a:solidFill>
              </a:rPr>
              <a:t>critical section </a:t>
            </a:r>
            <a:r>
              <a:rPr lang="en-US" altLang="en-US" dirty="0"/>
              <a:t>segment of code</a:t>
            </a:r>
          </a:p>
          <a:p>
            <a:pPr lvl="1"/>
            <a:r>
              <a:rPr lang="en-US" altLang="en-US" dirty="0"/>
              <a:t>Process may be changing common variables, updating table, writing file, </a:t>
            </a:r>
            <a:r>
              <a:rPr lang="en-US" altLang="en-US" dirty="0" err="1"/>
              <a:t>etc</a:t>
            </a:r>
            <a:endParaRPr lang="en-US" altLang="en-US" dirty="0"/>
          </a:p>
          <a:p>
            <a:pPr lvl="1"/>
            <a:r>
              <a:rPr lang="en-US" altLang="en-US" dirty="0"/>
              <a:t>When one process in critical section, no other may be in its critical section</a:t>
            </a:r>
          </a:p>
          <a:p>
            <a:r>
              <a:rPr lang="en-US" altLang="en-US" b="1" i="1" dirty="0"/>
              <a:t>Critical section problem </a:t>
            </a:r>
            <a:r>
              <a:rPr lang="en-US" altLang="en-US" dirty="0"/>
              <a:t>is to design protocol to solve this</a:t>
            </a:r>
          </a:p>
          <a:p>
            <a:r>
              <a:rPr lang="en-US" altLang="en-US" dirty="0"/>
              <a:t>Each process must ask permission to enter critical section in </a:t>
            </a:r>
            <a:r>
              <a:rPr lang="en-US" altLang="en-US" b="1" dirty="0">
                <a:solidFill>
                  <a:srgbClr val="3366FF"/>
                </a:solidFill>
              </a:rPr>
              <a:t>entry section</a:t>
            </a:r>
            <a:r>
              <a:rPr lang="en-US" altLang="en-US" dirty="0"/>
              <a:t>, may follow critical section with </a:t>
            </a:r>
            <a:r>
              <a:rPr lang="en-US" altLang="en-US" b="1" dirty="0">
                <a:solidFill>
                  <a:srgbClr val="3366FF"/>
                </a:solidFill>
              </a:rPr>
              <a:t>exit section</a:t>
            </a:r>
            <a:r>
              <a:rPr lang="en-US" altLang="en-US" dirty="0"/>
              <a:t>, then </a:t>
            </a:r>
            <a:r>
              <a:rPr lang="en-US" altLang="en-US" b="1" dirty="0">
                <a:solidFill>
                  <a:srgbClr val="3366FF"/>
                </a:solidFill>
              </a:rPr>
              <a:t>remainder section</a:t>
            </a:r>
          </a:p>
          <a:p>
            <a:endParaRPr lang="en-US" altLang="en-US" b="1" dirty="0">
              <a:solidFill>
                <a:srgbClr val="3366FF"/>
              </a:solidFill>
            </a:endParaRPr>
          </a:p>
          <a:p>
            <a:pPr>
              <a:buFont typeface="Monotype Sorts" pitchFamily="-84" charset="2"/>
              <a:buNone/>
            </a:pPr>
            <a:endParaRPr lang="en-US" altLang="en-US" dirty="0"/>
          </a:p>
          <a:p>
            <a:endParaRPr lang="en-IN" dirty="0"/>
          </a:p>
        </p:txBody>
      </p:sp>
    </p:spTree>
    <p:extLst>
      <p:ext uri="{BB962C8B-B14F-4D97-AF65-F5344CB8AC3E}">
        <p14:creationId xmlns:p14="http://schemas.microsoft.com/office/powerpoint/2010/main" val="8036609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F5999E03-58BD-4F47-B025-F0E6770F0A5C}"/>
              </a:ext>
            </a:extLst>
          </p:cNvPr>
          <p:cNvSpPr>
            <a:spLocks noGrp="1" noChangeArrowheads="1"/>
          </p:cNvSpPr>
          <p:nvPr>
            <p:ph type="title"/>
          </p:nvPr>
        </p:nvSpPr>
        <p:spPr>
          <a:xfrm>
            <a:off x="2952750" y="161925"/>
            <a:ext cx="7772400" cy="628650"/>
          </a:xfrm>
        </p:spPr>
        <p:txBody>
          <a:bodyPr/>
          <a:lstStyle/>
          <a:p>
            <a:pPr eaLnBrk="1" hangingPunct="1"/>
            <a:r>
              <a:rPr lang="en-US" altLang="en-US"/>
              <a:t>Several Instances of a Resource Type</a:t>
            </a:r>
          </a:p>
        </p:txBody>
      </p:sp>
      <p:sp>
        <p:nvSpPr>
          <p:cNvPr id="39939" name="Rectangle 3">
            <a:extLst>
              <a:ext uri="{FF2B5EF4-FFF2-40B4-BE49-F238E27FC236}">
                <a16:creationId xmlns:a16="http://schemas.microsoft.com/office/drawing/2014/main" id="{5EFBA7D7-689D-448E-8A62-0F0DFBA4CBAC}"/>
              </a:ext>
            </a:extLst>
          </p:cNvPr>
          <p:cNvSpPr>
            <a:spLocks noGrp="1" noChangeArrowheads="1"/>
          </p:cNvSpPr>
          <p:nvPr>
            <p:ph type="body" idx="1"/>
          </p:nvPr>
        </p:nvSpPr>
        <p:spPr>
          <a:xfrm>
            <a:off x="2406651" y="1187451"/>
            <a:ext cx="7015163" cy="3851275"/>
          </a:xfrm>
        </p:spPr>
        <p:txBody>
          <a:bodyPr/>
          <a:lstStyle/>
          <a:p>
            <a:r>
              <a:rPr lang="en-US" altLang="en-US" b="1">
                <a:solidFill>
                  <a:srgbClr val="000000"/>
                </a:solidFill>
              </a:rPr>
              <a:t>Available</a:t>
            </a:r>
            <a:r>
              <a:rPr lang="en-US" altLang="en-US" i="1"/>
              <a:t>:</a:t>
            </a:r>
            <a:r>
              <a:rPr lang="en-US" altLang="en-US"/>
              <a:t>  A vector of length </a:t>
            </a:r>
            <a:r>
              <a:rPr lang="en-US" altLang="en-US" b="1" i="1"/>
              <a:t>m</a:t>
            </a:r>
            <a:r>
              <a:rPr lang="en-US" altLang="en-US"/>
              <a:t> indicates the number of available resources of each type</a:t>
            </a:r>
          </a:p>
          <a:p>
            <a:r>
              <a:rPr lang="en-US" altLang="en-US" b="1">
                <a:solidFill>
                  <a:srgbClr val="000000"/>
                </a:solidFill>
              </a:rPr>
              <a:t>Allocation</a:t>
            </a:r>
            <a:r>
              <a:rPr lang="en-US" altLang="en-US" i="1"/>
              <a:t>:</a:t>
            </a:r>
            <a:r>
              <a:rPr lang="en-US" altLang="en-US"/>
              <a:t>  An </a:t>
            </a:r>
            <a:r>
              <a:rPr lang="en-US" altLang="en-US" b="1" i="1"/>
              <a:t>n </a:t>
            </a:r>
            <a:r>
              <a:rPr lang="en-US" altLang="en-US" b="1"/>
              <a:t>x</a:t>
            </a:r>
            <a:r>
              <a:rPr lang="en-US" altLang="en-US" b="1" i="1"/>
              <a:t> m</a:t>
            </a:r>
            <a:r>
              <a:rPr lang="en-US" altLang="en-US" b="1"/>
              <a:t> </a:t>
            </a:r>
            <a:r>
              <a:rPr lang="en-US" altLang="en-US"/>
              <a:t>matrix defines the number of resources of each type currently allocated to each process</a:t>
            </a:r>
          </a:p>
          <a:p>
            <a:r>
              <a:rPr lang="en-US" altLang="en-US" b="1">
                <a:solidFill>
                  <a:srgbClr val="000000"/>
                </a:solidFill>
              </a:rPr>
              <a:t>Request</a:t>
            </a:r>
            <a:r>
              <a:rPr lang="en-US" altLang="en-US" i="1"/>
              <a:t>:</a:t>
            </a:r>
            <a:r>
              <a:rPr lang="en-US" altLang="en-US"/>
              <a:t>  An </a:t>
            </a:r>
            <a:r>
              <a:rPr lang="en-US" altLang="en-US" b="1" i="1"/>
              <a:t>n </a:t>
            </a:r>
            <a:r>
              <a:rPr lang="en-US" altLang="en-US" b="1"/>
              <a:t>x</a:t>
            </a:r>
            <a:r>
              <a:rPr lang="en-US" altLang="en-US" b="1" i="1"/>
              <a:t> m</a:t>
            </a:r>
            <a:r>
              <a:rPr lang="en-US" altLang="en-US" b="1"/>
              <a:t> </a:t>
            </a:r>
            <a:r>
              <a:rPr lang="en-US" altLang="en-US"/>
              <a:t>matrix indicates the current request  of each process.  If </a:t>
            </a:r>
            <a:r>
              <a:rPr lang="en-US" altLang="en-US" b="1" i="1"/>
              <a:t>Request </a:t>
            </a:r>
            <a:r>
              <a:rPr lang="en-US" altLang="en-US" b="1"/>
              <a:t>[</a:t>
            </a:r>
            <a:r>
              <a:rPr lang="en-US" altLang="en-US" b="1" i="1"/>
              <a:t>i</a:t>
            </a:r>
            <a:r>
              <a:rPr lang="en-US" altLang="en-US" b="1"/>
              <a:t>][</a:t>
            </a:r>
            <a:r>
              <a:rPr lang="en-US" altLang="en-US" b="1" i="1"/>
              <a:t>j</a:t>
            </a:r>
            <a:r>
              <a:rPr lang="en-US" altLang="en-US" b="1"/>
              <a:t>] = </a:t>
            </a:r>
            <a:r>
              <a:rPr lang="en-US" altLang="en-US" b="1" i="1"/>
              <a:t>k</a:t>
            </a:r>
            <a:r>
              <a:rPr lang="en-US" altLang="en-US"/>
              <a:t>, then process</a:t>
            </a:r>
            <a:r>
              <a:rPr lang="en-US" altLang="en-US" i="1"/>
              <a:t> </a:t>
            </a:r>
            <a:r>
              <a:rPr lang="en-US" altLang="en-US" b="1" i="1"/>
              <a:t>P</a:t>
            </a:r>
            <a:r>
              <a:rPr lang="en-US" altLang="en-US" b="1" i="1" baseline="-25000"/>
              <a:t>i</a:t>
            </a:r>
            <a:r>
              <a:rPr lang="en-US" altLang="en-US"/>
              <a:t> is requesting</a:t>
            </a:r>
            <a:r>
              <a:rPr lang="en-US" altLang="en-US" i="1"/>
              <a:t> </a:t>
            </a:r>
            <a:r>
              <a:rPr lang="en-US" altLang="en-US" b="1" i="1"/>
              <a:t>k</a:t>
            </a:r>
            <a:r>
              <a:rPr lang="en-US" altLang="en-US"/>
              <a:t> more instances of resource type </a:t>
            </a:r>
            <a:r>
              <a:rPr lang="en-US" altLang="en-US" b="1" i="1"/>
              <a:t>R</a:t>
            </a:r>
            <a:r>
              <a:rPr lang="en-US" altLang="en-US" b="1" i="1" baseline="-25000"/>
              <a:t>j</a:t>
            </a:r>
            <a:r>
              <a:rPr lang="en-US" altLang="en-US"/>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6EBA8A0-118D-4670-A910-834C0C0503A9}"/>
              </a:ext>
            </a:extLst>
          </p:cNvPr>
          <p:cNvSpPr>
            <a:spLocks noGrp="1" noChangeArrowheads="1"/>
          </p:cNvSpPr>
          <p:nvPr>
            <p:ph type="title"/>
          </p:nvPr>
        </p:nvSpPr>
        <p:spPr>
          <a:xfrm>
            <a:off x="2311400" y="152401"/>
            <a:ext cx="7899400" cy="576263"/>
          </a:xfrm>
        </p:spPr>
        <p:txBody>
          <a:bodyPr/>
          <a:lstStyle/>
          <a:p>
            <a:pPr eaLnBrk="1" hangingPunct="1"/>
            <a:r>
              <a:rPr lang="en-US" altLang="en-US"/>
              <a:t>Detection Algorithm</a:t>
            </a:r>
          </a:p>
        </p:txBody>
      </p:sp>
      <p:sp>
        <p:nvSpPr>
          <p:cNvPr id="40963" name="Rectangle 3">
            <a:extLst>
              <a:ext uri="{FF2B5EF4-FFF2-40B4-BE49-F238E27FC236}">
                <a16:creationId xmlns:a16="http://schemas.microsoft.com/office/drawing/2014/main" id="{0905CA45-2A5C-4688-8A74-3182910FB1CC}"/>
              </a:ext>
            </a:extLst>
          </p:cNvPr>
          <p:cNvSpPr>
            <a:spLocks noGrp="1" noChangeArrowheads="1"/>
          </p:cNvSpPr>
          <p:nvPr>
            <p:ph type="body" idx="1"/>
          </p:nvPr>
        </p:nvSpPr>
        <p:spPr>
          <a:xfrm>
            <a:off x="2519363" y="1233489"/>
            <a:ext cx="7753350" cy="4530725"/>
          </a:xfrm>
        </p:spPr>
        <p:txBody>
          <a:bodyPr/>
          <a:lstStyle/>
          <a:p>
            <a:pPr>
              <a:buFont typeface="Monotype Sorts" pitchFamily="-84" charset="2"/>
              <a:buNone/>
            </a:pPr>
            <a:r>
              <a:rPr lang="en-US" altLang="en-US"/>
              <a:t>1.	Let </a:t>
            </a:r>
            <a:r>
              <a:rPr lang="en-US" altLang="en-US" b="1" i="1"/>
              <a:t>Work</a:t>
            </a:r>
            <a:r>
              <a:rPr lang="en-US" altLang="en-US"/>
              <a:t> and </a:t>
            </a:r>
            <a:r>
              <a:rPr lang="en-US" altLang="en-US" b="1" i="1"/>
              <a:t>Finish</a:t>
            </a:r>
            <a:r>
              <a:rPr lang="en-US" altLang="en-US"/>
              <a:t> be vectors of length </a:t>
            </a:r>
            <a:r>
              <a:rPr lang="en-US" altLang="en-US" b="1" i="1"/>
              <a:t>m</a:t>
            </a:r>
            <a:r>
              <a:rPr lang="en-US" altLang="en-US"/>
              <a:t> and </a:t>
            </a:r>
            <a:r>
              <a:rPr lang="en-US" altLang="en-US" b="1" i="1"/>
              <a:t>n</a:t>
            </a:r>
            <a:r>
              <a:rPr lang="en-US" altLang="en-US"/>
              <a:t>, respectively Initialize:</a:t>
            </a:r>
          </a:p>
          <a:p>
            <a:pPr marL="850900" lvl="1" indent="-393700">
              <a:buNone/>
            </a:pPr>
            <a:r>
              <a:rPr lang="en-US" altLang="en-US"/>
              <a:t>(a) </a:t>
            </a:r>
            <a:r>
              <a:rPr lang="en-US" altLang="en-US" b="1" i="1"/>
              <a:t>Work</a:t>
            </a:r>
            <a:r>
              <a:rPr lang="en-US" altLang="en-US" b="1"/>
              <a:t> = </a:t>
            </a:r>
            <a:r>
              <a:rPr lang="en-US" altLang="en-US" b="1" i="1"/>
              <a:t>Available</a:t>
            </a:r>
            <a:endParaRPr lang="en-US" altLang="en-US" b="1"/>
          </a:p>
          <a:p>
            <a:pPr marL="850900" lvl="1" indent="-393700">
              <a:buNone/>
            </a:pPr>
            <a:r>
              <a:rPr lang="en-US" altLang="en-US"/>
              <a:t>(b)	For </a:t>
            </a:r>
            <a:r>
              <a:rPr lang="en-US" altLang="en-US" b="1" i="1"/>
              <a:t>i</a:t>
            </a:r>
            <a:r>
              <a:rPr lang="en-US" altLang="en-US" b="1"/>
              <a:t> = 1,2, …,</a:t>
            </a:r>
            <a:r>
              <a:rPr lang="en-US" altLang="en-US" b="1" i="1"/>
              <a:t> n</a:t>
            </a:r>
            <a:r>
              <a:rPr lang="en-US" altLang="en-US"/>
              <a:t>, if </a:t>
            </a:r>
            <a:r>
              <a:rPr lang="en-US" altLang="en-US" b="1" i="1"/>
              <a:t>Allocation</a:t>
            </a:r>
            <a:r>
              <a:rPr lang="en-US" altLang="en-US" b="1" i="1" baseline="-25000"/>
              <a:t>i</a:t>
            </a:r>
            <a:r>
              <a:rPr lang="en-US" altLang="en-US" b="1"/>
              <a:t> </a:t>
            </a:r>
            <a:r>
              <a:rPr lang="en-US" altLang="en-US" b="1">
                <a:sym typeface="Symbol" panose="05050102010706020507" pitchFamily="18" charset="2"/>
              </a:rPr>
              <a:t> 0</a:t>
            </a:r>
            <a:r>
              <a:rPr lang="en-US" altLang="en-US">
                <a:sym typeface="Symbol" panose="05050102010706020507" pitchFamily="18" charset="2"/>
              </a:rPr>
              <a:t>, then </a:t>
            </a:r>
            <a:br>
              <a:rPr lang="en-US" altLang="en-US">
                <a:sym typeface="Symbol" panose="05050102010706020507" pitchFamily="18" charset="2"/>
              </a:rPr>
            </a:br>
            <a:r>
              <a:rPr lang="en-US" altLang="en-US" b="1" i="1">
                <a:sym typeface="Symbol" panose="05050102010706020507" pitchFamily="18" charset="2"/>
              </a:rPr>
              <a:t>Finish</a:t>
            </a:r>
            <a:r>
              <a:rPr lang="en-US" altLang="en-US" b="1">
                <a:sym typeface="Symbol" panose="05050102010706020507" pitchFamily="18" charset="2"/>
              </a:rPr>
              <a:t>[i] </a:t>
            </a:r>
            <a:r>
              <a:rPr lang="en-US" altLang="en-US" b="1" i="1">
                <a:sym typeface="Symbol" panose="05050102010706020507" pitchFamily="18" charset="2"/>
              </a:rPr>
              <a:t>= false</a:t>
            </a:r>
            <a:r>
              <a:rPr lang="en-US" altLang="en-US">
                <a:sym typeface="Symbol" panose="05050102010706020507" pitchFamily="18" charset="2"/>
              </a:rPr>
              <a:t>; otherwise, </a:t>
            </a:r>
            <a:r>
              <a:rPr lang="en-US" altLang="en-US" b="1" i="1">
                <a:sym typeface="Symbol" panose="05050102010706020507" pitchFamily="18" charset="2"/>
              </a:rPr>
              <a:t>Finish</a:t>
            </a:r>
            <a:r>
              <a:rPr lang="en-US" altLang="en-US" b="1">
                <a:sym typeface="Symbol" panose="05050102010706020507" pitchFamily="18" charset="2"/>
              </a:rPr>
              <a:t>[i] = </a:t>
            </a:r>
            <a:r>
              <a:rPr lang="en-US" altLang="en-US" b="1" i="1">
                <a:sym typeface="Symbol" panose="05050102010706020507" pitchFamily="18" charset="2"/>
              </a:rPr>
              <a:t>true</a:t>
            </a:r>
          </a:p>
          <a:p>
            <a:pPr marL="850900" lvl="1" indent="-393700">
              <a:buNone/>
            </a:pPr>
            <a:endParaRPr lang="en-US" altLang="en-US">
              <a:sym typeface="Symbol" panose="05050102010706020507" pitchFamily="18" charset="2"/>
            </a:endParaRPr>
          </a:p>
          <a:p>
            <a:pPr>
              <a:buFont typeface="Monotype Sorts" pitchFamily="-84" charset="2"/>
              <a:buNone/>
            </a:pPr>
            <a:r>
              <a:rPr lang="en-US" altLang="en-US"/>
              <a:t>2.	Find an index </a:t>
            </a:r>
            <a:r>
              <a:rPr lang="en-US" altLang="en-US" b="1" i="1"/>
              <a:t>i</a:t>
            </a:r>
            <a:r>
              <a:rPr lang="en-US" altLang="en-US" i="1"/>
              <a:t> </a:t>
            </a:r>
            <a:r>
              <a:rPr lang="en-US" altLang="en-US"/>
              <a:t>such that both:</a:t>
            </a:r>
          </a:p>
          <a:p>
            <a:pPr marL="850900" lvl="1" indent="-393700">
              <a:buNone/>
            </a:pPr>
            <a:r>
              <a:rPr lang="en-US" altLang="en-US"/>
              <a:t>(a)	</a:t>
            </a:r>
            <a:r>
              <a:rPr lang="en-US" altLang="en-US" b="1" i="1"/>
              <a:t>Finish</a:t>
            </a:r>
            <a:r>
              <a:rPr lang="en-US" altLang="en-US" b="1"/>
              <a:t>[</a:t>
            </a:r>
            <a:r>
              <a:rPr lang="en-US" altLang="en-US" b="1" i="1"/>
              <a:t>i</a:t>
            </a:r>
            <a:r>
              <a:rPr lang="en-US" altLang="en-US" b="1"/>
              <a:t>] == </a:t>
            </a:r>
            <a:r>
              <a:rPr lang="en-US" altLang="en-US" b="1" i="1"/>
              <a:t>false</a:t>
            </a:r>
            <a:endParaRPr lang="en-US" altLang="en-US" b="1"/>
          </a:p>
          <a:p>
            <a:pPr marL="850900" lvl="1" indent="-393700">
              <a:buNone/>
            </a:pPr>
            <a:r>
              <a:rPr lang="en-US" altLang="en-US"/>
              <a:t>(b)	</a:t>
            </a:r>
            <a:r>
              <a:rPr lang="en-US" altLang="en-US" b="1" i="1"/>
              <a:t>Request</a:t>
            </a:r>
            <a:r>
              <a:rPr lang="en-US" altLang="en-US" b="1" i="1" baseline="-25000"/>
              <a:t>i</a:t>
            </a:r>
            <a:r>
              <a:rPr lang="en-US" altLang="en-US" b="1"/>
              <a:t> </a:t>
            </a:r>
            <a:r>
              <a:rPr lang="en-US" altLang="en-US" b="1">
                <a:sym typeface="Symbol" panose="05050102010706020507" pitchFamily="18" charset="2"/>
              </a:rPr>
              <a:t> </a:t>
            </a:r>
            <a:r>
              <a:rPr lang="en-US" altLang="en-US" b="1" i="1">
                <a:sym typeface="Symbol" panose="05050102010706020507" pitchFamily="18" charset="2"/>
              </a:rPr>
              <a:t>Work</a:t>
            </a:r>
            <a:br>
              <a:rPr lang="en-US" altLang="en-US" b="1" i="1">
                <a:sym typeface="Symbol" panose="05050102010706020507" pitchFamily="18" charset="2"/>
              </a:rPr>
            </a:br>
            <a:endParaRPr lang="en-US" altLang="en-US" b="1">
              <a:sym typeface="Symbol" panose="05050102010706020507" pitchFamily="18" charset="2"/>
            </a:endParaRPr>
          </a:p>
          <a:p>
            <a:pPr marL="850900" lvl="1" indent="-393700">
              <a:buNone/>
            </a:pPr>
            <a:r>
              <a:rPr lang="en-US" altLang="en-US">
                <a:sym typeface="Symbol" panose="05050102010706020507" pitchFamily="18" charset="2"/>
              </a:rPr>
              <a:t>If no such </a:t>
            </a:r>
            <a:r>
              <a:rPr lang="en-US" altLang="en-US" b="1" i="1">
                <a:sym typeface="Symbol" panose="05050102010706020507" pitchFamily="18" charset="2"/>
              </a:rPr>
              <a:t>i</a:t>
            </a:r>
            <a:r>
              <a:rPr lang="en-US" altLang="en-US" b="1">
                <a:sym typeface="Symbol" panose="05050102010706020507" pitchFamily="18" charset="2"/>
              </a:rPr>
              <a:t> </a:t>
            </a:r>
            <a:r>
              <a:rPr lang="en-US" altLang="en-US">
                <a:sym typeface="Symbol" panose="05050102010706020507" pitchFamily="18" charset="2"/>
              </a:rPr>
              <a:t>exists, go to step 4</a:t>
            </a:r>
            <a:endParaRPr lang="en-US"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C763F46-2169-49AE-B7F6-E9965DFCA837}"/>
              </a:ext>
            </a:extLst>
          </p:cNvPr>
          <p:cNvSpPr>
            <a:spLocks noGrp="1" noChangeArrowheads="1"/>
          </p:cNvSpPr>
          <p:nvPr>
            <p:ph type="title"/>
          </p:nvPr>
        </p:nvSpPr>
        <p:spPr>
          <a:xfrm>
            <a:off x="2652714" y="214313"/>
            <a:ext cx="7558087" cy="576262"/>
          </a:xfrm>
        </p:spPr>
        <p:txBody>
          <a:bodyPr/>
          <a:lstStyle/>
          <a:p>
            <a:pPr eaLnBrk="1" hangingPunct="1"/>
            <a:r>
              <a:rPr lang="en-US" altLang="en-US"/>
              <a:t>Detection Algorithm (Cont.)</a:t>
            </a:r>
          </a:p>
        </p:txBody>
      </p:sp>
      <p:sp>
        <p:nvSpPr>
          <p:cNvPr id="41987" name="Rectangle 3">
            <a:extLst>
              <a:ext uri="{FF2B5EF4-FFF2-40B4-BE49-F238E27FC236}">
                <a16:creationId xmlns:a16="http://schemas.microsoft.com/office/drawing/2014/main" id="{63D64F67-346E-477B-A2C0-84F287C8623E}"/>
              </a:ext>
            </a:extLst>
          </p:cNvPr>
          <p:cNvSpPr>
            <a:spLocks noGrp="1" noChangeArrowheads="1"/>
          </p:cNvSpPr>
          <p:nvPr>
            <p:ph type="body" idx="1"/>
          </p:nvPr>
        </p:nvSpPr>
        <p:spPr>
          <a:xfrm>
            <a:off x="2471738" y="1171576"/>
            <a:ext cx="7218362" cy="2297113"/>
          </a:xfrm>
        </p:spPr>
        <p:txBody>
          <a:bodyPr>
            <a:normAutofit fontScale="92500" lnSpcReduction="20000"/>
          </a:bodyPr>
          <a:lstStyle/>
          <a:p>
            <a:pPr>
              <a:lnSpc>
                <a:spcPct val="90000"/>
              </a:lnSpc>
              <a:buFont typeface="Monotype Sorts" pitchFamily="-84" charset="2"/>
              <a:buNone/>
            </a:pPr>
            <a:r>
              <a:rPr lang="en-US" altLang="en-US"/>
              <a:t>3.	</a:t>
            </a:r>
            <a:r>
              <a:rPr lang="en-US" altLang="en-US" b="1" i="1"/>
              <a:t>Work</a:t>
            </a:r>
            <a:r>
              <a:rPr lang="en-US" altLang="en-US" b="1"/>
              <a:t> = </a:t>
            </a:r>
            <a:r>
              <a:rPr lang="en-US" altLang="en-US" b="1" i="1"/>
              <a:t>Work</a:t>
            </a:r>
            <a:r>
              <a:rPr lang="en-US" altLang="en-US" b="1"/>
              <a:t> + </a:t>
            </a:r>
            <a:r>
              <a:rPr lang="en-US" altLang="en-US" b="1" i="1"/>
              <a:t>Allocation</a:t>
            </a:r>
            <a:r>
              <a:rPr lang="en-US" altLang="en-US" b="1" i="1" baseline="-25000"/>
              <a:t>i</a:t>
            </a:r>
            <a:br>
              <a:rPr lang="en-US" altLang="en-US" b="1"/>
            </a:br>
            <a:r>
              <a:rPr lang="en-US" altLang="en-US" b="1" i="1"/>
              <a:t>Finish</a:t>
            </a:r>
            <a:r>
              <a:rPr lang="en-US" altLang="en-US" b="1"/>
              <a:t>[</a:t>
            </a:r>
            <a:r>
              <a:rPr lang="en-US" altLang="en-US" b="1" i="1"/>
              <a:t>i</a:t>
            </a:r>
            <a:r>
              <a:rPr lang="en-US" altLang="en-US" b="1"/>
              <a:t>] = </a:t>
            </a:r>
            <a:r>
              <a:rPr lang="en-US" altLang="en-US" b="1" i="1"/>
              <a:t>true</a:t>
            </a:r>
            <a:br>
              <a:rPr lang="en-US" altLang="en-US" b="1"/>
            </a:br>
            <a:r>
              <a:rPr lang="en-US" altLang="en-US"/>
              <a:t>go to step 2</a:t>
            </a:r>
            <a:br>
              <a:rPr lang="en-US" altLang="en-US"/>
            </a:br>
            <a:endParaRPr lang="en-US" altLang="en-US"/>
          </a:p>
          <a:p>
            <a:pPr>
              <a:lnSpc>
                <a:spcPct val="90000"/>
              </a:lnSpc>
              <a:buFont typeface="Monotype Sorts" pitchFamily="-84" charset="2"/>
              <a:buNone/>
            </a:pPr>
            <a:r>
              <a:rPr lang="en-US" altLang="en-US"/>
              <a:t>4.	If </a:t>
            </a:r>
            <a:r>
              <a:rPr lang="en-US" altLang="en-US" b="1" i="1"/>
              <a:t>Finish[i] == false</a:t>
            </a:r>
            <a:r>
              <a:rPr lang="en-US" altLang="en-US"/>
              <a:t>, for some </a:t>
            </a:r>
            <a:r>
              <a:rPr lang="en-US" altLang="en-US" b="1" i="1"/>
              <a:t>i</a:t>
            </a:r>
            <a:r>
              <a:rPr lang="en-US" altLang="en-US"/>
              <a:t>, 1 </a:t>
            </a:r>
            <a:r>
              <a:rPr lang="en-US" altLang="en-US">
                <a:sym typeface="Symbol" panose="05050102010706020507" pitchFamily="18" charset="2"/>
              </a:rPr>
              <a:t> </a:t>
            </a:r>
            <a:r>
              <a:rPr lang="en-US" altLang="en-US" b="1" i="1">
                <a:sym typeface="Symbol" panose="05050102010706020507" pitchFamily="18" charset="2"/>
              </a:rPr>
              <a:t>i</a:t>
            </a:r>
            <a:r>
              <a:rPr lang="en-US" altLang="en-US">
                <a:sym typeface="Symbol" panose="05050102010706020507" pitchFamily="18" charset="2"/>
              </a:rPr>
              <a:t>   </a:t>
            </a:r>
            <a:r>
              <a:rPr lang="en-US" altLang="en-US" b="1" i="1">
                <a:sym typeface="Symbol" panose="05050102010706020507" pitchFamily="18" charset="2"/>
              </a:rPr>
              <a:t>n</a:t>
            </a:r>
            <a:r>
              <a:rPr lang="en-US" altLang="en-US">
                <a:sym typeface="Symbol" panose="05050102010706020507" pitchFamily="18" charset="2"/>
              </a:rPr>
              <a:t>, then the system is in deadlock state. Moreover, if </a:t>
            </a:r>
            <a:r>
              <a:rPr lang="en-US" altLang="en-US" b="1" i="1">
                <a:sym typeface="Symbol" panose="05050102010706020507" pitchFamily="18" charset="2"/>
              </a:rPr>
              <a:t>Finish</a:t>
            </a:r>
            <a:r>
              <a:rPr lang="en-US" altLang="en-US" b="1">
                <a:sym typeface="Symbol" panose="05050102010706020507" pitchFamily="18" charset="2"/>
              </a:rPr>
              <a:t>[</a:t>
            </a:r>
            <a:r>
              <a:rPr lang="en-US" altLang="en-US" b="1" i="1">
                <a:sym typeface="Symbol" panose="05050102010706020507" pitchFamily="18" charset="2"/>
              </a:rPr>
              <a:t>i</a:t>
            </a:r>
            <a:r>
              <a:rPr lang="en-US" altLang="en-US" b="1">
                <a:sym typeface="Symbol" panose="05050102010706020507" pitchFamily="18" charset="2"/>
              </a:rPr>
              <a:t>] == </a:t>
            </a:r>
            <a:r>
              <a:rPr lang="en-US" altLang="en-US" b="1" i="1">
                <a:sym typeface="Symbol" panose="05050102010706020507" pitchFamily="18" charset="2"/>
              </a:rPr>
              <a:t>false</a:t>
            </a:r>
            <a:r>
              <a:rPr lang="en-US" altLang="en-US">
                <a:sym typeface="Symbol" panose="05050102010706020507" pitchFamily="18" charset="2"/>
              </a:rPr>
              <a:t>, then </a:t>
            </a:r>
            <a:r>
              <a:rPr lang="en-US" altLang="en-US" b="1" i="1">
                <a:sym typeface="Symbol" panose="05050102010706020507" pitchFamily="18" charset="2"/>
              </a:rPr>
              <a:t>P</a:t>
            </a:r>
            <a:r>
              <a:rPr lang="en-US" altLang="en-US" b="1" i="1" baseline="-25000">
                <a:sym typeface="Symbol" panose="05050102010706020507" pitchFamily="18" charset="2"/>
              </a:rPr>
              <a:t>i</a:t>
            </a:r>
            <a:r>
              <a:rPr lang="en-US" altLang="en-US">
                <a:sym typeface="Symbol" panose="05050102010706020507" pitchFamily="18" charset="2"/>
              </a:rPr>
              <a:t> is deadlocked</a:t>
            </a:r>
          </a:p>
          <a:p>
            <a:pPr>
              <a:lnSpc>
                <a:spcPct val="90000"/>
              </a:lnSpc>
              <a:buFont typeface="Monotype Sorts" pitchFamily="-84" charset="2"/>
              <a:buNone/>
            </a:pPr>
            <a:r>
              <a:rPr lang="en-US" altLang="en-US">
                <a:sym typeface="Symbol" panose="05050102010706020507" pitchFamily="18" charset="2"/>
              </a:rPr>
              <a:t>	</a:t>
            </a:r>
            <a:endParaRPr lang="en-US" altLang="en-US"/>
          </a:p>
        </p:txBody>
      </p:sp>
      <p:sp>
        <p:nvSpPr>
          <p:cNvPr id="41988" name="Text Box 4">
            <a:extLst>
              <a:ext uri="{FF2B5EF4-FFF2-40B4-BE49-F238E27FC236}">
                <a16:creationId xmlns:a16="http://schemas.microsoft.com/office/drawing/2014/main" id="{80BE2EFC-8B2F-4E1C-9E8A-CACA0F532EAC}"/>
              </a:ext>
            </a:extLst>
          </p:cNvPr>
          <p:cNvSpPr txBox="1">
            <a:spLocks noChangeArrowheads="1"/>
          </p:cNvSpPr>
          <p:nvPr/>
        </p:nvSpPr>
        <p:spPr bwMode="auto">
          <a:xfrm>
            <a:off x="2376488" y="3824288"/>
            <a:ext cx="7694612"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b="1">
                <a:solidFill>
                  <a:srgbClr val="FF0066"/>
                </a:solidFill>
                <a:latin typeface="Helvetica" panose="020B0604020202020204" pitchFamily="34" charset="0"/>
                <a:sym typeface="Symbol" panose="05050102010706020507" pitchFamily="18" charset="2"/>
              </a:rPr>
              <a:t>Algorithm requires an order of O(</a:t>
            </a:r>
            <a:r>
              <a:rPr lang="en-US" altLang="en-US" b="1" i="1">
                <a:solidFill>
                  <a:srgbClr val="FF0066"/>
                </a:solidFill>
                <a:latin typeface="Helvetica" panose="020B0604020202020204" pitchFamily="34" charset="0"/>
                <a:sym typeface="Symbol" panose="05050102010706020507" pitchFamily="18" charset="2"/>
              </a:rPr>
              <a:t>m </a:t>
            </a:r>
            <a:r>
              <a:rPr lang="en-US" altLang="en-US" b="1">
                <a:solidFill>
                  <a:srgbClr val="FF0066"/>
                </a:solidFill>
                <a:latin typeface="Helvetica" panose="020B0604020202020204" pitchFamily="34" charset="0"/>
                <a:sym typeface="Symbol" panose="05050102010706020507" pitchFamily="18" charset="2"/>
              </a:rPr>
              <a:t>x</a:t>
            </a:r>
            <a:r>
              <a:rPr lang="en-US" altLang="en-US" b="1" i="1">
                <a:solidFill>
                  <a:srgbClr val="FF0066"/>
                </a:solidFill>
                <a:latin typeface="Helvetica" panose="020B0604020202020204" pitchFamily="34" charset="0"/>
                <a:sym typeface="Symbol" panose="05050102010706020507" pitchFamily="18" charset="2"/>
              </a:rPr>
              <a:t> n</a:t>
            </a:r>
            <a:r>
              <a:rPr lang="en-US" altLang="en-US" b="1" baseline="30000">
                <a:solidFill>
                  <a:srgbClr val="FF0066"/>
                </a:solidFill>
                <a:latin typeface="Helvetica" panose="020B0604020202020204" pitchFamily="34" charset="0"/>
                <a:sym typeface="Symbol" panose="05050102010706020507" pitchFamily="18" charset="2"/>
              </a:rPr>
              <a:t>2</a:t>
            </a:r>
            <a:r>
              <a:rPr lang="en-US" altLang="en-US" b="1">
                <a:solidFill>
                  <a:srgbClr val="FF0066"/>
                </a:solidFill>
                <a:latin typeface="Helvetica" panose="020B0604020202020204" pitchFamily="34" charset="0"/>
                <a:sym typeface="Symbol" panose="05050102010706020507" pitchFamily="18" charset="2"/>
              </a:rPr>
              <a:t>) operations to detect whether the system is in deadlocked state</a:t>
            </a:r>
            <a:endParaRPr lang="en-US" altLang="en-US">
              <a:solidFill>
                <a:srgbClr val="FF0066"/>
              </a:solidFill>
              <a:latin typeface="Helvetica" panose="020B0604020202020204" pitchFamily="34" charset="0"/>
            </a:endParaRPr>
          </a:p>
          <a:p>
            <a:pPr>
              <a:spcBef>
                <a:spcPct val="50000"/>
              </a:spcBef>
            </a:pPr>
            <a:endParaRPr lang="en-US" altLang="en-US">
              <a:solidFill>
                <a:srgbClr val="FF0066"/>
              </a:solidFill>
              <a:latin typeface="Helvetica" panose="020B0604020202020204" pitchFamily="34"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E1F92025-154D-4435-AFFB-061051AC7A75}"/>
              </a:ext>
            </a:extLst>
          </p:cNvPr>
          <p:cNvSpPr>
            <a:spLocks noGrp="1" noChangeArrowheads="1"/>
          </p:cNvSpPr>
          <p:nvPr>
            <p:ph type="title"/>
          </p:nvPr>
        </p:nvSpPr>
        <p:spPr>
          <a:xfrm>
            <a:off x="2546350" y="214313"/>
            <a:ext cx="7664450" cy="576262"/>
          </a:xfrm>
        </p:spPr>
        <p:txBody>
          <a:bodyPr/>
          <a:lstStyle/>
          <a:p>
            <a:pPr eaLnBrk="1" hangingPunct="1"/>
            <a:r>
              <a:rPr lang="en-US" altLang="en-US"/>
              <a:t>Example of Detection Algorithm</a:t>
            </a:r>
          </a:p>
        </p:txBody>
      </p:sp>
      <p:sp>
        <p:nvSpPr>
          <p:cNvPr id="43011" name="Rectangle 3">
            <a:extLst>
              <a:ext uri="{FF2B5EF4-FFF2-40B4-BE49-F238E27FC236}">
                <a16:creationId xmlns:a16="http://schemas.microsoft.com/office/drawing/2014/main" id="{F7743E14-C9BE-4E36-968E-1E024FA8AEB0}"/>
              </a:ext>
            </a:extLst>
          </p:cNvPr>
          <p:cNvSpPr>
            <a:spLocks noGrp="1" noChangeArrowheads="1"/>
          </p:cNvSpPr>
          <p:nvPr>
            <p:ph type="body" idx="1"/>
          </p:nvPr>
        </p:nvSpPr>
        <p:spPr>
          <a:xfrm>
            <a:off x="2425701" y="1108076"/>
            <a:ext cx="8037513" cy="5121275"/>
          </a:xfrm>
        </p:spPr>
        <p:txBody>
          <a:bodyPr>
            <a:normAutofit fontScale="92500" lnSpcReduction="20000"/>
          </a:bodyPr>
          <a:lstStyle/>
          <a:p>
            <a:pPr>
              <a:tabLst>
                <a:tab pos="1428750" algn="l"/>
                <a:tab pos="2338388" algn="ctr"/>
                <a:tab pos="3594100" algn="ctr"/>
                <a:tab pos="4921250" algn="ctr"/>
              </a:tabLst>
            </a:pPr>
            <a:r>
              <a:rPr lang="en-US" altLang="en-US" dirty="0"/>
              <a:t>Five processes </a:t>
            </a:r>
            <a:r>
              <a:rPr lang="en-US" altLang="en-US" b="1" i="1" dirty="0"/>
              <a:t>P</a:t>
            </a:r>
            <a:r>
              <a:rPr lang="en-US" altLang="en-US" b="1" baseline="-25000" dirty="0"/>
              <a:t>0</a:t>
            </a:r>
            <a:r>
              <a:rPr lang="en-US" altLang="en-US" dirty="0"/>
              <a:t> through </a:t>
            </a:r>
            <a:r>
              <a:rPr lang="en-US" altLang="en-US" b="1" i="1" dirty="0"/>
              <a:t>P</a:t>
            </a:r>
            <a:r>
              <a:rPr lang="en-US" altLang="en-US" b="1" baseline="-25000" dirty="0"/>
              <a:t>4</a:t>
            </a:r>
            <a:r>
              <a:rPr lang="en-US" altLang="en-US" dirty="0"/>
              <a:t>;</a:t>
            </a:r>
            <a:r>
              <a:rPr lang="en-US" altLang="en-US" baseline="-25000" dirty="0"/>
              <a:t> </a:t>
            </a:r>
            <a:r>
              <a:rPr lang="en-US" altLang="en-US" dirty="0"/>
              <a:t>three resource types </a:t>
            </a:r>
            <a:br>
              <a:rPr lang="en-US" altLang="en-US" dirty="0"/>
            </a:br>
            <a:r>
              <a:rPr lang="en-US" altLang="en-US" dirty="0"/>
              <a:t>A (7 instances), </a:t>
            </a:r>
            <a:r>
              <a:rPr lang="en-US" altLang="en-US" i="1" dirty="0"/>
              <a:t>B </a:t>
            </a:r>
            <a:r>
              <a:rPr lang="en-US" altLang="en-US" dirty="0"/>
              <a:t>(2 instances), and </a:t>
            </a:r>
            <a:r>
              <a:rPr lang="en-US" altLang="en-US" i="1" dirty="0"/>
              <a:t>C</a:t>
            </a:r>
            <a:r>
              <a:rPr lang="en-US" altLang="en-US" dirty="0"/>
              <a:t> (6 instances)</a:t>
            </a:r>
          </a:p>
          <a:p>
            <a:pPr>
              <a:buNone/>
              <a:tabLst>
                <a:tab pos="1428750" algn="l"/>
                <a:tab pos="2338388" algn="ctr"/>
                <a:tab pos="3594100" algn="ctr"/>
                <a:tab pos="4921250" algn="ctr"/>
              </a:tabLst>
            </a:pPr>
            <a:endParaRPr lang="en-US" altLang="en-US" dirty="0"/>
          </a:p>
          <a:p>
            <a:pPr>
              <a:tabLst>
                <a:tab pos="1428750" algn="l"/>
                <a:tab pos="2338388" algn="ctr"/>
                <a:tab pos="3594100" algn="ctr"/>
                <a:tab pos="4921250" algn="ctr"/>
              </a:tabLst>
            </a:pPr>
            <a:r>
              <a:rPr lang="en-US" altLang="en-US" dirty="0"/>
              <a:t>Snapshot at time </a:t>
            </a:r>
            <a:r>
              <a:rPr lang="en-US" altLang="en-US" b="1" i="1" dirty="0"/>
              <a:t>T</a:t>
            </a:r>
            <a:r>
              <a:rPr lang="en-US" altLang="en-US" b="1" baseline="-25000" dirty="0"/>
              <a:t>0</a:t>
            </a:r>
            <a:r>
              <a:rPr lang="en-US" altLang="en-US" dirty="0"/>
              <a:t>:</a:t>
            </a:r>
          </a:p>
          <a:p>
            <a:pPr>
              <a:buNone/>
              <a:tabLst>
                <a:tab pos="1428750" algn="l"/>
                <a:tab pos="2338388" algn="ctr"/>
                <a:tab pos="3594100" algn="ctr"/>
                <a:tab pos="4921250" algn="ctr"/>
              </a:tabLst>
            </a:pPr>
            <a:r>
              <a:rPr lang="en-US" altLang="en-US" dirty="0"/>
              <a:t>			 </a:t>
            </a:r>
            <a:r>
              <a:rPr lang="en-US" altLang="en-US" i="1" u="sng" dirty="0"/>
              <a:t>Allocation</a:t>
            </a:r>
            <a:r>
              <a:rPr lang="en-US" altLang="en-US" i="1" dirty="0"/>
              <a:t>	</a:t>
            </a:r>
            <a:r>
              <a:rPr lang="en-US" altLang="en-US" i="1" u="sng" dirty="0"/>
              <a:t>Request</a:t>
            </a:r>
            <a:r>
              <a:rPr lang="en-US" altLang="en-US" i="1" dirty="0"/>
              <a:t>	</a:t>
            </a:r>
            <a:r>
              <a:rPr lang="en-US" altLang="en-US" i="1" u="sng" dirty="0"/>
              <a:t>Available</a:t>
            </a:r>
          </a:p>
          <a:p>
            <a:pPr>
              <a:buNone/>
              <a:tabLst>
                <a:tab pos="1428750" algn="l"/>
                <a:tab pos="2338388" algn="ctr"/>
                <a:tab pos="3594100" algn="ctr"/>
                <a:tab pos="4921250" algn="ctr"/>
              </a:tabLst>
            </a:pPr>
            <a:r>
              <a:rPr lang="en-US" altLang="en-US" dirty="0"/>
              <a:t>			</a:t>
            </a:r>
            <a:r>
              <a:rPr lang="en-US" altLang="en-US" i="1" dirty="0"/>
              <a:t>A B C 	  A B C 	A B C</a:t>
            </a:r>
          </a:p>
          <a:p>
            <a:pPr>
              <a:buNone/>
              <a:tabLst>
                <a:tab pos="1428750" algn="l"/>
                <a:tab pos="2338388" algn="ctr"/>
                <a:tab pos="3594100" algn="ctr"/>
                <a:tab pos="4921250" algn="ctr"/>
              </a:tabLst>
            </a:pPr>
            <a:r>
              <a:rPr lang="en-US" altLang="en-US" dirty="0"/>
              <a:t>	        </a:t>
            </a:r>
            <a:r>
              <a:rPr lang="en-US" altLang="en-US" i="1" dirty="0"/>
              <a:t>P</a:t>
            </a:r>
            <a:r>
              <a:rPr lang="en-US" altLang="en-US" baseline="-25000" dirty="0"/>
              <a:t>0</a:t>
            </a:r>
            <a:r>
              <a:rPr lang="en-US" altLang="en-US" dirty="0"/>
              <a:t>	       0 1 0         0 0 0 	0 0 0</a:t>
            </a:r>
          </a:p>
          <a:p>
            <a:pPr>
              <a:buNone/>
              <a:tabLst>
                <a:tab pos="1428750" algn="l"/>
                <a:tab pos="2338388" algn="ctr"/>
                <a:tab pos="3594100" algn="ctr"/>
                <a:tab pos="4921250" algn="ctr"/>
              </a:tabLst>
            </a:pPr>
            <a:r>
              <a:rPr lang="en-US" altLang="en-US" i="1" dirty="0"/>
              <a:t>           P</a:t>
            </a:r>
            <a:r>
              <a:rPr lang="en-US" altLang="en-US" baseline="-25000" dirty="0"/>
              <a:t>1</a:t>
            </a:r>
            <a:r>
              <a:rPr lang="en-US" altLang="en-US" dirty="0"/>
              <a:t>	       2 0 0 	 2 0 2</a:t>
            </a:r>
          </a:p>
          <a:p>
            <a:pPr>
              <a:buNone/>
              <a:tabLst>
                <a:tab pos="1428750" algn="l"/>
                <a:tab pos="2338388" algn="ctr"/>
                <a:tab pos="3594100" algn="ctr"/>
                <a:tab pos="4921250" algn="ctr"/>
              </a:tabLst>
            </a:pPr>
            <a:r>
              <a:rPr lang="en-US" altLang="en-US" i="1" dirty="0"/>
              <a:t>           P</a:t>
            </a:r>
            <a:r>
              <a:rPr lang="en-US" altLang="en-US" baseline="-25000" dirty="0"/>
              <a:t>2</a:t>
            </a:r>
            <a:r>
              <a:rPr lang="en-US" altLang="en-US" dirty="0"/>
              <a:t>		       3 0 3         0 0 0 </a:t>
            </a:r>
          </a:p>
          <a:p>
            <a:pPr>
              <a:buNone/>
              <a:tabLst>
                <a:tab pos="1428750" algn="l"/>
                <a:tab pos="2338388" algn="ctr"/>
                <a:tab pos="3594100" algn="ctr"/>
                <a:tab pos="4921250" algn="ctr"/>
              </a:tabLst>
            </a:pPr>
            <a:r>
              <a:rPr lang="en-US" altLang="en-US" i="1" dirty="0"/>
              <a:t>           P</a:t>
            </a:r>
            <a:r>
              <a:rPr lang="en-US" altLang="en-US" baseline="-25000" dirty="0"/>
              <a:t>3</a:t>
            </a:r>
            <a:r>
              <a:rPr lang="en-US" altLang="en-US" dirty="0"/>
              <a:t>	       2 1 1 	1 0 0 </a:t>
            </a:r>
          </a:p>
          <a:p>
            <a:pPr>
              <a:buNone/>
              <a:tabLst>
                <a:tab pos="1428750" algn="l"/>
                <a:tab pos="2338388" algn="ctr"/>
                <a:tab pos="3594100" algn="ctr"/>
                <a:tab pos="4921250" algn="ctr"/>
              </a:tabLst>
            </a:pPr>
            <a:r>
              <a:rPr lang="en-US" altLang="en-US" dirty="0"/>
              <a:t>	        </a:t>
            </a:r>
            <a:r>
              <a:rPr lang="en-US" altLang="en-US" i="1" dirty="0"/>
              <a:t>P</a:t>
            </a:r>
            <a:r>
              <a:rPr lang="en-US" altLang="en-US" baseline="-25000" dirty="0"/>
              <a:t>4	           </a:t>
            </a:r>
            <a:r>
              <a:rPr lang="en-US" altLang="en-US" dirty="0"/>
              <a:t>0 0 2 	 0 0 2</a:t>
            </a:r>
          </a:p>
          <a:p>
            <a:pPr>
              <a:buNone/>
              <a:tabLst>
                <a:tab pos="1428750" algn="l"/>
                <a:tab pos="2338388" algn="ctr"/>
                <a:tab pos="3594100" algn="ctr"/>
                <a:tab pos="4921250" algn="ctr"/>
              </a:tabLst>
            </a:pPr>
            <a:endParaRPr lang="en-US" altLang="en-US" dirty="0"/>
          </a:p>
          <a:p>
            <a:pPr>
              <a:tabLst>
                <a:tab pos="1428750" algn="l"/>
                <a:tab pos="2338388" algn="ctr"/>
                <a:tab pos="3594100" algn="ctr"/>
                <a:tab pos="4921250" algn="ctr"/>
              </a:tabLst>
            </a:pPr>
            <a:r>
              <a:rPr lang="en-US" altLang="en-US" dirty="0"/>
              <a:t>Sequence &lt;</a:t>
            </a:r>
            <a:r>
              <a:rPr lang="en-US" altLang="en-US" b="1" i="1" dirty="0"/>
              <a:t>P</a:t>
            </a:r>
            <a:r>
              <a:rPr lang="en-US" altLang="en-US" b="1" i="1" baseline="-25000" dirty="0"/>
              <a:t>0</a:t>
            </a:r>
            <a:r>
              <a:rPr lang="en-US" altLang="en-US" b="1" i="1" dirty="0"/>
              <a:t>, P</a:t>
            </a:r>
            <a:r>
              <a:rPr lang="en-US" altLang="en-US" b="1" i="1" baseline="-25000" dirty="0"/>
              <a:t>2</a:t>
            </a:r>
            <a:r>
              <a:rPr lang="en-US" altLang="en-US" b="1" i="1" dirty="0"/>
              <a:t>, P</a:t>
            </a:r>
            <a:r>
              <a:rPr lang="en-US" altLang="en-US" b="1" i="1" baseline="-25000" dirty="0"/>
              <a:t>3</a:t>
            </a:r>
            <a:r>
              <a:rPr lang="en-US" altLang="en-US" b="1" i="1" dirty="0"/>
              <a:t>, P</a:t>
            </a:r>
            <a:r>
              <a:rPr lang="en-US" altLang="en-US" b="1" i="1" baseline="-25000" dirty="0"/>
              <a:t>1</a:t>
            </a:r>
            <a:r>
              <a:rPr lang="en-US" altLang="en-US" b="1" i="1" dirty="0"/>
              <a:t>, P</a:t>
            </a:r>
            <a:r>
              <a:rPr lang="en-US" altLang="en-US" b="1" i="1" baseline="-25000" dirty="0"/>
              <a:t>4</a:t>
            </a:r>
            <a:r>
              <a:rPr lang="en-US" altLang="en-US" dirty="0"/>
              <a:t>&gt; will result in </a:t>
            </a:r>
            <a:r>
              <a:rPr lang="en-US" altLang="en-US" b="1" i="1" dirty="0"/>
              <a:t>Finish[</a:t>
            </a:r>
            <a:r>
              <a:rPr lang="en-US" altLang="en-US" b="1" i="1" dirty="0" err="1"/>
              <a:t>i</a:t>
            </a:r>
            <a:r>
              <a:rPr lang="en-US" altLang="en-US" b="1" i="1" dirty="0"/>
              <a:t>] = true </a:t>
            </a:r>
            <a:r>
              <a:rPr lang="en-US" altLang="en-US" dirty="0"/>
              <a:t>for all </a:t>
            </a:r>
            <a:r>
              <a:rPr lang="en-US" altLang="en-US" b="1" i="1" dirty="0" err="1"/>
              <a:t>i</a:t>
            </a:r>
            <a:endParaRPr lang="en-US" altLang="en-US" b="1" dirty="0"/>
          </a:p>
          <a:p>
            <a:pPr>
              <a:buNone/>
              <a:tabLst>
                <a:tab pos="1428750" algn="l"/>
                <a:tab pos="2338388" algn="ctr"/>
                <a:tab pos="3594100" algn="ctr"/>
                <a:tab pos="4921250" algn="ctr"/>
              </a:tabLst>
            </a:pPr>
            <a:endParaRPr lang="en-US"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007185CC-BE6F-412B-886A-6A70BC97081A}"/>
              </a:ext>
            </a:extLst>
          </p:cNvPr>
          <p:cNvSpPr>
            <a:spLocks noGrp="1" noChangeArrowheads="1"/>
          </p:cNvSpPr>
          <p:nvPr>
            <p:ph type="title"/>
          </p:nvPr>
        </p:nvSpPr>
        <p:spPr>
          <a:xfrm>
            <a:off x="1981200" y="214313"/>
            <a:ext cx="8229600" cy="576262"/>
          </a:xfrm>
        </p:spPr>
        <p:txBody>
          <a:bodyPr/>
          <a:lstStyle/>
          <a:p>
            <a:pPr eaLnBrk="1" hangingPunct="1"/>
            <a:r>
              <a:rPr lang="en-US" altLang="en-US"/>
              <a:t>Example (Cont.)</a:t>
            </a:r>
          </a:p>
        </p:txBody>
      </p:sp>
      <p:sp>
        <p:nvSpPr>
          <p:cNvPr id="44035" name="Rectangle 3">
            <a:extLst>
              <a:ext uri="{FF2B5EF4-FFF2-40B4-BE49-F238E27FC236}">
                <a16:creationId xmlns:a16="http://schemas.microsoft.com/office/drawing/2014/main" id="{72344F3C-9A28-4D91-899E-A2F958D5278C}"/>
              </a:ext>
            </a:extLst>
          </p:cNvPr>
          <p:cNvSpPr>
            <a:spLocks noGrp="1" noChangeArrowheads="1"/>
          </p:cNvSpPr>
          <p:nvPr>
            <p:ph type="body" idx="1"/>
          </p:nvPr>
        </p:nvSpPr>
        <p:spPr>
          <a:xfrm>
            <a:off x="2330451" y="1233489"/>
            <a:ext cx="7781925" cy="5037137"/>
          </a:xfrm>
        </p:spPr>
        <p:txBody>
          <a:bodyPr>
            <a:normAutofit lnSpcReduction="10000"/>
          </a:bodyPr>
          <a:lstStyle/>
          <a:p>
            <a:pPr>
              <a:tabLst>
                <a:tab pos="2800350" algn="l"/>
                <a:tab pos="3708400" algn="ctr"/>
              </a:tabLst>
            </a:pPr>
            <a:r>
              <a:rPr lang="en-US" altLang="en-US" b="1" i="1"/>
              <a:t>P</a:t>
            </a:r>
            <a:r>
              <a:rPr lang="en-US" altLang="en-US" b="1" baseline="-25000"/>
              <a:t>2</a:t>
            </a:r>
            <a:r>
              <a:rPr lang="en-US" altLang="en-US"/>
              <a:t> requests an additional instance of type</a:t>
            </a:r>
            <a:r>
              <a:rPr lang="en-US" altLang="en-US" i="1"/>
              <a:t> </a:t>
            </a:r>
            <a:r>
              <a:rPr lang="en-US" altLang="en-US" b="1" i="1"/>
              <a:t>C</a:t>
            </a:r>
            <a:endParaRPr lang="en-US" altLang="en-US" b="1"/>
          </a:p>
          <a:p>
            <a:pPr>
              <a:buNone/>
              <a:tabLst>
                <a:tab pos="2800350" algn="l"/>
                <a:tab pos="3708400" algn="ctr"/>
              </a:tabLst>
            </a:pPr>
            <a:r>
              <a:rPr lang="en-US" altLang="en-US"/>
              <a:t>			</a:t>
            </a:r>
            <a:r>
              <a:rPr lang="en-US" altLang="en-US" i="1" u="sng"/>
              <a:t>Request</a:t>
            </a:r>
            <a:endParaRPr lang="en-US" altLang="en-US" i="1"/>
          </a:p>
          <a:p>
            <a:pPr>
              <a:buNone/>
              <a:tabLst>
                <a:tab pos="2800350" algn="l"/>
                <a:tab pos="3708400" algn="ctr"/>
              </a:tabLst>
            </a:pPr>
            <a:r>
              <a:rPr lang="en-US" altLang="en-US" i="1"/>
              <a:t>			A B C</a:t>
            </a:r>
          </a:p>
          <a:p>
            <a:pPr>
              <a:buNone/>
              <a:tabLst>
                <a:tab pos="2800350" algn="l"/>
                <a:tab pos="3708400" algn="ctr"/>
              </a:tabLst>
            </a:pPr>
            <a:r>
              <a:rPr lang="en-US" altLang="en-US"/>
              <a:t>		 </a:t>
            </a:r>
            <a:r>
              <a:rPr lang="en-US" altLang="en-US" i="1"/>
              <a:t>P</a:t>
            </a:r>
            <a:r>
              <a:rPr lang="en-US" altLang="en-US" baseline="-25000"/>
              <a:t>0</a:t>
            </a:r>
            <a:r>
              <a:rPr lang="en-US" altLang="en-US"/>
              <a:t>	0 0 0</a:t>
            </a:r>
          </a:p>
          <a:p>
            <a:pPr>
              <a:buNone/>
              <a:tabLst>
                <a:tab pos="2800350" algn="l"/>
                <a:tab pos="3708400" algn="ctr"/>
              </a:tabLst>
            </a:pPr>
            <a:r>
              <a:rPr lang="en-US" altLang="en-US"/>
              <a:t>		 </a:t>
            </a:r>
            <a:r>
              <a:rPr lang="en-US" altLang="en-US" i="1"/>
              <a:t>P</a:t>
            </a:r>
            <a:r>
              <a:rPr lang="en-US" altLang="en-US" baseline="-25000"/>
              <a:t>1</a:t>
            </a:r>
            <a:r>
              <a:rPr lang="en-US" altLang="en-US"/>
              <a:t>	2 0 2</a:t>
            </a:r>
          </a:p>
          <a:p>
            <a:pPr>
              <a:buNone/>
              <a:tabLst>
                <a:tab pos="2800350" algn="l"/>
                <a:tab pos="3708400" algn="ctr"/>
              </a:tabLst>
            </a:pPr>
            <a:r>
              <a:rPr lang="en-US" altLang="en-US"/>
              <a:t>		 </a:t>
            </a:r>
            <a:r>
              <a:rPr lang="en-US" altLang="en-US" i="1"/>
              <a:t>P</a:t>
            </a:r>
            <a:r>
              <a:rPr lang="en-US" altLang="en-US" baseline="-25000"/>
              <a:t>2</a:t>
            </a:r>
            <a:r>
              <a:rPr lang="en-US" altLang="en-US"/>
              <a:t>	0 0 1</a:t>
            </a:r>
          </a:p>
          <a:p>
            <a:pPr>
              <a:buNone/>
              <a:tabLst>
                <a:tab pos="2800350" algn="l"/>
                <a:tab pos="3708400" algn="ctr"/>
              </a:tabLst>
            </a:pPr>
            <a:r>
              <a:rPr lang="en-US" altLang="en-US"/>
              <a:t>		 </a:t>
            </a:r>
            <a:r>
              <a:rPr lang="en-US" altLang="en-US" i="1"/>
              <a:t>P</a:t>
            </a:r>
            <a:r>
              <a:rPr lang="en-US" altLang="en-US" baseline="-25000"/>
              <a:t>3</a:t>
            </a:r>
            <a:r>
              <a:rPr lang="en-US" altLang="en-US"/>
              <a:t>	1 0 0 </a:t>
            </a:r>
          </a:p>
          <a:p>
            <a:pPr>
              <a:buNone/>
              <a:tabLst>
                <a:tab pos="2800350" algn="l"/>
                <a:tab pos="3708400" algn="ctr"/>
              </a:tabLst>
            </a:pPr>
            <a:r>
              <a:rPr lang="en-US" altLang="en-US"/>
              <a:t>		 </a:t>
            </a:r>
            <a:r>
              <a:rPr lang="en-US" altLang="en-US" i="1"/>
              <a:t>P</a:t>
            </a:r>
            <a:r>
              <a:rPr lang="en-US" altLang="en-US" baseline="-25000"/>
              <a:t>4</a:t>
            </a:r>
            <a:r>
              <a:rPr lang="en-US" altLang="en-US"/>
              <a:t>	0 0 2</a:t>
            </a:r>
          </a:p>
          <a:p>
            <a:pPr>
              <a:buNone/>
              <a:tabLst>
                <a:tab pos="2800350" algn="l"/>
                <a:tab pos="3708400" algn="ctr"/>
              </a:tabLst>
            </a:pPr>
            <a:endParaRPr lang="en-US" altLang="en-US" sz="800"/>
          </a:p>
          <a:p>
            <a:pPr>
              <a:tabLst>
                <a:tab pos="2800350" algn="l"/>
                <a:tab pos="3708400" algn="ctr"/>
              </a:tabLst>
            </a:pPr>
            <a:r>
              <a:rPr lang="en-US" altLang="en-US"/>
              <a:t>State of system?</a:t>
            </a:r>
          </a:p>
          <a:p>
            <a:pPr lvl="1">
              <a:tabLst>
                <a:tab pos="2800350" algn="l"/>
                <a:tab pos="3708400" algn="ctr"/>
              </a:tabLst>
            </a:pPr>
            <a:r>
              <a:rPr lang="en-US" altLang="en-US"/>
              <a:t>Can reclaim resources held by process </a:t>
            </a:r>
            <a:r>
              <a:rPr lang="en-US" altLang="en-US" b="1" i="1"/>
              <a:t>P</a:t>
            </a:r>
            <a:r>
              <a:rPr lang="en-US" altLang="en-US" b="1" baseline="-25000"/>
              <a:t>0</a:t>
            </a:r>
            <a:r>
              <a:rPr lang="en-US" altLang="en-US"/>
              <a:t>, but insufficient resources to fulfill other processes; requests</a:t>
            </a:r>
          </a:p>
          <a:p>
            <a:pPr lvl="1">
              <a:tabLst>
                <a:tab pos="2800350" algn="l"/>
                <a:tab pos="3708400" algn="ctr"/>
              </a:tabLst>
            </a:pPr>
            <a:r>
              <a:rPr lang="en-US" altLang="en-US"/>
              <a:t>Deadlock exists, consisting of processes </a:t>
            </a:r>
            <a:r>
              <a:rPr lang="en-US" altLang="en-US" b="1" i="1"/>
              <a:t>P</a:t>
            </a:r>
            <a:r>
              <a:rPr lang="en-US" altLang="en-US" b="1" baseline="-25000"/>
              <a:t>1</a:t>
            </a:r>
            <a:r>
              <a:rPr lang="en-US" altLang="en-US" b="1"/>
              <a:t>, </a:t>
            </a:r>
            <a:r>
              <a:rPr lang="en-US" altLang="en-US" b="1" baseline="-25000"/>
              <a:t> </a:t>
            </a:r>
            <a:r>
              <a:rPr lang="en-US" altLang="en-US" b="1" i="1"/>
              <a:t>P</a:t>
            </a:r>
            <a:r>
              <a:rPr lang="en-US" altLang="en-US" b="1" baseline="-25000"/>
              <a:t>2</a:t>
            </a:r>
            <a:r>
              <a:rPr lang="en-US" altLang="en-US" b="1"/>
              <a:t>, </a:t>
            </a:r>
            <a:r>
              <a:rPr lang="en-US" altLang="en-US" b="1" i="1"/>
              <a:t>P</a:t>
            </a:r>
            <a:r>
              <a:rPr lang="en-US" altLang="en-US" b="1" baseline="-25000"/>
              <a:t>3</a:t>
            </a:r>
            <a:r>
              <a:rPr lang="en-US" altLang="en-US"/>
              <a:t>, and </a:t>
            </a:r>
            <a:r>
              <a:rPr lang="en-US" altLang="en-US" b="1" i="1"/>
              <a:t>P</a:t>
            </a:r>
            <a:r>
              <a:rPr lang="en-US" altLang="en-US" b="1" baseline="-25000"/>
              <a:t>4</a:t>
            </a:r>
            <a:endParaRPr lang="en-US" altLang="en-US" b="1"/>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CAB435B-F3D6-4D59-920B-8FC6CF55912E}"/>
              </a:ext>
            </a:extLst>
          </p:cNvPr>
          <p:cNvSpPr>
            <a:spLocks noGrp="1" noChangeArrowheads="1"/>
          </p:cNvSpPr>
          <p:nvPr>
            <p:ph type="title"/>
          </p:nvPr>
        </p:nvSpPr>
        <p:spPr>
          <a:xfrm>
            <a:off x="2624138" y="230188"/>
            <a:ext cx="7586662" cy="576262"/>
          </a:xfrm>
        </p:spPr>
        <p:txBody>
          <a:bodyPr/>
          <a:lstStyle/>
          <a:p>
            <a:pPr eaLnBrk="1" hangingPunct="1"/>
            <a:r>
              <a:rPr lang="en-US" altLang="en-US"/>
              <a:t>Detection-Algorithm Usage</a:t>
            </a:r>
          </a:p>
        </p:txBody>
      </p:sp>
      <p:sp>
        <p:nvSpPr>
          <p:cNvPr id="45059" name="Rectangle 3">
            <a:extLst>
              <a:ext uri="{FF2B5EF4-FFF2-40B4-BE49-F238E27FC236}">
                <a16:creationId xmlns:a16="http://schemas.microsoft.com/office/drawing/2014/main" id="{F43406C3-910D-4CFA-B939-852E5ECF6491}"/>
              </a:ext>
            </a:extLst>
          </p:cNvPr>
          <p:cNvSpPr>
            <a:spLocks noGrp="1" noChangeArrowheads="1"/>
          </p:cNvSpPr>
          <p:nvPr>
            <p:ph type="body" idx="1"/>
          </p:nvPr>
        </p:nvSpPr>
        <p:spPr>
          <a:xfrm>
            <a:off x="2393950" y="1122364"/>
            <a:ext cx="7107238" cy="4530725"/>
          </a:xfrm>
        </p:spPr>
        <p:txBody>
          <a:bodyPr/>
          <a:lstStyle/>
          <a:p>
            <a:r>
              <a:rPr lang="en-US" altLang="en-US"/>
              <a:t>When, and how often, to invoke depends on:</a:t>
            </a:r>
          </a:p>
          <a:p>
            <a:pPr lvl="1"/>
            <a:r>
              <a:rPr lang="en-US" altLang="en-US"/>
              <a:t>How often a deadlock is likely to occur?</a:t>
            </a:r>
          </a:p>
          <a:p>
            <a:pPr lvl="1"/>
            <a:r>
              <a:rPr lang="en-US" altLang="en-US"/>
              <a:t>How many processes will need to be rolled back?</a:t>
            </a:r>
          </a:p>
          <a:p>
            <a:pPr lvl="2"/>
            <a:r>
              <a:rPr lang="en-US" altLang="en-US"/>
              <a:t>one for each disjoint cycle</a:t>
            </a:r>
            <a:br>
              <a:rPr lang="en-US" altLang="en-US"/>
            </a:br>
            <a:endParaRPr lang="en-US" altLang="en-US"/>
          </a:p>
          <a:p>
            <a:r>
              <a:rPr lang="en-US" altLang="en-US"/>
              <a:t>If detection algorithm is invoked arbitrarily, there may be many cycles in the resource graph and so we would not be able to tell which of the many deadlocked processes </a:t>
            </a:r>
            <a:r>
              <a:rPr lang="ja-JP" altLang="en-US"/>
              <a:t>“</a:t>
            </a:r>
            <a:r>
              <a:rPr lang="en-US" altLang="ja-JP"/>
              <a:t>caused</a:t>
            </a:r>
            <a:r>
              <a:rPr lang="ja-JP" altLang="en-US"/>
              <a:t>”</a:t>
            </a:r>
            <a:r>
              <a:rPr lang="en-US" altLang="ja-JP"/>
              <a:t> the deadlock.</a:t>
            </a:r>
            <a:endParaRPr lang="en-US"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C7F4BD1-0E61-407A-B324-8396EAAA573C}"/>
              </a:ext>
            </a:extLst>
          </p:cNvPr>
          <p:cNvSpPr>
            <a:spLocks noGrp="1" noChangeArrowheads="1"/>
          </p:cNvSpPr>
          <p:nvPr>
            <p:ph type="title"/>
          </p:nvPr>
        </p:nvSpPr>
        <p:spPr>
          <a:xfrm>
            <a:off x="2347914" y="228600"/>
            <a:ext cx="8588375" cy="457200"/>
          </a:xfrm>
        </p:spPr>
        <p:txBody>
          <a:bodyPr/>
          <a:lstStyle/>
          <a:p>
            <a:pPr eaLnBrk="1" hangingPunct="1"/>
            <a:r>
              <a:rPr lang="en-US" altLang="en-US" sz="2400"/>
              <a:t>Recovery from Deadlock:  Process Termination</a:t>
            </a:r>
          </a:p>
        </p:txBody>
      </p:sp>
      <p:sp>
        <p:nvSpPr>
          <p:cNvPr id="46083" name="Rectangle 3">
            <a:extLst>
              <a:ext uri="{FF2B5EF4-FFF2-40B4-BE49-F238E27FC236}">
                <a16:creationId xmlns:a16="http://schemas.microsoft.com/office/drawing/2014/main" id="{A5070C96-FCDB-4114-BFE5-B2F4CD48468B}"/>
              </a:ext>
            </a:extLst>
          </p:cNvPr>
          <p:cNvSpPr>
            <a:spLocks noGrp="1" noChangeArrowheads="1"/>
          </p:cNvSpPr>
          <p:nvPr>
            <p:ph type="body" idx="1"/>
          </p:nvPr>
        </p:nvSpPr>
        <p:spPr>
          <a:xfrm>
            <a:off x="2487613" y="1108076"/>
            <a:ext cx="7694612" cy="4530725"/>
          </a:xfrm>
        </p:spPr>
        <p:txBody>
          <a:bodyPr>
            <a:normAutofit lnSpcReduction="10000"/>
          </a:bodyPr>
          <a:lstStyle/>
          <a:p>
            <a:r>
              <a:rPr lang="en-US" altLang="en-US"/>
              <a:t>Abort all deadlocked processes</a:t>
            </a:r>
            <a:br>
              <a:rPr lang="en-US" altLang="en-US"/>
            </a:br>
            <a:endParaRPr lang="en-US" altLang="en-US"/>
          </a:p>
          <a:p>
            <a:r>
              <a:rPr lang="en-US" altLang="en-US"/>
              <a:t>Abort one process at a time until the deadlock cycle is eliminated</a:t>
            </a:r>
            <a:br>
              <a:rPr lang="en-US" altLang="en-US"/>
            </a:br>
            <a:endParaRPr lang="en-US" altLang="en-US"/>
          </a:p>
          <a:p>
            <a:r>
              <a:rPr lang="en-US" altLang="en-US"/>
              <a:t>In which order should we choose to abort?</a:t>
            </a:r>
          </a:p>
          <a:p>
            <a:pPr marL="800100" lvl="1" indent="-342900">
              <a:buFont typeface="Arial" panose="020B0604020202020204" pitchFamily="34" charset="0"/>
              <a:buAutoNum type="arabicPeriod"/>
            </a:pPr>
            <a:r>
              <a:rPr lang="en-US" altLang="en-US"/>
              <a:t>Priority of the process</a:t>
            </a:r>
          </a:p>
          <a:p>
            <a:pPr marL="800100" lvl="1" indent="-342900">
              <a:buFont typeface="Arial" panose="020B0604020202020204" pitchFamily="34" charset="0"/>
              <a:buAutoNum type="arabicPeriod"/>
            </a:pPr>
            <a:r>
              <a:rPr lang="en-US" altLang="en-US"/>
              <a:t>How long process has computed, and how much longer to completion</a:t>
            </a:r>
          </a:p>
          <a:p>
            <a:pPr marL="800100" lvl="1" indent="-342900">
              <a:buFont typeface="Arial" panose="020B0604020202020204" pitchFamily="34" charset="0"/>
              <a:buAutoNum type="arabicPeriod"/>
            </a:pPr>
            <a:r>
              <a:rPr lang="en-US" altLang="en-US"/>
              <a:t>Resources the process has used</a:t>
            </a:r>
          </a:p>
          <a:p>
            <a:pPr marL="800100" lvl="1" indent="-342900">
              <a:buFont typeface="Arial" panose="020B0604020202020204" pitchFamily="34" charset="0"/>
              <a:buAutoNum type="arabicPeriod"/>
            </a:pPr>
            <a:r>
              <a:rPr lang="en-US" altLang="en-US"/>
              <a:t>Resources process needs to complete</a:t>
            </a:r>
          </a:p>
          <a:p>
            <a:pPr marL="800100" lvl="1" indent="-342900">
              <a:buFont typeface="Arial" panose="020B0604020202020204" pitchFamily="34" charset="0"/>
              <a:buAutoNum type="arabicPeriod"/>
            </a:pPr>
            <a:r>
              <a:rPr lang="en-US" altLang="en-US"/>
              <a:t>How many processes will need to be terminated</a:t>
            </a:r>
          </a:p>
          <a:p>
            <a:pPr marL="800100" lvl="1" indent="-342900">
              <a:buFont typeface="Arial" panose="020B0604020202020204" pitchFamily="34" charset="0"/>
              <a:buAutoNum type="arabicPeriod"/>
            </a:pPr>
            <a:r>
              <a:rPr lang="en-US" altLang="en-US"/>
              <a:t>Is process interactive or batch?</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6BFDFC88-B659-479B-9E33-BE259230C93A}"/>
              </a:ext>
            </a:extLst>
          </p:cNvPr>
          <p:cNvSpPr>
            <a:spLocks noGrp="1" noChangeArrowheads="1"/>
          </p:cNvSpPr>
          <p:nvPr>
            <p:ph type="title"/>
          </p:nvPr>
        </p:nvSpPr>
        <p:spPr>
          <a:xfrm>
            <a:off x="2671763" y="255588"/>
            <a:ext cx="8020050" cy="457200"/>
          </a:xfrm>
        </p:spPr>
        <p:txBody>
          <a:bodyPr/>
          <a:lstStyle/>
          <a:p>
            <a:pPr eaLnBrk="1" hangingPunct="1"/>
            <a:r>
              <a:rPr lang="en-US" altLang="en-US" sz="2400"/>
              <a:t>Recovery from Deadlock:  Resource Preemption</a:t>
            </a:r>
          </a:p>
        </p:txBody>
      </p:sp>
      <p:sp>
        <p:nvSpPr>
          <p:cNvPr id="47107" name="Rectangle 3">
            <a:extLst>
              <a:ext uri="{FF2B5EF4-FFF2-40B4-BE49-F238E27FC236}">
                <a16:creationId xmlns:a16="http://schemas.microsoft.com/office/drawing/2014/main" id="{F777A5CA-B7DA-4253-AA83-591DFA730CDD}"/>
              </a:ext>
            </a:extLst>
          </p:cNvPr>
          <p:cNvSpPr>
            <a:spLocks noGrp="1" noChangeArrowheads="1"/>
          </p:cNvSpPr>
          <p:nvPr>
            <p:ph type="body" idx="1"/>
          </p:nvPr>
        </p:nvSpPr>
        <p:spPr>
          <a:xfrm>
            <a:off x="2382839" y="1150938"/>
            <a:ext cx="6802437" cy="4483100"/>
          </a:xfrm>
        </p:spPr>
        <p:txBody>
          <a:bodyPr/>
          <a:lstStyle/>
          <a:p>
            <a:r>
              <a:rPr lang="en-US" altLang="en-US" b="1"/>
              <a:t>Selecting a victim </a:t>
            </a:r>
            <a:r>
              <a:rPr lang="en-US" altLang="en-US"/>
              <a:t>– minimize cost</a:t>
            </a:r>
            <a:br>
              <a:rPr lang="en-US" altLang="en-US"/>
            </a:br>
            <a:endParaRPr lang="en-US" altLang="en-US"/>
          </a:p>
          <a:p>
            <a:r>
              <a:rPr lang="en-US" altLang="en-US" b="1"/>
              <a:t>Rollback</a:t>
            </a:r>
            <a:r>
              <a:rPr lang="en-US" altLang="en-US"/>
              <a:t> – return to some safe state, restart process for that state</a:t>
            </a:r>
            <a:br>
              <a:rPr lang="en-US" altLang="en-US"/>
            </a:br>
            <a:endParaRPr lang="en-US" altLang="en-US"/>
          </a:p>
          <a:p>
            <a:r>
              <a:rPr lang="en-US" altLang="en-US" b="1"/>
              <a:t>Starvation</a:t>
            </a:r>
            <a:r>
              <a:rPr lang="en-US" altLang="en-US"/>
              <a:t> –  same process may always be picked as victim, include number of rollback in cost factor</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10360447-1AA6-4AEE-8C73-99C208B444C0}"/>
              </a:ext>
            </a:extLst>
          </p:cNvPr>
          <p:cNvSpPr>
            <a:spLocks noGrp="1" noChangeArrowheads="1"/>
          </p:cNvSpPr>
          <p:nvPr>
            <p:ph type="title"/>
          </p:nvPr>
        </p:nvSpPr>
        <p:spPr>
          <a:xfrm>
            <a:off x="2540000" y="147638"/>
            <a:ext cx="7670800" cy="576262"/>
          </a:xfrm>
        </p:spPr>
        <p:txBody>
          <a:bodyPr/>
          <a:lstStyle/>
          <a:p>
            <a:pPr eaLnBrk="1" hangingPunct="1"/>
            <a:r>
              <a:rPr lang="en-US" altLang="en-US"/>
              <a:t>Dining-Philosophers Problem</a:t>
            </a:r>
          </a:p>
        </p:txBody>
      </p:sp>
      <p:sp>
        <p:nvSpPr>
          <p:cNvPr id="78851" name="Rectangle 3">
            <a:extLst>
              <a:ext uri="{FF2B5EF4-FFF2-40B4-BE49-F238E27FC236}">
                <a16:creationId xmlns:a16="http://schemas.microsoft.com/office/drawing/2014/main" id="{23D1CA99-9FE0-4CF3-AEB3-E6D246396B5B}"/>
              </a:ext>
            </a:extLst>
          </p:cNvPr>
          <p:cNvSpPr>
            <a:spLocks noGrp="1" noChangeArrowheads="1"/>
          </p:cNvSpPr>
          <p:nvPr>
            <p:ph idx="1"/>
          </p:nvPr>
        </p:nvSpPr>
        <p:spPr>
          <a:xfrm>
            <a:off x="2452688" y="3403601"/>
            <a:ext cx="6908800" cy="2765425"/>
          </a:xfrm>
        </p:spPr>
        <p:txBody>
          <a:bodyPr/>
          <a:lstStyle/>
          <a:p>
            <a:pPr>
              <a:tabLst>
                <a:tab pos="1365250" algn="l"/>
                <a:tab pos="1538288" algn="l"/>
              </a:tabLst>
            </a:pPr>
            <a:r>
              <a:rPr lang="en-US" altLang="en-US" sz="1600"/>
              <a:t>Philosophers spend their lives alternating thinking and eating</a:t>
            </a:r>
          </a:p>
          <a:p>
            <a:pPr>
              <a:tabLst>
                <a:tab pos="1365250" algn="l"/>
                <a:tab pos="1538288" algn="l"/>
              </a:tabLst>
            </a:pPr>
            <a:r>
              <a:rPr lang="en-US" altLang="en-US" sz="1600"/>
              <a:t>Don’</a:t>
            </a:r>
            <a:r>
              <a:rPr lang="en-US" altLang="ja-JP" sz="1600"/>
              <a:t>t interact with their neighbors, occasionally try to pick up 2 chopsticks (one at a time) to eat from bowl</a:t>
            </a:r>
          </a:p>
          <a:p>
            <a:pPr lvl="1">
              <a:tabLst>
                <a:tab pos="1365250" algn="l"/>
                <a:tab pos="1538288" algn="l"/>
              </a:tabLst>
            </a:pPr>
            <a:r>
              <a:rPr lang="en-US" altLang="en-US" sz="1600"/>
              <a:t>Need both to eat, then release both when done</a:t>
            </a:r>
          </a:p>
          <a:p>
            <a:pPr>
              <a:tabLst>
                <a:tab pos="1365250" algn="l"/>
                <a:tab pos="1538288" algn="l"/>
              </a:tabLst>
            </a:pPr>
            <a:r>
              <a:rPr lang="en-US" altLang="en-US" sz="1600"/>
              <a:t>In the case of 5 philosophers</a:t>
            </a:r>
          </a:p>
          <a:p>
            <a:pPr lvl="1">
              <a:tabLst>
                <a:tab pos="1365250" algn="l"/>
                <a:tab pos="1538288" algn="l"/>
              </a:tabLst>
            </a:pPr>
            <a:r>
              <a:rPr lang="en-US" altLang="en-US" sz="1600"/>
              <a:t>Shared data </a:t>
            </a:r>
          </a:p>
          <a:p>
            <a:pPr lvl="2">
              <a:tabLst>
                <a:tab pos="1365250" algn="l"/>
                <a:tab pos="1538288" algn="l"/>
              </a:tabLst>
            </a:pPr>
            <a:r>
              <a:rPr lang="en-US" altLang="en-US" sz="1600"/>
              <a:t>Bowl of rice (data set)</a:t>
            </a:r>
          </a:p>
          <a:p>
            <a:pPr lvl="2">
              <a:tabLst>
                <a:tab pos="1365250" algn="l"/>
                <a:tab pos="1538288" algn="l"/>
              </a:tabLst>
            </a:pPr>
            <a:r>
              <a:rPr lang="en-US" altLang="en-US" sz="1600"/>
              <a:t>Semaphore </a:t>
            </a:r>
            <a:r>
              <a:rPr lang="en-US" altLang="en-US" sz="1600">
                <a:solidFill>
                  <a:srgbClr val="FF0000"/>
                </a:solidFill>
              </a:rPr>
              <a:t>chopstick [5]</a:t>
            </a:r>
            <a:r>
              <a:rPr lang="en-US" altLang="en-US" sz="1600"/>
              <a:t> initialized to 1</a:t>
            </a:r>
          </a:p>
        </p:txBody>
      </p:sp>
      <p:pic>
        <p:nvPicPr>
          <p:cNvPr id="78852" name="Picture 5" descr="6">
            <a:extLst>
              <a:ext uri="{FF2B5EF4-FFF2-40B4-BE49-F238E27FC236}">
                <a16:creationId xmlns:a16="http://schemas.microsoft.com/office/drawing/2014/main" id="{F34A40A1-74EE-41DC-9FA4-5499E104E2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9663" y="1079500"/>
            <a:ext cx="2208212"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257ADE46-B7AB-4D1D-9AD8-6F96D75EEC66}"/>
              </a:ext>
            </a:extLst>
          </p:cNvPr>
          <p:cNvSpPr>
            <a:spLocks noGrp="1" noChangeArrowheads="1"/>
          </p:cNvSpPr>
          <p:nvPr>
            <p:ph type="title"/>
          </p:nvPr>
        </p:nvSpPr>
        <p:spPr>
          <a:xfrm>
            <a:off x="2562226" y="161926"/>
            <a:ext cx="7866063" cy="576263"/>
          </a:xfrm>
        </p:spPr>
        <p:txBody>
          <a:bodyPr/>
          <a:lstStyle/>
          <a:p>
            <a:pPr eaLnBrk="1" hangingPunct="1"/>
            <a:r>
              <a:rPr lang="en-US" altLang="en-US" sz="3000"/>
              <a:t>  Dining-Philosophers Problem Algorithm</a:t>
            </a:r>
          </a:p>
        </p:txBody>
      </p:sp>
      <p:sp>
        <p:nvSpPr>
          <p:cNvPr id="80899" name="Rectangle 3">
            <a:extLst>
              <a:ext uri="{FF2B5EF4-FFF2-40B4-BE49-F238E27FC236}">
                <a16:creationId xmlns:a16="http://schemas.microsoft.com/office/drawing/2014/main" id="{4BCA1C8B-03EA-4697-A7FF-926E42626CCF}"/>
              </a:ext>
            </a:extLst>
          </p:cNvPr>
          <p:cNvSpPr>
            <a:spLocks noGrp="1" noChangeArrowheads="1"/>
          </p:cNvSpPr>
          <p:nvPr>
            <p:ph idx="1"/>
          </p:nvPr>
        </p:nvSpPr>
        <p:spPr>
          <a:xfrm>
            <a:off x="2351089" y="1119189"/>
            <a:ext cx="7107237" cy="4784725"/>
          </a:xfrm>
        </p:spPr>
        <p:txBody>
          <a:bodyPr/>
          <a:lstStyle/>
          <a:p>
            <a:pPr marL="376238" indent="-376238">
              <a:tabLst>
                <a:tab pos="1709738" algn="l"/>
                <a:tab pos="2001838" algn="l"/>
                <a:tab pos="2227263" algn="l"/>
                <a:tab pos="2454275" algn="l"/>
              </a:tabLst>
            </a:pPr>
            <a:r>
              <a:rPr lang="en-US" altLang="en-US"/>
              <a:t>The structure of Philosopher</a:t>
            </a:r>
            <a:r>
              <a:rPr lang="en-US" altLang="en-US" i="1">
                <a:solidFill>
                  <a:srgbClr val="0000FF"/>
                </a:solidFill>
              </a:rPr>
              <a:t> i</a:t>
            </a:r>
            <a:r>
              <a:rPr lang="en-US" altLang="en-US"/>
              <a:t>:</a:t>
            </a:r>
          </a:p>
          <a:p>
            <a:pPr marL="1195388" lvl="2" indent="-338138">
              <a:buNone/>
              <a:tabLst>
                <a:tab pos="1709738" algn="l"/>
                <a:tab pos="2001838" algn="l"/>
                <a:tab pos="2227263" algn="l"/>
                <a:tab pos="2454275" algn="l"/>
              </a:tabLst>
            </a:pPr>
            <a:r>
              <a:rPr lang="en-US" altLang="en-US" sz="1600" b="1">
                <a:solidFill>
                  <a:srgbClr val="000000"/>
                </a:solidFill>
                <a:latin typeface="Courier New" panose="02070309020205020404" pitchFamily="49" charset="0"/>
              </a:rPr>
              <a:t>do { </a:t>
            </a:r>
          </a:p>
          <a:p>
            <a:pPr marL="1195388" lvl="2" indent="-338138">
              <a:buNone/>
              <a:tabLst>
                <a:tab pos="1709738" algn="l"/>
                <a:tab pos="2001838" algn="l"/>
                <a:tab pos="2227263" algn="l"/>
                <a:tab pos="2454275" algn="l"/>
              </a:tabLst>
            </a:pPr>
            <a:r>
              <a:rPr lang="en-US" altLang="en-US" sz="1600" b="1">
                <a:solidFill>
                  <a:srgbClr val="000000"/>
                </a:solidFill>
                <a:latin typeface="Courier New" panose="02070309020205020404" pitchFamily="49" charset="0"/>
              </a:rPr>
              <a:t>    wait (chopstick[i] );</a:t>
            </a:r>
          </a:p>
          <a:p>
            <a:pPr marL="1195388" lvl="2" indent="-338138">
              <a:buNone/>
              <a:tabLst>
                <a:tab pos="1709738" algn="l"/>
                <a:tab pos="2001838" algn="l"/>
                <a:tab pos="2227263" algn="l"/>
                <a:tab pos="2454275" algn="l"/>
              </a:tabLst>
            </a:pPr>
            <a:r>
              <a:rPr lang="en-US" altLang="en-US" sz="1600" b="1">
                <a:solidFill>
                  <a:srgbClr val="000000"/>
                </a:solidFill>
                <a:latin typeface="Courier New" panose="02070309020205020404" pitchFamily="49" charset="0"/>
              </a:rPr>
              <a:t>	  wait (chopStick[ (i + 1) % 5] );</a:t>
            </a:r>
          </a:p>
          <a:p>
            <a:pPr marL="1195388" lvl="2" indent="-338138">
              <a:buNone/>
              <a:tabLst>
                <a:tab pos="1709738" algn="l"/>
                <a:tab pos="2001838" algn="l"/>
                <a:tab pos="2227263" algn="l"/>
                <a:tab pos="2454275" algn="l"/>
              </a:tabLst>
            </a:pPr>
            <a:r>
              <a:rPr lang="en-US" altLang="en-US" sz="1600" b="1">
                <a:solidFill>
                  <a:srgbClr val="000000"/>
                </a:solidFill>
                <a:latin typeface="Courier New" panose="02070309020205020404" pitchFamily="49" charset="0"/>
              </a:rPr>
              <a:t>	</a:t>
            </a:r>
          </a:p>
          <a:p>
            <a:pPr marL="1195388" lvl="2" indent="-338138">
              <a:buNone/>
              <a:tabLst>
                <a:tab pos="1709738" algn="l"/>
                <a:tab pos="2001838" algn="l"/>
                <a:tab pos="2227263" algn="l"/>
                <a:tab pos="2454275" algn="l"/>
              </a:tabLst>
            </a:pPr>
            <a:r>
              <a:rPr lang="en-US" altLang="en-US" sz="1600" b="1">
                <a:solidFill>
                  <a:srgbClr val="000000"/>
                </a:solidFill>
                <a:latin typeface="Courier New" panose="02070309020205020404" pitchFamily="49" charset="0"/>
              </a:rPr>
              <a:t>	             //  eat</a:t>
            </a:r>
          </a:p>
          <a:p>
            <a:pPr marL="1195388" lvl="2" indent="-338138">
              <a:buNone/>
              <a:tabLst>
                <a:tab pos="1709738" algn="l"/>
                <a:tab pos="2001838" algn="l"/>
                <a:tab pos="2227263" algn="l"/>
                <a:tab pos="2454275" algn="l"/>
              </a:tabLst>
            </a:pPr>
            <a:endParaRPr lang="en-US" altLang="en-US" sz="1600" b="1">
              <a:solidFill>
                <a:srgbClr val="000000"/>
              </a:solidFill>
              <a:latin typeface="Courier New" panose="02070309020205020404" pitchFamily="49" charset="0"/>
            </a:endParaRPr>
          </a:p>
          <a:p>
            <a:pPr marL="1195388" lvl="2" indent="-338138">
              <a:buNone/>
              <a:tabLst>
                <a:tab pos="1709738" algn="l"/>
                <a:tab pos="2001838" algn="l"/>
                <a:tab pos="2227263" algn="l"/>
                <a:tab pos="2454275" algn="l"/>
              </a:tabLst>
            </a:pPr>
            <a:r>
              <a:rPr lang="en-US" altLang="en-US" sz="1600" b="1">
                <a:solidFill>
                  <a:srgbClr val="000000"/>
                </a:solidFill>
                <a:latin typeface="Courier New" panose="02070309020205020404" pitchFamily="49" charset="0"/>
              </a:rPr>
              <a:t>	  signal (chopstick[i] );</a:t>
            </a:r>
          </a:p>
          <a:p>
            <a:pPr marL="1195388" lvl="2" indent="-338138">
              <a:buNone/>
              <a:tabLst>
                <a:tab pos="1709738" algn="l"/>
                <a:tab pos="2001838" algn="l"/>
                <a:tab pos="2227263" algn="l"/>
                <a:tab pos="2454275" algn="l"/>
              </a:tabLst>
            </a:pPr>
            <a:r>
              <a:rPr lang="en-US" altLang="en-US" sz="1600" b="1">
                <a:solidFill>
                  <a:srgbClr val="000000"/>
                </a:solidFill>
                <a:latin typeface="Courier New" panose="02070309020205020404" pitchFamily="49" charset="0"/>
              </a:rPr>
              <a:t>	  signal (chopstick[ (i + 1) % 5] );</a:t>
            </a:r>
          </a:p>
          <a:p>
            <a:pPr marL="1195388" lvl="2" indent="-338138">
              <a:buNone/>
              <a:tabLst>
                <a:tab pos="1709738" algn="l"/>
                <a:tab pos="2001838" algn="l"/>
                <a:tab pos="2227263" algn="l"/>
                <a:tab pos="2454275" algn="l"/>
              </a:tabLst>
            </a:pPr>
            <a:r>
              <a:rPr lang="en-US" altLang="en-US" sz="1600" b="1">
                <a:solidFill>
                  <a:srgbClr val="000000"/>
                </a:solidFill>
                <a:latin typeface="Courier New" panose="02070309020205020404" pitchFamily="49" charset="0"/>
              </a:rPr>
              <a:t>	</a:t>
            </a:r>
          </a:p>
          <a:p>
            <a:pPr marL="1195388" lvl="2" indent="-338138">
              <a:buNone/>
              <a:tabLst>
                <a:tab pos="1709738" algn="l"/>
                <a:tab pos="2001838" algn="l"/>
                <a:tab pos="2227263" algn="l"/>
                <a:tab pos="2454275" algn="l"/>
              </a:tabLst>
            </a:pPr>
            <a:r>
              <a:rPr lang="en-US" altLang="en-US" sz="1600" b="1">
                <a:solidFill>
                  <a:srgbClr val="000000"/>
                </a:solidFill>
                <a:latin typeface="Courier New" panose="02070309020205020404" pitchFamily="49" charset="0"/>
              </a:rPr>
              <a:t>                 //  think</a:t>
            </a:r>
          </a:p>
          <a:p>
            <a:pPr marL="1195388" lvl="2" indent="-338138">
              <a:buNone/>
              <a:tabLst>
                <a:tab pos="1709738" algn="l"/>
                <a:tab pos="2001838" algn="l"/>
                <a:tab pos="2227263" algn="l"/>
                <a:tab pos="2454275" algn="l"/>
              </a:tabLst>
            </a:pPr>
            <a:endParaRPr lang="en-US" altLang="en-US" b="1">
              <a:solidFill>
                <a:srgbClr val="000000"/>
              </a:solidFill>
              <a:latin typeface="Courier New" panose="02070309020205020404" pitchFamily="49" charset="0"/>
            </a:endParaRPr>
          </a:p>
          <a:p>
            <a:pPr marL="1195388" lvl="2" indent="-338138">
              <a:buNone/>
              <a:tabLst>
                <a:tab pos="1709738" algn="l"/>
                <a:tab pos="2001838" algn="l"/>
                <a:tab pos="2227263" algn="l"/>
                <a:tab pos="2454275" algn="l"/>
              </a:tabLst>
            </a:pPr>
            <a:r>
              <a:rPr lang="en-US" altLang="en-US" sz="1600" b="1">
                <a:solidFill>
                  <a:srgbClr val="000000"/>
                </a:solidFill>
                <a:latin typeface="Courier New" panose="02070309020205020404" pitchFamily="49" charset="0"/>
              </a:rPr>
              <a:t>} while (TRUE);</a:t>
            </a:r>
            <a:endParaRPr lang="en-US" altLang="en-US" sz="1600">
              <a:solidFill>
                <a:srgbClr val="0000FF"/>
              </a:solidFill>
            </a:endParaRPr>
          </a:p>
          <a:p>
            <a:pPr marL="376238" indent="-376238">
              <a:tabLst>
                <a:tab pos="1709738" algn="l"/>
                <a:tab pos="2001838" algn="l"/>
                <a:tab pos="2227263" algn="l"/>
                <a:tab pos="2454275" algn="l"/>
              </a:tabLst>
            </a:pPr>
            <a:r>
              <a:rPr lang="en-US" altLang="en-US"/>
              <a:t>  What is the problem with this algorithm?</a:t>
            </a:r>
          </a:p>
          <a:p>
            <a:pPr marL="1195388" lvl="2" indent="-338138">
              <a:buNone/>
              <a:tabLst>
                <a:tab pos="1709738" algn="l"/>
                <a:tab pos="2001838" algn="l"/>
                <a:tab pos="2227263" algn="l"/>
                <a:tab pos="2454275" algn="l"/>
              </a:tabLst>
            </a:pPr>
            <a:endParaRPr lang="en-US" altLang="en-US">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0790-E1BA-44DB-B0ED-219427036EE7}"/>
              </a:ext>
            </a:extLst>
          </p:cNvPr>
          <p:cNvSpPr>
            <a:spLocks noGrp="1"/>
          </p:cNvSpPr>
          <p:nvPr>
            <p:ph type="title"/>
          </p:nvPr>
        </p:nvSpPr>
        <p:spPr/>
        <p:txBody>
          <a:bodyPr/>
          <a:lstStyle/>
          <a:p>
            <a:r>
              <a:rPr lang="en-US" altLang="en-US" dirty="0"/>
              <a:t>Critical Section</a:t>
            </a:r>
            <a:endParaRPr lang="en-IN" dirty="0"/>
          </a:p>
        </p:txBody>
      </p:sp>
      <p:sp>
        <p:nvSpPr>
          <p:cNvPr id="3" name="Content Placeholder 2">
            <a:extLst>
              <a:ext uri="{FF2B5EF4-FFF2-40B4-BE49-F238E27FC236}">
                <a16:creationId xmlns:a16="http://schemas.microsoft.com/office/drawing/2014/main" id="{5399E8D0-2D0C-4C3F-8A37-347C968FDB45}"/>
              </a:ext>
            </a:extLst>
          </p:cNvPr>
          <p:cNvSpPr>
            <a:spLocks noGrp="1"/>
          </p:cNvSpPr>
          <p:nvPr>
            <p:ph idx="1"/>
          </p:nvPr>
        </p:nvSpPr>
        <p:spPr/>
        <p:txBody>
          <a:bodyPr/>
          <a:lstStyle/>
          <a:p>
            <a:r>
              <a:rPr lang="en-US" altLang="en-US" dirty="0"/>
              <a:t>General structure of process </a:t>
            </a:r>
            <a:r>
              <a:rPr lang="en-US" altLang="en-US" b="1" i="1" dirty="0"/>
              <a:t>P</a:t>
            </a:r>
            <a:r>
              <a:rPr lang="en-US" altLang="en-US" b="1" i="1" baseline="-25000" dirty="0"/>
              <a:t>i  </a:t>
            </a:r>
            <a:endParaRPr lang="en-US" altLang="en-US" dirty="0"/>
          </a:p>
          <a:p>
            <a:endParaRPr lang="en-US" altLang="en-US" b="1" dirty="0">
              <a:solidFill>
                <a:srgbClr val="0000FF"/>
              </a:solidFill>
            </a:endParaRPr>
          </a:p>
          <a:p>
            <a:endParaRPr lang="en-IN" dirty="0"/>
          </a:p>
        </p:txBody>
      </p:sp>
      <p:pic>
        <p:nvPicPr>
          <p:cNvPr id="4" name="Picture 1">
            <a:extLst>
              <a:ext uri="{FF2B5EF4-FFF2-40B4-BE49-F238E27FC236}">
                <a16:creationId xmlns:a16="http://schemas.microsoft.com/office/drawing/2014/main" id="{0B078541-15C4-4964-B612-71B78A05AD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9027" y="2527390"/>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55923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4EE105A1-1303-4CCB-B5A1-0846DD7451DE}"/>
              </a:ext>
            </a:extLst>
          </p:cNvPr>
          <p:cNvSpPr>
            <a:spLocks noGrp="1" noChangeArrowheads="1"/>
          </p:cNvSpPr>
          <p:nvPr>
            <p:ph type="title"/>
          </p:nvPr>
        </p:nvSpPr>
        <p:spPr>
          <a:xfrm>
            <a:off x="2549525" y="142876"/>
            <a:ext cx="8002588" cy="576263"/>
          </a:xfrm>
        </p:spPr>
        <p:txBody>
          <a:bodyPr/>
          <a:lstStyle/>
          <a:p>
            <a:pPr eaLnBrk="1" hangingPunct="1"/>
            <a:r>
              <a:rPr lang="en-US" altLang="en-US" sz="2400"/>
              <a:t>Dining-Philosophers Problem Algorithm (Cont.)</a:t>
            </a:r>
          </a:p>
        </p:txBody>
      </p:sp>
      <p:sp>
        <p:nvSpPr>
          <p:cNvPr id="82947" name="Rectangle 3">
            <a:extLst>
              <a:ext uri="{FF2B5EF4-FFF2-40B4-BE49-F238E27FC236}">
                <a16:creationId xmlns:a16="http://schemas.microsoft.com/office/drawing/2014/main" id="{C1CFD7EA-C5F1-435C-95EC-78683DD7C9CA}"/>
              </a:ext>
            </a:extLst>
          </p:cNvPr>
          <p:cNvSpPr>
            <a:spLocks noGrp="1" noChangeArrowheads="1"/>
          </p:cNvSpPr>
          <p:nvPr>
            <p:ph idx="1"/>
          </p:nvPr>
        </p:nvSpPr>
        <p:spPr>
          <a:xfrm>
            <a:off x="2409826" y="1223964"/>
            <a:ext cx="6442075" cy="4860925"/>
          </a:xfrm>
        </p:spPr>
        <p:txBody>
          <a:bodyPr/>
          <a:lstStyle/>
          <a:p>
            <a:r>
              <a:rPr lang="en-US" altLang="en-US"/>
              <a:t>Deadlock handling</a:t>
            </a:r>
          </a:p>
          <a:p>
            <a:pPr lvl="1"/>
            <a:r>
              <a:rPr lang="en-US" altLang="en-US"/>
              <a:t> Allow at most 4 philosophers to be sitting simultaneously at  the table.</a:t>
            </a:r>
          </a:p>
          <a:p>
            <a:pPr lvl="1"/>
            <a:r>
              <a:rPr lang="en-US" altLang="en-US"/>
              <a:t> Allow a philosopher to pick up  the forks only if both are available (picking must be done in a critical section.</a:t>
            </a:r>
          </a:p>
          <a:p>
            <a:pPr lvl="1"/>
            <a:r>
              <a:rPr lang="en-US" altLang="en-US"/>
              <a:t> Use an asymmetric solution  -- an odd-numbered  philosopher picks  up first the left chopstick and then the right chopstick. Even-numbered  philosopher picks  up first the right chopstick and then the left chopstick. </a:t>
            </a:r>
          </a:p>
          <a:p>
            <a:pPr lvl="1"/>
            <a:endParaRPr lang="en-US" altLang="en-US"/>
          </a:p>
          <a:p>
            <a:pPr>
              <a:buFont typeface="Monotype Sorts" pitchFamily="-84" charset="2"/>
              <a:buNone/>
            </a:pPr>
            <a:endParaRPr lang="en-US" altLang="en-US"/>
          </a:p>
          <a:p>
            <a:endParaRPr lang="en-US" altLang="en-US"/>
          </a:p>
          <a:p>
            <a:endParaRPr lang="en-US"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A9F65BC2-8D31-47C2-A835-233A06D3D66A}"/>
              </a:ext>
            </a:extLst>
          </p:cNvPr>
          <p:cNvSpPr>
            <a:spLocks noGrp="1" noChangeArrowheads="1"/>
          </p:cNvSpPr>
          <p:nvPr>
            <p:ph type="title"/>
          </p:nvPr>
        </p:nvSpPr>
        <p:spPr>
          <a:xfrm>
            <a:off x="2447926" y="190501"/>
            <a:ext cx="7762875" cy="576263"/>
          </a:xfrm>
        </p:spPr>
        <p:txBody>
          <a:bodyPr/>
          <a:lstStyle/>
          <a:p>
            <a:pPr eaLnBrk="1" hangingPunct="1"/>
            <a:r>
              <a:rPr lang="en-US" altLang="en-US"/>
              <a:t>Problems with Semaphores</a:t>
            </a:r>
          </a:p>
        </p:txBody>
      </p:sp>
      <p:sp>
        <p:nvSpPr>
          <p:cNvPr id="84995" name="Rectangle 3">
            <a:extLst>
              <a:ext uri="{FF2B5EF4-FFF2-40B4-BE49-F238E27FC236}">
                <a16:creationId xmlns:a16="http://schemas.microsoft.com/office/drawing/2014/main" id="{BFD59A53-FB19-4E9D-B004-B4BE5854AC44}"/>
              </a:ext>
            </a:extLst>
          </p:cNvPr>
          <p:cNvSpPr>
            <a:spLocks noGrp="1" noChangeArrowheads="1"/>
          </p:cNvSpPr>
          <p:nvPr>
            <p:ph idx="1"/>
          </p:nvPr>
        </p:nvSpPr>
        <p:spPr>
          <a:xfrm>
            <a:off x="2351088" y="1282701"/>
            <a:ext cx="6959600" cy="4860925"/>
          </a:xfrm>
        </p:spPr>
        <p:txBody>
          <a:bodyPr/>
          <a:lstStyle/>
          <a:p>
            <a:r>
              <a:rPr lang="en-US" altLang="en-US"/>
              <a:t> Incorrect use of semaphore operations:</a:t>
            </a:r>
            <a:br>
              <a:rPr lang="en-US" altLang="en-US"/>
            </a:br>
            <a:endParaRPr lang="en-US" altLang="en-US"/>
          </a:p>
          <a:p>
            <a:pPr lvl="1"/>
            <a:r>
              <a:rPr lang="en-US" altLang="en-US"/>
              <a:t> signal (mutex)  ….  wait (mutex)</a:t>
            </a:r>
            <a:br>
              <a:rPr lang="en-US" altLang="en-US"/>
            </a:br>
            <a:endParaRPr lang="en-US" altLang="en-US"/>
          </a:p>
          <a:p>
            <a:pPr lvl="1"/>
            <a:r>
              <a:rPr lang="en-US" altLang="en-US"/>
              <a:t> wait (mutex)  …  wait (mutex)</a:t>
            </a:r>
          </a:p>
          <a:p>
            <a:pPr lvl="1"/>
            <a:endParaRPr lang="en-US" altLang="en-US"/>
          </a:p>
          <a:p>
            <a:pPr lvl="1"/>
            <a:r>
              <a:rPr lang="en-US" altLang="en-US"/>
              <a:t> Omitting  of wait (mutex) or signal (mutex) (or both)</a:t>
            </a:r>
          </a:p>
          <a:p>
            <a:pPr lvl="1"/>
            <a:endParaRPr lang="en-US" altLang="en-US"/>
          </a:p>
          <a:p>
            <a:r>
              <a:rPr lang="en-US" altLang="en-US"/>
              <a:t>Deadlock and starvation are possible.</a:t>
            </a:r>
          </a:p>
          <a:p>
            <a:endParaRPr lang="en-US" altLang="en-US"/>
          </a:p>
          <a:p>
            <a:endParaRPr lang="en-US" altLang="en-US"/>
          </a:p>
          <a:p>
            <a:endParaRPr lang="en-US"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CADCE413-849A-49B6-A851-54FC87750752}"/>
              </a:ext>
            </a:extLst>
          </p:cNvPr>
          <p:cNvSpPr>
            <a:spLocks noGrp="1" noChangeArrowheads="1"/>
          </p:cNvSpPr>
          <p:nvPr>
            <p:ph type="title"/>
          </p:nvPr>
        </p:nvSpPr>
        <p:spPr>
          <a:xfrm>
            <a:off x="1981200" y="176213"/>
            <a:ext cx="8229600" cy="576262"/>
          </a:xfrm>
        </p:spPr>
        <p:txBody>
          <a:bodyPr/>
          <a:lstStyle/>
          <a:p>
            <a:pPr eaLnBrk="1" hangingPunct="1"/>
            <a:r>
              <a:rPr lang="en-US" altLang="en-US"/>
              <a:t>Monitors</a:t>
            </a:r>
          </a:p>
        </p:txBody>
      </p:sp>
      <p:sp>
        <p:nvSpPr>
          <p:cNvPr id="87043" name="Rectangle 3">
            <a:extLst>
              <a:ext uri="{FF2B5EF4-FFF2-40B4-BE49-F238E27FC236}">
                <a16:creationId xmlns:a16="http://schemas.microsoft.com/office/drawing/2014/main" id="{8DED1A87-8ADA-4915-BE3A-CE2BC47218FD}"/>
              </a:ext>
            </a:extLst>
          </p:cNvPr>
          <p:cNvSpPr>
            <a:spLocks noGrp="1" noChangeArrowheads="1"/>
          </p:cNvSpPr>
          <p:nvPr>
            <p:ph idx="1"/>
          </p:nvPr>
        </p:nvSpPr>
        <p:spPr>
          <a:xfrm>
            <a:off x="2379663" y="1209676"/>
            <a:ext cx="7243762" cy="4860925"/>
          </a:xfrm>
        </p:spPr>
        <p:txBody>
          <a:bodyPr/>
          <a:lstStyle/>
          <a:p>
            <a:pPr>
              <a:lnSpc>
                <a:spcPct val="80000"/>
              </a:lnSpc>
            </a:pPr>
            <a:r>
              <a:rPr lang="en-US" altLang="en-US" sz="1600"/>
              <a:t>A high-level abstraction that provides a convenient and effective mechanism for process synchronization</a:t>
            </a:r>
          </a:p>
          <a:p>
            <a:pPr>
              <a:lnSpc>
                <a:spcPct val="80000"/>
              </a:lnSpc>
            </a:pPr>
            <a:r>
              <a:rPr lang="en-US" altLang="en-US" sz="1600" i="1"/>
              <a:t>Abstract data type</a:t>
            </a:r>
            <a:r>
              <a:rPr lang="en-US" altLang="en-US" sz="1600"/>
              <a:t>, internal variables only accessible by code within the procedure</a:t>
            </a:r>
          </a:p>
          <a:p>
            <a:pPr>
              <a:lnSpc>
                <a:spcPct val="80000"/>
              </a:lnSpc>
            </a:pPr>
            <a:r>
              <a:rPr lang="en-US" altLang="en-US" sz="1600"/>
              <a:t>Only one process may be active within the monitor at a time</a:t>
            </a:r>
          </a:p>
          <a:p>
            <a:pPr>
              <a:lnSpc>
                <a:spcPct val="80000"/>
              </a:lnSpc>
            </a:pPr>
            <a:r>
              <a:rPr lang="en-US" altLang="en-US" sz="1600"/>
              <a:t>But not powerful enough to model some synchronization schemes</a:t>
            </a:r>
          </a:p>
          <a:p>
            <a:pPr lvl="2">
              <a:lnSpc>
                <a:spcPct val="80000"/>
              </a:lnSpc>
              <a:buFont typeface="Webdings" panose="05030102010509060703" pitchFamily="18" charset="2"/>
              <a:buNone/>
            </a:pPr>
            <a:endParaRPr lang="en-US" altLang="en-US" sz="1400">
              <a:solidFill>
                <a:srgbClr val="0000FF"/>
              </a:solidFill>
            </a:endParaRPr>
          </a:p>
          <a:p>
            <a:pPr lvl="2">
              <a:lnSpc>
                <a:spcPct val="80000"/>
              </a:lnSpc>
              <a:buFont typeface="Webdings" panose="05030102010509060703" pitchFamily="18" charset="2"/>
              <a:buNone/>
            </a:pPr>
            <a:r>
              <a:rPr lang="en-US" altLang="en-US" sz="1600" b="1">
                <a:solidFill>
                  <a:srgbClr val="000000"/>
                </a:solidFill>
                <a:latin typeface="Courier New" panose="02070309020205020404" pitchFamily="49" charset="0"/>
              </a:rPr>
              <a:t>monitor monitor-name</a:t>
            </a:r>
          </a:p>
          <a:p>
            <a:pPr lvl="2">
              <a:lnSpc>
                <a:spcPct val="80000"/>
              </a:lnSpc>
              <a:buFont typeface="Webdings" panose="05030102010509060703" pitchFamily="18" charset="2"/>
              <a:buNone/>
            </a:pPr>
            <a:r>
              <a:rPr lang="en-US" altLang="en-US" sz="1600" b="1">
                <a:solidFill>
                  <a:srgbClr val="000000"/>
                </a:solidFill>
                <a:latin typeface="Courier New" panose="02070309020205020404" pitchFamily="49" charset="0"/>
              </a:rPr>
              <a:t>{</a:t>
            </a:r>
          </a:p>
          <a:p>
            <a:pPr lvl="2">
              <a:lnSpc>
                <a:spcPct val="80000"/>
              </a:lnSpc>
              <a:buFont typeface="Webdings" panose="05030102010509060703" pitchFamily="18" charset="2"/>
              <a:buNone/>
            </a:pPr>
            <a:r>
              <a:rPr lang="en-US" altLang="en-US" sz="1600" b="1">
                <a:solidFill>
                  <a:srgbClr val="000000"/>
                </a:solidFill>
                <a:latin typeface="Courier New" panose="02070309020205020404" pitchFamily="49" charset="0"/>
              </a:rPr>
              <a:t>	// shared variable declarations</a:t>
            </a:r>
          </a:p>
          <a:p>
            <a:pPr lvl="2">
              <a:lnSpc>
                <a:spcPct val="80000"/>
              </a:lnSpc>
              <a:buFont typeface="Webdings" panose="05030102010509060703" pitchFamily="18" charset="2"/>
              <a:buNone/>
            </a:pPr>
            <a:r>
              <a:rPr lang="en-US" altLang="en-US" sz="1600" b="1">
                <a:solidFill>
                  <a:srgbClr val="000000"/>
                </a:solidFill>
                <a:latin typeface="Courier New" panose="02070309020205020404" pitchFamily="49" charset="0"/>
              </a:rPr>
              <a:t>	procedure P1 (…) { …. }</a:t>
            </a:r>
          </a:p>
          <a:p>
            <a:pPr lvl="2">
              <a:lnSpc>
                <a:spcPct val="80000"/>
              </a:lnSpc>
              <a:buFont typeface="Webdings" panose="05030102010509060703" pitchFamily="18" charset="2"/>
              <a:buNone/>
            </a:pPr>
            <a:endParaRPr lang="en-US" altLang="en-US" sz="1600" b="1">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a:solidFill>
                  <a:srgbClr val="000000"/>
                </a:solidFill>
                <a:latin typeface="Courier New" panose="02070309020205020404" pitchFamily="49" charset="0"/>
              </a:rPr>
              <a:t>	procedure Pn (…) {……}</a:t>
            </a:r>
          </a:p>
          <a:p>
            <a:pPr lvl="2">
              <a:lnSpc>
                <a:spcPct val="80000"/>
              </a:lnSpc>
              <a:buFont typeface="Webdings" panose="05030102010509060703" pitchFamily="18" charset="2"/>
              <a:buNone/>
            </a:pPr>
            <a:endParaRPr lang="en-US" altLang="en-US" sz="1600" b="1">
              <a:solidFill>
                <a:srgbClr val="000000"/>
              </a:solidFill>
              <a:latin typeface="Courier New" panose="02070309020205020404" pitchFamily="49" charset="0"/>
            </a:endParaRPr>
          </a:p>
          <a:p>
            <a:pPr lvl="2">
              <a:lnSpc>
                <a:spcPct val="80000"/>
              </a:lnSpc>
              <a:buFont typeface="Webdings" panose="05030102010509060703" pitchFamily="18" charset="2"/>
              <a:buNone/>
            </a:pPr>
            <a:r>
              <a:rPr lang="en-US" altLang="en-US" sz="1600" b="1">
                <a:solidFill>
                  <a:srgbClr val="000000"/>
                </a:solidFill>
                <a:latin typeface="Courier New" panose="02070309020205020404" pitchFamily="49" charset="0"/>
              </a:rPr>
              <a:t>    Initialization code (…) { … }</a:t>
            </a:r>
          </a:p>
          <a:p>
            <a:pPr lvl="2">
              <a:lnSpc>
                <a:spcPct val="80000"/>
              </a:lnSpc>
              <a:buFont typeface="Webdings" panose="05030102010509060703" pitchFamily="18" charset="2"/>
              <a:buNone/>
            </a:pPr>
            <a:r>
              <a:rPr lang="en-US" altLang="en-US" sz="1600" b="1">
                <a:solidFill>
                  <a:srgbClr val="000000"/>
                </a:solidFill>
                <a:latin typeface="Courier New" panose="02070309020205020404" pitchFamily="49" charset="0"/>
              </a:rPr>
              <a:t>	}</a:t>
            </a:r>
          </a:p>
          <a:p>
            <a:pPr lvl="2">
              <a:lnSpc>
                <a:spcPct val="80000"/>
              </a:lnSpc>
              <a:buFont typeface="Webdings" panose="05030102010509060703" pitchFamily="18" charset="2"/>
              <a:buNone/>
            </a:pPr>
            <a:r>
              <a:rPr lang="en-US" altLang="en-US" sz="1600" b="1">
                <a:solidFill>
                  <a:srgbClr val="000000"/>
                </a:solidFill>
                <a:latin typeface="Courier New" panose="02070309020205020404" pitchFamily="49" charset="0"/>
              </a:rPr>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AD200E98-A966-4420-9A57-E74106D9FB10}"/>
              </a:ext>
            </a:extLst>
          </p:cNvPr>
          <p:cNvSpPr>
            <a:spLocks noGrp="1" noChangeArrowheads="1"/>
          </p:cNvSpPr>
          <p:nvPr>
            <p:ph type="title"/>
          </p:nvPr>
        </p:nvSpPr>
        <p:spPr>
          <a:xfrm>
            <a:off x="2746376" y="176213"/>
            <a:ext cx="7464425" cy="576262"/>
          </a:xfrm>
        </p:spPr>
        <p:txBody>
          <a:bodyPr/>
          <a:lstStyle/>
          <a:p>
            <a:pPr eaLnBrk="1" hangingPunct="1"/>
            <a:r>
              <a:rPr lang="en-US" altLang="en-US"/>
              <a:t>Schematic view of a Monitor</a:t>
            </a:r>
          </a:p>
        </p:txBody>
      </p:sp>
      <p:pic>
        <p:nvPicPr>
          <p:cNvPr id="89091" name="Picture 4" descr="6">
            <a:extLst>
              <a:ext uri="{FF2B5EF4-FFF2-40B4-BE49-F238E27FC236}">
                <a16:creationId xmlns:a16="http://schemas.microsoft.com/office/drawing/2014/main" id="{9271ED98-BF91-4562-A6CF-C0B2A4B6C7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976" y="1185864"/>
            <a:ext cx="4926013"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a:extLst>
              <a:ext uri="{FF2B5EF4-FFF2-40B4-BE49-F238E27FC236}">
                <a16:creationId xmlns:a16="http://schemas.microsoft.com/office/drawing/2014/main" id="{56A4F51F-D0B8-44A7-AA3F-928DBD365ADD}"/>
              </a:ext>
            </a:extLst>
          </p:cNvPr>
          <p:cNvSpPr>
            <a:spLocks noGrp="1" noChangeArrowheads="1"/>
          </p:cNvSpPr>
          <p:nvPr>
            <p:ph type="title"/>
          </p:nvPr>
        </p:nvSpPr>
        <p:spPr>
          <a:xfrm>
            <a:off x="2551114" y="161926"/>
            <a:ext cx="7659687" cy="576263"/>
          </a:xfrm>
        </p:spPr>
        <p:txBody>
          <a:bodyPr/>
          <a:lstStyle/>
          <a:p>
            <a:pPr eaLnBrk="1" hangingPunct="1"/>
            <a:r>
              <a:rPr lang="en-US" altLang="en-US"/>
              <a:t>Condition Variables</a:t>
            </a:r>
          </a:p>
        </p:txBody>
      </p:sp>
      <p:sp>
        <p:nvSpPr>
          <p:cNvPr id="91139" name="Rectangle 5">
            <a:extLst>
              <a:ext uri="{FF2B5EF4-FFF2-40B4-BE49-F238E27FC236}">
                <a16:creationId xmlns:a16="http://schemas.microsoft.com/office/drawing/2014/main" id="{56191675-D972-4CC7-815A-69FB5DD42814}"/>
              </a:ext>
            </a:extLst>
          </p:cNvPr>
          <p:cNvSpPr>
            <a:spLocks noGrp="1" noChangeArrowheads="1"/>
          </p:cNvSpPr>
          <p:nvPr>
            <p:ph idx="1"/>
          </p:nvPr>
        </p:nvSpPr>
        <p:spPr>
          <a:xfrm>
            <a:off x="2351089" y="1150938"/>
            <a:ext cx="7272337" cy="4394200"/>
          </a:xfrm>
        </p:spPr>
        <p:txBody>
          <a:bodyPr/>
          <a:lstStyle/>
          <a:p>
            <a:r>
              <a:rPr lang="en-US" altLang="en-US" sz="2000" b="1">
                <a:solidFill>
                  <a:srgbClr val="000000"/>
                </a:solidFill>
                <a:latin typeface="Courier New" panose="02070309020205020404" pitchFamily="49" charset="0"/>
                <a:cs typeface="Courier New" panose="02070309020205020404" pitchFamily="49" charset="0"/>
              </a:rPr>
              <a:t>condition</a:t>
            </a:r>
            <a:r>
              <a:rPr lang="en-US" altLang="en-US" b="1">
                <a:solidFill>
                  <a:srgbClr val="000000"/>
                </a:solidFill>
                <a:latin typeface="Courier New" panose="02070309020205020404" pitchFamily="49" charset="0"/>
                <a:cs typeface="Courier New" panose="02070309020205020404" pitchFamily="49" charset="0"/>
              </a:rPr>
              <a:t> </a:t>
            </a:r>
            <a:r>
              <a:rPr lang="en-US" altLang="en-US" sz="2000" b="1">
                <a:solidFill>
                  <a:srgbClr val="000000"/>
                </a:solidFill>
                <a:latin typeface="Courier New" panose="02070309020205020404" pitchFamily="49" charset="0"/>
                <a:cs typeface="Courier New" panose="02070309020205020404" pitchFamily="49" charset="0"/>
              </a:rPr>
              <a:t>x, y</a:t>
            </a:r>
            <a:r>
              <a:rPr lang="en-US" altLang="en-US" b="1">
                <a:solidFill>
                  <a:srgbClr val="000000"/>
                </a:solidFill>
                <a:latin typeface="Courier New" panose="02070309020205020404" pitchFamily="49" charset="0"/>
                <a:cs typeface="Courier New" panose="02070309020205020404" pitchFamily="49" charset="0"/>
              </a:rPr>
              <a:t>;</a:t>
            </a:r>
            <a:endParaRPr lang="en-US" altLang="en-US">
              <a:solidFill>
                <a:srgbClr val="0000FF"/>
              </a:solidFill>
            </a:endParaRPr>
          </a:p>
          <a:p>
            <a:r>
              <a:rPr lang="en-US" altLang="en-US"/>
              <a:t>Two operations are allowed on a condition variable:</a:t>
            </a:r>
          </a:p>
          <a:p>
            <a:pPr lvl="1"/>
            <a:r>
              <a:rPr lang="en-US" altLang="en-US" b="1">
                <a:solidFill>
                  <a:srgbClr val="000000"/>
                </a:solidFill>
                <a:latin typeface="Courier New" panose="02070309020205020404" pitchFamily="49" charset="0"/>
              </a:rPr>
              <a:t>x.wait() </a:t>
            </a:r>
            <a:r>
              <a:rPr lang="en-US" altLang="en-US"/>
              <a:t>–  a process that invokes the operation is suspended until </a:t>
            </a:r>
            <a:r>
              <a:rPr lang="en-US" altLang="en-US" b="1">
                <a:solidFill>
                  <a:srgbClr val="000000"/>
                </a:solidFill>
                <a:latin typeface="Courier New" panose="02070309020205020404" pitchFamily="49" charset="0"/>
              </a:rPr>
              <a:t>x.signal() </a:t>
            </a:r>
          </a:p>
          <a:p>
            <a:pPr lvl="1"/>
            <a:r>
              <a:rPr lang="en-US" altLang="en-US" b="1">
                <a:solidFill>
                  <a:srgbClr val="000000"/>
                </a:solidFill>
                <a:latin typeface="Courier New" panose="02070309020205020404" pitchFamily="49" charset="0"/>
              </a:rPr>
              <a:t>x.signal() </a:t>
            </a:r>
            <a:r>
              <a:rPr lang="en-US" altLang="en-US"/>
              <a:t>–</a:t>
            </a:r>
            <a:r>
              <a:rPr lang="en-US" altLang="en-US">
                <a:solidFill>
                  <a:srgbClr val="0000FF"/>
                </a:solidFill>
              </a:rPr>
              <a:t> </a:t>
            </a:r>
            <a:r>
              <a:rPr lang="en-US" altLang="en-US"/>
              <a:t>resumes one of processes</a:t>
            </a:r>
            <a:r>
              <a:rPr lang="en-US" altLang="en-US">
                <a:solidFill>
                  <a:srgbClr val="0000FF"/>
                </a:solidFill>
              </a:rPr>
              <a:t> </a:t>
            </a:r>
            <a:r>
              <a:rPr lang="en-US" altLang="en-US"/>
              <a:t>(if any)</a:t>
            </a:r>
            <a:r>
              <a:rPr lang="en-US" altLang="en-US">
                <a:solidFill>
                  <a:srgbClr val="0000FF"/>
                </a:solidFill>
              </a:rPr>
              <a:t> </a:t>
            </a:r>
            <a:r>
              <a:rPr lang="en-US" altLang="en-US"/>
              <a:t>that</a:t>
            </a:r>
            <a:r>
              <a:rPr lang="en-US" altLang="en-US">
                <a:solidFill>
                  <a:srgbClr val="0000FF"/>
                </a:solidFill>
              </a:rPr>
              <a:t> </a:t>
            </a:r>
            <a:r>
              <a:rPr lang="en-US" altLang="en-US"/>
              <a:t> invoked</a:t>
            </a:r>
            <a:r>
              <a:rPr lang="en-US" altLang="en-US">
                <a:solidFill>
                  <a:srgbClr val="0000FF"/>
                </a:solidFill>
              </a:rPr>
              <a:t> </a:t>
            </a:r>
            <a:r>
              <a:rPr lang="en-US" altLang="en-US" b="1">
                <a:solidFill>
                  <a:srgbClr val="000000"/>
                </a:solidFill>
                <a:latin typeface="Courier New" panose="02070309020205020404" pitchFamily="49" charset="0"/>
              </a:rPr>
              <a:t>x.wait()</a:t>
            </a:r>
          </a:p>
          <a:p>
            <a:pPr lvl="2"/>
            <a:r>
              <a:rPr lang="en-US" altLang="en-US"/>
              <a:t>If no </a:t>
            </a:r>
            <a:r>
              <a:rPr lang="en-US" altLang="en-US" sz="2000" b="1">
                <a:solidFill>
                  <a:srgbClr val="000000"/>
                </a:solidFill>
                <a:latin typeface="Courier New" panose="02070309020205020404" pitchFamily="49" charset="0"/>
              </a:rPr>
              <a:t>x.wait()</a:t>
            </a:r>
            <a:r>
              <a:rPr lang="en-US" altLang="en-US" sz="2000">
                <a:solidFill>
                  <a:srgbClr val="0000FF"/>
                </a:solidFill>
              </a:rPr>
              <a:t> </a:t>
            </a:r>
            <a:r>
              <a:rPr lang="en-US" altLang="en-US"/>
              <a:t>on the variable, then it has no effect on the variable</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B7602B8F-1947-4504-98E8-9548AA7C9E56}"/>
              </a:ext>
            </a:extLst>
          </p:cNvPr>
          <p:cNvSpPr>
            <a:spLocks noGrp="1" noChangeArrowheads="1"/>
          </p:cNvSpPr>
          <p:nvPr>
            <p:ph type="title"/>
          </p:nvPr>
        </p:nvSpPr>
        <p:spPr>
          <a:xfrm>
            <a:off x="2406651" y="176213"/>
            <a:ext cx="7847013" cy="576262"/>
          </a:xfrm>
        </p:spPr>
        <p:txBody>
          <a:bodyPr/>
          <a:lstStyle/>
          <a:p>
            <a:pPr eaLnBrk="1" hangingPunct="1"/>
            <a:r>
              <a:rPr lang="en-US" altLang="en-US"/>
              <a:t> Monitor with Condition Variables</a:t>
            </a:r>
          </a:p>
        </p:txBody>
      </p:sp>
      <p:pic>
        <p:nvPicPr>
          <p:cNvPr id="93187" name="Picture 4" descr="6">
            <a:extLst>
              <a:ext uri="{FF2B5EF4-FFF2-40B4-BE49-F238E27FC236}">
                <a16:creationId xmlns:a16="http://schemas.microsoft.com/office/drawing/2014/main" id="{D90116A8-3C57-4A25-A4C7-37BB76EFA0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8176" y="1323976"/>
            <a:ext cx="6291263"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a:extLst>
              <a:ext uri="{FF2B5EF4-FFF2-40B4-BE49-F238E27FC236}">
                <a16:creationId xmlns:a16="http://schemas.microsoft.com/office/drawing/2014/main" id="{368C1E17-71F0-4423-AEA6-84371B23E75E}"/>
              </a:ext>
            </a:extLst>
          </p:cNvPr>
          <p:cNvSpPr>
            <a:spLocks noGrp="1" noChangeArrowheads="1"/>
          </p:cNvSpPr>
          <p:nvPr>
            <p:ph type="title"/>
          </p:nvPr>
        </p:nvSpPr>
        <p:spPr>
          <a:xfrm>
            <a:off x="2551114" y="204788"/>
            <a:ext cx="7659687" cy="576262"/>
          </a:xfrm>
        </p:spPr>
        <p:txBody>
          <a:bodyPr/>
          <a:lstStyle/>
          <a:p>
            <a:pPr eaLnBrk="1" hangingPunct="1"/>
            <a:r>
              <a:rPr lang="en-US" altLang="en-US"/>
              <a:t>Condition Variables Choices</a:t>
            </a:r>
          </a:p>
        </p:txBody>
      </p:sp>
      <p:sp>
        <p:nvSpPr>
          <p:cNvPr id="95235" name="Rectangle 5">
            <a:extLst>
              <a:ext uri="{FF2B5EF4-FFF2-40B4-BE49-F238E27FC236}">
                <a16:creationId xmlns:a16="http://schemas.microsoft.com/office/drawing/2014/main" id="{E315FFD9-A0E3-4B2B-AE4E-0712D2045724}"/>
              </a:ext>
            </a:extLst>
          </p:cNvPr>
          <p:cNvSpPr>
            <a:spLocks noGrp="1" noChangeArrowheads="1"/>
          </p:cNvSpPr>
          <p:nvPr>
            <p:ph idx="1"/>
          </p:nvPr>
        </p:nvSpPr>
        <p:spPr>
          <a:xfrm>
            <a:off x="2393950" y="1179514"/>
            <a:ext cx="7824788" cy="4713287"/>
          </a:xfrm>
        </p:spPr>
        <p:txBody>
          <a:bodyPr>
            <a:normAutofit fontScale="92500"/>
          </a:bodyPr>
          <a:lstStyle/>
          <a:p>
            <a:r>
              <a:rPr lang="en-US" altLang="en-US"/>
              <a:t>If process P invokes </a:t>
            </a:r>
            <a:r>
              <a:rPr lang="en-US" altLang="en-US" sz="2000" b="1">
                <a:solidFill>
                  <a:srgbClr val="000000"/>
                </a:solidFill>
                <a:latin typeface="Courier New" panose="02070309020205020404" pitchFamily="49" charset="0"/>
                <a:cs typeface="Courier New" panose="02070309020205020404" pitchFamily="49" charset="0"/>
              </a:rPr>
              <a:t>x.signal(),</a:t>
            </a:r>
            <a:r>
              <a:rPr lang="en-US" altLang="en-US" sz="2000">
                <a:cs typeface="Courier New" panose="02070309020205020404" pitchFamily="49" charset="0"/>
              </a:rPr>
              <a:t> </a:t>
            </a:r>
            <a:r>
              <a:rPr lang="en-US" altLang="en-US"/>
              <a:t>and</a:t>
            </a:r>
            <a:r>
              <a:rPr lang="en-US" altLang="en-US" sz="2000">
                <a:cs typeface="Courier New" panose="02070309020205020404" pitchFamily="49" charset="0"/>
              </a:rPr>
              <a:t> </a:t>
            </a:r>
            <a:r>
              <a:rPr lang="en-US" altLang="en-US"/>
              <a:t>process Q is suspended in </a:t>
            </a:r>
            <a:r>
              <a:rPr lang="en-US" altLang="en-US" sz="2000" b="1">
                <a:solidFill>
                  <a:srgbClr val="000000"/>
                </a:solidFill>
                <a:latin typeface="Courier New" panose="02070309020205020404" pitchFamily="49" charset="0"/>
                <a:cs typeface="Courier New" panose="02070309020205020404" pitchFamily="49" charset="0"/>
              </a:rPr>
              <a:t>x.wait()</a:t>
            </a:r>
            <a:r>
              <a:rPr lang="en-US" altLang="en-US"/>
              <a:t>, what should happen next?</a:t>
            </a:r>
          </a:p>
          <a:p>
            <a:pPr lvl="1"/>
            <a:r>
              <a:rPr lang="en-US" altLang="en-US"/>
              <a:t>Both Q and P cannot execute in paralel. If Q is resumed, then P must wait</a:t>
            </a:r>
          </a:p>
          <a:p>
            <a:r>
              <a:rPr lang="en-US" altLang="en-US"/>
              <a:t>Options include</a:t>
            </a:r>
          </a:p>
          <a:p>
            <a:pPr lvl="1"/>
            <a:r>
              <a:rPr lang="en-US" altLang="en-US" b="1"/>
              <a:t>Signal and wait </a:t>
            </a:r>
            <a:r>
              <a:rPr lang="en-US" altLang="en-US"/>
              <a:t>– P waits until Q either leaves the monitor or it waits for another condition</a:t>
            </a:r>
          </a:p>
          <a:p>
            <a:pPr lvl="1"/>
            <a:r>
              <a:rPr lang="en-US" altLang="en-US" b="1"/>
              <a:t>Signal and continue </a:t>
            </a:r>
            <a:r>
              <a:rPr lang="en-US" altLang="en-US"/>
              <a:t>– Q waits until P either leaves the monitor or it  waits for another condition</a:t>
            </a:r>
          </a:p>
          <a:p>
            <a:pPr lvl="1"/>
            <a:r>
              <a:rPr lang="en-US" altLang="en-US"/>
              <a:t>Both have pros and cons – language implementer can decide</a:t>
            </a:r>
          </a:p>
          <a:p>
            <a:pPr lvl="1"/>
            <a:r>
              <a:rPr lang="en-US" altLang="en-US"/>
              <a:t>Monitors implemented in Concurrent Pascal compromise</a:t>
            </a:r>
          </a:p>
          <a:p>
            <a:pPr lvl="2"/>
            <a:r>
              <a:rPr lang="en-US" altLang="en-US"/>
              <a:t>P executing </a:t>
            </a:r>
            <a:r>
              <a:rPr lang="en-US" altLang="en-US" sz="2000"/>
              <a:t>signal</a:t>
            </a:r>
            <a:r>
              <a:rPr lang="en-US" altLang="en-US"/>
              <a:t> immediately leaves the monitor, Q is resumed</a:t>
            </a:r>
          </a:p>
          <a:p>
            <a:pPr lvl="1"/>
            <a:r>
              <a:rPr lang="en-US" altLang="en-US"/>
              <a:t>Implemented in other languages including Mesa, C#, Java</a:t>
            </a:r>
          </a:p>
          <a:p>
            <a:endParaRPr lang="en-US"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80274EF9-B541-4FF0-85FC-DEAB69BD3168}"/>
              </a:ext>
            </a:extLst>
          </p:cNvPr>
          <p:cNvSpPr>
            <a:spLocks noGrp="1" noChangeArrowheads="1"/>
          </p:cNvSpPr>
          <p:nvPr>
            <p:ph type="title"/>
          </p:nvPr>
        </p:nvSpPr>
        <p:spPr>
          <a:xfrm>
            <a:off x="2468563" y="90488"/>
            <a:ext cx="8077200" cy="609600"/>
          </a:xfrm>
        </p:spPr>
        <p:txBody>
          <a:bodyPr/>
          <a:lstStyle/>
          <a:p>
            <a:pPr eaLnBrk="1" hangingPunct="1"/>
            <a:r>
              <a:rPr lang="en-US" altLang="en-US" sz="2800"/>
              <a:t>Monitor Solution to Dining Philosophers</a:t>
            </a:r>
          </a:p>
        </p:txBody>
      </p:sp>
      <p:sp>
        <p:nvSpPr>
          <p:cNvPr id="97283" name="Rectangle 3">
            <a:extLst>
              <a:ext uri="{FF2B5EF4-FFF2-40B4-BE49-F238E27FC236}">
                <a16:creationId xmlns:a16="http://schemas.microsoft.com/office/drawing/2014/main" id="{E890C9B8-B95E-49B7-8FCF-FD7E1A7FEF8F}"/>
              </a:ext>
            </a:extLst>
          </p:cNvPr>
          <p:cNvSpPr>
            <a:spLocks noGrp="1" noChangeArrowheads="1"/>
          </p:cNvSpPr>
          <p:nvPr>
            <p:ph idx="1"/>
          </p:nvPr>
        </p:nvSpPr>
        <p:spPr>
          <a:xfrm>
            <a:off x="2670176" y="979488"/>
            <a:ext cx="7345363" cy="5384800"/>
          </a:xfrm>
        </p:spPr>
        <p:txBody>
          <a:bodyPr>
            <a:normAutofit lnSpcReduction="10000"/>
          </a:bodyPr>
          <a:lstStyle/>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monitor DiningPhilosophers</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enum { THINKING; HUNGRY, EATING) state [5] ;</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condition self [5];</a:t>
            </a:r>
          </a:p>
          <a:p>
            <a:pPr>
              <a:lnSpc>
                <a:spcPct val="80000"/>
              </a:lnSpc>
              <a:buFont typeface="Monotype Sorts" pitchFamily="-84" charset="2"/>
              <a:buNone/>
            </a:pPr>
            <a:endParaRPr lang="en-US" altLang="en-US" sz="1600">
              <a:solidFill>
                <a:srgbClr val="000000"/>
              </a:solidFill>
              <a:latin typeface="Courier New" panose="02070309020205020404" pitchFamily="49" charset="0"/>
              <a:cs typeface="Courier New" panose="02070309020205020404" pitchFamily="49" charset="0"/>
            </a:endParaRP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void pickup (int i) { </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state[i] = HUNGRY;</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test(i);</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if (state[i] != EATING) self[i].wait;</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void putdown (int i) { </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state[i] = THINKING;</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 test left and right neighbors</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test((i + 4) % 5);</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test((i + 1) % 5);</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a:t>
            </a:r>
          </a:p>
          <a:p>
            <a:pPr>
              <a:lnSpc>
                <a:spcPct val="80000"/>
              </a:lnSpc>
              <a:buFont typeface="Monotype Sorts" pitchFamily="-84" charset="2"/>
              <a:buNone/>
            </a:pPr>
            <a:r>
              <a:rPr lang="en-US" altLang="en-US" sz="1600">
                <a:solidFill>
                  <a:srgbClr val="0000FF"/>
                </a:solidFill>
              </a:rPr>
              <a:t>	</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B7570736-95D5-49E4-A396-057EAB0FC0FE}"/>
              </a:ext>
            </a:extLst>
          </p:cNvPr>
          <p:cNvSpPr>
            <a:spLocks noGrp="1" noChangeArrowheads="1"/>
          </p:cNvSpPr>
          <p:nvPr>
            <p:ph type="title"/>
          </p:nvPr>
        </p:nvSpPr>
        <p:spPr>
          <a:xfrm>
            <a:off x="2805113" y="123826"/>
            <a:ext cx="7916862" cy="638175"/>
          </a:xfrm>
        </p:spPr>
        <p:txBody>
          <a:bodyPr/>
          <a:lstStyle/>
          <a:p>
            <a:pPr eaLnBrk="1" hangingPunct="1"/>
            <a:r>
              <a:rPr lang="en-US" altLang="en-US"/>
              <a:t>Solution to Dining Philosophers (Cont.)</a:t>
            </a:r>
          </a:p>
        </p:txBody>
      </p:sp>
      <p:sp>
        <p:nvSpPr>
          <p:cNvPr id="99331" name="Rectangle 3">
            <a:extLst>
              <a:ext uri="{FF2B5EF4-FFF2-40B4-BE49-F238E27FC236}">
                <a16:creationId xmlns:a16="http://schemas.microsoft.com/office/drawing/2014/main" id="{313C2DC0-0A81-45F5-A37D-505E10B7FA13}"/>
              </a:ext>
            </a:extLst>
          </p:cNvPr>
          <p:cNvSpPr>
            <a:spLocks noGrp="1" noChangeArrowheads="1"/>
          </p:cNvSpPr>
          <p:nvPr>
            <p:ph idx="1"/>
          </p:nvPr>
        </p:nvSpPr>
        <p:spPr>
          <a:xfrm>
            <a:off x="2684463" y="944563"/>
            <a:ext cx="6908800" cy="5268912"/>
          </a:xfrm>
        </p:spPr>
        <p:txBody>
          <a:bodyPr/>
          <a:lstStyle/>
          <a:p>
            <a:pPr>
              <a:lnSpc>
                <a:spcPct val="80000"/>
              </a:lnSpc>
              <a:buFont typeface="Monotype Sorts" pitchFamily="-84" charset="2"/>
              <a:buNone/>
            </a:pPr>
            <a:endParaRPr lang="en-US" altLang="en-US" sz="1600">
              <a:solidFill>
                <a:srgbClr val="000000"/>
              </a:solidFill>
              <a:latin typeface="Courier New" panose="02070309020205020404" pitchFamily="49" charset="0"/>
              <a:cs typeface="Courier New" panose="02070309020205020404" pitchFamily="49" charset="0"/>
            </a:endParaRP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void test (int i) { </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if ((state[(i + 4) % 5] != EATING) &amp;&amp;</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(state[i] == HUNGRY) &amp;&amp;</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(state[(i + 1) % 5] != EATING) ) { </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state[i] = EATING ;</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self[i].signal () ;</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endParaRPr lang="en-US" altLang="en-US" sz="1600">
              <a:solidFill>
                <a:srgbClr val="000000"/>
              </a:solidFill>
              <a:latin typeface="Courier New" panose="02070309020205020404" pitchFamily="49" charset="0"/>
              <a:cs typeface="Courier New" panose="02070309020205020404" pitchFamily="49" charset="0"/>
            </a:endParaRP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initialization_code() { </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for (int i = 0; i &lt; 5; i++)</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state[i] = THINKING;</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	     }</a:t>
            </a:r>
          </a:p>
          <a:p>
            <a:pPr>
              <a:lnSpc>
                <a:spcPct val="80000"/>
              </a:lnSpc>
              <a:buFont typeface="Monotype Sorts" pitchFamily="-84" charset="2"/>
              <a:buNone/>
            </a:pPr>
            <a:r>
              <a:rPr lang="en-US" altLang="en-US" sz="1600">
                <a:solidFill>
                  <a:srgbClr val="000000"/>
                </a:solidFill>
                <a:latin typeface="Courier New" panose="02070309020205020404" pitchFamily="49" charset="0"/>
                <a:cs typeface="Courier New" panose="02070309020205020404" pitchFamily="49" charset="0"/>
              </a:rPr>
              <a: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a:extLst>
              <a:ext uri="{FF2B5EF4-FFF2-40B4-BE49-F238E27FC236}">
                <a16:creationId xmlns:a16="http://schemas.microsoft.com/office/drawing/2014/main" id="{962E1AA7-0344-42B4-805A-9718B4CEF1C6}"/>
              </a:ext>
            </a:extLst>
          </p:cNvPr>
          <p:cNvSpPr>
            <a:spLocks noGrp="1" noChangeArrowheads="1"/>
          </p:cNvSpPr>
          <p:nvPr>
            <p:ph idx="1"/>
          </p:nvPr>
        </p:nvSpPr>
        <p:spPr>
          <a:xfrm>
            <a:off x="2438401" y="1090613"/>
            <a:ext cx="7445375" cy="5268912"/>
          </a:xfrm>
        </p:spPr>
        <p:txBody>
          <a:bodyPr>
            <a:normAutofit fontScale="92500" lnSpcReduction="10000"/>
          </a:bodyPr>
          <a:lstStyle/>
          <a:p>
            <a:pPr>
              <a:lnSpc>
                <a:spcPct val="80000"/>
              </a:lnSpc>
              <a:buFont typeface="Monotype Sorts" pitchFamily="-84" charset="2"/>
              <a:buNone/>
            </a:pPr>
            <a:endParaRPr lang="en-US" altLang="en-US" sz="1600">
              <a:solidFill>
                <a:srgbClr val="0000FF"/>
              </a:solidFill>
            </a:endParaRPr>
          </a:p>
          <a:p>
            <a:pPr>
              <a:lnSpc>
                <a:spcPct val="80000"/>
              </a:lnSpc>
            </a:pPr>
            <a:r>
              <a:rPr lang="en-US" altLang="en-US"/>
              <a:t>Each philosopher </a:t>
            </a:r>
            <a:r>
              <a:rPr lang="en-US" altLang="en-US" i="1"/>
              <a:t>i </a:t>
            </a:r>
            <a:r>
              <a:rPr lang="en-US" altLang="en-US"/>
              <a:t>invokes the</a:t>
            </a:r>
            <a:r>
              <a:rPr lang="en-US" altLang="en-US" i="1"/>
              <a:t> </a:t>
            </a:r>
            <a:r>
              <a:rPr lang="en-US" altLang="en-US"/>
              <a:t>operations </a:t>
            </a:r>
            <a:r>
              <a:rPr lang="en-US" altLang="en-US" sz="2000" b="1">
                <a:solidFill>
                  <a:srgbClr val="000000"/>
                </a:solidFill>
                <a:latin typeface="Courier New" panose="02070309020205020404" pitchFamily="49" charset="0"/>
                <a:cs typeface="Courier New" panose="02070309020205020404" pitchFamily="49" charset="0"/>
              </a:rPr>
              <a:t>pickup()</a:t>
            </a:r>
            <a:r>
              <a:rPr lang="en-US" altLang="en-US" sz="2000" i="1"/>
              <a:t> </a:t>
            </a:r>
            <a:r>
              <a:rPr lang="en-US" altLang="en-US"/>
              <a:t>and </a:t>
            </a:r>
            <a:r>
              <a:rPr lang="en-US" altLang="en-US" sz="2000" b="1">
                <a:solidFill>
                  <a:srgbClr val="000000"/>
                </a:solidFill>
                <a:latin typeface="Courier New" panose="02070309020205020404" pitchFamily="49" charset="0"/>
                <a:cs typeface="Courier New" panose="02070309020205020404" pitchFamily="49" charset="0"/>
              </a:rPr>
              <a:t>putdown()</a:t>
            </a:r>
            <a:r>
              <a:rPr lang="en-US" altLang="en-US" sz="2000"/>
              <a:t> </a:t>
            </a:r>
            <a:r>
              <a:rPr lang="en-US" altLang="en-US"/>
              <a:t>in the following sequence:</a:t>
            </a:r>
          </a:p>
          <a:p>
            <a:pPr>
              <a:lnSpc>
                <a:spcPct val="80000"/>
              </a:lnSpc>
              <a:buFont typeface="Monotype Sorts" pitchFamily="-84" charset="2"/>
              <a:buNone/>
            </a:pPr>
            <a:endParaRPr lang="en-US" altLang="en-US" b="1">
              <a:solidFill>
                <a:srgbClr val="000000"/>
              </a:solidFill>
              <a:latin typeface="Courier New" panose="02070309020205020404" pitchFamily="49" charset="0"/>
              <a:cs typeface="Courier New" panose="02070309020205020404" pitchFamily="49" charset="0"/>
            </a:endParaRPr>
          </a:p>
          <a:p>
            <a:pPr>
              <a:lnSpc>
                <a:spcPct val="80000"/>
              </a:lnSpc>
              <a:buFont typeface="Monotype Sorts" pitchFamily="-84" charset="2"/>
              <a:buNone/>
            </a:pPr>
            <a:r>
              <a:rPr lang="en-US" altLang="en-US" b="1">
                <a:solidFill>
                  <a:srgbClr val="000000"/>
                </a:solidFill>
                <a:latin typeface="Courier New" panose="02070309020205020404" pitchFamily="49" charset="0"/>
                <a:cs typeface="Courier New" panose="02070309020205020404" pitchFamily="49" charset="0"/>
              </a:rPr>
              <a:t>              </a:t>
            </a:r>
            <a:r>
              <a:rPr lang="en-US" altLang="en-US" sz="2000" b="1">
                <a:solidFill>
                  <a:srgbClr val="000000"/>
                </a:solidFill>
                <a:latin typeface="Courier New" panose="02070309020205020404" pitchFamily="49" charset="0"/>
                <a:cs typeface="Courier New" panose="02070309020205020404" pitchFamily="49" charset="0"/>
              </a:rPr>
              <a:t>DiningPhilosophers.pickup(i)</a:t>
            </a:r>
            <a:r>
              <a:rPr lang="en-US" altLang="en-US" b="1">
                <a:solidFill>
                  <a:srgbClr val="000000"/>
                </a:solidFill>
                <a:latin typeface="Courier New" panose="02070309020205020404" pitchFamily="49" charset="0"/>
                <a:cs typeface="Courier New" panose="02070309020205020404" pitchFamily="49" charset="0"/>
              </a:rPr>
              <a:t>;</a:t>
            </a:r>
          </a:p>
          <a:p>
            <a:pPr>
              <a:lnSpc>
                <a:spcPct val="80000"/>
              </a:lnSpc>
              <a:buFont typeface="Monotype Sorts" pitchFamily="-84" charset="2"/>
              <a:buNone/>
            </a:pPr>
            <a:endParaRPr lang="en-US" altLang="en-US" b="1">
              <a:solidFill>
                <a:srgbClr val="000000"/>
              </a:solidFill>
              <a:latin typeface="Courier New" panose="02070309020205020404" pitchFamily="49" charset="0"/>
              <a:cs typeface="Courier New" panose="02070309020205020404" pitchFamily="49" charset="0"/>
            </a:endParaRPr>
          </a:p>
          <a:p>
            <a:pPr>
              <a:lnSpc>
                <a:spcPct val="80000"/>
              </a:lnSpc>
              <a:buFont typeface="Monotype Sorts" pitchFamily="-84" charset="2"/>
              <a:buNone/>
            </a:pPr>
            <a:r>
              <a:rPr lang="en-US" altLang="en-US" b="1">
                <a:solidFill>
                  <a:srgbClr val="000000"/>
                </a:solidFill>
                <a:latin typeface="Courier New" panose="02070309020205020404" pitchFamily="49" charset="0"/>
                <a:cs typeface="Courier New" panose="02070309020205020404" pitchFamily="49" charset="0"/>
              </a:rPr>
              <a:t>                   EAT</a:t>
            </a:r>
          </a:p>
          <a:p>
            <a:pPr>
              <a:lnSpc>
                <a:spcPct val="80000"/>
              </a:lnSpc>
              <a:buFont typeface="Monotype Sorts" pitchFamily="-84" charset="2"/>
              <a:buNone/>
            </a:pPr>
            <a:endParaRPr lang="en-US" altLang="en-US" b="1">
              <a:solidFill>
                <a:srgbClr val="000000"/>
              </a:solidFill>
              <a:latin typeface="Courier New" panose="02070309020205020404" pitchFamily="49" charset="0"/>
              <a:cs typeface="Courier New" panose="02070309020205020404" pitchFamily="49" charset="0"/>
            </a:endParaRPr>
          </a:p>
          <a:p>
            <a:pPr>
              <a:lnSpc>
                <a:spcPct val="80000"/>
              </a:lnSpc>
              <a:buFont typeface="Monotype Sorts" pitchFamily="-84" charset="2"/>
              <a:buNone/>
            </a:pPr>
            <a:r>
              <a:rPr lang="en-US" altLang="en-US" b="1">
                <a:solidFill>
                  <a:srgbClr val="000000"/>
                </a:solidFill>
                <a:latin typeface="Courier New" panose="02070309020205020404" pitchFamily="49" charset="0"/>
                <a:cs typeface="Courier New" panose="02070309020205020404" pitchFamily="49" charset="0"/>
              </a:rPr>
              <a:t>              </a:t>
            </a:r>
            <a:r>
              <a:rPr lang="en-US" altLang="en-US" sz="2000" b="1">
                <a:solidFill>
                  <a:srgbClr val="000000"/>
                </a:solidFill>
                <a:latin typeface="Courier New" panose="02070309020205020404" pitchFamily="49" charset="0"/>
                <a:cs typeface="Courier New" panose="02070309020205020404" pitchFamily="49" charset="0"/>
              </a:rPr>
              <a:t>DiningPhilosophers.putdown(i)</a:t>
            </a:r>
            <a:r>
              <a:rPr lang="en-US" altLang="en-US" b="1">
                <a:solidFill>
                  <a:srgbClr val="000000"/>
                </a:solidFill>
                <a:latin typeface="Courier New" panose="02070309020205020404" pitchFamily="49" charset="0"/>
                <a:cs typeface="Courier New" panose="02070309020205020404" pitchFamily="49" charset="0"/>
              </a:rPr>
              <a:t>;</a:t>
            </a:r>
          </a:p>
          <a:p>
            <a:pPr>
              <a:lnSpc>
                <a:spcPct val="80000"/>
              </a:lnSpc>
              <a:buFont typeface="Monotype Sorts" pitchFamily="-84" charset="2"/>
              <a:buNone/>
            </a:pPr>
            <a:endParaRPr lang="en-US" altLang="en-US">
              <a:solidFill>
                <a:srgbClr val="0000FF"/>
              </a:solidFill>
            </a:endParaRPr>
          </a:p>
          <a:p>
            <a:pPr>
              <a:lnSpc>
                <a:spcPct val="80000"/>
              </a:lnSpc>
            </a:pPr>
            <a:r>
              <a:rPr lang="en-US" altLang="en-US"/>
              <a:t>No deadlock, but starvation is possible</a:t>
            </a:r>
          </a:p>
          <a:p>
            <a:pPr>
              <a:lnSpc>
                <a:spcPct val="80000"/>
              </a:lnSpc>
              <a:buFont typeface="Monotype Sorts" pitchFamily="-84" charset="2"/>
              <a:buNone/>
            </a:pPr>
            <a:endParaRPr lang="en-US" altLang="en-US">
              <a:solidFill>
                <a:srgbClr val="0000FF"/>
              </a:solidFill>
            </a:endParaRPr>
          </a:p>
          <a:p>
            <a:pPr>
              <a:lnSpc>
                <a:spcPct val="80000"/>
              </a:lnSpc>
              <a:buFont typeface="Monotype Sorts" pitchFamily="-84" charset="2"/>
              <a:buNone/>
            </a:pPr>
            <a:endParaRPr lang="en-US" altLang="en-US">
              <a:solidFill>
                <a:srgbClr val="0000FF"/>
              </a:solidFill>
            </a:endParaRPr>
          </a:p>
          <a:p>
            <a:pPr>
              <a:lnSpc>
                <a:spcPct val="80000"/>
              </a:lnSpc>
              <a:buFont typeface="Monotype Sorts" pitchFamily="-84" charset="2"/>
              <a:buNone/>
            </a:pPr>
            <a:r>
              <a:rPr lang="en-US" altLang="en-US" i="1">
                <a:solidFill>
                  <a:srgbClr val="0000FF"/>
                </a:solidFill>
              </a:rPr>
              <a:t>       </a:t>
            </a:r>
          </a:p>
        </p:txBody>
      </p:sp>
      <p:sp>
        <p:nvSpPr>
          <p:cNvPr id="101379" name="Rectangle 2">
            <a:extLst>
              <a:ext uri="{FF2B5EF4-FFF2-40B4-BE49-F238E27FC236}">
                <a16:creationId xmlns:a16="http://schemas.microsoft.com/office/drawing/2014/main" id="{7EA60761-BD1A-49BA-87A9-76B7726063A9}"/>
              </a:ext>
            </a:extLst>
          </p:cNvPr>
          <p:cNvSpPr>
            <a:spLocks noChangeArrowheads="1"/>
          </p:cNvSpPr>
          <p:nvPr/>
        </p:nvSpPr>
        <p:spPr bwMode="auto">
          <a:xfrm>
            <a:off x="2762251" y="95251"/>
            <a:ext cx="7916863"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r>
              <a:rPr lang="en-US" altLang="en-US" sz="3200" b="1">
                <a:solidFill>
                  <a:srgbClr val="006699"/>
                </a:solidFill>
                <a:latin typeface="Arial" panose="020B0604020202020204" pitchFamily="34" charset="0"/>
              </a:rPr>
              <a:t>Solution to Dining Philosophers (Cont.)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DA26-BD93-433B-A7F5-369033A6167C}"/>
              </a:ext>
            </a:extLst>
          </p:cNvPr>
          <p:cNvSpPr>
            <a:spLocks noGrp="1"/>
          </p:cNvSpPr>
          <p:nvPr>
            <p:ph type="title"/>
          </p:nvPr>
        </p:nvSpPr>
        <p:spPr/>
        <p:txBody>
          <a:bodyPr/>
          <a:lstStyle/>
          <a:p>
            <a:r>
              <a:rPr lang="en-US" dirty="0"/>
              <a:t>First attempts </a:t>
            </a:r>
          </a:p>
        </p:txBody>
      </p:sp>
      <p:sp>
        <p:nvSpPr>
          <p:cNvPr id="3" name="Content Placeholder 2">
            <a:extLst>
              <a:ext uri="{FF2B5EF4-FFF2-40B4-BE49-F238E27FC236}">
                <a16:creationId xmlns:a16="http://schemas.microsoft.com/office/drawing/2014/main" id="{42AA48E2-7A22-41F5-8DA9-F2158C30A7F0}"/>
              </a:ext>
            </a:extLst>
          </p:cNvPr>
          <p:cNvSpPr>
            <a:spLocks noGrp="1"/>
          </p:cNvSpPr>
          <p:nvPr>
            <p:ph idx="1"/>
          </p:nvPr>
        </p:nvSpPr>
        <p:spPr/>
        <p:txBody>
          <a:bodyPr>
            <a:normAutofit/>
          </a:bodyPr>
          <a:lstStyle/>
          <a:p>
            <a:pPr algn="l">
              <a:spcBef>
                <a:spcPct val="20000"/>
              </a:spcBef>
            </a:pPr>
            <a:r>
              <a:rPr lang="en-US" altLang="en-US" sz="2400" dirty="0">
                <a:latin typeface="Arial" panose="020B0604020202020204" pitchFamily="34" charset="0"/>
              </a:rPr>
              <a:t>A laundry list of proposals to achieve mutual exclusion</a:t>
            </a:r>
          </a:p>
          <a:p>
            <a:pPr algn="l">
              <a:spcBef>
                <a:spcPct val="20000"/>
              </a:spcBef>
            </a:pPr>
            <a:r>
              <a:rPr lang="en-US" altLang="en-US" sz="2400" dirty="0">
                <a:latin typeface="Arial" panose="020B0604020202020204" pitchFamily="34" charset="0"/>
              </a:rPr>
              <a:t>Software Solutions</a:t>
            </a:r>
          </a:p>
          <a:p>
            <a:pPr lvl="1">
              <a:spcBef>
                <a:spcPct val="20000"/>
              </a:spcBef>
            </a:pPr>
            <a:r>
              <a:rPr lang="en-US" altLang="en-US" sz="2200" dirty="0">
                <a:latin typeface="Arial" panose="020B0604020202020204" pitchFamily="34" charset="0"/>
              </a:rPr>
              <a:t>L</a:t>
            </a:r>
            <a:r>
              <a:rPr lang="en-US" altLang="en-US" dirty="0">
                <a:latin typeface="Arial" panose="020B0604020202020204" pitchFamily="34" charset="0"/>
              </a:rPr>
              <a:t>ock variables</a:t>
            </a:r>
          </a:p>
          <a:p>
            <a:pPr lvl="1">
              <a:spcBef>
                <a:spcPct val="20000"/>
              </a:spcBef>
            </a:pPr>
            <a:r>
              <a:rPr lang="en-US" altLang="en-US" dirty="0">
                <a:latin typeface="Arial" panose="020B0604020202020204" pitchFamily="34" charset="0"/>
              </a:rPr>
              <a:t>Strict alternation</a:t>
            </a:r>
          </a:p>
          <a:p>
            <a:pPr lvl="1">
              <a:spcBef>
                <a:spcPct val="20000"/>
              </a:spcBef>
            </a:pPr>
            <a:r>
              <a:rPr lang="en-US" altLang="en-US" dirty="0">
                <a:latin typeface="Arial" panose="020B0604020202020204" pitchFamily="34" charset="0"/>
              </a:rPr>
              <a:t>Peterson's solution</a:t>
            </a:r>
          </a:p>
          <a:p>
            <a:pPr algn="l">
              <a:spcBef>
                <a:spcPct val="20000"/>
              </a:spcBef>
            </a:pPr>
            <a:r>
              <a:rPr lang="en-US" altLang="en-US" sz="2000" dirty="0">
                <a:latin typeface="Arial" panose="020B0604020202020204" pitchFamily="34" charset="0"/>
              </a:rPr>
              <a:t>Hardware Solutions</a:t>
            </a:r>
          </a:p>
          <a:p>
            <a:pPr lvl="1">
              <a:spcBef>
                <a:spcPct val="20000"/>
              </a:spcBef>
            </a:pPr>
            <a:r>
              <a:rPr lang="en-US" altLang="en-US" dirty="0">
                <a:latin typeface="Arial" panose="020B0604020202020204" pitchFamily="34" charset="0"/>
              </a:rPr>
              <a:t>Disabling interrupts</a:t>
            </a:r>
          </a:p>
          <a:p>
            <a:pPr lvl="1">
              <a:spcBef>
                <a:spcPct val="20000"/>
              </a:spcBef>
            </a:pPr>
            <a:r>
              <a:rPr lang="en-US" altLang="en-US" dirty="0">
                <a:latin typeface="Arial" panose="020B0604020202020204" pitchFamily="34" charset="0"/>
              </a:rPr>
              <a:t>TSL instruction</a:t>
            </a:r>
          </a:p>
          <a:p>
            <a:endParaRPr lang="en-US" dirty="0"/>
          </a:p>
        </p:txBody>
      </p:sp>
    </p:spTree>
    <p:extLst>
      <p:ext uri="{BB962C8B-B14F-4D97-AF65-F5344CB8AC3E}">
        <p14:creationId xmlns:p14="http://schemas.microsoft.com/office/powerpoint/2010/main" val="242433755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B47B447C-42A8-48E7-8FA4-DB1549FEE62D}"/>
              </a:ext>
            </a:extLst>
          </p:cNvPr>
          <p:cNvSpPr>
            <a:spLocks noGrp="1" noChangeArrowheads="1"/>
          </p:cNvSpPr>
          <p:nvPr>
            <p:ph type="title"/>
          </p:nvPr>
        </p:nvSpPr>
        <p:spPr>
          <a:xfrm>
            <a:off x="2808288" y="-111125"/>
            <a:ext cx="7715250" cy="844550"/>
          </a:xfrm>
        </p:spPr>
        <p:txBody>
          <a:bodyPr/>
          <a:lstStyle/>
          <a:p>
            <a:pPr eaLnBrk="1" hangingPunct="1"/>
            <a:r>
              <a:rPr lang="en-US" altLang="en-US" sz="2800"/>
              <a:t>Monitor Implementation Using Semaphores</a:t>
            </a:r>
          </a:p>
        </p:txBody>
      </p:sp>
      <p:sp>
        <p:nvSpPr>
          <p:cNvPr id="103427" name="Rectangle 3">
            <a:extLst>
              <a:ext uri="{FF2B5EF4-FFF2-40B4-BE49-F238E27FC236}">
                <a16:creationId xmlns:a16="http://schemas.microsoft.com/office/drawing/2014/main" id="{1EDB7B66-610C-40DF-A8AE-0A5190F3B842}"/>
              </a:ext>
            </a:extLst>
          </p:cNvPr>
          <p:cNvSpPr>
            <a:spLocks noGrp="1" noChangeArrowheads="1"/>
          </p:cNvSpPr>
          <p:nvPr>
            <p:ph idx="1"/>
          </p:nvPr>
        </p:nvSpPr>
        <p:spPr>
          <a:xfrm>
            <a:off x="2576514" y="1133475"/>
            <a:ext cx="7043737" cy="4719638"/>
          </a:xfrm>
        </p:spPr>
        <p:txBody>
          <a:bodyPr>
            <a:normAutofit fontScale="85000" lnSpcReduction="20000"/>
          </a:bodyPr>
          <a:lstStyle/>
          <a:p>
            <a:pPr>
              <a:lnSpc>
                <a:spcPct val="80000"/>
              </a:lnSpc>
              <a:tabLst>
                <a:tab pos="1887538" algn="l"/>
                <a:tab pos="2335213" algn="l"/>
                <a:tab pos="2506663" algn="l"/>
              </a:tabLst>
            </a:pPr>
            <a:r>
              <a:rPr lang="en-US" altLang="en-US"/>
              <a:t>Variables </a:t>
            </a:r>
          </a:p>
          <a:p>
            <a:pPr>
              <a:lnSpc>
                <a:spcPct val="80000"/>
              </a:lnSpc>
              <a:buNone/>
              <a:tabLst>
                <a:tab pos="1887538" algn="l"/>
                <a:tab pos="2335213" algn="l"/>
                <a:tab pos="2506663" algn="l"/>
              </a:tabLst>
            </a:pPr>
            <a:endParaRPr lang="en-US" altLang="en-US"/>
          </a:p>
          <a:p>
            <a:pPr>
              <a:lnSpc>
                <a:spcPct val="80000"/>
              </a:lnSpc>
              <a:spcBef>
                <a:spcPct val="15000"/>
              </a:spcBef>
              <a:buNone/>
              <a:tabLst>
                <a:tab pos="1887538" algn="l"/>
                <a:tab pos="2335213" algn="l"/>
                <a:tab pos="2506663" algn="l"/>
              </a:tabLst>
            </a:pPr>
            <a:r>
              <a:rPr lang="en-US" altLang="en-US" b="1">
                <a:solidFill>
                  <a:srgbClr val="000000"/>
                </a:solidFill>
                <a:latin typeface="Courier New" panose="02070309020205020404" pitchFamily="49" charset="0"/>
                <a:cs typeface="Courier New" panose="02070309020205020404" pitchFamily="49" charset="0"/>
              </a:rPr>
              <a:t>	 semaphore mutex;  // (initially  = 1)</a:t>
            </a:r>
          </a:p>
          <a:p>
            <a:pPr>
              <a:lnSpc>
                <a:spcPct val="80000"/>
              </a:lnSpc>
              <a:spcBef>
                <a:spcPct val="15000"/>
              </a:spcBef>
              <a:buNone/>
              <a:tabLst>
                <a:tab pos="1887538" algn="l"/>
                <a:tab pos="2335213" algn="l"/>
                <a:tab pos="2506663" algn="l"/>
              </a:tabLst>
            </a:pPr>
            <a:r>
              <a:rPr lang="en-US" altLang="en-US" b="1">
                <a:solidFill>
                  <a:srgbClr val="000000"/>
                </a:solidFill>
                <a:latin typeface="Courier New" panose="02070309020205020404" pitchFamily="49" charset="0"/>
                <a:cs typeface="Courier New" panose="02070309020205020404" pitchFamily="49" charset="0"/>
              </a:rPr>
              <a:t>	 semaphore next;   // (initially  = 0)</a:t>
            </a:r>
          </a:p>
          <a:p>
            <a:pPr>
              <a:lnSpc>
                <a:spcPct val="80000"/>
              </a:lnSpc>
              <a:spcBef>
                <a:spcPct val="15000"/>
              </a:spcBef>
              <a:buNone/>
              <a:tabLst>
                <a:tab pos="1887538" algn="l"/>
                <a:tab pos="2335213" algn="l"/>
                <a:tab pos="2506663" algn="l"/>
              </a:tabLst>
            </a:pPr>
            <a:r>
              <a:rPr lang="en-US" altLang="en-US" b="1">
                <a:solidFill>
                  <a:srgbClr val="000000"/>
                </a:solidFill>
                <a:latin typeface="Courier New" panose="02070309020205020404" pitchFamily="49" charset="0"/>
                <a:cs typeface="Courier New" panose="02070309020205020404" pitchFamily="49" charset="0"/>
              </a:rPr>
              <a:t>	 int next_count = 0;</a:t>
            </a:r>
            <a:br>
              <a:rPr lang="en-US" altLang="en-US" b="1">
                <a:solidFill>
                  <a:srgbClr val="000000"/>
                </a:solidFill>
                <a:latin typeface="Courier New" panose="02070309020205020404" pitchFamily="49" charset="0"/>
                <a:cs typeface="Courier New" panose="02070309020205020404" pitchFamily="49" charset="0"/>
              </a:rPr>
            </a:br>
            <a:endParaRPr lang="en-US" altLang="en-US" b="1">
              <a:solidFill>
                <a:srgbClr val="000000"/>
              </a:solidFill>
              <a:latin typeface="Courier New" panose="02070309020205020404" pitchFamily="49" charset="0"/>
              <a:cs typeface="Courier New" panose="02070309020205020404" pitchFamily="49" charset="0"/>
            </a:endParaRPr>
          </a:p>
          <a:p>
            <a:pPr>
              <a:lnSpc>
                <a:spcPct val="80000"/>
              </a:lnSpc>
              <a:tabLst>
                <a:tab pos="1887538" algn="l"/>
                <a:tab pos="2335213" algn="l"/>
                <a:tab pos="2506663" algn="l"/>
              </a:tabLst>
            </a:pPr>
            <a:r>
              <a:rPr lang="en-US" altLang="en-US"/>
              <a:t>Each procedure </a:t>
            </a:r>
            <a:r>
              <a:rPr lang="en-US" altLang="en-US" b="1" i="1"/>
              <a:t>F</a:t>
            </a:r>
            <a:r>
              <a:rPr lang="en-US" altLang="en-US"/>
              <a:t>  will be replaced by</a:t>
            </a:r>
          </a:p>
          <a:p>
            <a:pPr>
              <a:lnSpc>
                <a:spcPct val="80000"/>
              </a:lnSpc>
              <a:tabLst>
                <a:tab pos="1887538" algn="l"/>
                <a:tab pos="2335213" algn="l"/>
                <a:tab pos="2506663" algn="l"/>
              </a:tabLst>
            </a:pPr>
            <a:endParaRPr lang="en-US" altLang="en-US" sz="1600"/>
          </a:p>
          <a:p>
            <a:pPr>
              <a:lnSpc>
                <a:spcPct val="80000"/>
              </a:lnSpc>
              <a:spcBef>
                <a:spcPct val="15000"/>
              </a:spcBef>
              <a:buNone/>
              <a:tabLst>
                <a:tab pos="1887538" algn="l"/>
                <a:tab pos="2335213" algn="l"/>
                <a:tab pos="2506663" algn="l"/>
              </a:tabLst>
            </a:pPr>
            <a:r>
              <a:rPr lang="en-US" altLang="en-US" b="1">
                <a:solidFill>
                  <a:srgbClr val="000000"/>
                </a:solidFill>
                <a:latin typeface="Courier New" panose="02070309020205020404" pitchFamily="49" charset="0"/>
                <a:cs typeface="Courier New" panose="02070309020205020404" pitchFamily="49" charset="0"/>
              </a:rPr>
              <a:t>			wait(mutex);</a:t>
            </a:r>
          </a:p>
          <a:p>
            <a:pPr>
              <a:lnSpc>
                <a:spcPct val="80000"/>
              </a:lnSpc>
              <a:spcBef>
                <a:spcPct val="15000"/>
              </a:spcBef>
              <a:buNone/>
              <a:tabLst>
                <a:tab pos="1887538" algn="l"/>
                <a:tab pos="2335213" algn="l"/>
                <a:tab pos="2506663" algn="l"/>
              </a:tabLst>
            </a:pPr>
            <a:r>
              <a:rPr lang="en-US" altLang="en-US" b="1">
                <a:solidFill>
                  <a:srgbClr val="000000"/>
                </a:solidFill>
                <a:latin typeface="Courier New" panose="02070309020205020404" pitchFamily="49" charset="0"/>
                <a:cs typeface="Courier New" panose="02070309020205020404" pitchFamily="49" charset="0"/>
              </a:rPr>
              <a:t>			     …			 </a:t>
            </a:r>
          </a:p>
          <a:p>
            <a:pPr>
              <a:lnSpc>
                <a:spcPct val="80000"/>
              </a:lnSpc>
              <a:spcBef>
                <a:spcPct val="15000"/>
              </a:spcBef>
              <a:buNone/>
              <a:tabLst>
                <a:tab pos="1887538" algn="l"/>
                <a:tab pos="2335213" algn="l"/>
                <a:tab pos="2506663" algn="l"/>
              </a:tabLst>
            </a:pPr>
            <a:r>
              <a:rPr lang="en-US" altLang="en-US" b="1">
                <a:solidFill>
                  <a:srgbClr val="000000"/>
                </a:solidFill>
                <a:latin typeface="Courier New" panose="02070309020205020404" pitchFamily="49" charset="0"/>
                <a:cs typeface="Courier New" panose="02070309020205020404" pitchFamily="49" charset="0"/>
              </a:rPr>
              <a:t>                    body of F;</a:t>
            </a:r>
          </a:p>
          <a:p>
            <a:pPr>
              <a:lnSpc>
                <a:spcPct val="80000"/>
              </a:lnSpc>
              <a:spcBef>
                <a:spcPct val="15000"/>
              </a:spcBef>
              <a:buNone/>
              <a:tabLst>
                <a:tab pos="1887538" algn="l"/>
                <a:tab pos="2335213" algn="l"/>
                <a:tab pos="2506663" algn="l"/>
              </a:tabLst>
            </a:pPr>
            <a:r>
              <a:rPr lang="en-US" altLang="en-US" b="1">
                <a:solidFill>
                  <a:srgbClr val="000000"/>
                </a:solidFill>
                <a:latin typeface="Courier New" panose="02070309020205020404" pitchFamily="49" charset="0"/>
                <a:cs typeface="Courier New" panose="02070309020205020404" pitchFamily="49" charset="0"/>
              </a:rPr>
              <a:t>			     …</a:t>
            </a:r>
          </a:p>
          <a:p>
            <a:pPr>
              <a:lnSpc>
                <a:spcPct val="80000"/>
              </a:lnSpc>
              <a:spcBef>
                <a:spcPct val="15000"/>
              </a:spcBef>
              <a:buNone/>
              <a:tabLst>
                <a:tab pos="1887538" algn="l"/>
                <a:tab pos="2335213" algn="l"/>
                <a:tab pos="2506663" algn="l"/>
              </a:tabLst>
            </a:pPr>
            <a:r>
              <a:rPr lang="en-US" altLang="en-US" b="1">
                <a:solidFill>
                  <a:srgbClr val="000000"/>
                </a:solidFill>
                <a:latin typeface="Courier New" panose="02070309020205020404" pitchFamily="49" charset="0"/>
                <a:cs typeface="Courier New" panose="02070309020205020404" pitchFamily="49" charset="0"/>
              </a:rPr>
              <a:t>			if (next_count &gt; 0)</a:t>
            </a:r>
          </a:p>
          <a:p>
            <a:pPr>
              <a:lnSpc>
                <a:spcPct val="80000"/>
              </a:lnSpc>
              <a:spcBef>
                <a:spcPct val="15000"/>
              </a:spcBef>
              <a:buNone/>
              <a:tabLst>
                <a:tab pos="1887538" algn="l"/>
                <a:tab pos="2335213" algn="l"/>
                <a:tab pos="2506663" algn="l"/>
              </a:tabLst>
            </a:pPr>
            <a:r>
              <a:rPr lang="en-US" altLang="en-US" b="1">
                <a:solidFill>
                  <a:srgbClr val="000000"/>
                </a:solidFill>
                <a:latin typeface="Courier New" panose="02070309020205020404" pitchFamily="49" charset="0"/>
                <a:cs typeface="Courier New" panose="02070309020205020404" pitchFamily="49" charset="0"/>
              </a:rPr>
              <a:t>				signal(next)</a:t>
            </a:r>
          </a:p>
          <a:p>
            <a:pPr>
              <a:lnSpc>
                <a:spcPct val="80000"/>
              </a:lnSpc>
              <a:spcBef>
                <a:spcPct val="15000"/>
              </a:spcBef>
              <a:buNone/>
              <a:tabLst>
                <a:tab pos="1887538" algn="l"/>
                <a:tab pos="2335213" algn="l"/>
                <a:tab pos="2506663" algn="l"/>
              </a:tabLst>
            </a:pPr>
            <a:r>
              <a:rPr lang="en-US" altLang="en-US" b="1">
                <a:solidFill>
                  <a:srgbClr val="000000"/>
                </a:solidFill>
                <a:latin typeface="Courier New" panose="02070309020205020404" pitchFamily="49" charset="0"/>
                <a:cs typeface="Courier New" panose="02070309020205020404" pitchFamily="49" charset="0"/>
              </a:rPr>
              <a:t>			else </a:t>
            </a:r>
          </a:p>
          <a:p>
            <a:pPr>
              <a:lnSpc>
                <a:spcPct val="80000"/>
              </a:lnSpc>
              <a:spcBef>
                <a:spcPct val="15000"/>
              </a:spcBef>
              <a:buNone/>
              <a:tabLst>
                <a:tab pos="1887538" algn="l"/>
                <a:tab pos="2335213" algn="l"/>
                <a:tab pos="2506663" algn="l"/>
              </a:tabLst>
            </a:pPr>
            <a:r>
              <a:rPr lang="en-US" altLang="en-US" b="1">
                <a:solidFill>
                  <a:srgbClr val="000000"/>
                </a:solidFill>
                <a:latin typeface="Courier New" panose="02070309020205020404" pitchFamily="49" charset="0"/>
                <a:cs typeface="Courier New" panose="02070309020205020404" pitchFamily="49" charset="0"/>
              </a:rPr>
              <a:t>				signal(mutex);</a:t>
            </a:r>
            <a:br>
              <a:rPr lang="en-US" altLang="en-US" b="1">
                <a:solidFill>
                  <a:srgbClr val="000000"/>
                </a:solidFill>
                <a:latin typeface="Courier New" panose="02070309020205020404" pitchFamily="49" charset="0"/>
                <a:cs typeface="Courier New" panose="02070309020205020404" pitchFamily="49" charset="0"/>
              </a:rPr>
            </a:br>
            <a:endParaRPr lang="en-US" altLang="en-US" b="1">
              <a:solidFill>
                <a:srgbClr val="000000"/>
              </a:solidFill>
              <a:latin typeface="Courier New" panose="02070309020205020404" pitchFamily="49" charset="0"/>
              <a:cs typeface="Courier New" panose="02070309020205020404" pitchFamily="49" charset="0"/>
            </a:endParaRPr>
          </a:p>
          <a:p>
            <a:pPr>
              <a:lnSpc>
                <a:spcPct val="80000"/>
              </a:lnSpc>
              <a:tabLst>
                <a:tab pos="1887538" algn="l"/>
                <a:tab pos="2335213" algn="l"/>
                <a:tab pos="2506663" algn="l"/>
              </a:tabLst>
            </a:pPr>
            <a:r>
              <a:rPr lang="en-US" altLang="en-US"/>
              <a:t>Mutual exclusion within a monitor is ensured</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077122FA-15C4-4B40-9CBD-75AD77D61184}"/>
              </a:ext>
            </a:extLst>
          </p:cNvPr>
          <p:cNvSpPr>
            <a:spLocks noGrp="1" noChangeArrowheads="1"/>
          </p:cNvSpPr>
          <p:nvPr>
            <p:ph type="title"/>
          </p:nvPr>
        </p:nvSpPr>
        <p:spPr>
          <a:xfrm>
            <a:off x="2613025" y="158751"/>
            <a:ext cx="8229600" cy="576263"/>
          </a:xfrm>
        </p:spPr>
        <p:txBody>
          <a:bodyPr/>
          <a:lstStyle/>
          <a:p>
            <a:pPr eaLnBrk="1" hangingPunct="1"/>
            <a:r>
              <a:rPr lang="en-US" altLang="en-US" sz="2600"/>
              <a:t>Monitor Implementation – Condition Variables</a:t>
            </a:r>
          </a:p>
        </p:txBody>
      </p:sp>
      <p:sp>
        <p:nvSpPr>
          <p:cNvPr id="105475" name="Rectangle 3">
            <a:extLst>
              <a:ext uri="{FF2B5EF4-FFF2-40B4-BE49-F238E27FC236}">
                <a16:creationId xmlns:a16="http://schemas.microsoft.com/office/drawing/2014/main" id="{29F12EC8-3DF3-4555-8543-806A215EFBC0}"/>
              </a:ext>
            </a:extLst>
          </p:cNvPr>
          <p:cNvSpPr>
            <a:spLocks noGrp="1" noChangeArrowheads="1"/>
          </p:cNvSpPr>
          <p:nvPr>
            <p:ph idx="1"/>
          </p:nvPr>
        </p:nvSpPr>
        <p:spPr>
          <a:xfrm>
            <a:off x="2417764" y="1190626"/>
            <a:ext cx="7843837" cy="4530725"/>
          </a:xfrm>
        </p:spPr>
        <p:txBody>
          <a:bodyPr>
            <a:normAutofit fontScale="92500" lnSpcReduction="20000"/>
          </a:bodyPr>
          <a:lstStyle/>
          <a:p>
            <a:pPr>
              <a:spcBef>
                <a:spcPct val="15000"/>
              </a:spcBef>
              <a:tabLst>
                <a:tab pos="1828800" algn="l"/>
                <a:tab pos="2217738" algn="l"/>
              </a:tabLst>
            </a:pPr>
            <a:r>
              <a:rPr lang="en-US" altLang="en-US"/>
              <a:t>For each condition variable </a:t>
            </a:r>
            <a:r>
              <a:rPr lang="en-US" altLang="en-US" b="1" i="1"/>
              <a:t>x</a:t>
            </a:r>
            <a:r>
              <a:rPr lang="en-US" altLang="en-US"/>
              <a:t>, we  have</a:t>
            </a:r>
            <a:r>
              <a:rPr lang="en-US" altLang="en-US" sz="1600"/>
              <a:t>:</a:t>
            </a:r>
          </a:p>
          <a:p>
            <a:pPr>
              <a:spcBef>
                <a:spcPct val="15000"/>
              </a:spcBef>
              <a:buNone/>
              <a:tabLst>
                <a:tab pos="1828800" algn="l"/>
                <a:tab pos="2217738" algn="l"/>
              </a:tabLst>
            </a:pPr>
            <a:endParaRPr lang="en-US" altLang="en-US" sz="1600"/>
          </a:p>
          <a:p>
            <a:pPr>
              <a:spcBef>
                <a:spcPct val="15000"/>
              </a:spcBef>
              <a:buNone/>
              <a:tabLst>
                <a:tab pos="1828800" algn="l"/>
                <a:tab pos="2217738" algn="l"/>
              </a:tabLst>
            </a:pPr>
            <a:r>
              <a:rPr lang="en-US" altLang="en-US" b="1">
                <a:solidFill>
                  <a:srgbClr val="000000"/>
                </a:solidFill>
                <a:latin typeface="Courier New" panose="02070309020205020404" pitchFamily="49" charset="0"/>
                <a:cs typeface="Courier New" panose="02070309020205020404" pitchFamily="49" charset="0"/>
              </a:rPr>
              <a:t>		semaphore x_sem; // (initially  = 0)</a:t>
            </a:r>
          </a:p>
          <a:p>
            <a:pPr>
              <a:spcBef>
                <a:spcPct val="15000"/>
              </a:spcBef>
              <a:buNone/>
              <a:tabLst>
                <a:tab pos="1828800" algn="l"/>
                <a:tab pos="2217738" algn="l"/>
              </a:tabLst>
            </a:pPr>
            <a:r>
              <a:rPr lang="en-US" altLang="en-US" b="1">
                <a:solidFill>
                  <a:srgbClr val="000000"/>
                </a:solidFill>
                <a:latin typeface="Courier New" panose="02070309020205020404" pitchFamily="49" charset="0"/>
                <a:cs typeface="Courier New" panose="02070309020205020404" pitchFamily="49" charset="0"/>
              </a:rPr>
              <a:t>		int x_count = 0;</a:t>
            </a:r>
            <a:br>
              <a:rPr lang="en-US" altLang="en-US" b="1">
                <a:solidFill>
                  <a:srgbClr val="000000"/>
                </a:solidFill>
                <a:latin typeface="Courier New" panose="02070309020205020404" pitchFamily="49" charset="0"/>
                <a:cs typeface="Courier New" panose="02070309020205020404" pitchFamily="49" charset="0"/>
              </a:rPr>
            </a:br>
            <a:endParaRPr lang="en-US" altLang="en-US" b="1">
              <a:solidFill>
                <a:srgbClr val="000000"/>
              </a:solidFill>
              <a:latin typeface="Courier New" panose="02070309020205020404" pitchFamily="49" charset="0"/>
              <a:cs typeface="Courier New" panose="02070309020205020404" pitchFamily="49" charset="0"/>
            </a:endParaRPr>
          </a:p>
          <a:p>
            <a:pPr>
              <a:spcBef>
                <a:spcPct val="15000"/>
              </a:spcBef>
              <a:tabLst>
                <a:tab pos="1828800" algn="l"/>
                <a:tab pos="2217738" algn="l"/>
              </a:tabLst>
            </a:pPr>
            <a:r>
              <a:rPr lang="en-US" altLang="en-US"/>
              <a:t>The operation </a:t>
            </a:r>
            <a:r>
              <a:rPr lang="en-US" altLang="en-US">
                <a:solidFill>
                  <a:srgbClr val="0000FF"/>
                </a:solidFill>
              </a:rPr>
              <a:t>x.wait</a:t>
            </a:r>
            <a:r>
              <a:rPr lang="en-US" altLang="en-US" b="1"/>
              <a:t> </a:t>
            </a:r>
            <a:r>
              <a:rPr lang="en-US" altLang="en-US"/>
              <a:t>can be implemented as</a:t>
            </a:r>
            <a:r>
              <a:rPr lang="en-US" altLang="en-US" sz="1600"/>
              <a:t>:</a:t>
            </a:r>
          </a:p>
          <a:p>
            <a:pPr>
              <a:spcBef>
                <a:spcPct val="15000"/>
              </a:spcBef>
              <a:buNone/>
              <a:tabLst>
                <a:tab pos="1828800" algn="l"/>
                <a:tab pos="2217738" algn="l"/>
              </a:tabLst>
            </a:pPr>
            <a:r>
              <a:rPr lang="en-US" altLang="en-US" sz="1600"/>
              <a:t>		</a:t>
            </a:r>
          </a:p>
          <a:p>
            <a:pPr>
              <a:spcBef>
                <a:spcPct val="15000"/>
              </a:spcBef>
              <a:buNone/>
              <a:tabLst>
                <a:tab pos="1828800" algn="l"/>
                <a:tab pos="2217738" algn="l"/>
              </a:tabLst>
            </a:pPr>
            <a:r>
              <a:rPr lang="en-US" altLang="en-US" b="1">
                <a:solidFill>
                  <a:srgbClr val="000000"/>
                </a:solidFill>
                <a:latin typeface="Courier New" panose="02070309020205020404" pitchFamily="49" charset="0"/>
                <a:cs typeface="Courier New" panose="02070309020205020404" pitchFamily="49" charset="0"/>
              </a:rPr>
              <a:t>		x_count++;</a:t>
            </a:r>
          </a:p>
          <a:p>
            <a:pPr>
              <a:spcBef>
                <a:spcPct val="15000"/>
              </a:spcBef>
              <a:buNone/>
              <a:tabLst>
                <a:tab pos="1828800" algn="l"/>
                <a:tab pos="2217738" algn="l"/>
              </a:tabLst>
            </a:pPr>
            <a:r>
              <a:rPr lang="en-US" altLang="en-US" b="1">
                <a:solidFill>
                  <a:srgbClr val="000000"/>
                </a:solidFill>
                <a:latin typeface="Courier New" panose="02070309020205020404" pitchFamily="49" charset="0"/>
                <a:cs typeface="Courier New" panose="02070309020205020404" pitchFamily="49" charset="0"/>
              </a:rPr>
              <a:t>		if (next_count &gt; 0)</a:t>
            </a:r>
          </a:p>
          <a:p>
            <a:pPr>
              <a:spcBef>
                <a:spcPct val="15000"/>
              </a:spcBef>
              <a:buNone/>
              <a:tabLst>
                <a:tab pos="1828800" algn="l"/>
                <a:tab pos="2217738" algn="l"/>
              </a:tabLst>
            </a:pPr>
            <a:r>
              <a:rPr lang="en-US" altLang="en-US" b="1">
                <a:solidFill>
                  <a:srgbClr val="000000"/>
                </a:solidFill>
                <a:latin typeface="Courier New" panose="02070309020205020404" pitchFamily="49" charset="0"/>
                <a:cs typeface="Courier New" panose="02070309020205020404" pitchFamily="49" charset="0"/>
              </a:rPr>
              <a:t>			signal(next);</a:t>
            </a:r>
          </a:p>
          <a:p>
            <a:pPr>
              <a:spcBef>
                <a:spcPct val="15000"/>
              </a:spcBef>
              <a:buNone/>
              <a:tabLst>
                <a:tab pos="1828800" algn="l"/>
                <a:tab pos="2217738" algn="l"/>
              </a:tabLst>
            </a:pPr>
            <a:r>
              <a:rPr lang="en-US" altLang="en-US" b="1">
                <a:solidFill>
                  <a:srgbClr val="000000"/>
                </a:solidFill>
                <a:latin typeface="Courier New" panose="02070309020205020404" pitchFamily="49" charset="0"/>
                <a:cs typeface="Courier New" panose="02070309020205020404" pitchFamily="49" charset="0"/>
              </a:rPr>
              <a:t>		else</a:t>
            </a:r>
          </a:p>
          <a:p>
            <a:pPr>
              <a:spcBef>
                <a:spcPct val="15000"/>
              </a:spcBef>
              <a:buNone/>
              <a:tabLst>
                <a:tab pos="1828800" algn="l"/>
                <a:tab pos="2217738" algn="l"/>
              </a:tabLst>
            </a:pPr>
            <a:r>
              <a:rPr lang="en-US" altLang="en-US" b="1">
                <a:solidFill>
                  <a:srgbClr val="000000"/>
                </a:solidFill>
                <a:latin typeface="Courier New" panose="02070309020205020404" pitchFamily="49" charset="0"/>
                <a:cs typeface="Courier New" panose="02070309020205020404" pitchFamily="49" charset="0"/>
              </a:rPr>
              <a:t>			signal(mutex);</a:t>
            </a:r>
          </a:p>
          <a:p>
            <a:pPr>
              <a:spcBef>
                <a:spcPct val="15000"/>
              </a:spcBef>
              <a:buNone/>
              <a:tabLst>
                <a:tab pos="1828800" algn="l"/>
                <a:tab pos="2217738" algn="l"/>
              </a:tabLst>
            </a:pPr>
            <a:r>
              <a:rPr lang="en-US" altLang="en-US" b="1">
                <a:solidFill>
                  <a:srgbClr val="000000"/>
                </a:solidFill>
                <a:latin typeface="Courier New" panose="02070309020205020404" pitchFamily="49" charset="0"/>
                <a:cs typeface="Courier New" panose="02070309020205020404" pitchFamily="49" charset="0"/>
              </a:rPr>
              <a:t>		wait(x_sem);</a:t>
            </a:r>
          </a:p>
          <a:p>
            <a:pPr>
              <a:spcBef>
                <a:spcPct val="15000"/>
              </a:spcBef>
              <a:buNone/>
              <a:tabLst>
                <a:tab pos="1828800" algn="l"/>
                <a:tab pos="2217738" algn="l"/>
              </a:tabLst>
            </a:pPr>
            <a:r>
              <a:rPr lang="en-US" altLang="en-US" b="1">
                <a:solidFill>
                  <a:srgbClr val="000000"/>
                </a:solidFill>
                <a:latin typeface="Courier New" panose="02070309020205020404" pitchFamily="49" charset="0"/>
                <a:cs typeface="Courier New" panose="02070309020205020404" pitchFamily="49" charset="0"/>
              </a:rPr>
              <a:t>		x_count--;</a:t>
            </a:r>
          </a:p>
          <a:p>
            <a:pPr>
              <a:spcBef>
                <a:spcPct val="15000"/>
              </a:spcBef>
              <a:buNone/>
              <a:tabLst>
                <a:tab pos="1828800" algn="l"/>
                <a:tab pos="2217738" algn="l"/>
              </a:tabLst>
            </a:pPr>
            <a:r>
              <a:rPr lang="en-US" altLang="en-US" sz="1600" b="1"/>
              <a:t>		</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A3921262-4ED1-4E56-B434-2D3D7B8D41CB}"/>
              </a:ext>
            </a:extLst>
          </p:cNvPr>
          <p:cNvSpPr>
            <a:spLocks noGrp="1" noChangeArrowheads="1"/>
          </p:cNvSpPr>
          <p:nvPr>
            <p:ph type="title"/>
          </p:nvPr>
        </p:nvSpPr>
        <p:spPr>
          <a:xfrm>
            <a:off x="2457450" y="146051"/>
            <a:ext cx="7753350" cy="576263"/>
          </a:xfrm>
        </p:spPr>
        <p:txBody>
          <a:bodyPr/>
          <a:lstStyle/>
          <a:p>
            <a:pPr eaLnBrk="1" hangingPunct="1"/>
            <a:r>
              <a:rPr lang="en-US" altLang="en-US"/>
              <a:t>Monitor Implementation (Cont.)</a:t>
            </a:r>
          </a:p>
        </p:txBody>
      </p:sp>
      <p:sp>
        <p:nvSpPr>
          <p:cNvPr id="107523" name="Rectangle 3">
            <a:extLst>
              <a:ext uri="{FF2B5EF4-FFF2-40B4-BE49-F238E27FC236}">
                <a16:creationId xmlns:a16="http://schemas.microsoft.com/office/drawing/2014/main" id="{FC4F9E66-78BE-4F36-AA6C-65D34D11798B}"/>
              </a:ext>
            </a:extLst>
          </p:cNvPr>
          <p:cNvSpPr>
            <a:spLocks noGrp="1" noChangeArrowheads="1"/>
          </p:cNvSpPr>
          <p:nvPr>
            <p:ph idx="1"/>
          </p:nvPr>
        </p:nvSpPr>
        <p:spPr/>
        <p:txBody>
          <a:bodyPr/>
          <a:lstStyle/>
          <a:p>
            <a:pPr>
              <a:tabLst>
                <a:tab pos="1368425" algn="l"/>
                <a:tab pos="1712913" algn="l"/>
                <a:tab pos="2335213" algn="l"/>
              </a:tabLst>
            </a:pPr>
            <a:r>
              <a:rPr lang="en-US" altLang="en-US"/>
              <a:t>The operation </a:t>
            </a:r>
            <a:r>
              <a:rPr lang="en-US" altLang="en-US" b="1">
                <a:solidFill>
                  <a:srgbClr val="000000"/>
                </a:solidFill>
                <a:latin typeface="Courier New" panose="02070309020205020404" pitchFamily="49" charset="0"/>
                <a:cs typeface="Courier New" panose="02070309020205020404" pitchFamily="49" charset="0"/>
              </a:rPr>
              <a:t>x.signal </a:t>
            </a:r>
            <a:r>
              <a:rPr lang="en-US" altLang="en-US"/>
              <a:t>can be implemented as:</a:t>
            </a:r>
            <a:br>
              <a:rPr lang="en-US" altLang="en-US"/>
            </a:br>
            <a:endParaRPr lang="en-US" altLang="en-US"/>
          </a:p>
          <a:p>
            <a:pPr>
              <a:spcBef>
                <a:spcPct val="15000"/>
              </a:spcBef>
              <a:buNone/>
              <a:tabLst>
                <a:tab pos="1368425" algn="l"/>
                <a:tab pos="1712913" algn="l"/>
                <a:tab pos="2335213" algn="l"/>
              </a:tabLst>
            </a:pPr>
            <a:r>
              <a:rPr lang="en-US" altLang="en-US" b="1">
                <a:solidFill>
                  <a:srgbClr val="000000"/>
                </a:solidFill>
                <a:latin typeface="Courier New" panose="02070309020205020404" pitchFamily="49" charset="0"/>
                <a:cs typeface="Courier New" panose="02070309020205020404" pitchFamily="49" charset="0"/>
              </a:rPr>
              <a:t>		if (x_count &gt; 0) {</a:t>
            </a:r>
          </a:p>
          <a:p>
            <a:pPr>
              <a:spcBef>
                <a:spcPct val="15000"/>
              </a:spcBef>
              <a:buNone/>
              <a:tabLst>
                <a:tab pos="1368425" algn="l"/>
                <a:tab pos="1712913" algn="l"/>
                <a:tab pos="2335213" algn="l"/>
              </a:tabLst>
            </a:pPr>
            <a:r>
              <a:rPr lang="en-US" altLang="en-US" b="1">
                <a:solidFill>
                  <a:srgbClr val="000000"/>
                </a:solidFill>
                <a:latin typeface="Courier New" panose="02070309020205020404" pitchFamily="49" charset="0"/>
                <a:cs typeface="Courier New" panose="02070309020205020404" pitchFamily="49" charset="0"/>
              </a:rPr>
              <a:t>			next_count++;</a:t>
            </a:r>
          </a:p>
          <a:p>
            <a:pPr>
              <a:spcBef>
                <a:spcPct val="15000"/>
              </a:spcBef>
              <a:buNone/>
              <a:tabLst>
                <a:tab pos="1368425" algn="l"/>
                <a:tab pos="1712913" algn="l"/>
                <a:tab pos="2335213" algn="l"/>
              </a:tabLst>
            </a:pPr>
            <a:r>
              <a:rPr lang="en-US" altLang="en-US" b="1">
                <a:solidFill>
                  <a:srgbClr val="000000"/>
                </a:solidFill>
                <a:latin typeface="Courier New" panose="02070309020205020404" pitchFamily="49" charset="0"/>
                <a:cs typeface="Courier New" panose="02070309020205020404" pitchFamily="49" charset="0"/>
              </a:rPr>
              <a:t>			signal(x_sem);</a:t>
            </a:r>
          </a:p>
          <a:p>
            <a:pPr>
              <a:spcBef>
                <a:spcPct val="15000"/>
              </a:spcBef>
              <a:buNone/>
              <a:tabLst>
                <a:tab pos="1368425" algn="l"/>
                <a:tab pos="1712913" algn="l"/>
                <a:tab pos="2335213" algn="l"/>
              </a:tabLst>
            </a:pPr>
            <a:r>
              <a:rPr lang="en-US" altLang="en-US" b="1">
                <a:solidFill>
                  <a:srgbClr val="000000"/>
                </a:solidFill>
                <a:latin typeface="Courier New" panose="02070309020205020404" pitchFamily="49" charset="0"/>
                <a:cs typeface="Courier New" panose="02070309020205020404" pitchFamily="49" charset="0"/>
              </a:rPr>
              <a:t>			wait(next);</a:t>
            </a:r>
          </a:p>
          <a:p>
            <a:pPr>
              <a:spcBef>
                <a:spcPct val="15000"/>
              </a:spcBef>
              <a:buNone/>
              <a:tabLst>
                <a:tab pos="1368425" algn="l"/>
                <a:tab pos="1712913" algn="l"/>
                <a:tab pos="2335213" algn="l"/>
              </a:tabLst>
            </a:pPr>
            <a:r>
              <a:rPr lang="en-US" altLang="en-US" b="1">
                <a:solidFill>
                  <a:srgbClr val="000000"/>
                </a:solidFill>
                <a:latin typeface="Courier New" panose="02070309020205020404" pitchFamily="49" charset="0"/>
                <a:cs typeface="Courier New" panose="02070309020205020404" pitchFamily="49" charset="0"/>
              </a:rPr>
              <a:t>			next_count--;</a:t>
            </a:r>
          </a:p>
          <a:p>
            <a:pPr>
              <a:spcBef>
                <a:spcPct val="15000"/>
              </a:spcBef>
              <a:buNone/>
              <a:tabLst>
                <a:tab pos="1368425" algn="l"/>
                <a:tab pos="1712913" algn="l"/>
                <a:tab pos="2335213" algn="l"/>
              </a:tabLst>
            </a:pPr>
            <a:r>
              <a:rPr lang="en-US" altLang="en-US" b="1">
                <a:solidFill>
                  <a:srgbClr val="000000"/>
                </a:solidFill>
                <a:latin typeface="Courier New" panose="02070309020205020404" pitchFamily="49" charset="0"/>
                <a:cs typeface="Courier New" panose="02070309020205020404" pitchFamily="49" charset="0"/>
              </a:rPr>
              <a:t>		}</a:t>
            </a:r>
          </a:p>
          <a:p>
            <a:pPr>
              <a:spcBef>
                <a:spcPct val="15000"/>
              </a:spcBef>
              <a:buNone/>
              <a:tabLst>
                <a:tab pos="1368425" algn="l"/>
                <a:tab pos="1712913" algn="l"/>
                <a:tab pos="2335213" algn="l"/>
              </a:tabLst>
            </a:pPr>
            <a:r>
              <a:rPr lang="en-US" altLang="en-US" b="1"/>
              <a:t>		</a:t>
            </a:r>
            <a:r>
              <a:rPr lang="en-US" altLang="en-US"/>
              <a:t>	</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90A4E6C5-65C2-48EF-BF88-6F1266C0392C}"/>
              </a:ext>
            </a:extLst>
          </p:cNvPr>
          <p:cNvSpPr>
            <a:spLocks noGrp="1" noChangeArrowheads="1"/>
          </p:cNvSpPr>
          <p:nvPr>
            <p:ph type="title"/>
          </p:nvPr>
        </p:nvSpPr>
        <p:spPr>
          <a:xfrm>
            <a:off x="2573338" y="147638"/>
            <a:ext cx="8229600" cy="576262"/>
          </a:xfrm>
        </p:spPr>
        <p:txBody>
          <a:bodyPr/>
          <a:lstStyle/>
          <a:p>
            <a:r>
              <a:rPr lang="en-US" altLang="en-US"/>
              <a:t>Resuming Processes within a Monitor</a:t>
            </a:r>
          </a:p>
        </p:txBody>
      </p:sp>
      <p:sp>
        <p:nvSpPr>
          <p:cNvPr id="109571" name="Content Placeholder 2">
            <a:extLst>
              <a:ext uri="{FF2B5EF4-FFF2-40B4-BE49-F238E27FC236}">
                <a16:creationId xmlns:a16="http://schemas.microsoft.com/office/drawing/2014/main" id="{788DC296-74C8-4CFA-A56C-4FADAA290052}"/>
              </a:ext>
            </a:extLst>
          </p:cNvPr>
          <p:cNvSpPr>
            <a:spLocks noGrp="1" noChangeArrowheads="1"/>
          </p:cNvSpPr>
          <p:nvPr>
            <p:ph idx="1"/>
          </p:nvPr>
        </p:nvSpPr>
        <p:spPr>
          <a:xfrm>
            <a:off x="2330450" y="1233489"/>
            <a:ext cx="6699250" cy="4530725"/>
          </a:xfrm>
        </p:spPr>
        <p:txBody>
          <a:bodyPr/>
          <a:lstStyle/>
          <a:p>
            <a:r>
              <a:rPr lang="en-US" altLang="en-US"/>
              <a:t>If several processes queued on condition x, and x.signal() executed, which should be resumed?</a:t>
            </a:r>
          </a:p>
          <a:p>
            <a:r>
              <a:rPr lang="en-US" altLang="en-US"/>
              <a:t>FCFS frequently not adequate </a:t>
            </a:r>
          </a:p>
          <a:p>
            <a:r>
              <a:rPr lang="en-US" altLang="en-US" b="1">
                <a:solidFill>
                  <a:srgbClr val="0000FF"/>
                </a:solidFill>
              </a:rPr>
              <a:t>conditional-wait </a:t>
            </a:r>
            <a:r>
              <a:rPr lang="en-US" altLang="en-US"/>
              <a:t>construct of the form x.wait(c)</a:t>
            </a:r>
          </a:p>
          <a:p>
            <a:pPr lvl="1"/>
            <a:r>
              <a:rPr lang="en-US" altLang="en-US"/>
              <a:t>Where c is </a:t>
            </a:r>
            <a:r>
              <a:rPr lang="en-US" altLang="en-US" b="1">
                <a:solidFill>
                  <a:srgbClr val="0000FF"/>
                </a:solidFill>
              </a:rPr>
              <a:t>priority number</a:t>
            </a:r>
          </a:p>
          <a:p>
            <a:pPr lvl="1"/>
            <a:r>
              <a:rPr lang="en-US" altLang="en-US"/>
              <a:t>Process with lowest number (highest priority) is scheduled next</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48239"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19910"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229605"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785759"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Arc 19">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568884"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AC5179-735F-4DF5-A738-8534FD5E0310}"/>
              </a:ext>
            </a:extLst>
          </p:cNvPr>
          <p:cNvSpPr>
            <a:spLocks noGrp="1"/>
          </p:cNvSpPr>
          <p:nvPr>
            <p:ph type="ctrTitle"/>
          </p:nvPr>
        </p:nvSpPr>
        <p:spPr>
          <a:xfrm>
            <a:off x="644561" y="2744662"/>
            <a:ext cx="6589707" cy="2387600"/>
          </a:xfrm>
        </p:spPr>
        <p:txBody>
          <a:bodyPr>
            <a:normAutofit/>
          </a:bodyPr>
          <a:lstStyle/>
          <a:p>
            <a:pPr algn="l"/>
            <a:r>
              <a:rPr lang="en-IN" dirty="0">
                <a:solidFill>
                  <a:srgbClr val="FFFFFF"/>
                </a:solidFill>
              </a:rPr>
              <a:t>THANK YOU!!</a:t>
            </a:r>
          </a:p>
        </p:txBody>
      </p:sp>
      <p:sp>
        <p:nvSpPr>
          <p:cNvPr id="3" name="Subtitle 2">
            <a:extLst>
              <a:ext uri="{FF2B5EF4-FFF2-40B4-BE49-F238E27FC236}">
                <a16:creationId xmlns:a16="http://schemas.microsoft.com/office/drawing/2014/main" id="{1EEB7FDC-8464-4C32-AC07-B66EB0BA4AE4}"/>
              </a:ext>
            </a:extLst>
          </p:cNvPr>
          <p:cNvSpPr>
            <a:spLocks noGrp="1"/>
          </p:cNvSpPr>
          <p:nvPr>
            <p:ph type="subTitle" idx="1"/>
          </p:nvPr>
        </p:nvSpPr>
        <p:spPr>
          <a:xfrm>
            <a:off x="644561" y="5224337"/>
            <a:ext cx="6589707" cy="995327"/>
          </a:xfrm>
        </p:spPr>
        <p:txBody>
          <a:bodyPr>
            <a:normAutofit/>
          </a:bodyPr>
          <a:lstStyle/>
          <a:p>
            <a:pPr algn="l"/>
            <a:endParaRPr lang="en-IN">
              <a:solidFill>
                <a:srgbClr val="FFFFFF"/>
              </a:solidFill>
            </a:endParaRPr>
          </a:p>
        </p:txBody>
      </p:sp>
      <p:sp>
        <p:nvSpPr>
          <p:cNvPr id="22" name="Freeform: Shape 21">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49"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6902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3BFC-EE56-4C4B-8810-B8E92A5AE4B0}"/>
              </a:ext>
            </a:extLst>
          </p:cNvPr>
          <p:cNvSpPr>
            <a:spLocks noGrp="1"/>
          </p:cNvSpPr>
          <p:nvPr>
            <p:ph type="title"/>
          </p:nvPr>
        </p:nvSpPr>
        <p:spPr/>
        <p:txBody>
          <a:bodyPr/>
          <a:lstStyle/>
          <a:p>
            <a:r>
              <a:rPr lang="en-US" altLang="en-US" dirty="0"/>
              <a:t>Algorithm1 for Process </a:t>
            </a:r>
            <a:r>
              <a:rPr lang="en-US" altLang="en-US" i="1" dirty="0"/>
              <a:t>P</a:t>
            </a:r>
            <a:r>
              <a:rPr lang="en-US" altLang="en-US" i="1" cap="none" baseline="-25000" dirty="0">
                <a:solidFill>
                  <a:srgbClr val="0000FF"/>
                </a:solidFill>
              </a:rPr>
              <a:t>i</a:t>
            </a:r>
            <a:endParaRPr lang="en-IN" dirty="0"/>
          </a:p>
        </p:txBody>
      </p:sp>
      <p:sp>
        <p:nvSpPr>
          <p:cNvPr id="3" name="Content Placeholder 2">
            <a:extLst>
              <a:ext uri="{FF2B5EF4-FFF2-40B4-BE49-F238E27FC236}">
                <a16:creationId xmlns:a16="http://schemas.microsoft.com/office/drawing/2014/main" id="{72F76D19-E35B-418B-81B7-23041CFEC269}"/>
              </a:ext>
            </a:extLst>
          </p:cNvPr>
          <p:cNvSpPr>
            <a:spLocks noGrp="1"/>
          </p:cNvSpPr>
          <p:nvPr>
            <p:ph idx="1"/>
          </p:nvPr>
        </p:nvSpPr>
        <p:spPr/>
        <p:txBody>
          <a:bodyPr>
            <a:normAutofit fontScale="92500" lnSpcReduction="10000"/>
          </a:bodyPr>
          <a:lstStyle/>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00"/>
                </a:solidFill>
                <a:highlight>
                  <a:srgbClr val="FFFF00"/>
                </a:highlight>
                <a:latin typeface="Courier New" panose="02070309020205020404" pitchFamily="49" charset="0"/>
                <a:cs typeface="Courier New" panose="02070309020205020404" pitchFamily="49" charset="0"/>
              </a:rPr>
              <a:t>while (flag == </a:t>
            </a:r>
            <a:r>
              <a:rPr lang="en-US" altLang="en-US" b="1" dirty="0">
                <a:solidFill>
                  <a:srgbClr val="000000"/>
                </a:solidFill>
                <a:highlight>
                  <a:srgbClr val="FFFF00"/>
                </a:highlight>
                <a:latin typeface="Courier New" panose="02070309020205020404" pitchFamily="49" charset="0"/>
                <a:cs typeface="Courier New" panose="02070309020205020404" pitchFamily="49" charset="0"/>
              </a:rPr>
              <a:t>1</a:t>
            </a:r>
            <a:r>
              <a:rPr lang="en-US" altLang="en-US" sz="2000" b="1" dirty="0">
                <a:solidFill>
                  <a:srgbClr val="000000"/>
                </a:solidFill>
                <a:highlight>
                  <a:srgbClr val="FFFF00"/>
                </a:highlight>
                <a:latin typeface="Courier New" panose="02070309020205020404" pitchFamily="49" charset="0"/>
                <a:cs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b="1" dirty="0">
                <a:solidFill>
                  <a:srgbClr val="000000"/>
                </a:solidFill>
                <a:highlight>
                  <a:srgbClr val="FFFF00"/>
                </a:highlight>
                <a:latin typeface="Courier New" panose="02070309020205020404" pitchFamily="49" charset="0"/>
                <a:cs typeface="Courier New" panose="02070309020205020404" pitchFamily="49" charset="0"/>
              </a:rPr>
              <a:t>flag</a:t>
            </a:r>
            <a:r>
              <a:rPr lang="en-US" altLang="en-US" sz="2000" b="1" dirty="0">
                <a:solidFill>
                  <a:srgbClr val="000000"/>
                </a:solidFill>
                <a:highlight>
                  <a:srgbClr val="FFFF00"/>
                </a:highlight>
                <a:latin typeface="Courier New" panose="02070309020205020404" pitchFamily="49" charset="0"/>
                <a:cs typeface="Courier New" panose="02070309020205020404" pitchFamily="49" charset="0"/>
              </a:rPr>
              <a:t> = 1;</a:t>
            </a:r>
          </a:p>
          <a:p>
            <a:pPr>
              <a:buFont typeface="Monotype Sorts" pitchFamily="-84" charset="2"/>
              <a:buNone/>
            </a:pPr>
            <a:endParaRPr lang="en-US" altLang="en-US" sz="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b="1" dirty="0">
                <a:solidFill>
                  <a:srgbClr val="000000"/>
                </a:solidFill>
                <a:highlight>
                  <a:srgbClr val="FFFF00"/>
                </a:highlight>
                <a:latin typeface="Courier New" panose="02070309020205020404" pitchFamily="49" charset="0"/>
                <a:cs typeface="Courier New" panose="02070309020205020404" pitchFamily="49" charset="0"/>
              </a:rPr>
              <a:t>flag</a:t>
            </a:r>
            <a:r>
              <a:rPr lang="en-US" altLang="en-US" sz="2000" b="1" dirty="0">
                <a:solidFill>
                  <a:srgbClr val="000000"/>
                </a:solidFill>
                <a:highlight>
                  <a:srgbClr val="FFFF00"/>
                </a:highlight>
                <a:latin typeface="Courier New" panose="02070309020205020404" pitchFamily="49" charset="0"/>
                <a:cs typeface="Courier New" panose="02070309020205020404" pitchFamily="49" charset="0"/>
              </a:rPr>
              <a:t> = 0; </a:t>
            </a:r>
          </a:p>
          <a:p>
            <a:pPr>
              <a:buFont typeface="Monotype Sorts" pitchFamily="-84" charset="2"/>
              <a:buNone/>
            </a:pPr>
            <a:endParaRPr lang="en-US" altLang="en-US" sz="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 while (true); </a:t>
            </a:r>
          </a:p>
          <a:p>
            <a:pPr>
              <a:buFont typeface="Monotype Sorts" pitchFamily="-84" charset="2"/>
              <a:buNone/>
            </a:pPr>
            <a:endParaRPr lang="en-US" altLang="en-US" sz="2000" dirty="0">
              <a:solidFill>
                <a:srgbClr val="0000FF"/>
              </a:solidFill>
            </a:endParaRPr>
          </a:p>
          <a:p>
            <a:endParaRPr lang="en-IN" dirty="0"/>
          </a:p>
        </p:txBody>
      </p:sp>
    </p:spTree>
    <p:extLst>
      <p:ext uri="{BB962C8B-B14F-4D97-AF65-F5344CB8AC3E}">
        <p14:creationId xmlns:p14="http://schemas.microsoft.com/office/powerpoint/2010/main" val="1722260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3BFC-EE56-4C4B-8810-B8E92A5AE4B0}"/>
              </a:ext>
            </a:extLst>
          </p:cNvPr>
          <p:cNvSpPr>
            <a:spLocks noGrp="1"/>
          </p:cNvSpPr>
          <p:nvPr>
            <p:ph type="title"/>
          </p:nvPr>
        </p:nvSpPr>
        <p:spPr/>
        <p:txBody>
          <a:bodyPr/>
          <a:lstStyle/>
          <a:p>
            <a:r>
              <a:rPr lang="en-US" altLang="en-US" dirty="0"/>
              <a:t>Algorithm2 for Process </a:t>
            </a:r>
            <a:r>
              <a:rPr lang="en-US" altLang="en-US" i="1" dirty="0"/>
              <a:t>P</a:t>
            </a:r>
            <a:r>
              <a:rPr lang="en-US" altLang="en-US" i="1" cap="none" baseline="-25000" dirty="0">
                <a:solidFill>
                  <a:srgbClr val="0000FF"/>
                </a:solidFill>
              </a:rPr>
              <a:t>i</a:t>
            </a:r>
            <a:endParaRPr lang="en-IN" dirty="0"/>
          </a:p>
        </p:txBody>
      </p:sp>
      <p:sp>
        <p:nvSpPr>
          <p:cNvPr id="3" name="Content Placeholder 2">
            <a:extLst>
              <a:ext uri="{FF2B5EF4-FFF2-40B4-BE49-F238E27FC236}">
                <a16:creationId xmlns:a16="http://schemas.microsoft.com/office/drawing/2014/main" id="{72F76D19-E35B-418B-81B7-23041CFEC269}"/>
              </a:ext>
            </a:extLst>
          </p:cNvPr>
          <p:cNvSpPr>
            <a:spLocks noGrp="1"/>
          </p:cNvSpPr>
          <p:nvPr>
            <p:ph idx="1"/>
          </p:nvPr>
        </p:nvSpPr>
        <p:spPr/>
        <p:txBody>
          <a:bodyPr>
            <a:normAutofit/>
          </a:bodyPr>
          <a:lstStyle/>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00"/>
                </a:solidFill>
                <a:highlight>
                  <a:srgbClr val="FFFF00"/>
                </a:highlight>
                <a:latin typeface="Courier New" panose="02070309020205020404" pitchFamily="49" charset="0"/>
                <a:cs typeface="Courier New" panose="02070309020205020404" pitchFamily="49" charset="0"/>
              </a:rPr>
              <a:t>while (turn == j); </a:t>
            </a:r>
          </a:p>
          <a:p>
            <a:pPr>
              <a:buFont typeface="Monotype Sorts" pitchFamily="-84" charset="2"/>
              <a:buNone/>
            </a:pPr>
            <a:endParaRPr lang="en-US" altLang="en-US" sz="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00"/>
                </a:solidFill>
                <a:highlight>
                  <a:srgbClr val="FFFF00"/>
                </a:highlight>
                <a:latin typeface="Courier New" panose="02070309020205020404" pitchFamily="49" charset="0"/>
                <a:cs typeface="Courier New" panose="02070309020205020404" pitchFamily="49" charset="0"/>
              </a:rPr>
              <a:t>turn = j; </a:t>
            </a:r>
          </a:p>
          <a:p>
            <a:pPr>
              <a:buFont typeface="Monotype Sorts" pitchFamily="-84" charset="2"/>
              <a:buNone/>
            </a:pPr>
            <a:endParaRPr lang="en-US" altLang="en-US" sz="600" b="1" dirty="0">
              <a:solidFill>
                <a:srgbClr val="000000"/>
              </a:solidFill>
              <a:latin typeface="Courier New" panose="02070309020205020404" pitchFamily="49" charset="0"/>
              <a:cs typeface="Courier New" panose="02070309020205020404" pitchFamily="49" charset="0"/>
            </a:endParaRP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 while (true); </a:t>
            </a:r>
          </a:p>
          <a:p>
            <a:pPr>
              <a:buFont typeface="Monotype Sorts" pitchFamily="-84" charset="2"/>
              <a:buNone/>
            </a:pPr>
            <a:endParaRPr lang="en-US" altLang="en-US" sz="2000" dirty="0">
              <a:solidFill>
                <a:srgbClr val="0000FF"/>
              </a:solidFill>
            </a:endParaRPr>
          </a:p>
          <a:p>
            <a:endParaRPr lang="en-IN" dirty="0"/>
          </a:p>
        </p:txBody>
      </p:sp>
    </p:spTree>
    <p:extLst>
      <p:ext uri="{BB962C8B-B14F-4D97-AF65-F5344CB8AC3E}">
        <p14:creationId xmlns:p14="http://schemas.microsoft.com/office/powerpoint/2010/main" val="886455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464C-FA6E-4795-9AE4-1ABB8BA9C6E5}"/>
              </a:ext>
            </a:extLst>
          </p:cNvPr>
          <p:cNvSpPr>
            <a:spLocks noGrp="1"/>
          </p:cNvSpPr>
          <p:nvPr>
            <p:ph type="title"/>
          </p:nvPr>
        </p:nvSpPr>
        <p:spPr/>
        <p:txBody>
          <a:bodyPr/>
          <a:lstStyle/>
          <a:p>
            <a:r>
              <a:rPr lang="en-US" dirty="0"/>
              <a:t>Strict alteration</a:t>
            </a:r>
          </a:p>
        </p:txBody>
      </p:sp>
      <p:pic>
        <p:nvPicPr>
          <p:cNvPr id="4" name="Picture 6" descr="D:\b\b4\IBM\02-23.jpg">
            <a:extLst>
              <a:ext uri="{FF2B5EF4-FFF2-40B4-BE49-F238E27FC236}">
                <a16:creationId xmlns:a16="http://schemas.microsoft.com/office/drawing/2014/main" id="{1AE4C94E-D5E3-40F2-92D2-0E5F959C72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0088" y="2683372"/>
            <a:ext cx="10691812" cy="2854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3127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5107A542-3EC3-48A8-ADBA-6DA30E3212EA}"/>
              </a:ext>
            </a:extLst>
          </p:cNvPr>
          <p:cNvSpPr>
            <a:spLocks noGrp="1"/>
          </p:cNvSpPr>
          <p:nvPr>
            <p:ph type="title"/>
          </p:nvPr>
        </p:nvSpPr>
        <p:spPr/>
        <p:txBody>
          <a:bodyPr/>
          <a:lstStyle/>
          <a:p>
            <a:r>
              <a:rPr lang="en-US" altLang="en-US" dirty="0"/>
              <a:t>Requirements for Mutual Exclusion</a:t>
            </a:r>
          </a:p>
        </p:txBody>
      </p:sp>
      <p:sp>
        <p:nvSpPr>
          <p:cNvPr id="56322" name="Content Placeholder 2">
            <a:extLst>
              <a:ext uri="{FF2B5EF4-FFF2-40B4-BE49-F238E27FC236}">
                <a16:creationId xmlns:a16="http://schemas.microsoft.com/office/drawing/2014/main" id="{59A7362A-12FA-4790-B5C1-B6B033E31908}"/>
              </a:ext>
            </a:extLst>
          </p:cNvPr>
          <p:cNvSpPr>
            <a:spLocks noGrp="1"/>
          </p:cNvSpPr>
          <p:nvPr>
            <p:ph idx="1"/>
          </p:nvPr>
        </p:nvSpPr>
        <p:spPr/>
        <p:txBody>
          <a:bodyPr/>
          <a:lstStyle/>
          <a:p>
            <a:r>
              <a:rPr lang="en-US" altLang="en-US" dirty="0"/>
              <a:t>A process must not be delayed access to a critical section when there is no other process using it</a:t>
            </a:r>
          </a:p>
          <a:p>
            <a:r>
              <a:rPr lang="en-US" altLang="en-US" dirty="0"/>
              <a:t>No assumptions are made about relative process speeds or number of processes</a:t>
            </a:r>
          </a:p>
          <a:p>
            <a:r>
              <a:rPr lang="en-US" altLang="en-US" dirty="0"/>
              <a:t>A process remains inside its critical section for a finite time only</a:t>
            </a:r>
          </a:p>
          <a:p>
            <a:r>
              <a:rPr lang="en-US" altLang="en-US" dirty="0"/>
              <a:t>Only one process at a time is allowed in the critical section for a resource</a:t>
            </a:r>
          </a:p>
          <a:p>
            <a:r>
              <a:rPr lang="en-US" altLang="en-US" dirty="0"/>
              <a:t>A process that halts in its noncritical section must do so without interfering with other processes</a:t>
            </a:r>
          </a:p>
          <a:p>
            <a:r>
              <a:rPr lang="en-US" altLang="en-US" dirty="0"/>
              <a:t>No deadlock or starvation</a:t>
            </a:r>
          </a:p>
          <a:p>
            <a:endParaRPr lang="en-US" altLang="en-US" dirty="0"/>
          </a:p>
        </p:txBody>
      </p:sp>
    </p:spTree>
    <p:extLst>
      <p:ext uri="{BB962C8B-B14F-4D97-AF65-F5344CB8AC3E}">
        <p14:creationId xmlns:p14="http://schemas.microsoft.com/office/powerpoint/2010/main" val="3528090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D552-1BD6-491A-B9F8-AA5F0ACBC4A1}"/>
              </a:ext>
            </a:extLst>
          </p:cNvPr>
          <p:cNvSpPr>
            <a:spLocks noGrp="1"/>
          </p:cNvSpPr>
          <p:nvPr>
            <p:ph type="title"/>
          </p:nvPr>
        </p:nvSpPr>
        <p:spPr/>
        <p:txBody>
          <a:bodyPr/>
          <a:lstStyle/>
          <a:p>
            <a:r>
              <a:rPr lang="en-US" altLang="en-US" dirty="0"/>
              <a:t>Characteristics of solution to Critical-Section Problem</a:t>
            </a:r>
            <a:endParaRPr lang="en-IN" dirty="0"/>
          </a:p>
        </p:txBody>
      </p:sp>
      <p:sp>
        <p:nvSpPr>
          <p:cNvPr id="3" name="Content Placeholder 2">
            <a:extLst>
              <a:ext uri="{FF2B5EF4-FFF2-40B4-BE49-F238E27FC236}">
                <a16:creationId xmlns:a16="http://schemas.microsoft.com/office/drawing/2014/main" id="{1855EDE2-CBD7-4CC7-AEF0-8A4EE989C219}"/>
              </a:ext>
            </a:extLst>
          </p:cNvPr>
          <p:cNvSpPr>
            <a:spLocks noGrp="1"/>
          </p:cNvSpPr>
          <p:nvPr>
            <p:ph idx="1"/>
          </p:nvPr>
        </p:nvSpPr>
        <p:spPr/>
        <p:txBody>
          <a:bodyPr>
            <a:normAutofit fontScale="92500" lnSpcReduction="10000"/>
          </a:bodyPr>
          <a:lstStyle/>
          <a:p>
            <a:pPr>
              <a:buFont typeface="Monotype Sorts" pitchFamily="-84" charset="2"/>
              <a:buNone/>
            </a:pPr>
            <a:r>
              <a:rPr lang="en-US" altLang="en-US" dirty="0">
                <a:solidFill>
                  <a:srgbClr val="000000"/>
                </a:solidFill>
              </a:rPr>
              <a:t>1.   </a:t>
            </a:r>
            <a:r>
              <a:rPr lang="en-US" altLang="en-US" b="1" dirty="0">
                <a:solidFill>
                  <a:srgbClr val="3366FF"/>
                </a:solidFill>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a:buFont typeface="Monotype Sorts" pitchFamily="-84" charset="2"/>
              <a:buNone/>
            </a:pPr>
            <a:r>
              <a:rPr lang="en-US" altLang="en-US" dirty="0">
                <a:solidFill>
                  <a:srgbClr val="000000"/>
                </a:solidFill>
              </a:rPr>
              <a:t>2.   </a:t>
            </a:r>
            <a:r>
              <a:rPr lang="en-US" altLang="en-US" b="1" dirty="0">
                <a:solidFill>
                  <a:srgbClr val="3366FF"/>
                </a:solidFill>
              </a:rPr>
              <a:t>Progress</a:t>
            </a:r>
            <a:r>
              <a:rPr lang="en-US" altLang="en-US" b="1" dirty="0"/>
              <a:t> </a:t>
            </a:r>
            <a:r>
              <a:rPr lang="en-US" altLang="en-US" dirty="0"/>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pitchFamily="-84" charset="2"/>
              <a:buNone/>
            </a:pPr>
            <a:r>
              <a:rPr lang="en-US" altLang="en-US" dirty="0"/>
              <a:t>3.  </a:t>
            </a:r>
            <a:r>
              <a:rPr lang="en-US" altLang="en-US" b="1" dirty="0">
                <a:solidFill>
                  <a:srgbClr val="3366FF"/>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p>
          <a:p>
            <a:pPr marL="795338" lvl="1" indent="-338138">
              <a:buSzPct val="125000"/>
              <a:buFont typeface="Wingdings 2" panose="05020102010507070707" pitchFamily="18" charset="2"/>
              <a:buChar char=""/>
            </a:pPr>
            <a:r>
              <a:rPr lang="en-US" altLang="en-US" dirty="0"/>
              <a:t>Assume that each process executes at a nonzero speed </a:t>
            </a:r>
          </a:p>
          <a:p>
            <a:pPr marL="795338" lvl="1" indent="-338138">
              <a:buSzPct val="125000"/>
              <a:buFont typeface="Wingdings 2" panose="05020102010507070707" pitchFamily="18" charset="2"/>
              <a:buChar char=""/>
            </a:pPr>
            <a:r>
              <a:rPr lang="en-US" altLang="en-US" dirty="0"/>
              <a:t>No assumption concerning </a:t>
            </a:r>
            <a:r>
              <a:rPr lang="en-US" altLang="en-US" b="1" dirty="0">
                <a:solidFill>
                  <a:srgbClr val="3366FF"/>
                </a:solidFill>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p:txBody>
      </p:sp>
    </p:spTree>
    <p:extLst>
      <p:ext uri="{BB962C8B-B14F-4D97-AF65-F5344CB8AC3E}">
        <p14:creationId xmlns:p14="http://schemas.microsoft.com/office/powerpoint/2010/main" val="2340361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98585-7F4A-4352-905A-FC8C6F677EE1}"/>
              </a:ext>
            </a:extLst>
          </p:cNvPr>
          <p:cNvSpPr>
            <a:spLocks noGrp="1"/>
          </p:cNvSpPr>
          <p:nvPr>
            <p:ph type="title"/>
          </p:nvPr>
        </p:nvSpPr>
        <p:spPr/>
        <p:txBody>
          <a:bodyPr/>
          <a:lstStyle/>
          <a:p>
            <a:r>
              <a:rPr lang="en-US" altLang="en-US" dirty="0"/>
              <a:t>Peterson</a:t>
            </a:r>
            <a:r>
              <a:rPr lang="ja-JP" altLang="en-US" dirty="0"/>
              <a:t>’</a:t>
            </a:r>
            <a:r>
              <a:rPr lang="en-US" altLang="ja-JP" dirty="0"/>
              <a:t>s Solution</a:t>
            </a:r>
            <a:endParaRPr lang="en-IN" dirty="0"/>
          </a:p>
        </p:txBody>
      </p:sp>
      <p:sp>
        <p:nvSpPr>
          <p:cNvPr id="3" name="Content Placeholder 2">
            <a:extLst>
              <a:ext uri="{FF2B5EF4-FFF2-40B4-BE49-F238E27FC236}">
                <a16:creationId xmlns:a16="http://schemas.microsoft.com/office/drawing/2014/main" id="{71E1C591-6A3C-46E6-9806-A2F867093847}"/>
              </a:ext>
            </a:extLst>
          </p:cNvPr>
          <p:cNvSpPr>
            <a:spLocks noGrp="1"/>
          </p:cNvSpPr>
          <p:nvPr>
            <p:ph idx="1"/>
          </p:nvPr>
        </p:nvSpPr>
        <p:spPr/>
        <p:txBody>
          <a:bodyPr>
            <a:normAutofit lnSpcReduction="10000"/>
          </a:bodyPr>
          <a:lstStyle/>
          <a:p>
            <a:pPr>
              <a:lnSpc>
                <a:spcPct val="90000"/>
              </a:lnSpc>
              <a:tabLst>
                <a:tab pos="739775" algn="l"/>
                <a:tab pos="1020763" algn="l"/>
                <a:tab pos="1257300" algn="l"/>
              </a:tabLst>
            </a:pPr>
            <a:r>
              <a:rPr lang="en-US" altLang="en-US" dirty="0"/>
              <a:t>Good algorithmic  description of solving the problem</a:t>
            </a:r>
            <a:endParaRPr lang="en-US" altLang="en-US" sz="800" dirty="0"/>
          </a:p>
          <a:p>
            <a:pPr>
              <a:lnSpc>
                <a:spcPct val="90000"/>
              </a:lnSpc>
              <a:tabLst>
                <a:tab pos="739775" algn="l"/>
                <a:tab pos="1020763" algn="l"/>
                <a:tab pos="1257300" algn="l"/>
              </a:tabLst>
            </a:pPr>
            <a:r>
              <a:rPr lang="en-US" altLang="en-US" dirty="0"/>
              <a:t>Two process solution</a:t>
            </a:r>
            <a:endParaRPr lang="en-US" altLang="en-US" sz="800" dirty="0"/>
          </a:p>
          <a:p>
            <a:pPr>
              <a:lnSpc>
                <a:spcPct val="90000"/>
              </a:lnSpc>
              <a:tabLst>
                <a:tab pos="739775" algn="l"/>
                <a:tab pos="1020763" algn="l"/>
                <a:tab pos="1257300" algn="l"/>
              </a:tabLst>
            </a:pPr>
            <a:r>
              <a:rPr lang="en-US" altLang="en-US" dirty="0"/>
              <a:t>Assume that the </a:t>
            </a:r>
            <a:r>
              <a:rPr lang="en-US" altLang="en-US" b="1" dirty="0">
                <a:latin typeface="Courier New" panose="02070309020205020404" pitchFamily="49" charset="0"/>
                <a:cs typeface="Courier New" panose="02070309020205020404" pitchFamily="49" charset="0"/>
              </a:rPr>
              <a:t>load</a:t>
            </a:r>
            <a:r>
              <a:rPr lang="en-US" altLang="en-US" dirty="0">
                <a:latin typeface="Courier New" panose="02070309020205020404" pitchFamily="49" charset="0"/>
                <a:cs typeface="Courier New" panose="02070309020205020404" pitchFamily="49" charset="0"/>
              </a:rPr>
              <a:t> </a:t>
            </a:r>
            <a:r>
              <a:rPr lang="en-US" altLang="en-US" dirty="0"/>
              <a:t>and </a:t>
            </a:r>
            <a:r>
              <a:rPr lang="en-US" altLang="en-US" b="1" dirty="0">
                <a:latin typeface="Courier New" panose="02070309020205020404" pitchFamily="49" charset="0"/>
                <a:cs typeface="Courier New" panose="02070309020205020404" pitchFamily="49" charset="0"/>
              </a:rPr>
              <a:t>store</a:t>
            </a:r>
            <a:r>
              <a:rPr lang="en-US" altLang="en-US" dirty="0"/>
              <a:t> machine-language instructions are atomic; that is, cannot be interrupted</a:t>
            </a:r>
            <a:endParaRPr lang="en-US" altLang="en-US" sz="800" dirty="0"/>
          </a:p>
          <a:p>
            <a:pPr>
              <a:lnSpc>
                <a:spcPct val="90000"/>
              </a:lnSpc>
              <a:tabLst>
                <a:tab pos="739775" algn="l"/>
                <a:tab pos="1020763" algn="l"/>
                <a:tab pos="1257300" algn="l"/>
              </a:tabLst>
            </a:pPr>
            <a:r>
              <a:rPr lang="en-US" altLang="en-US" dirty="0">
                <a:solidFill>
                  <a:srgbClr val="000000"/>
                </a:solidFill>
              </a:rPr>
              <a:t>The two processes share two variables:</a:t>
            </a:r>
          </a:p>
          <a:p>
            <a:pPr lvl="1">
              <a:lnSpc>
                <a:spcPct val="90000"/>
              </a:lnSpc>
              <a:tabLst>
                <a:tab pos="739775" algn="l"/>
                <a:tab pos="1020763" algn="l"/>
                <a:tab pos="1257300" algn="l"/>
              </a:tabLst>
            </a:pPr>
            <a:r>
              <a:rPr lang="en-US" altLang="en-US" sz="1600" b="1" dirty="0">
                <a:latin typeface="Courier New" panose="02070309020205020404" pitchFamily="49" charset="0"/>
              </a:rPr>
              <a:t>int turn; </a:t>
            </a:r>
          </a:p>
          <a:p>
            <a:pPr lvl="1">
              <a:lnSpc>
                <a:spcPct val="90000"/>
              </a:lnSpc>
              <a:tabLst>
                <a:tab pos="739775" algn="l"/>
                <a:tab pos="1020763" algn="l"/>
                <a:tab pos="1257300" algn="l"/>
              </a:tabLst>
            </a:pPr>
            <a:r>
              <a:rPr lang="en-US" altLang="en-US" sz="1600" b="1" dirty="0">
                <a:latin typeface="Courier New" panose="02070309020205020404" pitchFamily="49" charset="0"/>
              </a:rPr>
              <a:t>Boolean flag[2]</a:t>
            </a:r>
          </a:p>
          <a:p>
            <a:pPr lvl="1">
              <a:lnSpc>
                <a:spcPct val="90000"/>
              </a:lnSpc>
              <a:tabLst>
                <a:tab pos="739775" algn="l"/>
                <a:tab pos="1020763" algn="l"/>
                <a:tab pos="1257300" algn="l"/>
              </a:tabLst>
            </a:pPr>
            <a:endParaRPr lang="en-US" altLang="en-US" sz="800" b="1" dirty="0">
              <a:solidFill>
                <a:srgbClr val="000000"/>
              </a:solidFill>
            </a:endParaRPr>
          </a:p>
          <a:p>
            <a:pPr>
              <a:lnSpc>
                <a:spcPct val="90000"/>
              </a:lnSpc>
              <a:tabLst>
                <a:tab pos="739775" algn="l"/>
                <a:tab pos="1020763" algn="l"/>
                <a:tab pos="1257300" algn="l"/>
              </a:tabLst>
            </a:pPr>
            <a:r>
              <a:rPr lang="en-US" altLang="en-US" dirty="0">
                <a:solidFill>
                  <a:srgbClr val="000000"/>
                </a:solidFill>
              </a:rPr>
              <a:t>The variable </a:t>
            </a:r>
            <a:r>
              <a:rPr lang="en-US" altLang="en-US" sz="1600" b="1" dirty="0">
                <a:latin typeface="Courier New" panose="02070309020205020404" pitchFamily="49" charset="0"/>
                <a:cs typeface="Courier New" panose="02070309020205020404" pitchFamily="49" charset="0"/>
              </a:rPr>
              <a:t>turn</a:t>
            </a:r>
            <a:r>
              <a:rPr lang="en-US" altLang="en-US" dirty="0">
                <a:solidFill>
                  <a:srgbClr val="000000"/>
                </a:solidFill>
              </a:rPr>
              <a:t> indicates whose turn it is to enter the critical section</a:t>
            </a:r>
            <a:endParaRPr lang="en-US" altLang="en-US" sz="800" dirty="0">
              <a:solidFill>
                <a:srgbClr val="000000"/>
              </a:solidFill>
            </a:endParaRPr>
          </a:p>
          <a:p>
            <a:pPr>
              <a:lnSpc>
                <a:spcPct val="90000"/>
              </a:lnSpc>
              <a:tabLst>
                <a:tab pos="739775" algn="l"/>
                <a:tab pos="1020763" algn="l"/>
                <a:tab pos="1257300" algn="l"/>
              </a:tabLst>
            </a:pPr>
            <a:r>
              <a:rPr lang="en-US" altLang="en-US" dirty="0">
                <a:solidFill>
                  <a:srgbClr val="000000"/>
                </a:solidFill>
              </a:rPr>
              <a:t>The </a:t>
            </a:r>
            <a:r>
              <a:rPr lang="en-US" altLang="en-US" sz="1600" b="1" dirty="0">
                <a:latin typeface="Courier New" panose="02070309020205020404" pitchFamily="49" charset="0"/>
                <a:cs typeface="Courier New" panose="02070309020205020404" pitchFamily="49" charset="0"/>
              </a:rPr>
              <a:t>flag</a:t>
            </a:r>
            <a:r>
              <a:rPr lang="en-US" altLang="en-US" b="1" dirty="0">
                <a:latin typeface="Courier New" panose="02070309020205020404" pitchFamily="49" charset="0"/>
                <a:cs typeface="Courier New" panose="02070309020205020404" pitchFamily="49" charset="0"/>
              </a:rPr>
              <a:t> </a:t>
            </a:r>
            <a:r>
              <a:rPr lang="en-US" altLang="en-US" dirty="0">
                <a:solidFill>
                  <a:srgbClr val="000000"/>
                </a:solidFill>
              </a:rPr>
              <a:t>array is used to indicate if a process is ready to enter the critical section. </a:t>
            </a:r>
            <a:r>
              <a:rPr lang="en-US" altLang="en-US" sz="1600" b="1" dirty="0">
                <a:latin typeface="Courier New" panose="02070309020205020404" pitchFamily="49" charset="0"/>
                <a:cs typeface="Courier New" panose="02070309020205020404" pitchFamily="49" charset="0"/>
              </a:rPr>
              <a:t>flag[</a:t>
            </a:r>
            <a:r>
              <a:rPr lang="en-US" altLang="en-US" sz="1600" b="1" dirty="0" err="1">
                <a:latin typeface="Courier New" panose="02070309020205020404" pitchFamily="49" charset="0"/>
                <a:cs typeface="Courier New" panose="02070309020205020404" pitchFamily="49" charset="0"/>
              </a:rPr>
              <a:t>i</a:t>
            </a:r>
            <a:r>
              <a:rPr lang="en-US" altLang="en-US" sz="1600" b="1" dirty="0">
                <a:latin typeface="Courier New" panose="02070309020205020404" pitchFamily="49" charset="0"/>
                <a:cs typeface="Courier New" panose="02070309020205020404" pitchFamily="49" charset="0"/>
              </a:rPr>
              <a:t>] = </a:t>
            </a:r>
            <a:r>
              <a:rPr lang="en-US" altLang="en-US" sz="1600" b="1" i="1" dirty="0">
                <a:latin typeface="Courier New" panose="02070309020205020404" pitchFamily="49" charset="0"/>
                <a:cs typeface="Courier New" panose="02070309020205020404" pitchFamily="49" charset="0"/>
              </a:rPr>
              <a:t>true</a:t>
            </a:r>
            <a:r>
              <a:rPr lang="en-US" altLang="en-US" sz="1600" dirty="0">
                <a:solidFill>
                  <a:srgbClr val="000000"/>
                </a:solidFill>
              </a:rPr>
              <a:t>  </a:t>
            </a:r>
            <a:r>
              <a:rPr lang="en-US" altLang="en-US" dirty="0">
                <a:solidFill>
                  <a:srgbClr val="000000"/>
                </a:solidFill>
              </a:rPr>
              <a:t>implies that process </a:t>
            </a:r>
            <a:r>
              <a:rPr lang="en-US" altLang="en-US" b="1" dirty="0">
                <a:solidFill>
                  <a:srgbClr val="000000"/>
                </a:solidFill>
                <a:latin typeface="Courier New" panose="02070309020205020404" pitchFamily="49" charset="0"/>
                <a:cs typeface="Courier New" panose="02070309020205020404" pitchFamily="49" charset="0"/>
              </a:rPr>
              <a:t>P</a:t>
            </a:r>
            <a:r>
              <a:rPr lang="en-US" altLang="en-US" b="1" baseline="-25000" dirty="0">
                <a:solidFill>
                  <a:srgbClr val="000000"/>
                </a:solidFill>
                <a:latin typeface="Courier New" panose="02070309020205020404" pitchFamily="49" charset="0"/>
                <a:cs typeface="Courier New" panose="02070309020205020404" pitchFamily="49" charset="0"/>
              </a:rPr>
              <a:t>i</a:t>
            </a:r>
            <a:r>
              <a:rPr lang="en-US" altLang="en-US" dirty="0">
                <a:solidFill>
                  <a:srgbClr val="000000"/>
                </a:solidFill>
              </a:rPr>
              <a:t> is ready!</a:t>
            </a:r>
          </a:p>
        </p:txBody>
      </p:sp>
    </p:spTree>
    <p:extLst>
      <p:ext uri="{BB962C8B-B14F-4D97-AF65-F5344CB8AC3E}">
        <p14:creationId xmlns:p14="http://schemas.microsoft.com/office/powerpoint/2010/main" val="221578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69987-1775-4430-A599-5EF82DB1E669}"/>
              </a:ext>
            </a:extLst>
          </p:cNvPr>
          <p:cNvSpPr>
            <a:spLocks noGrp="1"/>
          </p:cNvSpPr>
          <p:nvPr>
            <p:ph type="title"/>
          </p:nvPr>
        </p:nvSpPr>
        <p:spPr/>
        <p:txBody>
          <a:bodyPr/>
          <a:lstStyle/>
          <a:p>
            <a:r>
              <a:rPr lang="en-US" altLang="en-US" dirty="0"/>
              <a:t>Algorithm for Process </a:t>
            </a:r>
            <a:r>
              <a:rPr lang="en-US" altLang="en-US" dirty="0">
                <a:solidFill>
                  <a:srgbClr val="0000FF"/>
                </a:solidFill>
              </a:rPr>
              <a:t>P</a:t>
            </a:r>
            <a:r>
              <a:rPr lang="en-US" altLang="en-US" cap="none" baseline="-25000" dirty="0">
                <a:solidFill>
                  <a:srgbClr val="0000FF"/>
                </a:solidFill>
              </a:rPr>
              <a:t>i</a:t>
            </a:r>
            <a:endParaRPr lang="en-IN" dirty="0"/>
          </a:p>
        </p:txBody>
      </p:sp>
      <p:sp>
        <p:nvSpPr>
          <p:cNvPr id="3" name="Content Placeholder 2">
            <a:extLst>
              <a:ext uri="{FF2B5EF4-FFF2-40B4-BE49-F238E27FC236}">
                <a16:creationId xmlns:a16="http://schemas.microsoft.com/office/drawing/2014/main" id="{13DD91BE-6EC1-4779-91E0-3FA9B73E977F}"/>
              </a:ext>
            </a:extLst>
          </p:cNvPr>
          <p:cNvSpPr>
            <a:spLocks noGrp="1"/>
          </p:cNvSpPr>
          <p:nvPr>
            <p:ph idx="1"/>
          </p:nvPr>
        </p:nvSpPr>
        <p:spPr/>
        <p:txBody>
          <a:bodyPr>
            <a:normAutofit fontScale="92500" lnSpcReduction="10000"/>
          </a:bodyPr>
          <a:lstStyle/>
          <a:p>
            <a:pPr>
              <a:buFont typeface="Monotype Sorts" pitchFamily="-84" charset="2"/>
              <a:buNone/>
            </a:pPr>
            <a:r>
              <a:rPr lang="en-US" altLang="en-US" b="1" dirty="0">
                <a:solidFill>
                  <a:srgbClr val="000000"/>
                </a:solidFill>
                <a:latin typeface="Courier New" panose="02070309020205020404" pitchFamily="49" charset="0"/>
                <a:cs typeface="Courier New" panose="02070309020205020404" pitchFamily="49" charset="0"/>
              </a:rPr>
              <a:t>	do </a:t>
            </a:r>
            <a:r>
              <a:rPr lang="en-US" altLang="en-US" sz="2000" b="1" dirty="0">
                <a:solidFill>
                  <a:srgbClr val="000000"/>
                </a:solidFill>
                <a:latin typeface="Courier New" panose="02070309020205020404" pitchFamily="49" charset="0"/>
                <a:cs typeface="Courier New" panose="02070309020205020404" pitchFamily="49" charset="0"/>
              </a:rPr>
              <a:t>{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00"/>
                </a:solidFill>
                <a:highlight>
                  <a:srgbClr val="FFFF00"/>
                </a:highlight>
                <a:latin typeface="Courier New" panose="02070309020205020404" pitchFamily="49" charset="0"/>
                <a:cs typeface="Courier New" panose="02070309020205020404" pitchFamily="49" charset="0"/>
              </a:rPr>
              <a:t>flag[</a:t>
            </a:r>
            <a:r>
              <a:rPr lang="en-US" altLang="en-US" sz="2000" b="1" dirty="0" err="1">
                <a:solidFill>
                  <a:srgbClr val="000000"/>
                </a:solidFill>
                <a:highlight>
                  <a:srgbClr val="FFFF00"/>
                </a:highlight>
                <a:latin typeface="Courier New" panose="02070309020205020404" pitchFamily="49" charset="0"/>
                <a:cs typeface="Courier New" panose="02070309020205020404" pitchFamily="49" charset="0"/>
              </a:rPr>
              <a:t>i</a:t>
            </a:r>
            <a:r>
              <a:rPr lang="en-US" altLang="en-US" sz="2000" b="1" dirty="0">
                <a:solidFill>
                  <a:srgbClr val="000000"/>
                </a:solidFill>
                <a:highlight>
                  <a:srgbClr val="FFFF00"/>
                </a:highlight>
                <a:latin typeface="Courier New" panose="02070309020205020404" pitchFamily="49" charset="0"/>
                <a:cs typeface="Courier New" panose="02070309020205020404" pitchFamily="49" charset="0"/>
              </a:rPr>
              <a:t>] = true; </a:t>
            </a:r>
          </a:p>
          <a:p>
            <a:pPr>
              <a:buFont typeface="Monotype Sorts" pitchFamily="-84" charset="2"/>
              <a:buNone/>
            </a:pPr>
            <a:r>
              <a:rPr lang="en-US" altLang="en-US" sz="2000" b="1" dirty="0">
                <a:solidFill>
                  <a:srgbClr val="000000"/>
                </a:solidFill>
                <a:highlight>
                  <a:srgbClr val="FFFF00"/>
                </a:highlight>
                <a:latin typeface="Courier New" panose="02070309020205020404" pitchFamily="49" charset="0"/>
                <a:cs typeface="Courier New" panose="02070309020205020404" pitchFamily="49" charset="0"/>
              </a:rPr>
              <a:t>		turn = j; </a:t>
            </a:r>
          </a:p>
          <a:p>
            <a:pPr>
              <a:buFont typeface="Monotype Sorts" pitchFamily="-84" charset="2"/>
              <a:buNone/>
            </a:pPr>
            <a:r>
              <a:rPr lang="en-US" altLang="en-US" sz="2000" b="1" dirty="0">
                <a:solidFill>
                  <a:srgbClr val="000000"/>
                </a:solidFill>
                <a:highlight>
                  <a:srgbClr val="FFFF00"/>
                </a:highlight>
                <a:latin typeface="Courier New" panose="02070309020205020404" pitchFamily="49" charset="0"/>
                <a:cs typeface="Courier New" panose="02070309020205020404" pitchFamily="49" charset="0"/>
              </a:rPr>
              <a:t>		while (flag[j] &amp;&amp; turn = = j);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00"/>
                </a:solidFill>
                <a:highlight>
                  <a:srgbClr val="FFFF00"/>
                </a:highlight>
                <a:latin typeface="Courier New" panose="02070309020205020404" pitchFamily="49" charset="0"/>
                <a:cs typeface="Courier New" panose="02070309020205020404" pitchFamily="49" charset="0"/>
              </a:rPr>
              <a:t>flag[</a:t>
            </a:r>
            <a:r>
              <a:rPr lang="en-US" altLang="en-US" sz="2000" b="1" dirty="0" err="1">
                <a:solidFill>
                  <a:srgbClr val="000000"/>
                </a:solidFill>
                <a:highlight>
                  <a:srgbClr val="FFFF00"/>
                </a:highlight>
                <a:latin typeface="Courier New" panose="02070309020205020404" pitchFamily="49" charset="0"/>
                <a:cs typeface="Courier New" panose="02070309020205020404" pitchFamily="49" charset="0"/>
              </a:rPr>
              <a:t>i</a:t>
            </a:r>
            <a:r>
              <a:rPr lang="en-US" altLang="en-US" sz="2000" b="1" dirty="0">
                <a:solidFill>
                  <a:srgbClr val="000000"/>
                </a:solidFill>
                <a:highlight>
                  <a:srgbClr val="FFFF00"/>
                </a:highlight>
                <a:latin typeface="Courier New" panose="02070309020205020404" pitchFamily="49" charset="0"/>
                <a:cs typeface="Courier New" panose="02070309020205020404" pitchFamily="49" charset="0"/>
              </a:rPr>
              <a:t>] = false;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 while (true); </a:t>
            </a:r>
          </a:p>
          <a:p>
            <a:pPr>
              <a:buFont typeface="Monotype Sorts" pitchFamily="-84" charset="2"/>
              <a:buNone/>
            </a:pPr>
            <a:endParaRPr lang="en-US" altLang="en-US" sz="2000" dirty="0">
              <a:solidFill>
                <a:srgbClr val="0000FF"/>
              </a:solidFill>
            </a:endParaRP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0EE5557-5B4F-44BC-AE0C-048C22FCE974}"/>
                  </a:ext>
                </a:extLst>
              </p14:cNvPr>
              <p14:cNvContentPartPr/>
              <p14:nvPr/>
            </p14:nvContentPartPr>
            <p14:xfrm>
              <a:off x="6375960" y="812520"/>
              <a:ext cx="785880" cy="866520"/>
            </p14:xfrm>
          </p:contentPart>
        </mc:Choice>
        <mc:Fallback xmlns="">
          <p:pic>
            <p:nvPicPr>
              <p:cNvPr id="4" name="Ink 3">
                <a:extLst>
                  <a:ext uri="{FF2B5EF4-FFF2-40B4-BE49-F238E27FC236}">
                    <a16:creationId xmlns:a16="http://schemas.microsoft.com/office/drawing/2014/main" id="{A0EE5557-5B4F-44BC-AE0C-048C22FCE974}"/>
                  </a:ext>
                </a:extLst>
              </p:cNvPr>
              <p:cNvPicPr/>
              <p:nvPr/>
            </p:nvPicPr>
            <p:blipFill>
              <a:blip r:embed="rId3"/>
              <a:stretch>
                <a:fillRect/>
              </a:stretch>
            </p:blipFill>
            <p:spPr>
              <a:xfrm>
                <a:off x="6366600" y="803160"/>
                <a:ext cx="804600" cy="885240"/>
              </a:xfrm>
              <a:prstGeom prst="rect">
                <a:avLst/>
              </a:prstGeom>
            </p:spPr>
          </p:pic>
        </mc:Fallback>
      </mc:AlternateContent>
    </p:spTree>
    <p:extLst>
      <p:ext uri="{BB962C8B-B14F-4D97-AF65-F5344CB8AC3E}">
        <p14:creationId xmlns:p14="http://schemas.microsoft.com/office/powerpoint/2010/main" val="1326392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52D77E-A9D3-40AD-85B5-21B7A7134CF9}"/>
              </a:ext>
            </a:extLst>
          </p:cNvPr>
          <p:cNvSpPr>
            <a:spLocks noGrp="1"/>
          </p:cNvSpPr>
          <p:nvPr>
            <p:ph type="title"/>
          </p:nvPr>
        </p:nvSpPr>
        <p:spPr>
          <a:xfrm>
            <a:off x="700087" y="909638"/>
            <a:ext cx="10691813" cy="1155618"/>
          </a:xfrm>
        </p:spPr>
        <p:txBody>
          <a:bodyPr>
            <a:normAutofit/>
          </a:bodyPr>
          <a:lstStyle/>
          <a:p>
            <a:r>
              <a:rPr lang="en-IN" dirty="0"/>
              <a:t>Outline	</a:t>
            </a:r>
          </a:p>
        </p:txBody>
      </p:sp>
      <p:cxnSp>
        <p:nvCxnSpPr>
          <p:cNvPr id="11" name="Straight Connector 10">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CD7F2371-A1E9-448B-91F9-58F3C87AD8DC}"/>
              </a:ext>
            </a:extLst>
          </p:cNvPr>
          <p:cNvGraphicFramePr>
            <a:graphicFrameLocks noGrp="1"/>
          </p:cNvGraphicFramePr>
          <p:nvPr>
            <p:ph idx="1"/>
          </p:nvPr>
        </p:nvGraphicFramePr>
        <p:xfrm>
          <a:off x="700088" y="2292350"/>
          <a:ext cx="10691812"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9452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DF454-8A38-44D1-866B-D538E7723A8D}"/>
              </a:ext>
            </a:extLst>
          </p:cNvPr>
          <p:cNvSpPr>
            <a:spLocks noGrp="1"/>
          </p:cNvSpPr>
          <p:nvPr>
            <p:ph type="title"/>
          </p:nvPr>
        </p:nvSpPr>
        <p:spPr/>
        <p:txBody>
          <a:bodyPr/>
          <a:lstStyle/>
          <a:p>
            <a:r>
              <a:rPr lang="en-US" altLang="en-US" dirty="0"/>
              <a:t>Peterson</a:t>
            </a:r>
            <a:r>
              <a:rPr lang="ja-JP" altLang="en-US" dirty="0"/>
              <a:t>’</a:t>
            </a:r>
            <a:r>
              <a:rPr lang="en-US" altLang="ja-JP" dirty="0"/>
              <a:t>s Solution (Cont.)</a:t>
            </a:r>
            <a:endParaRPr lang="en-IN" dirty="0"/>
          </a:p>
        </p:txBody>
      </p:sp>
      <p:sp>
        <p:nvSpPr>
          <p:cNvPr id="3" name="Content Placeholder 2">
            <a:extLst>
              <a:ext uri="{FF2B5EF4-FFF2-40B4-BE49-F238E27FC236}">
                <a16:creationId xmlns:a16="http://schemas.microsoft.com/office/drawing/2014/main" id="{A66590C7-1B13-44AA-B458-C3EB3BBA4BF8}"/>
              </a:ext>
            </a:extLst>
          </p:cNvPr>
          <p:cNvSpPr>
            <a:spLocks noGrp="1"/>
          </p:cNvSpPr>
          <p:nvPr>
            <p:ph idx="1"/>
          </p:nvPr>
        </p:nvSpPr>
        <p:spPr/>
        <p:txBody>
          <a:bodyPr/>
          <a:lstStyle/>
          <a:p>
            <a:r>
              <a:rPr lang="en-US" altLang="en-US" dirty="0">
                <a:solidFill>
                  <a:srgbClr val="000000"/>
                </a:solidFill>
              </a:rPr>
              <a:t>Provable that the three  CS requirement are met:</a:t>
            </a:r>
          </a:p>
          <a:p>
            <a:pPr>
              <a:buFont typeface="Monotype Sorts" pitchFamily="-84" charset="2"/>
              <a:buNone/>
            </a:pPr>
            <a:r>
              <a:rPr lang="en-US" altLang="en-US" dirty="0">
                <a:solidFill>
                  <a:srgbClr val="000000"/>
                </a:solidFill>
              </a:rPr>
              <a:t>        1.   Mutual exclusion is preserved</a:t>
            </a:r>
          </a:p>
          <a:p>
            <a:pPr>
              <a:buFont typeface="Monotype Sorts" pitchFamily="-84" charset="2"/>
              <a:buNone/>
            </a:pPr>
            <a:r>
              <a:rPr lang="en-US" altLang="en-US" dirty="0">
                <a:solidFill>
                  <a:srgbClr val="000000"/>
                </a:solidFill>
              </a:rPr>
              <a:t>                </a:t>
            </a:r>
            <a:r>
              <a:rPr lang="en-US" altLang="en-US" b="1" dirty="0">
                <a:solidFill>
                  <a:srgbClr val="000000"/>
                </a:solidFill>
                <a:latin typeface="Courier New" panose="02070309020205020404" pitchFamily="49" charset="0"/>
                <a:cs typeface="Courier New" panose="02070309020205020404" pitchFamily="49" charset="0"/>
              </a:rPr>
              <a:t>P</a:t>
            </a:r>
            <a:r>
              <a:rPr lang="en-US" altLang="en-US" b="1" baseline="-25000" dirty="0">
                <a:solidFill>
                  <a:srgbClr val="000000"/>
                </a:solidFill>
                <a:latin typeface="Courier New" panose="02070309020205020404" pitchFamily="49" charset="0"/>
                <a:cs typeface="Courier New" panose="02070309020205020404" pitchFamily="49" charset="0"/>
              </a:rPr>
              <a:t>i</a:t>
            </a:r>
            <a:r>
              <a:rPr lang="en-US" altLang="en-US" b="1" dirty="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rPr>
              <a:t>enters CS only if:</a:t>
            </a:r>
          </a:p>
          <a:p>
            <a:pPr>
              <a:buFont typeface="Monotype Sorts" pitchFamily="-84" charset="2"/>
              <a:buNone/>
            </a:pPr>
            <a:r>
              <a:rPr lang="en-US" altLang="en-US" dirty="0">
                <a:solidFill>
                  <a:srgbClr val="000000"/>
                </a:solidFill>
              </a:rPr>
              <a:t>                      either </a:t>
            </a:r>
            <a:r>
              <a:rPr lang="en-US" altLang="en-US" b="1" dirty="0">
                <a:solidFill>
                  <a:srgbClr val="000000"/>
                </a:solidFill>
                <a:latin typeface="Courier New" panose="02070309020205020404" pitchFamily="49" charset="0"/>
                <a:cs typeface="Courier New" panose="02070309020205020404" pitchFamily="49" charset="0"/>
              </a:rPr>
              <a:t>flag[j] = false </a:t>
            </a:r>
            <a:r>
              <a:rPr lang="en-US" altLang="en-US" dirty="0">
                <a:solidFill>
                  <a:srgbClr val="000000"/>
                </a:solidFill>
              </a:rPr>
              <a:t>or</a:t>
            </a:r>
            <a:r>
              <a:rPr lang="en-US" altLang="en-US" b="1" dirty="0">
                <a:solidFill>
                  <a:srgbClr val="000000"/>
                </a:solidFill>
                <a:latin typeface="Courier New" panose="02070309020205020404" pitchFamily="49" charset="0"/>
                <a:cs typeface="Courier New" panose="02070309020205020404" pitchFamily="49" charset="0"/>
              </a:rPr>
              <a:t> turn = </a:t>
            </a:r>
            <a:r>
              <a:rPr lang="en-US" altLang="en-US" b="1" dirty="0" err="1">
                <a:solidFill>
                  <a:srgbClr val="000000"/>
                </a:solidFill>
                <a:latin typeface="Courier New" panose="02070309020205020404" pitchFamily="49" charset="0"/>
                <a:cs typeface="Courier New" panose="02070309020205020404" pitchFamily="49" charset="0"/>
              </a:rPr>
              <a:t>i</a:t>
            </a:r>
            <a:endParaRPr lang="en-US" altLang="en-US" dirty="0">
              <a:solidFill>
                <a:srgbClr val="000000"/>
              </a:solidFill>
            </a:endParaRPr>
          </a:p>
          <a:p>
            <a:pPr>
              <a:buFont typeface="Monotype Sorts" pitchFamily="-84" charset="2"/>
              <a:buNone/>
            </a:pPr>
            <a:r>
              <a:rPr lang="en-US" altLang="en-US" dirty="0">
                <a:solidFill>
                  <a:srgbClr val="000000"/>
                </a:solidFill>
              </a:rPr>
              <a:t>        2.   Progress requirement is satisfied</a:t>
            </a:r>
          </a:p>
          <a:p>
            <a:pPr>
              <a:buFont typeface="Monotype Sorts" pitchFamily="-84" charset="2"/>
              <a:buNone/>
            </a:pPr>
            <a:r>
              <a:rPr lang="en-US" altLang="en-US" dirty="0">
                <a:solidFill>
                  <a:srgbClr val="000000"/>
                </a:solidFill>
              </a:rPr>
              <a:t>        3.   Bounded-waiting requirement is met</a:t>
            </a:r>
            <a:endParaRPr lang="en-US" altLang="en-US" sz="1600" dirty="0">
              <a:solidFill>
                <a:srgbClr val="000000"/>
              </a:solidFill>
            </a:endParaRPr>
          </a:p>
          <a:p>
            <a:pPr>
              <a:lnSpc>
                <a:spcPct val="90000"/>
              </a:lnSpc>
            </a:pPr>
            <a:endParaRPr lang="en-US" altLang="en-US" dirty="0"/>
          </a:p>
          <a:p>
            <a:endParaRPr lang="en-IN" dirty="0"/>
          </a:p>
        </p:txBody>
      </p:sp>
    </p:spTree>
    <p:extLst>
      <p:ext uri="{BB962C8B-B14F-4D97-AF65-F5344CB8AC3E}">
        <p14:creationId xmlns:p14="http://schemas.microsoft.com/office/powerpoint/2010/main" val="990649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6D6DA4-F309-42E2-8C8B-8265A161B2E4}"/>
              </a:ext>
            </a:extLst>
          </p:cNvPr>
          <p:cNvSpPr>
            <a:spLocks noGrp="1"/>
          </p:cNvSpPr>
          <p:nvPr>
            <p:ph type="title"/>
          </p:nvPr>
        </p:nvSpPr>
        <p:spPr>
          <a:xfrm>
            <a:off x="695325" y="897753"/>
            <a:ext cx="3635046" cy="1575391"/>
          </a:xfrm>
        </p:spPr>
        <p:txBody>
          <a:bodyPr>
            <a:normAutofit/>
          </a:bodyPr>
          <a:lstStyle/>
          <a:p>
            <a:r>
              <a:rPr lang="en-US" dirty="0"/>
              <a:t>Peterson’s solution</a:t>
            </a:r>
          </a:p>
        </p:txBody>
      </p:sp>
      <p:cxnSp>
        <p:nvCxnSpPr>
          <p:cNvPr id="13" name="Straight Connector 1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D9156C30-34F7-4BF6-8494-34B57347945A}"/>
              </a:ext>
            </a:extLst>
          </p:cNvPr>
          <p:cNvSpPr>
            <a:spLocks noGrp="1"/>
          </p:cNvSpPr>
          <p:nvPr>
            <p:ph idx="1"/>
          </p:nvPr>
        </p:nvSpPr>
        <p:spPr>
          <a:xfrm>
            <a:off x="695325" y="2710035"/>
            <a:ext cx="3587668" cy="3500265"/>
          </a:xfrm>
        </p:spPr>
        <p:txBody>
          <a:bodyPr>
            <a:normAutofit/>
          </a:bodyPr>
          <a:lstStyle/>
          <a:p>
            <a:r>
              <a:rPr lang="en-US" dirty="0"/>
              <a:t>What if there are 3 processes?</a:t>
            </a:r>
          </a:p>
        </p:txBody>
      </p:sp>
      <p:pic>
        <p:nvPicPr>
          <p:cNvPr id="4" name="Picture 6" descr="D:\b\b4\IBM\02-24.jpg">
            <a:extLst>
              <a:ext uri="{FF2B5EF4-FFF2-40B4-BE49-F238E27FC236}">
                <a16:creationId xmlns:a16="http://schemas.microsoft.com/office/drawing/2014/main" id="{EE722354-6599-4603-8EBC-8826E93B32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76800" y="1246441"/>
            <a:ext cx="6515100" cy="436511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2252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D1662999-0FE5-45E8-83BC-46D7AF611C53}"/>
              </a:ext>
            </a:extLst>
          </p:cNvPr>
          <p:cNvSpPr>
            <a:spLocks noGrp="1"/>
          </p:cNvSpPr>
          <p:nvPr>
            <p:ph type="title"/>
          </p:nvPr>
        </p:nvSpPr>
        <p:spPr/>
        <p:txBody>
          <a:bodyPr/>
          <a:lstStyle/>
          <a:p>
            <a:r>
              <a:rPr lang="en-US" altLang="en-US"/>
              <a:t>Disabling Interrupts</a:t>
            </a:r>
          </a:p>
        </p:txBody>
      </p:sp>
      <p:sp>
        <p:nvSpPr>
          <p:cNvPr id="60418" name="Content Placeholder 2">
            <a:extLst>
              <a:ext uri="{FF2B5EF4-FFF2-40B4-BE49-F238E27FC236}">
                <a16:creationId xmlns:a16="http://schemas.microsoft.com/office/drawing/2014/main" id="{E62CFC16-7256-4A4F-A42A-9122C995ABE2}"/>
              </a:ext>
            </a:extLst>
          </p:cNvPr>
          <p:cNvSpPr>
            <a:spLocks noGrp="1"/>
          </p:cNvSpPr>
          <p:nvPr>
            <p:ph idx="1"/>
          </p:nvPr>
        </p:nvSpPr>
        <p:spPr/>
        <p:txBody>
          <a:bodyPr/>
          <a:lstStyle/>
          <a:p>
            <a:r>
              <a:rPr lang="en-US" altLang="en-US"/>
              <a:t>Uniprocessors only allow interleaving</a:t>
            </a:r>
          </a:p>
          <a:p>
            <a:r>
              <a:rPr lang="en-US" altLang="en-US"/>
              <a:t>Interrupt Disabling</a:t>
            </a:r>
          </a:p>
          <a:p>
            <a:pPr lvl="1"/>
            <a:r>
              <a:rPr lang="en-US" altLang="en-US"/>
              <a:t>A process runs until it invokes an operating system service or until it is interrupted</a:t>
            </a:r>
          </a:p>
          <a:p>
            <a:pPr lvl="1"/>
            <a:r>
              <a:rPr lang="en-US" altLang="en-US"/>
              <a:t>Disabling interrupts guarantees mutual exclusion</a:t>
            </a:r>
          </a:p>
          <a:p>
            <a:pPr lvl="1"/>
            <a:r>
              <a:rPr lang="en-US" altLang="en-US"/>
              <a:t>Will not work in multiprocessor architecture</a:t>
            </a:r>
          </a:p>
        </p:txBody>
      </p:sp>
    </p:spTree>
    <p:extLst>
      <p:ext uri="{BB962C8B-B14F-4D97-AF65-F5344CB8AC3E}">
        <p14:creationId xmlns:p14="http://schemas.microsoft.com/office/powerpoint/2010/main" val="1625662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AF1C1505-5B24-4E43-9326-B014C6ECC558}"/>
              </a:ext>
            </a:extLst>
          </p:cNvPr>
          <p:cNvSpPr>
            <a:spLocks noGrp="1"/>
          </p:cNvSpPr>
          <p:nvPr>
            <p:ph type="title"/>
          </p:nvPr>
        </p:nvSpPr>
        <p:spPr/>
        <p:txBody>
          <a:bodyPr/>
          <a:lstStyle/>
          <a:p>
            <a:r>
              <a:rPr lang="en-NZ" altLang="en-US"/>
              <a:t>Pseudo-Code</a:t>
            </a:r>
          </a:p>
        </p:txBody>
      </p:sp>
      <p:sp>
        <p:nvSpPr>
          <p:cNvPr id="62466" name="Content Placeholder 2">
            <a:extLst>
              <a:ext uri="{FF2B5EF4-FFF2-40B4-BE49-F238E27FC236}">
                <a16:creationId xmlns:a16="http://schemas.microsoft.com/office/drawing/2014/main" id="{1E5422F8-2AF7-48E1-B899-C4500EF5C96E}"/>
              </a:ext>
            </a:extLst>
          </p:cNvPr>
          <p:cNvSpPr>
            <a:spLocks noGrp="1"/>
          </p:cNvSpPr>
          <p:nvPr>
            <p:ph idx="1"/>
          </p:nvPr>
        </p:nvSpPr>
        <p:spPr/>
        <p:txBody>
          <a:bodyPr/>
          <a:lstStyle/>
          <a:p>
            <a:pPr>
              <a:buFont typeface="Arial" panose="020B0604020202020204" pitchFamily="34" charset="0"/>
              <a:buNone/>
            </a:pPr>
            <a:r>
              <a:rPr lang="en-NZ" altLang="en-US">
                <a:latin typeface="Courier New" panose="02070309020205020404" pitchFamily="49" charset="0"/>
                <a:cs typeface="Courier New" panose="02070309020205020404" pitchFamily="49" charset="0"/>
              </a:rPr>
              <a:t>while (true) {</a:t>
            </a:r>
          </a:p>
          <a:p>
            <a:pPr lvl="1">
              <a:buFont typeface="Arial" panose="020B0604020202020204" pitchFamily="34" charset="0"/>
              <a:buNone/>
            </a:pPr>
            <a:r>
              <a:rPr lang="en-NZ" altLang="en-US">
                <a:latin typeface="Courier New" panose="02070309020205020404" pitchFamily="49" charset="0"/>
                <a:cs typeface="Courier New" panose="02070309020205020404" pitchFamily="49" charset="0"/>
              </a:rPr>
              <a:t>/* disable interrupts */;</a:t>
            </a:r>
          </a:p>
          <a:p>
            <a:pPr lvl="1">
              <a:buFont typeface="Arial" panose="020B0604020202020204" pitchFamily="34" charset="0"/>
              <a:buNone/>
            </a:pPr>
            <a:r>
              <a:rPr lang="en-NZ" altLang="en-US">
                <a:latin typeface="Courier New" panose="02070309020205020404" pitchFamily="49" charset="0"/>
                <a:cs typeface="Courier New" panose="02070309020205020404" pitchFamily="49" charset="0"/>
              </a:rPr>
              <a:t>/* critical section */;</a:t>
            </a:r>
          </a:p>
          <a:p>
            <a:pPr lvl="1">
              <a:buFont typeface="Arial" panose="020B0604020202020204" pitchFamily="34" charset="0"/>
              <a:buNone/>
            </a:pPr>
            <a:r>
              <a:rPr lang="en-NZ" altLang="en-US">
                <a:latin typeface="Courier New" panose="02070309020205020404" pitchFamily="49" charset="0"/>
                <a:cs typeface="Courier New" panose="02070309020205020404" pitchFamily="49" charset="0"/>
              </a:rPr>
              <a:t>/* enable interrupts */;</a:t>
            </a:r>
          </a:p>
          <a:p>
            <a:pPr lvl="1">
              <a:buFont typeface="Arial" panose="020B0604020202020204" pitchFamily="34" charset="0"/>
              <a:buNone/>
            </a:pPr>
            <a:r>
              <a:rPr lang="en-NZ" altLang="en-US">
                <a:latin typeface="Courier New" panose="02070309020205020404" pitchFamily="49" charset="0"/>
                <a:cs typeface="Courier New" panose="02070309020205020404" pitchFamily="49" charset="0"/>
              </a:rPr>
              <a:t>/* remainder */;</a:t>
            </a:r>
          </a:p>
          <a:p>
            <a:pPr>
              <a:buFont typeface="Arial" panose="020B0604020202020204" pitchFamily="34" charset="0"/>
              <a:buNone/>
            </a:pPr>
            <a:r>
              <a:rPr lang="en-NZ" altLang="en-US">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542330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F9F5F-0FB4-4B01-BC18-2D145CF030E1}"/>
              </a:ext>
            </a:extLst>
          </p:cNvPr>
          <p:cNvSpPr>
            <a:spLocks noGrp="1"/>
          </p:cNvSpPr>
          <p:nvPr>
            <p:ph type="title"/>
          </p:nvPr>
        </p:nvSpPr>
        <p:spPr/>
        <p:txBody>
          <a:bodyPr/>
          <a:lstStyle/>
          <a:p>
            <a:r>
              <a:rPr lang="en-US" altLang="en-US" dirty="0"/>
              <a:t>Synchronization Hardware</a:t>
            </a:r>
            <a:endParaRPr lang="en-IN" dirty="0"/>
          </a:p>
        </p:txBody>
      </p:sp>
      <p:sp>
        <p:nvSpPr>
          <p:cNvPr id="3" name="Content Placeholder 2">
            <a:extLst>
              <a:ext uri="{FF2B5EF4-FFF2-40B4-BE49-F238E27FC236}">
                <a16:creationId xmlns:a16="http://schemas.microsoft.com/office/drawing/2014/main" id="{F7947EF7-B147-4045-85A8-153966B41DF4}"/>
              </a:ext>
            </a:extLst>
          </p:cNvPr>
          <p:cNvSpPr>
            <a:spLocks noGrp="1"/>
          </p:cNvSpPr>
          <p:nvPr>
            <p:ph idx="1"/>
          </p:nvPr>
        </p:nvSpPr>
        <p:spPr/>
        <p:txBody>
          <a:bodyPr>
            <a:normAutofit lnSpcReduction="10000"/>
          </a:bodyPr>
          <a:lstStyle/>
          <a:p>
            <a:pPr>
              <a:lnSpc>
                <a:spcPct val="90000"/>
              </a:lnSpc>
              <a:tabLst>
                <a:tab pos="739775" algn="l"/>
                <a:tab pos="1020763" algn="l"/>
                <a:tab pos="1257300" algn="l"/>
              </a:tabLst>
            </a:pPr>
            <a:r>
              <a:rPr lang="en-US" altLang="en-US" dirty="0"/>
              <a:t>Many systems provide hardware support for implementing the critical section code.</a:t>
            </a:r>
          </a:p>
          <a:p>
            <a:pPr>
              <a:lnSpc>
                <a:spcPct val="90000"/>
              </a:lnSpc>
              <a:tabLst>
                <a:tab pos="739775" algn="l"/>
                <a:tab pos="1020763" algn="l"/>
                <a:tab pos="1257300" algn="l"/>
              </a:tabLst>
            </a:pPr>
            <a:r>
              <a:rPr lang="en-US" altLang="en-US" dirty="0"/>
              <a:t>All solutions below based on idea of </a:t>
            </a:r>
            <a:r>
              <a:rPr lang="en-US" altLang="en-US" b="1" dirty="0">
                <a:solidFill>
                  <a:srgbClr val="3366FF"/>
                </a:solidFill>
              </a:rPr>
              <a:t>locking</a:t>
            </a:r>
          </a:p>
          <a:p>
            <a:pPr lvl="1">
              <a:lnSpc>
                <a:spcPct val="90000"/>
              </a:lnSpc>
              <a:tabLst>
                <a:tab pos="739775" algn="l"/>
                <a:tab pos="1020763" algn="l"/>
                <a:tab pos="1257300" algn="l"/>
              </a:tabLst>
            </a:pPr>
            <a:r>
              <a:rPr lang="en-US" altLang="en-US" dirty="0"/>
              <a:t>Protecting critical regions via locks</a:t>
            </a:r>
          </a:p>
          <a:p>
            <a:pPr>
              <a:lnSpc>
                <a:spcPct val="90000"/>
              </a:lnSpc>
              <a:tabLst>
                <a:tab pos="739775" algn="l"/>
                <a:tab pos="1020763" algn="l"/>
                <a:tab pos="1257300" algn="l"/>
              </a:tabLst>
            </a:pPr>
            <a:r>
              <a:rPr lang="en-US" altLang="en-US" dirty="0"/>
              <a:t>Uniprocessors – could disable interrupts</a:t>
            </a:r>
          </a:p>
          <a:p>
            <a:pPr lvl="1">
              <a:lnSpc>
                <a:spcPct val="90000"/>
              </a:lnSpc>
              <a:tabLst>
                <a:tab pos="739775" algn="l"/>
                <a:tab pos="1020763" algn="l"/>
                <a:tab pos="1257300" algn="l"/>
              </a:tabLst>
            </a:pPr>
            <a:r>
              <a:rPr lang="en-US" altLang="en-US" dirty="0"/>
              <a:t>Currently running code would execute without preemption</a:t>
            </a:r>
          </a:p>
          <a:p>
            <a:pPr lvl="1">
              <a:lnSpc>
                <a:spcPct val="90000"/>
              </a:lnSpc>
              <a:tabLst>
                <a:tab pos="739775" algn="l"/>
                <a:tab pos="1020763" algn="l"/>
                <a:tab pos="1257300" algn="l"/>
              </a:tabLst>
            </a:pPr>
            <a:r>
              <a:rPr lang="en-US" altLang="en-US" dirty="0"/>
              <a:t>Generally too inefficient on multiprocessor systems</a:t>
            </a:r>
          </a:p>
          <a:p>
            <a:pPr lvl="2">
              <a:lnSpc>
                <a:spcPct val="90000"/>
              </a:lnSpc>
              <a:tabLst>
                <a:tab pos="739775" algn="l"/>
                <a:tab pos="1020763" algn="l"/>
                <a:tab pos="1257300" algn="l"/>
              </a:tabLst>
            </a:pPr>
            <a:r>
              <a:rPr lang="en-US" altLang="en-US" dirty="0"/>
              <a:t>Operating systems using this not broadly scalable</a:t>
            </a:r>
          </a:p>
          <a:p>
            <a:pPr>
              <a:lnSpc>
                <a:spcPct val="90000"/>
              </a:lnSpc>
              <a:tabLst>
                <a:tab pos="739775" algn="l"/>
                <a:tab pos="1020763" algn="l"/>
                <a:tab pos="1257300" algn="l"/>
              </a:tabLst>
            </a:pPr>
            <a:r>
              <a:rPr lang="en-US" altLang="en-US" dirty="0"/>
              <a:t>Modern machines provide special atomic hardware instructions</a:t>
            </a:r>
          </a:p>
          <a:p>
            <a:pPr lvl="2">
              <a:lnSpc>
                <a:spcPct val="90000"/>
              </a:lnSpc>
              <a:tabLst>
                <a:tab pos="739775" algn="l"/>
                <a:tab pos="1020763" algn="l"/>
                <a:tab pos="1257300" algn="l"/>
              </a:tabLst>
            </a:pPr>
            <a:r>
              <a:rPr lang="en-US" altLang="en-US" b="1" dirty="0">
                <a:solidFill>
                  <a:srgbClr val="3366FF"/>
                </a:solidFill>
              </a:rPr>
              <a:t>Atomic</a:t>
            </a:r>
            <a:r>
              <a:rPr lang="en-US" altLang="en-US" dirty="0"/>
              <a:t> = non-interruptible</a:t>
            </a:r>
          </a:p>
          <a:p>
            <a:pPr lvl="1">
              <a:lnSpc>
                <a:spcPct val="90000"/>
              </a:lnSpc>
              <a:tabLst>
                <a:tab pos="739775" algn="l"/>
                <a:tab pos="1020763" algn="l"/>
                <a:tab pos="1257300" algn="l"/>
              </a:tabLst>
            </a:pPr>
            <a:r>
              <a:rPr lang="en-US" altLang="en-US" dirty="0"/>
              <a:t>Either test memory word and set value</a:t>
            </a:r>
          </a:p>
          <a:p>
            <a:pPr lvl="1">
              <a:lnSpc>
                <a:spcPct val="90000"/>
              </a:lnSpc>
              <a:tabLst>
                <a:tab pos="739775" algn="l"/>
                <a:tab pos="1020763" algn="l"/>
                <a:tab pos="1257300" algn="l"/>
              </a:tabLst>
            </a:pPr>
            <a:r>
              <a:rPr lang="en-US" altLang="en-US" dirty="0"/>
              <a:t>Or swap contents of two memory words</a:t>
            </a:r>
          </a:p>
        </p:txBody>
      </p:sp>
    </p:spTree>
    <p:extLst>
      <p:ext uri="{BB962C8B-B14F-4D97-AF65-F5344CB8AC3E}">
        <p14:creationId xmlns:p14="http://schemas.microsoft.com/office/powerpoint/2010/main" val="1240408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A678-F4CF-4D98-A621-10C65AD64180}"/>
              </a:ext>
            </a:extLst>
          </p:cNvPr>
          <p:cNvSpPr>
            <a:spLocks noGrp="1"/>
          </p:cNvSpPr>
          <p:nvPr>
            <p:ph type="title"/>
          </p:nvPr>
        </p:nvSpPr>
        <p:spPr/>
        <p:txBody>
          <a:bodyPr/>
          <a:lstStyle/>
          <a:p>
            <a:r>
              <a:rPr lang="en-US" altLang="en-US" sz="4000" dirty="0"/>
              <a:t>Solution to Critical-section Problem Using Locks</a:t>
            </a:r>
            <a:endParaRPr lang="en-IN" dirty="0"/>
          </a:p>
        </p:txBody>
      </p:sp>
      <p:sp>
        <p:nvSpPr>
          <p:cNvPr id="3" name="Content Placeholder 2">
            <a:extLst>
              <a:ext uri="{FF2B5EF4-FFF2-40B4-BE49-F238E27FC236}">
                <a16:creationId xmlns:a16="http://schemas.microsoft.com/office/drawing/2014/main" id="{14055B28-152D-41C0-BB1D-622BFDDC1CA2}"/>
              </a:ext>
            </a:extLst>
          </p:cNvPr>
          <p:cNvSpPr>
            <a:spLocks noGrp="1"/>
          </p:cNvSpPr>
          <p:nvPr>
            <p:ph idx="1"/>
          </p:nvPr>
        </p:nvSpPr>
        <p:spPr/>
        <p:txBody>
          <a:bodyPr/>
          <a:lstStyle/>
          <a:p>
            <a:pPr>
              <a:buFont typeface="Monotype Sorts" pitchFamily="-84" charset="2"/>
              <a:buNone/>
            </a:pPr>
            <a:r>
              <a:rPr lang="en-US" altLang="en-US" sz="18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00"/>
                </a:solidFill>
                <a:highlight>
                  <a:srgbClr val="FFFF00"/>
                </a:highlight>
                <a:latin typeface="Courier New" panose="02070309020205020404" pitchFamily="49" charset="0"/>
                <a:cs typeface="Courier New" panose="02070309020205020404" pitchFamily="49" charset="0"/>
              </a:rPr>
              <a:t>acquire lock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a:solidFill>
                  <a:srgbClr val="000000"/>
                </a:solidFill>
                <a:highlight>
                  <a:srgbClr val="FFFF00"/>
                </a:highlight>
                <a:latin typeface="Courier New" panose="02070309020205020404" pitchFamily="49" charset="0"/>
                <a:cs typeface="Courier New" panose="02070309020205020404" pitchFamily="49" charset="0"/>
              </a:rPr>
              <a:t>release lock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2000" b="1" dirty="0">
                <a:solidFill>
                  <a:srgbClr val="000000"/>
                </a:solidFill>
                <a:latin typeface="Courier New" panose="02070309020205020404" pitchFamily="49" charset="0"/>
                <a:cs typeface="Courier New" panose="02070309020205020404" pitchFamily="49" charset="0"/>
              </a:rPr>
              <a:t>	} while (TRUE); </a:t>
            </a:r>
          </a:p>
          <a:p>
            <a:endParaRPr lang="en-IN" dirty="0"/>
          </a:p>
        </p:txBody>
      </p:sp>
    </p:spTree>
    <p:extLst>
      <p:ext uri="{BB962C8B-B14F-4D97-AF65-F5344CB8AC3E}">
        <p14:creationId xmlns:p14="http://schemas.microsoft.com/office/powerpoint/2010/main" val="3230216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1444E-ABA5-41E8-832E-088F31FCBF05}"/>
              </a:ext>
            </a:extLst>
          </p:cNvPr>
          <p:cNvSpPr>
            <a:spLocks noGrp="1"/>
          </p:cNvSpPr>
          <p:nvPr>
            <p:ph type="title"/>
          </p:nvPr>
        </p:nvSpPr>
        <p:spPr/>
        <p:txBody>
          <a:bodyPr/>
          <a:lstStyle/>
          <a:p>
            <a:r>
              <a:rPr lang="en-US" altLang="en-US" dirty="0" err="1"/>
              <a:t>test_and_set</a:t>
            </a:r>
            <a:r>
              <a:rPr lang="en-US" altLang="en-US" dirty="0"/>
              <a:t>  Instruction </a:t>
            </a:r>
            <a:endParaRPr lang="en-IN" dirty="0"/>
          </a:p>
        </p:txBody>
      </p:sp>
      <p:sp>
        <p:nvSpPr>
          <p:cNvPr id="3" name="Content Placeholder 2">
            <a:extLst>
              <a:ext uri="{FF2B5EF4-FFF2-40B4-BE49-F238E27FC236}">
                <a16:creationId xmlns:a16="http://schemas.microsoft.com/office/drawing/2014/main" id="{30903E2E-58C5-4B51-A069-82645457A097}"/>
              </a:ext>
            </a:extLst>
          </p:cNvPr>
          <p:cNvSpPr>
            <a:spLocks noGrp="1"/>
          </p:cNvSpPr>
          <p:nvPr>
            <p:ph idx="1"/>
          </p:nvPr>
        </p:nvSpPr>
        <p:spPr/>
        <p:txBody>
          <a:bodyPr>
            <a:normAutofit fontScale="92500" lnSpcReduction="10000"/>
          </a:bodyPr>
          <a:lstStyle/>
          <a:p>
            <a:pPr>
              <a:lnSpc>
                <a:spcPct val="90000"/>
              </a:lnSpc>
              <a:buNone/>
              <a:tabLst>
                <a:tab pos="739775" algn="l"/>
                <a:tab pos="1020763" algn="l"/>
                <a:tab pos="1257300" algn="l"/>
              </a:tabLst>
            </a:pPr>
            <a:r>
              <a:rPr lang="en-US" altLang="en-US" dirty="0"/>
              <a:t>   Definition:</a:t>
            </a:r>
            <a:endParaRPr lang="en-US" altLang="en-US" b="1" dirty="0">
              <a:solidFill>
                <a:srgbClr val="000000"/>
              </a:solidFill>
              <a:latin typeface="Courier New" panose="02070309020205020404" pitchFamily="49" charset="0"/>
              <a:cs typeface="Courier New" panose="02070309020205020404" pitchFamily="49" charset="0"/>
            </a:endParaRPr>
          </a:p>
          <a:p>
            <a:pPr>
              <a:lnSpc>
                <a:spcPct val="90000"/>
              </a:lnSpc>
              <a:buNone/>
              <a:tabLst>
                <a:tab pos="739775" algn="l"/>
                <a:tab pos="1020763" algn="l"/>
                <a:tab pos="1257300" algn="l"/>
              </a:tabLst>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sz="2000" b="1" dirty="0" err="1">
                <a:solidFill>
                  <a:srgbClr val="000000"/>
                </a:solidFill>
                <a:latin typeface="Courier New" panose="02070309020205020404" pitchFamily="49" charset="0"/>
                <a:cs typeface="Courier New" panose="02070309020205020404" pitchFamily="49" charset="0"/>
              </a:rPr>
              <a:t>boolean</a:t>
            </a: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err="1">
                <a:solidFill>
                  <a:srgbClr val="000000"/>
                </a:solidFill>
                <a:latin typeface="Courier New" panose="02070309020205020404" pitchFamily="49" charset="0"/>
                <a:cs typeface="Courier New" panose="02070309020205020404" pitchFamily="49" charset="0"/>
              </a:rPr>
              <a:t>test_and_set</a:t>
            </a: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err="1">
                <a:solidFill>
                  <a:srgbClr val="000000"/>
                </a:solidFill>
                <a:latin typeface="Courier New" panose="02070309020205020404" pitchFamily="49" charset="0"/>
                <a:cs typeface="Courier New" panose="02070309020205020404" pitchFamily="49" charset="0"/>
              </a:rPr>
              <a:t>boolean</a:t>
            </a:r>
            <a:r>
              <a:rPr lang="en-US" altLang="en-US" sz="2000" b="1" dirty="0">
                <a:solidFill>
                  <a:srgbClr val="000000"/>
                </a:solidFill>
                <a:latin typeface="Courier New" panose="02070309020205020404" pitchFamily="49" charset="0"/>
                <a:cs typeface="Courier New" panose="02070309020205020404" pitchFamily="49" charset="0"/>
              </a:rPr>
              <a:t> *target)</a:t>
            </a:r>
          </a:p>
          <a:p>
            <a:pPr>
              <a:lnSpc>
                <a:spcPct val="90000"/>
              </a:lnSpc>
              <a:buNone/>
              <a:tabLst>
                <a:tab pos="739775" algn="l"/>
                <a:tab pos="1020763" algn="l"/>
                <a:tab pos="1257300" algn="l"/>
              </a:tabLst>
            </a:pPr>
            <a:r>
              <a:rPr lang="en-US" altLang="en-US" sz="2000" b="1" dirty="0">
                <a:solidFill>
                  <a:srgbClr val="000000"/>
                </a:solidFill>
                <a:latin typeface="Courier New" panose="02070309020205020404" pitchFamily="49" charset="0"/>
                <a:cs typeface="Courier New" panose="02070309020205020404" pitchFamily="49" charset="0"/>
              </a:rPr>
              <a:t>          {</a:t>
            </a:r>
          </a:p>
          <a:p>
            <a:pPr>
              <a:lnSpc>
                <a:spcPct val="90000"/>
              </a:lnSpc>
              <a:buNone/>
              <a:tabLst>
                <a:tab pos="739775" algn="l"/>
                <a:tab pos="1020763" algn="l"/>
                <a:tab pos="1257300" algn="l"/>
              </a:tabLst>
            </a:pP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err="1">
                <a:solidFill>
                  <a:srgbClr val="000000"/>
                </a:solidFill>
                <a:latin typeface="Courier New" panose="02070309020205020404" pitchFamily="49" charset="0"/>
                <a:cs typeface="Courier New" panose="02070309020205020404" pitchFamily="49" charset="0"/>
              </a:rPr>
              <a:t>boolean</a:t>
            </a:r>
            <a:r>
              <a:rPr lang="en-US" altLang="en-US" sz="2000" b="1" dirty="0">
                <a:solidFill>
                  <a:srgbClr val="000000"/>
                </a:solidFill>
                <a:latin typeface="Courier New" panose="02070309020205020404" pitchFamily="49" charset="0"/>
                <a:cs typeface="Courier New" panose="02070309020205020404" pitchFamily="49" charset="0"/>
              </a:rPr>
              <a:t> </a:t>
            </a:r>
            <a:r>
              <a:rPr lang="en-US" altLang="en-US" sz="2000" b="1" dirty="0" err="1">
                <a:solidFill>
                  <a:srgbClr val="000000"/>
                </a:solidFill>
                <a:latin typeface="Courier New" panose="02070309020205020404" pitchFamily="49" charset="0"/>
                <a:cs typeface="Courier New" panose="02070309020205020404" pitchFamily="49" charset="0"/>
              </a:rPr>
              <a:t>rv</a:t>
            </a:r>
            <a:r>
              <a:rPr lang="en-US" altLang="en-US" sz="2000" b="1" dirty="0">
                <a:solidFill>
                  <a:srgbClr val="000000"/>
                </a:solidFill>
                <a:latin typeface="Courier New" panose="02070309020205020404" pitchFamily="49" charset="0"/>
                <a:cs typeface="Courier New" panose="02070309020205020404" pitchFamily="49" charset="0"/>
              </a:rPr>
              <a:t> = *target;</a:t>
            </a:r>
          </a:p>
          <a:p>
            <a:pPr>
              <a:lnSpc>
                <a:spcPct val="90000"/>
              </a:lnSpc>
              <a:buNone/>
              <a:tabLst>
                <a:tab pos="739775" algn="l"/>
                <a:tab pos="1020763" algn="l"/>
                <a:tab pos="1257300" algn="l"/>
              </a:tabLst>
            </a:pPr>
            <a:r>
              <a:rPr lang="en-US" altLang="en-US" sz="2000" b="1" dirty="0">
                <a:solidFill>
                  <a:srgbClr val="000000"/>
                </a:solidFill>
                <a:latin typeface="Courier New" panose="02070309020205020404" pitchFamily="49" charset="0"/>
                <a:cs typeface="Courier New" panose="02070309020205020404" pitchFamily="49" charset="0"/>
              </a:rPr>
              <a:t>               *target = TRUE;</a:t>
            </a:r>
          </a:p>
          <a:p>
            <a:pPr>
              <a:lnSpc>
                <a:spcPct val="90000"/>
              </a:lnSpc>
              <a:buNone/>
              <a:tabLst>
                <a:tab pos="739775" algn="l"/>
                <a:tab pos="1020763" algn="l"/>
                <a:tab pos="1257300" algn="l"/>
              </a:tabLst>
            </a:pPr>
            <a:r>
              <a:rPr lang="en-US" altLang="en-US" sz="2000" b="1" dirty="0">
                <a:solidFill>
                  <a:srgbClr val="000000"/>
                </a:solidFill>
                <a:latin typeface="Courier New" panose="02070309020205020404" pitchFamily="49" charset="0"/>
                <a:cs typeface="Courier New" panose="02070309020205020404" pitchFamily="49" charset="0"/>
              </a:rPr>
              <a:t>               return </a:t>
            </a:r>
            <a:r>
              <a:rPr lang="en-US" altLang="en-US" sz="2000" b="1" dirty="0" err="1">
                <a:solidFill>
                  <a:srgbClr val="000000"/>
                </a:solidFill>
                <a:latin typeface="Courier New" panose="02070309020205020404" pitchFamily="49" charset="0"/>
                <a:cs typeface="Courier New" panose="02070309020205020404" pitchFamily="49" charset="0"/>
              </a:rPr>
              <a:t>rv</a:t>
            </a:r>
            <a:r>
              <a:rPr lang="en-US" altLang="en-US" sz="2000" b="1" dirty="0">
                <a:solidFill>
                  <a:srgbClr val="000000"/>
                </a:solidFill>
                <a:latin typeface="Courier New" panose="02070309020205020404" pitchFamily="49" charset="0"/>
                <a:cs typeface="Courier New" panose="02070309020205020404" pitchFamily="49" charset="0"/>
              </a:rPr>
              <a:t>:</a:t>
            </a:r>
          </a:p>
          <a:p>
            <a:pPr>
              <a:lnSpc>
                <a:spcPct val="90000"/>
              </a:lnSpc>
              <a:buNone/>
              <a:tabLst>
                <a:tab pos="739775" algn="l"/>
                <a:tab pos="1020763" algn="l"/>
                <a:tab pos="1257300" algn="l"/>
              </a:tabLst>
            </a:pPr>
            <a:r>
              <a:rPr lang="en-US" altLang="en-US" sz="2000" b="1" dirty="0">
                <a:solidFill>
                  <a:srgbClr val="000000"/>
                </a:solidFill>
                <a:latin typeface="Courier New" panose="02070309020205020404" pitchFamily="49" charset="0"/>
                <a:cs typeface="Courier New" panose="02070309020205020404" pitchFamily="49" charset="0"/>
              </a:rPr>
              <a:t>          }</a:t>
            </a:r>
            <a:endParaRPr lang="en-US" altLang="en-US" sz="2000" dirty="0">
              <a:solidFill>
                <a:srgbClr val="0000FF"/>
              </a:solidFill>
            </a:endParaRPr>
          </a:p>
          <a:p>
            <a:pPr>
              <a:lnSpc>
                <a:spcPct val="90000"/>
              </a:lnSpc>
              <a:buFont typeface="Monotype Sorts" pitchFamily="-84" charset="2"/>
              <a:buAutoNum type="arabicPeriod"/>
              <a:tabLst>
                <a:tab pos="739775" algn="l"/>
                <a:tab pos="1020763" algn="l"/>
                <a:tab pos="1257300" algn="l"/>
              </a:tabLst>
            </a:pPr>
            <a:r>
              <a:rPr lang="en-US" altLang="en-US" dirty="0"/>
              <a:t>Executed atomically</a:t>
            </a:r>
          </a:p>
          <a:p>
            <a:pPr>
              <a:lnSpc>
                <a:spcPct val="90000"/>
              </a:lnSpc>
              <a:buFont typeface="Monotype Sorts" pitchFamily="-84" charset="2"/>
              <a:buAutoNum type="arabicPeriod"/>
              <a:tabLst>
                <a:tab pos="739775" algn="l"/>
                <a:tab pos="1020763" algn="l"/>
                <a:tab pos="1257300" algn="l"/>
              </a:tabLst>
            </a:pPr>
            <a:r>
              <a:rPr lang="en-US" altLang="en-US" dirty="0"/>
              <a:t>Returns the original value of passed parameter</a:t>
            </a:r>
          </a:p>
          <a:p>
            <a:pPr>
              <a:lnSpc>
                <a:spcPct val="90000"/>
              </a:lnSpc>
              <a:buFont typeface="Monotype Sorts" pitchFamily="-84" charset="2"/>
              <a:buAutoNum type="arabicPeriod"/>
              <a:tabLst>
                <a:tab pos="739775" algn="l"/>
                <a:tab pos="1020763" algn="l"/>
                <a:tab pos="1257300" algn="l"/>
              </a:tabLst>
            </a:pPr>
            <a:r>
              <a:rPr lang="en-US" altLang="en-US" dirty="0"/>
              <a:t>Set the new value of passed parameter to “TRUE”.</a:t>
            </a:r>
          </a:p>
        </p:txBody>
      </p:sp>
    </p:spTree>
    <p:extLst>
      <p:ext uri="{BB962C8B-B14F-4D97-AF65-F5344CB8AC3E}">
        <p14:creationId xmlns:p14="http://schemas.microsoft.com/office/powerpoint/2010/main" val="332409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36FD1-9DD9-4CA3-9767-BCBB2DF59A7C}"/>
              </a:ext>
            </a:extLst>
          </p:cNvPr>
          <p:cNvSpPr>
            <a:spLocks noGrp="1"/>
          </p:cNvSpPr>
          <p:nvPr>
            <p:ph type="title"/>
          </p:nvPr>
        </p:nvSpPr>
        <p:spPr/>
        <p:txBody>
          <a:bodyPr/>
          <a:lstStyle/>
          <a:p>
            <a:r>
              <a:rPr lang="en-US" altLang="en-US" dirty="0"/>
              <a:t>Solution using </a:t>
            </a:r>
            <a:r>
              <a:rPr lang="en-US" altLang="en-US" dirty="0" err="1"/>
              <a:t>test_and_set</a:t>
            </a:r>
            <a:r>
              <a:rPr lang="en-US" altLang="en-US" dirty="0"/>
              <a:t>()</a:t>
            </a:r>
            <a:endParaRPr lang="en-IN" dirty="0"/>
          </a:p>
        </p:txBody>
      </p:sp>
      <p:sp>
        <p:nvSpPr>
          <p:cNvPr id="3" name="Content Placeholder 2">
            <a:extLst>
              <a:ext uri="{FF2B5EF4-FFF2-40B4-BE49-F238E27FC236}">
                <a16:creationId xmlns:a16="http://schemas.microsoft.com/office/drawing/2014/main" id="{41A453F4-046E-4ED7-9876-90555B5AF59A}"/>
              </a:ext>
            </a:extLst>
          </p:cNvPr>
          <p:cNvSpPr>
            <a:spLocks noGrp="1"/>
          </p:cNvSpPr>
          <p:nvPr>
            <p:ph idx="1"/>
          </p:nvPr>
        </p:nvSpPr>
        <p:spPr>
          <a:xfrm>
            <a:off x="700635" y="2139351"/>
            <a:ext cx="10691265" cy="3789863"/>
          </a:xfrm>
        </p:spPr>
        <p:txBody>
          <a:bodyPr>
            <a:normAutofit fontScale="92500" lnSpcReduction="10000"/>
          </a:bodyPr>
          <a:lstStyle/>
          <a:p>
            <a:pPr>
              <a:lnSpc>
                <a:spcPct val="90000"/>
              </a:lnSpc>
              <a:tabLst>
                <a:tab pos="742278" algn="l"/>
                <a:tab pos="1023411" algn="l"/>
                <a:tab pos="1258984" algn="l"/>
              </a:tabLst>
              <a:defRPr/>
            </a:pPr>
            <a:r>
              <a:rPr lang="en-US" dirty="0">
                <a:ea typeface="ＭＳ Ｐゴシック" charset="0"/>
                <a:cs typeface="ＭＳ Ｐゴシック" charset="0"/>
              </a:rPr>
              <a:t>Shared Boolean variable lock, initialized to FALSE</a:t>
            </a:r>
          </a:p>
          <a:p>
            <a:pPr>
              <a:lnSpc>
                <a:spcPct val="90000"/>
              </a:lnSpc>
              <a:tabLst>
                <a:tab pos="742278" algn="l"/>
                <a:tab pos="1023411" algn="l"/>
                <a:tab pos="1258984" algn="l"/>
              </a:tabLst>
              <a:defRPr/>
            </a:pPr>
            <a:r>
              <a:rPr lang="en-US" dirty="0">
                <a:ea typeface="ＭＳ Ｐゴシック" charset="0"/>
                <a:cs typeface="ＭＳ Ｐゴシック" charset="0"/>
              </a:rPr>
              <a:t>Solution:</a:t>
            </a:r>
            <a:endParaRPr lang="en-US" sz="1800" b="1" dirty="0">
              <a:latin typeface="Courier New"/>
              <a:ea typeface="ＭＳ Ｐゴシック" charset="0"/>
              <a:cs typeface="Courier New"/>
            </a:endParaRPr>
          </a:p>
          <a:p>
            <a:pPr marL="0" indent="0">
              <a:buNone/>
              <a:defRPr/>
            </a:pPr>
            <a:r>
              <a:rPr lang="en-US" sz="1800" b="1" dirty="0">
                <a:latin typeface="Courier New"/>
                <a:ea typeface="ＭＳ Ｐゴシック" pitchFamily="-84" charset="-128"/>
                <a:cs typeface="Courier New"/>
              </a:rPr>
              <a:t>       </a:t>
            </a:r>
            <a:r>
              <a:rPr lang="en-US" altLang="en-US" b="1" dirty="0">
                <a:solidFill>
                  <a:srgbClr val="000000"/>
                </a:solidFill>
                <a:latin typeface="Courier New" pitchFamily="49" charset="0"/>
                <a:cs typeface="Courier New" pitchFamily="49" charset="0"/>
              </a:rPr>
              <a:t>do {</a:t>
            </a:r>
            <a:br>
              <a:rPr lang="en-US" altLang="en-US" b="1" dirty="0">
                <a:solidFill>
                  <a:srgbClr val="000000"/>
                </a:solidFill>
                <a:latin typeface="Courier New" pitchFamily="49" charset="0"/>
                <a:cs typeface="Courier New" pitchFamily="49" charset="0"/>
              </a:rPr>
            </a:br>
            <a:r>
              <a:rPr lang="en-US" altLang="en-US" b="1" dirty="0">
                <a:solidFill>
                  <a:srgbClr val="000000"/>
                </a:solidFill>
                <a:latin typeface="Courier New" pitchFamily="49" charset="0"/>
                <a:cs typeface="Courier New" pitchFamily="49" charset="0"/>
              </a:rPr>
              <a:t>          while (</a:t>
            </a:r>
            <a:r>
              <a:rPr lang="en-US" altLang="en-US" b="1" dirty="0" err="1">
                <a:solidFill>
                  <a:srgbClr val="000000"/>
                </a:solidFill>
                <a:latin typeface="Courier New" pitchFamily="49" charset="0"/>
                <a:cs typeface="Courier New" pitchFamily="49" charset="0"/>
              </a:rPr>
              <a:t>test_and_set</a:t>
            </a:r>
            <a:r>
              <a:rPr lang="en-US" altLang="en-US" b="1" dirty="0">
                <a:solidFill>
                  <a:srgbClr val="000000"/>
                </a:solidFill>
                <a:latin typeface="Courier New" pitchFamily="49" charset="0"/>
                <a:cs typeface="Courier New" pitchFamily="49" charset="0"/>
              </a:rPr>
              <a:t>(&amp;lock)) </a:t>
            </a:r>
          </a:p>
          <a:p>
            <a:pPr marL="0" indent="0">
              <a:buNone/>
              <a:defRPr/>
            </a:pPr>
            <a:r>
              <a:rPr lang="en-US" altLang="en-US" b="1" dirty="0">
                <a:solidFill>
                  <a:srgbClr val="000000"/>
                </a:solidFill>
                <a:latin typeface="Courier New" pitchFamily="49" charset="0"/>
                <a:cs typeface="Courier New" pitchFamily="49" charset="0"/>
              </a:rPr>
              <a:t>             ; /* do nothing */ </a:t>
            </a:r>
          </a:p>
          <a:p>
            <a:pPr marL="0" indent="0">
              <a:buNone/>
              <a:defRPr/>
            </a:pPr>
            <a:r>
              <a:rPr lang="en-US" altLang="en-US" b="1" dirty="0">
                <a:solidFill>
                  <a:srgbClr val="000000"/>
                </a:solidFill>
                <a:latin typeface="Courier New" pitchFamily="49" charset="0"/>
                <a:cs typeface="Courier New" pitchFamily="49" charset="0"/>
              </a:rPr>
              <a:t>                 /* critical section */ </a:t>
            </a:r>
          </a:p>
          <a:p>
            <a:pPr marL="0" indent="0">
              <a:buNone/>
              <a:defRPr/>
            </a:pPr>
            <a:r>
              <a:rPr lang="en-US" altLang="en-US" b="1" dirty="0">
                <a:solidFill>
                  <a:srgbClr val="000000"/>
                </a:solidFill>
                <a:latin typeface="Courier New" pitchFamily="49" charset="0"/>
                <a:cs typeface="Courier New" pitchFamily="49" charset="0"/>
              </a:rPr>
              <a:t>          lock = false; </a:t>
            </a:r>
          </a:p>
          <a:p>
            <a:pPr marL="0" indent="0">
              <a:buNone/>
              <a:defRPr/>
            </a:pPr>
            <a:r>
              <a:rPr lang="en-US" altLang="en-US" b="1" dirty="0">
                <a:solidFill>
                  <a:srgbClr val="000000"/>
                </a:solidFill>
                <a:latin typeface="Courier New" pitchFamily="49" charset="0"/>
                <a:cs typeface="Courier New" pitchFamily="49" charset="0"/>
              </a:rPr>
              <a:t>                 /* remainder section */ </a:t>
            </a:r>
          </a:p>
          <a:p>
            <a:pPr marL="0" indent="0">
              <a:buNone/>
              <a:defRPr/>
            </a:pPr>
            <a:r>
              <a:rPr lang="en-US" altLang="en-US" b="1" dirty="0">
                <a:solidFill>
                  <a:srgbClr val="000000"/>
                </a:solidFill>
                <a:latin typeface="Courier New" pitchFamily="49" charset="0"/>
                <a:cs typeface="Courier New" pitchFamily="49" charset="0"/>
              </a:rPr>
              <a:t>       } while (true);</a:t>
            </a:r>
          </a:p>
        </p:txBody>
      </p:sp>
    </p:spTree>
    <p:extLst>
      <p:ext uri="{BB962C8B-B14F-4D97-AF65-F5344CB8AC3E}">
        <p14:creationId xmlns:p14="http://schemas.microsoft.com/office/powerpoint/2010/main" val="1580762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C2DB-4B96-49E6-A2B9-DADA4205E3A5}"/>
              </a:ext>
            </a:extLst>
          </p:cNvPr>
          <p:cNvSpPr>
            <a:spLocks noGrp="1"/>
          </p:cNvSpPr>
          <p:nvPr>
            <p:ph type="title"/>
          </p:nvPr>
        </p:nvSpPr>
        <p:spPr/>
        <p:txBody>
          <a:bodyPr/>
          <a:lstStyle/>
          <a:p>
            <a:r>
              <a:rPr lang="en-US" altLang="en-US" dirty="0" err="1"/>
              <a:t>compare_and_swap</a:t>
            </a:r>
            <a:r>
              <a:rPr lang="en-US" altLang="en-US" dirty="0"/>
              <a:t> Instruction</a:t>
            </a:r>
            <a:endParaRPr lang="en-IN" dirty="0"/>
          </a:p>
        </p:txBody>
      </p:sp>
      <p:sp>
        <p:nvSpPr>
          <p:cNvPr id="3" name="Content Placeholder 2">
            <a:extLst>
              <a:ext uri="{FF2B5EF4-FFF2-40B4-BE49-F238E27FC236}">
                <a16:creationId xmlns:a16="http://schemas.microsoft.com/office/drawing/2014/main" id="{B269470B-C868-49FF-9708-8AC0368EA346}"/>
              </a:ext>
            </a:extLst>
          </p:cNvPr>
          <p:cNvSpPr>
            <a:spLocks noGrp="1"/>
          </p:cNvSpPr>
          <p:nvPr>
            <p:ph sz="half" idx="1"/>
          </p:nvPr>
        </p:nvSpPr>
        <p:spPr/>
        <p:txBody>
          <a:bodyPr>
            <a:normAutofit fontScale="92500" lnSpcReduction="20000"/>
          </a:bodyPr>
          <a:lstStyle/>
          <a:p>
            <a:pPr>
              <a:lnSpc>
                <a:spcPct val="90000"/>
              </a:lnSpc>
              <a:buNone/>
              <a:tabLst>
                <a:tab pos="741363" algn="l"/>
                <a:tab pos="1022350" algn="l"/>
                <a:tab pos="1258888" algn="l"/>
              </a:tabLst>
            </a:pPr>
            <a:r>
              <a:rPr lang="en-US" altLang="en-US" dirty="0"/>
              <a:t>Definition:</a:t>
            </a:r>
          </a:p>
          <a:p>
            <a:pPr>
              <a:buNone/>
              <a:tabLst>
                <a:tab pos="741363" algn="l"/>
                <a:tab pos="1022350" algn="l"/>
                <a:tab pos="1258888" algn="l"/>
              </a:tabLst>
            </a:pPr>
            <a:r>
              <a:rPr lang="en-US" altLang="en-US" sz="2000" b="1" dirty="0">
                <a:latin typeface="Courier New" panose="02070309020205020404" pitchFamily="49" charset="0"/>
                <a:cs typeface="Courier New" panose="02070309020205020404" pitchFamily="49" charset="0"/>
              </a:rPr>
              <a:t>     int compare _</a:t>
            </a:r>
            <a:r>
              <a:rPr lang="en-US" altLang="en-US" sz="2000" b="1" dirty="0" err="1">
                <a:latin typeface="Courier New" panose="02070309020205020404" pitchFamily="49" charset="0"/>
                <a:cs typeface="Courier New" panose="02070309020205020404" pitchFamily="49" charset="0"/>
              </a:rPr>
              <a:t>and_swap</a:t>
            </a:r>
            <a:r>
              <a:rPr lang="en-US" altLang="en-US" sz="2000" b="1" dirty="0">
                <a:latin typeface="Courier New" panose="02070309020205020404" pitchFamily="49" charset="0"/>
                <a:cs typeface="Courier New" panose="02070309020205020404" pitchFamily="49" charset="0"/>
              </a:rPr>
              <a:t>(int *value, int expected, int </a:t>
            </a:r>
            <a:r>
              <a:rPr lang="en-US" altLang="en-US" sz="2000" b="1" dirty="0" err="1">
                <a:latin typeface="Courier New" panose="02070309020205020404" pitchFamily="49" charset="0"/>
                <a:cs typeface="Courier New" panose="02070309020205020404" pitchFamily="49" charset="0"/>
              </a:rPr>
              <a:t>new_value</a:t>
            </a:r>
            <a:r>
              <a:rPr lang="en-US" altLang="en-US" sz="2000" b="1" dirty="0">
                <a:latin typeface="Courier New" panose="02070309020205020404" pitchFamily="49" charset="0"/>
                <a:cs typeface="Courier New" panose="02070309020205020404" pitchFamily="49" charset="0"/>
              </a:rPr>
              <a:t>) { </a:t>
            </a:r>
          </a:p>
          <a:p>
            <a:pPr>
              <a:buNone/>
              <a:tabLst>
                <a:tab pos="741363" algn="l"/>
                <a:tab pos="1022350" algn="l"/>
                <a:tab pos="1258888" algn="l"/>
              </a:tabLst>
            </a:pPr>
            <a:r>
              <a:rPr lang="en-US" altLang="en-US" sz="2000" b="1" dirty="0">
                <a:latin typeface="Courier New" panose="02070309020205020404" pitchFamily="49" charset="0"/>
                <a:cs typeface="Courier New" panose="02070309020205020404" pitchFamily="49" charset="0"/>
              </a:rPr>
              <a:t>         int temp = *value; </a:t>
            </a:r>
          </a:p>
          <a:p>
            <a:pPr>
              <a:buNone/>
              <a:tabLst>
                <a:tab pos="741363" algn="l"/>
                <a:tab pos="1022350" algn="l"/>
                <a:tab pos="1258888" algn="l"/>
              </a:tabLst>
            </a:pPr>
            <a:endParaRPr lang="en-US" altLang="en-US" sz="2000" b="1" dirty="0">
              <a:latin typeface="Courier New" panose="02070309020205020404" pitchFamily="49" charset="0"/>
              <a:cs typeface="Courier New" panose="02070309020205020404" pitchFamily="49" charset="0"/>
            </a:endParaRPr>
          </a:p>
          <a:p>
            <a:pPr>
              <a:buNone/>
              <a:tabLst>
                <a:tab pos="741363" algn="l"/>
                <a:tab pos="1022350" algn="l"/>
                <a:tab pos="1258888" algn="l"/>
              </a:tabLst>
            </a:pPr>
            <a:r>
              <a:rPr lang="en-US" altLang="en-US" sz="2000" b="1" dirty="0">
                <a:latin typeface="Courier New" panose="02070309020205020404" pitchFamily="49" charset="0"/>
                <a:cs typeface="Courier New" panose="02070309020205020404" pitchFamily="49" charset="0"/>
              </a:rPr>
              <a:t>         if (*value == expected) </a:t>
            </a:r>
          </a:p>
          <a:p>
            <a:pPr>
              <a:buNone/>
              <a:tabLst>
                <a:tab pos="741363" algn="l"/>
                <a:tab pos="1022350" algn="l"/>
                <a:tab pos="1258888" algn="l"/>
              </a:tabLst>
            </a:pPr>
            <a:r>
              <a:rPr lang="en-US" altLang="en-US" sz="2000" b="1" dirty="0">
                <a:latin typeface="Courier New" panose="02070309020205020404" pitchFamily="49" charset="0"/>
                <a:cs typeface="Courier New" panose="02070309020205020404" pitchFamily="49" charset="0"/>
              </a:rPr>
              <a:t>            *value = </a:t>
            </a:r>
            <a:r>
              <a:rPr lang="en-US" altLang="en-US" sz="2000" b="1" dirty="0" err="1">
                <a:latin typeface="Courier New" panose="02070309020205020404" pitchFamily="49" charset="0"/>
                <a:cs typeface="Courier New" panose="02070309020205020404" pitchFamily="49" charset="0"/>
              </a:rPr>
              <a:t>new_value</a:t>
            </a:r>
            <a:r>
              <a:rPr lang="en-US" altLang="en-US" sz="2000" b="1" dirty="0">
                <a:latin typeface="Courier New" panose="02070309020205020404" pitchFamily="49" charset="0"/>
                <a:cs typeface="Courier New" panose="02070309020205020404" pitchFamily="49" charset="0"/>
              </a:rPr>
              <a:t>; </a:t>
            </a:r>
          </a:p>
          <a:p>
            <a:pPr>
              <a:buNone/>
              <a:tabLst>
                <a:tab pos="741363" algn="l"/>
                <a:tab pos="1022350" algn="l"/>
                <a:tab pos="1258888" algn="l"/>
              </a:tabLst>
            </a:pPr>
            <a:r>
              <a:rPr lang="en-US" altLang="en-US" sz="2000" b="1" dirty="0">
                <a:latin typeface="Courier New" panose="02070309020205020404" pitchFamily="49" charset="0"/>
                <a:cs typeface="Courier New" panose="02070309020205020404" pitchFamily="49" charset="0"/>
              </a:rPr>
              <a:t>      return temp; </a:t>
            </a:r>
          </a:p>
          <a:p>
            <a:pPr>
              <a:buNone/>
              <a:tabLst>
                <a:tab pos="741363" algn="l"/>
                <a:tab pos="1022350" algn="l"/>
                <a:tab pos="1258888" algn="l"/>
              </a:tabLst>
            </a:pPr>
            <a:r>
              <a:rPr lang="en-US" altLang="en-US" sz="2000" b="1" dirty="0">
                <a:latin typeface="Courier New" panose="02070309020205020404" pitchFamily="49" charset="0"/>
                <a:cs typeface="Courier New" panose="02070309020205020404" pitchFamily="49" charset="0"/>
              </a:rPr>
              <a:t>     } </a:t>
            </a:r>
          </a:p>
          <a:p>
            <a:endParaRPr lang="en-IN" dirty="0"/>
          </a:p>
        </p:txBody>
      </p:sp>
      <p:sp>
        <p:nvSpPr>
          <p:cNvPr id="4" name="Content Placeholder 3">
            <a:extLst>
              <a:ext uri="{FF2B5EF4-FFF2-40B4-BE49-F238E27FC236}">
                <a16:creationId xmlns:a16="http://schemas.microsoft.com/office/drawing/2014/main" id="{8A681F9B-E8E4-49FB-A16B-60AE96582328}"/>
              </a:ext>
            </a:extLst>
          </p:cNvPr>
          <p:cNvSpPr>
            <a:spLocks noGrp="1"/>
          </p:cNvSpPr>
          <p:nvPr>
            <p:ph sz="half" idx="2"/>
          </p:nvPr>
        </p:nvSpPr>
        <p:spPr/>
        <p:txBody>
          <a:bodyPr>
            <a:normAutofit fontScale="92500" lnSpcReduction="20000"/>
          </a:bodyPr>
          <a:lstStyle/>
          <a:p>
            <a:endParaRPr lang="en-US" dirty="0"/>
          </a:p>
          <a:p>
            <a:r>
              <a:rPr lang="en-US" dirty="0"/>
              <a:t>Executed atomically</a:t>
            </a:r>
          </a:p>
          <a:p>
            <a:r>
              <a:rPr lang="en-US" dirty="0"/>
              <a:t>Returns the original value of passed parameter “value”</a:t>
            </a:r>
          </a:p>
          <a:p>
            <a:r>
              <a:rPr lang="en-US" dirty="0"/>
              <a:t>Set  the variable “value”  the value of the passed parameter “</a:t>
            </a:r>
            <a:r>
              <a:rPr lang="en-US" dirty="0" err="1"/>
              <a:t>new_value</a:t>
            </a:r>
            <a:r>
              <a:rPr lang="en-US" dirty="0"/>
              <a:t>” but only if “value” ==“expected”. That is, the swap takes place only under this condition.</a:t>
            </a:r>
          </a:p>
        </p:txBody>
      </p:sp>
    </p:spTree>
    <p:extLst>
      <p:ext uri="{BB962C8B-B14F-4D97-AF65-F5344CB8AC3E}">
        <p14:creationId xmlns:p14="http://schemas.microsoft.com/office/powerpoint/2010/main" val="1166896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ED28-DF7E-4BB6-B754-6F9C04C6FADF}"/>
              </a:ext>
            </a:extLst>
          </p:cNvPr>
          <p:cNvSpPr>
            <a:spLocks noGrp="1"/>
          </p:cNvSpPr>
          <p:nvPr>
            <p:ph type="title"/>
          </p:nvPr>
        </p:nvSpPr>
        <p:spPr/>
        <p:txBody>
          <a:bodyPr/>
          <a:lstStyle/>
          <a:p>
            <a:r>
              <a:rPr lang="en-US" altLang="en-US" dirty="0"/>
              <a:t>Solution using </a:t>
            </a:r>
            <a:r>
              <a:rPr lang="en-US" altLang="en-US" dirty="0" err="1"/>
              <a:t>compare_and_swap</a:t>
            </a:r>
            <a:endParaRPr lang="en-IN" dirty="0"/>
          </a:p>
        </p:txBody>
      </p:sp>
      <p:sp>
        <p:nvSpPr>
          <p:cNvPr id="3" name="Content Placeholder 2">
            <a:extLst>
              <a:ext uri="{FF2B5EF4-FFF2-40B4-BE49-F238E27FC236}">
                <a16:creationId xmlns:a16="http://schemas.microsoft.com/office/drawing/2014/main" id="{CDF19860-8F60-4E53-AC7B-B11D7910AE48}"/>
              </a:ext>
            </a:extLst>
          </p:cNvPr>
          <p:cNvSpPr>
            <a:spLocks noGrp="1"/>
          </p:cNvSpPr>
          <p:nvPr>
            <p:ph idx="1"/>
          </p:nvPr>
        </p:nvSpPr>
        <p:spPr/>
        <p:txBody>
          <a:bodyPr>
            <a:normAutofit fontScale="92500" lnSpcReduction="20000"/>
          </a:bodyPr>
          <a:lstStyle/>
          <a:p>
            <a:pPr>
              <a:lnSpc>
                <a:spcPct val="90000"/>
              </a:lnSpc>
              <a:tabLst>
                <a:tab pos="741363" algn="l"/>
                <a:tab pos="1022350" algn="l"/>
                <a:tab pos="1258888" algn="l"/>
              </a:tabLst>
            </a:pPr>
            <a:r>
              <a:rPr lang="en-US" altLang="en-US" dirty="0"/>
              <a:t>Shared integer  </a:t>
            </a:r>
            <a:r>
              <a:rPr lang="ja-JP" altLang="en-US" dirty="0"/>
              <a:t>“</a:t>
            </a:r>
            <a:r>
              <a:rPr lang="en-US" altLang="ja-JP" dirty="0"/>
              <a:t>lock</a:t>
            </a:r>
            <a:r>
              <a:rPr lang="ja-JP" altLang="en-US" dirty="0"/>
              <a:t>”</a:t>
            </a:r>
            <a:r>
              <a:rPr lang="en-US" altLang="ja-JP" dirty="0"/>
              <a:t>  initialized to 0; </a:t>
            </a:r>
          </a:p>
          <a:p>
            <a:pPr>
              <a:lnSpc>
                <a:spcPct val="90000"/>
              </a:lnSpc>
              <a:tabLst>
                <a:tab pos="741363" algn="l"/>
                <a:tab pos="1022350" algn="l"/>
                <a:tab pos="1258888" algn="l"/>
              </a:tabLst>
            </a:pPr>
            <a:r>
              <a:rPr lang="en-US" altLang="en-US" dirty="0"/>
              <a:t>Solution:</a:t>
            </a:r>
          </a:p>
          <a:p>
            <a:pPr>
              <a:buNone/>
              <a:tabLst>
                <a:tab pos="741363" algn="l"/>
                <a:tab pos="1022350" algn="l"/>
                <a:tab pos="1258888" algn="l"/>
              </a:tabLst>
            </a:pPr>
            <a:r>
              <a:rPr lang="en-US" altLang="en-US" b="1" dirty="0">
                <a:latin typeface="Courier New" panose="02070309020205020404" pitchFamily="49" charset="0"/>
                <a:cs typeface="Courier New" panose="02070309020205020404" pitchFamily="49" charset="0"/>
              </a:rPr>
              <a:t>      </a:t>
            </a:r>
            <a:r>
              <a:rPr lang="en-US" altLang="en-US" sz="2000" b="1" dirty="0">
                <a:latin typeface="Courier New" panose="02070309020205020404" pitchFamily="49" charset="0"/>
                <a:cs typeface="Courier New" panose="02070309020205020404" pitchFamily="49" charset="0"/>
              </a:rPr>
              <a:t>do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while (</a:t>
            </a:r>
            <a:r>
              <a:rPr lang="en-US" altLang="en-US" sz="2000" b="1" dirty="0" err="1">
                <a:latin typeface="Courier New" panose="02070309020205020404" pitchFamily="49" charset="0"/>
                <a:cs typeface="Courier New" panose="02070309020205020404" pitchFamily="49" charset="0"/>
              </a:rPr>
              <a:t>compare_and_swap</a:t>
            </a:r>
            <a:r>
              <a:rPr lang="en-US" altLang="en-US" sz="2000" b="1" dirty="0">
                <a:latin typeface="Courier New" panose="02070309020205020404" pitchFamily="49" charset="0"/>
                <a:cs typeface="Courier New" panose="02070309020205020404" pitchFamily="49" charset="0"/>
              </a:rPr>
              <a:t>(&amp;lock, 0, 1) != 0) </a:t>
            </a:r>
          </a:p>
          <a:p>
            <a:pPr>
              <a:buNone/>
              <a:tabLst>
                <a:tab pos="741363" algn="l"/>
                <a:tab pos="1022350" algn="l"/>
                <a:tab pos="1258888" algn="l"/>
              </a:tabLst>
            </a:pPr>
            <a:r>
              <a:rPr lang="en-US" altLang="en-US" sz="2000" b="1" dirty="0">
                <a:latin typeface="Courier New" panose="02070309020205020404" pitchFamily="49" charset="0"/>
                <a:cs typeface="Courier New" panose="02070309020205020404" pitchFamily="49" charset="0"/>
              </a:rPr>
              <a:t>            ; /* do nothing */ </a:t>
            </a:r>
          </a:p>
          <a:p>
            <a:pPr>
              <a:buNone/>
              <a:tabLst>
                <a:tab pos="741363" algn="l"/>
                <a:tab pos="1022350" algn="l"/>
                <a:tab pos="1258888" algn="l"/>
              </a:tabLst>
            </a:pPr>
            <a:r>
              <a:rPr lang="en-US" altLang="en-US" sz="2000" b="1" dirty="0">
                <a:latin typeface="Courier New" panose="02070309020205020404" pitchFamily="49" charset="0"/>
                <a:cs typeface="Courier New" panose="02070309020205020404" pitchFamily="49" charset="0"/>
              </a:rPr>
              <a:t>          /* critical section */ </a:t>
            </a:r>
          </a:p>
          <a:p>
            <a:pPr>
              <a:buNone/>
              <a:tabLst>
                <a:tab pos="741363" algn="l"/>
                <a:tab pos="1022350" algn="l"/>
                <a:tab pos="1258888" algn="l"/>
              </a:tabLst>
            </a:pPr>
            <a:r>
              <a:rPr lang="en-US" altLang="en-US" sz="2000" b="1" dirty="0">
                <a:latin typeface="Courier New" panose="02070309020205020404" pitchFamily="49" charset="0"/>
                <a:cs typeface="Courier New" panose="02070309020205020404" pitchFamily="49" charset="0"/>
              </a:rPr>
              <a:t>       lock = 0; </a:t>
            </a:r>
          </a:p>
          <a:p>
            <a:pPr>
              <a:buNone/>
              <a:tabLst>
                <a:tab pos="741363" algn="l"/>
                <a:tab pos="1022350" algn="l"/>
                <a:tab pos="1258888" algn="l"/>
              </a:tabLst>
            </a:pPr>
            <a:r>
              <a:rPr lang="en-US" altLang="en-US" sz="2000" b="1" dirty="0">
                <a:latin typeface="Courier New" panose="02070309020205020404" pitchFamily="49" charset="0"/>
                <a:cs typeface="Courier New" panose="02070309020205020404" pitchFamily="49" charset="0"/>
              </a:rPr>
              <a:t>          /* remainder section */ </a:t>
            </a:r>
          </a:p>
          <a:p>
            <a:pPr>
              <a:buNone/>
              <a:tabLst>
                <a:tab pos="741363" algn="l"/>
                <a:tab pos="1022350" algn="l"/>
                <a:tab pos="1258888" algn="l"/>
              </a:tabLst>
            </a:pPr>
            <a:r>
              <a:rPr lang="en-US" altLang="en-US" sz="2000" b="1" dirty="0">
                <a:latin typeface="Courier New" panose="02070309020205020404" pitchFamily="49" charset="0"/>
                <a:cs typeface="Courier New" panose="02070309020205020404" pitchFamily="49" charset="0"/>
              </a:rPr>
              <a:t>      } while (true);</a:t>
            </a:r>
          </a:p>
        </p:txBody>
      </p:sp>
    </p:spTree>
    <p:extLst>
      <p:ext uri="{BB962C8B-B14F-4D97-AF65-F5344CB8AC3E}">
        <p14:creationId xmlns:p14="http://schemas.microsoft.com/office/powerpoint/2010/main" val="2593527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80CB65B7-DA8B-4963-9DF6-34B146FEDB10}"/>
              </a:ext>
            </a:extLst>
          </p:cNvPr>
          <p:cNvSpPr>
            <a:spLocks noGrp="1"/>
          </p:cNvSpPr>
          <p:nvPr>
            <p:ph type="title"/>
          </p:nvPr>
        </p:nvSpPr>
        <p:spPr>
          <a:xfrm>
            <a:off x="700635" y="922096"/>
            <a:ext cx="10691265" cy="837693"/>
          </a:xfrm>
        </p:spPr>
        <p:txBody>
          <a:bodyPr/>
          <a:lstStyle/>
          <a:p>
            <a:r>
              <a:rPr lang="en-US" altLang="en-US" dirty="0"/>
              <a:t>Multiple  Processes</a:t>
            </a:r>
          </a:p>
        </p:txBody>
      </p:sp>
      <p:sp>
        <p:nvSpPr>
          <p:cNvPr id="30722" name="Content Placeholder 3">
            <a:extLst>
              <a:ext uri="{FF2B5EF4-FFF2-40B4-BE49-F238E27FC236}">
                <a16:creationId xmlns:a16="http://schemas.microsoft.com/office/drawing/2014/main" id="{197DF897-01A3-48AC-AE17-0F4E1F27320F}"/>
              </a:ext>
            </a:extLst>
          </p:cNvPr>
          <p:cNvSpPr>
            <a:spLocks noGrp="1"/>
          </p:cNvSpPr>
          <p:nvPr>
            <p:ph idx="1"/>
          </p:nvPr>
        </p:nvSpPr>
        <p:spPr/>
        <p:txBody>
          <a:bodyPr/>
          <a:lstStyle/>
          <a:p>
            <a:r>
              <a:rPr lang="en-US" altLang="en-US" dirty="0"/>
              <a:t>Central to the design of modern Operating Systems is managing multiple processes</a:t>
            </a:r>
          </a:p>
          <a:p>
            <a:pPr lvl="1"/>
            <a:r>
              <a:rPr lang="en-US" altLang="en-US" dirty="0"/>
              <a:t>Multiprogramming</a:t>
            </a:r>
          </a:p>
          <a:p>
            <a:pPr lvl="1"/>
            <a:r>
              <a:rPr lang="en-US" altLang="en-US" dirty="0"/>
              <a:t>Multiprocessing</a:t>
            </a:r>
          </a:p>
          <a:p>
            <a:pPr lvl="1"/>
            <a:r>
              <a:rPr lang="en-US" altLang="en-US" dirty="0"/>
              <a:t>Distributed Processing</a:t>
            </a:r>
          </a:p>
          <a:p>
            <a:r>
              <a:rPr lang="en-US" altLang="en-US" dirty="0"/>
              <a:t>Big Issue is Concurrency </a:t>
            </a:r>
          </a:p>
          <a:p>
            <a:pPr lvl="1"/>
            <a:r>
              <a:rPr lang="en-US" altLang="en-US" dirty="0"/>
              <a:t>Managing the interaction of all of these processes</a:t>
            </a:r>
          </a:p>
        </p:txBody>
      </p:sp>
    </p:spTree>
    <p:extLst>
      <p:ext uri="{BB962C8B-B14F-4D97-AF65-F5344CB8AC3E}">
        <p14:creationId xmlns:p14="http://schemas.microsoft.com/office/powerpoint/2010/main" val="13158214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2D7F43D-8E8B-43EF-A279-E453D1B2EA26}"/>
              </a:ext>
            </a:extLst>
          </p:cNvPr>
          <p:cNvSpPr>
            <a:spLocks noGrp="1"/>
          </p:cNvSpPr>
          <p:nvPr>
            <p:ph type="title"/>
          </p:nvPr>
        </p:nvSpPr>
        <p:spPr>
          <a:xfrm>
            <a:off x="1389278" y="1233241"/>
            <a:ext cx="3240506" cy="4064628"/>
          </a:xfrm>
        </p:spPr>
        <p:txBody>
          <a:bodyPr>
            <a:normAutofit/>
          </a:bodyPr>
          <a:lstStyle/>
          <a:p>
            <a:r>
              <a:rPr lang="en-US" altLang="en-US">
                <a:solidFill>
                  <a:srgbClr val="FFFFFF"/>
                </a:solidFill>
              </a:rPr>
              <a:t>Mutex Locks</a:t>
            </a:r>
            <a:endParaRPr lang="en-IN">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9807341-7AC2-44CF-A2BE-5C0DC6BB2268}"/>
              </a:ext>
            </a:extLst>
          </p:cNvPr>
          <p:cNvSpPr>
            <a:spLocks noGrp="1"/>
          </p:cNvSpPr>
          <p:nvPr>
            <p:ph idx="1"/>
          </p:nvPr>
        </p:nvSpPr>
        <p:spPr>
          <a:xfrm>
            <a:off x="6096000" y="304799"/>
            <a:ext cx="5804452" cy="5953955"/>
          </a:xfrm>
        </p:spPr>
        <p:txBody>
          <a:bodyPr anchor="t">
            <a:normAutofit/>
          </a:bodyPr>
          <a:lstStyle/>
          <a:p>
            <a:pPr algn="just">
              <a:defRPr/>
            </a:pPr>
            <a:r>
              <a:rPr lang="en-US" sz="2000" dirty="0">
                <a:ea typeface="ＭＳ Ｐゴシック" charset="0"/>
                <a:cs typeface="ＭＳ Ｐゴシック" charset="0"/>
              </a:rPr>
              <a:t>Previous solutions are complicated and generally inaccessible to application programmers</a:t>
            </a:r>
          </a:p>
          <a:p>
            <a:pPr algn="just">
              <a:defRPr/>
            </a:pPr>
            <a:r>
              <a:rPr lang="en-US" sz="2000" dirty="0">
                <a:ea typeface="ＭＳ Ｐゴシック" charset="0"/>
                <a:cs typeface="ＭＳ Ｐゴシック" charset="0"/>
              </a:rPr>
              <a:t>OS designers build software tools to solve critical section problem</a:t>
            </a:r>
          </a:p>
          <a:p>
            <a:pPr algn="just">
              <a:defRPr/>
            </a:pPr>
            <a:r>
              <a:rPr lang="en-US" sz="2000" dirty="0">
                <a:ea typeface="ＭＳ Ｐゴシック" charset="0"/>
                <a:cs typeface="ＭＳ Ｐゴシック" charset="0"/>
              </a:rPr>
              <a:t>Simplest is mutex lock</a:t>
            </a:r>
          </a:p>
          <a:p>
            <a:pPr algn="just">
              <a:defRPr/>
            </a:pPr>
            <a:r>
              <a:rPr lang="en-US" sz="2000" dirty="0">
                <a:ea typeface="ＭＳ Ｐゴシック" charset="0"/>
                <a:cs typeface="ＭＳ Ｐゴシック" charset="0"/>
              </a:rPr>
              <a:t>Protect a critical section  by first </a:t>
            </a:r>
            <a:r>
              <a:rPr lang="en-US" sz="2000" b="1" dirty="0">
                <a:latin typeface="Courier New"/>
                <a:ea typeface="ＭＳ Ｐゴシック" charset="0"/>
                <a:cs typeface="Courier New"/>
              </a:rPr>
              <a:t>acquire()</a:t>
            </a:r>
            <a:r>
              <a:rPr lang="en-US" sz="2000" dirty="0">
                <a:ea typeface="ＭＳ Ｐゴシック" charset="0"/>
                <a:cs typeface="ＭＳ Ｐゴシック" charset="0"/>
              </a:rPr>
              <a:t> a lock then </a:t>
            </a:r>
            <a:r>
              <a:rPr lang="en-US" sz="2000" b="1" dirty="0">
                <a:latin typeface="Courier New"/>
                <a:ea typeface="ＭＳ Ｐゴシック" charset="0"/>
                <a:cs typeface="Courier New"/>
              </a:rPr>
              <a:t>release()</a:t>
            </a:r>
            <a:r>
              <a:rPr lang="en-US" sz="2000" dirty="0">
                <a:ea typeface="ＭＳ Ｐゴシック" charset="0"/>
                <a:cs typeface="ＭＳ Ｐゴシック" charset="0"/>
              </a:rPr>
              <a:t> the lock</a:t>
            </a:r>
          </a:p>
          <a:p>
            <a:pPr lvl="1" algn="just">
              <a:defRPr/>
            </a:pPr>
            <a:r>
              <a:rPr lang="en-US" dirty="0">
                <a:ea typeface="ＭＳ Ｐゴシック" charset="0"/>
                <a:cs typeface="ＭＳ Ｐゴシック" charset="0"/>
              </a:rPr>
              <a:t>Boolean variable indicating if lock is available or not</a:t>
            </a:r>
          </a:p>
          <a:p>
            <a:pPr algn="just">
              <a:defRPr/>
            </a:pPr>
            <a:r>
              <a:rPr lang="en-US" sz="2000" dirty="0">
                <a:ea typeface="ＭＳ Ｐゴシック" charset="0"/>
                <a:cs typeface="ＭＳ Ｐゴシック" charset="0"/>
              </a:rPr>
              <a:t>Calls to </a:t>
            </a:r>
            <a:r>
              <a:rPr lang="en-US" sz="2000" b="1" dirty="0">
                <a:latin typeface="Courier New"/>
                <a:ea typeface="ＭＳ Ｐゴシック" charset="0"/>
                <a:cs typeface="Courier New"/>
              </a:rPr>
              <a:t>acquire()</a:t>
            </a:r>
            <a:r>
              <a:rPr lang="en-US" sz="2000" dirty="0">
                <a:ea typeface="ＭＳ Ｐゴシック" charset="0"/>
                <a:cs typeface="ＭＳ Ｐゴシック" charset="0"/>
              </a:rPr>
              <a:t> and </a:t>
            </a:r>
            <a:r>
              <a:rPr lang="en-US" sz="2000" b="1" dirty="0">
                <a:latin typeface="Courier New"/>
                <a:ea typeface="ＭＳ Ｐゴシック" charset="0"/>
                <a:cs typeface="Courier New"/>
              </a:rPr>
              <a:t>release()</a:t>
            </a:r>
            <a:r>
              <a:rPr lang="en-US" sz="2000" dirty="0">
                <a:ea typeface="ＭＳ Ｐゴシック" charset="0"/>
                <a:cs typeface="ＭＳ Ｐゴシック" charset="0"/>
              </a:rPr>
              <a:t> must be atomic</a:t>
            </a:r>
          </a:p>
          <a:p>
            <a:pPr lvl="1" algn="just">
              <a:defRPr/>
            </a:pPr>
            <a:r>
              <a:rPr lang="en-US" dirty="0">
                <a:ea typeface="ＭＳ Ｐゴシック" charset="0"/>
                <a:cs typeface="ＭＳ Ｐゴシック" charset="0"/>
              </a:rPr>
              <a:t>Usually implemented via hardware atomic instructions</a:t>
            </a:r>
          </a:p>
          <a:p>
            <a:pPr algn="just">
              <a:defRPr/>
            </a:pPr>
            <a:r>
              <a:rPr lang="en-US" sz="2000" dirty="0">
                <a:ea typeface="ＭＳ Ｐゴシック" charset="0"/>
                <a:cs typeface="ＭＳ Ｐゴシック" charset="0"/>
              </a:rPr>
              <a:t>But this solution requires </a:t>
            </a:r>
            <a:r>
              <a:rPr lang="en-US" sz="2000" b="1" dirty="0">
                <a:ea typeface="ＭＳ Ｐゴシック" charset="0"/>
                <a:cs typeface="ＭＳ Ｐゴシック" charset="-128"/>
              </a:rPr>
              <a:t>busy waiting</a:t>
            </a:r>
          </a:p>
          <a:p>
            <a:pPr lvl="1" algn="just">
              <a:defRPr/>
            </a:pPr>
            <a:r>
              <a:rPr lang="en-US" dirty="0">
                <a:ea typeface="ＭＳ Ｐゴシック" charset="0"/>
                <a:cs typeface="ＭＳ Ｐゴシック" charset="0"/>
              </a:rPr>
              <a:t>This lock therefore called a </a:t>
            </a:r>
            <a:r>
              <a:rPr lang="en-US" b="1" dirty="0">
                <a:ea typeface="ＭＳ Ｐゴシック" charset="0"/>
                <a:cs typeface="ＭＳ Ｐゴシック" charset="-128"/>
              </a:rPr>
              <a:t>spinlock</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525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C0F48-D922-4127-B9C4-E38DCC76FA56}"/>
              </a:ext>
            </a:extLst>
          </p:cNvPr>
          <p:cNvSpPr>
            <a:spLocks noGrp="1"/>
          </p:cNvSpPr>
          <p:nvPr>
            <p:ph type="title"/>
          </p:nvPr>
        </p:nvSpPr>
        <p:spPr/>
        <p:txBody>
          <a:bodyPr/>
          <a:lstStyle/>
          <a:p>
            <a:r>
              <a:rPr lang="en-US" altLang="en-US" dirty="0"/>
              <a:t>acquire() and release()</a:t>
            </a:r>
            <a:endParaRPr lang="en-IN" dirty="0"/>
          </a:p>
        </p:txBody>
      </p:sp>
      <p:sp>
        <p:nvSpPr>
          <p:cNvPr id="3" name="Content Placeholder 2">
            <a:extLst>
              <a:ext uri="{FF2B5EF4-FFF2-40B4-BE49-F238E27FC236}">
                <a16:creationId xmlns:a16="http://schemas.microsoft.com/office/drawing/2014/main" id="{0B56D2FF-976A-4E24-B85A-68A0D2B43B0E}"/>
              </a:ext>
            </a:extLst>
          </p:cNvPr>
          <p:cNvSpPr>
            <a:spLocks noGrp="1"/>
          </p:cNvSpPr>
          <p:nvPr>
            <p:ph sz="half" idx="1"/>
          </p:nvPr>
        </p:nvSpPr>
        <p:spPr/>
        <p:txBody>
          <a:bodyPr/>
          <a:lstStyle/>
          <a:p>
            <a:pPr marL="0" indent="0"/>
            <a:r>
              <a:rPr lang="en-US" altLang="en-US" sz="2000" b="1" dirty="0">
                <a:latin typeface="Courier New" panose="02070309020205020404" pitchFamily="49" charset="0"/>
                <a:cs typeface="Courier New" panose="02070309020205020404" pitchFamily="49" charset="0"/>
              </a:rPr>
              <a:t>acquire()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while (!available) </a:t>
            </a:r>
          </a:p>
          <a:p>
            <a:pPr marL="0" indent="0">
              <a:buNone/>
            </a:pPr>
            <a:r>
              <a:rPr lang="en-US" altLang="en-US" sz="2000" b="1" dirty="0">
                <a:latin typeface="Courier New" panose="02070309020205020404" pitchFamily="49" charset="0"/>
                <a:cs typeface="Courier New" panose="02070309020205020404" pitchFamily="49" charset="0"/>
              </a:rPr>
              <a:t>          ; /* busy wait */ </a:t>
            </a:r>
          </a:p>
          <a:p>
            <a:pPr marL="0" indent="0">
              <a:buNone/>
            </a:pPr>
            <a:r>
              <a:rPr lang="en-US" altLang="en-US" sz="2000" b="1" dirty="0">
                <a:latin typeface="Courier New" panose="02070309020205020404" pitchFamily="49" charset="0"/>
                <a:cs typeface="Courier New" panose="02070309020205020404" pitchFamily="49" charset="0"/>
              </a:rPr>
              <a:t>       available = false; </a:t>
            </a:r>
          </a:p>
          <a:p>
            <a:pPr marL="0" indent="0">
              <a:buNone/>
            </a:pPr>
            <a:r>
              <a:rPr lang="en-US" altLang="en-US" sz="2000" b="1" dirty="0">
                <a:latin typeface="Courier New" panose="02070309020205020404" pitchFamily="49" charset="0"/>
                <a:cs typeface="Courier New" panose="02070309020205020404" pitchFamily="49" charset="0"/>
              </a:rPr>
              <a:t>    } </a:t>
            </a:r>
          </a:p>
          <a:p>
            <a:pPr marL="0" indent="0"/>
            <a:r>
              <a:rPr lang="en-US" altLang="en-US" sz="2000" b="1" dirty="0">
                <a:latin typeface="Courier New" panose="02070309020205020404" pitchFamily="49" charset="0"/>
                <a:cs typeface="Courier New" panose="02070309020205020404" pitchFamily="49" charset="0"/>
              </a:rPr>
              <a:t>   release() { </a:t>
            </a:r>
          </a:p>
          <a:p>
            <a:pPr marL="0" indent="0">
              <a:buNone/>
            </a:pPr>
            <a:r>
              <a:rPr lang="en-US" altLang="en-US" sz="2000" b="1" dirty="0">
                <a:latin typeface="Courier New" panose="02070309020205020404" pitchFamily="49" charset="0"/>
                <a:cs typeface="Courier New" panose="02070309020205020404" pitchFamily="49" charset="0"/>
              </a:rPr>
              <a:t>       available = true; </a:t>
            </a:r>
          </a:p>
          <a:p>
            <a:pPr marL="0" indent="0">
              <a:buNone/>
            </a:pPr>
            <a:r>
              <a:rPr lang="en-US" altLang="en-US" sz="2000" b="1" dirty="0">
                <a:latin typeface="Courier New" panose="02070309020205020404" pitchFamily="49" charset="0"/>
                <a:cs typeface="Courier New" panose="02070309020205020404" pitchFamily="49" charset="0"/>
              </a:rPr>
              <a:t>    } </a:t>
            </a:r>
          </a:p>
          <a:p>
            <a:endParaRPr lang="en-IN" dirty="0"/>
          </a:p>
        </p:txBody>
      </p:sp>
      <p:sp>
        <p:nvSpPr>
          <p:cNvPr id="4" name="Content Placeholder 3">
            <a:extLst>
              <a:ext uri="{FF2B5EF4-FFF2-40B4-BE49-F238E27FC236}">
                <a16:creationId xmlns:a16="http://schemas.microsoft.com/office/drawing/2014/main" id="{563E6D9F-07DA-4795-8664-95DD2420693C}"/>
              </a:ext>
            </a:extLst>
          </p:cNvPr>
          <p:cNvSpPr>
            <a:spLocks noGrp="1"/>
          </p:cNvSpPr>
          <p:nvPr>
            <p:ph sz="half" idx="2"/>
          </p:nvPr>
        </p:nvSpPr>
        <p:spPr/>
        <p:txBody>
          <a:bodyPr/>
          <a:lstStyle/>
          <a:p>
            <a:pPr marL="0" indent="0"/>
            <a:r>
              <a:rPr lang="en-US" altLang="en-US" sz="2000" b="1" dirty="0">
                <a:latin typeface="Courier New" panose="02070309020205020404" pitchFamily="49" charset="0"/>
                <a:cs typeface="Courier New" panose="02070309020205020404" pitchFamily="49" charset="0"/>
              </a:rPr>
              <a:t>do { </a:t>
            </a:r>
          </a:p>
          <a:p>
            <a:pPr marL="0" indent="0">
              <a:buNone/>
            </a:pPr>
            <a:r>
              <a:rPr lang="en-US" altLang="en-US" sz="2000" b="1" i="1" dirty="0">
                <a:latin typeface="Courier New" panose="02070309020205020404" pitchFamily="49" charset="0"/>
                <a:cs typeface="Courier New" panose="02070309020205020404" pitchFamily="49" charset="0"/>
              </a:rPr>
              <a:t>    </a:t>
            </a:r>
            <a:r>
              <a:rPr lang="en-US" altLang="en-US" sz="2000" b="1" i="1" dirty="0">
                <a:highlight>
                  <a:srgbClr val="FFFF00"/>
                </a:highlight>
                <a:latin typeface="Courier New" panose="02070309020205020404" pitchFamily="49" charset="0"/>
                <a:cs typeface="Courier New" panose="02070309020205020404" pitchFamily="49" charset="0"/>
              </a:rPr>
              <a:t>acquire lock</a:t>
            </a:r>
          </a:p>
          <a:p>
            <a:pPr marL="0" indent="0">
              <a:buNone/>
            </a:pPr>
            <a:r>
              <a:rPr lang="en-US" altLang="en-US" sz="2000" b="1" dirty="0">
                <a:latin typeface="Courier New" panose="02070309020205020404" pitchFamily="49" charset="0"/>
                <a:cs typeface="Courier New" panose="02070309020205020404" pitchFamily="49" charset="0"/>
              </a:rPr>
              <a:t>       critical section</a:t>
            </a:r>
          </a:p>
          <a:p>
            <a:pPr marL="0" indent="0">
              <a:buNone/>
            </a:pPr>
            <a:r>
              <a:rPr lang="en-US" altLang="en-US" sz="2000" b="1" i="1" dirty="0">
                <a:highlight>
                  <a:srgbClr val="FFFF00"/>
                </a:highlight>
                <a:latin typeface="Courier New" panose="02070309020205020404" pitchFamily="49" charset="0"/>
                <a:cs typeface="Courier New" panose="02070309020205020404" pitchFamily="49" charset="0"/>
              </a:rPr>
              <a:t>    release lock </a:t>
            </a:r>
          </a:p>
          <a:p>
            <a:pPr marL="0" indent="0">
              <a:buNone/>
            </a:pPr>
            <a:r>
              <a:rPr lang="en-US" altLang="en-US" sz="2000" b="1" dirty="0">
                <a:latin typeface="Courier New" panose="02070309020205020404" pitchFamily="49" charset="0"/>
                <a:cs typeface="Courier New" panose="02070309020205020404" pitchFamily="49" charset="0"/>
              </a:rPr>
              <a:t>      remainder section </a:t>
            </a:r>
          </a:p>
          <a:p>
            <a:pPr marL="0" indent="0">
              <a:buNone/>
            </a:pPr>
            <a:r>
              <a:rPr lang="en-US" altLang="en-US" sz="2000" b="1" dirty="0">
                <a:latin typeface="Courier New" panose="02070309020205020404" pitchFamily="49" charset="0"/>
                <a:cs typeface="Courier New" panose="02070309020205020404" pitchFamily="49" charset="0"/>
              </a:rPr>
              <a:t> } while (true); </a:t>
            </a:r>
          </a:p>
          <a:p>
            <a:pPr marL="0" indent="0">
              <a:buNone/>
            </a:pPr>
            <a:endParaRPr lang="en-US" altLang="en-US" sz="1800" b="1" dirty="0">
              <a:latin typeface="Courier New" panose="02070309020205020404" pitchFamily="49" charset="0"/>
              <a:cs typeface="Courier New" panose="02070309020205020404" pitchFamily="49" charset="0"/>
            </a:endParaRPr>
          </a:p>
          <a:p>
            <a:endParaRPr lang="en-IN" dirty="0"/>
          </a:p>
          <a:p>
            <a:endParaRPr lang="en-IN" dirty="0"/>
          </a:p>
        </p:txBody>
      </p:sp>
    </p:spTree>
    <p:extLst>
      <p:ext uri="{BB962C8B-B14F-4D97-AF65-F5344CB8AC3E}">
        <p14:creationId xmlns:p14="http://schemas.microsoft.com/office/powerpoint/2010/main" val="42453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C07AC4-868B-4695-8A7B-19E773D39345}"/>
              </a:ext>
            </a:extLst>
          </p:cNvPr>
          <p:cNvSpPr>
            <a:spLocks noGrp="1"/>
          </p:cNvSpPr>
          <p:nvPr>
            <p:ph type="title"/>
          </p:nvPr>
        </p:nvSpPr>
        <p:spPr>
          <a:xfrm>
            <a:off x="1389278" y="1233241"/>
            <a:ext cx="3240506" cy="4064628"/>
          </a:xfrm>
        </p:spPr>
        <p:txBody>
          <a:bodyPr>
            <a:normAutofit/>
          </a:bodyPr>
          <a:lstStyle/>
          <a:p>
            <a:r>
              <a:rPr lang="en-US" altLang="en-US">
                <a:solidFill>
                  <a:srgbClr val="FFFFFF"/>
                </a:solidFill>
              </a:rPr>
              <a:t>Semaphore</a:t>
            </a:r>
            <a:endParaRPr lang="en-IN">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B086CE7-CCB7-44B4-A76F-41B4CCB1E8C1}"/>
              </a:ext>
            </a:extLst>
          </p:cNvPr>
          <p:cNvSpPr>
            <a:spLocks noGrp="1"/>
          </p:cNvSpPr>
          <p:nvPr>
            <p:ph idx="1"/>
          </p:nvPr>
        </p:nvSpPr>
        <p:spPr>
          <a:xfrm>
            <a:off x="6096000" y="464233"/>
            <a:ext cx="5777132" cy="6077243"/>
          </a:xfrm>
        </p:spPr>
        <p:txBody>
          <a:bodyPr anchor="t">
            <a:normAutofit/>
          </a:bodyPr>
          <a:lstStyle/>
          <a:p>
            <a:pPr>
              <a:lnSpc>
                <a:spcPct val="150000"/>
              </a:lnSpc>
            </a:pPr>
            <a:r>
              <a:rPr lang="en-US" altLang="en-US" dirty="0"/>
              <a:t>Synchronization tool that provides more sophisticated ways (than Mutex locks)  for process to synchronize their activities.</a:t>
            </a:r>
            <a:endParaRPr lang="en-US" altLang="en-US" i="1" dirty="0"/>
          </a:p>
          <a:p>
            <a:pPr>
              <a:lnSpc>
                <a:spcPct val="150000"/>
              </a:lnSpc>
            </a:pPr>
            <a:r>
              <a:rPr lang="en-US" altLang="en-US" dirty="0"/>
              <a:t>Semaphore </a:t>
            </a:r>
            <a:r>
              <a:rPr lang="en-US" altLang="en-US" b="1" i="1" dirty="0"/>
              <a:t>S</a:t>
            </a:r>
            <a:r>
              <a:rPr lang="en-US" altLang="en-US" dirty="0"/>
              <a:t> – integer variable</a:t>
            </a:r>
          </a:p>
          <a:p>
            <a:pPr>
              <a:lnSpc>
                <a:spcPct val="150000"/>
              </a:lnSpc>
            </a:pPr>
            <a:r>
              <a:rPr lang="en-US" altLang="en-US" dirty="0"/>
              <a:t>Can only be accessed via two indivisible (atomic) operations</a:t>
            </a:r>
          </a:p>
          <a:p>
            <a:pPr lvl="1">
              <a:lnSpc>
                <a:spcPct val="150000"/>
              </a:lnSpc>
            </a:pPr>
            <a:r>
              <a:rPr lang="en-US" altLang="en-US" b="1" dirty="0">
                <a:latin typeface="Courier New" panose="02070309020205020404" pitchFamily="49" charset="0"/>
              </a:rPr>
              <a:t>wait()</a:t>
            </a:r>
            <a:r>
              <a:rPr lang="en-US" altLang="en-US" dirty="0"/>
              <a:t> and </a:t>
            </a:r>
            <a:r>
              <a:rPr lang="en-US" altLang="en-US" b="1" dirty="0">
                <a:latin typeface="Courier New" panose="02070309020205020404" pitchFamily="49" charset="0"/>
              </a:rPr>
              <a:t>signal()</a:t>
            </a:r>
          </a:p>
          <a:p>
            <a:pPr lvl="2">
              <a:lnSpc>
                <a:spcPct val="150000"/>
              </a:lnSpc>
            </a:pPr>
            <a:r>
              <a:rPr lang="en-US" altLang="en-US" dirty="0"/>
              <a:t>Originally called </a:t>
            </a:r>
            <a:r>
              <a:rPr lang="en-US" altLang="en-US" b="1" dirty="0">
                <a:latin typeface="Courier New" panose="02070309020205020404" pitchFamily="49" charset="0"/>
              </a:rPr>
              <a:t>P()</a:t>
            </a:r>
            <a:r>
              <a:rPr lang="en-US" altLang="en-US" dirty="0"/>
              <a:t> and </a:t>
            </a:r>
            <a:r>
              <a:rPr lang="en-US" altLang="en-US" b="1" dirty="0">
                <a:latin typeface="Courier New" panose="02070309020205020404" pitchFamily="49" charset="0"/>
              </a:rPr>
              <a:t>V()</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9417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F3FE-7797-4FDC-8E32-12E195BCD095}"/>
              </a:ext>
            </a:extLst>
          </p:cNvPr>
          <p:cNvSpPr>
            <a:spLocks noGrp="1"/>
          </p:cNvSpPr>
          <p:nvPr>
            <p:ph type="title"/>
          </p:nvPr>
        </p:nvSpPr>
        <p:spPr/>
        <p:txBody>
          <a:bodyPr/>
          <a:lstStyle/>
          <a:p>
            <a:r>
              <a:rPr lang="en-US" altLang="en-US" dirty="0"/>
              <a:t>Semaphore</a:t>
            </a:r>
            <a:endParaRPr lang="en-IN" dirty="0"/>
          </a:p>
        </p:txBody>
      </p:sp>
      <p:sp>
        <p:nvSpPr>
          <p:cNvPr id="3" name="Content Placeholder 2">
            <a:extLst>
              <a:ext uri="{FF2B5EF4-FFF2-40B4-BE49-F238E27FC236}">
                <a16:creationId xmlns:a16="http://schemas.microsoft.com/office/drawing/2014/main" id="{1DE680E9-72CC-4786-B4D4-3C82E1D62C10}"/>
              </a:ext>
            </a:extLst>
          </p:cNvPr>
          <p:cNvSpPr>
            <a:spLocks noGrp="1"/>
          </p:cNvSpPr>
          <p:nvPr>
            <p:ph sz="half" idx="1"/>
          </p:nvPr>
        </p:nvSpPr>
        <p:spPr/>
        <p:txBody>
          <a:bodyPr/>
          <a:lstStyle/>
          <a:p>
            <a:pPr>
              <a:lnSpc>
                <a:spcPct val="90000"/>
              </a:lnSpc>
            </a:pPr>
            <a:r>
              <a:rPr lang="en-US" altLang="en-US" sz="1600" dirty="0"/>
              <a:t>Definition of  the </a:t>
            </a:r>
            <a:r>
              <a:rPr lang="en-US" altLang="en-US" b="1" dirty="0">
                <a:solidFill>
                  <a:srgbClr val="000000"/>
                </a:solidFill>
                <a:latin typeface="Courier New" panose="02070309020205020404" pitchFamily="49" charset="0"/>
                <a:cs typeface="Courier New" panose="02070309020205020404" pitchFamily="49" charset="0"/>
              </a:rPr>
              <a:t>wait() operation</a:t>
            </a: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wait(S)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while (S &lt;= 0)</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 // busy wait</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p>
          <a:p>
            <a:endParaRPr lang="en-IN" dirty="0"/>
          </a:p>
        </p:txBody>
      </p:sp>
      <p:sp>
        <p:nvSpPr>
          <p:cNvPr id="4" name="Content Placeholder 3">
            <a:extLst>
              <a:ext uri="{FF2B5EF4-FFF2-40B4-BE49-F238E27FC236}">
                <a16:creationId xmlns:a16="http://schemas.microsoft.com/office/drawing/2014/main" id="{72C15B1E-68FB-4FAE-ABE2-C580F2E5B19F}"/>
              </a:ext>
            </a:extLst>
          </p:cNvPr>
          <p:cNvSpPr>
            <a:spLocks noGrp="1"/>
          </p:cNvSpPr>
          <p:nvPr>
            <p:ph sz="half" idx="2"/>
          </p:nvPr>
        </p:nvSpPr>
        <p:spPr/>
        <p:txBody>
          <a:bodyPr/>
          <a:lstStyle/>
          <a:p>
            <a:pPr>
              <a:lnSpc>
                <a:spcPct val="90000"/>
              </a:lnSpc>
            </a:pPr>
            <a:r>
              <a:rPr lang="en-US" altLang="en-US" sz="1600" dirty="0"/>
              <a:t>Definition of  the </a:t>
            </a:r>
            <a:r>
              <a:rPr lang="en-US" altLang="en-US" b="1" dirty="0">
                <a:solidFill>
                  <a:srgbClr val="000000"/>
                </a:solidFill>
                <a:latin typeface="Courier New" panose="02070309020205020404" pitchFamily="49" charset="0"/>
                <a:cs typeface="Courier New" panose="02070309020205020404" pitchFamily="49" charset="0"/>
              </a:rPr>
              <a:t>signal() operation</a:t>
            </a:r>
            <a:endParaRPr lang="en-US" altLang="en-US" sz="1600" b="1" dirty="0">
              <a:latin typeface="Courier New" panose="02070309020205020404" pitchFamily="49" charset="0"/>
              <a:cs typeface="Courier New" panose="02070309020205020404" pitchFamily="49" charset="0"/>
              <a:sym typeface="Symbol" panose="05050102010706020507" pitchFamily="18" charset="2"/>
            </a:endParaRPr>
          </a:p>
          <a:p>
            <a:pPr lvl="1">
              <a:lnSpc>
                <a:spcPct val="90000"/>
              </a:lnSpc>
              <a:buFont typeface="Monotype Sorts" pitchFamily="-84" charset="2"/>
              <a:buNone/>
            </a:pPr>
            <a:r>
              <a:rPr lang="en-US" altLang="en-US" b="1" dirty="0">
                <a:latin typeface="Courier New" panose="02070309020205020404" pitchFamily="49" charset="0"/>
                <a:sym typeface="Symbol" panose="05050102010706020507" pitchFamily="18" charset="2"/>
              </a:rPr>
              <a:t>signal(S)</a:t>
            </a:r>
            <a:r>
              <a:rPr lang="en-US" altLang="en-US" sz="1600" b="1" dirty="0">
                <a:latin typeface="Courier New" panose="02070309020205020404" pitchFamily="49" charset="0"/>
                <a:sym typeface="Symbol" panose="05050102010706020507" pitchFamily="18" charset="2"/>
              </a:rPr>
              <a:t> { </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    S++;</a:t>
            </a:r>
          </a:p>
          <a:p>
            <a:pPr lvl="1">
              <a:lnSpc>
                <a:spcPct val="90000"/>
              </a:lnSpc>
              <a:buFont typeface="Monotype Sorts" pitchFamily="-84" charset="2"/>
              <a:buNone/>
            </a:pPr>
            <a:r>
              <a:rPr lang="en-US" altLang="en-US" sz="1600" b="1" dirty="0">
                <a:latin typeface="Courier New" panose="02070309020205020404" pitchFamily="49" charset="0"/>
                <a:sym typeface="Symbol" panose="05050102010706020507" pitchFamily="18" charset="2"/>
              </a:rPr>
              <a:t>}</a:t>
            </a:r>
            <a:endParaRPr lang="en-IN" dirty="0"/>
          </a:p>
          <a:p>
            <a:endParaRPr lang="en-IN" dirty="0"/>
          </a:p>
        </p:txBody>
      </p:sp>
    </p:spTree>
    <p:extLst>
      <p:ext uri="{BB962C8B-B14F-4D97-AF65-F5344CB8AC3E}">
        <p14:creationId xmlns:p14="http://schemas.microsoft.com/office/powerpoint/2010/main" val="1810556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BD388BB-33A3-4F4A-AF14-206BE0A781BE}"/>
              </a:ext>
            </a:extLst>
          </p:cNvPr>
          <p:cNvSpPr>
            <a:spLocks noGrp="1"/>
          </p:cNvSpPr>
          <p:nvPr>
            <p:ph type="title"/>
          </p:nvPr>
        </p:nvSpPr>
        <p:spPr>
          <a:xfrm>
            <a:off x="1389278" y="1233241"/>
            <a:ext cx="3240506" cy="4064628"/>
          </a:xfrm>
        </p:spPr>
        <p:txBody>
          <a:bodyPr>
            <a:normAutofit/>
          </a:bodyPr>
          <a:lstStyle/>
          <a:p>
            <a:r>
              <a:rPr lang="en-US" altLang="en-US">
                <a:solidFill>
                  <a:srgbClr val="FFFFFF"/>
                </a:solidFill>
              </a:rPr>
              <a:t>Semaphore Usage</a:t>
            </a:r>
            <a:endParaRPr lang="en-IN">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875BCB7-FE25-4635-A7D7-5E3707B7C71A}"/>
              </a:ext>
            </a:extLst>
          </p:cNvPr>
          <p:cNvSpPr>
            <a:spLocks noGrp="1"/>
          </p:cNvSpPr>
          <p:nvPr>
            <p:ph idx="1"/>
          </p:nvPr>
        </p:nvSpPr>
        <p:spPr>
          <a:xfrm>
            <a:off x="6096000" y="820880"/>
            <a:ext cx="5257799" cy="4889350"/>
          </a:xfrm>
        </p:spPr>
        <p:txBody>
          <a:bodyPr anchor="t">
            <a:normAutofit/>
          </a:bodyPr>
          <a:lstStyle/>
          <a:p>
            <a:pPr algn="just">
              <a:tabLst>
                <a:tab pos="2001838" algn="ctr"/>
                <a:tab pos="4513263" algn="ctr"/>
              </a:tabLst>
            </a:pPr>
            <a:r>
              <a:rPr lang="en-US" altLang="en-US" b="1" dirty="0"/>
              <a:t>Counting semaphore </a:t>
            </a:r>
            <a:r>
              <a:rPr lang="en-US" altLang="en-US" dirty="0"/>
              <a:t>– integer value can range over an unrestricted domain</a:t>
            </a:r>
          </a:p>
          <a:p>
            <a:pPr algn="just">
              <a:tabLst>
                <a:tab pos="2001838" algn="ctr"/>
                <a:tab pos="4513263" algn="ctr"/>
              </a:tabLst>
            </a:pPr>
            <a:r>
              <a:rPr lang="en-US" altLang="en-US" b="1" dirty="0"/>
              <a:t>Binary semaphore </a:t>
            </a:r>
            <a:r>
              <a:rPr lang="en-US" altLang="en-US" dirty="0"/>
              <a:t>– integer value can range only between 0 and 1</a:t>
            </a:r>
          </a:p>
          <a:p>
            <a:pPr lvl="1" algn="just">
              <a:tabLst>
                <a:tab pos="2001838" algn="ctr"/>
                <a:tab pos="4513263" algn="ctr"/>
              </a:tabLst>
            </a:pPr>
            <a:r>
              <a:rPr lang="en-US" altLang="en-US" dirty="0">
                <a:sym typeface="MT Extra" panose="020B0604020202020204" pitchFamily="82"/>
              </a:rPr>
              <a:t>Same as a </a:t>
            </a:r>
            <a:r>
              <a:rPr lang="en-US" altLang="en-US" b="1" dirty="0">
                <a:sym typeface="MT Extra" panose="020B0604020202020204" pitchFamily="82"/>
              </a:rPr>
              <a:t>mutex lock</a:t>
            </a:r>
            <a:endParaRPr lang="en-US" altLang="en-US" b="1" dirty="0"/>
          </a:p>
          <a:p>
            <a:pPr algn="just">
              <a:tabLst>
                <a:tab pos="2001838" algn="ctr"/>
                <a:tab pos="4513263" algn="ctr"/>
              </a:tabLst>
            </a:pPr>
            <a:r>
              <a:rPr lang="en-US" altLang="en-US" dirty="0">
                <a:sym typeface="MT Extra" panose="020B0604020202020204" pitchFamily="82"/>
              </a:rPr>
              <a:t>Can solve various synchronization problems</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6717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C42397-5DF6-4C9E-9B7F-F6DA26A82B8D}"/>
              </a:ext>
            </a:extLst>
          </p:cNvPr>
          <p:cNvSpPr>
            <a:spLocks noGrp="1"/>
          </p:cNvSpPr>
          <p:nvPr>
            <p:ph type="title"/>
          </p:nvPr>
        </p:nvSpPr>
        <p:spPr>
          <a:xfrm>
            <a:off x="1389278" y="1233241"/>
            <a:ext cx="3240506" cy="4064628"/>
          </a:xfrm>
        </p:spPr>
        <p:txBody>
          <a:bodyPr>
            <a:normAutofit/>
          </a:bodyPr>
          <a:lstStyle/>
          <a:p>
            <a:r>
              <a:rPr lang="en-US" altLang="en-US">
                <a:solidFill>
                  <a:srgbClr val="FFFFFF"/>
                </a:solidFill>
              </a:rPr>
              <a:t>Semaphore Usage</a:t>
            </a:r>
            <a:endParaRPr lang="en-IN">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F61A9A9-E4B2-4A87-A3BB-A1CB6EE98172}"/>
              </a:ext>
            </a:extLst>
          </p:cNvPr>
          <p:cNvSpPr>
            <a:spLocks noGrp="1"/>
          </p:cNvSpPr>
          <p:nvPr>
            <p:ph idx="1"/>
          </p:nvPr>
        </p:nvSpPr>
        <p:spPr>
          <a:xfrm>
            <a:off x="6096000" y="820880"/>
            <a:ext cx="5257799" cy="4889350"/>
          </a:xfrm>
        </p:spPr>
        <p:txBody>
          <a:bodyPr anchor="t">
            <a:normAutofit/>
          </a:bodyPr>
          <a:lstStyle/>
          <a:p>
            <a:pPr>
              <a:tabLst>
                <a:tab pos="2001838" algn="ctr"/>
                <a:tab pos="4513263" algn="ctr"/>
              </a:tabLst>
            </a:pPr>
            <a:r>
              <a:rPr lang="en-US" altLang="en-US">
                <a:sym typeface="MT Extra" panose="020B0604020202020204" pitchFamily="82"/>
              </a:rPr>
              <a:t>Consider </a:t>
            </a:r>
            <a:r>
              <a:rPr lang="en-US" altLang="en-US" b="1" i="1">
                <a:sym typeface="MT Extra" panose="020B0604020202020204" pitchFamily="82"/>
              </a:rPr>
              <a:t>P</a:t>
            </a:r>
            <a:r>
              <a:rPr lang="en-US" altLang="en-US" b="1" i="1" baseline="-25000">
                <a:sym typeface="MT Extra" panose="020B0604020202020204" pitchFamily="82"/>
              </a:rPr>
              <a:t>1</a:t>
            </a:r>
            <a:r>
              <a:rPr lang="en-US" altLang="en-US" b="1" i="1">
                <a:sym typeface="MT Extra" panose="020B0604020202020204" pitchFamily="82"/>
              </a:rPr>
              <a:t> </a:t>
            </a:r>
            <a:r>
              <a:rPr lang="en-US" altLang="en-US">
                <a:sym typeface="MT Extra" panose="020B0604020202020204" pitchFamily="82"/>
              </a:rPr>
              <a:t> and </a:t>
            </a:r>
            <a:r>
              <a:rPr lang="en-US" altLang="en-US" b="1" i="1">
                <a:sym typeface="MT Extra" panose="020B0604020202020204" pitchFamily="82"/>
              </a:rPr>
              <a:t>P</a:t>
            </a:r>
            <a:r>
              <a:rPr lang="en-US" altLang="en-US" b="1" i="1" baseline="-25000">
                <a:sym typeface="MT Extra" panose="020B0604020202020204" pitchFamily="82"/>
              </a:rPr>
              <a:t>2</a:t>
            </a:r>
            <a:r>
              <a:rPr lang="en-US" altLang="en-US">
                <a:sym typeface="MT Extra" panose="020B0604020202020204" pitchFamily="82"/>
              </a:rPr>
              <a:t> that require</a:t>
            </a:r>
            <a:r>
              <a:rPr lang="en-US" altLang="en-US" b="1" i="1">
                <a:sym typeface="MT Extra" panose="020B0604020202020204" pitchFamily="82"/>
              </a:rPr>
              <a:t> S</a:t>
            </a:r>
            <a:r>
              <a:rPr lang="en-US" altLang="en-US" b="1" i="1" baseline="-25000">
                <a:sym typeface="MT Extra" panose="020B0604020202020204" pitchFamily="82"/>
              </a:rPr>
              <a:t>1</a:t>
            </a:r>
            <a:r>
              <a:rPr lang="en-US" altLang="en-US" b="1" i="1">
                <a:sym typeface="MT Extra" panose="020B0604020202020204" pitchFamily="82"/>
              </a:rPr>
              <a:t> </a:t>
            </a:r>
            <a:r>
              <a:rPr lang="en-US" altLang="en-US">
                <a:sym typeface="MT Extra" panose="020B0604020202020204" pitchFamily="82"/>
              </a:rPr>
              <a:t>to happen before </a:t>
            </a:r>
            <a:r>
              <a:rPr lang="en-US" altLang="en-US" b="1" i="1">
                <a:sym typeface="MT Extra" panose="020B0604020202020204" pitchFamily="82"/>
              </a:rPr>
              <a:t>S</a:t>
            </a:r>
            <a:r>
              <a:rPr lang="en-US" altLang="en-US" b="1" i="1" baseline="-25000">
                <a:sym typeface="MT Extra" panose="020B0604020202020204" pitchFamily="82"/>
              </a:rPr>
              <a:t>2</a:t>
            </a:r>
          </a:p>
          <a:p>
            <a:pPr>
              <a:buNone/>
              <a:tabLst>
                <a:tab pos="2001838" algn="ctr"/>
                <a:tab pos="4513263" algn="ctr"/>
              </a:tabLst>
            </a:pPr>
            <a:r>
              <a:rPr lang="en-US" altLang="en-US">
                <a:sym typeface="MT Extra" panose="020B0604020202020204" pitchFamily="82"/>
              </a:rPr>
              <a:t>       Create a semaphore “</a:t>
            </a:r>
            <a:r>
              <a:rPr lang="en-US" altLang="ja-JP" b="1">
                <a:latin typeface="Courier New" panose="02070309020205020404" pitchFamily="49" charset="0"/>
                <a:cs typeface="Courier New" panose="02070309020205020404" pitchFamily="49" charset="0"/>
                <a:sym typeface="MT Extra" panose="020B0604020202020204" pitchFamily="82"/>
              </a:rPr>
              <a:t>synch</a:t>
            </a:r>
            <a:r>
              <a:rPr lang="en-US" altLang="en-US">
                <a:sym typeface="MT Extra" panose="020B0604020202020204" pitchFamily="82"/>
              </a:rPr>
              <a:t>”</a:t>
            </a:r>
            <a:r>
              <a:rPr lang="en-US" altLang="ja-JP">
                <a:sym typeface="MT Extra" panose="020B0604020202020204" pitchFamily="82"/>
              </a:rPr>
              <a:t> initialized to 0 </a:t>
            </a:r>
          </a:p>
          <a:p>
            <a:pPr lvl="1">
              <a:buNone/>
              <a:tabLst>
                <a:tab pos="2001838" algn="ctr"/>
                <a:tab pos="4513263" algn="ctr"/>
              </a:tabLst>
            </a:pPr>
            <a:r>
              <a:rPr lang="en-US" altLang="en-US" b="1">
                <a:latin typeface="Courier New" panose="02070309020205020404" pitchFamily="49" charset="0"/>
                <a:cs typeface="Courier New" panose="02070309020205020404" pitchFamily="49" charset="0"/>
                <a:sym typeface="MT Extra" panose="020B0604020202020204" pitchFamily="82"/>
              </a:rPr>
              <a:t>P1:</a:t>
            </a:r>
          </a:p>
          <a:p>
            <a:pPr lvl="1">
              <a:buNone/>
              <a:tabLst>
                <a:tab pos="2001838" algn="ctr"/>
                <a:tab pos="4513263" algn="ctr"/>
              </a:tabLst>
            </a:pPr>
            <a:r>
              <a:rPr lang="en-US" altLang="en-US" b="1">
                <a:latin typeface="Courier New" panose="02070309020205020404" pitchFamily="49" charset="0"/>
                <a:cs typeface="Courier New" panose="02070309020205020404" pitchFamily="49" charset="0"/>
                <a:sym typeface="MT Extra" panose="020B0604020202020204" pitchFamily="82"/>
              </a:rPr>
              <a:t>   S</a:t>
            </a:r>
            <a:r>
              <a:rPr lang="en-US" altLang="en-US" b="1" baseline="-25000">
                <a:latin typeface="Courier New" panose="02070309020205020404" pitchFamily="49" charset="0"/>
                <a:cs typeface="Courier New" panose="02070309020205020404" pitchFamily="49" charset="0"/>
                <a:sym typeface="MT Extra" panose="020B0604020202020204" pitchFamily="82"/>
              </a:rPr>
              <a:t>1</a:t>
            </a:r>
            <a:r>
              <a:rPr lang="en-US" altLang="en-US" b="1">
                <a:latin typeface="Courier New" panose="02070309020205020404" pitchFamily="49" charset="0"/>
                <a:cs typeface="Courier New" panose="02070309020205020404" pitchFamily="49" charset="0"/>
                <a:sym typeface="MT Extra" panose="020B0604020202020204" pitchFamily="82"/>
              </a:rPr>
              <a:t>;</a:t>
            </a:r>
          </a:p>
          <a:p>
            <a:pPr lvl="1">
              <a:buNone/>
              <a:tabLst>
                <a:tab pos="2001838" algn="ctr"/>
                <a:tab pos="4513263" algn="ctr"/>
              </a:tabLst>
            </a:pPr>
            <a:r>
              <a:rPr lang="en-US" altLang="en-US" b="1">
                <a:latin typeface="Courier New" panose="02070309020205020404" pitchFamily="49" charset="0"/>
                <a:cs typeface="Courier New" panose="02070309020205020404" pitchFamily="49" charset="0"/>
                <a:sym typeface="MT Extra" panose="020B0604020202020204" pitchFamily="82"/>
              </a:rPr>
              <a:t>   signal(synch);</a:t>
            </a:r>
          </a:p>
          <a:p>
            <a:pPr lvl="1">
              <a:buNone/>
              <a:tabLst>
                <a:tab pos="2001838" algn="ctr"/>
                <a:tab pos="4513263" algn="ctr"/>
              </a:tabLst>
            </a:pPr>
            <a:r>
              <a:rPr lang="en-US" altLang="en-US" b="1">
                <a:latin typeface="Courier New" panose="02070309020205020404" pitchFamily="49" charset="0"/>
                <a:cs typeface="Courier New" panose="02070309020205020404" pitchFamily="49" charset="0"/>
                <a:sym typeface="MT Extra" panose="020B0604020202020204" pitchFamily="82"/>
              </a:rPr>
              <a:t>P2:</a:t>
            </a:r>
          </a:p>
          <a:p>
            <a:pPr lvl="1">
              <a:buNone/>
              <a:tabLst>
                <a:tab pos="2001838" algn="ctr"/>
                <a:tab pos="4513263" algn="ctr"/>
              </a:tabLst>
            </a:pPr>
            <a:r>
              <a:rPr lang="en-US" altLang="en-US" b="1">
                <a:latin typeface="Courier New" panose="02070309020205020404" pitchFamily="49" charset="0"/>
                <a:cs typeface="Courier New" panose="02070309020205020404" pitchFamily="49" charset="0"/>
                <a:sym typeface="MT Extra" panose="020B0604020202020204" pitchFamily="82"/>
              </a:rPr>
              <a:t>   wait(synch)</a:t>
            </a:r>
            <a:r>
              <a:rPr lang="en-US" altLang="en-US">
                <a:sym typeface="MT Extra" panose="020B0604020202020204" pitchFamily="82"/>
              </a:rPr>
              <a:t>;</a:t>
            </a:r>
            <a:endParaRPr lang="en-US" altLang="en-US" b="1">
              <a:latin typeface="Courier New" panose="02070309020205020404" pitchFamily="49" charset="0"/>
              <a:cs typeface="Courier New" panose="02070309020205020404" pitchFamily="49" charset="0"/>
              <a:sym typeface="MT Extra" panose="020B0604020202020204" pitchFamily="82"/>
            </a:endParaRPr>
          </a:p>
          <a:p>
            <a:pPr lvl="1">
              <a:buNone/>
              <a:tabLst>
                <a:tab pos="2001838" algn="ctr"/>
                <a:tab pos="4513263" algn="ctr"/>
              </a:tabLst>
            </a:pPr>
            <a:r>
              <a:rPr lang="en-US" altLang="en-US" b="1">
                <a:latin typeface="Courier New" panose="02070309020205020404" pitchFamily="49" charset="0"/>
                <a:cs typeface="Courier New" panose="02070309020205020404" pitchFamily="49" charset="0"/>
                <a:sym typeface="MT Extra" panose="020B0604020202020204" pitchFamily="82"/>
              </a:rPr>
              <a:t>   S</a:t>
            </a:r>
            <a:r>
              <a:rPr lang="en-US" altLang="en-US" b="1" baseline="-25000">
                <a:latin typeface="Courier New" panose="02070309020205020404" pitchFamily="49" charset="0"/>
                <a:cs typeface="Courier New" panose="02070309020205020404" pitchFamily="49" charset="0"/>
                <a:sym typeface="MT Extra" panose="020B0604020202020204" pitchFamily="82"/>
              </a:rPr>
              <a:t>2</a:t>
            </a:r>
            <a:r>
              <a:rPr lang="en-US" altLang="en-US" b="1">
                <a:latin typeface="Courier New" panose="02070309020205020404" pitchFamily="49" charset="0"/>
                <a:cs typeface="Courier New" panose="02070309020205020404" pitchFamily="49" charset="0"/>
                <a:sym typeface="MT Extra" panose="020B0604020202020204" pitchFamily="82"/>
              </a:rPr>
              <a:t>;</a:t>
            </a:r>
            <a:endParaRPr lang="en-US" altLang="en-US">
              <a:sym typeface="MT Extra" panose="020B0604020202020204" pitchFamily="82"/>
            </a:endParaRPr>
          </a:p>
          <a:p>
            <a:pPr>
              <a:tabLst>
                <a:tab pos="2001838" algn="ctr"/>
                <a:tab pos="4513263" algn="ctr"/>
              </a:tabLst>
            </a:pPr>
            <a:r>
              <a:rPr lang="en-US" altLang="en-US"/>
              <a:t>Can implement a counting semaphore </a:t>
            </a:r>
            <a:r>
              <a:rPr lang="en-US" altLang="en-US" b="1" i="1"/>
              <a:t>S</a:t>
            </a:r>
            <a:r>
              <a:rPr lang="en-US" altLang="en-US"/>
              <a:t> as a binary semaphore</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1372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E545A1-405D-4426-92A4-E006EF575E30}"/>
              </a:ext>
            </a:extLst>
          </p:cNvPr>
          <p:cNvSpPr>
            <a:spLocks noGrp="1"/>
          </p:cNvSpPr>
          <p:nvPr>
            <p:ph type="title"/>
          </p:nvPr>
        </p:nvSpPr>
        <p:spPr>
          <a:xfrm>
            <a:off x="1389278" y="1233241"/>
            <a:ext cx="3240506" cy="4064628"/>
          </a:xfrm>
        </p:spPr>
        <p:txBody>
          <a:bodyPr>
            <a:normAutofit/>
          </a:bodyPr>
          <a:lstStyle/>
          <a:p>
            <a:r>
              <a:rPr lang="en-US" altLang="en-US" sz="3000">
                <a:solidFill>
                  <a:srgbClr val="FFFFFF"/>
                </a:solidFill>
              </a:rPr>
              <a:t>Semaphore Implementation</a:t>
            </a:r>
            <a:endParaRPr lang="en-IN" sz="300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91269B1-E29B-4D7B-BF87-B42BD95AA790}"/>
              </a:ext>
            </a:extLst>
          </p:cNvPr>
          <p:cNvSpPr>
            <a:spLocks noGrp="1"/>
          </p:cNvSpPr>
          <p:nvPr>
            <p:ph idx="1"/>
          </p:nvPr>
        </p:nvSpPr>
        <p:spPr>
          <a:xfrm>
            <a:off x="6096000" y="265043"/>
            <a:ext cx="5751443" cy="6175514"/>
          </a:xfrm>
        </p:spPr>
        <p:txBody>
          <a:bodyPr anchor="t">
            <a:normAutofit fontScale="92500" lnSpcReduction="20000"/>
          </a:bodyPr>
          <a:lstStyle/>
          <a:p>
            <a:pPr algn="just">
              <a:lnSpc>
                <a:spcPct val="150000"/>
              </a:lnSpc>
            </a:pPr>
            <a:r>
              <a:rPr lang="en-US" altLang="en-US" sz="2000" dirty="0"/>
              <a:t>Must guarantee that no two processes can execute  the </a:t>
            </a:r>
            <a:r>
              <a:rPr lang="en-US" altLang="en-US" sz="2000" b="1" dirty="0">
                <a:latin typeface="Courier New" panose="02070309020205020404" pitchFamily="49" charset="0"/>
                <a:cs typeface="Courier New" panose="02070309020205020404" pitchFamily="49" charset="0"/>
              </a:rPr>
              <a:t>wait() </a:t>
            </a:r>
            <a:r>
              <a:rPr lang="en-US" altLang="en-US" sz="2000" dirty="0"/>
              <a:t>and </a:t>
            </a:r>
            <a:r>
              <a:rPr lang="en-US" altLang="en-US" sz="2000" b="1" dirty="0">
                <a:latin typeface="Courier New" panose="02070309020205020404" pitchFamily="49" charset="0"/>
                <a:cs typeface="Courier New" panose="02070309020205020404" pitchFamily="49" charset="0"/>
              </a:rPr>
              <a:t>signal() </a:t>
            </a:r>
            <a:r>
              <a:rPr lang="en-US" altLang="en-US" sz="2000" dirty="0"/>
              <a:t>on the same semaphore at the same time</a:t>
            </a:r>
          </a:p>
          <a:p>
            <a:pPr algn="just">
              <a:lnSpc>
                <a:spcPct val="150000"/>
              </a:lnSpc>
            </a:pPr>
            <a:r>
              <a:rPr lang="en-US" altLang="en-US" sz="2000" dirty="0"/>
              <a:t>Thus, the implementation becomes the critical section problem where the </a:t>
            </a:r>
            <a:r>
              <a:rPr lang="en-US" altLang="en-US" sz="2000" b="1" dirty="0">
                <a:latin typeface="Courier New" panose="02070309020205020404" pitchFamily="49" charset="0"/>
                <a:cs typeface="Courier New" panose="02070309020205020404" pitchFamily="49" charset="0"/>
              </a:rPr>
              <a:t>wait</a:t>
            </a:r>
            <a:r>
              <a:rPr lang="en-US" altLang="en-US" sz="2000" dirty="0"/>
              <a:t> and </a:t>
            </a:r>
            <a:r>
              <a:rPr lang="en-US" altLang="en-US" sz="2000" b="1" dirty="0">
                <a:latin typeface="Courier New" panose="02070309020205020404" pitchFamily="49" charset="0"/>
                <a:cs typeface="Courier New" panose="02070309020205020404" pitchFamily="49" charset="0"/>
              </a:rPr>
              <a:t>signal</a:t>
            </a:r>
            <a:r>
              <a:rPr lang="en-US" altLang="en-US" sz="2000" dirty="0"/>
              <a:t> code are placed in the critical section</a:t>
            </a:r>
          </a:p>
          <a:p>
            <a:pPr lvl="1" algn="just">
              <a:lnSpc>
                <a:spcPct val="150000"/>
              </a:lnSpc>
            </a:pPr>
            <a:r>
              <a:rPr lang="en-US" altLang="en-US" dirty="0"/>
              <a:t>Could now have </a:t>
            </a:r>
            <a:r>
              <a:rPr lang="en-US" altLang="en-US" b="1" dirty="0"/>
              <a:t>busy waiting</a:t>
            </a:r>
            <a:r>
              <a:rPr lang="en-US" altLang="en-US" dirty="0"/>
              <a:t> in critical section implementation</a:t>
            </a:r>
          </a:p>
          <a:p>
            <a:pPr lvl="2" algn="just">
              <a:lnSpc>
                <a:spcPct val="150000"/>
              </a:lnSpc>
            </a:pPr>
            <a:r>
              <a:rPr lang="en-US" altLang="en-US" sz="2000" dirty="0"/>
              <a:t>But implementation code is short</a:t>
            </a:r>
          </a:p>
          <a:p>
            <a:pPr lvl="2" algn="just">
              <a:lnSpc>
                <a:spcPct val="150000"/>
              </a:lnSpc>
            </a:pPr>
            <a:r>
              <a:rPr lang="en-US" altLang="en-US" sz="2000" dirty="0"/>
              <a:t>Little busy waiting if critical section rarely occupied</a:t>
            </a:r>
          </a:p>
          <a:p>
            <a:pPr algn="just">
              <a:lnSpc>
                <a:spcPct val="150000"/>
              </a:lnSpc>
            </a:pPr>
            <a:r>
              <a:rPr lang="en-US" altLang="en-US" sz="2000" dirty="0"/>
              <a:t>Note that applications may spend lots of time in critical sections and therefore this is not a good solution</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6559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7A9B6F-45D5-40FE-A075-218D9311D96C}"/>
              </a:ext>
            </a:extLst>
          </p:cNvPr>
          <p:cNvSpPr>
            <a:spLocks noGrp="1"/>
          </p:cNvSpPr>
          <p:nvPr>
            <p:ph type="title"/>
          </p:nvPr>
        </p:nvSpPr>
        <p:spPr>
          <a:xfrm>
            <a:off x="1389278" y="1233241"/>
            <a:ext cx="3240506" cy="4064628"/>
          </a:xfrm>
        </p:spPr>
        <p:txBody>
          <a:bodyPr>
            <a:normAutofit/>
          </a:bodyPr>
          <a:lstStyle/>
          <a:p>
            <a:r>
              <a:rPr lang="en-US" altLang="en-US" sz="3000">
                <a:solidFill>
                  <a:srgbClr val="FFFFFF"/>
                </a:solidFill>
              </a:rPr>
              <a:t>Semaphore Implementation with no Busy waiting </a:t>
            </a:r>
            <a:endParaRPr lang="en-IN" sz="300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65FF62-FE1E-4DAE-9822-8C545F1276FC}"/>
              </a:ext>
            </a:extLst>
          </p:cNvPr>
          <p:cNvSpPr>
            <a:spLocks noGrp="1"/>
          </p:cNvSpPr>
          <p:nvPr>
            <p:ph idx="1"/>
          </p:nvPr>
        </p:nvSpPr>
        <p:spPr>
          <a:xfrm>
            <a:off x="6096000" y="351691"/>
            <a:ext cx="5819335" cy="5907063"/>
          </a:xfrm>
        </p:spPr>
        <p:txBody>
          <a:bodyPr anchor="t">
            <a:normAutofit/>
          </a:bodyPr>
          <a:lstStyle/>
          <a:p>
            <a:pPr algn="just"/>
            <a:r>
              <a:rPr lang="en-US" altLang="en-US" sz="1800" dirty="0"/>
              <a:t>With each semaphore there is an associated waiting queue</a:t>
            </a:r>
          </a:p>
          <a:p>
            <a:pPr algn="just"/>
            <a:r>
              <a:rPr lang="en-US" altLang="en-US" sz="1800" dirty="0"/>
              <a:t>Each entry in a waiting queue has two data items:</a:t>
            </a:r>
          </a:p>
          <a:p>
            <a:pPr lvl="1" algn="just"/>
            <a:r>
              <a:rPr lang="en-US" altLang="en-US" sz="1800" dirty="0"/>
              <a:t> value (of type integer)</a:t>
            </a:r>
          </a:p>
          <a:p>
            <a:pPr lvl="1" algn="just"/>
            <a:r>
              <a:rPr lang="en-US" altLang="en-US" sz="1800" dirty="0"/>
              <a:t> pointer to next record in the list</a:t>
            </a:r>
          </a:p>
          <a:p>
            <a:pPr algn="just"/>
            <a:r>
              <a:rPr lang="en-US" altLang="en-US" sz="1800" dirty="0"/>
              <a:t>Two operations:</a:t>
            </a:r>
          </a:p>
          <a:p>
            <a:pPr lvl="1" algn="just"/>
            <a:r>
              <a:rPr lang="en-US" altLang="en-US" sz="1800" b="1" dirty="0"/>
              <a:t>block</a:t>
            </a:r>
            <a:r>
              <a:rPr lang="en-US" altLang="en-US" sz="1800" dirty="0"/>
              <a:t> – place the process invoking the operation on the appropriate waiting queue</a:t>
            </a:r>
          </a:p>
          <a:p>
            <a:pPr lvl="1" algn="just"/>
            <a:r>
              <a:rPr lang="en-US" altLang="en-US" sz="1800" b="1" dirty="0"/>
              <a:t>wakeup</a:t>
            </a:r>
            <a:r>
              <a:rPr lang="en-US" altLang="en-US" sz="1800" dirty="0"/>
              <a:t> – remove one of processes in the waiting queue and place it in the ready queue</a:t>
            </a:r>
          </a:p>
          <a:p>
            <a:pPr algn="just"/>
            <a:r>
              <a:rPr lang="en-US" altLang="en-US" sz="1800" b="1" dirty="0">
                <a:latin typeface="Courier New" panose="02070309020205020404" pitchFamily="49" charset="0"/>
                <a:cs typeface="Courier New" panose="02070309020205020404" pitchFamily="49" charset="0"/>
              </a:rPr>
              <a:t>typedef struct{ </a:t>
            </a:r>
          </a:p>
          <a:p>
            <a:pPr algn="just">
              <a:buFont typeface="Monotype Sorts" pitchFamily="-84" charset="2"/>
              <a:buNone/>
            </a:pPr>
            <a:r>
              <a:rPr lang="en-US" altLang="en-US" sz="1800" b="1" dirty="0">
                <a:latin typeface="Courier New" panose="02070309020205020404" pitchFamily="49" charset="0"/>
                <a:cs typeface="Courier New" panose="02070309020205020404" pitchFamily="49" charset="0"/>
              </a:rPr>
              <a:t>   int value; </a:t>
            </a:r>
          </a:p>
          <a:p>
            <a:pPr algn="just">
              <a:buFont typeface="Monotype Sorts" pitchFamily="-84" charset="2"/>
              <a:buNone/>
            </a:pPr>
            <a:r>
              <a:rPr lang="en-US" altLang="en-US" sz="1800" b="1" dirty="0">
                <a:latin typeface="Courier New" panose="02070309020205020404" pitchFamily="49" charset="0"/>
                <a:cs typeface="Courier New" panose="02070309020205020404" pitchFamily="49" charset="0"/>
              </a:rPr>
              <a:t>   struct process *list; </a:t>
            </a:r>
          </a:p>
          <a:p>
            <a:pPr algn="just">
              <a:buFont typeface="Monotype Sorts" pitchFamily="-84" charset="2"/>
              <a:buNone/>
            </a:pPr>
            <a:r>
              <a:rPr lang="en-US" altLang="en-US" sz="1800" b="1" dirty="0">
                <a:latin typeface="Courier New" panose="02070309020205020404" pitchFamily="49" charset="0"/>
                <a:cs typeface="Courier New" panose="02070309020205020404" pitchFamily="49" charset="0"/>
              </a:rPr>
              <a:t>   } semaphore;</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687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805B7-79DE-4F1A-801F-BFBCFC8E49B8}"/>
              </a:ext>
            </a:extLst>
          </p:cNvPr>
          <p:cNvSpPr>
            <a:spLocks noGrp="1"/>
          </p:cNvSpPr>
          <p:nvPr>
            <p:ph type="title"/>
          </p:nvPr>
        </p:nvSpPr>
        <p:spPr/>
        <p:txBody>
          <a:bodyPr>
            <a:normAutofit/>
          </a:bodyPr>
          <a:lstStyle/>
          <a:p>
            <a:r>
              <a:rPr lang="en-US" altLang="en-US" sz="4000" dirty="0"/>
              <a:t>Implementation with no Busy waiting (Cont.)</a:t>
            </a:r>
            <a:endParaRPr lang="en-IN" dirty="0"/>
          </a:p>
        </p:txBody>
      </p:sp>
      <p:sp>
        <p:nvSpPr>
          <p:cNvPr id="3" name="Content Placeholder 2">
            <a:extLst>
              <a:ext uri="{FF2B5EF4-FFF2-40B4-BE49-F238E27FC236}">
                <a16:creationId xmlns:a16="http://schemas.microsoft.com/office/drawing/2014/main" id="{C09B290B-AB85-4C3A-AA90-1FB1465074B1}"/>
              </a:ext>
            </a:extLst>
          </p:cNvPr>
          <p:cNvSpPr>
            <a:spLocks noGrp="1"/>
          </p:cNvSpPr>
          <p:nvPr>
            <p:ph sz="half" idx="1"/>
          </p:nvPr>
        </p:nvSpPr>
        <p:spPr/>
        <p:txBody>
          <a:bodyPr/>
          <a:lstStyle/>
          <a:p>
            <a:pPr marL="0" indent="0">
              <a:buNone/>
            </a:pPr>
            <a:r>
              <a:rPr lang="en-US" altLang="en-US" sz="2000" b="1" dirty="0">
                <a:latin typeface="Courier New" panose="02070309020205020404" pitchFamily="49" charset="0"/>
                <a:cs typeface="Courier New" panose="02070309020205020404" pitchFamily="49" charset="0"/>
              </a:rPr>
              <a:t>wait(semaphore *S) { </a:t>
            </a:r>
          </a:p>
          <a:p>
            <a:pPr marL="0" indent="0">
              <a:buNone/>
            </a:pPr>
            <a:r>
              <a:rPr lang="en-US" altLang="en-US" sz="2000" b="1" dirty="0">
                <a:latin typeface="Courier New" panose="02070309020205020404" pitchFamily="49" charset="0"/>
                <a:cs typeface="Courier New" panose="02070309020205020404" pitchFamily="49" charset="0"/>
              </a:rPr>
              <a:t>   S-&gt;value--; </a:t>
            </a:r>
          </a:p>
          <a:p>
            <a:pPr marL="0" indent="0">
              <a:buNone/>
            </a:pPr>
            <a:r>
              <a:rPr lang="en-US" altLang="en-US" sz="2000" b="1" dirty="0">
                <a:latin typeface="Courier New" panose="02070309020205020404" pitchFamily="49" charset="0"/>
                <a:cs typeface="Courier New" panose="02070309020205020404" pitchFamily="49" charset="0"/>
              </a:rPr>
              <a:t>   if (S-&gt;value &lt; 0)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add this process to S-&gt;list; </a:t>
            </a:r>
          </a:p>
          <a:p>
            <a:pPr marL="0" indent="0">
              <a:buNone/>
            </a:pPr>
            <a:r>
              <a:rPr lang="en-US" altLang="en-US" sz="2000" b="1" dirty="0">
                <a:latin typeface="Courier New" panose="02070309020205020404" pitchFamily="49" charset="0"/>
                <a:cs typeface="Courier New" panose="02070309020205020404" pitchFamily="49" charset="0"/>
              </a:rPr>
              <a:t>      block(); </a:t>
            </a:r>
          </a:p>
          <a:p>
            <a:pPr marL="0" indent="0">
              <a:buNone/>
            </a:pPr>
            <a:r>
              <a:rPr lang="en-US" altLang="en-US" sz="2000" b="1" dirty="0">
                <a:latin typeface="Courier New" panose="02070309020205020404" pitchFamily="49" charset="0"/>
                <a:cs typeface="Courier New" panose="02070309020205020404" pitchFamily="49" charset="0"/>
              </a:rPr>
              <a:t>   } </a:t>
            </a:r>
          </a:p>
          <a:p>
            <a:pPr marL="0" indent="0">
              <a:buNone/>
            </a:pPr>
            <a:r>
              <a:rPr lang="en-US" altLang="en-US" sz="2000" b="1"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6F9C8ECE-26B1-4ABF-82FF-13134276412D}"/>
              </a:ext>
            </a:extLst>
          </p:cNvPr>
          <p:cNvSpPr>
            <a:spLocks noGrp="1"/>
          </p:cNvSpPr>
          <p:nvPr>
            <p:ph sz="half" idx="2"/>
          </p:nvPr>
        </p:nvSpPr>
        <p:spPr/>
        <p:txBody>
          <a:bodyPr/>
          <a:lstStyle/>
          <a:p>
            <a:pPr marL="0" indent="0">
              <a:buNone/>
            </a:pPr>
            <a:r>
              <a:rPr lang="en-US" altLang="en-US" sz="2000" b="1" dirty="0">
                <a:latin typeface="Courier New" panose="02070309020205020404" pitchFamily="49" charset="0"/>
                <a:cs typeface="Courier New" panose="02070309020205020404" pitchFamily="49" charset="0"/>
              </a:rPr>
              <a:t>signal(semaphore *S) { </a:t>
            </a:r>
          </a:p>
          <a:p>
            <a:pPr marL="0" indent="0">
              <a:buNone/>
            </a:pPr>
            <a:r>
              <a:rPr lang="en-US" altLang="en-US" sz="2000" b="1" dirty="0">
                <a:latin typeface="Courier New" panose="02070309020205020404" pitchFamily="49" charset="0"/>
                <a:cs typeface="Courier New" panose="02070309020205020404" pitchFamily="49" charset="0"/>
              </a:rPr>
              <a:t>   S-&gt;value++; </a:t>
            </a:r>
          </a:p>
          <a:p>
            <a:pPr marL="0" indent="0">
              <a:buNone/>
            </a:pPr>
            <a:r>
              <a:rPr lang="en-US" altLang="en-US" sz="2000" b="1" dirty="0">
                <a:latin typeface="Courier New" panose="02070309020205020404" pitchFamily="49" charset="0"/>
                <a:cs typeface="Courier New" panose="02070309020205020404" pitchFamily="49" charset="0"/>
              </a:rPr>
              <a:t>   if (S-&gt;value &lt;= 0) {</a:t>
            </a:r>
            <a:br>
              <a:rPr lang="en-US" altLang="en-US" sz="2000" b="1" dirty="0">
                <a:latin typeface="Courier New" panose="02070309020205020404" pitchFamily="49" charset="0"/>
                <a:cs typeface="Courier New" panose="02070309020205020404" pitchFamily="49" charset="0"/>
              </a:rPr>
            </a:br>
            <a:r>
              <a:rPr lang="en-US" altLang="en-US" sz="2000" b="1" dirty="0">
                <a:latin typeface="Courier New" panose="02070309020205020404" pitchFamily="49" charset="0"/>
                <a:cs typeface="Courier New" panose="02070309020205020404" pitchFamily="49" charset="0"/>
              </a:rPr>
              <a:t>      remove a process P from S-&gt;list; </a:t>
            </a:r>
          </a:p>
          <a:p>
            <a:pPr marL="0" indent="0">
              <a:buNone/>
            </a:pPr>
            <a:r>
              <a:rPr lang="en-US" altLang="en-US" sz="2000" b="1" dirty="0">
                <a:latin typeface="Courier New" panose="02070309020205020404" pitchFamily="49" charset="0"/>
                <a:cs typeface="Courier New" panose="02070309020205020404" pitchFamily="49" charset="0"/>
              </a:rPr>
              <a:t>      wakeup(P); </a:t>
            </a:r>
          </a:p>
          <a:p>
            <a:pPr marL="0" indent="0">
              <a:buNone/>
            </a:pPr>
            <a:r>
              <a:rPr lang="en-US" altLang="en-US" sz="2000" b="1" dirty="0">
                <a:latin typeface="Courier New" panose="02070309020205020404" pitchFamily="49" charset="0"/>
                <a:cs typeface="Courier New" panose="02070309020205020404" pitchFamily="49" charset="0"/>
              </a:rPr>
              <a:t>   } </a:t>
            </a:r>
          </a:p>
          <a:p>
            <a:pPr marL="0" indent="0">
              <a:buNone/>
            </a:pPr>
            <a:r>
              <a:rPr lang="en-US" altLang="en-US" sz="20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733723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20C6F-A5D7-4A8F-A357-B5445AE7ADC5}"/>
              </a:ext>
            </a:extLst>
          </p:cNvPr>
          <p:cNvSpPr>
            <a:spLocks noGrp="1"/>
          </p:cNvSpPr>
          <p:nvPr>
            <p:ph type="title"/>
          </p:nvPr>
        </p:nvSpPr>
        <p:spPr>
          <a:xfrm>
            <a:off x="700635" y="193226"/>
            <a:ext cx="10691265" cy="785934"/>
          </a:xfrm>
        </p:spPr>
        <p:txBody>
          <a:bodyPr/>
          <a:lstStyle/>
          <a:p>
            <a:r>
              <a:rPr lang="en-US" altLang="en-US" dirty="0"/>
              <a:t>Deadlock and Starvation</a:t>
            </a:r>
            <a:endParaRPr lang="en-IN" dirty="0"/>
          </a:p>
        </p:txBody>
      </p:sp>
      <p:sp>
        <p:nvSpPr>
          <p:cNvPr id="3" name="Content Placeholder 2">
            <a:extLst>
              <a:ext uri="{FF2B5EF4-FFF2-40B4-BE49-F238E27FC236}">
                <a16:creationId xmlns:a16="http://schemas.microsoft.com/office/drawing/2014/main" id="{7E9BA32A-7A89-4AD4-B252-B80FA916561F}"/>
              </a:ext>
            </a:extLst>
          </p:cNvPr>
          <p:cNvSpPr>
            <a:spLocks noGrp="1"/>
          </p:cNvSpPr>
          <p:nvPr>
            <p:ph idx="1"/>
          </p:nvPr>
        </p:nvSpPr>
        <p:spPr>
          <a:xfrm>
            <a:off x="700635" y="1020416"/>
            <a:ext cx="10691265" cy="4903306"/>
          </a:xfrm>
        </p:spPr>
        <p:txBody>
          <a:bodyPr>
            <a:normAutofit fontScale="92500" lnSpcReduction="20000"/>
          </a:bodyPr>
          <a:lstStyle/>
          <a:p>
            <a:pPr>
              <a:lnSpc>
                <a:spcPct val="90000"/>
              </a:lnSpc>
              <a:tabLst>
                <a:tab pos="1882775" algn="ctr"/>
                <a:tab pos="4568825" algn="ctr"/>
              </a:tabLst>
            </a:pPr>
            <a:r>
              <a:rPr lang="en-US" altLang="en-US" b="1" dirty="0">
                <a:solidFill>
                  <a:srgbClr val="3366FF"/>
                </a:solidFill>
              </a:rPr>
              <a:t>Deadlock </a:t>
            </a:r>
            <a:r>
              <a:rPr lang="en-US" altLang="en-US" dirty="0"/>
              <a:t>– two or more processes are waiting indefinitely for an event that can be caused by only one of the waiting processes</a:t>
            </a:r>
          </a:p>
          <a:p>
            <a:pPr>
              <a:lnSpc>
                <a:spcPct val="90000"/>
              </a:lnSpc>
              <a:tabLst>
                <a:tab pos="1882775" algn="ctr"/>
                <a:tab pos="4568825" algn="ctr"/>
              </a:tabLst>
            </a:pPr>
            <a:r>
              <a:rPr lang="en-US" altLang="en-US" dirty="0">
                <a:solidFill>
                  <a:srgbClr val="000000"/>
                </a:solidFill>
              </a:rPr>
              <a:t>Let </a:t>
            </a:r>
            <a:r>
              <a:rPr lang="en-US" altLang="en-US" b="1" i="1" dirty="0">
                <a:solidFill>
                  <a:srgbClr val="000000"/>
                </a:solidFill>
                <a:latin typeface="Courier New" panose="02070309020205020404" pitchFamily="49" charset="0"/>
                <a:cs typeface="Courier New" panose="02070309020205020404" pitchFamily="49" charset="0"/>
              </a:rPr>
              <a:t>S</a:t>
            </a:r>
            <a:r>
              <a:rPr lang="en-US" altLang="en-US" dirty="0">
                <a:solidFill>
                  <a:srgbClr val="000000"/>
                </a:solidFill>
              </a:rPr>
              <a:t> and</a:t>
            </a:r>
            <a:r>
              <a:rPr lang="en-US" altLang="en-US" sz="1600" b="1" dirty="0">
                <a:solidFill>
                  <a:srgbClr val="000000"/>
                </a:solidFill>
                <a:latin typeface="Courier New" panose="02070309020205020404" pitchFamily="49" charset="0"/>
                <a:cs typeface="Courier New" panose="02070309020205020404" pitchFamily="49" charset="0"/>
              </a:rPr>
              <a:t> </a:t>
            </a:r>
            <a:r>
              <a:rPr lang="en-US" altLang="en-US" b="1" i="1" dirty="0">
                <a:solidFill>
                  <a:srgbClr val="000000"/>
                </a:solidFill>
                <a:latin typeface="Courier New" panose="02070309020205020404" pitchFamily="49" charset="0"/>
                <a:cs typeface="Courier New" panose="02070309020205020404" pitchFamily="49" charset="0"/>
              </a:rPr>
              <a:t>Q</a:t>
            </a:r>
            <a:r>
              <a:rPr lang="en-US" altLang="en-US" sz="1600" b="1" dirty="0">
                <a:solidFill>
                  <a:srgbClr val="000000"/>
                </a:solidFill>
                <a:latin typeface="Courier New" panose="02070309020205020404" pitchFamily="49" charset="0"/>
                <a:cs typeface="Courier New" panose="02070309020205020404" pitchFamily="49" charset="0"/>
              </a:rPr>
              <a:t> </a:t>
            </a:r>
            <a:r>
              <a:rPr lang="en-US" altLang="en-US" dirty="0">
                <a:solidFill>
                  <a:srgbClr val="000000"/>
                </a:solidFill>
              </a:rPr>
              <a:t>be </a:t>
            </a:r>
            <a:r>
              <a:rPr lang="en-US" altLang="en-US" dirty="0"/>
              <a:t>two semaphores initialized to 1</a:t>
            </a:r>
          </a:p>
          <a:p>
            <a:pPr>
              <a:lnSpc>
                <a:spcPct val="90000"/>
              </a:lnSpc>
              <a:buNone/>
              <a:tabLst>
                <a:tab pos="1882775" algn="ctr"/>
                <a:tab pos="4568825" algn="ctr"/>
              </a:tabLst>
            </a:pPr>
            <a:r>
              <a:rPr lang="en-US" altLang="en-US" i="1" dirty="0">
                <a:solidFill>
                  <a:srgbClr val="000000"/>
                </a:solidFill>
              </a:rPr>
              <a:t>		        P</a:t>
            </a:r>
            <a:r>
              <a:rPr lang="en-US" altLang="en-US" baseline="-25000" dirty="0">
                <a:solidFill>
                  <a:srgbClr val="000000"/>
                </a:solidFill>
              </a:rPr>
              <a:t>0</a:t>
            </a:r>
            <a:r>
              <a:rPr lang="en-US" altLang="en-US" dirty="0">
                <a:solidFill>
                  <a:srgbClr val="000000"/>
                </a:solidFill>
              </a:rPr>
              <a:t>	                            </a:t>
            </a:r>
            <a:r>
              <a:rPr lang="en-US" altLang="en-US" i="1" dirty="0">
                <a:solidFill>
                  <a:srgbClr val="000000"/>
                </a:solidFill>
              </a:rPr>
              <a:t>P</a:t>
            </a:r>
            <a:r>
              <a:rPr lang="en-US" altLang="en-US" baseline="-25000" dirty="0">
                <a:solidFill>
                  <a:srgbClr val="000000"/>
                </a:solidFill>
              </a:rPr>
              <a:t>1</a:t>
            </a:r>
          </a:p>
          <a:p>
            <a:pPr>
              <a:lnSpc>
                <a:spcPct val="90000"/>
              </a:lnSpc>
              <a:buNone/>
              <a:tabLst>
                <a:tab pos="1882775" algn="ctr"/>
                <a:tab pos="4568825" algn="ctr"/>
              </a:tabLst>
            </a:pPr>
            <a:r>
              <a:rPr lang="en-US" altLang="en-US" b="1" dirty="0">
                <a:solidFill>
                  <a:srgbClr val="000000"/>
                </a:solidFill>
                <a:latin typeface="Courier New" panose="02070309020205020404" pitchFamily="49" charset="0"/>
                <a:cs typeface="Courier New" panose="02070309020205020404" pitchFamily="49" charset="0"/>
              </a:rPr>
              <a:t>	          </a:t>
            </a:r>
            <a:r>
              <a:rPr lang="en-US" altLang="en-US" sz="1600" b="1" dirty="0">
                <a:solidFill>
                  <a:srgbClr val="000000"/>
                </a:solidFill>
                <a:latin typeface="Courier New" panose="02070309020205020404" pitchFamily="49" charset="0"/>
                <a:cs typeface="Courier New" panose="02070309020205020404" pitchFamily="49" charset="0"/>
              </a:rPr>
              <a:t>wait(S); 	                   wait(Q);</a:t>
            </a:r>
          </a:p>
          <a:p>
            <a:pPr>
              <a:lnSpc>
                <a:spcPct val="90000"/>
              </a:lnSpc>
              <a:buNone/>
              <a:tabLst>
                <a:tab pos="1882775" algn="ctr"/>
                <a:tab pos="4568825" algn="ctr"/>
              </a:tabLst>
            </a:pPr>
            <a:r>
              <a:rPr lang="en-US" altLang="en-US" sz="1600" b="1" dirty="0">
                <a:solidFill>
                  <a:srgbClr val="000000"/>
                </a:solidFill>
                <a:latin typeface="Courier New" panose="02070309020205020404" pitchFamily="49" charset="0"/>
                <a:cs typeface="Courier New" panose="02070309020205020404" pitchFamily="49" charset="0"/>
              </a:rPr>
              <a:t>	              wait(Q); 	                   wait(S);</a:t>
            </a:r>
          </a:p>
          <a:p>
            <a:pPr>
              <a:lnSpc>
                <a:spcPct val="90000"/>
              </a:lnSpc>
              <a:buNone/>
              <a:tabLst>
                <a:tab pos="1882775" algn="ctr"/>
                <a:tab pos="4568825" algn="ctr"/>
              </a:tabLst>
            </a:pPr>
            <a:r>
              <a:rPr lang="en-US" altLang="en-US" sz="1600" b="1" dirty="0">
                <a:solidFill>
                  <a:srgbClr val="000000"/>
                </a:solidFill>
                <a:latin typeface="Courier New" panose="02070309020205020404" pitchFamily="49" charset="0"/>
                <a:cs typeface="Courier New" panose="02070309020205020404" pitchFamily="49" charset="0"/>
              </a:rPr>
              <a:t>		   ...		        ...</a:t>
            </a:r>
          </a:p>
          <a:p>
            <a:pPr>
              <a:lnSpc>
                <a:spcPct val="90000"/>
              </a:lnSpc>
              <a:buNone/>
              <a:tabLst>
                <a:tab pos="1882775" algn="ctr"/>
                <a:tab pos="4568825" algn="ctr"/>
              </a:tabLst>
            </a:pPr>
            <a:r>
              <a:rPr lang="en-US" altLang="en-US" sz="1600" b="1" dirty="0">
                <a:solidFill>
                  <a:srgbClr val="000000"/>
                </a:solidFill>
                <a:latin typeface="Courier New" panose="02070309020205020404" pitchFamily="49" charset="0"/>
                <a:cs typeface="Courier New" panose="02070309020205020404" pitchFamily="49" charset="0"/>
              </a:rPr>
              <a:t>	              signal(S);                    signal(Q);</a:t>
            </a:r>
          </a:p>
          <a:p>
            <a:pPr>
              <a:lnSpc>
                <a:spcPct val="90000"/>
              </a:lnSpc>
              <a:buNone/>
              <a:tabLst>
                <a:tab pos="1882775" algn="ctr"/>
                <a:tab pos="4568825" algn="ctr"/>
              </a:tabLst>
            </a:pPr>
            <a:r>
              <a:rPr lang="en-US" altLang="en-US" sz="1600" b="1" dirty="0">
                <a:solidFill>
                  <a:srgbClr val="000000"/>
                </a:solidFill>
                <a:latin typeface="Courier New" panose="02070309020205020404" pitchFamily="49" charset="0"/>
                <a:cs typeface="Courier New" panose="02070309020205020404" pitchFamily="49" charset="0"/>
              </a:rPr>
              <a:t>                signal(Q);                    signal(S);</a:t>
            </a:r>
          </a:p>
          <a:p>
            <a:pPr>
              <a:lnSpc>
                <a:spcPct val="90000"/>
              </a:lnSpc>
              <a:buNone/>
              <a:tabLst>
                <a:tab pos="1882775" algn="ctr"/>
                <a:tab pos="4568825" algn="ctr"/>
              </a:tabLst>
            </a:pPr>
            <a:endParaRPr lang="en-US" altLang="en-US" sz="1600" b="1" dirty="0">
              <a:solidFill>
                <a:srgbClr val="000000"/>
              </a:solidFill>
              <a:latin typeface="Courier New" panose="02070309020205020404" pitchFamily="49" charset="0"/>
              <a:cs typeface="Courier New" panose="02070309020205020404" pitchFamily="49" charset="0"/>
            </a:endParaRPr>
          </a:p>
          <a:p>
            <a:pPr>
              <a:lnSpc>
                <a:spcPct val="90000"/>
              </a:lnSpc>
              <a:tabLst>
                <a:tab pos="1882775" algn="ctr"/>
                <a:tab pos="4568825" algn="ctr"/>
              </a:tabLst>
            </a:pPr>
            <a:r>
              <a:rPr lang="en-US" altLang="en-US" b="1" dirty="0">
                <a:solidFill>
                  <a:srgbClr val="3366FF"/>
                </a:solidFill>
                <a:sym typeface="MT Extra" panose="020B0604020202020204" pitchFamily="82"/>
              </a:rPr>
              <a:t>Starvation</a:t>
            </a:r>
            <a:r>
              <a:rPr lang="en-US" altLang="en-US" dirty="0">
                <a:solidFill>
                  <a:srgbClr val="3366FF"/>
                </a:solidFill>
                <a:sym typeface="MT Extra" panose="020B0604020202020204" pitchFamily="82"/>
              </a:rPr>
              <a:t> </a:t>
            </a:r>
            <a:r>
              <a:rPr lang="en-US" altLang="en-US" dirty="0"/>
              <a:t>– </a:t>
            </a:r>
            <a:r>
              <a:rPr lang="en-US" altLang="en-US" b="1" dirty="0">
                <a:solidFill>
                  <a:srgbClr val="3366FF"/>
                </a:solidFill>
              </a:rPr>
              <a:t>indefinite blocking  </a:t>
            </a:r>
          </a:p>
          <a:p>
            <a:pPr lvl="1">
              <a:lnSpc>
                <a:spcPct val="90000"/>
              </a:lnSpc>
              <a:tabLst>
                <a:tab pos="1882775" algn="ctr"/>
                <a:tab pos="4568825" algn="ctr"/>
              </a:tabLst>
            </a:pPr>
            <a:r>
              <a:rPr lang="en-US" altLang="en-US" sz="1600" dirty="0"/>
              <a:t>A process may never be removed from the semaphore queue in which it is suspended</a:t>
            </a:r>
          </a:p>
          <a:p>
            <a:pPr>
              <a:lnSpc>
                <a:spcPct val="90000"/>
              </a:lnSpc>
              <a:tabLst>
                <a:tab pos="1882775" algn="ctr"/>
                <a:tab pos="4568825" algn="ctr"/>
              </a:tabLst>
            </a:pPr>
            <a:r>
              <a:rPr lang="en-US" altLang="en-US" b="1" dirty="0">
                <a:solidFill>
                  <a:srgbClr val="3366FF"/>
                </a:solidFill>
              </a:rPr>
              <a:t>Priority Inversion</a:t>
            </a:r>
            <a:r>
              <a:rPr lang="en-US" altLang="en-US" dirty="0">
                <a:solidFill>
                  <a:srgbClr val="3366FF"/>
                </a:solidFill>
              </a:rPr>
              <a:t> </a:t>
            </a:r>
            <a:r>
              <a:rPr lang="en-US" altLang="en-US" dirty="0"/>
              <a:t>– Scheduling problem when lower-priority process holds a lock needed by higher-priority process</a:t>
            </a:r>
          </a:p>
          <a:p>
            <a:pPr lvl="1">
              <a:lnSpc>
                <a:spcPct val="90000"/>
              </a:lnSpc>
              <a:tabLst>
                <a:tab pos="1882775" algn="ctr"/>
                <a:tab pos="4568825" algn="ctr"/>
              </a:tabLst>
            </a:pPr>
            <a:r>
              <a:rPr lang="en-US" altLang="en-US" sz="1600" dirty="0"/>
              <a:t>Solved via </a:t>
            </a:r>
            <a:r>
              <a:rPr lang="en-US" altLang="en-US" sz="1600" b="1" dirty="0">
                <a:solidFill>
                  <a:srgbClr val="3366FF"/>
                </a:solidFill>
              </a:rPr>
              <a:t>priority-inheritance protocol</a:t>
            </a:r>
          </a:p>
        </p:txBody>
      </p:sp>
    </p:spTree>
    <p:extLst>
      <p:ext uri="{BB962C8B-B14F-4D97-AF65-F5344CB8AC3E}">
        <p14:creationId xmlns:p14="http://schemas.microsoft.com/office/powerpoint/2010/main" val="1477701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5E25526E-46A2-4D6F-B9B0-ECD69FE81C80}"/>
              </a:ext>
            </a:extLst>
          </p:cNvPr>
          <p:cNvSpPr>
            <a:spLocks noGrp="1"/>
          </p:cNvSpPr>
          <p:nvPr>
            <p:ph type="title"/>
          </p:nvPr>
        </p:nvSpPr>
        <p:spPr/>
        <p:txBody>
          <a:bodyPr/>
          <a:lstStyle/>
          <a:p>
            <a:r>
              <a:rPr lang="en-US" altLang="en-US"/>
              <a:t>Concurrency</a:t>
            </a:r>
          </a:p>
        </p:txBody>
      </p:sp>
      <p:sp>
        <p:nvSpPr>
          <p:cNvPr id="32770" name="Content Placeholder 3">
            <a:extLst>
              <a:ext uri="{FF2B5EF4-FFF2-40B4-BE49-F238E27FC236}">
                <a16:creationId xmlns:a16="http://schemas.microsoft.com/office/drawing/2014/main" id="{D7A8007F-B0B4-4122-B255-E40D67BEAED7}"/>
              </a:ext>
            </a:extLst>
          </p:cNvPr>
          <p:cNvSpPr>
            <a:spLocks noGrp="1"/>
          </p:cNvSpPr>
          <p:nvPr>
            <p:ph idx="1"/>
          </p:nvPr>
        </p:nvSpPr>
        <p:spPr/>
        <p:txBody>
          <a:bodyPr/>
          <a:lstStyle/>
          <a:p>
            <a:pPr>
              <a:buFont typeface="Arial" panose="020B0604020202020204" pitchFamily="34" charset="0"/>
              <a:buNone/>
            </a:pPr>
            <a:r>
              <a:rPr lang="en-NZ" altLang="en-US" dirty="0"/>
              <a:t>Concurrency arises in:</a:t>
            </a:r>
          </a:p>
          <a:p>
            <a:r>
              <a:rPr lang="en-US" altLang="en-US" dirty="0"/>
              <a:t>Multiple applications</a:t>
            </a:r>
          </a:p>
          <a:p>
            <a:pPr lvl="1"/>
            <a:r>
              <a:rPr lang="en-US" altLang="en-US" dirty="0"/>
              <a:t>Sharing time</a:t>
            </a:r>
          </a:p>
          <a:p>
            <a:r>
              <a:rPr lang="en-US" altLang="en-US" dirty="0"/>
              <a:t>Structured applications</a:t>
            </a:r>
          </a:p>
          <a:p>
            <a:pPr lvl="1"/>
            <a:r>
              <a:rPr lang="en-US" altLang="en-US" dirty="0"/>
              <a:t>Extension of modular design</a:t>
            </a:r>
          </a:p>
          <a:p>
            <a:r>
              <a:rPr lang="en-US" altLang="en-US" dirty="0"/>
              <a:t>Operating system structure</a:t>
            </a:r>
          </a:p>
          <a:p>
            <a:pPr lvl="1"/>
            <a:r>
              <a:rPr lang="en-US" altLang="en-US" dirty="0"/>
              <a:t>OS themselves implemented as a set of processes or threads</a:t>
            </a:r>
          </a:p>
          <a:p>
            <a:endParaRPr lang="en-US" altLang="en-US" dirty="0"/>
          </a:p>
        </p:txBody>
      </p:sp>
    </p:spTree>
    <p:extLst>
      <p:ext uri="{BB962C8B-B14F-4D97-AF65-F5344CB8AC3E}">
        <p14:creationId xmlns:p14="http://schemas.microsoft.com/office/powerpoint/2010/main" val="3179874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B0EB31-3281-48B9-803E-9421C1D97F77}"/>
              </a:ext>
            </a:extLst>
          </p:cNvPr>
          <p:cNvSpPr>
            <a:spLocks noGrp="1"/>
          </p:cNvSpPr>
          <p:nvPr>
            <p:ph type="title"/>
          </p:nvPr>
        </p:nvSpPr>
        <p:spPr>
          <a:xfrm>
            <a:off x="1389278" y="1233241"/>
            <a:ext cx="3240506" cy="4064628"/>
          </a:xfrm>
        </p:spPr>
        <p:txBody>
          <a:bodyPr>
            <a:normAutofit/>
          </a:bodyPr>
          <a:lstStyle/>
          <a:p>
            <a:r>
              <a:rPr lang="en-US" altLang="en-US" sz="3000">
                <a:solidFill>
                  <a:srgbClr val="FFFFFF"/>
                </a:solidFill>
              </a:rPr>
              <a:t>Classical Problems of Synchronization</a:t>
            </a:r>
            <a:endParaRPr lang="en-IN" sz="300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39F5F6A-13D2-4671-883D-FD18013AEE92}"/>
              </a:ext>
            </a:extLst>
          </p:cNvPr>
          <p:cNvSpPr>
            <a:spLocks noGrp="1"/>
          </p:cNvSpPr>
          <p:nvPr>
            <p:ph idx="1"/>
          </p:nvPr>
        </p:nvSpPr>
        <p:spPr>
          <a:xfrm>
            <a:off x="6096000" y="820880"/>
            <a:ext cx="5257799" cy="4889350"/>
          </a:xfrm>
        </p:spPr>
        <p:txBody>
          <a:bodyPr anchor="t">
            <a:normAutofit/>
          </a:bodyPr>
          <a:lstStyle/>
          <a:p>
            <a:pPr algn="just">
              <a:lnSpc>
                <a:spcPct val="150000"/>
              </a:lnSpc>
            </a:pPr>
            <a:r>
              <a:rPr lang="en-US" altLang="en-US" dirty="0"/>
              <a:t>Classical problems used to test newly-proposed synchronization schemes</a:t>
            </a:r>
          </a:p>
          <a:p>
            <a:pPr lvl="1" algn="just">
              <a:lnSpc>
                <a:spcPct val="150000"/>
              </a:lnSpc>
            </a:pPr>
            <a:r>
              <a:rPr lang="en-US" altLang="en-US" dirty="0"/>
              <a:t>Bounded-Buffer Problem</a:t>
            </a:r>
          </a:p>
          <a:p>
            <a:pPr lvl="1" algn="just">
              <a:lnSpc>
                <a:spcPct val="150000"/>
              </a:lnSpc>
            </a:pPr>
            <a:r>
              <a:rPr lang="en-US" altLang="en-US" dirty="0"/>
              <a:t>Readers and Writers Problem</a:t>
            </a:r>
          </a:p>
          <a:p>
            <a:pPr lvl="1" algn="just">
              <a:lnSpc>
                <a:spcPct val="150000"/>
              </a:lnSpc>
            </a:pPr>
            <a:r>
              <a:rPr lang="en-US" altLang="en-US" dirty="0"/>
              <a:t>Dining-Philosophers Problem</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02256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3F69D2A3-4B56-FF62-5A0A-03918306B85B}"/>
              </a:ext>
            </a:extLst>
          </p:cNvPr>
          <p:cNvSpPr>
            <a:spLocks noChangeArrowheads="1"/>
          </p:cNvSpPr>
          <p:nvPr/>
        </p:nvSpPr>
        <p:spPr bwMode="auto">
          <a:xfrm>
            <a:off x="152400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pPr>
            <a:endParaRPr lang="en-US" altLang="en-US" sz="2400">
              <a:latin typeface="Arial" panose="020B0604020202020204" pitchFamily="34" charset="0"/>
            </a:endParaRPr>
          </a:p>
        </p:txBody>
      </p:sp>
      <p:sp>
        <p:nvSpPr>
          <p:cNvPr id="56323" name="Rectangle 3">
            <a:extLst>
              <a:ext uri="{FF2B5EF4-FFF2-40B4-BE49-F238E27FC236}">
                <a16:creationId xmlns:a16="http://schemas.microsoft.com/office/drawing/2014/main" id="{66852C26-38CF-59E6-7F6B-C779B96C3342}"/>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a:solidFill>
                  <a:srgbClr val="FF0000"/>
                </a:solidFill>
                <a:latin typeface="Arial" panose="020B0604020202020204" pitchFamily="34" charset="0"/>
              </a:rPr>
              <a:t>The Producer-Consumer Problem (aka Bounded Buffer Problem) </a:t>
            </a:r>
          </a:p>
        </p:txBody>
      </p:sp>
      <p:sp>
        <p:nvSpPr>
          <p:cNvPr id="56324" name="Rectangle 4">
            <a:extLst>
              <a:ext uri="{FF2B5EF4-FFF2-40B4-BE49-F238E27FC236}">
                <a16:creationId xmlns:a16="http://schemas.microsoft.com/office/drawing/2014/main" id="{CC8CAA6E-F3FF-2E7D-5808-CA814E7BB103}"/>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
        <p:nvSpPr>
          <p:cNvPr id="56325" name="Rectangle 6">
            <a:extLst>
              <a:ext uri="{FF2B5EF4-FFF2-40B4-BE49-F238E27FC236}">
                <a16:creationId xmlns:a16="http://schemas.microsoft.com/office/drawing/2014/main" id="{CDFF959E-D282-CBE5-7AE8-1C3329414770}"/>
              </a:ext>
            </a:extLst>
          </p:cNvPr>
          <p:cNvSpPr>
            <a:spLocks noChangeArrowheads="1"/>
          </p:cNvSpPr>
          <p:nvPr/>
        </p:nvSpPr>
        <p:spPr bwMode="auto">
          <a:xfrm>
            <a:off x="2697164" y="4899025"/>
            <a:ext cx="1133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200"/>
              <a:t>. . .</a:t>
            </a:r>
          </a:p>
        </p:txBody>
      </p:sp>
      <p:pic>
        <p:nvPicPr>
          <p:cNvPr id="56326" name="Picture 7" descr="D:\b\b4\IBM\02-27.jpg">
            <a:extLst>
              <a:ext uri="{FF2B5EF4-FFF2-40B4-BE49-F238E27FC236}">
                <a16:creationId xmlns:a16="http://schemas.microsoft.com/office/drawing/2014/main" id="{14997E11-50D6-0F15-D4A9-C0FC551A83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0588" y="1249363"/>
            <a:ext cx="7967662" cy="519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0426828"/>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798EEE2F-C3C7-3DCE-8B89-13E40AB651C8}"/>
              </a:ext>
            </a:extLst>
          </p:cNvPr>
          <p:cNvSpPr>
            <a:spLocks noChangeArrowheads="1"/>
          </p:cNvSpPr>
          <p:nvPr/>
        </p:nvSpPr>
        <p:spPr bwMode="auto">
          <a:xfrm>
            <a:off x="2765426" y="1487489"/>
            <a:ext cx="7491413" cy="47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a:spcBef>
                <a:spcPct val="20000"/>
              </a:spcBef>
            </a:pPr>
            <a:endParaRPr lang="en-US" altLang="en-US" sz="2800">
              <a:latin typeface="Arial" panose="020B0604020202020204" pitchFamily="34" charset="0"/>
            </a:endParaRPr>
          </a:p>
          <a:p>
            <a:pPr algn="l">
              <a:spcBef>
                <a:spcPct val="20000"/>
              </a:spcBef>
              <a:buClr>
                <a:schemeClr val="accent2"/>
              </a:buClr>
              <a:buFontTx/>
              <a:buChar char="•"/>
            </a:pPr>
            <a:r>
              <a:rPr lang="en-US" altLang="en-US" sz="2400">
                <a:latin typeface="Arial" panose="020B0604020202020204" pitchFamily="34" charset="0"/>
              </a:rPr>
              <a:t>Empty buffer,count==0</a:t>
            </a:r>
          </a:p>
          <a:p>
            <a:pPr algn="l">
              <a:spcBef>
                <a:spcPct val="20000"/>
              </a:spcBef>
              <a:buClr>
                <a:schemeClr val="accent2"/>
              </a:buClr>
              <a:buFontTx/>
              <a:buChar char="•"/>
            </a:pPr>
            <a:r>
              <a:rPr lang="en-US" altLang="en-US" sz="2400">
                <a:latin typeface="Arial" panose="020B0604020202020204" pitchFamily="34" charset="0"/>
              </a:rPr>
              <a:t>Consumer gets replaced by producer before it goes to sleep</a:t>
            </a:r>
          </a:p>
          <a:p>
            <a:pPr algn="l">
              <a:spcBef>
                <a:spcPct val="20000"/>
              </a:spcBef>
              <a:buClr>
                <a:schemeClr val="accent2"/>
              </a:buClr>
              <a:buFontTx/>
              <a:buChar char="•"/>
            </a:pPr>
            <a:r>
              <a:rPr lang="en-US" altLang="en-US" sz="2400">
                <a:latin typeface="Arial" panose="020B0604020202020204" pitchFamily="34" charset="0"/>
              </a:rPr>
              <a:t>Produces something, count++, sends wakeup to consumer</a:t>
            </a:r>
          </a:p>
          <a:p>
            <a:pPr algn="l">
              <a:spcBef>
                <a:spcPct val="20000"/>
              </a:spcBef>
              <a:buClr>
                <a:schemeClr val="accent2"/>
              </a:buClr>
              <a:buFontTx/>
              <a:buChar char="•"/>
            </a:pPr>
            <a:r>
              <a:rPr lang="en-US" altLang="en-US" sz="2400">
                <a:latin typeface="Arial" panose="020B0604020202020204" pitchFamily="34" charset="0"/>
              </a:rPr>
              <a:t>Consumer not asleep, ignores wakeup, thinks count= = 0, goes to sleep</a:t>
            </a:r>
          </a:p>
          <a:p>
            <a:pPr algn="l">
              <a:spcBef>
                <a:spcPct val="20000"/>
              </a:spcBef>
              <a:buClr>
                <a:schemeClr val="accent2"/>
              </a:buClr>
              <a:buFontTx/>
              <a:buChar char="•"/>
            </a:pPr>
            <a:r>
              <a:rPr lang="en-US" altLang="en-US" sz="2400">
                <a:latin typeface="Arial" panose="020B0604020202020204" pitchFamily="34" charset="0"/>
              </a:rPr>
              <a:t>Producer fills buffer, goes to sleep</a:t>
            </a:r>
          </a:p>
          <a:p>
            <a:pPr algn="l">
              <a:spcBef>
                <a:spcPct val="20000"/>
              </a:spcBef>
              <a:buClr>
                <a:schemeClr val="accent2"/>
              </a:buClr>
              <a:buFontTx/>
              <a:buChar char="•"/>
            </a:pPr>
            <a:r>
              <a:rPr lang="en-US" altLang="en-US" sz="2400">
                <a:latin typeface="Arial" panose="020B0604020202020204" pitchFamily="34" charset="0"/>
              </a:rPr>
              <a:t>P and C sleep forever</a:t>
            </a:r>
          </a:p>
          <a:p>
            <a:pPr algn="l">
              <a:spcBef>
                <a:spcPct val="20000"/>
              </a:spcBef>
              <a:buClr>
                <a:schemeClr val="accent2"/>
              </a:buClr>
              <a:buFontTx/>
              <a:buChar char="•"/>
            </a:pPr>
            <a:r>
              <a:rPr lang="en-US" altLang="en-US" sz="2400">
                <a:latin typeface="Arial" panose="020B0604020202020204" pitchFamily="34" charset="0"/>
              </a:rPr>
              <a:t>So the problem is lost wake-up calls</a:t>
            </a:r>
          </a:p>
        </p:txBody>
      </p:sp>
      <p:sp>
        <p:nvSpPr>
          <p:cNvPr id="57347" name="Rectangle 3">
            <a:extLst>
              <a:ext uri="{FF2B5EF4-FFF2-40B4-BE49-F238E27FC236}">
                <a16:creationId xmlns:a16="http://schemas.microsoft.com/office/drawing/2014/main" id="{A81E1967-D971-D63E-0041-B5CEDE60B31D}"/>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a:solidFill>
                  <a:srgbClr val="FF0000"/>
                </a:solidFill>
                <a:latin typeface="Arial" panose="020B0604020202020204" pitchFamily="34" charset="0"/>
              </a:rPr>
              <a:t>The problem with sleep and wake-up calls</a:t>
            </a:r>
          </a:p>
        </p:txBody>
      </p:sp>
      <p:sp>
        <p:nvSpPr>
          <p:cNvPr id="57348" name="Rectangle 4">
            <a:extLst>
              <a:ext uri="{FF2B5EF4-FFF2-40B4-BE49-F238E27FC236}">
                <a16:creationId xmlns:a16="http://schemas.microsoft.com/office/drawing/2014/main" id="{15D2D2D1-1B99-53EE-5C2C-B5E46795B005}"/>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4024970676"/>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36A023-221C-4F39-BDE4-2BBAD34894D2}"/>
              </a:ext>
            </a:extLst>
          </p:cNvPr>
          <p:cNvSpPr>
            <a:spLocks noGrp="1"/>
          </p:cNvSpPr>
          <p:nvPr>
            <p:ph type="title"/>
          </p:nvPr>
        </p:nvSpPr>
        <p:spPr>
          <a:xfrm>
            <a:off x="1389278" y="1233241"/>
            <a:ext cx="3240506" cy="4064628"/>
          </a:xfrm>
        </p:spPr>
        <p:txBody>
          <a:bodyPr>
            <a:normAutofit/>
          </a:bodyPr>
          <a:lstStyle/>
          <a:p>
            <a:r>
              <a:rPr lang="en-US" altLang="en-US" dirty="0">
                <a:solidFill>
                  <a:srgbClr val="FFFFFF"/>
                </a:solidFill>
              </a:rPr>
              <a:t>Solution of Bounded-Buffer Problem</a:t>
            </a:r>
            <a:endParaRPr lang="en-IN"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99EB560-1F4B-4A95-A545-9DA6E75F359F}"/>
              </a:ext>
            </a:extLst>
          </p:cNvPr>
          <p:cNvSpPr>
            <a:spLocks noGrp="1"/>
          </p:cNvSpPr>
          <p:nvPr>
            <p:ph idx="1"/>
          </p:nvPr>
        </p:nvSpPr>
        <p:spPr>
          <a:xfrm>
            <a:off x="6096000" y="820880"/>
            <a:ext cx="5257799" cy="4889350"/>
          </a:xfrm>
        </p:spPr>
        <p:txBody>
          <a:bodyPr anchor="t">
            <a:normAutofit/>
          </a:bodyPr>
          <a:lstStyle/>
          <a:p>
            <a:pPr algn="just">
              <a:lnSpc>
                <a:spcPct val="150000"/>
              </a:lnSpc>
            </a:pPr>
            <a:r>
              <a:rPr lang="en-US" altLang="en-US" b="1" i="1" dirty="0"/>
              <a:t>n</a:t>
            </a:r>
            <a:r>
              <a:rPr lang="en-US" altLang="en-US" dirty="0"/>
              <a:t> buffers, each can hold one item</a:t>
            </a:r>
          </a:p>
          <a:p>
            <a:pPr algn="just">
              <a:lnSpc>
                <a:spcPct val="150000"/>
              </a:lnSpc>
            </a:pPr>
            <a:r>
              <a:rPr lang="en-US" altLang="en-US" dirty="0"/>
              <a:t>Semaphore </a:t>
            </a:r>
            <a:r>
              <a:rPr lang="en-US" altLang="en-US" b="1" dirty="0">
                <a:latin typeface="Courier New" panose="02070309020205020404" pitchFamily="49" charset="0"/>
                <a:cs typeface="Courier New" panose="02070309020205020404" pitchFamily="49" charset="0"/>
              </a:rPr>
              <a:t>mutex</a:t>
            </a:r>
            <a:r>
              <a:rPr lang="en-US" altLang="en-US" dirty="0"/>
              <a:t> initialized to the value 1</a:t>
            </a:r>
          </a:p>
          <a:p>
            <a:pPr algn="just">
              <a:lnSpc>
                <a:spcPct val="150000"/>
              </a:lnSpc>
            </a:pPr>
            <a:r>
              <a:rPr lang="en-US" altLang="en-US" dirty="0"/>
              <a:t>Semaphore </a:t>
            </a:r>
            <a:r>
              <a:rPr lang="en-US" altLang="en-US" b="1" dirty="0">
                <a:latin typeface="Courier New" panose="02070309020205020404" pitchFamily="49" charset="0"/>
                <a:cs typeface="Courier New" panose="02070309020205020404" pitchFamily="49" charset="0"/>
              </a:rPr>
              <a:t>full</a:t>
            </a:r>
            <a:r>
              <a:rPr lang="en-US" altLang="en-US" dirty="0"/>
              <a:t> initialized to the value 0</a:t>
            </a:r>
          </a:p>
          <a:p>
            <a:pPr algn="just">
              <a:lnSpc>
                <a:spcPct val="150000"/>
              </a:lnSpc>
            </a:pPr>
            <a:r>
              <a:rPr lang="en-US" altLang="en-US" dirty="0"/>
              <a:t>Semaphore </a:t>
            </a:r>
            <a:r>
              <a:rPr lang="en-US" altLang="en-US" b="1" dirty="0">
                <a:latin typeface="Courier New" panose="02070309020205020404" pitchFamily="49" charset="0"/>
                <a:cs typeface="Courier New" panose="02070309020205020404" pitchFamily="49" charset="0"/>
              </a:rPr>
              <a:t>empty </a:t>
            </a:r>
            <a:r>
              <a:rPr lang="en-US" altLang="en-US" dirty="0"/>
              <a:t>initialized to the value n</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548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A5210E8-D11F-488D-8A34-3288A5DCF822}"/>
              </a:ext>
            </a:extLst>
          </p:cNvPr>
          <p:cNvSpPr>
            <a:spLocks noGrp="1"/>
          </p:cNvSpPr>
          <p:nvPr>
            <p:ph type="title"/>
          </p:nvPr>
        </p:nvSpPr>
        <p:spPr>
          <a:xfrm>
            <a:off x="1389278" y="1233241"/>
            <a:ext cx="3240506" cy="4064628"/>
          </a:xfrm>
        </p:spPr>
        <p:txBody>
          <a:bodyPr>
            <a:normAutofit/>
          </a:bodyPr>
          <a:lstStyle/>
          <a:p>
            <a:r>
              <a:rPr lang="en-US" altLang="en-US" dirty="0">
                <a:solidFill>
                  <a:srgbClr val="FFFFFF"/>
                </a:solidFill>
              </a:rPr>
              <a:t>Solution of Bounded Buffer Problem (Cont.)</a:t>
            </a:r>
            <a:endParaRPr lang="en-IN"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2902088-9434-4BA7-B4F4-ED838AFD309E}"/>
              </a:ext>
            </a:extLst>
          </p:cNvPr>
          <p:cNvSpPr>
            <a:spLocks noGrp="1"/>
          </p:cNvSpPr>
          <p:nvPr>
            <p:ph idx="1"/>
          </p:nvPr>
        </p:nvSpPr>
        <p:spPr>
          <a:xfrm>
            <a:off x="6096000" y="407963"/>
            <a:ext cx="5734929" cy="5711483"/>
          </a:xfrm>
        </p:spPr>
        <p:txBody>
          <a:bodyPr anchor="t">
            <a:normAutofit/>
          </a:bodyPr>
          <a:lstStyle/>
          <a:p>
            <a:r>
              <a:rPr lang="en-US" altLang="en-US" sz="1700" dirty="0"/>
              <a:t>The structure of the producer process</a:t>
            </a:r>
          </a:p>
          <a:p>
            <a:pPr>
              <a:buFont typeface="Monotype Sorts" pitchFamily="-84" charset="2"/>
              <a:buNone/>
            </a:pPr>
            <a:r>
              <a:rPr lang="en-US" altLang="en-US" sz="1700" b="1" dirty="0">
                <a:latin typeface="Courier New" panose="02070309020205020404" pitchFamily="49" charset="0"/>
                <a:cs typeface="Courier New" panose="02070309020205020404" pitchFamily="49" charset="0"/>
              </a:rPr>
              <a:t>     do { </a:t>
            </a:r>
          </a:p>
          <a:p>
            <a:pPr>
              <a:buFont typeface="Monotype Sorts" pitchFamily="-84" charset="2"/>
              <a:buNone/>
            </a:pPr>
            <a:r>
              <a:rPr lang="en-US" altLang="en-US" sz="1700" b="1" dirty="0">
                <a:latin typeface="Courier New" panose="02070309020205020404" pitchFamily="49" charset="0"/>
                <a:cs typeface="Courier New" panose="02070309020205020404" pitchFamily="49" charset="0"/>
              </a:rPr>
              <a:t>          ...</a:t>
            </a:r>
            <a:br>
              <a:rPr lang="en-US" altLang="en-US" sz="1700" b="1" dirty="0">
                <a:latin typeface="Courier New" panose="02070309020205020404" pitchFamily="49" charset="0"/>
                <a:cs typeface="Courier New" panose="02070309020205020404" pitchFamily="49" charset="0"/>
              </a:rPr>
            </a:br>
            <a:r>
              <a:rPr lang="en-US" altLang="en-US" sz="1700" b="1" dirty="0">
                <a:latin typeface="Courier New" panose="02070309020205020404" pitchFamily="49" charset="0"/>
                <a:cs typeface="Courier New" panose="02070309020205020404" pitchFamily="49" charset="0"/>
              </a:rPr>
              <a:t>        /* produce an item in </a:t>
            </a:r>
            <a:r>
              <a:rPr lang="en-US" altLang="en-US" sz="1700" b="1" dirty="0" err="1">
                <a:latin typeface="Courier New" panose="02070309020205020404" pitchFamily="49" charset="0"/>
                <a:cs typeface="Courier New" panose="02070309020205020404" pitchFamily="49" charset="0"/>
              </a:rPr>
              <a:t>next_produced</a:t>
            </a:r>
            <a:r>
              <a:rPr lang="en-US" altLang="en-US" sz="17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7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700" b="1" dirty="0">
                <a:latin typeface="Courier New" panose="02070309020205020404" pitchFamily="49" charset="0"/>
                <a:cs typeface="Courier New" panose="02070309020205020404" pitchFamily="49" charset="0"/>
              </a:rPr>
              <a:t>        wait(empty); </a:t>
            </a:r>
          </a:p>
          <a:p>
            <a:pPr>
              <a:buFont typeface="Monotype Sorts" pitchFamily="-84" charset="2"/>
              <a:buNone/>
            </a:pPr>
            <a:r>
              <a:rPr lang="en-US" altLang="en-US" sz="1700" b="1" dirty="0">
                <a:latin typeface="Courier New" panose="02070309020205020404" pitchFamily="49" charset="0"/>
                <a:cs typeface="Courier New" panose="02070309020205020404" pitchFamily="49" charset="0"/>
              </a:rPr>
              <a:t>        wait(mutex); </a:t>
            </a:r>
          </a:p>
          <a:p>
            <a:pPr>
              <a:buFont typeface="Monotype Sorts" pitchFamily="-84" charset="2"/>
              <a:buNone/>
            </a:pPr>
            <a:r>
              <a:rPr lang="en-US" altLang="en-US" sz="1700" b="1" dirty="0">
                <a:latin typeface="Courier New" panose="02070309020205020404" pitchFamily="49" charset="0"/>
                <a:cs typeface="Courier New" panose="02070309020205020404" pitchFamily="49" charset="0"/>
              </a:rPr>
              <a:t>           ...</a:t>
            </a:r>
            <a:br>
              <a:rPr lang="en-US" altLang="en-US" sz="1700" b="1" dirty="0">
                <a:latin typeface="Courier New" panose="02070309020205020404" pitchFamily="49" charset="0"/>
                <a:cs typeface="Courier New" panose="02070309020205020404" pitchFamily="49" charset="0"/>
              </a:rPr>
            </a:br>
            <a:r>
              <a:rPr lang="en-US" altLang="en-US" sz="1700" b="1" dirty="0">
                <a:latin typeface="Courier New" panose="02070309020205020404" pitchFamily="49" charset="0"/>
                <a:cs typeface="Courier New" panose="02070309020205020404" pitchFamily="49" charset="0"/>
              </a:rPr>
              <a:t>        /* add next produced to the buffer */ </a:t>
            </a:r>
          </a:p>
          <a:p>
            <a:pPr>
              <a:buFont typeface="Monotype Sorts" pitchFamily="-84" charset="2"/>
              <a:buNone/>
            </a:pPr>
            <a:r>
              <a:rPr lang="en-US" altLang="en-US" sz="1700" b="1" dirty="0">
                <a:latin typeface="Courier New" panose="02070309020205020404" pitchFamily="49" charset="0"/>
                <a:cs typeface="Courier New" panose="02070309020205020404" pitchFamily="49" charset="0"/>
              </a:rPr>
              <a:t>           ... </a:t>
            </a:r>
          </a:p>
          <a:p>
            <a:pPr>
              <a:buFont typeface="Monotype Sorts" pitchFamily="-84" charset="2"/>
              <a:buNone/>
            </a:pPr>
            <a:r>
              <a:rPr lang="en-US" altLang="en-US" sz="1700" b="1" dirty="0">
                <a:latin typeface="Courier New" panose="02070309020205020404" pitchFamily="49" charset="0"/>
                <a:cs typeface="Courier New" panose="02070309020205020404" pitchFamily="49" charset="0"/>
              </a:rPr>
              <a:t>        signal(mutex); </a:t>
            </a:r>
          </a:p>
          <a:p>
            <a:pPr>
              <a:buFont typeface="Monotype Sorts" pitchFamily="-84" charset="2"/>
              <a:buNone/>
            </a:pPr>
            <a:r>
              <a:rPr lang="en-US" altLang="en-US" sz="1700" b="1" dirty="0">
                <a:latin typeface="Courier New" panose="02070309020205020404" pitchFamily="49" charset="0"/>
                <a:cs typeface="Courier New" panose="02070309020205020404" pitchFamily="49" charset="0"/>
              </a:rPr>
              <a:t>        signal(full); </a:t>
            </a:r>
          </a:p>
          <a:p>
            <a:pPr>
              <a:buFont typeface="Monotype Sorts" pitchFamily="-84" charset="2"/>
              <a:buNone/>
            </a:pPr>
            <a:r>
              <a:rPr lang="en-US" altLang="en-US" sz="1700" b="1" dirty="0">
                <a:latin typeface="Courier New" panose="02070309020205020404" pitchFamily="49" charset="0"/>
                <a:cs typeface="Courier New" panose="02070309020205020404" pitchFamily="49" charset="0"/>
              </a:rPr>
              <a:t>     } while (true);</a:t>
            </a:r>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63304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098122-3B60-4268-A40A-CDFAF555B79C}"/>
              </a:ext>
            </a:extLst>
          </p:cNvPr>
          <p:cNvSpPr>
            <a:spLocks noGrp="1"/>
          </p:cNvSpPr>
          <p:nvPr>
            <p:ph type="title"/>
          </p:nvPr>
        </p:nvSpPr>
        <p:spPr>
          <a:xfrm>
            <a:off x="1389278" y="1233241"/>
            <a:ext cx="3240506" cy="4064628"/>
          </a:xfrm>
        </p:spPr>
        <p:txBody>
          <a:bodyPr>
            <a:normAutofit/>
          </a:bodyPr>
          <a:lstStyle/>
          <a:p>
            <a:r>
              <a:rPr lang="en-US" altLang="en-US" dirty="0">
                <a:solidFill>
                  <a:srgbClr val="FFFFFF"/>
                </a:solidFill>
              </a:rPr>
              <a:t>Solution of Bounded Buffer Problem (Cont.)</a:t>
            </a:r>
            <a:endParaRPr lang="en-IN" dirty="0">
              <a:solidFill>
                <a:srgbClr val="FFFFFF"/>
              </a:solidFill>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66754F8-3AD9-42A3-B276-2F039118B508}"/>
              </a:ext>
            </a:extLst>
          </p:cNvPr>
          <p:cNvSpPr>
            <a:spLocks noGrp="1"/>
          </p:cNvSpPr>
          <p:nvPr>
            <p:ph idx="1"/>
          </p:nvPr>
        </p:nvSpPr>
        <p:spPr>
          <a:xfrm>
            <a:off x="6096000" y="393895"/>
            <a:ext cx="5706794" cy="5655213"/>
          </a:xfrm>
        </p:spPr>
        <p:txBody>
          <a:bodyPr anchor="t">
            <a:normAutofit/>
          </a:bodyPr>
          <a:lstStyle/>
          <a:p>
            <a:pPr marL="0" indent="0">
              <a:buNone/>
              <a:defRPr/>
            </a:pPr>
            <a:r>
              <a:rPr lang="en-US" sz="1700" dirty="0">
                <a:ea typeface="ＭＳ Ｐゴシック" charset="0"/>
                <a:cs typeface="ＭＳ Ｐゴシック" charset="0"/>
              </a:rPr>
              <a:t>The structure of the consumer process</a:t>
            </a:r>
          </a:p>
          <a:p>
            <a:pPr marL="0" indent="0">
              <a:buNone/>
              <a:defRPr/>
            </a:pPr>
            <a:r>
              <a:rPr lang="en-US" sz="1700" b="1" dirty="0">
                <a:latin typeface="Courier New"/>
                <a:ea typeface="ＭＳ Ｐゴシック" pitchFamily="-84" charset="-128"/>
                <a:cs typeface="Courier New"/>
              </a:rPr>
              <a:t>     Do { </a:t>
            </a:r>
          </a:p>
          <a:p>
            <a:pPr marL="0" indent="0">
              <a:buNone/>
              <a:defRPr/>
            </a:pPr>
            <a:r>
              <a:rPr lang="en-US" sz="1700" b="1" dirty="0">
                <a:latin typeface="Courier New"/>
                <a:ea typeface="ＭＳ Ｐゴシック" pitchFamily="-84" charset="-128"/>
                <a:cs typeface="Courier New"/>
              </a:rPr>
              <a:t>        wait(full); </a:t>
            </a:r>
          </a:p>
          <a:p>
            <a:pPr marL="0" indent="0">
              <a:buNone/>
              <a:defRPr/>
            </a:pPr>
            <a:r>
              <a:rPr lang="en-US" sz="1700" b="1" dirty="0">
                <a:latin typeface="Courier New"/>
                <a:ea typeface="ＭＳ Ｐゴシック" pitchFamily="-84" charset="-128"/>
                <a:cs typeface="Courier New"/>
              </a:rPr>
              <a:t>        wait(mutex); </a:t>
            </a:r>
          </a:p>
          <a:p>
            <a:pPr marL="0" indent="0">
              <a:buNone/>
              <a:defRPr/>
            </a:pPr>
            <a:r>
              <a:rPr lang="en-US" sz="1700" b="1" dirty="0">
                <a:latin typeface="Courier New"/>
                <a:ea typeface="ＭＳ Ｐゴシック" pitchFamily="-84" charset="-128"/>
                <a:cs typeface="Courier New"/>
              </a:rPr>
              <a:t>           ...</a:t>
            </a:r>
            <a:br>
              <a:rPr lang="en-US" sz="1700" b="1" dirty="0">
                <a:latin typeface="Courier New"/>
                <a:ea typeface="ＭＳ Ｐゴシック" pitchFamily="-84" charset="-128"/>
                <a:cs typeface="Courier New"/>
              </a:rPr>
            </a:br>
            <a:r>
              <a:rPr lang="en-US" sz="1700" b="1" dirty="0">
                <a:latin typeface="Courier New"/>
                <a:ea typeface="ＭＳ Ｐゴシック" pitchFamily="-84" charset="-128"/>
                <a:cs typeface="Courier New"/>
              </a:rPr>
              <a:t>        /* remove an item from buffer to </a:t>
            </a:r>
            <a:r>
              <a:rPr lang="en-US" sz="1700" b="1" dirty="0" err="1">
                <a:latin typeface="Courier New"/>
                <a:ea typeface="ＭＳ Ｐゴシック" pitchFamily="-84" charset="-128"/>
                <a:cs typeface="Courier New"/>
              </a:rPr>
              <a:t>next_consumed</a:t>
            </a:r>
            <a:r>
              <a:rPr lang="en-US" sz="1700" b="1" dirty="0">
                <a:latin typeface="Courier New"/>
                <a:ea typeface="ＭＳ Ｐゴシック" pitchFamily="-84" charset="-128"/>
                <a:cs typeface="Courier New"/>
              </a:rPr>
              <a:t> */ </a:t>
            </a:r>
          </a:p>
          <a:p>
            <a:pPr marL="0" indent="0">
              <a:buNone/>
              <a:defRPr/>
            </a:pPr>
            <a:r>
              <a:rPr lang="en-US" sz="1700" b="1" dirty="0">
                <a:latin typeface="Courier New"/>
                <a:ea typeface="ＭＳ Ｐゴシック" pitchFamily="-84" charset="-128"/>
                <a:cs typeface="Courier New"/>
              </a:rPr>
              <a:t>           ... </a:t>
            </a:r>
          </a:p>
          <a:p>
            <a:pPr marL="0" indent="0">
              <a:buNone/>
              <a:defRPr/>
            </a:pPr>
            <a:r>
              <a:rPr lang="en-US" sz="1700" b="1" dirty="0">
                <a:latin typeface="Courier New"/>
                <a:ea typeface="ＭＳ Ｐゴシック" pitchFamily="-84" charset="-128"/>
                <a:cs typeface="Courier New"/>
              </a:rPr>
              <a:t>        signal(mutex); </a:t>
            </a:r>
          </a:p>
          <a:p>
            <a:pPr marL="0" indent="0">
              <a:buNone/>
              <a:defRPr/>
            </a:pPr>
            <a:r>
              <a:rPr lang="en-US" sz="1700" b="1" dirty="0">
                <a:latin typeface="Courier New"/>
                <a:ea typeface="ＭＳ Ｐゴシック" pitchFamily="-84" charset="-128"/>
                <a:cs typeface="Courier New"/>
              </a:rPr>
              <a:t>        signal(empty); </a:t>
            </a:r>
          </a:p>
          <a:p>
            <a:pPr marL="0" indent="0">
              <a:buNone/>
              <a:defRPr/>
            </a:pPr>
            <a:r>
              <a:rPr lang="en-US" sz="1700" b="1" dirty="0">
                <a:latin typeface="Courier New"/>
                <a:ea typeface="ＭＳ Ｐゴシック" pitchFamily="-84" charset="-128"/>
                <a:cs typeface="Courier New"/>
              </a:rPr>
              <a:t>           ...</a:t>
            </a:r>
            <a:br>
              <a:rPr lang="en-US" sz="1700" b="1" dirty="0">
                <a:latin typeface="Courier New"/>
                <a:ea typeface="ＭＳ Ｐゴシック" pitchFamily="-84" charset="-128"/>
                <a:cs typeface="Courier New"/>
              </a:rPr>
            </a:br>
            <a:r>
              <a:rPr lang="en-US" sz="1700" b="1" dirty="0">
                <a:latin typeface="Courier New"/>
                <a:ea typeface="ＭＳ Ｐゴシック" pitchFamily="-84" charset="-128"/>
                <a:cs typeface="Courier New"/>
              </a:rPr>
              <a:t>        /* consume the item in next consumed */ </a:t>
            </a:r>
          </a:p>
          <a:p>
            <a:pPr marL="0" indent="0">
              <a:buNone/>
              <a:defRPr/>
            </a:pPr>
            <a:r>
              <a:rPr lang="en-US" sz="1700" b="1" dirty="0">
                <a:latin typeface="Courier New"/>
                <a:ea typeface="ＭＳ Ｐゴシック" pitchFamily="-84" charset="-128"/>
                <a:cs typeface="Courier New"/>
              </a:rPr>
              <a:t>           ...</a:t>
            </a:r>
            <a:br>
              <a:rPr lang="en-US" sz="1700" b="1" dirty="0">
                <a:latin typeface="Courier New"/>
                <a:ea typeface="ＭＳ Ｐゴシック" pitchFamily="-84" charset="-128"/>
                <a:cs typeface="Courier New"/>
              </a:rPr>
            </a:br>
            <a:r>
              <a:rPr lang="en-US" sz="1700" b="1" dirty="0">
                <a:latin typeface="Courier New"/>
                <a:ea typeface="ＭＳ Ｐゴシック" pitchFamily="-84" charset="-128"/>
                <a:cs typeface="Courier New"/>
              </a:rPr>
              <a:t>     } while (true); </a:t>
            </a:r>
            <a:endParaRPr lang="en-IN" sz="17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8086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68B1C01-0B53-AF9F-592F-4B946D2C64FC}"/>
              </a:ext>
            </a:extLst>
          </p:cNvPr>
          <p:cNvSpPr>
            <a:spLocks noChangeArrowheads="1"/>
          </p:cNvSpPr>
          <p:nvPr/>
        </p:nvSpPr>
        <p:spPr bwMode="auto">
          <a:xfrm>
            <a:off x="1524000" y="5842000"/>
            <a:ext cx="91440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pPr>
            <a:endParaRPr lang="en-US" altLang="en-US" sz="2400">
              <a:latin typeface="Arial" panose="020B0604020202020204" pitchFamily="34" charset="0"/>
            </a:endParaRPr>
          </a:p>
        </p:txBody>
      </p:sp>
      <p:sp>
        <p:nvSpPr>
          <p:cNvPr id="61443" name="Rectangle 3">
            <a:extLst>
              <a:ext uri="{FF2B5EF4-FFF2-40B4-BE49-F238E27FC236}">
                <a16:creationId xmlns:a16="http://schemas.microsoft.com/office/drawing/2014/main" id="{85144027-E997-B7AB-E8E6-57510D63EAF0}"/>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a:solidFill>
                  <a:srgbClr val="FF0000"/>
                </a:solidFill>
                <a:latin typeface="Arial" panose="020B0604020202020204" pitchFamily="34" charset="0"/>
              </a:rPr>
              <a:t>Producer Consumer with semaphores</a:t>
            </a:r>
          </a:p>
        </p:txBody>
      </p:sp>
      <p:sp>
        <p:nvSpPr>
          <p:cNvPr id="61444" name="Rectangle 4">
            <a:extLst>
              <a:ext uri="{FF2B5EF4-FFF2-40B4-BE49-F238E27FC236}">
                <a16:creationId xmlns:a16="http://schemas.microsoft.com/office/drawing/2014/main" id="{791CBEE5-DBC9-B144-05EB-12D8393C3863}"/>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
        <p:nvSpPr>
          <p:cNvPr id="61445" name="Rectangle 6">
            <a:extLst>
              <a:ext uri="{FF2B5EF4-FFF2-40B4-BE49-F238E27FC236}">
                <a16:creationId xmlns:a16="http://schemas.microsoft.com/office/drawing/2014/main" id="{D515E3D3-E7CC-100C-F553-2BEA99BF4C31}"/>
              </a:ext>
            </a:extLst>
          </p:cNvPr>
          <p:cNvSpPr>
            <a:spLocks noChangeArrowheads="1"/>
          </p:cNvSpPr>
          <p:nvPr/>
        </p:nvSpPr>
        <p:spPr bwMode="auto">
          <a:xfrm>
            <a:off x="2889250" y="5322888"/>
            <a:ext cx="1131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200"/>
              <a:t>. . .</a:t>
            </a:r>
          </a:p>
        </p:txBody>
      </p:sp>
      <p:pic>
        <p:nvPicPr>
          <p:cNvPr id="61446" name="Picture 7" descr="D:\b\b4\IBM\02-28.jpg">
            <a:extLst>
              <a:ext uri="{FF2B5EF4-FFF2-40B4-BE49-F238E27FC236}">
                <a16:creationId xmlns:a16="http://schemas.microsoft.com/office/drawing/2014/main" id="{387E4791-0149-0AC2-5F0E-52A07A094D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858838"/>
            <a:ext cx="7842250" cy="533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4869429"/>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F72DE34D-C9BE-1B3A-1A73-D892CFCB8987}"/>
              </a:ext>
            </a:extLst>
          </p:cNvPr>
          <p:cNvSpPr>
            <a:spLocks noChangeArrowheads="1"/>
          </p:cNvSpPr>
          <p:nvPr/>
        </p:nvSpPr>
        <p:spPr bwMode="auto">
          <a:xfrm>
            <a:off x="2765426" y="1487489"/>
            <a:ext cx="7491413" cy="47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a:spcBef>
                <a:spcPct val="20000"/>
              </a:spcBef>
            </a:pPr>
            <a:endParaRPr lang="en-US" altLang="en-US" sz="2800">
              <a:latin typeface="Arial" panose="020B0604020202020204" pitchFamily="34" charset="0"/>
            </a:endParaRPr>
          </a:p>
          <a:p>
            <a:pPr algn="l">
              <a:spcBef>
                <a:spcPct val="20000"/>
              </a:spcBef>
              <a:buClr>
                <a:schemeClr val="accent2"/>
              </a:buClr>
              <a:buFontTx/>
              <a:buChar char="•"/>
            </a:pPr>
            <a:r>
              <a:rPr lang="en-US" altLang="en-US" sz="2400">
                <a:latin typeface="Arial" panose="020B0604020202020204" pitchFamily="34" charset="0"/>
              </a:rPr>
              <a:t>Allows a thread to block if a condition is not met, e.g. Producer-Consumer. Producer needs to block if the buffer is full. </a:t>
            </a:r>
          </a:p>
          <a:p>
            <a:pPr algn="l">
              <a:spcBef>
                <a:spcPct val="20000"/>
              </a:spcBef>
              <a:buClr>
                <a:schemeClr val="accent2"/>
              </a:buClr>
              <a:buFontTx/>
              <a:buChar char="•"/>
            </a:pPr>
            <a:r>
              <a:rPr lang="en-US" altLang="en-US" sz="2400">
                <a:latin typeface="Arial" panose="020B0604020202020204" pitchFamily="34" charset="0"/>
              </a:rPr>
              <a:t>Mutex make it possible to check if buffer is full</a:t>
            </a:r>
          </a:p>
          <a:p>
            <a:pPr algn="l">
              <a:spcBef>
                <a:spcPct val="20000"/>
              </a:spcBef>
              <a:buClr>
                <a:schemeClr val="accent2"/>
              </a:buClr>
              <a:buFontTx/>
              <a:buChar char="•"/>
            </a:pPr>
            <a:r>
              <a:rPr lang="en-US" altLang="en-US" sz="2400">
                <a:latin typeface="Arial" panose="020B0604020202020204" pitchFamily="34" charset="0"/>
              </a:rPr>
              <a:t>Condition variable makes it possible to put producer to sleep if buffer is full</a:t>
            </a:r>
          </a:p>
          <a:p>
            <a:pPr algn="l">
              <a:spcBef>
                <a:spcPct val="20000"/>
              </a:spcBef>
              <a:buClr>
                <a:schemeClr val="accent2"/>
              </a:buClr>
              <a:buFontTx/>
              <a:buChar char="•"/>
            </a:pPr>
            <a:r>
              <a:rPr lang="en-US" altLang="en-US" sz="2400">
                <a:solidFill>
                  <a:srgbClr val="FF0000"/>
                </a:solidFill>
                <a:latin typeface="Arial" panose="020B0604020202020204" pitchFamily="34" charset="0"/>
              </a:rPr>
              <a:t>Both are present in pthreads </a:t>
            </a:r>
            <a:r>
              <a:rPr lang="en-US" altLang="en-US" sz="2400">
                <a:latin typeface="Arial" panose="020B0604020202020204" pitchFamily="34" charset="0"/>
              </a:rPr>
              <a:t>and are used together</a:t>
            </a:r>
          </a:p>
          <a:p>
            <a:pPr algn="l">
              <a:spcBef>
                <a:spcPct val="20000"/>
              </a:spcBef>
              <a:buClr>
                <a:schemeClr val="accent2"/>
              </a:buClr>
              <a:buFontTx/>
              <a:buChar char="•"/>
            </a:pPr>
            <a:endParaRPr lang="en-US" altLang="en-US" sz="2400">
              <a:latin typeface="Arial" panose="020B0604020202020204" pitchFamily="34" charset="0"/>
            </a:endParaRPr>
          </a:p>
          <a:p>
            <a:pPr algn="l">
              <a:spcBef>
                <a:spcPct val="20000"/>
              </a:spcBef>
              <a:buClr>
                <a:schemeClr val="accent2"/>
              </a:buClr>
              <a:buFontTx/>
              <a:buChar char="•"/>
            </a:pPr>
            <a:endParaRPr lang="en-US" altLang="en-US" sz="2400">
              <a:latin typeface="Arial" panose="020B0604020202020204" pitchFamily="34" charset="0"/>
            </a:endParaRPr>
          </a:p>
          <a:p>
            <a:pPr algn="l">
              <a:spcBef>
                <a:spcPct val="20000"/>
              </a:spcBef>
              <a:buClr>
                <a:schemeClr val="accent2"/>
              </a:buClr>
              <a:buFontTx/>
              <a:buChar char="•"/>
            </a:pPr>
            <a:endParaRPr lang="en-US" altLang="en-US" sz="2400">
              <a:latin typeface="Arial" panose="020B0604020202020204" pitchFamily="34" charset="0"/>
            </a:endParaRPr>
          </a:p>
          <a:p>
            <a:pPr algn="l">
              <a:spcBef>
                <a:spcPct val="20000"/>
              </a:spcBef>
              <a:buClr>
                <a:schemeClr val="accent2"/>
              </a:buClr>
              <a:buFontTx/>
              <a:buChar char="•"/>
            </a:pPr>
            <a:endParaRPr lang="en-US" altLang="en-US" sz="2400">
              <a:latin typeface="Arial" panose="020B0604020202020204" pitchFamily="34" charset="0"/>
            </a:endParaRPr>
          </a:p>
        </p:txBody>
      </p:sp>
      <p:sp>
        <p:nvSpPr>
          <p:cNvPr id="66563" name="Rectangle 3">
            <a:extLst>
              <a:ext uri="{FF2B5EF4-FFF2-40B4-BE49-F238E27FC236}">
                <a16:creationId xmlns:a16="http://schemas.microsoft.com/office/drawing/2014/main" id="{25239FB4-F874-8B47-83A2-BD9D85DE4C93}"/>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a:solidFill>
                  <a:srgbClr val="FF0000"/>
                </a:solidFill>
                <a:latin typeface="Arial" panose="020B0604020202020204" pitchFamily="34" charset="0"/>
              </a:rPr>
              <a:t>Condition Variables</a:t>
            </a:r>
          </a:p>
        </p:txBody>
      </p:sp>
      <p:sp>
        <p:nvSpPr>
          <p:cNvPr id="66564" name="Rectangle 4">
            <a:extLst>
              <a:ext uri="{FF2B5EF4-FFF2-40B4-BE49-F238E27FC236}">
                <a16:creationId xmlns:a16="http://schemas.microsoft.com/office/drawing/2014/main" id="{3C1775C7-9272-6CD2-1500-19B2DD59AE8E}"/>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1999916162"/>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80B6F2FE-29CC-7071-8A4D-C915B70D8A5B}"/>
              </a:ext>
            </a:extLst>
          </p:cNvPr>
          <p:cNvSpPr>
            <a:spLocks noChangeArrowheads="1"/>
          </p:cNvSpPr>
          <p:nvPr/>
        </p:nvSpPr>
        <p:spPr bwMode="auto">
          <a:xfrm>
            <a:off x="152400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pPr>
            <a:r>
              <a:rPr lang="en-US" altLang="en-US" sz="2400">
                <a:latin typeface="Arial" panose="020B0604020202020204" pitchFamily="34" charset="0"/>
              </a:rPr>
              <a:t>.</a:t>
            </a:r>
          </a:p>
        </p:txBody>
      </p:sp>
      <p:sp>
        <p:nvSpPr>
          <p:cNvPr id="69635" name="Rectangle 3">
            <a:extLst>
              <a:ext uri="{FF2B5EF4-FFF2-40B4-BE49-F238E27FC236}">
                <a16:creationId xmlns:a16="http://schemas.microsoft.com/office/drawing/2014/main" id="{28398151-49C0-9C72-E072-661C6600CBA5}"/>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a:solidFill>
                  <a:srgbClr val="FF0000"/>
                </a:solidFill>
                <a:latin typeface="Arial" panose="020B0604020202020204" pitchFamily="34" charset="0"/>
              </a:rPr>
              <a:t>Producer Consumer with condition variables</a:t>
            </a:r>
          </a:p>
        </p:txBody>
      </p:sp>
      <p:sp>
        <p:nvSpPr>
          <p:cNvPr id="69636" name="Rectangle 4">
            <a:extLst>
              <a:ext uri="{FF2B5EF4-FFF2-40B4-BE49-F238E27FC236}">
                <a16:creationId xmlns:a16="http://schemas.microsoft.com/office/drawing/2014/main" id="{48944472-6F69-2161-9087-A0691FAE2967}"/>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
        <p:nvSpPr>
          <p:cNvPr id="69637" name="Rectangle 6">
            <a:extLst>
              <a:ext uri="{FF2B5EF4-FFF2-40B4-BE49-F238E27FC236}">
                <a16:creationId xmlns:a16="http://schemas.microsoft.com/office/drawing/2014/main" id="{21210DC6-69E4-1044-AC5A-2B49913DCDC1}"/>
              </a:ext>
            </a:extLst>
          </p:cNvPr>
          <p:cNvSpPr>
            <a:spLocks noChangeArrowheads="1"/>
          </p:cNvSpPr>
          <p:nvPr/>
        </p:nvSpPr>
        <p:spPr bwMode="auto">
          <a:xfrm>
            <a:off x="2328864" y="5322888"/>
            <a:ext cx="1050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200"/>
              <a:t>. . .</a:t>
            </a:r>
          </a:p>
        </p:txBody>
      </p:sp>
      <p:pic>
        <p:nvPicPr>
          <p:cNvPr id="69638" name="Picture 7" descr="D:\b\b4\IBM\02-32.jpg">
            <a:extLst>
              <a:ext uri="{FF2B5EF4-FFF2-40B4-BE49-F238E27FC236}">
                <a16:creationId xmlns:a16="http://schemas.microsoft.com/office/drawing/2014/main" id="{71777616-1465-1CAE-D1AB-661C9789AC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3088" y="1135678"/>
            <a:ext cx="8242300" cy="581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04068522"/>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03F8FE9-87B6-B057-3F7B-39AD3E482F88}"/>
              </a:ext>
            </a:extLst>
          </p:cNvPr>
          <p:cNvSpPr>
            <a:spLocks noChangeArrowheads="1"/>
          </p:cNvSpPr>
          <p:nvPr/>
        </p:nvSpPr>
        <p:spPr bwMode="auto">
          <a:xfrm>
            <a:off x="2765426" y="1487489"/>
            <a:ext cx="7491413" cy="47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1066800" indent="-60960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a:spcBef>
                <a:spcPct val="20000"/>
              </a:spcBef>
            </a:pPr>
            <a:endParaRPr lang="en-US" altLang="en-US" sz="2800">
              <a:latin typeface="Arial" panose="020B0604020202020204" pitchFamily="34" charset="0"/>
            </a:endParaRPr>
          </a:p>
          <a:p>
            <a:pPr algn="l">
              <a:spcBef>
                <a:spcPct val="20000"/>
              </a:spcBef>
              <a:buClr>
                <a:schemeClr val="accent2"/>
              </a:buClr>
              <a:buFontTx/>
              <a:buChar char="•"/>
            </a:pPr>
            <a:r>
              <a:rPr lang="en-US" altLang="en-US" sz="2400">
                <a:latin typeface="Arial" panose="020B0604020202020204" pitchFamily="34" charset="0"/>
              </a:rPr>
              <a:t>Easy to make a mess of things using mutexes and condition variables. Little errors cause disasters.  </a:t>
            </a:r>
          </a:p>
          <a:p>
            <a:pPr lvl="1" algn="l">
              <a:spcBef>
                <a:spcPct val="20000"/>
              </a:spcBef>
              <a:buClr>
                <a:schemeClr val="accent2"/>
              </a:buClr>
              <a:buFontTx/>
              <a:buChar char="•"/>
            </a:pPr>
            <a:r>
              <a:rPr lang="en-US" altLang="en-US" sz="2400">
                <a:latin typeface="Arial" panose="020B0604020202020204" pitchFamily="34" charset="0"/>
              </a:rPr>
              <a:t>Producer consumer with semaphores- interchange two downs in producer code causes deadlock</a:t>
            </a:r>
          </a:p>
          <a:p>
            <a:pPr algn="l">
              <a:spcBef>
                <a:spcPct val="20000"/>
              </a:spcBef>
              <a:buClr>
                <a:schemeClr val="accent2"/>
              </a:buClr>
              <a:buFontTx/>
              <a:buChar char="•"/>
            </a:pPr>
            <a:r>
              <a:rPr lang="en-US" altLang="en-US" sz="2400">
                <a:latin typeface="Arial" panose="020B0604020202020204" pitchFamily="34" charset="0"/>
              </a:rPr>
              <a:t>Monitor is a </a:t>
            </a:r>
            <a:r>
              <a:rPr lang="en-US" altLang="en-US" sz="2400">
                <a:solidFill>
                  <a:srgbClr val="FF0000"/>
                </a:solidFill>
                <a:latin typeface="Arial" panose="020B0604020202020204" pitchFamily="34" charset="0"/>
              </a:rPr>
              <a:t>language construct </a:t>
            </a:r>
            <a:r>
              <a:rPr lang="en-US" altLang="en-US" sz="2400">
                <a:latin typeface="Arial" panose="020B0604020202020204" pitchFamily="34" charset="0"/>
              </a:rPr>
              <a:t>which enforces mutual exclusion and blocking mechanism</a:t>
            </a:r>
          </a:p>
          <a:p>
            <a:pPr algn="l">
              <a:spcBef>
                <a:spcPct val="20000"/>
              </a:spcBef>
              <a:buClr>
                <a:schemeClr val="accent2"/>
              </a:buClr>
              <a:buFontTx/>
              <a:buChar char="•"/>
            </a:pPr>
            <a:r>
              <a:rPr lang="en-US" altLang="en-US" sz="2400">
                <a:latin typeface="Arial" panose="020B0604020202020204" pitchFamily="34" charset="0"/>
              </a:rPr>
              <a:t>C does not have monitor </a:t>
            </a:r>
          </a:p>
          <a:p>
            <a:pPr algn="l">
              <a:spcBef>
                <a:spcPct val="20000"/>
              </a:spcBef>
              <a:buClr>
                <a:schemeClr val="accent2"/>
              </a:buClr>
              <a:buFontTx/>
              <a:buChar char="•"/>
            </a:pPr>
            <a:endParaRPr lang="en-US" altLang="en-US" sz="2400">
              <a:latin typeface="Arial" panose="020B0604020202020204" pitchFamily="34" charset="0"/>
            </a:endParaRPr>
          </a:p>
          <a:p>
            <a:pPr algn="l">
              <a:spcBef>
                <a:spcPct val="20000"/>
              </a:spcBef>
              <a:buClr>
                <a:schemeClr val="accent2"/>
              </a:buClr>
              <a:buFontTx/>
              <a:buChar char="•"/>
            </a:pPr>
            <a:endParaRPr lang="en-US" altLang="en-US" sz="2400">
              <a:latin typeface="Arial" panose="020B0604020202020204" pitchFamily="34" charset="0"/>
            </a:endParaRPr>
          </a:p>
          <a:p>
            <a:pPr algn="l">
              <a:spcBef>
                <a:spcPct val="20000"/>
              </a:spcBef>
              <a:buClr>
                <a:schemeClr val="accent2"/>
              </a:buClr>
              <a:buFontTx/>
              <a:buChar char="•"/>
            </a:pPr>
            <a:endParaRPr lang="en-US" altLang="en-US" sz="2400">
              <a:latin typeface="Arial" panose="020B0604020202020204" pitchFamily="34" charset="0"/>
            </a:endParaRPr>
          </a:p>
          <a:p>
            <a:pPr algn="l">
              <a:spcBef>
                <a:spcPct val="20000"/>
              </a:spcBef>
              <a:buClr>
                <a:schemeClr val="accent2"/>
              </a:buClr>
              <a:buFontTx/>
              <a:buChar char="•"/>
            </a:pPr>
            <a:endParaRPr lang="en-US" altLang="en-US" sz="2400">
              <a:latin typeface="Arial" panose="020B0604020202020204" pitchFamily="34" charset="0"/>
            </a:endParaRPr>
          </a:p>
          <a:p>
            <a:pPr algn="l">
              <a:spcBef>
                <a:spcPct val="20000"/>
              </a:spcBef>
              <a:buClr>
                <a:schemeClr val="accent2"/>
              </a:buClr>
              <a:buFontTx/>
              <a:buChar char="•"/>
            </a:pPr>
            <a:endParaRPr lang="en-US" altLang="en-US" sz="2400">
              <a:latin typeface="Arial" panose="020B0604020202020204" pitchFamily="34" charset="0"/>
            </a:endParaRPr>
          </a:p>
        </p:txBody>
      </p:sp>
      <p:sp>
        <p:nvSpPr>
          <p:cNvPr id="70659" name="Rectangle 3">
            <a:extLst>
              <a:ext uri="{FF2B5EF4-FFF2-40B4-BE49-F238E27FC236}">
                <a16:creationId xmlns:a16="http://schemas.microsoft.com/office/drawing/2014/main" id="{B0A260FB-EC00-504B-1D9C-2D2E8FD37D77}"/>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a:solidFill>
                  <a:srgbClr val="FF0000"/>
                </a:solidFill>
                <a:latin typeface="Arial" panose="020B0604020202020204" pitchFamily="34" charset="0"/>
              </a:rPr>
              <a:t>Monitors</a:t>
            </a:r>
          </a:p>
        </p:txBody>
      </p:sp>
      <p:sp>
        <p:nvSpPr>
          <p:cNvPr id="70660" name="Rectangle 4">
            <a:extLst>
              <a:ext uri="{FF2B5EF4-FFF2-40B4-BE49-F238E27FC236}">
                <a16:creationId xmlns:a16="http://schemas.microsoft.com/office/drawing/2014/main" id="{898910BC-FE66-1234-6979-82870682E6B2}"/>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370404277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E681D004-FC98-4B06-A3C4-764B03B6A314}"/>
              </a:ext>
            </a:extLst>
          </p:cNvPr>
          <p:cNvSpPr>
            <a:spLocks noGrp="1"/>
          </p:cNvSpPr>
          <p:nvPr>
            <p:ph type="title"/>
          </p:nvPr>
        </p:nvSpPr>
        <p:spPr/>
        <p:txBody>
          <a:bodyPr/>
          <a:lstStyle/>
          <a:p>
            <a:r>
              <a:rPr lang="en-US" altLang="en-US" dirty="0"/>
              <a:t>Difficulties of Concurrency</a:t>
            </a:r>
          </a:p>
        </p:txBody>
      </p:sp>
      <p:sp>
        <p:nvSpPr>
          <p:cNvPr id="38914" name="Content Placeholder 2">
            <a:extLst>
              <a:ext uri="{FF2B5EF4-FFF2-40B4-BE49-F238E27FC236}">
                <a16:creationId xmlns:a16="http://schemas.microsoft.com/office/drawing/2014/main" id="{02906728-CC73-408A-887E-C990A149FDC9}"/>
              </a:ext>
            </a:extLst>
          </p:cNvPr>
          <p:cNvSpPr>
            <a:spLocks noGrp="1"/>
          </p:cNvSpPr>
          <p:nvPr>
            <p:ph idx="1"/>
          </p:nvPr>
        </p:nvSpPr>
        <p:spPr/>
        <p:txBody>
          <a:bodyPr/>
          <a:lstStyle/>
          <a:p>
            <a:r>
              <a:rPr lang="en-US" altLang="en-US" dirty="0"/>
              <a:t>Sharing of global resources</a:t>
            </a:r>
          </a:p>
          <a:p>
            <a:pPr lvl="1"/>
            <a:r>
              <a:rPr lang="en-US" altLang="en-US" dirty="0"/>
              <a:t>Writing a shared variable: the order of writes is important</a:t>
            </a:r>
          </a:p>
          <a:p>
            <a:pPr lvl="1"/>
            <a:r>
              <a:rPr lang="en-US" altLang="en-US" dirty="0"/>
              <a:t>Incomplete writes a major problem</a:t>
            </a:r>
          </a:p>
          <a:p>
            <a:r>
              <a:rPr lang="en-US" altLang="en-US" dirty="0"/>
              <a:t>Optimally managing the allocation of resources</a:t>
            </a:r>
          </a:p>
          <a:p>
            <a:r>
              <a:rPr lang="en-US" altLang="en-US" dirty="0"/>
              <a:t>Difficult to locate programming errors as results are not deterministic and reproducible.</a:t>
            </a:r>
          </a:p>
          <a:p>
            <a:endParaRPr lang="en-US" altLang="en-US" dirty="0"/>
          </a:p>
        </p:txBody>
      </p:sp>
    </p:spTree>
    <p:extLst>
      <p:ext uri="{BB962C8B-B14F-4D97-AF65-F5344CB8AC3E}">
        <p14:creationId xmlns:p14="http://schemas.microsoft.com/office/powerpoint/2010/main" val="22750447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9A7CFE28-9238-FACB-83E4-1A65DD60F179}"/>
              </a:ext>
            </a:extLst>
          </p:cNvPr>
          <p:cNvSpPr>
            <a:spLocks noChangeArrowheads="1"/>
          </p:cNvSpPr>
          <p:nvPr/>
        </p:nvSpPr>
        <p:spPr bwMode="auto">
          <a:xfrm>
            <a:off x="2765426" y="1487489"/>
            <a:ext cx="7491413" cy="47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a:spcBef>
                <a:spcPct val="20000"/>
              </a:spcBef>
            </a:pPr>
            <a:endParaRPr lang="en-US" altLang="en-US" sz="2800">
              <a:latin typeface="Arial" panose="020B0604020202020204" pitchFamily="34" charset="0"/>
            </a:endParaRPr>
          </a:p>
          <a:p>
            <a:pPr algn="l">
              <a:spcBef>
                <a:spcPct val="20000"/>
              </a:spcBef>
              <a:buClr>
                <a:schemeClr val="accent2"/>
              </a:buClr>
              <a:buFontTx/>
              <a:buChar char="•"/>
            </a:pPr>
            <a:r>
              <a:rPr lang="en-US" altLang="en-US" sz="2400">
                <a:latin typeface="Arial" panose="020B0604020202020204" pitchFamily="34" charset="0"/>
              </a:rPr>
              <a:t>Monitor consists of {procedures, data structures, and variables} grouped together in a “module”  </a:t>
            </a:r>
          </a:p>
          <a:p>
            <a:pPr algn="l">
              <a:spcBef>
                <a:spcPct val="20000"/>
              </a:spcBef>
              <a:buClr>
                <a:schemeClr val="accent2"/>
              </a:buClr>
              <a:buFontTx/>
              <a:buChar char="•"/>
            </a:pPr>
            <a:r>
              <a:rPr lang="en-US" altLang="en-US" sz="2400">
                <a:latin typeface="Arial" panose="020B0604020202020204" pitchFamily="34" charset="0"/>
              </a:rPr>
              <a:t>A process can call procedures inside the monitor, but cannot directly access the stuff inside the monitor</a:t>
            </a:r>
          </a:p>
          <a:p>
            <a:pPr algn="l">
              <a:spcBef>
                <a:spcPct val="20000"/>
              </a:spcBef>
              <a:buClr>
                <a:schemeClr val="accent2"/>
              </a:buClr>
              <a:buFontTx/>
              <a:buChar char="•"/>
            </a:pPr>
            <a:r>
              <a:rPr lang="en-US" altLang="en-US" sz="2400">
                <a:latin typeface="Arial" panose="020B0604020202020204" pitchFamily="34" charset="0"/>
              </a:rPr>
              <a:t>C does not have monitors</a:t>
            </a:r>
          </a:p>
          <a:p>
            <a:pPr algn="l">
              <a:spcBef>
                <a:spcPct val="20000"/>
              </a:spcBef>
              <a:buClr>
                <a:schemeClr val="accent2"/>
              </a:buClr>
            </a:pPr>
            <a:endParaRPr lang="en-US" altLang="en-US" sz="2400">
              <a:latin typeface="Arial" panose="020B0604020202020204" pitchFamily="34" charset="0"/>
            </a:endParaRPr>
          </a:p>
          <a:p>
            <a:pPr algn="l">
              <a:spcBef>
                <a:spcPct val="20000"/>
              </a:spcBef>
              <a:buClr>
                <a:schemeClr val="accent2"/>
              </a:buClr>
              <a:buFontTx/>
              <a:buChar char="•"/>
            </a:pPr>
            <a:endParaRPr lang="en-US" altLang="en-US" sz="2400">
              <a:latin typeface="Arial" panose="020B0604020202020204" pitchFamily="34" charset="0"/>
            </a:endParaRPr>
          </a:p>
          <a:p>
            <a:pPr algn="l">
              <a:spcBef>
                <a:spcPct val="20000"/>
              </a:spcBef>
              <a:buClr>
                <a:schemeClr val="accent2"/>
              </a:buClr>
              <a:buFontTx/>
              <a:buChar char="•"/>
            </a:pPr>
            <a:endParaRPr lang="en-US" altLang="en-US" sz="2400">
              <a:latin typeface="Arial" panose="020B0604020202020204" pitchFamily="34" charset="0"/>
            </a:endParaRPr>
          </a:p>
          <a:p>
            <a:pPr algn="l">
              <a:spcBef>
                <a:spcPct val="20000"/>
              </a:spcBef>
              <a:buClr>
                <a:schemeClr val="accent2"/>
              </a:buClr>
              <a:buFontTx/>
              <a:buChar char="•"/>
            </a:pPr>
            <a:endParaRPr lang="en-US" altLang="en-US" sz="2400">
              <a:latin typeface="Arial" panose="020B0604020202020204" pitchFamily="34" charset="0"/>
            </a:endParaRPr>
          </a:p>
          <a:p>
            <a:pPr algn="l">
              <a:spcBef>
                <a:spcPct val="20000"/>
              </a:spcBef>
              <a:buClr>
                <a:schemeClr val="accent2"/>
              </a:buClr>
              <a:buFontTx/>
              <a:buChar char="•"/>
            </a:pPr>
            <a:endParaRPr lang="en-US" altLang="en-US" sz="2400">
              <a:latin typeface="Arial" panose="020B0604020202020204" pitchFamily="34" charset="0"/>
            </a:endParaRPr>
          </a:p>
        </p:txBody>
      </p:sp>
      <p:sp>
        <p:nvSpPr>
          <p:cNvPr id="71683" name="Rectangle 3">
            <a:extLst>
              <a:ext uri="{FF2B5EF4-FFF2-40B4-BE49-F238E27FC236}">
                <a16:creationId xmlns:a16="http://schemas.microsoft.com/office/drawing/2014/main" id="{AEBB2FA4-FC44-BBFA-50D0-EE0DDE02005B}"/>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a:solidFill>
                  <a:srgbClr val="FF0000"/>
                </a:solidFill>
                <a:latin typeface="Arial" panose="020B0604020202020204" pitchFamily="34" charset="0"/>
              </a:rPr>
              <a:t>Monitors</a:t>
            </a:r>
          </a:p>
        </p:txBody>
      </p:sp>
      <p:sp>
        <p:nvSpPr>
          <p:cNvPr id="71684" name="Rectangle 4">
            <a:extLst>
              <a:ext uri="{FF2B5EF4-FFF2-40B4-BE49-F238E27FC236}">
                <a16:creationId xmlns:a16="http://schemas.microsoft.com/office/drawing/2014/main" id="{6B67C647-9606-33C1-92B1-9941FC36E8CC}"/>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3923113780"/>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99DCC23E-2262-7C09-AECC-7E9FA9CD716D}"/>
              </a:ext>
            </a:extLst>
          </p:cNvPr>
          <p:cNvSpPr>
            <a:spLocks noChangeArrowheads="1"/>
          </p:cNvSpPr>
          <p:nvPr/>
        </p:nvSpPr>
        <p:spPr bwMode="auto">
          <a:xfrm>
            <a:off x="1524000" y="5961064"/>
            <a:ext cx="91440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pPr>
            <a:endParaRPr lang="en-US" altLang="en-US" sz="2400">
              <a:latin typeface="Arial" panose="020B0604020202020204" pitchFamily="34" charset="0"/>
            </a:endParaRPr>
          </a:p>
        </p:txBody>
      </p:sp>
      <p:sp>
        <p:nvSpPr>
          <p:cNvPr id="75779" name="Rectangle 3">
            <a:extLst>
              <a:ext uri="{FF2B5EF4-FFF2-40B4-BE49-F238E27FC236}">
                <a16:creationId xmlns:a16="http://schemas.microsoft.com/office/drawing/2014/main" id="{2038D99F-E43A-743E-EBEB-8275809436A1}"/>
              </a:ext>
            </a:extLst>
          </p:cNvPr>
          <p:cNvSpPr>
            <a:spLocks noChangeArrowheads="1"/>
          </p:cNvSpPr>
          <p:nvPr/>
        </p:nvSpPr>
        <p:spPr bwMode="auto">
          <a:xfrm>
            <a:off x="2995613" y="1"/>
            <a:ext cx="6570662"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a:r>
              <a:rPr lang="en-US" altLang="en-US" sz="3600">
                <a:solidFill>
                  <a:srgbClr val="FF0000"/>
                </a:solidFill>
                <a:latin typeface="Arial" panose="020B0604020202020204" pitchFamily="34" charset="0"/>
              </a:rPr>
              <a:t>Producer Consumer Monitor</a:t>
            </a:r>
          </a:p>
        </p:txBody>
      </p:sp>
      <p:sp>
        <p:nvSpPr>
          <p:cNvPr id="75780" name="Rectangle 4">
            <a:extLst>
              <a:ext uri="{FF2B5EF4-FFF2-40B4-BE49-F238E27FC236}">
                <a16:creationId xmlns:a16="http://schemas.microsoft.com/office/drawing/2014/main" id="{DDB48B3C-5907-3838-D57F-C388E4EF71D0}"/>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pic>
        <p:nvPicPr>
          <p:cNvPr id="75781" name="Picture 6" descr="D:\b\b4\IBM\02-34.jpg">
            <a:extLst>
              <a:ext uri="{FF2B5EF4-FFF2-40B4-BE49-F238E27FC236}">
                <a16:creationId xmlns:a16="http://schemas.microsoft.com/office/drawing/2014/main" id="{D3AAF7D7-82FE-64E2-612A-A4E0B28C30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4726" y="847726"/>
            <a:ext cx="8886694" cy="566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9672148"/>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4B1D6E8-C502-A33C-D0C3-BF19AFD6B7E5}"/>
              </a:ext>
            </a:extLst>
          </p:cNvPr>
          <p:cNvSpPr>
            <a:spLocks noChangeArrowheads="1"/>
          </p:cNvSpPr>
          <p:nvPr/>
        </p:nvSpPr>
        <p:spPr bwMode="auto">
          <a:xfrm>
            <a:off x="2765426" y="1487489"/>
            <a:ext cx="7491413" cy="47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a:spcBef>
                <a:spcPct val="20000"/>
              </a:spcBef>
            </a:pPr>
            <a:endParaRPr lang="en-US" altLang="en-US" sz="2800">
              <a:latin typeface="Arial" panose="020B0604020202020204" pitchFamily="34" charset="0"/>
            </a:endParaRPr>
          </a:p>
          <a:p>
            <a:pPr algn="l">
              <a:spcBef>
                <a:spcPct val="20000"/>
              </a:spcBef>
              <a:buClr>
                <a:schemeClr val="accent2"/>
              </a:buClr>
              <a:buFontTx/>
              <a:buChar char="•"/>
            </a:pPr>
            <a:r>
              <a:rPr lang="en-US" altLang="en-US" sz="2400">
                <a:latin typeface="Arial" panose="020B0604020202020204" pitchFamily="34" charset="0"/>
              </a:rPr>
              <a:t>The good-No messy direct programmer control of semaphores</a:t>
            </a:r>
          </a:p>
          <a:p>
            <a:pPr algn="l">
              <a:spcBef>
                <a:spcPct val="20000"/>
              </a:spcBef>
              <a:buClr>
                <a:schemeClr val="accent2"/>
              </a:buClr>
              <a:buFontTx/>
              <a:buChar char="•"/>
            </a:pPr>
            <a:r>
              <a:rPr lang="en-US" altLang="en-US" sz="2400">
                <a:latin typeface="Arial" panose="020B0604020202020204" pitchFamily="34" charset="0"/>
              </a:rPr>
              <a:t>The bad- You need a language which supports monitors (Java).</a:t>
            </a:r>
          </a:p>
          <a:p>
            <a:pPr algn="l">
              <a:spcBef>
                <a:spcPct val="20000"/>
              </a:spcBef>
              <a:buClr>
                <a:schemeClr val="accent2"/>
              </a:buClr>
              <a:buFontTx/>
              <a:buChar char="•"/>
            </a:pPr>
            <a:r>
              <a:rPr lang="en-US" altLang="en-US" sz="2400">
                <a:latin typeface="Arial" panose="020B0604020202020204" pitchFamily="34" charset="0"/>
              </a:rPr>
              <a:t> OS’s are written in C</a:t>
            </a:r>
          </a:p>
          <a:p>
            <a:pPr algn="l">
              <a:spcBef>
                <a:spcPct val="20000"/>
              </a:spcBef>
              <a:buClr>
                <a:schemeClr val="accent2"/>
              </a:buClr>
              <a:buFontTx/>
              <a:buChar char="•"/>
            </a:pPr>
            <a:endParaRPr lang="en-US" altLang="en-US" sz="2400">
              <a:latin typeface="Arial" panose="020B0604020202020204" pitchFamily="34" charset="0"/>
            </a:endParaRPr>
          </a:p>
          <a:p>
            <a:pPr algn="l">
              <a:spcBef>
                <a:spcPct val="20000"/>
              </a:spcBef>
              <a:buClr>
                <a:schemeClr val="accent2"/>
              </a:buClr>
              <a:buFontTx/>
              <a:buChar char="•"/>
            </a:pPr>
            <a:endParaRPr lang="en-US" altLang="en-US" sz="2400">
              <a:latin typeface="Arial" panose="020B0604020202020204" pitchFamily="34" charset="0"/>
            </a:endParaRPr>
          </a:p>
          <a:p>
            <a:pPr algn="l">
              <a:spcBef>
                <a:spcPct val="20000"/>
              </a:spcBef>
              <a:buClr>
                <a:schemeClr val="accent2"/>
              </a:buClr>
              <a:buFontTx/>
              <a:buChar char="•"/>
            </a:pPr>
            <a:endParaRPr lang="en-US" altLang="en-US" sz="2400">
              <a:latin typeface="Arial" panose="020B0604020202020204" pitchFamily="34" charset="0"/>
            </a:endParaRPr>
          </a:p>
        </p:txBody>
      </p:sp>
      <p:sp>
        <p:nvSpPr>
          <p:cNvPr id="76803" name="Rectangle 3">
            <a:extLst>
              <a:ext uri="{FF2B5EF4-FFF2-40B4-BE49-F238E27FC236}">
                <a16:creationId xmlns:a16="http://schemas.microsoft.com/office/drawing/2014/main" id="{4D08FBC1-BFF9-A66F-CD02-1DECB2D35974}"/>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a:solidFill>
                  <a:srgbClr val="FF0000"/>
                </a:solidFill>
                <a:latin typeface="Arial" panose="020B0604020202020204" pitchFamily="34" charset="0"/>
              </a:rPr>
              <a:t>Monitors:Good vs Bad </a:t>
            </a:r>
          </a:p>
        </p:txBody>
      </p:sp>
      <p:sp>
        <p:nvSpPr>
          <p:cNvPr id="76804" name="Rectangle 4">
            <a:extLst>
              <a:ext uri="{FF2B5EF4-FFF2-40B4-BE49-F238E27FC236}">
                <a16:creationId xmlns:a16="http://schemas.microsoft.com/office/drawing/2014/main" id="{1A62FDBC-5722-FE94-5810-AC5CAEB76764}"/>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2155594379"/>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B5F498E3-0B18-AD4C-5BAE-DD0586C237F6}"/>
              </a:ext>
            </a:extLst>
          </p:cNvPr>
          <p:cNvSpPr>
            <a:spLocks noChangeArrowheads="1"/>
          </p:cNvSpPr>
          <p:nvPr/>
        </p:nvSpPr>
        <p:spPr bwMode="auto">
          <a:xfrm>
            <a:off x="2765426" y="1487489"/>
            <a:ext cx="7491413" cy="47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1066800" indent="-609600" eaLnBrk="0" hangingPunct="0">
              <a:defRPr sz="3200">
                <a:solidFill>
                  <a:schemeClr val="tx1"/>
                </a:solidFill>
                <a:latin typeface="Times New Roman" panose="02020603050405020304" pitchFamily="18" charset="0"/>
                <a:ea typeface="ＭＳ Ｐゴシック" panose="020B0600070205080204" pitchFamily="34" charset="-128"/>
              </a:defRPr>
            </a:lvl2pPr>
            <a:lvl3pPr marL="1524000" indent="-609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a:spcBef>
                <a:spcPct val="20000"/>
              </a:spcBef>
            </a:pPr>
            <a:endParaRPr lang="en-US" altLang="en-US" sz="2800">
              <a:latin typeface="Arial" panose="020B0604020202020204" pitchFamily="34" charset="0"/>
            </a:endParaRPr>
          </a:p>
          <a:p>
            <a:pPr algn="l">
              <a:spcBef>
                <a:spcPct val="20000"/>
              </a:spcBef>
              <a:buClr>
                <a:schemeClr val="accent2"/>
              </a:buClr>
              <a:buFontTx/>
              <a:buChar char="•"/>
            </a:pPr>
            <a:r>
              <a:rPr lang="en-US" altLang="en-US" sz="2400">
                <a:latin typeface="Arial" panose="020B0604020202020204" pitchFamily="34" charset="0"/>
              </a:rPr>
              <a:t>Information exchange </a:t>
            </a:r>
            <a:r>
              <a:rPr lang="en-US" altLang="en-US" sz="2400">
                <a:solidFill>
                  <a:srgbClr val="FF0000"/>
                </a:solidFill>
                <a:latin typeface="Arial" panose="020B0604020202020204" pitchFamily="34" charset="0"/>
              </a:rPr>
              <a:t>between</a:t>
            </a:r>
            <a:r>
              <a:rPr lang="en-US" altLang="en-US" sz="2400">
                <a:latin typeface="Arial" panose="020B0604020202020204" pitchFamily="34" charset="0"/>
              </a:rPr>
              <a:t> machines</a:t>
            </a:r>
          </a:p>
          <a:p>
            <a:pPr algn="l">
              <a:spcBef>
                <a:spcPct val="20000"/>
              </a:spcBef>
              <a:buClr>
                <a:schemeClr val="accent2"/>
              </a:buClr>
              <a:buFontTx/>
              <a:buChar char="•"/>
            </a:pPr>
            <a:r>
              <a:rPr lang="en-US" altLang="en-US" sz="2400">
                <a:latin typeface="Arial" panose="020B0604020202020204" pitchFamily="34" charset="0"/>
              </a:rPr>
              <a:t>Two primitives</a:t>
            </a:r>
          </a:p>
          <a:p>
            <a:pPr lvl="1" algn="l">
              <a:spcBef>
                <a:spcPct val="20000"/>
              </a:spcBef>
              <a:buClr>
                <a:schemeClr val="accent2"/>
              </a:buClr>
              <a:buFontTx/>
              <a:buChar char="•"/>
            </a:pPr>
            <a:r>
              <a:rPr lang="en-US" altLang="en-US" sz="2400">
                <a:latin typeface="Arial" panose="020B0604020202020204" pitchFamily="34" charset="0"/>
              </a:rPr>
              <a:t>Send(destination, &amp;message)</a:t>
            </a:r>
          </a:p>
          <a:p>
            <a:pPr lvl="1" algn="l">
              <a:spcBef>
                <a:spcPct val="20000"/>
              </a:spcBef>
              <a:buClr>
                <a:schemeClr val="accent2"/>
              </a:buClr>
              <a:buFontTx/>
              <a:buChar char="•"/>
            </a:pPr>
            <a:r>
              <a:rPr lang="en-US" altLang="en-US" sz="2400">
                <a:latin typeface="Arial" panose="020B0604020202020204" pitchFamily="34" charset="0"/>
              </a:rPr>
              <a:t>Receive(source,&amp;message)</a:t>
            </a:r>
          </a:p>
          <a:p>
            <a:pPr algn="l">
              <a:spcBef>
                <a:spcPct val="20000"/>
              </a:spcBef>
              <a:buClr>
                <a:schemeClr val="accent2"/>
              </a:buClr>
              <a:buFontTx/>
              <a:buChar char="•"/>
            </a:pPr>
            <a:r>
              <a:rPr lang="en-US" altLang="en-US" sz="2400">
                <a:latin typeface="Arial" panose="020B0604020202020204" pitchFamily="34" charset="0"/>
              </a:rPr>
              <a:t>Lots of design issues </a:t>
            </a:r>
          </a:p>
          <a:p>
            <a:pPr lvl="1" algn="l">
              <a:spcBef>
                <a:spcPct val="20000"/>
              </a:spcBef>
              <a:buClr>
                <a:schemeClr val="accent2"/>
              </a:buClr>
              <a:buFontTx/>
              <a:buChar char="•"/>
            </a:pPr>
            <a:r>
              <a:rPr lang="en-US" altLang="en-US" sz="2000">
                <a:latin typeface="Arial" panose="020B0604020202020204" pitchFamily="34" charset="0"/>
              </a:rPr>
              <a:t>Message loss</a:t>
            </a:r>
          </a:p>
          <a:p>
            <a:pPr lvl="2" algn="l">
              <a:spcBef>
                <a:spcPct val="20000"/>
              </a:spcBef>
              <a:buClr>
                <a:schemeClr val="accent2"/>
              </a:buClr>
              <a:buFontTx/>
              <a:buChar char="•"/>
            </a:pPr>
            <a:r>
              <a:rPr lang="en-US" altLang="en-US" sz="2000">
                <a:latin typeface="Arial" panose="020B0604020202020204" pitchFamily="34" charset="0"/>
              </a:rPr>
              <a:t>acknowledgements, time outs deal with loss </a:t>
            </a:r>
          </a:p>
          <a:p>
            <a:pPr lvl="1" algn="l">
              <a:spcBef>
                <a:spcPct val="20000"/>
              </a:spcBef>
              <a:buClr>
                <a:schemeClr val="accent2"/>
              </a:buClr>
              <a:buFontTx/>
              <a:buChar char="•"/>
            </a:pPr>
            <a:r>
              <a:rPr lang="en-US" altLang="en-US" sz="2000">
                <a:latin typeface="Arial" panose="020B0604020202020204" pitchFamily="34" charset="0"/>
              </a:rPr>
              <a:t>Authentication-how does a process know the identity of the sender? For sure, that is</a:t>
            </a:r>
          </a:p>
          <a:p>
            <a:pPr algn="l">
              <a:spcBef>
                <a:spcPct val="20000"/>
              </a:spcBef>
              <a:buClr>
                <a:schemeClr val="accent2"/>
              </a:buClr>
              <a:buFontTx/>
              <a:buChar char="•"/>
            </a:pPr>
            <a:endParaRPr lang="en-US" altLang="en-US" sz="2000">
              <a:latin typeface="Arial" panose="020B0604020202020204" pitchFamily="34" charset="0"/>
            </a:endParaRPr>
          </a:p>
          <a:p>
            <a:pPr algn="l">
              <a:spcBef>
                <a:spcPct val="20000"/>
              </a:spcBef>
              <a:buClr>
                <a:schemeClr val="accent2"/>
              </a:buClr>
              <a:buFontTx/>
              <a:buChar char="•"/>
            </a:pPr>
            <a:endParaRPr lang="en-US" altLang="en-US" sz="2000">
              <a:latin typeface="Arial" panose="020B0604020202020204" pitchFamily="34" charset="0"/>
            </a:endParaRPr>
          </a:p>
        </p:txBody>
      </p:sp>
      <p:sp>
        <p:nvSpPr>
          <p:cNvPr id="79875" name="Rectangle 3">
            <a:extLst>
              <a:ext uri="{FF2B5EF4-FFF2-40B4-BE49-F238E27FC236}">
                <a16:creationId xmlns:a16="http://schemas.microsoft.com/office/drawing/2014/main" id="{DEA59633-FA61-D84C-C9C3-4E9F7DA46BB3}"/>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a:solidFill>
                  <a:srgbClr val="FF0000"/>
                </a:solidFill>
                <a:latin typeface="Arial" panose="020B0604020202020204" pitchFamily="34" charset="0"/>
              </a:rPr>
              <a:t>Message Passing</a:t>
            </a:r>
          </a:p>
        </p:txBody>
      </p:sp>
      <p:sp>
        <p:nvSpPr>
          <p:cNvPr id="79876" name="Rectangle 4">
            <a:extLst>
              <a:ext uri="{FF2B5EF4-FFF2-40B4-BE49-F238E27FC236}">
                <a16:creationId xmlns:a16="http://schemas.microsoft.com/office/drawing/2014/main" id="{B387FE06-02D8-5176-3D4C-DB3BB7F1C761}"/>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731930385"/>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2630C09C-D278-6AC2-96C1-60B93582EA58}"/>
              </a:ext>
            </a:extLst>
          </p:cNvPr>
          <p:cNvSpPr>
            <a:spLocks noChangeArrowheads="1"/>
          </p:cNvSpPr>
          <p:nvPr/>
        </p:nvSpPr>
        <p:spPr bwMode="auto">
          <a:xfrm>
            <a:off x="2765426" y="1487489"/>
            <a:ext cx="7491413" cy="473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a:spcBef>
                <a:spcPct val="20000"/>
              </a:spcBef>
            </a:pPr>
            <a:endParaRPr lang="en-US" altLang="en-US" sz="2800">
              <a:latin typeface="Arial" panose="020B0604020202020204" pitchFamily="34" charset="0"/>
            </a:endParaRPr>
          </a:p>
          <a:p>
            <a:pPr algn="l">
              <a:spcBef>
                <a:spcPct val="20000"/>
              </a:spcBef>
              <a:buClr>
                <a:schemeClr val="accent2"/>
              </a:buClr>
              <a:buFontTx/>
              <a:buChar char="•"/>
            </a:pPr>
            <a:r>
              <a:rPr lang="en-US" altLang="en-US" sz="2400">
                <a:latin typeface="Arial" panose="020B0604020202020204" pitchFamily="34" charset="0"/>
              </a:rPr>
              <a:t>Consumer sends N empty messages to producer</a:t>
            </a:r>
          </a:p>
          <a:p>
            <a:pPr algn="l">
              <a:spcBef>
                <a:spcPct val="20000"/>
              </a:spcBef>
              <a:buClr>
                <a:schemeClr val="accent2"/>
              </a:buClr>
              <a:buFontTx/>
              <a:buChar char="•"/>
            </a:pPr>
            <a:r>
              <a:rPr lang="en-US" altLang="en-US" sz="2400">
                <a:latin typeface="Arial" panose="020B0604020202020204" pitchFamily="34" charset="0"/>
              </a:rPr>
              <a:t>Producer fills message with data and sends to consumer</a:t>
            </a:r>
          </a:p>
          <a:p>
            <a:pPr algn="l">
              <a:spcBef>
                <a:spcPct val="20000"/>
              </a:spcBef>
              <a:buClr>
                <a:schemeClr val="accent2"/>
              </a:buClr>
              <a:buFontTx/>
              <a:buChar char="•"/>
            </a:pPr>
            <a:endParaRPr lang="en-US" altLang="en-US" sz="2400">
              <a:latin typeface="Arial" panose="020B0604020202020204" pitchFamily="34" charset="0"/>
            </a:endParaRPr>
          </a:p>
          <a:p>
            <a:pPr algn="l">
              <a:spcBef>
                <a:spcPct val="20000"/>
              </a:spcBef>
              <a:buClr>
                <a:schemeClr val="accent2"/>
              </a:buClr>
              <a:buFontTx/>
              <a:buChar char="•"/>
            </a:pPr>
            <a:endParaRPr lang="en-US" altLang="en-US" sz="2400">
              <a:latin typeface="Arial" panose="020B0604020202020204" pitchFamily="34" charset="0"/>
            </a:endParaRPr>
          </a:p>
        </p:txBody>
      </p:sp>
      <p:sp>
        <p:nvSpPr>
          <p:cNvPr id="80899" name="Rectangle 3">
            <a:extLst>
              <a:ext uri="{FF2B5EF4-FFF2-40B4-BE49-F238E27FC236}">
                <a16:creationId xmlns:a16="http://schemas.microsoft.com/office/drawing/2014/main" id="{E0EAD99F-94EC-D17F-B379-9B91101A4181}"/>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a:solidFill>
                  <a:srgbClr val="FF0000"/>
                </a:solidFill>
                <a:latin typeface="Arial" panose="020B0604020202020204" pitchFamily="34" charset="0"/>
              </a:rPr>
              <a:t>Producer Consumer Using Message Passing</a:t>
            </a:r>
          </a:p>
        </p:txBody>
      </p:sp>
      <p:sp>
        <p:nvSpPr>
          <p:cNvPr id="80900" name="Rectangle 4">
            <a:extLst>
              <a:ext uri="{FF2B5EF4-FFF2-40B4-BE49-F238E27FC236}">
                <a16:creationId xmlns:a16="http://schemas.microsoft.com/office/drawing/2014/main" id="{2484DD6F-67EB-B609-28A3-39EA1F8C4EC8}"/>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Tree>
    <p:extLst>
      <p:ext uri="{BB962C8B-B14F-4D97-AF65-F5344CB8AC3E}">
        <p14:creationId xmlns:p14="http://schemas.microsoft.com/office/powerpoint/2010/main" val="2638908358"/>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A9EFD414-260B-4680-417A-6998BA52B932}"/>
              </a:ext>
            </a:extLst>
          </p:cNvPr>
          <p:cNvSpPr>
            <a:spLocks noChangeArrowheads="1"/>
          </p:cNvSpPr>
          <p:nvPr/>
        </p:nvSpPr>
        <p:spPr bwMode="auto">
          <a:xfrm>
            <a:off x="152400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pPr>
            <a:r>
              <a:rPr lang="en-US" altLang="en-US" sz="2400">
                <a:latin typeface="Arial" panose="020B0604020202020204" pitchFamily="34" charset="0"/>
              </a:rPr>
              <a:t>.</a:t>
            </a:r>
          </a:p>
        </p:txBody>
      </p:sp>
      <p:sp>
        <p:nvSpPr>
          <p:cNvPr id="81923" name="Rectangle 3">
            <a:extLst>
              <a:ext uri="{FF2B5EF4-FFF2-40B4-BE49-F238E27FC236}">
                <a16:creationId xmlns:a16="http://schemas.microsoft.com/office/drawing/2014/main" id="{23A678DE-2F72-5270-1190-9F2455688061}"/>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a:solidFill>
                  <a:srgbClr val="FF0000"/>
                </a:solidFill>
                <a:latin typeface="Arial" panose="020B0604020202020204" pitchFamily="34" charset="0"/>
              </a:rPr>
              <a:t>Producer-Consumer Problem </a:t>
            </a:r>
            <a:br>
              <a:rPr lang="en-US" altLang="en-US" sz="3600">
                <a:solidFill>
                  <a:srgbClr val="FF0000"/>
                </a:solidFill>
                <a:latin typeface="Arial" panose="020B0604020202020204" pitchFamily="34" charset="0"/>
              </a:rPr>
            </a:br>
            <a:r>
              <a:rPr lang="en-US" altLang="en-US" sz="3600">
                <a:solidFill>
                  <a:srgbClr val="FF0000"/>
                </a:solidFill>
                <a:latin typeface="Arial" panose="020B0604020202020204" pitchFamily="34" charset="0"/>
              </a:rPr>
              <a:t>with Message Passing (1)</a:t>
            </a:r>
          </a:p>
        </p:txBody>
      </p:sp>
      <p:sp>
        <p:nvSpPr>
          <p:cNvPr id="81924" name="Rectangle 4">
            <a:extLst>
              <a:ext uri="{FF2B5EF4-FFF2-40B4-BE49-F238E27FC236}">
                <a16:creationId xmlns:a16="http://schemas.microsoft.com/office/drawing/2014/main" id="{E6E2B4F8-4EEB-C988-8831-A812A1C811F4}"/>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
        <p:nvSpPr>
          <p:cNvPr id="81925" name="Rectangle 5">
            <a:extLst>
              <a:ext uri="{FF2B5EF4-FFF2-40B4-BE49-F238E27FC236}">
                <a16:creationId xmlns:a16="http://schemas.microsoft.com/office/drawing/2014/main" id="{D2A307C2-EAF9-1095-1671-4E7256F3A7B9}"/>
              </a:ext>
            </a:extLst>
          </p:cNvPr>
          <p:cNvSpPr>
            <a:spLocks noChangeArrowheads="1"/>
          </p:cNvSpPr>
          <p:nvPr/>
        </p:nvSpPr>
        <p:spPr bwMode="auto">
          <a:xfrm>
            <a:off x="2151064" y="4981575"/>
            <a:ext cx="10509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200"/>
              <a:t>. . .</a:t>
            </a:r>
          </a:p>
        </p:txBody>
      </p:sp>
      <p:pic>
        <p:nvPicPr>
          <p:cNvPr id="81926" name="Picture 6">
            <a:extLst>
              <a:ext uri="{FF2B5EF4-FFF2-40B4-BE49-F238E27FC236}">
                <a16:creationId xmlns:a16="http://schemas.microsoft.com/office/drawing/2014/main" id="{23EC48DD-2973-C726-A334-2376E0ED5FA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9326" y="1719263"/>
            <a:ext cx="7820025" cy="393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47053382"/>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77824B13-7B21-602C-5490-535D9B3AB156}"/>
              </a:ext>
            </a:extLst>
          </p:cNvPr>
          <p:cNvSpPr>
            <a:spLocks noChangeArrowheads="1"/>
          </p:cNvSpPr>
          <p:nvPr/>
        </p:nvSpPr>
        <p:spPr bwMode="auto">
          <a:xfrm>
            <a:off x="152400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pPr>
            <a:endParaRPr lang="en-US" altLang="en-US" sz="2400">
              <a:latin typeface="Arial" panose="020B0604020202020204" pitchFamily="34" charset="0"/>
            </a:endParaRPr>
          </a:p>
        </p:txBody>
      </p:sp>
      <p:sp>
        <p:nvSpPr>
          <p:cNvPr id="82947" name="Rectangle 3">
            <a:extLst>
              <a:ext uri="{FF2B5EF4-FFF2-40B4-BE49-F238E27FC236}">
                <a16:creationId xmlns:a16="http://schemas.microsoft.com/office/drawing/2014/main" id="{CAB5CD87-7260-4752-020C-FE8693E60D2E}"/>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r>
              <a:rPr lang="en-US" altLang="en-US" sz="3600">
                <a:solidFill>
                  <a:srgbClr val="FF0000"/>
                </a:solidFill>
                <a:latin typeface="Arial" panose="020B0604020202020204" pitchFamily="34" charset="0"/>
              </a:rPr>
              <a:t>Producer-Consumer Problem </a:t>
            </a:r>
            <a:br>
              <a:rPr lang="en-US" altLang="en-US" sz="3600">
                <a:solidFill>
                  <a:srgbClr val="FF0000"/>
                </a:solidFill>
                <a:latin typeface="Arial" panose="020B0604020202020204" pitchFamily="34" charset="0"/>
              </a:rPr>
            </a:br>
            <a:r>
              <a:rPr lang="en-US" altLang="en-US" sz="3600">
                <a:solidFill>
                  <a:srgbClr val="FF0000"/>
                </a:solidFill>
                <a:latin typeface="Arial" panose="020B0604020202020204" pitchFamily="34" charset="0"/>
              </a:rPr>
              <a:t>with Message Passing (2)</a:t>
            </a:r>
          </a:p>
        </p:txBody>
      </p:sp>
      <p:sp>
        <p:nvSpPr>
          <p:cNvPr id="82948" name="Rectangle 4">
            <a:extLst>
              <a:ext uri="{FF2B5EF4-FFF2-40B4-BE49-F238E27FC236}">
                <a16:creationId xmlns:a16="http://schemas.microsoft.com/office/drawing/2014/main" id="{0A582BC4-DACC-A2F1-0D27-D229E24C5B24}"/>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
        <p:nvSpPr>
          <p:cNvPr id="82949" name="Rectangle 5">
            <a:extLst>
              <a:ext uri="{FF2B5EF4-FFF2-40B4-BE49-F238E27FC236}">
                <a16:creationId xmlns:a16="http://schemas.microsoft.com/office/drawing/2014/main" id="{DD7C1E64-0D17-7A94-91F2-156B0F136AF1}"/>
              </a:ext>
            </a:extLst>
          </p:cNvPr>
          <p:cNvSpPr>
            <a:spLocks noChangeArrowheads="1"/>
          </p:cNvSpPr>
          <p:nvPr/>
        </p:nvSpPr>
        <p:spPr bwMode="auto">
          <a:xfrm>
            <a:off x="1987551" y="1036639"/>
            <a:ext cx="10509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200"/>
              <a:t>. . .</a:t>
            </a:r>
          </a:p>
        </p:txBody>
      </p:sp>
      <p:pic>
        <p:nvPicPr>
          <p:cNvPr id="82950" name="Picture 6">
            <a:extLst>
              <a:ext uri="{FF2B5EF4-FFF2-40B4-BE49-F238E27FC236}">
                <a16:creationId xmlns:a16="http://schemas.microsoft.com/office/drawing/2014/main" id="{D92144B9-9D64-2057-DCD4-00DBCAFF34DA}"/>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2839" y="1843088"/>
            <a:ext cx="7432675" cy="368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2535616"/>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CB1B1B-D2D9-4367-9AA7-C910A7D081BE}"/>
              </a:ext>
            </a:extLst>
          </p:cNvPr>
          <p:cNvSpPr>
            <a:spLocks noGrp="1"/>
          </p:cNvSpPr>
          <p:nvPr>
            <p:ph type="title"/>
          </p:nvPr>
        </p:nvSpPr>
        <p:spPr>
          <a:xfrm>
            <a:off x="1171074" y="1396686"/>
            <a:ext cx="3240506" cy="4064628"/>
          </a:xfrm>
        </p:spPr>
        <p:txBody>
          <a:bodyPr>
            <a:normAutofit/>
          </a:bodyPr>
          <a:lstStyle/>
          <a:p>
            <a:r>
              <a:rPr lang="en-US" dirty="0">
                <a:solidFill>
                  <a:srgbClr val="FFFFFF"/>
                </a:solidFill>
              </a:rPr>
              <a:t>Section – 3: Principles of Deadlock</a:t>
            </a:r>
            <a:endParaRPr lang="en-IN" dirty="0">
              <a:solidFill>
                <a:srgbClr val="FFFFFF"/>
              </a:solidFill>
            </a:endParaRPr>
          </a:p>
        </p:txBody>
      </p:sp>
      <p:sp>
        <p:nvSpPr>
          <p:cNvPr id="3" name="Content Placeholder 2">
            <a:extLst>
              <a:ext uri="{FF2B5EF4-FFF2-40B4-BE49-F238E27FC236}">
                <a16:creationId xmlns:a16="http://schemas.microsoft.com/office/drawing/2014/main" id="{9884F7E0-9804-4126-BCFD-9876FFBF82DC}"/>
              </a:ext>
            </a:extLst>
          </p:cNvPr>
          <p:cNvSpPr>
            <a:spLocks noGrp="1"/>
          </p:cNvSpPr>
          <p:nvPr>
            <p:ph idx="1"/>
          </p:nvPr>
        </p:nvSpPr>
        <p:spPr>
          <a:xfrm>
            <a:off x="5370153" y="1526033"/>
            <a:ext cx="5536397" cy="3935281"/>
          </a:xfrm>
        </p:spPr>
        <p:txBody>
          <a:bodyPr>
            <a:normAutofit fontScale="92500"/>
          </a:bodyPr>
          <a:lstStyle/>
          <a:p>
            <a:pPr marL="285750" indent="-285750" algn="just">
              <a:lnSpc>
                <a:spcPct val="150000"/>
              </a:lnSpc>
              <a:buFont typeface="Arial" panose="020B0604020202020204" pitchFamily="34" charset="0"/>
              <a:buChar char="•"/>
            </a:pPr>
            <a:r>
              <a:rPr lang="en-US" dirty="0"/>
              <a:t>Conditions and Resource</a:t>
            </a:r>
          </a:p>
          <a:p>
            <a:pPr marL="285750" indent="-285750" algn="just">
              <a:lnSpc>
                <a:spcPct val="150000"/>
              </a:lnSpc>
              <a:buFont typeface="Arial" panose="020B0604020202020204" pitchFamily="34" charset="0"/>
              <a:buChar char="•"/>
            </a:pPr>
            <a:r>
              <a:rPr lang="en-US" dirty="0"/>
              <a:t>Allocation Graphs</a:t>
            </a:r>
          </a:p>
          <a:p>
            <a:pPr marL="285750" indent="-285750" algn="just">
              <a:lnSpc>
                <a:spcPct val="150000"/>
              </a:lnSpc>
              <a:buFont typeface="Arial" panose="020B0604020202020204" pitchFamily="34" charset="0"/>
              <a:buChar char="•"/>
            </a:pPr>
            <a:r>
              <a:rPr lang="en-US" dirty="0"/>
              <a:t>Deadlock Prevention</a:t>
            </a:r>
          </a:p>
          <a:p>
            <a:pPr marL="285750" indent="-285750" algn="just">
              <a:lnSpc>
                <a:spcPct val="150000"/>
              </a:lnSpc>
              <a:buFont typeface="Arial" panose="020B0604020202020204" pitchFamily="34" charset="0"/>
              <a:buChar char="•"/>
            </a:pPr>
            <a:r>
              <a:rPr lang="en-US" dirty="0"/>
              <a:t>Deadlock Avoidance</a:t>
            </a:r>
          </a:p>
          <a:p>
            <a:pPr marL="742950" lvl="1" indent="-285750" algn="just">
              <a:lnSpc>
                <a:spcPct val="150000"/>
              </a:lnSpc>
            </a:pPr>
            <a:r>
              <a:rPr lang="en-US" dirty="0"/>
              <a:t>Banker’s Algorithm</a:t>
            </a:r>
          </a:p>
          <a:p>
            <a:pPr marL="742950" lvl="1" indent="-285750" algn="just">
              <a:lnSpc>
                <a:spcPct val="150000"/>
              </a:lnSpc>
            </a:pPr>
            <a:r>
              <a:rPr lang="en-US" dirty="0"/>
              <a:t>Deadlock Detection and Recovery</a:t>
            </a:r>
          </a:p>
          <a:p>
            <a:pPr marL="742950" lvl="1" indent="-285750" algn="just">
              <a:lnSpc>
                <a:spcPct val="150000"/>
              </a:lnSpc>
            </a:pPr>
            <a:r>
              <a:rPr lang="en-US" dirty="0"/>
              <a:t>Dining Philosophers Problem</a:t>
            </a:r>
            <a:endParaRPr lang="en-IN" dirty="0"/>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40386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F057FF2B-0089-4ED8-B75F-5E48D33BEBE9}"/>
              </a:ext>
            </a:extLst>
          </p:cNvPr>
          <p:cNvSpPr>
            <a:spLocks noGrp="1"/>
          </p:cNvSpPr>
          <p:nvPr>
            <p:ph type="title"/>
          </p:nvPr>
        </p:nvSpPr>
        <p:spPr/>
        <p:txBody>
          <a:bodyPr/>
          <a:lstStyle/>
          <a:p>
            <a:r>
              <a:rPr lang="en-US" altLang="en-US"/>
              <a:t>Deadlock</a:t>
            </a:r>
          </a:p>
        </p:txBody>
      </p:sp>
      <p:sp>
        <p:nvSpPr>
          <p:cNvPr id="28674" name="Content Placeholder 3">
            <a:extLst>
              <a:ext uri="{FF2B5EF4-FFF2-40B4-BE49-F238E27FC236}">
                <a16:creationId xmlns:a16="http://schemas.microsoft.com/office/drawing/2014/main" id="{B50F1AD8-EE7B-4D7B-8CCB-B2D90A2200CD}"/>
              </a:ext>
            </a:extLst>
          </p:cNvPr>
          <p:cNvSpPr>
            <a:spLocks noGrp="1"/>
          </p:cNvSpPr>
          <p:nvPr>
            <p:ph idx="1"/>
          </p:nvPr>
        </p:nvSpPr>
        <p:spPr/>
        <p:txBody>
          <a:bodyPr/>
          <a:lstStyle/>
          <a:p>
            <a:r>
              <a:rPr lang="en-US" altLang="en-US"/>
              <a:t>Permanent blocking of a set of processes that either compete for system resources or communicate with each other</a:t>
            </a:r>
          </a:p>
          <a:p>
            <a:r>
              <a:rPr lang="en-US" altLang="en-US"/>
              <a:t>No efficient solution</a:t>
            </a:r>
          </a:p>
          <a:p>
            <a:r>
              <a:rPr lang="en-US" altLang="en-US"/>
              <a:t>Involve conflicting needs for resources by two or more processes</a:t>
            </a:r>
          </a:p>
          <a:p>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4489B313-C4BF-4765-871C-9C974946E2A6}"/>
              </a:ext>
            </a:extLst>
          </p:cNvPr>
          <p:cNvSpPr>
            <a:spLocks noGrp="1"/>
          </p:cNvSpPr>
          <p:nvPr>
            <p:ph type="title"/>
          </p:nvPr>
        </p:nvSpPr>
        <p:spPr/>
        <p:txBody>
          <a:bodyPr/>
          <a:lstStyle/>
          <a:p>
            <a:r>
              <a:rPr lang="en-US" altLang="en-US"/>
              <a:t>Deadlock</a:t>
            </a:r>
          </a:p>
        </p:txBody>
      </p:sp>
      <p:pic>
        <p:nvPicPr>
          <p:cNvPr id="30722" name="Content Placeholder 3" descr="Fig06_01.gif">
            <a:extLst>
              <a:ext uri="{FF2B5EF4-FFF2-40B4-BE49-F238E27FC236}">
                <a16:creationId xmlns:a16="http://schemas.microsoft.com/office/drawing/2014/main" id="{3AD1CFA7-2CB9-4324-B0E7-E4E70CFC150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1" y="1219201"/>
            <a:ext cx="8410575" cy="5300663"/>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6AEE4CEA-2921-4BC2-9AB7-A0F29F2DF405}"/>
              </a:ext>
            </a:extLst>
          </p:cNvPr>
          <p:cNvSpPr>
            <a:spLocks noGrp="1"/>
          </p:cNvSpPr>
          <p:nvPr>
            <p:ph type="title"/>
          </p:nvPr>
        </p:nvSpPr>
        <p:spPr/>
        <p:txBody>
          <a:bodyPr/>
          <a:lstStyle/>
          <a:p>
            <a:r>
              <a:rPr lang="en-US" altLang="en-US"/>
              <a:t>A Simple Example</a:t>
            </a:r>
          </a:p>
        </p:txBody>
      </p:sp>
      <p:sp>
        <p:nvSpPr>
          <p:cNvPr id="40962" name="Content Placeholder 2">
            <a:extLst>
              <a:ext uri="{FF2B5EF4-FFF2-40B4-BE49-F238E27FC236}">
                <a16:creationId xmlns:a16="http://schemas.microsoft.com/office/drawing/2014/main" id="{EB6AD3E2-D155-44CC-ABEE-B467F09B58B6}"/>
              </a:ext>
            </a:extLst>
          </p:cNvPr>
          <p:cNvSpPr>
            <a:spLocks noGrp="1"/>
          </p:cNvSpPr>
          <p:nvPr>
            <p:ph idx="1"/>
          </p:nvPr>
        </p:nvSpPr>
        <p:spPr>
          <a:xfrm>
            <a:off x="1259457" y="2293126"/>
            <a:ext cx="10132443" cy="3636088"/>
          </a:xfrm>
        </p:spPr>
        <p:txBody>
          <a:bodyPr/>
          <a:lstStyle/>
          <a:p>
            <a:pPr>
              <a:buFont typeface="Arial" panose="020B0604020202020204" pitchFamily="34" charset="0"/>
              <a:buNone/>
            </a:pPr>
            <a:r>
              <a:rPr lang="en-US" altLang="en-US" dirty="0"/>
              <a:t>void echo()</a:t>
            </a:r>
          </a:p>
          <a:p>
            <a:pPr>
              <a:buFont typeface="Arial" panose="020B0604020202020204" pitchFamily="34" charset="0"/>
              <a:buNone/>
            </a:pPr>
            <a:r>
              <a:rPr lang="en-US" altLang="en-US" dirty="0"/>
              <a:t>{</a:t>
            </a:r>
          </a:p>
          <a:p>
            <a:pPr>
              <a:buFont typeface="Arial" panose="020B0604020202020204" pitchFamily="34" charset="0"/>
              <a:buNone/>
            </a:pPr>
            <a:r>
              <a:rPr lang="en-US" altLang="en-US" dirty="0"/>
              <a:t>	chin = </a:t>
            </a:r>
            <a:r>
              <a:rPr lang="en-US" altLang="en-US" dirty="0" err="1"/>
              <a:t>getchar</a:t>
            </a:r>
            <a:r>
              <a:rPr lang="en-US" altLang="en-US" dirty="0"/>
              <a:t>();</a:t>
            </a:r>
          </a:p>
          <a:p>
            <a:pPr>
              <a:buFont typeface="Arial" panose="020B0604020202020204" pitchFamily="34" charset="0"/>
              <a:buNone/>
            </a:pPr>
            <a:r>
              <a:rPr lang="en-US" altLang="en-US" dirty="0"/>
              <a:t>	</a:t>
            </a:r>
            <a:r>
              <a:rPr lang="en-US" altLang="en-US" dirty="0" err="1"/>
              <a:t>chout</a:t>
            </a:r>
            <a:r>
              <a:rPr lang="en-US" altLang="en-US" dirty="0"/>
              <a:t> = chin;</a:t>
            </a:r>
          </a:p>
          <a:p>
            <a:pPr>
              <a:buFont typeface="Arial" panose="020B0604020202020204" pitchFamily="34" charset="0"/>
              <a:buNone/>
            </a:pPr>
            <a:r>
              <a:rPr lang="en-US" altLang="en-US" dirty="0"/>
              <a:t>	</a:t>
            </a:r>
            <a:r>
              <a:rPr lang="en-US" altLang="en-US" dirty="0" err="1"/>
              <a:t>putchar</a:t>
            </a:r>
            <a:r>
              <a:rPr lang="en-US" altLang="en-US" dirty="0"/>
              <a:t>(</a:t>
            </a:r>
            <a:r>
              <a:rPr lang="en-US" altLang="en-US" dirty="0" err="1"/>
              <a:t>chout</a:t>
            </a:r>
            <a:r>
              <a:rPr lang="en-US" altLang="en-US" dirty="0"/>
              <a:t>); </a:t>
            </a:r>
          </a:p>
          <a:p>
            <a:pPr>
              <a:buFont typeface="Arial" panose="020B0604020202020204" pitchFamily="34" charset="0"/>
              <a:buNone/>
            </a:pPr>
            <a:r>
              <a:rPr lang="en-US" altLang="en-US" dirty="0"/>
              <a:t>}</a:t>
            </a:r>
          </a:p>
          <a:p>
            <a:endParaRPr lang="en-US" altLang="en-US" dirty="0"/>
          </a:p>
        </p:txBody>
      </p:sp>
    </p:spTree>
    <p:extLst>
      <p:ext uri="{BB962C8B-B14F-4D97-AF65-F5344CB8AC3E}">
        <p14:creationId xmlns:p14="http://schemas.microsoft.com/office/powerpoint/2010/main" val="16547596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B8AB0B16-8BD4-4C07-B32A-9C6801829F15}"/>
              </a:ext>
            </a:extLst>
          </p:cNvPr>
          <p:cNvSpPr>
            <a:spLocks noGrp="1"/>
          </p:cNvSpPr>
          <p:nvPr>
            <p:ph type="title"/>
          </p:nvPr>
        </p:nvSpPr>
        <p:spPr/>
        <p:txBody>
          <a:bodyPr/>
          <a:lstStyle/>
          <a:p>
            <a:r>
              <a:rPr lang="en-US" altLang="en-US"/>
              <a:t>Deadlock</a:t>
            </a:r>
          </a:p>
        </p:txBody>
      </p:sp>
      <p:pic>
        <p:nvPicPr>
          <p:cNvPr id="32770" name="Content Placeholder 3" descr="Fig06_02.gif">
            <a:extLst>
              <a:ext uri="{FF2B5EF4-FFF2-40B4-BE49-F238E27FC236}">
                <a16:creationId xmlns:a16="http://schemas.microsoft.com/office/drawing/2014/main" id="{952DE167-8E94-4143-882E-86FCCA587E07}"/>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895601" y="1143000"/>
            <a:ext cx="6721475" cy="5600700"/>
          </a:xfr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092F2535-3E97-44B9-9677-7E784A913F55}"/>
              </a:ext>
            </a:extLst>
          </p:cNvPr>
          <p:cNvSpPr>
            <a:spLocks noGrp="1"/>
          </p:cNvSpPr>
          <p:nvPr>
            <p:ph type="title"/>
          </p:nvPr>
        </p:nvSpPr>
        <p:spPr/>
        <p:txBody>
          <a:bodyPr/>
          <a:lstStyle/>
          <a:p>
            <a:r>
              <a:rPr lang="en-US" altLang="en-US"/>
              <a:t>Deadlock</a:t>
            </a:r>
          </a:p>
        </p:txBody>
      </p:sp>
      <p:pic>
        <p:nvPicPr>
          <p:cNvPr id="34818" name="Content Placeholder 3" descr="Fig06_03.gif">
            <a:extLst>
              <a:ext uri="{FF2B5EF4-FFF2-40B4-BE49-F238E27FC236}">
                <a16:creationId xmlns:a16="http://schemas.microsoft.com/office/drawing/2014/main" id="{2081D490-D870-45DC-A05C-78B494DF2FD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590800" y="1143001"/>
            <a:ext cx="7145338" cy="5572125"/>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68B1C01-0B53-AF9F-592F-4B946D2C64FC}"/>
              </a:ext>
            </a:extLst>
          </p:cNvPr>
          <p:cNvSpPr>
            <a:spLocks noChangeArrowheads="1"/>
          </p:cNvSpPr>
          <p:nvPr/>
        </p:nvSpPr>
        <p:spPr bwMode="auto">
          <a:xfrm>
            <a:off x="1524000" y="5842000"/>
            <a:ext cx="91440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pPr>
            <a:endParaRPr lang="en-US" altLang="en-US" sz="2400">
              <a:latin typeface="Arial" panose="020B0604020202020204" pitchFamily="34" charset="0"/>
            </a:endParaRPr>
          </a:p>
        </p:txBody>
      </p:sp>
      <p:sp>
        <p:nvSpPr>
          <p:cNvPr id="61443" name="Rectangle 3">
            <a:extLst>
              <a:ext uri="{FF2B5EF4-FFF2-40B4-BE49-F238E27FC236}">
                <a16:creationId xmlns:a16="http://schemas.microsoft.com/office/drawing/2014/main" id="{85144027-E997-B7AB-E8E6-57510D63EAF0}"/>
              </a:ext>
            </a:extLst>
          </p:cNvPr>
          <p:cNvSpPr>
            <a:spLocks noChangeArrowheads="1"/>
          </p:cNvSpPr>
          <p:nvPr/>
        </p:nvSpPr>
        <p:spPr bwMode="auto">
          <a:xfrm>
            <a:off x="152400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3600" dirty="0">
                <a:solidFill>
                  <a:srgbClr val="FF0000"/>
                </a:solidFill>
                <a:latin typeface="Arial" panose="020B0604020202020204" pitchFamily="34" charset="0"/>
              </a:rPr>
              <a:t>Possibility of Deadlock - Example</a:t>
            </a:r>
          </a:p>
        </p:txBody>
      </p:sp>
      <p:sp>
        <p:nvSpPr>
          <p:cNvPr id="61444" name="Rectangle 4">
            <a:extLst>
              <a:ext uri="{FF2B5EF4-FFF2-40B4-BE49-F238E27FC236}">
                <a16:creationId xmlns:a16="http://schemas.microsoft.com/office/drawing/2014/main" id="{791CBEE5-DBC9-B144-05EB-12D8393C3863}"/>
              </a:ext>
            </a:extLst>
          </p:cNvPr>
          <p:cNvSpPr>
            <a:spLocks noChangeArrowheads="1"/>
          </p:cNvSpPr>
          <p:nvPr/>
        </p:nvSpPr>
        <p:spPr bwMode="auto">
          <a:xfrm>
            <a:off x="1701800" y="6565901"/>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1200">
                <a:solidFill>
                  <a:srgbClr val="898989"/>
                </a:solidFill>
              </a:rPr>
              <a:t>Tanenbaum, Modern Operating Systems 3 e, (c) 2008 Prentice-Hall, Inc. All rights reserved. 0-13-</a:t>
            </a:r>
            <a:r>
              <a:rPr lang="en-US" altLang="en-US" sz="1200" b="1">
                <a:solidFill>
                  <a:srgbClr val="898989"/>
                </a:solidFill>
              </a:rPr>
              <a:t>6006639</a:t>
            </a:r>
          </a:p>
        </p:txBody>
      </p:sp>
      <p:sp>
        <p:nvSpPr>
          <p:cNvPr id="61445" name="Rectangle 6">
            <a:extLst>
              <a:ext uri="{FF2B5EF4-FFF2-40B4-BE49-F238E27FC236}">
                <a16:creationId xmlns:a16="http://schemas.microsoft.com/office/drawing/2014/main" id="{D515E3D3-E7CC-100C-F553-2BEA99BF4C31}"/>
              </a:ext>
            </a:extLst>
          </p:cNvPr>
          <p:cNvSpPr>
            <a:spLocks noChangeArrowheads="1"/>
          </p:cNvSpPr>
          <p:nvPr/>
        </p:nvSpPr>
        <p:spPr bwMode="auto">
          <a:xfrm>
            <a:off x="2889250" y="5322888"/>
            <a:ext cx="11318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32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32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32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32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200"/>
              <a:t>. . .</a:t>
            </a:r>
          </a:p>
        </p:txBody>
      </p:sp>
      <p:pic>
        <p:nvPicPr>
          <p:cNvPr id="61446" name="Picture 7" descr="D:\b\b4\IBM\02-28.jpg">
            <a:extLst>
              <a:ext uri="{FF2B5EF4-FFF2-40B4-BE49-F238E27FC236}">
                <a16:creationId xmlns:a16="http://schemas.microsoft.com/office/drawing/2014/main" id="{387E4791-0149-0AC2-5F0E-52A07A094D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858838"/>
            <a:ext cx="7842250" cy="533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CCD0E129-B167-3F21-A1FC-4631972412FF}"/>
                  </a:ext>
                </a:extLst>
              </p14:cNvPr>
              <p14:cNvContentPartPr/>
              <p14:nvPr/>
            </p14:nvContentPartPr>
            <p14:xfrm>
              <a:off x="2981061" y="2848706"/>
              <a:ext cx="360" cy="360"/>
            </p14:xfrm>
          </p:contentPart>
        </mc:Choice>
        <mc:Fallback xmlns="">
          <p:pic>
            <p:nvPicPr>
              <p:cNvPr id="2" name="Ink 1">
                <a:extLst>
                  <a:ext uri="{FF2B5EF4-FFF2-40B4-BE49-F238E27FC236}">
                    <a16:creationId xmlns:a16="http://schemas.microsoft.com/office/drawing/2014/main" id="{CCD0E129-B167-3F21-A1FC-4631972412FF}"/>
                  </a:ext>
                </a:extLst>
              </p:cNvPr>
              <p:cNvPicPr/>
              <p:nvPr/>
            </p:nvPicPr>
            <p:blipFill>
              <a:blip r:embed="rId7"/>
              <a:stretch>
                <a:fillRect/>
              </a:stretch>
            </p:blipFill>
            <p:spPr>
              <a:xfrm>
                <a:off x="2972421" y="2839706"/>
                <a:ext cx="18000" cy="18000"/>
              </a:xfrm>
              <a:prstGeom prst="rect">
                <a:avLst/>
              </a:prstGeom>
            </p:spPr>
          </p:pic>
        </mc:Fallback>
      </mc:AlternateContent>
      <p:grpSp>
        <p:nvGrpSpPr>
          <p:cNvPr id="6" name="Group 5">
            <a:extLst>
              <a:ext uri="{FF2B5EF4-FFF2-40B4-BE49-F238E27FC236}">
                <a16:creationId xmlns:a16="http://schemas.microsoft.com/office/drawing/2014/main" id="{51AA3BA8-F6EC-2528-3E22-3FAA1072B7F3}"/>
              </a:ext>
            </a:extLst>
          </p:cNvPr>
          <p:cNvGrpSpPr/>
          <p:nvPr/>
        </p:nvGrpSpPr>
        <p:grpSpPr>
          <a:xfrm>
            <a:off x="2554821" y="2796146"/>
            <a:ext cx="444600" cy="341640"/>
            <a:chOff x="2554821" y="2796146"/>
            <a:chExt cx="444600" cy="341640"/>
          </a:xfrm>
        </p:grpSpPr>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3DCED545-C8E7-EB9D-72AB-5DD6F00870E3}"/>
                    </a:ext>
                  </a:extLst>
                </p14:cNvPr>
                <p14:cNvContentPartPr/>
                <p14:nvPr/>
              </p14:nvContentPartPr>
              <p14:xfrm>
                <a:off x="2554821" y="2845826"/>
                <a:ext cx="426600" cy="231120"/>
              </p14:xfrm>
            </p:contentPart>
          </mc:Choice>
          <mc:Fallback xmlns="">
            <p:pic>
              <p:nvPicPr>
                <p:cNvPr id="3" name="Ink 2">
                  <a:extLst>
                    <a:ext uri="{FF2B5EF4-FFF2-40B4-BE49-F238E27FC236}">
                      <a16:creationId xmlns:a16="http://schemas.microsoft.com/office/drawing/2014/main" id="{3DCED545-C8E7-EB9D-72AB-5DD6F00870E3}"/>
                    </a:ext>
                  </a:extLst>
                </p:cNvPr>
                <p:cNvPicPr/>
                <p:nvPr/>
              </p:nvPicPr>
              <p:blipFill>
                <a:blip r:embed="rId9"/>
                <a:stretch>
                  <a:fillRect/>
                </a:stretch>
              </p:blipFill>
              <p:spPr>
                <a:xfrm>
                  <a:off x="2546181" y="2836826"/>
                  <a:ext cx="44424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 name="Ink 3">
                  <a:extLst>
                    <a:ext uri="{FF2B5EF4-FFF2-40B4-BE49-F238E27FC236}">
                      <a16:creationId xmlns:a16="http://schemas.microsoft.com/office/drawing/2014/main" id="{EE082971-5722-51ED-DA76-A01E7E217232}"/>
                    </a:ext>
                  </a:extLst>
                </p14:cNvPr>
                <p14:cNvContentPartPr/>
                <p14:nvPr/>
              </p14:nvContentPartPr>
              <p14:xfrm>
                <a:off x="2888541" y="2968226"/>
                <a:ext cx="84600" cy="169560"/>
              </p14:xfrm>
            </p:contentPart>
          </mc:Choice>
          <mc:Fallback xmlns="">
            <p:pic>
              <p:nvPicPr>
                <p:cNvPr id="4" name="Ink 3">
                  <a:extLst>
                    <a:ext uri="{FF2B5EF4-FFF2-40B4-BE49-F238E27FC236}">
                      <a16:creationId xmlns:a16="http://schemas.microsoft.com/office/drawing/2014/main" id="{EE082971-5722-51ED-DA76-A01E7E217232}"/>
                    </a:ext>
                  </a:extLst>
                </p:cNvPr>
                <p:cNvPicPr/>
                <p:nvPr/>
              </p:nvPicPr>
              <p:blipFill>
                <a:blip r:embed="rId11"/>
                <a:stretch>
                  <a:fillRect/>
                </a:stretch>
              </p:blipFill>
              <p:spPr>
                <a:xfrm>
                  <a:off x="2879541" y="2959586"/>
                  <a:ext cx="102240" cy="187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 name="Ink 4">
                  <a:extLst>
                    <a:ext uri="{FF2B5EF4-FFF2-40B4-BE49-F238E27FC236}">
                      <a16:creationId xmlns:a16="http://schemas.microsoft.com/office/drawing/2014/main" id="{0AF14C07-BD93-10E4-C5F0-78A3D590E7E8}"/>
                    </a:ext>
                  </a:extLst>
                </p14:cNvPr>
                <p14:cNvContentPartPr/>
                <p14:nvPr/>
              </p14:nvContentPartPr>
              <p14:xfrm>
                <a:off x="2928141" y="2796146"/>
                <a:ext cx="71280" cy="114480"/>
              </p14:xfrm>
            </p:contentPart>
          </mc:Choice>
          <mc:Fallback xmlns="">
            <p:pic>
              <p:nvPicPr>
                <p:cNvPr id="5" name="Ink 4">
                  <a:extLst>
                    <a:ext uri="{FF2B5EF4-FFF2-40B4-BE49-F238E27FC236}">
                      <a16:creationId xmlns:a16="http://schemas.microsoft.com/office/drawing/2014/main" id="{0AF14C07-BD93-10E4-C5F0-78A3D590E7E8}"/>
                    </a:ext>
                  </a:extLst>
                </p:cNvPr>
                <p:cNvPicPr/>
                <p:nvPr/>
              </p:nvPicPr>
              <p:blipFill>
                <a:blip r:embed="rId13"/>
                <a:stretch>
                  <a:fillRect/>
                </a:stretch>
              </p:blipFill>
              <p:spPr>
                <a:xfrm>
                  <a:off x="2919141" y="2787146"/>
                  <a:ext cx="88920" cy="132120"/>
                </a:xfrm>
                <a:prstGeom prst="rect">
                  <a:avLst/>
                </a:prstGeom>
              </p:spPr>
            </p:pic>
          </mc:Fallback>
        </mc:AlternateContent>
      </p:grpSp>
      <p:grpSp>
        <p:nvGrpSpPr>
          <p:cNvPr id="13" name="Group 12">
            <a:extLst>
              <a:ext uri="{FF2B5EF4-FFF2-40B4-BE49-F238E27FC236}">
                <a16:creationId xmlns:a16="http://schemas.microsoft.com/office/drawing/2014/main" id="{FD95BCD2-BC4F-DB37-8072-A26325007E00}"/>
              </a:ext>
            </a:extLst>
          </p:cNvPr>
          <p:cNvGrpSpPr/>
          <p:nvPr/>
        </p:nvGrpSpPr>
        <p:grpSpPr>
          <a:xfrm>
            <a:off x="2568861" y="4942826"/>
            <a:ext cx="474840" cy="393840"/>
            <a:chOff x="2568861" y="4942826"/>
            <a:chExt cx="474840" cy="393840"/>
          </a:xfrm>
        </p:grpSpPr>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D0B02389-07BE-F53C-BB00-A43A47637A30}"/>
                    </a:ext>
                  </a:extLst>
                </p14:cNvPr>
                <p14:cNvContentPartPr/>
                <p14:nvPr/>
              </p14:nvContentPartPr>
              <p14:xfrm>
                <a:off x="2568861" y="5022386"/>
                <a:ext cx="421560" cy="266040"/>
              </p14:xfrm>
            </p:contentPart>
          </mc:Choice>
          <mc:Fallback xmlns="">
            <p:pic>
              <p:nvPicPr>
                <p:cNvPr id="8" name="Ink 7">
                  <a:extLst>
                    <a:ext uri="{FF2B5EF4-FFF2-40B4-BE49-F238E27FC236}">
                      <a16:creationId xmlns:a16="http://schemas.microsoft.com/office/drawing/2014/main" id="{D0B02389-07BE-F53C-BB00-A43A47637A30}"/>
                    </a:ext>
                  </a:extLst>
                </p:cNvPr>
                <p:cNvPicPr/>
                <p:nvPr/>
              </p:nvPicPr>
              <p:blipFill>
                <a:blip r:embed="rId15"/>
                <a:stretch>
                  <a:fillRect/>
                </a:stretch>
              </p:blipFill>
              <p:spPr>
                <a:xfrm>
                  <a:off x="2560221" y="5013386"/>
                  <a:ext cx="43920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A55AB5E3-DD52-EAD2-43E1-384078837DC8}"/>
                    </a:ext>
                  </a:extLst>
                </p14:cNvPr>
                <p14:cNvContentPartPr/>
                <p14:nvPr/>
              </p14:nvContentPartPr>
              <p14:xfrm>
                <a:off x="2928141" y="5154506"/>
                <a:ext cx="99000" cy="111600"/>
              </p14:xfrm>
            </p:contentPart>
          </mc:Choice>
          <mc:Fallback xmlns="">
            <p:pic>
              <p:nvPicPr>
                <p:cNvPr id="9" name="Ink 8">
                  <a:extLst>
                    <a:ext uri="{FF2B5EF4-FFF2-40B4-BE49-F238E27FC236}">
                      <a16:creationId xmlns:a16="http://schemas.microsoft.com/office/drawing/2014/main" id="{A55AB5E3-DD52-EAD2-43E1-384078837DC8}"/>
                    </a:ext>
                  </a:extLst>
                </p:cNvPr>
                <p:cNvPicPr/>
                <p:nvPr/>
              </p:nvPicPr>
              <p:blipFill>
                <a:blip r:embed="rId17"/>
                <a:stretch>
                  <a:fillRect/>
                </a:stretch>
              </p:blipFill>
              <p:spPr>
                <a:xfrm>
                  <a:off x="2919141" y="5145866"/>
                  <a:ext cx="11664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85D68BDB-C3D0-9649-92BA-C242F3C7A10A}"/>
                    </a:ext>
                  </a:extLst>
                </p14:cNvPr>
                <p14:cNvContentPartPr/>
                <p14:nvPr/>
              </p14:nvContentPartPr>
              <p14:xfrm>
                <a:off x="2911941" y="4942826"/>
                <a:ext cx="131760" cy="155880"/>
              </p14:xfrm>
            </p:contentPart>
          </mc:Choice>
          <mc:Fallback xmlns="">
            <p:pic>
              <p:nvPicPr>
                <p:cNvPr id="10" name="Ink 9">
                  <a:extLst>
                    <a:ext uri="{FF2B5EF4-FFF2-40B4-BE49-F238E27FC236}">
                      <a16:creationId xmlns:a16="http://schemas.microsoft.com/office/drawing/2014/main" id="{85D68BDB-C3D0-9649-92BA-C242F3C7A10A}"/>
                    </a:ext>
                  </a:extLst>
                </p:cNvPr>
                <p:cNvPicPr/>
                <p:nvPr/>
              </p:nvPicPr>
              <p:blipFill>
                <a:blip r:embed="rId19"/>
                <a:stretch>
                  <a:fillRect/>
                </a:stretch>
              </p:blipFill>
              <p:spPr>
                <a:xfrm>
                  <a:off x="2902941" y="4933826"/>
                  <a:ext cx="149400" cy="173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0DBFEEAB-AC73-DE72-1143-F34C02BB0C54}"/>
                    </a:ext>
                  </a:extLst>
                </p14:cNvPr>
                <p14:cNvContentPartPr/>
                <p14:nvPr/>
              </p14:nvContentPartPr>
              <p14:xfrm>
                <a:off x="2951541" y="5234066"/>
                <a:ext cx="56520" cy="102600"/>
              </p14:xfrm>
            </p:contentPart>
          </mc:Choice>
          <mc:Fallback xmlns="">
            <p:pic>
              <p:nvPicPr>
                <p:cNvPr id="12" name="Ink 11">
                  <a:extLst>
                    <a:ext uri="{FF2B5EF4-FFF2-40B4-BE49-F238E27FC236}">
                      <a16:creationId xmlns:a16="http://schemas.microsoft.com/office/drawing/2014/main" id="{0DBFEEAB-AC73-DE72-1143-F34C02BB0C54}"/>
                    </a:ext>
                  </a:extLst>
                </p:cNvPr>
                <p:cNvPicPr/>
                <p:nvPr/>
              </p:nvPicPr>
              <p:blipFill>
                <a:blip r:embed="rId21"/>
                <a:stretch>
                  <a:fillRect/>
                </a:stretch>
              </p:blipFill>
              <p:spPr>
                <a:xfrm>
                  <a:off x="2942901" y="5225426"/>
                  <a:ext cx="74160" cy="120240"/>
                </a:xfrm>
                <a:prstGeom prst="rect">
                  <a:avLst/>
                </a:prstGeom>
              </p:spPr>
            </p:pic>
          </mc:Fallback>
        </mc:AlternateContent>
      </p:grpSp>
    </p:spTree>
    <p:extLst>
      <p:ext uri="{BB962C8B-B14F-4D97-AF65-F5344CB8AC3E}">
        <p14:creationId xmlns:p14="http://schemas.microsoft.com/office/powerpoint/2010/main" val="4108316004"/>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CE8573FF-529C-4498-B943-D42A35AC848F}"/>
              </a:ext>
            </a:extLst>
          </p:cNvPr>
          <p:cNvSpPr>
            <a:spLocks noGrp="1"/>
          </p:cNvSpPr>
          <p:nvPr>
            <p:ph type="title"/>
          </p:nvPr>
        </p:nvSpPr>
        <p:spPr/>
        <p:txBody>
          <a:bodyPr/>
          <a:lstStyle/>
          <a:p>
            <a:r>
              <a:rPr lang="en-US" altLang="en-US"/>
              <a:t>Resource Allocation Graphs</a:t>
            </a:r>
          </a:p>
        </p:txBody>
      </p:sp>
      <p:sp>
        <p:nvSpPr>
          <p:cNvPr id="49154" name="Content Placeholder 2">
            <a:extLst>
              <a:ext uri="{FF2B5EF4-FFF2-40B4-BE49-F238E27FC236}">
                <a16:creationId xmlns:a16="http://schemas.microsoft.com/office/drawing/2014/main" id="{4157BBB4-37F2-47E7-BA9A-2ADBDADDDCBF}"/>
              </a:ext>
            </a:extLst>
          </p:cNvPr>
          <p:cNvSpPr>
            <a:spLocks noGrp="1"/>
          </p:cNvSpPr>
          <p:nvPr>
            <p:ph idx="1"/>
          </p:nvPr>
        </p:nvSpPr>
        <p:spPr/>
        <p:txBody>
          <a:bodyPr/>
          <a:lstStyle/>
          <a:p>
            <a:r>
              <a:rPr lang="en-US" altLang="en-US"/>
              <a:t>Directed graph that depicts a state of the system of resources and processes</a:t>
            </a:r>
          </a:p>
        </p:txBody>
      </p:sp>
      <p:pic>
        <p:nvPicPr>
          <p:cNvPr id="49155" name="Picture 3" descr="Fig06_05a.gif">
            <a:extLst>
              <a:ext uri="{FF2B5EF4-FFF2-40B4-BE49-F238E27FC236}">
                <a16:creationId xmlns:a16="http://schemas.microsoft.com/office/drawing/2014/main" id="{DD92C0EC-6585-4775-9E7B-7E1AFBB3DFE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048000"/>
            <a:ext cx="875188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81CF440A-7391-428D-9949-7E349F21EF33}"/>
              </a:ext>
            </a:extLst>
          </p:cNvPr>
          <p:cNvSpPr>
            <a:spLocks noGrp="1"/>
          </p:cNvSpPr>
          <p:nvPr>
            <p:ph type="title"/>
          </p:nvPr>
        </p:nvSpPr>
        <p:spPr/>
        <p:txBody>
          <a:bodyPr/>
          <a:lstStyle/>
          <a:p>
            <a:r>
              <a:rPr lang="en-US" altLang="en-US"/>
              <a:t>Conditions for Deadlock</a:t>
            </a:r>
          </a:p>
        </p:txBody>
      </p:sp>
      <p:sp>
        <p:nvSpPr>
          <p:cNvPr id="51202" name="Content Placeholder 2">
            <a:extLst>
              <a:ext uri="{FF2B5EF4-FFF2-40B4-BE49-F238E27FC236}">
                <a16:creationId xmlns:a16="http://schemas.microsoft.com/office/drawing/2014/main" id="{DFE3ED7E-AB29-4FD3-AF40-567E1F5B25F2}"/>
              </a:ext>
            </a:extLst>
          </p:cNvPr>
          <p:cNvSpPr>
            <a:spLocks noGrp="1"/>
          </p:cNvSpPr>
          <p:nvPr>
            <p:ph idx="1"/>
          </p:nvPr>
        </p:nvSpPr>
        <p:spPr/>
        <p:txBody>
          <a:bodyPr/>
          <a:lstStyle/>
          <a:p>
            <a:r>
              <a:rPr lang="en-US" altLang="en-US"/>
              <a:t>Mutual exclusion</a:t>
            </a:r>
          </a:p>
          <a:p>
            <a:pPr lvl="1"/>
            <a:r>
              <a:rPr lang="en-US" altLang="en-US"/>
              <a:t>Only one process may use a resource at a time</a:t>
            </a:r>
          </a:p>
          <a:p>
            <a:r>
              <a:rPr lang="en-US" altLang="en-US"/>
              <a:t>Hold-and-wait</a:t>
            </a:r>
          </a:p>
          <a:p>
            <a:pPr lvl="1"/>
            <a:r>
              <a:rPr lang="en-US" altLang="en-US"/>
              <a:t>A process may hold allocated resources while awaiting assignment of others</a:t>
            </a:r>
          </a:p>
          <a:p>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7553ACC7-CE24-4240-8880-F801F395857D}"/>
              </a:ext>
            </a:extLst>
          </p:cNvPr>
          <p:cNvSpPr>
            <a:spLocks noGrp="1"/>
          </p:cNvSpPr>
          <p:nvPr>
            <p:ph type="title"/>
          </p:nvPr>
        </p:nvSpPr>
        <p:spPr/>
        <p:txBody>
          <a:bodyPr/>
          <a:lstStyle/>
          <a:p>
            <a:r>
              <a:rPr lang="en-US" altLang="en-US"/>
              <a:t>Conditions for Deadlock</a:t>
            </a:r>
          </a:p>
        </p:txBody>
      </p:sp>
      <p:sp>
        <p:nvSpPr>
          <p:cNvPr id="53250" name="Content Placeholder 2">
            <a:extLst>
              <a:ext uri="{FF2B5EF4-FFF2-40B4-BE49-F238E27FC236}">
                <a16:creationId xmlns:a16="http://schemas.microsoft.com/office/drawing/2014/main" id="{259B15B4-16E2-4D2D-A270-A5DEE5F4EE79}"/>
              </a:ext>
            </a:extLst>
          </p:cNvPr>
          <p:cNvSpPr>
            <a:spLocks noGrp="1"/>
          </p:cNvSpPr>
          <p:nvPr>
            <p:ph idx="1"/>
          </p:nvPr>
        </p:nvSpPr>
        <p:spPr/>
        <p:txBody>
          <a:bodyPr/>
          <a:lstStyle/>
          <a:p>
            <a:r>
              <a:rPr lang="en-US" altLang="en-US"/>
              <a:t>No preemption</a:t>
            </a:r>
          </a:p>
          <a:p>
            <a:pPr lvl="1"/>
            <a:r>
              <a:rPr lang="en-US" altLang="en-US"/>
              <a:t>No resource can be forcibly removed form a process holding it</a:t>
            </a:r>
          </a:p>
          <a:p>
            <a:r>
              <a:rPr lang="en-US" altLang="en-US"/>
              <a:t>Circular wait</a:t>
            </a:r>
          </a:p>
          <a:p>
            <a:pPr lvl="1"/>
            <a:r>
              <a:rPr lang="en-US" altLang="en-US"/>
              <a:t>A closed chain of processes exists, such that each process holds at least one resource needed by the next process in the chain</a:t>
            </a:r>
          </a:p>
          <a:p>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a:extLst>
              <a:ext uri="{FF2B5EF4-FFF2-40B4-BE49-F238E27FC236}">
                <a16:creationId xmlns:a16="http://schemas.microsoft.com/office/drawing/2014/main" id="{572425DE-6A78-438B-8647-EC325FE1BA09}"/>
              </a:ext>
            </a:extLst>
          </p:cNvPr>
          <p:cNvSpPr>
            <a:spLocks noGrp="1"/>
          </p:cNvSpPr>
          <p:nvPr>
            <p:ph type="title"/>
          </p:nvPr>
        </p:nvSpPr>
        <p:spPr/>
        <p:txBody>
          <a:bodyPr/>
          <a:lstStyle/>
          <a:p>
            <a:r>
              <a:rPr lang="en-US" altLang="en-US"/>
              <a:t>Possibility of Deadlock</a:t>
            </a:r>
          </a:p>
        </p:txBody>
      </p:sp>
      <p:sp>
        <p:nvSpPr>
          <p:cNvPr id="59394" name="Content Placeholder 2">
            <a:extLst>
              <a:ext uri="{FF2B5EF4-FFF2-40B4-BE49-F238E27FC236}">
                <a16:creationId xmlns:a16="http://schemas.microsoft.com/office/drawing/2014/main" id="{4BF6D16D-78F4-4A3B-900B-07F57CD40D7B}"/>
              </a:ext>
            </a:extLst>
          </p:cNvPr>
          <p:cNvSpPr>
            <a:spLocks noGrp="1"/>
          </p:cNvSpPr>
          <p:nvPr>
            <p:ph idx="1"/>
          </p:nvPr>
        </p:nvSpPr>
        <p:spPr/>
        <p:txBody>
          <a:bodyPr/>
          <a:lstStyle/>
          <a:p>
            <a:r>
              <a:rPr lang="en-US" altLang="en-US"/>
              <a:t>Mutual Exclusion</a:t>
            </a:r>
          </a:p>
          <a:p>
            <a:r>
              <a:rPr lang="en-US" altLang="en-US"/>
              <a:t>No preemption</a:t>
            </a:r>
          </a:p>
          <a:p>
            <a:r>
              <a:rPr lang="en-US" altLang="en-US"/>
              <a:t>Hold and wait</a:t>
            </a:r>
          </a:p>
        </p:txBody>
      </p:sp>
    </p:spTree>
    <p:extLst>
      <p:ext uri="{BB962C8B-B14F-4D97-AF65-F5344CB8AC3E}">
        <p14:creationId xmlns:p14="http://schemas.microsoft.com/office/powerpoint/2010/main" val="5533268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098DE0B0-4C89-4C6C-81F2-B00D9E666EBC}"/>
              </a:ext>
            </a:extLst>
          </p:cNvPr>
          <p:cNvSpPr>
            <a:spLocks noGrp="1"/>
          </p:cNvSpPr>
          <p:nvPr>
            <p:ph type="title"/>
          </p:nvPr>
        </p:nvSpPr>
        <p:spPr/>
        <p:txBody>
          <a:bodyPr/>
          <a:lstStyle/>
          <a:p>
            <a:r>
              <a:rPr lang="en-US" altLang="en-US"/>
              <a:t>Existence of Deadlock</a:t>
            </a:r>
          </a:p>
        </p:txBody>
      </p:sp>
      <p:sp>
        <p:nvSpPr>
          <p:cNvPr id="61442" name="Content Placeholder 2">
            <a:extLst>
              <a:ext uri="{FF2B5EF4-FFF2-40B4-BE49-F238E27FC236}">
                <a16:creationId xmlns:a16="http://schemas.microsoft.com/office/drawing/2014/main" id="{4EB3CB03-8441-40C0-AA18-7D8389F9EB2E}"/>
              </a:ext>
            </a:extLst>
          </p:cNvPr>
          <p:cNvSpPr>
            <a:spLocks noGrp="1"/>
          </p:cNvSpPr>
          <p:nvPr>
            <p:ph idx="1"/>
          </p:nvPr>
        </p:nvSpPr>
        <p:spPr/>
        <p:txBody>
          <a:bodyPr/>
          <a:lstStyle/>
          <a:p>
            <a:r>
              <a:rPr lang="en-US" altLang="en-US"/>
              <a:t>Mutual Exclusion</a:t>
            </a:r>
          </a:p>
          <a:p>
            <a:r>
              <a:rPr lang="en-US" altLang="en-US"/>
              <a:t>No preemption</a:t>
            </a:r>
          </a:p>
          <a:p>
            <a:r>
              <a:rPr lang="en-US" altLang="en-US"/>
              <a:t>Hold and wait</a:t>
            </a:r>
          </a:p>
          <a:p>
            <a:r>
              <a:rPr lang="en-US" altLang="en-US"/>
              <a:t>Circular wait</a:t>
            </a:r>
          </a:p>
          <a:p>
            <a:endParaRPr lang="en-US" altLang="en-US"/>
          </a:p>
        </p:txBody>
      </p:sp>
    </p:spTree>
    <p:extLst>
      <p:ext uri="{BB962C8B-B14F-4D97-AF65-F5344CB8AC3E}">
        <p14:creationId xmlns:p14="http://schemas.microsoft.com/office/powerpoint/2010/main" val="9202889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C1F3DD47-99E8-4C24-A199-D0697D5EEC45}"/>
              </a:ext>
            </a:extLst>
          </p:cNvPr>
          <p:cNvSpPr>
            <a:spLocks noGrp="1"/>
          </p:cNvSpPr>
          <p:nvPr>
            <p:ph type="title"/>
          </p:nvPr>
        </p:nvSpPr>
        <p:spPr/>
        <p:txBody>
          <a:bodyPr/>
          <a:lstStyle/>
          <a:p>
            <a:r>
              <a:rPr lang="en-US" altLang="en-US"/>
              <a:t>Resource Allocation Graphs</a:t>
            </a:r>
          </a:p>
        </p:txBody>
      </p:sp>
      <p:pic>
        <p:nvPicPr>
          <p:cNvPr id="55298" name="Content Placeholder 3" descr="Fig06_05b.gif">
            <a:extLst>
              <a:ext uri="{FF2B5EF4-FFF2-40B4-BE49-F238E27FC236}">
                <a16:creationId xmlns:a16="http://schemas.microsoft.com/office/drawing/2014/main" id="{0172C096-3B79-4DD1-9771-56E39959F1C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905000" y="1447800"/>
            <a:ext cx="8515350" cy="4624388"/>
          </a:xfr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a:extLst>
              <a:ext uri="{FF2B5EF4-FFF2-40B4-BE49-F238E27FC236}">
                <a16:creationId xmlns:a16="http://schemas.microsoft.com/office/drawing/2014/main" id="{773F7E1D-DF6B-42A9-9A94-0030F5EC4FA6}"/>
              </a:ext>
            </a:extLst>
          </p:cNvPr>
          <p:cNvSpPr>
            <a:spLocks noGrp="1"/>
          </p:cNvSpPr>
          <p:nvPr>
            <p:ph type="title"/>
          </p:nvPr>
        </p:nvSpPr>
        <p:spPr/>
        <p:txBody>
          <a:bodyPr/>
          <a:lstStyle/>
          <a:p>
            <a:r>
              <a:rPr lang="en-US" altLang="en-US"/>
              <a:t>Resource Allocation Graphs</a:t>
            </a:r>
          </a:p>
        </p:txBody>
      </p:sp>
      <p:pic>
        <p:nvPicPr>
          <p:cNvPr id="57346" name="Content Placeholder 3" descr="Fig06_06.gif">
            <a:extLst>
              <a:ext uri="{FF2B5EF4-FFF2-40B4-BE49-F238E27FC236}">
                <a16:creationId xmlns:a16="http://schemas.microsoft.com/office/drawing/2014/main" id="{E36C1BC2-E14E-4D96-8075-7690CFD0495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819400" y="1219200"/>
            <a:ext cx="6737350" cy="53340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EAB9A802-C892-4ABC-923B-7871BDA66EE6}"/>
              </a:ext>
            </a:extLst>
          </p:cNvPr>
          <p:cNvSpPr>
            <a:spLocks noGrp="1"/>
          </p:cNvSpPr>
          <p:nvPr>
            <p:ph type="title"/>
          </p:nvPr>
        </p:nvSpPr>
        <p:spPr/>
        <p:txBody>
          <a:bodyPr/>
          <a:lstStyle/>
          <a:p>
            <a:r>
              <a:rPr lang="en-US" altLang="en-US"/>
              <a:t>A Simple Example: </a:t>
            </a:r>
            <a:br>
              <a:rPr lang="en-US" altLang="en-US"/>
            </a:br>
            <a:r>
              <a:rPr lang="en-US" altLang="en-US"/>
              <a:t>On a Multiprocessor</a:t>
            </a:r>
          </a:p>
        </p:txBody>
      </p:sp>
      <p:sp>
        <p:nvSpPr>
          <p:cNvPr id="43010" name="Content Placeholder 2">
            <a:extLst>
              <a:ext uri="{FF2B5EF4-FFF2-40B4-BE49-F238E27FC236}">
                <a16:creationId xmlns:a16="http://schemas.microsoft.com/office/drawing/2014/main" id="{2FF783A2-C0E6-4A55-A347-54BF9D40900B}"/>
              </a:ext>
            </a:extLst>
          </p:cNvPr>
          <p:cNvSpPr>
            <a:spLocks noGrp="1"/>
          </p:cNvSpPr>
          <p:nvPr>
            <p:ph idx="1"/>
          </p:nvPr>
        </p:nvSpPr>
        <p:spPr/>
        <p:txBody>
          <a:bodyPr>
            <a:normAutofit fontScale="92500" lnSpcReduction="10000"/>
          </a:bodyPr>
          <a:lstStyle/>
          <a:p>
            <a:pPr>
              <a:buFont typeface="Arial" panose="020B0604020202020204" pitchFamily="34" charset="0"/>
              <a:buNone/>
            </a:pPr>
            <a:r>
              <a:rPr lang="en-US" altLang="en-US" dirty="0"/>
              <a:t>Process P1				Process P2</a:t>
            </a:r>
          </a:p>
          <a:p>
            <a:pPr>
              <a:buFont typeface="Arial" panose="020B0604020202020204" pitchFamily="34" charset="0"/>
              <a:buNone/>
            </a:pPr>
            <a:r>
              <a:rPr lang="en-US" altLang="en-US" dirty="0"/>
              <a:t>		.					.	</a:t>
            </a:r>
          </a:p>
          <a:p>
            <a:pPr>
              <a:buFont typeface="Arial" panose="020B0604020202020204" pitchFamily="34" charset="0"/>
              <a:buNone/>
            </a:pPr>
            <a:r>
              <a:rPr lang="en-US" altLang="en-US" dirty="0"/>
              <a:t>chin = </a:t>
            </a:r>
            <a:r>
              <a:rPr lang="en-US" altLang="en-US" dirty="0" err="1"/>
              <a:t>getchar</a:t>
            </a:r>
            <a:r>
              <a:rPr lang="en-US" altLang="en-US" dirty="0"/>
              <a:t>(); 			.</a:t>
            </a:r>
          </a:p>
          <a:p>
            <a:pPr>
              <a:buFont typeface="Arial" panose="020B0604020202020204" pitchFamily="34" charset="0"/>
              <a:buNone/>
            </a:pPr>
            <a:r>
              <a:rPr lang="en-US" altLang="en-US" dirty="0"/>
              <a:t>		.				chin = </a:t>
            </a:r>
            <a:r>
              <a:rPr lang="en-US" altLang="en-US" dirty="0" err="1"/>
              <a:t>getchar</a:t>
            </a:r>
            <a:r>
              <a:rPr lang="en-US" altLang="en-US" dirty="0"/>
              <a:t>();</a:t>
            </a:r>
          </a:p>
          <a:p>
            <a:pPr>
              <a:buFont typeface="Arial" panose="020B0604020202020204" pitchFamily="34" charset="0"/>
              <a:buNone/>
            </a:pPr>
            <a:r>
              <a:rPr lang="en-US" altLang="en-US" dirty="0" err="1"/>
              <a:t>chout</a:t>
            </a:r>
            <a:r>
              <a:rPr lang="en-US" altLang="en-US" dirty="0"/>
              <a:t> = chin;				</a:t>
            </a:r>
            <a:r>
              <a:rPr lang="en-US" altLang="en-US" dirty="0" err="1"/>
              <a:t>chout</a:t>
            </a:r>
            <a:r>
              <a:rPr lang="en-US" altLang="en-US" dirty="0"/>
              <a:t> = chin;</a:t>
            </a:r>
          </a:p>
          <a:p>
            <a:pPr>
              <a:buFont typeface="Arial" panose="020B0604020202020204" pitchFamily="34" charset="0"/>
              <a:buNone/>
            </a:pPr>
            <a:r>
              <a:rPr lang="en-US" altLang="en-US" dirty="0" err="1"/>
              <a:t>putchar</a:t>
            </a:r>
            <a:r>
              <a:rPr lang="en-US" altLang="en-US" dirty="0"/>
              <a:t>(</a:t>
            </a:r>
            <a:r>
              <a:rPr lang="en-US" altLang="en-US" dirty="0" err="1"/>
              <a:t>chout</a:t>
            </a:r>
            <a:r>
              <a:rPr lang="en-US" altLang="en-US" dirty="0"/>
              <a:t>);				.</a:t>
            </a:r>
          </a:p>
          <a:p>
            <a:pPr>
              <a:buFont typeface="Arial" panose="020B0604020202020204" pitchFamily="34" charset="0"/>
              <a:buNone/>
            </a:pPr>
            <a:r>
              <a:rPr lang="en-US" altLang="en-US" dirty="0"/>
              <a:t>		.				</a:t>
            </a:r>
            <a:r>
              <a:rPr lang="en-US" altLang="en-US" dirty="0" err="1"/>
              <a:t>putchar</a:t>
            </a:r>
            <a:r>
              <a:rPr lang="en-US" altLang="en-US" dirty="0"/>
              <a:t>(</a:t>
            </a:r>
            <a:r>
              <a:rPr lang="en-US" altLang="en-US" dirty="0" err="1"/>
              <a:t>chout</a:t>
            </a:r>
            <a:r>
              <a:rPr lang="en-US" altLang="en-US" dirty="0"/>
              <a:t>);</a:t>
            </a:r>
          </a:p>
          <a:p>
            <a:pPr>
              <a:buFont typeface="Arial" panose="020B0604020202020204" pitchFamily="34" charset="0"/>
              <a:buNone/>
            </a:pPr>
            <a:r>
              <a:rPr lang="en-US" altLang="en-US" dirty="0"/>
              <a:t>		.				 	.</a:t>
            </a:r>
          </a:p>
        </p:txBody>
      </p:sp>
    </p:spTree>
    <p:extLst>
      <p:ext uri="{BB962C8B-B14F-4D97-AF65-F5344CB8AC3E}">
        <p14:creationId xmlns:p14="http://schemas.microsoft.com/office/powerpoint/2010/main" val="15819019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5D8B36A-081D-46BE-BE2C-587DCF8B907E}"/>
              </a:ext>
            </a:extLst>
          </p:cNvPr>
          <p:cNvSpPr>
            <a:spLocks noGrp="1" noChangeArrowheads="1"/>
          </p:cNvSpPr>
          <p:nvPr>
            <p:ph type="title"/>
          </p:nvPr>
        </p:nvSpPr>
        <p:spPr>
          <a:xfrm>
            <a:off x="2527300" y="166688"/>
            <a:ext cx="7683500" cy="576262"/>
          </a:xfrm>
        </p:spPr>
        <p:txBody>
          <a:bodyPr/>
          <a:lstStyle/>
          <a:p>
            <a:pPr eaLnBrk="1" hangingPunct="1"/>
            <a:r>
              <a:rPr lang="en-US" altLang="en-US"/>
              <a:t>Resource-Allocation Graph</a:t>
            </a:r>
          </a:p>
        </p:txBody>
      </p:sp>
      <p:sp>
        <p:nvSpPr>
          <p:cNvPr id="9219" name="Rectangle 3">
            <a:extLst>
              <a:ext uri="{FF2B5EF4-FFF2-40B4-BE49-F238E27FC236}">
                <a16:creationId xmlns:a16="http://schemas.microsoft.com/office/drawing/2014/main" id="{301710E7-093E-4C1D-9E13-BD2BC2A516F8}"/>
              </a:ext>
            </a:extLst>
          </p:cNvPr>
          <p:cNvSpPr>
            <a:spLocks noGrp="1" noChangeArrowheads="1"/>
          </p:cNvSpPr>
          <p:nvPr>
            <p:ph type="body" idx="1"/>
          </p:nvPr>
        </p:nvSpPr>
        <p:spPr>
          <a:xfrm>
            <a:off x="2708275" y="1557338"/>
            <a:ext cx="6808788" cy="4019550"/>
          </a:xfrm>
        </p:spPr>
        <p:txBody>
          <a:bodyPr/>
          <a:lstStyle/>
          <a:p>
            <a:r>
              <a:rPr lang="en-US" altLang="en-US"/>
              <a:t>V is partitioned into two types:</a:t>
            </a:r>
          </a:p>
          <a:p>
            <a:pPr lvl="1"/>
            <a:r>
              <a:rPr lang="en-US" altLang="en-US" i="1"/>
              <a:t>P</a:t>
            </a:r>
            <a:r>
              <a:rPr lang="en-US" altLang="en-US"/>
              <a:t> = {</a:t>
            </a:r>
            <a:r>
              <a:rPr lang="en-US" altLang="en-US" i="1"/>
              <a:t>P</a:t>
            </a:r>
            <a:r>
              <a:rPr lang="en-US" altLang="en-US" baseline="-25000"/>
              <a:t>1</a:t>
            </a:r>
            <a:r>
              <a:rPr lang="en-US" altLang="en-US"/>
              <a:t>, </a:t>
            </a:r>
            <a:r>
              <a:rPr lang="en-US" altLang="en-US" i="1"/>
              <a:t>P</a:t>
            </a:r>
            <a:r>
              <a:rPr lang="en-US" altLang="en-US" baseline="-25000"/>
              <a:t>2</a:t>
            </a:r>
            <a:r>
              <a:rPr lang="en-US" altLang="en-US"/>
              <a:t>, …, </a:t>
            </a:r>
            <a:r>
              <a:rPr lang="en-US" altLang="en-US" i="1"/>
              <a:t>P</a:t>
            </a:r>
            <a:r>
              <a:rPr lang="en-US" altLang="en-US" i="1" baseline="-25000"/>
              <a:t>n</a:t>
            </a:r>
            <a:r>
              <a:rPr lang="en-US" altLang="en-US"/>
              <a:t>}, the set consisting of all the processes in the system</a:t>
            </a:r>
            <a:br>
              <a:rPr lang="en-US" altLang="en-US"/>
            </a:br>
            <a:endParaRPr lang="en-US" altLang="en-US"/>
          </a:p>
          <a:p>
            <a:pPr lvl="1"/>
            <a:r>
              <a:rPr lang="en-US" altLang="en-US" i="1"/>
              <a:t>R</a:t>
            </a:r>
            <a:r>
              <a:rPr lang="en-US" altLang="en-US"/>
              <a:t> = {</a:t>
            </a:r>
            <a:r>
              <a:rPr lang="en-US" altLang="en-US" i="1"/>
              <a:t>R</a:t>
            </a:r>
            <a:r>
              <a:rPr lang="en-US" altLang="en-US" baseline="-25000"/>
              <a:t>1</a:t>
            </a:r>
            <a:r>
              <a:rPr lang="en-US" altLang="en-US"/>
              <a:t>, </a:t>
            </a:r>
            <a:r>
              <a:rPr lang="en-US" altLang="en-US" i="1"/>
              <a:t>R</a:t>
            </a:r>
            <a:r>
              <a:rPr lang="en-US" altLang="en-US" baseline="-25000"/>
              <a:t>2</a:t>
            </a:r>
            <a:r>
              <a:rPr lang="en-US" altLang="en-US"/>
              <a:t>, …, </a:t>
            </a:r>
            <a:r>
              <a:rPr lang="en-US" altLang="en-US" i="1"/>
              <a:t>R</a:t>
            </a:r>
            <a:r>
              <a:rPr lang="en-US" altLang="en-US" i="1" baseline="-25000"/>
              <a:t>m</a:t>
            </a:r>
            <a:r>
              <a:rPr lang="en-US" altLang="en-US"/>
              <a:t>}, the set consisting of all resource types in the system</a:t>
            </a:r>
          </a:p>
          <a:p>
            <a:pPr lvl="1"/>
            <a:endParaRPr lang="en-US" altLang="en-US" sz="900"/>
          </a:p>
          <a:p>
            <a:r>
              <a:rPr lang="en-US" altLang="en-US" b="1">
                <a:solidFill>
                  <a:srgbClr val="3366FF"/>
                </a:solidFill>
              </a:rPr>
              <a:t>request edge</a:t>
            </a:r>
            <a:r>
              <a:rPr lang="en-US" altLang="en-US">
                <a:solidFill>
                  <a:srgbClr val="3366FF"/>
                </a:solidFill>
              </a:rPr>
              <a:t> </a:t>
            </a:r>
            <a:r>
              <a:rPr lang="en-US" altLang="en-US"/>
              <a:t>– directed edge </a:t>
            </a:r>
            <a:r>
              <a:rPr lang="en-US" altLang="en-US" i="1"/>
              <a:t>P</a:t>
            </a:r>
            <a:r>
              <a:rPr lang="en-US" altLang="en-US" i="1" baseline="-25000"/>
              <a:t>i </a:t>
            </a:r>
            <a:r>
              <a:rPr lang="en-US" altLang="en-US">
                <a:sym typeface="Symbol" panose="05050102010706020507" pitchFamily="18" charset="2"/>
              </a:rPr>
              <a:t> </a:t>
            </a:r>
            <a:r>
              <a:rPr lang="en-US" altLang="en-US" i="1">
                <a:sym typeface="Symbol" panose="05050102010706020507" pitchFamily="18" charset="2"/>
              </a:rPr>
              <a:t>R</a:t>
            </a:r>
            <a:r>
              <a:rPr lang="en-US" altLang="en-US" i="1" baseline="-25000">
                <a:sym typeface="Symbol" panose="05050102010706020507" pitchFamily="18" charset="2"/>
              </a:rPr>
              <a:t>j</a:t>
            </a:r>
          </a:p>
          <a:p>
            <a:endParaRPr lang="en-US" altLang="en-US" sz="800" i="1" baseline="-25000">
              <a:sym typeface="Symbol" panose="05050102010706020507" pitchFamily="18" charset="2"/>
            </a:endParaRPr>
          </a:p>
          <a:p>
            <a:r>
              <a:rPr lang="en-US" altLang="en-US" b="1">
                <a:solidFill>
                  <a:srgbClr val="3366FF"/>
                </a:solidFill>
                <a:sym typeface="Symbol" panose="05050102010706020507" pitchFamily="18" charset="2"/>
              </a:rPr>
              <a:t>assignment edge</a:t>
            </a:r>
            <a:r>
              <a:rPr lang="en-US" altLang="en-US">
                <a:solidFill>
                  <a:srgbClr val="3366FF"/>
                </a:solidFill>
                <a:sym typeface="Symbol" panose="05050102010706020507" pitchFamily="18" charset="2"/>
              </a:rPr>
              <a:t> </a:t>
            </a:r>
            <a:r>
              <a:rPr lang="en-US" altLang="en-US"/>
              <a:t>– directed edge </a:t>
            </a:r>
            <a:r>
              <a:rPr lang="en-US" altLang="en-US" i="1"/>
              <a:t>R</a:t>
            </a:r>
            <a:r>
              <a:rPr lang="en-US" altLang="en-US" i="1" baseline="-25000"/>
              <a:t>j</a:t>
            </a:r>
            <a:r>
              <a:rPr lang="en-US" altLang="en-US" i="1"/>
              <a:t> </a:t>
            </a:r>
            <a:r>
              <a:rPr lang="en-US" altLang="en-US">
                <a:sym typeface="Symbol" panose="05050102010706020507" pitchFamily="18" charset="2"/>
              </a:rPr>
              <a:t> </a:t>
            </a:r>
            <a:r>
              <a:rPr lang="en-US" altLang="en-US" i="1">
                <a:sym typeface="Symbol" panose="05050102010706020507" pitchFamily="18" charset="2"/>
              </a:rPr>
              <a:t>P</a:t>
            </a:r>
            <a:r>
              <a:rPr lang="en-US" altLang="en-US" i="1" baseline="-25000">
                <a:sym typeface="Symbol" panose="05050102010706020507" pitchFamily="18" charset="2"/>
              </a:rPr>
              <a:t>i</a:t>
            </a:r>
            <a:endParaRPr lang="en-US" altLang="en-US">
              <a:sym typeface="Symbol" panose="05050102010706020507" pitchFamily="18" charset="2"/>
            </a:endParaRPr>
          </a:p>
        </p:txBody>
      </p:sp>
      <p:sp>
        <p:nvSpPr>
          <p:cNvPr id="9220" name="Text Box 4">
            <a:extLst>
              <a:ext uri="{FF2B5EF4-FFF2-40B4-BE49-F238E27FC236}">
                <a16:creationId xmlns:a16="http://schemas.microsoft.com/office/drawing/2014/main" id="{EBC118CB-A7D2-4922-A294-E0A6A1D8DAEE}"/>
              </a:ext>
            </a:extLst>
          </p:cNvPr>
          <p:cNvSpPr txBox="1">
            <a:spLocks noChangeArrowheads="1"/>
          </p:cNvSpPr>
          <p:nvPr/>
        </p:nvSpPr>
        <p:spPr bwMode="auto">
          <a:xfrm>
            <a:off x="2346325" y="1035051"/>
            <a:ext cx="4692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2000">
                <a:latin typeface="Helvetica" panose="020B0604020202020204" pitchFamily="34" charset="0"/>
              </a:rPr>
              <a:t>A set of vertices </a:t>
            </a:r>
            <a:r>
              <a:rPr lang="en-US" altLang="en-US" sz="2000" i="1">
                <a:latin typeface="Helvetica" panose="020B0604020202020204" pitchFamily="34" charset="0"/>
              </a:rPr>
              <a:t>V</a:t>
            </a:r>
            <a:r>
              <a:rPr lang="en-US" altLang="en-US" sz="2000">
                <a:latin typeface="Helvetica" panose="020B0604020202020204" pitchFamily="34" charset="0"/>
              </a:rPr>
              <a:t> and a set of edges </a:t>
            </a:r>
            <a:r>
              <a:rPr lang="en-US" altLang="en-US" sz="2000" i="1">
                <a:latin typeface="Helvetica" panose="020B0604020202020204" pitchFamily="34" charset="0"/>
              </a:rPr>
              <a:t>E</a:t>
            </a:r>
            <a:r>
              <a:rPr lang="en-US" altLang="en-US" sz="2000">
                <a:latin typeface="Helvetica" panose="020B0604020202020204" pitchFamily="34" charset="0"/>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0645FF0-A005-45F9-B337-44D2C4926B82}"/>
              </a:ext>
            </a:extLst>
          </p:cNvPr>
          <p:cNvSpPr>
            <a:spLocks noGrp="1" noChangeArrowheads="1"/>
          </p:cNvSpPr>
          <p:nvPr>
            <p:ph type="title"/>
          </p:nvPr>
        </p:nvSpPr>
        <p:spPr>
          <a:xfrm>
            <a:off x="2652713" y="182563"/>
            <a:ext cx="7810500" cy="576262"/>
          </a:xfrm>
        </p:spPr>
        <p:txBody>
          <a:bodyPr/>
          <a:lstStyle/>
          <a:p>
            <a:pPr eaLnBrk="1" hangingPunct="1"/>
            <a:r>
              <a:rPr lang="en-US" altLang="en-US"/>
              <a:t>Resource-Allocation Graph (Cont.)</a:t>
            </a:r>
          </a:p>
        </p:txBody>
      </p:sp>
      <p:sp>
        <p:nvSpPr>
          <p:cNvPr id="10243" name="Rectangle 3">
            <a:extLst>
              <a:ext uri="{FF2B5EF4-FFF2-40B4-BE49-F238E27FC236}">
                <a16:creationId xmlns:a16="http://schemas.microsoft.com/office/drawing/2014/main" id="{1BD85299-DCB9-4DD8-99B2-E15FE7CF8350}"/>
              </a:ext>
            </a:extLst>
          </p:cNvPr>
          <p:cNvSpPr>
            <a:spLocks noGrp="1" noChangeArrowheads="1"/>
          </p:cNvSpPr>
          <p:nvPr>
            <p:ph type="body" idx="1"/>
          </p:nvPr>
        </p:nvSpPr>
        <p:spPr>
          <a:xfrm>
            <a:off x="2409826" y="1138239"/>
            <a:ext cx="7343775" cy="4530725"/>
          </a:xfrm>
        </p:spPr>
        <p:txBody>
          <a:bodyPr>
            <a:normAutofit lnSpcReduction="10000"/>
          </a:bodyPr>
          <a:lstStyle/>
          <a:p>
            <a:r>
              <a:rPr lang="en-US" altLang="en-US"/>
              <a:t>Process</a:t>
            </a:r>
            <a:br>
              <a:rPr lang="en-US" altLang="en-US"/>
            </a:br>
            <a:br>
              <a:rPr lang="en-US" altLang="en-US"/>
            </a:br>
            <a:br>
              <a:rPr lang="en-US" altLang="en-US"/>
            </a:br>
            <a:endParaRPr lang="en-US" altLang="en-US"/>
          </a:p>
          <a:p>
            <a:r>
              <a:rPr lang="en-US" altLang="en-US"/>
              <a:t>Resource Type with 4 instances</a:t>
            </a:r>
          </a:p>
          <a:p>
            <a:pPr>
              <a:buFont typeface="Monotype Sorts" pitchFamily="-84" charset="2"/>
              <a:buNone/>
            </a:pPr>
            <a:endParaRPr lang="en-US" altLang="en-US"/>
          </a:p>
          <a:p>
            <a:endParaRPr lang="en-US" altLang="en-US"/>
          </a:p>
          <a:p>
            <a:r>
              <a:rPr lang="en-US" altLang="en-US" i="1"/>
              <a:t>P</a:t>
            </a:r>
            <a:r>
              <a:rPr lang="en-US" altLang="en-US" i="1" baseline="-25000"/>
              <a:t>i</a:t>
            </a:r>
            <a:r>
              <a:rPr lang="en-US" altLang="en-US" i="1"/>
              <a:t> </a:t>
            </a:r>
            <a:r>
              <a:rPr lang="en-US" altLang="en-US"/>
              <a:t>requests instance of </a:t>
            </a:r>
            <a:r>
              <a:rPr lang="en-US" altLang="en-US" i="1"/>
              <a:t>R</a:t>
            </a:r>
            <a:r>
              <a:rPr lang="en-US" altLang="en-US" i="1" baseline="-25000"/>
              <a:t>j</a:t>
            </a:r>
            <a:endParaRPr lang="en-US" altLang="en-US"/>
          </a:p>
          <a:p>
            <a:endParaRPr lang="en-US" altLang="en-US"/>
          </a:p>
          <a:p>
            <a:pPr>
              <a:buFont typeface="Monotype Sorts" pitchFamily="-84" charset="2"/>
              <a:buNone/>
            </a:pPr>
            <a:endParaRPr lang="en-US" altLang="en-US"/>
          </a:p>
          <a:p>
            <a:r>
              <a:rPr lang="en-US" altLang="en-US" i="1"/>
              <a:t>P</a:t>
            </a:r>
            <a:r>
              <a:rPr lang="en-US" altLang="en-US" i="1" baseline="-25000"/>
              <a:t>i</a:t>
            </a:r>
            <a:r>
              <a:rPr lang="en-US" altLang="en-US"/>
              <a:t> is holding an instance of </a:t>
            </a:r>
            <a:r>
              <a:rPr lang="en-US" altLang="en-US" i="1"/>
              <a:t>R</a:t>
            </a:r>
            <a:r>
              <a:rPr lang="en-US" altLang="en-US" i="1" baseline="-25000"/>
              <a:t>j</a:t>
            </a:r>
            <a:endParaRPr lang="en-US" altLang="en-US" i="1"/>
          </a:p>
        </p:txBody>
      </p:sp>
      <p:sp>
        <p:nvSpPr>
          <p:cNvPr id="10244" name="Oval 4">
            <a:extLst>
              <a:ext uri="{FF2B5EF4-FFF2-40B4-BE49-F238E27FC236}">
                <a16:creationId xmlns:a16="http://schemas.microsoft.com/office/drawing/2014/main" id="{9644A3D4-795E-45CB-9648-996A132AE312}"/>
              </a:ext>
            </a:extLst>
          </p:cNvPr>
          <p:cNvSpPr>
            <a:spLocks noChangeArrowheads="1"/>
          </p:cNvSpPr>
          <p:nvPr/>
        </p:nvSpPr>
        <p:spPr bwMode="auto">
          <a:xfrm>
            <a:off x="5667375" y="1493838"/>
            <a:ext cx="495300" cy="495300"/>
          </a:xfrm>
          <a:prstGeom prst="ellipse">
            <a:avLst/>
          </a:prstGeom>
          <a:solidFill>
            <a:srgbClr val="CCEC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sp>
        <p:nvSpPr>
          <p:cNvPr id="10245" name="Oval 5">
            <a:extLst>
              <a:ext uri="{FF2B5EF4-FFF2-40B4-BE49-F238E27FC236}">
                <a16:creationId xmlns:a16="http://schemas.microsoft.com/office/drawing/2014/main" id="{BF56DDD7-FF29-42C8-A2CB-9020C888AA54}"/>
              </a:ext>
            </a:extLst>
          </p:cNvPr>
          <p:cNvSpPr>
            <a:spLocks noChangeArrowheads="1"/>
          </p:cNvSpPr>
          <p:nvPr/>
        </p:nvSpPr>
        <p:spPr bwMode="auto">
          <a:xfrm>
            <a:off x="5400675" y="5316538"/>
            <a:ext cx="495300" cy="495300"/>
          </a:xfrm>
          <a:prstGeom prst="ellipse">
            <a:avLst/>
          </a:prstGeom>
          <a:solidFill>
            <a:srgbClr val="CCEC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i="1">
                <a:latin typeface="Helvetica" panose="020B0604020202020204" pitchFamily="34" charset="0"/>
              </a:rPr>
              <a:t>P</a:t>
            </a:r>
            <a:r>
              <a:rPr lang="en-US" altLang="en-US" i="1" baseline="-25000">
                <a:latin typeface="Helvetica" panose="020B0604020202020204" pitchFamily="34" charset="0"/>
              </a:rPr>
              <a:t>i</a:t>
            </a:r>
            <a:endParaRPr lang="en-US" altLang="en-US">
              <a:latin typeface="Helvetica" panose="020B0604020202020204" pitchFamily="34" charset="0"/>
            </a:endParaRPr>
          </a:p>
        </p:txBody>
      </p:sp>
      <p:sp>
        <p:nvSpPr>
          <p:cNvPr id="10246" name="Oval 6">
            <a:extLst>
              <a:ext uri="{FF2B5EF4-FFF2-40B4-BE49-F238E27FC236}">
                <a16:creationId xmlns:a16="http://schemas.microsoft.com/office/drawing/2014/main" id="{096720F1-AC26-4DC1-B688-1CE12D053F1C}"/>
              </a:ext>
            </a:extLst>
          </p:cNvPr>
          <p:cNvSpPr>
            <a:spLocks noChangeArrowheads="1"/>
          </p:cNvSpPr>
          <p:nvPr/>
        </p:nvSpPr>
        <p:spPr bwMode="auto">
          <a:xfrm>
            <a:off x="5384800" y="3914775"/>
            <a:ext cx="495300" cy="495300"/>
          </a:xfrm>
          <a:prstGeom prst="ellipse">
            <a:avLst/>
          </a:prstGeom>
          <a:solidFill>
            <a:srgbClr val="CCECFF"/>
          </a:solidFill>
          <a:ln w="9525">
            <a:solidFill>
              <a:schemeClr val="tx1"/>
            </a:solidFill>
            <a:round/>
            <a:headEnd/>
            <a:tailEnd/>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i="1">
                <a:latin typeface="Helvetica" panose="020B0604020202020204" pitchFamily="34" charset="0"/>
              </a:rPr>
              <a:t>P</a:t>
            </a:r>
            <a:r>
              <a:rPr lang="en-US" altLang="en-US" i="1" baseline="-25000">
                <a:latin typeface="Helvetica" panose="020B0604020202020204" pitchFamily="34" charset="0"/>
              </a:rPr>
              <a:t>i</a:t>
            </a:r>
            <a:endParaRPr lang="en-US" altLang="en-US" i="1">
              <a:latin typeface="Helvetica" panose="020B0604020202020204" pitchFamily="34" charset="0"/>
            </a:endParaRPr>
          </a:p>
        </p:txBody>
      </p:sp>
      <p:grpSp>
        <p:nvGrpSpPr>
          <p:cNvPr id="2" name="Group 12">
            <a:extLst>
              <a:ext uri="{FF2B5EF4-FFF2-40B4-BE49-F238E27FC236}">
                <a16:creationId xmlns:a16="http://schemas.microsoft.com/office/drawing/2014/main" id="{158C990E-82ED-4855-A553-66941AABE2F1}"/>
              </a:ext>
            </a:extLst>
          </p:cNvPr>
          <p:cNvGrpSpPr>
            <a:grpSpLocks/>
          </p:cNvGrpSpPr>
          <p:nvPr/>
        </p:nvGrpSpPr>
        <p:grpSpPr bwMode="auto">
          <a:xfrm>
            <a:off x="5756275" y="2862263"/>
            <a:ext cx="438150" cy="419100"/>
            <a:chOff x="2666" y="1966"/>
            <a:chExt cx="276" cy="264"/>
          </a:xfrm>
          <a:solidFill>
            <a:srgbClr val="CCECFF"/>
          </a:solidFill>
        </p:grpSpPr>
        <p:sp>
          <p:nvSpPr>
            <p:cNvPr id="10264" name="Rectangle 7">
              <a:extLst>
                <a:ext uri="{FF2B5EF4-FFF2-40B4-BE49-F238E27FC236}">
                  <a16:creationId xmlns:a16="http://schemas.microsoft.com/office/drawing/2014/main" id="{3AC00672-B2A1-43A5-ADE7-6447272AF52D}"/>
                </a:ext>
              </a:extLst>
            </p:cNvPr>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5" name="Rectangle 8">
              <a:extLst>
                <a:ext uri="{FF2B5EF4-FFF2-40B4-BE49-F238E27FC236}">
                  <a16:creationId xmlns:a16="http://schemas.microsoft.com/office/drawing/2014/main" id="{9DEC935A-2B0F-45ED-A65C-3388EBBEF45B}"/>
                </a:ext>
              </a:extLst>
            </p:cNvPr>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6" name="Rectangle 9">
              <a:extLst>
                <a:ext uri="{FF2B5EF4-FFF2-40B4-BE49-F238E27FC236}">
                  <a16:creationId xmlns:a16="http://schemas.microsoft.com/office/drawing/2014/main" id="{0BBB9548-9884-45C2-B324-DFC68EB317C6}"/>
                </a:ext>
              </a:extLst>
            </p:cNvPr>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7" name="Rectangle 10">
              <a:extLst>
                <a:ext uri="{FF2B5EF4-FFF2-40B4-BE49-F238E27FC236}">
                  <a16:creationId xmlns:a16="http://schemas.microsoft.com/office/drawing/2014/main" id="{6EC98E2B-9623-4D56-BCD7-6DA88DE88458}"/>
                </a:ext>
              </a:extLst>
            </p:cNvPr>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8" name="Rectangle 11">
              <a:extLst>
                <a:ext uri="{FF2B5EF4-FFF2-40B4-BE49-F238E27FC236}">
                  <a16:creationId xmlns:a16="http://schemas.microsoft.com/office/drawing/2014/main" id="{ED66137F-D1BA-4C77-96D9-98C845B035BA}"/>
                </a:ext>
              </a:extLst>
            </p:cNvPr>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grpSp>
        <p:nvGrpSpPr>
          <p:cNvPr id="3" name="Group 13">
            <a:extLst>
              <a:ext uri="{FF2B5EF4-FFF2-40B4-BE49-F238E27FC236}">
                <a16:creationId xmlns:a16="http://schemas.microsoft.com/office/drawing/2014/main" id="{BC4ABEA0-BE52-4F9C-B2FA-C01D673EAA78}"/>
              </a:ext>
            </a:extLst>
          </p:cNvPr>
          <p:cNvGrpSpPr>
            <a:grpSpLocks/>
          </p:cNvGrpSpPr>
          <p:nvPr/>
        </p:nvGrpSpPr>
        <p:grpSpPr bwMode="auto">
          <a:xfrm>
            <a:off x="6216650" y="3978275"/>
            <a:ext cx="438150" cy="419100"/>
            <a:chOff x="2666" y="1966"/>
            <a:chExt cx="276" cy="264"/>
          </a:xfrm>
          <a:solidFill>
            <a:srgbClr val="CCECFF"/>
          </a:solidFill>
        </p:grpSpPr>
        <p:sp>
          <p:nvSpPr>
            <p:cNvPr id="10259" name="Rectangle 14">
              <a:extLst>
                <a:ext uri="{FF2B5EF4-FFF2-40B4-BE49-F238E27FC236}">
                  <a16:creationId xmlns:a16="http://schemas.microsoft.com/office/drawing/2014/main" id="{F48CA320-8085-4188-AB75-B1516FCCA2C2}"/>
                </a:ext>
              </a:extLst>
            </p:cNvPr>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0" name="Rectangle 15">
              <a:extLst>
                <a:ext uri="{FF2B5EF4-FFF2-40B4-BE49-F238E27FC236}">
                  <a16:creationId xmlns:a16="http://schemas.microsoft.com/office/drawing/2014/main" id="{E36F9EAF-21C9-4B10-935D-50614B3D5422}"/>
                </a:ext>
              </a:extLst>
            </p:cNvPr>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1" name="Rectangle 16">
              <a:extLst>
                <a:ext uri="{FF2B5EF4-FFF2-40B4-BE49-F238E27FC236}">
                  <a16:creationId xmlns:a16="http://schemas.microsoft.com/office/drawing/2014/main" id="{5613507A-D6ED-49B2-919E-46B480595388}"/>
                </a:ext>
              </a:extLst>
            </p:cNvPr>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2" name="Rectangle 17">
              <a:extLst>
                <a:ext uri="{FF2B5EF4-FFF2-40B4-BE49-F238E27FC236}">
                  <a16:creationId xmlns:a16="http://schemas.microsoft.com/office/drawing/2014/main" id="{94D65F49-735F-4D0E-9588-29DFFF7F7B69}"/>
                </a:ext>
              </a:extLst>
            </p:cNvPr>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63" name="Rectangle 18">
              <a:extLst>
                <a:ext uri="{FF2B5EF4-FFF2-40B4-BE49-F238E27FC236}">
                  <a16:creationId xmlns:a16="http://schemas.microsoft.com/office/drawing/2014/main" id="{CBAD027A-0215-47B7-B743-7C6312E55D12}"/>
                </a:ext>
              </a:extLst>
            </p:cNvPr>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0249" name="Line 19">
            <a:extLst>
              <a:ext uri="{FF2B5EF4-FFF2-40B4-BE49-F238E27FC236}">
                <a16:creationId xmlns:a16="http://schemas.microsoft.com/office/drawing/2014/main" id="{1C61E5E6-E039-40DE-9857-CA957EBC040E}"/>
              </a:ext>
            </a:extLst>
          </p:cNvPr>
          <p:cNvSpPr>
            <a:spLocks noChangeShapeType="1"/>
          </p:cNvSpPr>
          <p:nvPr/>
        </p:nvSpPr>
        <p:spPr bwMode="auto">
          <a:xfrm>
            <a:off x="5889625" y="4181475"/>
            <a:ext cx="304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0250" name="Text Box 20">
            <a:extLst>
              <a:ext uri="{FF2B5EF4-FFF2-40B4-BE49-F238E27FC236}">
                <a16:creationId xmlns:a16="http://schemas.microsoft.com/office/drawing/2014/main" id="{1655EA74-C78E-4907-926A-CFE6C256E09B}"/>
              </a:ext>
            </a:extLst>
          </p:cNvPr>
          <p:cNvSpPr txBox="1">
            <a:spLocks noChangeArrowheads="1"/>
          </p:cNvSpPr>
          <p:nvPr/>
        </p:nvSpPr>
        <p:spPr bwMode="auto">
          <a:xfrm>
            <a:off x="6275164" y="4394301"/>
            <a:ext cx="3417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00" i="1">
                <a:latin typeface="Helvetica" panose="020B0604020202020204" pitchFamily="34" charset="0"/>
              </a:rPr>
              <a:t>R</a:t>
            </a:r>
            <a:r>
              <a:rPr lang="en-US" altLang="en-US" sz="1400" i="1" baseline="-25000">
                <a:latin typeface="Helvetica" panose="020B0604020202020204" pitchFamily="34" charset="0"/>
              </a:rPr>
              <a:t>j</a:t>
            </a:r>
            <a:endParaRPr lang="en-US" altLang="en-US" sz="1400" i="1">
              <a:latin typeface="Helvetica" panose="020B0604020202020204" pitchFamily="34" charset="0"/>
            </a:endParaRPr>
          </a:p>
        </p:txBody>
      </p:sp>
      <p:grpSp>
        <p:nvGrpSpPr>
          <p:cNvPr id="4" name="Group 21">
            <a:extLst>
              <a:ext uri="{FF2B5EF4-FFF2-40B4-BE49-F238E27FC236}">
                <a16:creationId xmlns:a16="http://schemas.microsoft.com/office/drawing/2014/main" id="{9F3BF596-8C6E-4E9B-9679-37D9B9FB8CF6}"/>
              </a:ext>
            </a:extLst>
          </p:cNvPr>
          <p:cNvGrpSpPr>
            <a:grpSpLocks/>
          </p:cNvGrpSpPr>
          <p:nvPr/>
        </p:nvGrpSpPr>
        <p:grpSpPr bwMode="auto">
          <a:xfrm>
            <a:off x="6194425" y="5380038"/>
            <a:ext cx="438150" cy="419100"/>
            <a:chOff x="2666" y="1966"/>
            <a:chExt cx="276" cy="264"/>
          </a:xfrm>
          <a:solidFill>
            <a:srgbClr val="CCECFF"/>
          </a:solidFill>
        </p:grpSpPr>
        <p:sp>
          <p:nvSpPr>
            <p:cNvPr id="10254" name="Rectangle 22">
              <a:extLst>
                <a:ext uri="{FF2B5EF4-FFF2-40B4-BE49-F238E27FC236}">
                  <a16:creationId xmlns:a16="http://schemas.microsoft.com/office/drawing/2014/main" id="{C534C4D3-B6E2-4D25-8157-04AD83C4EE0C}"/>
                </a:ext>
              </a:extLst>
            </p:cNvPr>
            <p:cNvSpPr>
              <a:spLocks noChangeArrowheads="1"/>
            </p:cNvSpPr>
            <p:nvPr/>
          </p:nvSpPr>
          <p:spPr bwMode="auto">
            <a:xfrm>
              <a:off x="2666" y="1966"/>
              <a:ext cx="276" cy="264"/>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5" name="Rectangle 23">
              <a:extLst>
                <a:ext uri="{FF2B5EF4-FFF2-40B4-BE49-F238E27FC236}">
                  <a16:creationId xmlns:a16="http://schemas.microsoft.com/office/drawing/2014/main" id="{96E7CC35-9F42-48E8-8F34-87B4495B676C}"/>
                </a:ext>
              </a:extLst>
            </p:cNvPr>
            <p:cNvSpPr>
              <a:spLocks noChangeArrowheads="1"/>
            </p:cNvSpPr>
            <p:nvPr/>
          </p:nvSpPr>
          <p:spPr bwMode="auto">
            <a:xfrm>
              <a:off x="2736"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6" name="Rectangle 24">
              <a:extLst>
                <a:ext uri="{FF2B5EF4-FFF2-40B4-BE49-F238E27FC236}">
                  <a16:creationId xmlns:a16="http://schemas.microsoft.com/office/drawing/2014/main" id="{7EA0CB41-94A5-4EF3-A9E9-CC93F98443B4}"/>
                </a:ext>
              </a:extLst>
            </p:cNvPr>
            <p:cNvSpPr>
              <a:spLocks noChangeArrowheads="1"/>
            </p:cNvSpPr>
            <p:nvPr/>
          </p:nvSpPr>
          <p:spPr bwMode="auto">
            <a:xfrm>
              <a:off x="2832" y="2026"/>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7" name="Rectangle 25">
              <a:extLst>
                <a:ext uri="{FF2B5EF4-FFF2-40B4-BE49-F238E27FC236}">
                  <a16:creationId xmlns:a16="http://schemas.microsoft.com/office/drawing/2014/main" id="{77A4392D-C955-40D1-99C6-B035042E5FF0}"/>
                </a:ext>
              </a:extLst>
            </p:cNvPr>
            <p:cNvSpPr>
              <a:spLocks noChangeArrowheads="1"/>
            </p:cNvSpPr>
            <p:nvPr/>
          </p:nvSpPr>
          <p:spPr bwMode="auto">
            <a:xfrm>
              <a:off x="2736"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0258" name="Rectangle 26">
              <a:extLst>
                <a:ext uri="{FF2B5EF4-FFF2-40B4-BE49-F238E27FC236}">
                  <a16:creationId xmlns:a16="http://schemas.microsoft.com/office/drawing/2014/main" id="{437BD4E4-4D12-4951-B456-D97A94106551}"/>
                </a:ext>
              </a:extLst>
            </p:cNvPr>
            <p:cNvSpPr>
              <a:spLocks noChangeArrowheads="1"/>
            </p:cNvSpPr>
            <p:nvPr/>
          </p:nvSpPr>
          <p:spPr bwMode="auto">
            <a:xfrm>
              <a:off x="2832" y="2108"/>
              <a:ext cx="47" cy="47"/>
            </a:xfrm>
            <a:prstGeom prst="rect">
              <a:avLst/>
            </a:prstGeom>
            <a:grpFill/>
            <a:ln w="9525">
              <a:solidFill>
                <a:schemeClr val="tx1"/>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0252" name="Line 27">
            <a:extLst>
              <a:ext uri="{FF2B5EF4-FFF2-40B4-BE49-F238E27FC236}">
                <a16:creationId xmlns:a16="http://schemas.microsoft.com/office/drawing/2014/main" id="{1C3FB07B-8E76-41B4-BF90-2FB40DC9C063}"/>
              </a:ext>
            </a:extLst>
          </p:cNvPr>
          <p:cNvSpPr>
            <a:spLocks noChangeShapeType="1"/>
          </p:cNvSpPr>
          <p:nvPr/>
        </p:nvSpPr>
        <p:spPr bwMode="auto">
          <a:xfrm flipH="1">
            <a:off x="5867400" y="5526089"/>
            <a:ext cx="476250" cy="1047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IN"/>
          </a:p>
        </p:txBody>
      </p:sp>
      <p:sp>
        <p:nvSpPr>
          <p:cNvPr id="10253" name="Text Box 28">
            <a:extLst>
              <a:ext uri="{FF2B5EF4-FFF2-40B4-BE49-F238E27FC236}">
                <a16:creationId xmlns:a16="http://schemas.microsoft.com/office/drawing/2014/main" id="{1D744257-A537-487F-84EE-E9E22DAB20D1}"/>
              </a:ext>
            </a:extLst>
          </p:cNvPr>
          <p:cNvSpPr txBox="1">
            <a:spLocks noChangeArrowheads="1"/>
          </p:cNvSpPr>
          <p:nvPr/>
        </p:nvSpPr>
        <p:spPr bwMode="auto">
          <a:xfrm>
            <a:off x="6243414" y="5767488"/>
            <a:ext cx="3417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sz="1400" i="1">
                <a:latin typeface="Helvetica" panose="020B0604020202020204" pitchFamily="34" charset="0"/>
              </a:rPr>
              <a:t>R</a:t>
            </a:r>
            <a:r>
              <a:rPr lang="en-US" altLang="en-US" sz="1400" i="1" baseline="-25000">
                <a:latin typeface="Helvetica" panose="020B0604020202020204" pitchFamily="34" charset="0"/>
              </a:rPr>
              <a:t>j</a:t>
            </a:r>
            <a:endParaRPr lang="en-US" altLang="en-US" sz="1400" i="1">
              <a:latin typeface="Helvetica" panose="020B060402020202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a:extLst>
              <a:ext uri="{FF2B5EF4-FFF2-40B4-BE49-F238E27FC236}">
                <a16:creationId xmlns:a16="http://schemas.microsoft.com/office/drawing/2014/main" id="{BF7F166F-33DE-4D81-8924-BD7797F03591}"/>
              </a:ext>
            </a:extLst>
          </p:cNvPr>
          <p:cNvSpPr>
            <a:spLocks noGrp="1" noChangeArrowheads="1"/>
          </p:cNvSpPr>
          <p:nvPr>
            <p:ph type="title"/>
          </p:nvPr>
        </p:nvSpPr>
        <p:spPr>
          <a:xfrm>
            <a:off x="2600326" y="207963"/>
            <a:ext cx="8150225" cy="512762"/>
          </a:xfrm>
        </p:spPr>
        <p:txBody>
          <a:bodyPr/>
          <a:lstStyle/>
          <a:p>
            <a:pPr eaLnBrk="1" hangingPunct="1"/>
            <a:r>
              <a:rPr lang="en-US" altLang="en-US" sz="2800"/>
              <a:t>Example of a Resource Allocation Graph</a:t>
            </a:r>
          </a:p>
        </p:txBody>
      </p:sp>
      <p:pic>
        <p:nvPicPr>
          <p:cNvPr id="11267" name="Picture 1032">
            <a:extLst>
              <a:ext uri="{FF2B5EF4-FFF2-40B4-BE49-F238E27FC236}">
                <a16:creationId xmlns:a16="http://schemas.microsoft.com/office/drawing/2014/main" id="{6D352471-3575-462F-A93F-9A4E642CC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287" t="926" r="25287" b="1532"/>
          <a:stretch>
            <a:fillRect/>
          </a:stretch>
        </p:blipFill>
        <p:spPr bwMode="auto">
          <a:xfrm>
            <a:off x="4465638" y="1316039"/>
            <a:ext cx="2741612" cy="40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B348D9C-E26E-4DBB-8FCF-2817FC8F90DC}"/>
              </a:ext>
            </a:extLst>
          </p:cNvPr>
          <p:cNvSpPr>
            <a:spLocks noGrp="1" noChangeArrowheads="1"/>
          </p:cNvSpPr>
          <p:nvPr>
            <p:ph type="title"/>
          </p:nvPr>
        </p:nvSpPr>
        <p:spPr>
          <a:xfrm>
            <a:off x="2557464" y="273050"/>
            <a:ext cx="8378825" cy="469900"/>
          </a:xfrm>
        </p:spPr>
        <p:txBody>
          <a:bodyPr>
            <a:normAutofit fontScale="90000"/>
          </a:bodyPr>
          <a:lstStyle/>
          <a:p>
            <a:pPr eaLnBrk="1" hangingPunct="1"/>
            <a:r>
              <a:rPr lang="en-US" altLang="en-US" sz="2800"/>
              <a:t>Resource Allocation Graph With A Deadlock</a:t>
            </a:r>
          </a:p>
        </p:txBody>
      </p:sp>
      <p:pic>
        <p:nvPicPr>
          <p:cNvPr id="12291" name="Picture 7">
            <a:extLst>
              <a:ext uri="{FF2B5EF4-FFF2-40B4-BE49-F238E27FC236}">
                <a16:creationId xmlns:a16="http://schemas.microsoft.com/office/drawing/2014/main" id="{1BAFF6A1-679F-4BC0-B3B7-C1B84024C4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7075" y="1212851"/>
            <a:ext cx="278130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EA95528-19B8-4FCA-A42B-C99490713C1B}"/>
              </a:ext>
            </a:extLst>
          </p:cNvPr>
          <p:cNvSpPr>
            <a:spLocks noGrp="1" noChangeArrowheads="1"/>
          </p:cNvSpPr>
          <p:nvPr>
            <p:ph type="title"/>
          </p:nvPr>
        </p:nvSpPr>
        <p:spPr>
          <a:xfrm>
            <a:off x="2765426" y="304800"/>
            <a:ext cx="7954963" cy="457200"/>
          </a:xfrm>
        </p:spPr>
        <p:txBody>
          <a:bodyPr>
            <a:normAutofit fontScale="90000"/>
          </a:bodyPr>
          <a:lstStyle/>
          <a:p>
            <a:pPr eaLnBrk="1" hangingPunct="1"/>
            <a:r>
              <a:rPr lang="en-US" altLang="en-US"/>
              <a:t>Graph With A Cycle But No Deadlock</a:t>
            </a:r>
          </a:p>
        </p:txBody>
      </p:sp>
      <p:pic>
        <p:nvPicPr>
          <p:cNvPr id="13315" name="Picture 4" descr="7">
            <a:extLst>
              <a:ext uri="{FF2B5EF4-FFF2-40B4-BE49-F238E27FC236}">
                <a16:creationId xmlns:a16="http://schemas.microsoft.com/office/drawing/2014/main" id="{DF5B0910-2E0C-4479-BBEA-19A88DC652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0275" y="1208089"/>
            <a:ext cx="2952750"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16FE201-AE86-4E6C-B93C-71FACEBEC669}"/>
              </a:ext>
            </a:extLst>
          </p:cNvPr>
          <p:cNvSpPr>
            <a:spLocks noGrp="1" noChangeArrowheads="1"/>
          </p:cNvSpPr>
          <p:nvPr>
            <p:ph type="title"/>
          </p:nvPr>
        </p:nvSpPr>
        <p:spPr>
          <a:xfrm>
            <a:off x="1981200" y="152401"/>
            <a:ext cx="8229600" cy="576263"/>
          </a:xfrm>
        </p:spPr>
        <p:txBody>
          <a:bodyPr/>
          <a:lstStyle/>
          <a:p>
            <a:pPr eaLnBrk="1" hangingPunct="1"/>
            <a:r>
              <a:rPr lang="en-US" altLang="en-US"/>
              <a:t>Basic Facts</a:t>
            </a:r>
          </a:p>
        </p:txBody>
      </p:sp>
      <p:sp>
        <p:nvSpPr>
          <p:cNvPr id="14339" name="Rectangle 3">
            <a:extLst>
              <a:ext uri="{FF2B5EF4-FFF2-40B4-BE49-F238E27FC236}">
                <a16:creationId xmlns:a16="http://schemas.microsoft.com/office/drawing/2014/main" id="{EADE1849-C952-434B-98D7-1B7D76FEA21F}"/>
              </a:ext>
            </a:extLst>
          </p:cNvPr>
          <p:cNvSpPr>
            <a:spLocks noGrp="1" noChangeArrowheads="1"/>
          </p:cNvSpPr>
          <p:nvPr>
            <p:ph type="body" idx="1"/>
          </p:nvPr>
        </p:nvSpPr>
        <p:spPr>
          <a:xfrm>
            <a:off x="2389188" y="1217613"/>
            <a:ext cx="6284912" cy="4400550"/>
          </a:xfrm>
        </p:spPr>
        <p:txBody>
          <a:bodyPr/>
          <a:lstStyle/>
          <a:p>
            <a:r>
              <a:rPr lang="en-US" altLang="en-US"/>
              <a:t>If graph contains no cycles </a:t>
            </a:r>
            <a:r>
              <a:rPr lang="en-US" altLang="en-US">
                <a:sym typeface="Symbol" panose="05050102010706020507" pitchFamily="18" charset="2"/>
              </a:rPr>
              <a:t> no deadlock</a:t>
            </a:r>
          </a:p>
          <a:p>
            <a:r>
              <a:rPr lang="en-US" altLang="en-US">
                <a:sym typeface="Symbol" panose="05050102010706020507" pitchFamily="18" charset="2"/>
              </a:rPr>
              <a:t>If graph contains a cycle </a:t>
            </a:r>
          </a:p>
          <a:p>
            <a:pPr lvl="1"/>
            <a:r>
              <a:rPr lang="en-US" altLang="en-US">
                <a:sym typeface="Symbol" panose="05050102010706020507" pitchFamily="18" charset="2"/>
              </a:rPr>
              <a:t>if only one instance per resource type, then deadlock</a:t>
            </a:r>
          </a:p>
          <a:p>
            <a:pPr lvl="1"/>
            <a:r>
              <a:rPr lang="en-US" altLang="en-US">
                <a:sym typeface="Symbol" panose="05050102010706020507" pitchFamily="18" charset="2"/>
              </a:rPr>
              <a:t>if several instances per resource type, possibility of deadlock</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C19A16A-220E-49AF-AEC3-147080DAB848}"/>
              </a:ext>
            </a:extLst>
          </p:cNvPr>
          <p:cNvSpPr>
            <a:spLocks noGrp="1" noChangeArrowheads="1"/>
          </p:cNvSpPr>
          <p:nvPr>
            <p:ph type="title"/>
          </p:nvPr>
        </p:nvSpPr>
        <p:spPr>
          <a:xfrm>
            <a:off x="2633664" y="214313"/>
            <a:ext cx="7577137" cy="576262"/>
          </a:xfrm>
        </p:spPr>
        <p:txBody>
          <a:bodyPr/>
          <a:lstStyle/>
          <a:p>
            <a:pPr eaLnBrk="1" hangingPunct="1"/>
            <a:r>
              <a:rPr lang="en-US" altLang="en-US"/>
              <a:t>Methods for Handling Deadlocks</a:t>
            </a:r>
          </a:p>
        </p:txBody>
      </p:sp>
      <p:sp>
        <p:nvSpPr>
          <p:cNvPr id="15363" name="Rectangle 3">
            <a:extLst>
              <a:ext uri="{FF2B5EF4-FFF2-40B4-BE49-F238E27FC236}">
                <a16:creationId xmlns:a16="http://schemas.microsoft.com/office/drawing/2014/main" id="{7E2ACC35-A18F-47FE-B65F-CAF3C6A3B64A}"/>
              </a:ext>
            </a:extLst>
          </p:cNvPr>
          <p:cNvSpPr>
            <a:spLocks noGrp="1" noChangeArrowheads="1"/>
          </p:cNvSpPr>
          <p:nvPr>
            <p:ph type="body" idx="1"/>
          </p:nvPr>
        </p:nvSpPr>
        <p:spPr>
          <a:xfrm>
            <a:off x="2406650" y="1198563"/>
            <a:ext cx="6153150" cy="3295650"/>
          </a:xfrm>
        </p:spPr>
        <p:txBody>
          <a:bodyPr>
            <a:normAutofit fontScale="92500" lnSpcReduction="10000"/>
          </a:bodyPr>
          <a:lstStyle/>
          <a:p>
            <a:r>
              <a:rPr lang="en-US" altLang="en-US"/>
              <a:t>Ensure that the system will </a:t>
            </a:r>
            <a:r>
              <a:rPr lang="en-US" altLang="en-US" b="1" i="1">
                <a:solidFill>
                  <a:srgbClr val="FF0066"/>
                </a:solidFill>
              </a:rPr>
              <a:t>never</a:t>
            </a:r>
            <a:r>
              <a:rPr lang="en-US" altLang="en-US"/>
              <a:t> enter a deadlock state:</a:t>
            </a:r>
          </a:p>
          <a:p>
            <a:pPr lvl="1"/>
            <a:r>
              <a:rPr lang="en-US" altLang="en-US"/>
              <a:t>Deadlock prevention</a:t>
            </a:r>
          </a:p>
          <a:p>
            <a:pPr lvl="1"/>
            <a:r>
              <a:rPr lang="en-US" altLang="en-US"/>
              <a:t>Deadlock avoidence</a:t>
            </a:r>
          </a:p>
          <a:p>
            <a:r>
              <a:rPr lang="en-US" altLang="en-US"/>
              <a:t>Allow the system to enter a deadlock state and then recover</a:t>
            </a:r>
          </a:p>
          <a:p>
            <a:r>
              <a:rPr lang="en-US" altLang="en-US"/>
              <a:t>Ignore the problem and pretend that deadlocks never occur in the system; used by most operating systems, including UNIX</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a:extLst>
              <a:ext uri="{FF2B5EF4-FFF2-40B4-BE49-F238E27FC236}">
                <a16:creationId xmlns:a16="http://schemas.microsoft.com/office/drawing/2014/main" id="{6999DA7F-1922-4D1F-87F5-FED12311DAE3}"/>
              </a:ext>
            </a:extLst>
          </p:cNvPr>
          <p:cNvSpPr>
            <a:spLocks noGrp="1" noChangeArrowheads="1"/>
          </p:cNvSpPr>
          <p:nvPr>
            <p:ph type="title"/>
          </p:nvPr>
        </p:nvSpPr>
        <p:spPr>
          <a:xfrm>
            <a:off x="2409826" y="198438"/>
            <a:ext cx="7800975" cy="576262"/>
          </a:xfrm>
        </p:spPr>
        <p:txBody>
          <a:bodyPr/>
          <a:lstStyle/>
          <a:p>
            <a:pPr eaLnBrk="1" hangingPunct="1"/>
            <a:r>
              <a:rPr lang="en-US" altLang="en-US"/>
              <a:t>Deadlock Prevention</a:t>
            </a:r>
          </a:p>
        </p:txBody>
      </p:sp>
      <p:sp>
        <p:nvSpPr>
          <p:cNvPr id="16387" name="Rectangle 1027">
            <a:extLst>
              <a:ext uri="{FF2B5EF4-FFF2-40B4-BE49-F238E27FC236}">
                <a16:creationId xmlns:a16="http://schemas.microsoft.com/office/drawing/2014/main" id="{69BE6835-0E43-419E-BEDB-D4AF8A164848}"/>
              </a:ext>
            </a:extLst>
          </p:cNvPr>
          <p:cNvSpPr>
            <a:spLocks noGrp="1" noChangeArrowheads="1"/>
          </p:cNvSpPr>
          <p:nvPr>
            <p:ph type="body" idx="1"/>
          </p:nvPr>
        </p:nvSpPr>
        <p:spPr>
          <a:xfrm>
            <a:off x="2684464" y="1633538"/>
            <a:ext cx="6523037" cy="3822700"/>
          </a:xfrm>
        </p:spPr>
        <p:txBody>
          <a:bodyPr/>
          <a:lstStyle/>
          <a:p>
            <a:r>
              <a:rPr lang="en-US" altLang="en-US" b="1"/>
              <a:t>Mutual Exclusion</a:t>
            </a:r>
            <a:r>
              <a:rPr lang="en-US" altLang="en-US"/>
              <a:t> – not required for sharable resources (e.g., read-only files); must hold for non-sharable resources</a:t>
            </a:r>
          </a:p>
          <a:p>
            <a:r>
              <a:rPr lang="en-US" altLang="en-US" b="1"/>
              <a:t>Hold and Wait</a:t>
            </a:r>
            <a:r>
              <a:rPr lang="en-US" altLang="en-US"/>
              <a:t> – must guarantee that whenever a process requests a resource, it does not hold any other resources</a:t>
            </a:r>
          </a:p>
          <a:p>
            <a:pPr lvl="1"/>
            <a:r>
              <a:rPr lang="en-US" altLang="en-US"/>
              <a:t>Require process to request and be allocated all its resources before it begins execution, or allow process to request resources only when the process has none allocated to it.</a:t>
            </a:r>
          </a:p>
          <a:p>
            <a:pPr lvl="1"/>
            <a:r>
              <a:rPr lang="en-US" altLang="en-US"/>
              <a:t>Low resource utilization; starvation possible</a:t>
            </a:r>
          </a:p>
        </p:txBody>
      </p:sp>
      <p:sp>
        <p:nvSpPr>
          <p:cNvPr id="16388" name="Text Box 1028">
            <a:extLst>
              <a:ext uri="{FF2B5EF4-FFF2-40B4-BE49-F238E27FC236}">
                <a16:creationId xmlns:a16="http://schemas.microsoft.com/office/drawing/2014/main" id="{BECCCDD3-AF76-4EE7-896E-4DFB42C08B99}"/>
              </a:ext>
            </a:extLst>
          </p:cNvPr>
          <p:cNvSpPr txBox="1">
            <a:spLocks noChangeArrowheads="1"/>
          </p:cNvSpPr>
          <p:nvPr/>
        </p:nvSpPr>
        <p:spPr bwMode="auto">
          <a:xfrm>
            <a:off x="2343150" y="1116013"/>
            <a:ext cx="427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a:latin typeface="Helvetica" panose="020B0604020202020204" pitchFamily="34" charset="0"/>
              </a:rPr>
              <a:t>Restrain the ways request can be made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a:extLst>
              <a:ext uri="{FF2B5EF4-FFF2-40B4-BE49-F238E27FC236}">
                <a16:creationId xmlns:a16="http://schemas.microsoft.com/office/drawing/2014/main" id="{A209601C-3F0F-4DFC-B421-A5D96A55CB96}"/>
              </a:ext>
            </a:extLst>
          </p:cNvPr>
          <p:cNvSpPr>
            <a:spLocks noGrp="1" noChangeArrowheads="1"/>
          </p:cNvSpPr>
          <p:nvPr>
            <p:ph type="title"/>
          </p:nvPr>
        </p:nvSpPr>
        <p:spPr>
          <a:xfrm>
            <a:off x="2527300" y="166688"/>
            <a:ext cx="7683500" cy="576262"/>
          </a:xfrm>
        </p:spPr>
        <p:txBody>
          <a:bodyPr/>
          <a:lstStyle/>
          <a:p>
            <a:pPr eaLnBrk="1" hangingPunct="1"/>
            <a:r>
              <a:rPr lang="en-US" altLang="en-US"/>
              <a:t>Deadlock Prevention (Cont.)</a:t>
            </a:r>
          </a:p>
        </p:txBody>
      </p:sp>
      <p:sp>
        <p:nvSpPr>
          <p:cNvPr id="17411" name="Rectangle 1027">
            <a:extLst>
              <a:ext uri="{FF2B5EF4-FFF2-40B4-BE49-F238E27FC236}">
                <a16:creationId xmlns:a16="http://schemas.microsoft.com/office/drawing/2014/main" id="{803B866D-52AD-4E6D-B6CA-B1017A4858FE}"/>
              </a:ext>
            </a:extLst>
          </p:cNvPr>
          <p:cNvSpPr>
            <a:spLocks noGrp="1" noChangeArrowheads="1"/>
          </p:cNvSpPr>
          <p:nvPr>
            <p:ph type="body" idx="1"/>
          </p:nvPr>
        </p:nvSpPr>
        <p:spPr>
          <a:xfrm>
            <a:off x="2362200" y="1076325"/>
            <a:ext cx="6705600" cy="4446588"/>
          </a:xfrm>
        </p:spPr>
        <p:txBody>
          <a:bodyPr>
            <a:normAutofit lnSpcReduction="10000"/>
          </a:bodyPr>
          <a:lstStyle/>
          <a:p>
            <a:r>
              <a:rPr lang="en-US" altLang="en-US" b="1"/>
              <a:t>No Preemption</a:t>
            </a:r>
            <a:r>
              <a:rPr lang="en-US" altLang="en-US"/>
              <a:t> –</a:t>
            </a:r>
          </a:p>
          <a:p>
            <a:pPr lvl="1"/>
            <a:r>
              <a:rPr lang="en-US" altLang="en-US"/>
              <a:t>If a process that is holding some resources requests another resource that cannot be immediately allocated to it, then all resources currently being held are released</a:t>
            </a:r>
          </a:p>
          <a:p>
            <a:pPr lvl="1"/>
            <a:r>
              <a:rPr lang="en-US" altLang="en-US"/>
              <a:t>Preempted resources are added to the list of resources for which the process is waiting</a:t>
            </a:r>
          </a:p>
          <a:p>
            <a:pPr lvl="1"/>
            <a:r>
              <a:rPr lang="en-US" altLang="en-US"/>
              <a:t>Process will be restarted only when it can regain its old resources, as well as the new ones that it is requesting</a:t>
            </a:r>
          </a:p>
          <a:p>
            <a:r>
              <a:rPr lang="en-US" altLang="en-US" b="1"/>
              <a:t>Circular Wait</a:t>
            </a:r>
            <a:r>
              <a:rPr lang="en-US" altLang="en-US"/>
              <a:t> – impose a total ordering of all resource types, and require that each process requests resources in an increasing order of enumeration</a:t>
            </a:r>
          </a:p>
          <a:p>
            <a:pPr lvl="1"/>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a:extLst>
              <a:ext uri="{FF2B5EF4-FFF2-40B4-BE49-F238E27FC236}">
                <a16:creationId xmlns:a16="http://schemas.microsoft.com/office/drawing/2014/main" id="{450DD79C-09F5-487F-8002-1D1753255F9C}"/>
              </a:ext>
            </a:extLst>
          </p:cNvPr>
          <p:cNvSpPr>
            <a:spLocks noGrp="1" noChangeArrowheads="1"/>
          </p:cNvSpPr>
          <p:nvPr>
            <p:ph type="title"/>
          </p:nvPr>
        </p:nvSpPr>
        <p:spPr>
          <a:xfrm>
            <a:off x="2527300" y="103188"/>
            <a:ext cx="7683500" cy="576262"/>
          </a:xfrm>
        </p:spPr>
        <p:txBody>
          <a:bodyPr/>
          <a:lstStyle/>
          <a:p>
            <a:pPr eaLnBrk="1" hangingPunct="1"/>
            <a:r>
              <a:rPr lang="en-US" altLang="en-US"/>
              <a:t>Deadlock Example</a:t>
            </a:r>
          </a:p>
        </p:txBody>
      </p:sp>
      <p:sp>
        <p:nvSpPr>
          <p:cNvPr id="18435" name="Rectangle 1027">
            <a:extLst>
              <a:ext uri="{FF2B5EF4-FFF2-40B4-BE49-F238E27FC236}">
                <a16:creationId xmlns:a16="http://schemas.microsoft.com/office/drawing/2014/main" id="{D7EFE601-2C21-41BF-8BD2-9E5206D64207}"/>
              </a:ext>
            </a:extLst>
          </p:cNvPr>
          <p:cNvSpPr>
            <a:spLocks noGrp="1" noChangeArrowheads="1"/>
          </p:cNvSpPr>
          <p:nvPr>
            <p:ph type="body" idx="1"/>
          </p:nvPr>
        </p:nvSpPr>
        <p:spPr>
          <a:xfrm>
            <a:off x="2879726" y="1076326"/>
            <a:ext cx="6746875" cy="5167313"/>
          </a:xfrm>
        </p:spPr>
        <p:txBody>
          <a:bodyPr>
            <a:normAutofit fontScale="92500" lnSpcReduction="10000"/>
          </a:bodyPr>
          <a:lstStyle/>
          <a:p>
            <a:pPr marL="0" indent="0">
              <a:buNone/>
            </a:pPr>
            <a:r>
              <a:rPr lang="en-US" altLang="en-US" sz="1400">
                <a:solidFill>
                  <a:srgbClr val="000000"/>
                </a:solidFill>
                <a:latin typeface="Courier New" panose="02070309020205020404" pitchFamily="49" charset="0"/>
                <a:cs typeface="Courier New" panose="02070309020205020404" pitchFamily="49" charset="0"/>
              </a:rPr>
              <a:t>/* thread one runs in this function */ </a:t>
            </a:r>
          </a:p>
          <a:p>
            <a:pPr marL="0" indent="0">
              <a:buNone/>
            </a:pPr>
            <a:r>
              <a:rPr lang="en-US" altLang="en-US" sz="1400">
                <a:solidFill>
                  <a:srgbClr val="000000"/>
                </a:solidFill>
                <a:latin typeface="Courier New" panose="02070309020205020404" pitchFamily="49" charset="0"/>
                <a:cs typeface="Courier New" panose="02070309020205020404" pitchFamily="49" charset="0"/>
              </a:rPr>
              <a:t>void *do_work_one(void *param)</a:t>
            </a:r>
            <a:br>
              <a:rPr lang="en-US" altLang="en-US" sz="1400">
                <a:solidFill>
                  <a:srgbClr val="000000"/>
                </a:solidFill>
                <a:latin typeface="Courier New" panose="02070309020205020404" pitchFamily="49" charset="0"/>
                <a:cs typeface="Courier New" panose="02070309020205020404" pitchFamily="49" charset="0"/>
              </a:rPr>
            </a:br>
            <a:r>
              <a:rPr lang="en-US" altLang="en-US" sz="1100">
                <a:solidFill>
                  <a:srgbClr val="000000"/>
                </a:solidFill>
                <a:latin typeface="Courier New" panose="02070309020205020404" pitchFamily="49" charset="0"/>
                <a:cs typeface="Courier New" panose="02070309020205020404" pitchFamily="49" charset="0"/>
              </a:rPr>
              <a:t>{ </a:t>
            </a:r>
            <a:endParaRPr lang="en-US" altLang="en-US" sz="1400">
              <a:solidFill>
                <a:srgbClr val="000000"/>
              </a:solidFill>
              <a:latin typeface="Courier New" panose="02070309020205020404" pitchFamily="49" charset="0"/>
              <a:cs typeface="Courier New" panose="02070309020205020404" pitchFamily="49" charset="0"/>
            </a:endParaRPr>
          </a:p>
          <a:p>
            <a:pPr marL="0" indent="0">
              <a:buNone/>
            </a:pPr>
            <a:r>
              <a:rPr lang="en-US" altLang="en-US" sz="1400">
                <a:solidFill>
                  <a:srgbClr val="000000"/>
                </a:solidFill>
                <a:latin typeface="Courier New" panose="02070309020205020404" pitchFamily="49" charset="0"/>
                <a:cs typeface="Courier New" panose="02070309020205020404" pitchFamily="49" charset="0"/>
              </a:rPr>
              <a:t>   pthread_mutex_lock(&amp;first_mutex); </a:t>
            </a:r>
          </a:p>
          <a:p>
            <a:pPr marL="0" indent="0">
              <a:buNone/>
            </a:pPr>
            <a:r>
              <a:rPr lang="en-US" altLang="en-US" sz="1400">
                <a:solidFill>
                  <a:srgbClr val="000000"/>
                </a:solidFill>
                <a:latin typeface="Courier New" panose="02070309020205020404" pitchFamily="49" charset="0"/>
                <a:cs typeface="Courier New" panose="02070309020205020404" pitchFamily="49" charset="0"/>
              </a:rPr>
              <a:t>   pthread_mutex_lock(&amp;second_mutex); </a:t>
            </a:r>
          </a:p>
          <a:p>
            <a:pPr marL="0" indent="0">
              <a:buNone/>
            </a:pPr>
            <a:r>
              <a:rPr lang="en-US" altLang="en-US" sz="1400">
                <a:solidFill>
                  <a:srgbClr val="000000"/>
                </a:solidFill>
                <a:latin typeface="Courier New" panose="02070309020205020404" pitchFamily="49" charset="0"/>
                <a:cs typeface="Courier New" panose="02070309020205020404" pitchFamily="49" charset="0"/>
              </a:rPr>
              <a:t>   /** * Do some work */</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pthread_mutex_unlock(&amp;second_mutex); </a:t>
            </a:r>
          </a:p>
          <a:p>
            <a:pPr marL="0" indent="0">
              <a:buNone/>
            </a:pPr>
            <a:r>
              <a:rPr lang="en-US" altLang="en-US" sz="1400">
                <a:solidFill>
                  <a:srgbClr val="000000"/>
                </a:solidFill>
                <a:latin typeface="Courier New" panose="02070309020205020404" pitchFamily="49" charset="0"/>
                <a:cs typeface="Courier New" panose="02070309020205020404" pitchFamily="49" charset="0"/>
              </a:rPr>
              <a:t>   pthread_mutex_unlock(&amp;first_mutex); </a:t>
            </a:r>
          </a:p>
          <a:p>
            <a:pPr marL="0" indent="0">
              <a:buNone/>
            </a:pPr>
            <a:r>
              <a:rPr lang="en-US" altLang="en-US" sz="1400">
                <a:solidFill>
                  <a:srgbClr val="000000"/>
                </a:solidFill>
                <a:latin typeface="Courier New" panose="02070309020205020404" pitchFamily="49" charset="0"/>
                <a:cs typeface="Courier New" panose="02070309020205020404" pitchFamily="49" charset="0"/>
              </a:rPr>
              <a:t>   pthread_exit(0); </a:t>
            </a:r>
          </a:p>
          <a:p>
            <a:pPr marL="0" indent="0">
              <a:buNone/>
            </a:pPr>
            <a:r>
              <a:rPr lang="en-US" altLang="en-US" sz="1400">
                <a:solidFill>
                  <a:srgbClr val="000000"/>
                </a:solidFill>
                <a:latin typeface="Courier New" panose="02070309020205020404" pitchFamily="49" charset="0"/>
                <a:cs typeface="Courier New" panose="02070309020205020404" pitchFamily="49" charset="0"/>
              </a:rPr>
              <a:t>} </a:t>
            </a:r>
          </a:p>
          <a:p>
            <a:pPr marL="0" indent="0">
              <a:buNone/>
            </a:pPr>
            <a:r>
              <a:rPr lang="en-US" altLang="en-US" sz="1400">
                <a:solidFill>
                  <a:srgbClr val="000000"/>
                </a:solidFill>
                <a:latin typeface="Courier New" panose="02070309020205020404" pitchFamily="49" charset="0"/>
                <a:cs typeface="Courier New" panose="02070309020205020404" pitchFamily="49" charset="0"/>
              </a:rPr>
              <a:t>/* thread two runs in this function */ </a:t>
            </a:r>
          </a:p>
          <a:p>
            <a:pPr marL="0" indent="0">
              <a:buNone/>
            </a:pPr>
            <a:r>
              <a:rPr lang="en-US" altLang="en-US" sz="1400">
                <a:solidFill>
                  <a:srgbClr val="000000"/>
                </a:solidFill>
                <a:latin typeface="Courier New" panose="02070309020205020404" pitchFamily="49" charset="0"/>
                <a:cs typeface="Courier New" panose="02070309020205020404" pitchFamily="49" charset="0"/>
              </a:rPr>
              <a:t>void *do_work_two(void *param)</a:t>
            </a:r>
            <a:br>
              <a:rPr lang="en-US" altLang="en-US" sz="1400">
                <a:solidFill>
                  <a:srgbClr val="000000"/>
                </a:solidFill>
                <a:latin typeface="Courier New" panose="02070309020205020404" pitchFamily="49" charset="0"/>
                <a:cs typeface="Courier New" panose="02070309020205020404" pitchFamily="49" charset="0"/>
              </a:rPr>
            </a:br>
            <a:r>
              <a:rPr lang="en-US" altLang="en-US" sz="1100">
                <a:solidFill>
                  <a:srgbClr val="000000"/>
                </a:solidFill>
                <a:latin typeface="Courier New" panose="02070309020205020404" pitchFamily="49" charset="0"/>
                <a:cs typeface="Courier New" panose="02070309020205020404" pitchFamily="49" charset="0"/>
              </a:rPr>
              <a:t>{ </a:t>
            </a:r>
            <a:endParaRPr lang="en-US" altLang="en-US" sz="1400">
              <a:solidFill>
                <a:srgbClr val="000000"/>
              </a:solidFill>
              <a:latin typeface="Courier New" panose="02070309020205020404" pitchFamily="49" charset="0"/>
              <a:cs typeface="Courier New" panose="02070309020205020404" pitchFamily="49" charset="0"/>
            </a:endParaRPr>
          </a:p>
          <a:p>
            <a:pPr marL="0" indent="0">
              <a:buNone/>
            </a:pPr>
            <a:r>
              <a:rPr lang="en-US" altLang="en-US" sz="1400">
                <a:solidFill>
                  <a:srgbClr val="000000"/>
                </a:solidFill>
                <a:latin typeface="Courier New" panose="02070309020205020404" pitchFamily="49" charset="0"/>
                <a:cs typeface="Courier New" panose="02070309020205020404" pitchFamily="49" charset="0"/>
              </a:rPr>
              <a:t>   pthread_mutex_lock(&amp;second_mutex); </a:t>
            </a:r>
          </a:p>
          <a:p>
            <a:pPr marL="0" indent="0">
              <a:buNone/>
            </a:pPr>
            <a:r>
              <a:rPr lang="en-US" altLang="en-US" sz="1400">
                <a:solidFill>
                  <a:srgbClr val="000000"/>
                </a:solidFill>
                <a:latin typeface="Courier New" panose="02070309020205020404" pitchFamily="49" charset="0"/>
                <a:cs typeface="Courier New" panose="02070309020205020404" pitchFamily="49" charset="0"/>
              </a:rPr>
              <a:t>   pthread_mutex_lock(&amp;first_mutex); </a:t>
            </a:r>
          </a:p>
          <a:p>
            <a:pPr marL="0" indent="0">
              <a:buNone/>
            </a:pPr>
            <a:r>
              <a:rPr lang="en-US" altLang="en-US" sz="1400">
                <a:solidFill>
                  <a:srgbClr val="000000"/>
                </a:solidFill>
                <a:latin typeface="Courier New" panose="02070309020205020404" pitchFamily="49" charset="0"/>
                <a:cs typeface="Courier New" panose="02070309020205020404" pitchFamily="49" charset="0"/>
              </a:rPr>
              <a:t>   /** * Do some work */</a:t>
            </a:r>
            <a:br>
              <a:rPr lang="en-US" altLang="en-US" sz="1400">
                <a:solidFill>
                  <a:srgbClr val="000000"/>
                </a:solidFill>
                <a:latin typeface="Courier New" panose="02070309020205020404" pitchFamily="49" charset="0"/>
                <a:cs typeface="Courier New" panose="02070309020205020404" pitchFamily="49" charset="0"/>
              </a:rPr>
            </a:br>
            <a:r>
              <a:rPr lang="en-US" altLang="en-US" sz="1400">
                <a:solidFill>
                  <a:srgbClr val="000000"/>
                </a:solidFill>
                <a:latin typeface="Courier New" panose="02070309020205020404" pitchFamily="49" charset="0"/>
                <a:cs typeface="Courier New" panose="02070309020205020404" pitchFamily="49" charset="0"/>
              </a:rPr>
              <a:t>   pthread_mutex_unlock(&amp;first_mutex); </a:t>
            </a:r>
          </a:p>
          <a:p>
            <a:pPr marL="0" indent="0">
              <a:buNone/>
            </a:pPr>
            <a:r>
              <a:rPr lang="en-US" altLang="en-US" sz="1400">
                <a:solidFill>
                  <a:srgbClr val="000000"/>
                </a:solidFill>
                <a:latin typeface="Courier New" panose="02070309020205020404" pitchFamily="49" charset="0"/>
                <a:cs typeface="Courier New" panose="02070309020205020404" pitchFamily="49" charset="0"/>
              </a:rPr>
              <a:t>   pthread_mutex_unlock(&amp;second_mutex); </a:t>
            </a:r>
          </a:p>
          <a:p>
            <a:pPr marL="0" indent="0">
              <a:buNone/>
            </a:pPr>
            <a:r>
              <a:rPr lang="en-US" altLang="en-US" sz="1400">
                <a:solidFill>
                  <a:srgbClr val="000000"/>
                </a:solidFill>
                <a:latin typeface="Courier New" panose="02070309020205020404" pitchFamily="49" charset="0"/>
                <a:cs typeface="Courier New" panose="02070309020205020404" pitchFamily="49" charset="0"/>
              </a:rPr>
              <a:t>   pthread_exit(0); </a:t>
            </a:r>
          </a:p>
          <a:p>
            <a:pPr marL="0" indent="0">
              <a:buNone/>
            </a:pPr>
            <a:r>
              <a:rPr lang="en-US" altLang="en-US" sz="1400">
                <a:solidFill>
                  <a:srgbClr val="000000"/>
                </a:solidFill>
                <a:latin typeface="Courier New" panose="02070309020205020404" pitchFamily="49" charset="0"/>
                <a:cs typeface="Courier New" panose="02070309020205020404" pitchFamily="49"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05" name="Title 1">
            <a:extLst>
              <a:ext uri="{FF2B5EF4-FFF2-40B4-BE49-F238E27FC236}">
                <a16:creationId xmlns:a16="http://schemas.microsoft.com/office/drawing/2014/main" id="{6799C991-7D56-4237-AF67-BDD238271A6D}"/>
              </a:ext>
            </a:extLst>
          </p:cNvPr>
          <p:cNvSpPr>
            <a:spLocks noGrp="1"/>
          </p:cNvSpPr>
          <p:nvPr>
            <p:ph type="title"/>
          </p:nvPr>
        </p:nvSpPr>
        <p:spPr>
          <a:xfrm>
            <a:off x="695325" y="897753"/>
            <a:ext cx="3635046" cy="1575391"/>
          </a:xfrm>
        </p:spPr>
        <p:txBody>
          <a:bodyPr>
            <a:normAutofit/>
          </a:bodyPr>
          <a:lstStyle/>
          <a:p>
            <a:r>
              <a:rPr lang="en-NZ" altLang="en-US"/>
              <a:t>Race Condition</a:t>
            </a:r>
          </a:p>
        </p:txBody>
      </p:sp>
      <p:cxnSp>
        <p:nvCxnSpPr>
          <p:cNvPr id="73" name="Straight Connector 72">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7106" name="Content Placeholder 2">
            <a:extLst>
              <a:ext uri="{FF2B5EF4-FFF2-40B4-BE49-F238E27FC236}">
                <a16:creationId xmlns:a16="http://schemas.microsoft.com/office/drawing/2014/main" id="{DA91A419-C4CB-440A-8748-A7481E87F45B}"/>
              </a:ext>
            </a:extLst>
          </p:cNvPr>
          <p:cNvSpPr>
            <a:spLocks noGrp="1"/>
          </p:cNvSpPr>
          <p:nvPr>
            <p:ph idx="1"/>
          </p:nvPr>
        </p:nvSpPr>
        <p:spPr>
          <a:xfrm>
            <a:off x="695325" y="2710035"/>
            <a:ext cx="3587668" cy="3500265"/>
          </a:xfrm>
        </p:spPr>
        <p:txBody>
          <a:bodyPr>
            <a:normAutofit/>
          </a:bodyPr>
          <a:lstStyle/>
          <a:p>
            <a:r>
              <a:rPr lang="en-NZ" altLang="en-US" sz="1700"/>
              <a:t>A race condition occurs when </a:t>
            </a:r>
          </a:p>
          <a:p>
            <a:pPr lvl="1"/>
            <a:r>
              <a:rPr lang="en-NZ" altLang="en-US" sz="1700"/>
              <a:t>Multiple processes or threads read and write data items </a:t>
            </a:r>
          </a:p>
          <a:p>
            <a:pPr lvl="1"/>
            <a:r>
              <a:rPr lang="en-NZ" altLang="en-US" sz="1700"/>
              <a:t>They do so in a way where the final result depends on the order of execution of the processes. </a:t>
            </a:r>
          </a:p>
          <a:p>
            <a:r>
              <a:rPr lang="en-NZ" altLang="en-US" sz="1700"/>
              <a:t>The output depends on who finishes the race last.</a:t>
            </a:r>
          </a:p>
          <a:p>
            <a:endParaRPr lang="en-NZ" altLang="en-US" sz="1700"/>
          </a:p>
        </p:txBody>
      </p:sp>
      <p:pic>
        <p:nvPicPr>
          <p:cNvPr id="4" name="Picture 6" descr="D:\b\b4\IBM\02-21.jpg">
            <a:extLst>
              <a:ext uri="{FF2B5EF4-FFF2-40B4-BE49-F238E27FC236}">
                <a16:creationId xmlns:a16="http://schemas.microsoft.com/office/drawing/2014/main" id="{030FB26A-910D-4282-B0A2-D715F5EABC6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76800" y="1034701"/>
            <a:ext cx="6515100" cy="478859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252804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a:extLst>
              <a:ext uri="{FF2B5EF4-FFF2-40B4-BE49-F238E27FC236}">
                <a16:creationId xmlns:a16="http://schemas.microsoft.com/office/drawing/2014/main" id="{78C28DBA-AF52-4EEE-9FC9-DA695018FDB2}"/>
              </a:ext>
            </a:extLst>
          </p:cNvPr>
          <p:cNvSpPr>
            <a:spLocks noGrp="1" noChangeArrowheads="1"/>
          </p:cNvSpPr>
          <p:nvPr>
            <p:ph type="title"/>
          </p:nvPr>
        </p:nvSpPr>
        <p:spPr>
          <a:xfrm>
            <a:off x="2909889" y="122238"/>
            <a:ext cx="7724775" cy="576262"/>
          </a:xfrm>
        </p:spPr>
        <p:txBody>
          <a:bodyPr/>
          <a:lstStyle/>
          <a:p>
            <a:pPr eaLnBrk="1" hangingPunct="1"/>
            <a:r>
              <a:rPr lang="en-US" altLang="en-US" sz="2800"/>
              <a:t>Deadlock Example with Lock Ordering</a:t>
            </a:r>
          </a:p>
        </p:txBody>
      </p:sp>
      <p:sp>
        <p:nvSpPr>
          <p:cNvPr id="19459" name="Rectangle 1027">
            <a:extLst>
              <a:ext uri="{FF2B5EF4-FFF2-40B4-BE49-F238E27FC236}">
                <a16:creationId xmlns:a16="http://schemas.microsoft.com/office/drawing/2014/main" id="{9C0060F8-0A0A-45B1-A8B0-30ADD690A43E}"/>
              </a:ext>
            </a:extLst>
          </p:cNvPr>
          <p:cNvSpPr>
            <a:spLocks noGrp="1" noChangeArrowheads="1"/>
          </p:cNvSpPr>
          <p:nvPr>
            <p:ph type="body" idx="1"/>
          </p:nvPr>
        </p:nvSpPr>
        <p:spPr>
          <a:xfrm>
            <a:off x="2708275" y="1060450"/>
            <a:ext cx="7639050" cy="3638550"/>
          </a:xfrm>
        </p:spPr>
        <p:txBody>
          <a:bodyPr>
            <a:normAutofit lnSpcReduction="10000"/>
          </a:bodyPr>
          <a:lstStyle/>
          <a:p>
            <a:pPr marL="0" indent="0">
              <a:buNone/>
            </a:pPr>
            <a:r>
              <a:rPr lang="en-US" altLang="en-US" sz="1400">
                <a:latin typeface="Courier New" panose="02070309020205020404" pitchFamily="49" charset="0"/>
                <a:cs typeface="Courier New" panose="02070309020205020404" pitchFamily="49" charset="0"/>
              </a:rPr>
              <a:t>void transaction(Account from, Account to, double amount) </a:t>
            </a:r>
          </a:p>
          <a:p>
            <a:pPr marL="0" indent="0">
              <a:buNone/>
            </a:pPr>
            <a:r>
              <a:rPr lang="en-US" altLang="en-US" sz="1400">
                <a:latin typeface="Courier New" panose="02070309020205020404" pitchFamily="49" charset="0"/>
                <a:cs typeface="Courier New" panose="02070309020205020404" pitchFamily="49" charset="0"/>
              </a:rPr>
              <a:t>{ </a:t>
            </a:r>
          </a:p>
          <a:p>
            <a:pPr marL="0" indent="0">
              <a:buNone/>
            </a:pPr>
            <a:r>
              <a:rPr lang="en-US" altLang="en-US" sz="1400">
                <a:latin typeface="Courier New" panose="02070309020205020404" pitchFamily="49" charset="0"/>
                <a:cs typeface="Courier New" panose="02070309020205020404" pitchFamily="49" charset="0"/>
              </a:rPr>
              <a:t>   mutex lock1, lock2; </a:t>
            </a:r>
          </a:p>
          <a:p>
            <a:pPr marL="0" indent="0">
              <a:buNone/>
            </a:pPr>
            <a:r>
              <a:rPr lang="en-US" altLang="en-US" sz="1400">
                <a:latin typeface="Courier New" panose="02070309020205020404" pitchFamily="49" charset="0"/>
                <a:cs typeface="Courier New" panose="02070309020205020404" pitchFamily="49" charset="0"/>
              </a:rPr>
              <a:t>   lock1 = get_lock(from); </a:t>
            </a:r>
          </a:p>
          <a:p>
            <a:pPr marL="0" indent="0">
              <a:buNone/>
            </a:pPr>
            <a:r>
              <a:rPr lang="en-US" altLang="en-US" sz="1400">
                <a:latin typeface="Courier New" panose="02070309020205020404" pitchFamily="49" charset="0"/>
                <a:cs typeface="Courier New" panose="02070309020205020404" pitchFamily="49" charset="0"/>
              </a:rPr>
              <a:t>   lock2 = get_lock(to); </a:t>
            </a:r>
          </a:p>
          <a:p>
            <a:pPr marL="0" indent="0">
              <a:buNone/>
            </a:pPr>
            <a:r>
              <a:rPr lang="en-US" altLang="en-US" sz="1400">
                <a:latin typeface="Courier New" panose="02070309020205020404" pitchFamily="49" charset="0"/>
                <a:cs typeface="Courier New" panose="02070309020205020404" pitchFamily="49" charset="0"/>
              </a:rPr>
              <a:t>   acquire(lock1); </a:t>
            </a:r>
          </a:p>
          <a:p>
            <a:pPr marL="0" indent="0">
              <a:buNone/>
            </a:pPr>
            <a:r>
              <a:rPr lang="en-US" altLang="en-US" sz="1400">
                <a:latin typeface="Courier New" panose="02070309020205020404" pitchFamily="49" charset="0"/>
                <a:cs typeface="Courier New" panose="02070309020205020404" pitchFamily="49" charset="0"/>
              </a:rPr>
              <a:t>      acquire(lock2); </a:t>
            </a:r>
          </a:p>
          <a:p>
            <a:pPr marL="0" indent="0">
              <a:buNone/>
            </a:pPr>
            <a:r>
              <a:rPr lang="en-US" altLang="en-US" sz="1400">
                <a:latin typeface="Courier New" panose="02070309020205020404" pitchFamily="49" charset="0"/>
                <a:cs typeface="Courier New" panose="02070309020205020404" pitchFamily="49" charset="0"/>
              </a:rPr>
              <a:t>         withdraw(from, amount); </a:t>
            </a:r>
          </a:p>
          <a:p>
            <a:pPr marL="0" indent="0">
              <a:buNone/>
            </a:pPr>
            <a:r>
              <a:rPr lang="en-US" altLang="en-US" sz="1400">
                <a:latin typeface="Courier New" panose="02070309020205020404" pitchFamily="49" charset="0"/>
                <a:cs typeface="Courier New" panose="02070309020205020404" pitchFamily="49" charset="0"/>
              </a:rPr>
              <a:t>         deposit(to, amount); </a:t>
            </a:r>
          </a:p>
          <a:p>
            <a:pPr marL="0" indent="0">
              <a:buNone/>
            </a:pPr>
            <a:r>
              <a:rPr lang="en-US" altLang="en-US" sz="1400">
                <a:latin typeface="Courier New" panose="02070309020205020404" pitchFamily="49" charset="0"/>
                <a:cs typeface="Courier New" panose="02070309020205020404" pitchFamily="49" charset="0"/>
              </a:rPr>
              <a:t>      release(lock2); </a:t>
            </a:r>
          </a:p>
          <a:p>
            <a:pPr marL="0" indent="0">
              <a:buNone/>
            </a:pPr>
            <a:r>
              <a:rPr lang="en-US" altLang="en-US" sz="1400">
                <a:latin typeface="Courier New" panose="02070309020205020404" pitchFamily="49" charset="0"/>
                <a:cs typeface="Courier New" panose="02070309020205020404" pitchFamily="49" charset="0"/>
              </a:rPr>
              <a:t>   release(lock1); </a:t>
            </a:r>
          </a:p>
          <a:p>
            <a:pPr marL="0" indent="0">
              <a:buNone/>
            </a:pPr>
            <a:r>
              <a:rPr lang="en-US" altLang="en-US" sz="1400">
                <a:latin typeface="Courier New" panose="02070309020205020404" pitchFamily="49" charset="0"/>
                <a:cs typeface="Courier New" panose="02070309020205020404" pitchFamily="49" charset="0"/>
              </a:rPr>
              <a:t>} </a:t>
            </a:r>
          </a:p>
        </p:txBody>
      </p:sp>
      <p:sp>
        <p:nvSpPr>
          <p:cNvPr id="19460" name="Rectangle 3">
            <a:extLst>
              <a:ext uri="{FF2B5EF4-FFF2-40B4-BE49-F238E27FC236}">
                <a16:creationId xmlns:a16="http://schemas.microsoft.com/office/drawing/2014/main" id="{B5057927-2AB9-41AD-BA46-5AA85DCD4015}"/>
              </a:ext>
            </a:extLst>
          </p:cNvPr>
          <p:cNvSpPr>
            <a:spLocks noChangeArrowheads="1"/>
          </p:cNvSpPr>
          <p:nvPr/>
        </p:nvSpPr>
        <p:spPr bwMode="auto">
          <a:xfrm>
            <a:off x="2705100" y="4618038"/>
            <a:ext cx="7048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en-US" sz="1600">
                <a:latin typeface="Helvetica" panose="020B0604020202020204" pitchFamily="34" charset="0"/>
              </a:rPr>
              <a:t>Transactions 1 and 2 execute concurrently.  Transaction  1 transfers $25 from account A to account B, and Transaction 2 transfers $50 from account B to account A</a:t>
            </a:r>
            <a:endParaRPr lang="en-US" altLang="en-US" sz="1600"/>
          </a:p>
          <a:p>
            <a:pPr>
              <a:spcBef>
                <a:spcPct val="50000"/>
              </a:spcBef>
            </a:pPr>
            <a:r>
              <a:rPr lang="en-US" altLang="en-US" sz="1600">
                <a:latin typeface="Helvetica" panose="020B0604020202020204" pitchFamily="34" charset="0"/>
              </a:rPr>
              <a:t>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265EA42-C75A-4949-975F-94D5305B2A4A}"/>
              </a:ext>
            </a:extLst>
          </p:cNvPr>
          <p:cNvSpPr>
            <a:spLocks noGrp="1" noChangeArrowheads="1"/>
          </p:cNvSpPr>
          <p:nvPr>
            <p:ph type="title"/>
          </p:nvPr>
        </p:nvSpPr>
        <p:spPr>
          <a:xfrm>
            <a:off x="2447926" y="198438"/>
            <a:ext cx="7762875" cy="576262"/>
          </a:xfrm>
        </p:spPr>
        <p:txBody>
          <a:bodyPr/>
          <a:lstStyle/>
          <a:p>
            <a:pPr eaLnBrk="1" hangingPunct="1"/>
            <a:r>
              <a:rPr lang="en-US" altLang="en-US"/>
              <a:t>Deadlock Avoidance</a:t>
            </a:r>
          </a:p>
        </p:txBody>
      </p:sp>
      <p:sp>
        <p:nvSpPr>
          <p:cNvPr id="20483" name="Rectangle 3">
            <a:extLst>
              <a:ext uri="{FF2B5EF4-FFF2-40B4-BE49-F238E27FC236}">
                <a16:creationId xmlns:a16="http://schemas.microsoft.com/office/drawing/2014/main" id="{A6266DF8-5529-428E-9736-F16234CC84B2}"/>
              </a:ext>
            </a:extLst>
          </p:cNvPr>
          <p:cNvSpPr>
            <a:spLocks noGrp="1" noChangeArrowheads="1"/>
          </p:cNvSpPr>
          <p:nvPr>
            <p:ph type="body" idx="1"/>
          </p:nvPr>
        </p:nvSpPr>
        <p:spPr>
          <a:xfrm>
            <a:off x="2921000" y="1814513"/>
            <a:ext cx="6629400" cy="3783012"/>
          </a:xfrm>
        </p:spPr>
        <p:txBody>
          <a:bodyPr>
            <a:normAutofit fontScale="92500"/>
          </a:bodyPr>
          <a:lstStyle/>
          <a:p>
            <a:r>
              <a:rPr lang="en-US" altLang="en-US"/>
              <a:t>Simplest and most useful model requires that each process declare the </a:t>
            </a:r>
            <a:r>
              <a:rPr lang="en-US" altLang="en-US" b="1" i="1"/>
              <a:t>maximum number</a:t>
            </a:r>
            <a:r>
              <a:rPr lang="en-US" altLang="en-US" b="1"/>
              <a:t> </a:t>
            </a:r>
            <a:r>
              <a:rPr lang="en-US" altLang="en-US"/>
              <a:t>of resources of each type that it may need</a:t>
            </a:r>
          </a:p>
          <a:p>
            <a:r>
              <a:rPr lang="en-US" altLang="en-US"/>
              <a:t>The deadlock-avoidance algorithm dynamically examines the resource-allocation state to ensure that there can never be a circular-wait condition</a:t>
            </a:r>
          </a:p>
          <a:p>
            <a:r>
              <a:rPr lang="en-US" altLang="en-US"/>
              <a:t>Resource-allocation </a:t>
            </a:r>
            <a:r>
              <a:rPr lang="en-US" altLang="en-US" i="1"/>
              <a:t>state</a:t>
            </a:r>
            <a:r>
              <a:rPr lang="en-US" altLang="en-US"/>
              <a:t> is defined by the number of available and allocated resources, and the maximum demands of the processes</a:t>
            </a:r>
          </a:p>
        </p:txBody>
      </p:sp>
      <p:sp>
        <p:nvSpPr>
          <p:cNvPr id="20484" name="Text Box 4">
            <a:extLst>
              <a:ext uri="{FF2B5EF4-FFF2-40B4-BE49-F238E27FC236}">
                <a16:creationId xmlns:a16="http://schemas.microsoft.com/office/drawing/2014/main" id="{8A45D5CA-8D63-4DDE-AE74-CC9A4F735047}"/>
              </a:ext>
            </a:extLst>
          </p:cNvPr>
          <p:cNvSpPr txBox="1">
            <a:spLocks noChangeArrowheads="1"/>
          </p:cNvSpPr>
          <p:nvPr/>
        </p:nvSpPr>
        <p:spPr bwMode="auto">
          <a:xfrm>
            <a:off x="2678114" y="1098550"/>
            <a:ext cx="77692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en-US">
                <a:latin typeface="Helvetica" panose="020B0604020202020204" pitchFamily="34" charset="0"/>
              </a:rPr>
              <a:t>Requires that the system has some additional </a:t>
            </a:r>
            <a:r>
              <a:rPr lang="en-US" altLang="en-US" b="1" i="1">
                <a:latin typeface="Helvetica" panose="020B0604020202020204" pitchFamily="34" charset="0"/>
              </a:rPr>
              <a:t>a priori </a:t>
            </a:r>
            <a:r>
              <a:rPr lang="en-US" altLang="en-US">
                <a:latin typeface="Helvetica" panose="020B0604020202020204" pitchFamily="34" charset="0"/>
              </a:rPr>
              <a:t>information </a:t>
            </a:r>
            <a:br>
              <a:rPr lang="en-US" altLang="en-US">
                <a:latin typeface="Helvetica" panose="020B0604020202020204" pitchFamily="34" charset="0"/>
              </a:rPr>
            </a:br>
            <a:r>
              <a:rPr lang="en-US" altLang="en-US">
                <a:latin typeface="Helvetica" panose="020B0604020202020204" pitchFamily="34" charset="0"/>
              </a:rPr>
              <a:t>available</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D4D80A45-787C-4B26-A3F1-E26C0C07AFE3}"/>
              </a:ext>
            </a:extLst>
          </p:cNvPr>
          <p:cNvSpPr>
            <a:spLocks noGrp="1" noChangeArrowheads="1"/>
          </p:cNvSpPr>
          <p:nvPr>
            <p:ph type="title"/>
          </p:nvPr>
        </p:nvSpPr>
        <p:spPr>
          <a:xfrm>
            <a:off x="1981200" y="136526"/>
            <a:ext cx="8229600" cy="576263"/>
          </a:xfrm>
        </p:spPr>
        <p:txBody>
          <a:bodyPr/>
          <a:lstStyle/>
          <a:p>
            <a:pPr eaLnBrk="1" hangingPunct="1"/>
            <a:r>
              <a:rPr lang="en-US" altLang="en-US"/>
              <a:t>Safe State</a:t>
            </a:r>
          </a:p>
        </p:txBody>
      </p:sp>
      <p:sp>
        <p:nvSpPr>
          <p:cNvPr id="21507" name="Rectangle 3">
            <a:extLst>
              <a:ext uri="{FF2B5EF4-FFF2-40B4-BE49-F238E27FC236}">
                <a16:creationId xmlns:a16="http://schemas.microsoft.com/office/drawing/2014/main" id="{B474C74D-91B0-4BED-84A8-04596CAA3921}"/>
              </a:ext>
            </a:extLst>
          </p:cNvPr>
          <p:cNvSpPr>
            <a:spLocks noGrp="1" noChangeArrowheads="1"/>
          </p:cNvSpPr>
          <p:nvPr>
            <p:ph type="body" idx="1"/>
          </p:nvPr>
        </p:nvSpPr>
        <p:spPr>
          <a:xfrm>
            <a:off x="2443163" y="1165225"/>
            <a:ext cx="7358062" cy="4997450"/>
          </a:xfrm>
        </p:spPr>
        <p:txBody>
          <a:bodyPr>
            <a:normAutofit lnSpcReduction="10000"/>
          </a:bodyPr>
          <a:lstStyle/>
          <a:p>
            <a:r>
              <a:rPr lang="en-US" altLang="en-US"/>
              <a:t>When a process requests an available resource, system must decide if immediate allocation leaves the system in a safe state</a:t>
            </a:r>
          </a:p>
          <a:p>
            <a:r>
              <a:rPr lang="en-US" altLang="en-US"/>
              <a:t>System is in </a:t>
            </a:r>
            <a:r>
              <a:rPr lang="en-US" altLang="en-US" b="1">
                <a:solidFill>
                  <a:srgbClr val="3366FF"/>
                </a:solidFill>
              </a:rPr>
              <a:t>safe state</a:t>
            </a:r>
            <a:r>
              <a:rPr lang="en-US" altLang="en-US">
                <a:solidFill>
                  <a:srgbClr val="3366FF"/>
                </a:solidFill>
              </a:rPr>
              <a:t> </a:t>
            </a:r>
            <a:r>
              <a:rPr lang="en-US" altLang="en-US"/>
              <a:t>if there exists a sequence &lt;</a:t>
            </a:r>
            <a:r>
              <a:rPr lang="en-US" altLang="en-US" i="1"/>
              <a:t>P</a:t>
            </a:r>
            <a:r>
              <a:rPr lang="en-US" altLang="en-US" i="1" baseline="-25000"/>
              <a:t>1</a:t>
            </a:r>
            <a:r>
              <a:rPr lang="en-US" altLang="en-US" i="1"/>
              <a:t>, P</a:t>
            </a:r>
            <a:r>
              <a:rPr lang="en-US" altLang="en-US" i="1" baseline="-25000"/>
              <a:t>2</a:t>
            </a:r>
            <a:r>
              <a:rPr lang="en-US" altLang="en-US" i="1"/>
              <a:t>, …, P</a:t>
            </a:r>
            <a:r>
              <a:rPr lang="en-US" altLang="en-US" i="1" baseline="-25000"/>
              <a:t>n</a:t>
            </a:r>
            <a:r>
              <a:rPr lang="en-US" altLang="en-US"/>
              <a:t>&gt; of ALL the  processes  in the systems such that  for each P</a:t>
            </a:r>
            <a:r>
              <a:rPr lang="en-US" altLang="en-US" baseline="-25000"/>
              <a:t>i</a:t>
            </a:r>
            <a:r>
              <a:rPr lang="en-US" altLang="en-US"/>
              <a:t>, the resources that P</a:t>
            </a:r>
            <a:r>
              <a:rPr lang="en-US" altLang="en-US" baseline="-25000"/>
              <a:t>i </a:t>
            </a:r>
            <a:r>
              <a:rPr lang="en-US" altLang="en-US"/>
              <a:t>can still request can be satisfied by currently available resources + resources held by all the </a:t>
            </a:r>
            <a:r>
              <a:rPr lang="en-US" altLang="en-US" i="1"/>
              <a:t>P</a:t>
            </a:r>
            <a:r>
              <a:rPr lang="en-US" altLang="en-US" i="1" baseline="-25000"/>
              <a:t>j</a:t>
            </a:r>
            <a:r>
              <a:rPr lang="en-US" altLang="en-US"/>
              <a:t>, with</a:t>
            </a:r>
            <a:r>
              <a:rPr lang="en-US" altLang="en-US" i="1"/>
              <a:t> j </a:t>
            </a:r>
            <a:r>
              <a:rPr lang="en-US" altLang="en-US"/>
              <a:t>&lt; </a:t>
            </a:r>
            <a:r>
              <a:rPr lang="en-US" altLang="en-US" i="1"/>
              <a:t>I</a:t>
            </a:r>
            <a:endParaRPr lang="en-US" altLang="en-US"/>
          </a:p>
          <a:p>
            <a:r>
              <a:rPr lang="en-US" altLang="en-US"/>
              <a:t>That is:</a:t>
            </a:r>
          </a:p>
          <a:p>
            <a:pPr lvl="1"/>
            <a:r>
              <a:rPr lang="en-US" altLang="en-US"/>
              <a:t>If P</a:t>
            </a:r>
            <a:r>
              <a:rPr lang="en-US" altLang="en-US" baseline="-25000"/>
              <a:t>i</a:t>
            </a:r>
            <a:r>
              <a:rPr lang="en-US" altLang="en-US"/>
              <a:t> resource needs are not immediately available, then </a:t>
            </a:r>
            <a:r>
              <a:rPr lang="en-US" altLang="en-US" i="1"/>
              <a:t>P</a:t>
            </a:r>
            <a:r>
              <a:rPr lang="en-US" altLang="en-US" i="1" baseline="-25000"/>
              <a:t>i</a:t>
            </a:r>
            <a:r>
              <a:rPr lang="en-US" altLang="en-US"/>
              <a:t> can wait until all </a:t>
            </a:r>
            <a:r>
              <a:rPr lang="en-US" altLang="en-US" i="1"/>
              <a:t>P</a:t>
            </a:r>
            <a:r>
              <a:rPr lang="en-US" altLang="en-US" i="1" baseline="-25000"/>
              <a:t>j</a:t>
            </a:r>
            <a:r>
              <a:rPr lang="en-US" altLang="en-US" i="1"/>
              <a:t> </a:t>
            </a:r>
            <a:r>
              <a:rPr lang="en-US" altLang="en-US"/>
              <a:t>have finished</a:t>
            </a:r>
          </a:p>
          <a:p>
            <a:pPr lvl="1"/>
            <a:r>
              <a:rPr lang="en-US" altLang="en-US"/>
              <a:t>When </a:t>
            </a:r>
            <a:r>
              <a:rPr lang="en-US" altLang="en-US" i="1"/>
              <a:t>P</a:t>
            </a:r>
            <a:r>
              <a:rPr lang="en-US" altLang="en-US" i="1" baseline="-25000"/>
              <a:t>j</a:t>
            </a:r>
            <a:r>
              <a:rPr lang="en-US" altLang="en-US"/>
              <a:t> is finished, </a:t>
            </a:r>
            <a:r>
              <a:rPr lang="en-US" altLang="en-US" i="1"/>
              <a:t>P</a:t>
            </a:r>
            <a:r>
              <a:rPr lang="en-US" altLang="en-US" i="1" baseline="-25000"/>
              <a:t>i</a:t>
            </a:r>
            <a:r>
              <a:rPr lang="en-US" altLang="en-US"/>
              <a:t> can obtain needed resources, execute, return allocated resources, and terminate</a:t>
            </a:r>
          </a:p>
          <a:p>
            <a:pPr lvl="1"/>
            <a:r>
              <a:rPr lang="en-US" altLang="en-US"/>
              <a:t>When </a:t>
            </a:r>
            <a:r>
              <a:rPr lang="en-US" altLang="en-US" i="1"/>
              <a:t>P</a:t>
            </a:r>
            <a:r>
              <a:rPr lang="en-US" altLang="en-US" i="1" baseline="-25000"/>
              <a:t>i</a:t>
            </a:r>
            <a:r>
              <a:rPr lang="en-US" altLang="en-US"/>
              <a:t> terminates, </a:t>
            </a:r>
            <a:r>
              <a:rPr lang="en-US" altLang="en-US" i="1"/>
              <a:t>P</a:t>
            </a:r>
            <a:r>
              <a:rPr lang="en-US" altLang="en-US" i="1" baseline="-25000"/>
              <a:t>i </a:t>
            </a:r>
            <a:r>
              <a:rPr lang="en-US" altLang="en-US" baseline="-25000"/>
              <a:t>+1</a:t>
            </a:r>
            <a:r>
              <a:rPr lang="en-US" altLang="en-US"/>
              <a:t> can obtain its needed resources, and so on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ED92CCA-739A-4161-BC92-0B890815F9C7}"/>
              </a:ext>
            </a:extLst>
          </p:cNvPr>
          <p:cNvSpPr>
            <a:spLocks noGrp="1" noChangeArrowheads="1"/>
          </p:cNvSpPr>
          <p:nvPr>
            <p:ph type="title"/>
          </p:nvPr>
        </p:nvSpPr>
        <p:spPr>
          <a:xfrm>
            <a:off x="1981200" y="152401"/>
            <a:ext cx="8229600" cy="576263"/>
          </a:xfrm>
        </p:spPr>
        <p:txBody>
          <a:bodyPr/>
          <a:lstStyle/>
          <a:p>
            <a:pPr eaLnBrk="1" hangingPunct="1"/>
            <a:r>
              <a:rPr lang="en-US" altLang="en-US"/>
              <a:t>Basic Facts</a:t>
            </a:r>
          </a:p>
        </p:txBody>
      </p:sp>
      <p:sp>
        <p:nvSpPr>
          <p:cNvPr id="22531" name="Rectangle 3">
            <a:extLst>
              <a:ext uri="{FF2B5EF4-FFF2-40B4-BE49-F238E27FC236}">
                <a16:creationId xmlns:a16="http://schemas.microsoft.com/office/drawing/2014/main" id="{917109A9-A879-4267-BEC3-5373DBE071A9}"/>
              </a:ext>
            </a:extLst>
          </p:cNvPr>
          <p:cNvSpPr>
            <a:spLocks noGrp="1" noChangeArrowheads="1"/>
          </p:cNvSpPr>
          <p:nvPr>
            <p:ph type="body" idx="1"/>
          </p:nvPr>
        </p:nvSpPr>
        <p:spPr>
          <a:xfrm>
            <a:off x="2446338" y="1190625"/>
            <a:ext cx="6597650" cy="4414838"/>
          </a:xfrm>
        </p:spPr>
        <p:txBody>
          <a:bodyPr/>
          <a:lstStyle/>
          <a:p>
            <a:r>
              <a:rPr lang="en-US" altLang="en-US"/>
              <a:t>If a system is in safe state </a:t>
            </a:r>
            <a:r>
              <a:rPr lang="en-US" altLang="en-US">
                <a:sym typeface="Symbol" panose="05050102010706020507" pitchFamily="18" charset="2"/>
              </a:rPr>
              <a:t> no deadlocks</a:t>
            </a:r>
            <a:br>
              <a:rPr lang="en-US" altLang="en-US">
                <a:sym typeface="Symbol" panose="05050102010706020507" pitchFamily="18" charset="2"/>
              </a:rPr>
            </a:br>
            <a:endParaRPr lang="en-US" altLang="en-US">
              <a:sym typeface="Symbol" panose="05050102010706020507" pitchFamily="18" charset="2"/>
            </a:endParaRPr>
          </a:p>
          <a:p>
            <a:r>
              <a:rPr lang="en-US" altLang="en-US">
                <a:sym typeface="Symbol" panose="05050102010706020507" pitchFamily="18" charset="2"/>
              </a:rPr>
              <a:t>If a system is in unsafe state  possibility of deadlock</a:t>
            </a:r>
            <a:br>
              <a:rPr lang="en-US" altLang="en-US">
                <a:sym typeface="Symbol" panose="05050102010706020507" pitchFamily="18" charset="2"/>
              </a:rPr>
            </a:br>
            <a:endParaRPr lang="en-US" altLang="en-US">
              <a:sym typeface="Symbol" panose="05050102010706020507" pitchFamily="18" charset="2"/>
            </a:endParaRPr>
          </a:p>
          <a:p>
            <a:r>
              <a:rPr lang="en-US" altLang="en-US">
                <a:sym typeface="Symbol" panose="05050102010706020507" pitchFamily="18" charset="2"/>
              </a:rPr>
              <a:t>Avoidance  ensure that a system will never enter an unsafe state.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04940E7-377F-4D85-98E4-1C03B09F982C}"/>
              </a:ext>
            </a:extLst>
          </p:cNvPr>
          <p:cNvSpPr>
            <a:spLocks noGrp="1" noChangeArrowheads="1"/>
          </p:cNvSpPr>
          <p:nvPr>
            <p:ph type="title"/>
          </p:nvPr>
        </p:nvSpPr>
        <p:spPr>
          <a:xfrm>
            <a:off x="2370138" y="150813"/>
            <a:ext cx="7840662" cy="576262"/>
          </a:xfrm>
        </p:spPr>
        <p:txBody>
          <a:bodyPr/>
          <a:lstStyle/>
          <a:p>
            <a:pPr eaLnBrk="1" hangingPunct="1"/>
            <a:r>
              <a:rPr lang="en-US" altLang="en-US"/>
              <a:t>Safe, Unsafe, Deadlock State </a:t>
            </a:r>
          </a:p>
        </p:txBody>
      </p:sp>
      <p:pic>
        <p:nvPicPr>
          <p:cNvPr id="23555" name="Picture 4">
            <a:extLst>
              <a:ext uri="{FF2B5EF4-FFF2-40B4-BE49-F238E27FC236}">
                <a16:creationId xmlns:a16="http://schemas.microsoft.com/office/drawing/2014/main" id="{99D9D4DE-B3C0-4ACE-81CA-E77DA1DA3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437" t="1572" r="13683" b="2194"/>
          <a:stretch>
            <a:fillRect/>
          </a:stretch>
        </p:blipFill>
        <p:spPr bwMode="auto">
          <a:xfrm>
            <a:off x="3970339" y="1308100"/>
            <a:ext cx="4022725" cy="398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6937C7F0-CE03-429C-9F6C-89BA95F4C38E}"/>
              </a:ext>
            </a:extLst>
          </p:cNvPr>
          <p:cNvSpPr>
            <a:spLocks noGrp="1" noChangeArrowheads="1"/>
          </p:cNvSpPr>
          <p:nvPr>
            <p:ph type="title"/>
          </p:nvPr>
        </p:nvSpPr>
        <p:spPr>
          <a:xfrm>
            <a:off x="2565400" y="166688"/>
            <a:ext cx="7645400" cy="576262"/>
          </a:xfrm>
        </p:spPr>
        <p:txBody>
          <a:bodyPr/>
          <a:lstStyle/>
          <a:p>
            <a:pPr eaLnBrk="1" hangingPunct="1"/>
            <a:r>
              <a:rPr lang="en-US" altLang="en-US"/>
              <a:t>Avoidance Algorithms</a:t>
            </a:r>
          </a:p>
        </p:txBody>
      </p:sp>
      <p:sp>
        <p:nvSpPr>
          <p:cNvPr id="24579" name="Rectangle 3">
            <a:extLst>
              <a:ext uri="{FF2B5EF4-FFF2-40B4-BE49-F238E27FC236}">
                <a16:creationId xmlns:a16="http://schemas.microsoft.com/office/drawing/2014/main" id="{FFB6C0DC-8049-4270-86BE-7ADDEDF4584C}"/>
              </a:ext>
            </a:extLst>
          </p:cNvPr>
          <p:cNvSpPr>
            <a:spLocks noGrp="1" noChangeArrowheads="1"/>
          </p:cNvSpPr>
          <p:nvPr>
            <p:ph type="body" idx="1"/>
          </p:nvPr>
        </p:nvSpPr>
        <p:spPr>
          <a:xfrm>
            <a:off x="2430463" y="1171575"/>
            <a:ext cx="6659562" cy="4483100"/>
          </a:xfrm>
        </p:spPr>
        <p:txBody>
          <a:bodyPr/>
          <a:lstStyle/>
          <a:p>
            <a:r>
              <a:rPr lang="en-US" altLang="en-US"/>
              <a:t>Single instance of a resource type</a:t>
            </a:r>
          </a:p>
          <a:p>
            <a:pPr lvl="1"/>
            <a:r>
              <a:rPr lang="en-US" altLang="en-US"/>
              <a:t>Use a resource-allocation graph</a:t>
            </a:r>
          </a:p>
          <a:p>
            <a:pPr lvl="1">
              <a:buFont typeface="Monotype Sorts" pitchFamily="-84" charset="2"/>
              <a:buNone/>
            </a:pPr>
            <a:endParaRPr lang="en-US" altLang="en-US"/>
          </a:p>
          <a:p>
            <a:r>
              <a:rPr lang="en-US" altLang="en-US"/>
              <a:t>Multiple instances of a resource type</a:t>
            </a:r>
          </a:p>
          <a:p>
            <a:pPr lvl="1"/>
            <a:r>
              <a:rPr lang="en-US" altLang="en-US"/>
              <a:t> Use the banker</a:t>
            </a:r>
            <a:r>
              <a:rPr lang="ja-JP" altLang="en-US"/>
              <a:t>’</a:t>
            </a:r>
            <a:r>
              <a:rPr lang="en-US" altLang="ja-JP"/>
              <a:t>s algorithm</a:t>
            </a:r>
            <a:endParaRPr lang="en-US"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7934895-7D07-4F4E-B6C9-3B7F25BF9020}"/>
              </a:ext>
            </a:extLst>
          </p:cNvPr>
          <p:cNvSpPr>
            <a:spLocks noGrp="1" noChangeArrowheads="1"/>
          </p:cNvSpPr>
          <p:nvPr>
            <p:ph type="title"/>
          </p:nvPr>
        </p:nvSpPr>
        <p:spPr>
          <a:xfrm>
            <a:off x="2647950" y="198438"/>
            <a:ext cx="7831138" cy="576262"/>
          </a:xfrm>
        </p:spPr>
        <p:txBody>
          <a:bodyPr/>
          <a:lstStyle/>
          <a:p>
            <a:pPr eaLnBrk="1" hangingPunct="1"/>
            <a:r>
              <a:rPr lang="en-US" altLang="en-US"/>
              <a:t>Resource-Allocation Graph Scheme</a:t>
            </a:r>
          </a:p>
        </p:txBody>
      </p:sp>
      <p:sp>
        <p:nvSpPr>
          <p:cNvPr id="25603" name="Rectangle 3">
            <a:extLst>
              <a:ext uri="{FF2B5EF4-FFF2-40B4-BE49-F238E27FC236}">
                <a16:creationId xmlns:a16="http://schemas.microsoft.com/office/drawing/2014/main" id="{DA500C0B-1C0D-49DD-A2CD-2F3254E948A5}"/>
              </a:ext>
            </a:extLst>
          </p:cNvPr>
          <p:cNvSpPr>
            <a:spLocks noGrp="1" noChangeArrowheads="1"/>
          </p:cNvSpPr>
          <p:nvPr>
            <p:ph type="body" idx="1"/>
          </p:nvPr>
        </p:nvSpPr>
        <p:spPr>
          <a:xfrm>
            <a:off x="2382838" y="1155700"/>
            <a:ext cx="6989762" cy="4483100"/>
          </a:xfrm>
        </p:spPr>
        <p:txBody>
          <a:bodyPr>
            <a:normAutofit lnSpcReduction="10000"/>
          </a:bodyPr>
          <a:lstStyle/>
          <a:p>
            <a:r>
              <a:rPr lang="en-US" altLang="en-US" b="1">
                <a:solidFill>
                  <a:srgbClr val="3366FF"/>
                </a:solidFill>
              </a:rPr>
              <a:t>Claim edge</a:t>
            </a:r>
            <a:r>
              <a:rPr lang="en-US" altLang="en-US">
                <a:solidFill>
                  <a:srgbClr val="3366FF"/>
                </a:solidFill>
              </a:rPr>
              <a:t> </a:t>
            </a:r>
            <a:r>
              <a:rPr lang="en-US" altLang="en-US" i="1"/>
              <a:t>P</a:t>
            </a:r>
            <a:r>
              <a:rPr lang="en-US" altLang="en-US" i="1" baseline="-25000"/>
              <a:t>i</a:t>
            </a:r>
            <a:r>
              <a:rPr lang="en-US" altLang="en-US"/>
              <a:t> </a:t>
            </a:r>
            <a:r>
              <a:rPr lang="en-US" altLang="en-US">
                <a:sym typeface="Symbol" panose="05050102010706020507" pitchFamily="18" charset="2"/>
              </a:rPr>
              <a:t> </a:t>
            </a:r>
            <a:r>
              <a:rPr lang="en-US" altLang="en-US" i="1">
                <a:sym typeface="Symbol" panose="05050102010706020507" pitchFamily="18" charset="2"/>
              </a:rPr>
              <a:t>R</a:t>
            </a:r>
            <a:r>
              <a:rPr lang="en-US" altLang="en-US" i="1" baseline="-25000">
                <a:sym typeface="Symbol" panose="05050102010706020507" pitchFamily="18" charset="2"/>
              </a:rPr>
              <a:t>j</a:t>
            </a:r>
            <a:r>
              <a:rPr lang="en-US" altLang="en-US">
                <a:sym typeface="Symbol" panose="05050102010706020507" pitchFamily="18" charset="2"/>
              </a:rPr>
              <a:t> indicated that process </a:t>
            </a:r>
            <a:r>
              <a:rPr lang="en-US" altLang="en-US" i="1">
                <a:sym typeface="Symbol" panose="05050102010706020507" pitchFamily="18" charset="2"/>
              </a:rPr>
              <a:t>P</a:t>
            </a:r>
            <a:r>
              <a:rPr lang="en-US" altLang="en-US" i="1" baseline="-25000">
                <a:sym typeface="Symbol" panose="05050102010706020507" pitchFamily="18" charset="2"/>
              </a:rPr>
              <a:t>j</a:t>
            </a:r>
            <a:r>
              <a:rPr lang="en-US" altLang="en-US">
                <a:sym typeface="Symbol" panose="05050102010706020507" pitchFamily="18" charset="2"/>
              </a:rPr>
              <a:t> may request resource </a:t>
            </a:r>
            <a:r>
              <a:rPr lang="en-US" altLang="en-US" i="1">
                <a:sym typeface="Symbol" panose="05050102010706020507" pitchFamily="18" charset="2"/>
              </a:rPr>
              <a:t>R</a:t>
            </a:r>
            <a:r>
              <a:rPr lang="en-US" altLang="en-US" i="1" baseline="-25000">
                <a:sym typeface="Symbol" panose="05050102010706020507" pitchFamily="18" charset="2"/>
              </a:rPr>
              <a:t>j</a:t>
            </a:r>
            <a:r>
              <a:rPr lang="en-US" altLang="en-US">
                <a:sym typeface="Symbol" panose="05050102010706020507" pitchFamily="18" charset="2"/>
              </a:rPr>
              <a:t>; represented by a dashed line</a:t>
            </a:r>
          </a:p>
          <a:p>
            <a:r>
              <a:rPr lang="en-US" altLang="en-US">
                <a:sym typeface="Symbol" panose="05050102010706020507" pitchFamily="18" charset="2"/>
              </a:rPr>
              <a:t>Claim edge converts to request edge when a process requests a resource</a:t>
            </a:r>
          </a:p>
          <a:p>
            <a:r>
              <a:rPr lang="en-US" altLang="en-US">
                <a:sym typeface="Symbol" panose="05050102010706020507" pitchFamily="18" charset="2"/>
              </a:rPr>
              <a:t>Request edge converted to an assignment edge when the  resource is allocated to the process</a:t>
            </a:r>
          </a:p>
          <a:p>
            <a:r>
              <a:rPr lang="en-US" altLang="en-US">
                <a:sym typeface="Symbol" panose="05050102010706020507" pitchFamily="18" charset="2"/>
              </a:rPr>
              <a:t>When a resource is released by a process, assignment edge reconverts to a claim edge</a:t>
            </a:r>
          </a:p>
          <a:p>
            <a:r>
              <a:rPr lang="en-US" altLang="en-US">
                <a:sym typeface="Symbol" panose="05050102010706020507" pitchFamily="18" charset="2"/>
              </a:rPr>
              <a:t>Resources must be claimed </a:t>
            </a:r>
            <a:r>
              <a:rPr lang="en-US" altLang="en-US" i="1">
                <a:sym typeface="Symbol" panose="05050102010706020507" pitchFamily="18" charset="2"/>
              </a:rPr>
              <a:t>a priori</a:t>
            </a:r>
            <a:r>
              <a:rPr lang="en-US" altLang="en-US">
                <a:sym typeface="Symbol" panose="05050102010706020507" pitchFamily="18" charset="2"/>
              </a:rPr>
              <a:t> in the system</a:t>
            </a:r>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3F1D323-FF7E-4AA8-BF1D-8B7467166CA9}"/>
              </a:ext>
            </a:extLst>
          </p:cNvPr>
          <p:cNvSpPr>
            <a:spLocks noGrp="1" noChangeArrowheads="1"/>
          </p:cNvSpPr>
          <p:nvPr>
            <p:ph type="title"/>
          </p:nvPr>
        </p:nvSpPr>
        <p:spPr>
          <a:xfrm>
            <a:off x="2265364" y="280988"/>
            <a:ext cx="8224837" cy="457200"/>
          </a:xfrm>
        </p:spPr>
        <p:txBody>
          <a:bodyPr>
            <a:normAutofit fontScale="90000"/>
          </a:bodyPr>
          <a:lstStyle/>
          <a:p>
            <a:pPr eaLnBrk="1" hangingPunct="1"/>
            <a:r>
              <a:rPr lang="en-US" altLang="en-US" sz="2800"/>
              <a:t>Resource-Allocation Graph</a:t>
            </a:r>
          </a:p>
        </p:txBody>
      </p:sp>
      <p:pic>
        <p:nvPicPr>
          <p:cNvPr id="26627" name="Picture 4" descr="7">
            <a:extLst>
              <a:ext uri="{FF2B5EF4-FFF2-40B4-BE49-F238E27FC236}">
                <a16:creationId xmlns:a16="http://schemas.microsoft.com/office/drawing/2014/main" id="{43C7B8AF-47D5-4072-AA81-F0D9886E93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588" y="1409701"/>
            <a:ext cx="3681412"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F5E5F57-5999-4E86-9A91-BFF777255066}"/>
              </a:ext>
            </a:extLst>
          </p:cNvPr>
          <p:cNvSpPr>
            <a:spLocks noGrp="1" noChangeArrowheads="1"/>
          </p:cNvSpPr>
          <p:nvPr>
            <p:ph type="title"/>
          </p:nvPr>
        </p:nvSpPr>
        <p:spPr>
          <a:xfrm>
            <a:off x="2655889" y="260350"/>
            <a:ext cx="8243887" cy="457200"/>
          </a:xfrm>
        </p:spPr>
        <p:txBody>
          <a:bodyPr>
            <a:normAutofit fontScale="90000"/>
          </a:bodyPr>
          <a:lstStyle/>
          <a:p>
            <a:pPr eaLnBrk="1" hangingPunct="1"/>
            <a:r>
              <a:rPr lang="en-US" altLang="en-US" sz="2800"/>
              <a:t>Unsafe State In Resource-Allocation Graph</a:t>
            </a:r>
          </a:p>
        </p:txBody>
      </p:sp>
      <p:pic>
        <p:nvPicPr>
          <p:cNvPr id="27651" name="Picture 4" descr="7">
            <a:extLst>
              <a:ext uri="{FF2B5EF4-FFF2-40B4-BE49-F238E27FC236}">
                <a16:creationId xmlns:a16="http://schemas.microsoft.com/office/drawing/2014/main" id="{9FB29613-E253-482E-A68D-40FD796EB5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282701"/>
            <a:ext cx="3360738" cy="340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712C03A-0586-4B46-B62E-76A6E3F04949}"/>
              </a:ext>
            </a:extLst>
          </p:cNvPr>
          <p:cNvSpPr>
            <a:spLocks noGrp="1" noChangeArrowheads="1"/>
          </p:cNvSpPr>
          <p:nvPr>
            <p:ph type="title"/>
          </p:nvPr>
        </p:nvSpPr>
        <p:spPr>
          <a:xfrm>
            <a:off x="2827338" y="150813"/>
            <a:ext cx="7656512" cy="576262"/>
          </a:xfrm>
        </p:spPr>
        <p:txBody>
          <a:bodyPr/>
          <a:lstStyle/>
          <a:p>
            <a:pPr eaLnBrk="1" hangingPunct="1"/>
            <a:r>
              <a:rPr lang="en-US" altLang="en-US" sz="2800"/>
              <a:t>Resource-Allocation Graph Algorithm</a:t>
            </a:r>
          </a:p>
        </p:txBody>
      </p:sp>
      <p:sp>
        <p:nvSpPr>
          <p:cNvPr id="28675" name="Rectangle 3">
            <a:extLst>
              <a:ext uri="{FF2B5EF4-FFF2-40B4-BE49-F238E27FC236}">
                <a16:creationId xmlns:a16="http://schemas.microsoft.com/office/drawing/2014/main" id="{43EFCF1D-0D24-40CA-96A0-56B12F81DA68}"/>
              </a:ext>
            </a:extLst>
          </p:cNvPr>
          <p:cNvSpPr>
            <a:spLocks noGrp="1" noChangeArrowheads="1"/>
          </p:cNvSpPr>
          <p:nvPr>
            <p:ph type="body" idx="1"/>
          </p:nvPr>
        </p:nvSpPr>
        <p:spPr>
          <a:xfrm>
            <a:off x="2457450" y="1187451"/>
            <a:ext cx="5962650" cy="4303713"/>
          </a:xfrm>
        </p:spPr>
        <p:txBody>
          <a:bodyPr/>
          <a:lstStyle/>
          <a:p>
            <a:r>
              <a:rPr lang="en-US" altLang="en-US"/>
              <a:t>Suppose that process</a:t>
            </a:r>
            <a:r>
              <a:rPr lang="en-US" altLang="en-US" i="1"/>
              <a:t> P</a:t>
            </a:r>
            <a:r>
              <a:rPr lang="en-US" altLang="en-US" i="1" baseline="-25000"/>
              <a:t>i</a:t>
            </a:r>
            <a:r>
              <a:rPr lang="en-US" altLang="en-US"/>
              <a:t> requests a resource </a:t>
            </a:r>
            <a:r>
              <a:rPr lang="en-US" altLang="en-US" i="1">
                <a:sym typeface="Symbol" panose="05050102010706020507" pitchFamily="18" charset="2"/>
              </a:rPr>
              <a:t>R</a:t>
            </a:r>
            <a:r>
              <a:rPr lang="en-US" altLang="en-US" i="1" baseline="-25000">
                <a:sym typeface="Symbol" panose="05050102010706020507" pitchFamily="18" charset="2"/>
              </a:rPr>
              <a:t>j</a:t>
            </a:r>
          </a:p>
          <a:p>
            <a:r>
              <a:rPr lang="en-US" altLang="en-US">
                <a:sym typeface="Symbol" panose="05050102010706020507" pitchFamily="18" charset="2"/>
              </a:rPr>
              <a:t>The request can be granted only if converting the request edge to an assignment edge does not result in the formation of a cycle in the resource allocation graph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3044412C-3362-4F43-BD4D-45C511F77A9B}"/>
              </a:ext>
            </a:extLst>
          </p:cNvPr>
          <p:cNvSpPr>
            <a:spLocks noGrp="1"/>
          </p:cNvSpPr>
          <p:nvPr>
            <p:ph type="title"/>
          </p:nvPr>
        </p:nvSpPr>
        <p:spPr/>
        <p:txBody>
          <a:bodyPr/>
          <a:lstStyle/>
          <a:p>
            <a:r>
              <a:rPr lang="en-US" altLang="en-US" dirty="0"/>
              <a:t>Properties of a good solution</a:t>
            </a:r>
          </a:p>
        </p:txBody>
      </p:sp>
      <p:sp>
        <p:nvSpPr>
          <p:cNvPr id="48130" name="Content Placeholder 2">
            <a:extLst>
              <a:ext uri="{FF2B5EF4-FFF2-40B4-BE49-F238E27FC236}">
                <a16:creationId xmlns:a16="http://schemas.microsoft.com/office/drawing/2014/main" id="{E9435A54-B4AD-4582-A3A3-A976F696A34C}"/>
              </a:ext>
            </a:extLst>
          </p:cNvPr>
          <p:cNvSpPr>
            <a:spLocks noGrp="1"/>
          </p:cNvSpPr>
          <p:nvPr>
            <p:ph idx="1"/>
          </p:nvPr>
        </p:nvSpPr>
        <p:spPr/>
        <p:txBody>
          <a:bodyPr/>
          <a:lstStyle/>
          <a:p>
            <a:pPr algn="l" eaLnBrk="1" hangingPunct="1">
              <a:spcBef>
                <a:spcPct val="20000"/>
              </a:spcBef>
              <a:buClr>
                <a:schemeClr val="accent2"/>
              </a:buClr>
              <a:buFontTx/>
              <a:buChar char="•"/>
            </a:pPr>
            <a:r>
              <a:rPr lang="en-US" altLang="en-US" sz="2000" dirty="0">
                <a:latin typeface="Arial" panose="020B0604020202020204" pitchFamily="34" charset="0"/>
              </a:rPr>
              <a:t>Mutual exclusion</a:t>
            </a:r>
          </a:p>
          <a:p>
            <a:pPr algn="l" eaLnBrk="1" hangingPunct="1">
              <a:spcBef>
                <a:spcPct val="20000"/>
              </a:spcBef>
              <a:buClr>
                <a:schemeClr val="accent2"/>
              </a:buClr>
              <a:buFontTx/>
              <a:buChar char="•"/>
            </a:pPr>
            <a:r>
              <a:rPr lang="en-US" altLang="en-US" sz="2000" dirty="0">
                <a:latin typeface="Arial" panose="020B0604020202020204" pitchFamily="34" charset="0"/>
              </a:rPr>
              <a:t>No assumptions about speeds or number of CPU’s</a:t>
            </a:r>
          </a:p>
          <a:p>
            <a:pPr algn="l" eaLnBrk="1" hangingPunct="1">
              <a:spcBef>
                <a:spcPct val="20000"/>
              </a:spcBef>
              <a:buClr>
                <a:schemeClr val="accent2"/>
              </a:buClr>
              <a:buFontTx/>
              <a:buChar char="•"/>
            </a:pPr>
            <a:r>
              <a:rPr lang="en-US" altLang="en-US" sz="2000" dirty="0">
                <a:latin typeface="Arial" panose="020B0604020202020204" pitchFamily="34" charset="0"/>
              </a:rPr>
              <a:t>No process outside critical region can block other processes</a:t>
            </a:r>
          </a:p>
          <a:p>
            <a:pPr algn="l" eaLnBrk="1" hangingPunct="1">
              <a:spcBef>
                <a:spcPct val="20000"/>
              </a:spcBef>
              <a:buClr>
                <a:schemeClr val="accent2"/>
              </a:buClr>
              <a:buFontTx/>
              <a:buChar char="•"/>
            </a:pPr>
            <a:r>
              <a:rPr lang="en-US" altLang="en-US" sz="2000" dirty="0">
                <a:latin typeface="Arial" panose="020B0604020202020204" pitchFamily="34" charset="0"/>
              </a:rPr>
              <a:t>No starvation-no process waits forever to enter critical region</a:t>
            </a:r>
          </a:p>
        </p:txBody>
      </p:sp>
    </p:spTree>
    <p:extLst>
      <p:ext uri="{BB962C8B-B14F-4D97-AF65-F5344CB8AC3E}">
        <p14:creationId xmlns:p14="http://schemas.microsoft.com/office/powerpoint/2010/main" val="3621955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9D210DE-EFED-473C-9C98-68FC38B40FA6}"/>
              </a:ext>
            </a:extLst>
          </p:cNvPr>
          <p:cNvSpPr>
            <a:spLocks noGrp="1" noChangeArrowheads="1"/>
          </p:cNvSpPr>
          <p:nvPr>
            <p:ph type="title"/>
          </p:nvPr>
        </p:nvSpPr>
        <p:spPr>
          <a:xfrm>
            <a:off x="2438400" y="182563"/>
            <a:ext cx="7772400" cy="576262"/>
          </a:xfrm>
        </p:spPr>
        <p:txBody>
          <a:bodyPr/>
          <a:lstStyle/>
          <a:p>
            <a:pPr eaLnBrk="1" hangingPunct="1"/>
            <a:r>
              <a:rPr lang="en-US" altLang="en-US"/>
              <a:t>Banker’s Algorithm</a:t>
            </a:r>
          </a:p>
        </p:txBody>
      </p:sp>
      <p:sp>
        <p:nvSpPr>
          <p:cNvPr id="29699" name="Rectangle 3">
            <a:extLst>
              <a:ext uri="{FF2B5EF4-FFF2-40B4-BE49-F238E27FC236}">
                <a16:creationId xmlns:a16="http://schemas.microsoft.com/office/drawing/2014/main" id="{39F4784F-6F2E-4014-9DF6-9689DB3DA173}"/>
              </a:ext>
            </a:extLst>
          </p:cNvPr>
          <p:cNvSpPr>
            <a:spLocks noGrp="1" noChangeArrowheads="1"/>
          </p:cNvSpPr>
          <p:nvPr>
            <p:ph type="body" idx="1"/>
          </p:nvPr>
        </p:nvSpPr>
        <p:spPr>
          <a:xfrm>
            <a:off x="2382838" y="1128714"/>
            <a:ext cx="6756400" cy="4441825"/>
          </a:xfrm>
        </p:spPr>
        <p:txBody>
          <a:bodyPr/>
          <a:lstStyle/>
          <a:p>
            <a:r>
              <a:rPr lang="en-US" altLang="en-US"/>
              <a:t>Multiple instances</a:t>
            </a:r>
            <a:br>
              <a:rPr lang="en-US" altLang="en-US"/>
            </a:br>
            <a:endParaRPr lang="en-US" altLang="en-US"/>
          </a:p>
          <a:p>
            <a:r>
              <a:rPr lang="en-US" altLang="en-US"/>
              <a:t>Each process must a priori claim maximum use</a:t>
            </a:r>
            <a:br>
              <a:rPr lang="en-US" altLang="en-US"/>
            </a:br>
            <a:endParaRPr lang="en-US" altLang="en-US"/>
          </a:p>
          <a:p>
            <a:r>
              <a:rPr lang="en-US" altLang="en-US"/>
              <a:t>When a process requests a resource it may have to wait  </a:t>
            </a:r>
            <a:br>
              <a:rPr lang="en-US" altLang="en-US"/>
            </a:br>
            <a:endParaRPr lang="en-US" altLang="en-US"/>
          </a:p>
          <a:p>
            <a:r>
              <a:rPr lang="en-US" altLang="en-US"/>
              <a:t>When a process gets all its resources it must return them in a finite amount of time</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389AD5B4-A91F-4312-8CD6-D41F4D52D2CD}"/>
              </a:ext>
            </a:extLst>
          </p:cNvPr>
          <p:cNvSpPr>
            <a:spLocks noGrp="1" noChangeArrowheads="1"/>
          </p:cNvSpPr>
          <p:nvPr>
            <p:ph type="title"/>
          </p:nvPr>
        </p:nvSpPr>
        <p:spPr>
          <a:xfrm>
            <a:off x="2998788" y="327025"/>
            <a:ext cx="7586662" cy="431800"/>
          </a:xfrm>
        </p:spPr>
        <p:txBody>
          <a:bodyPr>
            <a:normAutofit fontScale="90000"/>
          </a:bodyPr>
          <a:lstStyle/>
          <a:p>
            <a:pPr eaLnBrk="1" hangingPunct="1"/>
            <a:r>
              <a:rPr lang="en-US" altLang="en-US" sz="2800"/>
              <a:t>Data Structures for the Banker</a:t>
            </a:r>
            <a:r>
              <a:rPr lang="ja-JP" altLang="en-US" sz="2800"/>
              <a:t>’</a:t>
            </a:r>
            <a:r>
              <a:rPr lang="en-US" altLang="ja-JP" sz="2800"/>
              <a:t>s Algorithm </a:t>
            </a:r>
            <a:endParaRPr lang="en-US" altLang="en-US" sz="2800"/>
          </a:p>
        </p:txBody>
      </p:sp>
      <p:sp>
        <p:nvSpPr>
          <p:cNvPr id="30723" name="Rectangle 3">
            <a:extLst>
              <a:ext uri="{FF2B5EF4-FFF2-40B4-BE49-F238E27FC236}">
                <a16:creationId xmlns:a16="http://schemas.microsoft.com/office/drawing/2014/main" id="{255A08D2-8385-46C8-A477-84D5FEC2FE93}"/>
              </a:ext>
            </a:extLst>
          </p:cNvPr>
          <p:cNvSpPr>
            <a:spLocks noGrp="1" noChangeArrowheads="1"/>
          </p:cNvSpPr>
          <p:nvPr>
            <p:ph type="body" idx="1"/>
          </p:nvPr>
        </p:nvSpPr>
        <p:spPr>
          <a:xfrm>
            <a:off x="2716213" y="1654175"/>
            <a:ext cx="7370762" cy="4387850"/>
          </a:xfrm>
        </p:spPr>
        <p:txBody>
          <a:bodyPr>
            <a:normAutofit fontScale="92500"/>
          </a:bodyPr>
          <a:lstStyle/>
          <a:p>
            <a:r>
              <a:rPr lang="en-US" altLang="en-US" b="1"/>
              <a:t>Available</a:t>
            </a:r>
            <a:r>
              <a:rPr lang="en-US" altLang="en-US" i="1"/>
              <a:t>:</a:t>
            </a:r>
            <a:r>
              <a:rPr lang="en-US" altLang="en-US"/>
              <a:t>  Vector of length </a:t>
            </a:r>
            <a:r>
              <a:rPr lang="en-US" altLang="en-US" i="1"/>
              <a:t>m</a:t>
            </a:r>
            <a:r>
              <a:rPr lang="en-US" altLang="en-US"/>
              <a:t>. If available [</a:t>
            </a:r>
            <a:r>
              <a:rPr lang="en-US" altLang="en-US" i="1"/>
              <a:t>j</a:t>
            </a:r>
            <a:r>
              <a:rPr lang="en-US" altLang="en-US"/>
              <a:t>] = </a:t>
            </a:r>
            <a:r>
              <a:rPr lang="en-US" altLang="en-US" i="1"/>
              <a:t>k</a:t>
            </a:r>
            <a:r>
              <a:rPr lang="en-US" altLang="en-US"/>
              <a:t>, there are</a:t>
            </a:r>
            <a:r>
              <a:rPr lang="en-US" altLang="en-US" i="1"/>
              <a:t> k</a:t>
            </a:r>
            <a:r>
              <a:rPr lang="en-US" altLang="en-US"/>
              <a:t> instances of resource type </a:t>
            </a:r>
            <a:r>
              <a:rPr lang="en-US" altLang="en-US" i="1"/>
              <a:t>R</a:t>
            </a:r>
            <a:r>
              <a:rPr lang="en-US" altLang="en-US" i="1" baseline="-25000"/>
              <a:t>j</a:t>
            </a:r>
            <a:r>
              <a:rPr lang="en-US" altLang="en-US" baseline="-25000"/>
              <a:t>  </a:t>
            </a:r>
            <a:r>
              <a:rPr lang="en-US" altLang="en-US"/>
              <a:t>available</a:t>
            </a:r>
          </a:p>
          <a:p>
            <a:endParaRPr lang="en-US" altLang="en-US" sz="800"/>
          </a:p>
          <a:p>
            <a:r>
              <a:rPr lang="en-US" altLang="en-US" b="1">
                <a:solidFill>
                  <a:srgbClr val="000000"/>
                </a:solidFill>
              </a:rPr>
              <a:t>Max</a:t>
            </a:r>
            <a:r>
              <a:rPr lang="en-US" altLang="en-US" i="1"/>
              <a:t>: n x m</a:t>
            </a:r>
            <a:r>
              <a:rPr lang="en-US" altLang="en-US"/>
              <a:t> matrix.  If </a:t>
            </a:r>
            <a:r>
              <a:rPr lang="en-US" altLang="en-US" i="1"/>
              <a:t>Max </a:t>
            </a:r>
            <a:r>
              <a:rPr lang="en-US" altLang="en-US"/>
              <a:t>[</a:t>
            </a:r>
            <a:r>
              <a:rPr lang="en-US" altLang="en-US" i="1"/>
              <a:t>i,j</a:t>
            </a:r>
            <a:r>
              <a:rPr lang="en-US" altLang="en-US"/>
              <a:t>] = </a:t>
            </a:r>
            <a:r>
              <a:rPr lang="en-US" altLang="en-US" i="1"/>
              <a:t>k</a:t>
            </a:r>
            <a:r>
              <a:rPr lang="en-US" altLang="en-US"/>
              <a:t>, then process </a:t>
            </a:r>
            <a:r>
              <a:rPr lang="en-US" altLang="en-US" i="1"/>
              <a:t>P</a:t>
            </a:r>
            <a:r>
              <a:rPr lang="en-US" altLang="en-US" i="1" baseline="-25000"/>
              <a:t>i</a:t>
            </a:r>
            <a:r>
              <a:rPr lang="en-US" altLang="en-US" i="1"/>
              <a:t> </a:t>
            </a:r>
            <a:r>
              <a:rPr lang="en-US" altLang="en-US"/>
              <a:t>may request at most</a:t>
            </a:r>
            <a:r>
              <a:rPr lang="en-US" altLang="en-US" i="1"/>
              <a:t> k </a:t>
            </a:r>
            <a:r>
              <a:rPr lang="en-US" altLang="en-US"/>
              <a:t>instances of resource type </a:t>
            </a:r>
            <a:r>
              <a:rPr lang="en-US" altLang="en-US" i="1"/>
              <a:t>R</a:t>
            </a:r>
            <a:r>
              <a:rPr lang="en-US" altLang="en-US" i="1" baseline="-25000"/>
              <a:t>j</a:t>
            </a:r>
          </a:p>
          <a:p>
            <a:endParaRPr lang="en-US" altLang="en-US" sz="800" i="1" baseline="-25000"/>
          </a:p>
          <a:p>
            <a:r>
              <a:rPr lang="en-US" altLang="en-US" b="1">
                <a:solidFill>
                  <a:srgbClr val="000000"/>
                </a:solidFill>
              </a:rPr>
              <a:t>Allocation</a:t>
            </a:r>
            <a:r>
              <a:rPr lang="en-US" altLang="en-US" i="1"/>
              <a:t>:  n </a:t>
            </a:r>
            <a:r>
              <a:rPr lang="en-US" altLang="en-US"/>
              <a:t>x</a:t>
            </a:r>
            <a:r>
              <a:rPr lang="en-US" altLang="en-US" i="1"/>
              <a:t> m</a:t>
            </a:r>
            <a:r>
              <a:rPr lang="en-US" altLang="en-US"/>
              <a:t> matrix.  If Allocation[</a:t>
            </a:r>
            <a:r>
              <a:rPr lang="en-US" altLang="en-US" i="1"/>
              <a:t>i,j</a:t>
            </a:r>
            <a:r>
              <a:rPr lang="en-US" altLang="en-US"/>
              <a:t>] = </a:t>
            </a:r>
            <a:r>
              <a:rPr lang="en-US" altLang="en-US" i="1"/>
              <a:t>k</a:t>
            </a:r>
            <a:r>
              <a:rPr lang="en-US" altLang="en-US"/>
              <a:t> then</a:t>
            </a:r>
            <a:r>
              <a:rPr lang="en-US" altLang="en-US" i="1"/>
              <a:t> P</a:t>
            </a:r>
            <a:r>
              <a:rPr lang="en-US" altLang="en-US" i="1" baseline="-25000"/>
              <a:t>i</a:t>
            </a:r>
            <a:r>
              <a:rPr lang="en-US" altLang="en-US"/>
              <a:t> is currently allocated </a:t>
            </a:r>
            <a:r>
              <a:rPr lang="en-US" altLang="en-US" i="1"/>
              <a:t>k</a:t>
            </a:r>
            <a:r>
              <a:rPr lang="en-US" altLang="en-US"/>
              <a:t> instances of </a:t>
            </a:r>
            <a:r>
              <a:rPr lang="en-US" altLang="en-US" i="1"/>
              <a:t>R</a:t>
            </a:r>
            <a:r>
              <a:rPr lang="en-US" altLang="en-US" i="1" baseline="-25000"/>
              <a:t>j</a:t>
            </a:r>
          </a:p>
          <a:p>
            <a:endParaRPr lang="en-US" altLang="en-US" sz="800" i="1" baseline="-25000"/>
          </a:p>
          <a:p>
            <a:r>
              <a:rPr lang="en-US" altLang="en-US" b="1">
                <a:solidFill>
                  <a:srgbClr val="000000"/>
                </a:solidFill>
              </a:rPr>
              <a:t>Need</a:t>
            </a:r>
            <a:r>
              <a:rPr lang="en-US" altLang="en-US" i="1"/>
              <a:t>:  n </a:t>
            </a:r>
            <a:r>
              <a:rPr lang="en-US" altLang="en-US"/>
              <a:t>x</a:t>
            </a:r>
            <a:r>
              <a:rPr lang="en-US" altLang="en-US" i="1"/>
              <a:t> m</a:t>
            </a:r>
            <a:r>
              <a:rPr lang="en-US" altLang="en-US"/>
              <a:t> matrix. If </a:t>
            </a:r>
            <a:r>
              <a:rPr lang="en-US" altLang="en-US" i="1"/>
              <a:t>Need</a:t>
            </a:r>
            <a:r>
              <a:rPr lang="en-US" altLang="en-US"/>
              <a:t>[</a:t>
            </a:r>
            <a:r>
              <a:rPr lang="en-US" altLang="en-US" i="1"/>
              <a:t>i,j</a:t>
            </a:r>
            <a:r>
              <a:rPr lang="en-US" altLang="en-US"/>
              <a:t>] =</a:t>
            </a:r>
            <a:r>
              <a:rPr lang="en-US" altLang="en-US" i="1"/>
              <a:t> k</a:t>
            </a:r>
            <a:r>
              <a:rPr lang="en-US" altLang="en-US"/>
              <a:t>, then</a:t>
            </a:r>
            <a:r>
              <a:rPr lang="en-US" altLang="en-US" i="1"/>
              <a:t> P</a:t>
            </a:r>
            <a:r>
              <a:rPr lang="en-US" altLang="en-US" i="1" baseline="-25000"/>
              <a:t>i</a:t>
            </a:r>
            <a:r>
              <a:rPr lang="en-US" altLang="en-US"/>
              <a:t> may need </a:t>
            </a:r>
            <a:r>
              <a:rPr lang="en-US" altLang="en-US" i="1"/>
              <a:t>k</a:t>
            </a:r>
            <a:r>
              <a:rPr lang="en-US" altLang="en-US"/>
              <a:t> more instances of </a:t>
            </a:r>
            <a:r>
              <a:rPr lang="en-US" altLang="en-US" i="1"/>
              <a:t>R</a:t>
            </a:r>
            <a:r>
              <a:rPr lang="en-US" altLang="en-US" i="1" baseline="-25000"/>
              <a:t>j</a:t>
            </a:r>
            <a:r>
              <a:rPr lang="en-US" altLang="en-US" baseline="-25000"/>
              <a:t> </a:t>
            </a:r>
            <a:r>
              <a:rPr lang="en-US" altLang="en-US"/>
              <a:t>to complete its task</a:t>
            </a:r>
          </a:p>
          <a:p>
            <a:pPr lvl="2">
              <a:buFont typeface="Webdings" panose="05030102010509060703" pitchFamily="18" charset="2"/>
              <a:buNone/>
            </a:pPr>
            <a:br>
              <a:rPr lang="en-US" altLang="en-US"/>
            </a:br>
            <a:r>
              <a:rPr lang="en-US" altLang="en-US" i="1"/>
              <a:t>Need</a:t>
            </a:r>
            <a:r>
              <a:rPr lang="en-US" altLang="en-US"/>
              <a:t> [</a:t>
            </a:r>
            <a:r>
              <a:rPr lang="en-US" altLang="en-US" i="1"/>
              <a:t>i,j]</a:t>
            </a:r>
            <a:r>
              <a:rPr lang="en-US" altLang="en-US"/>
              <a:t> = </a:t>
            </a:r>
            <a:r>
              <a:rPr lang="en-US" altLang="en-US" i="1"/>
              <a:t>Max</a:t>
            </a:r>
            <a:r>
              <a:rPr lang="en-US" altLang="en-US"/>
              <a:t>[</a:t>
            </a:r>
            <a:r>
              <a:rPr lang="en-US" altLang="en-US" i="1"/>
              <a:t>i,j</a:t>
            </a:r>
            <a:r>
              <a:rPr lang="en-US" altLang="en-US"/>
              <a:t>] – </a:t>
            </a:r>
            <a:r>
              <a:rPr lang="en-US" altLang="en-US" i="1"/>
              <a:t>Allocation</a:t>
            </a:r>
            <a:r>
              <a:rPr lang="en-US" altLang="en-US"/>
              <a:t> [</a:t>
            </a:r>
            <a:r>
              <a:rPr lang="en-US" altLang="en-US" i="1"/>
              <a:t>i,j</a:t>
            </a:r>
            <a:r>
              <a:rPr lang="en-US" altLang="en-US"/>
              <a:t>]</a:t>
            </a:r>
          </a:p>
        </p:txBody>
      </p:sp>
      <p:sp>
        <p:nvSpPr>
          <p:cNvPr id="30724" name="Text Box 4">
            <a:extLst>
              <a:ext uri="{FF2B5EF4-FFF2-40B4-BE49-F238E27FC236}">
                <a16:creationId xmlns:a16="http://schemas.microsoft.com/office/drawing/2014/main" id="{DE5B2B02-F80D-41F1-9E40-85EED79222B1}"/>
              </a:ext>
            </a:extLst>
          </p:cNvPr>
          <p:cNvSpPr txBox="1">
            <a:spLocks noChangeArrowheads="1"/>
          </p:cNvSpPr>
          <p:nvPr/>
        </p:nvSpPr>
        <p:spPr bwMode="auto">
          <a:xfrm>
            <a:off x="2474913" y="1106766"/>
            <a:ext cx="70070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50000"/>
              </a:spcBef>
            </a:pPr>
            <a:r>
              <a:rPr lang="en-US" altLang="en-US">
                <a:latin typeface="Helvetica" panose="020B0604020202020204" pitchFamily="34" charset="0"/>
              </a:rPr>
              <a:t>Let </a:t>
            </a:r>
            <a:r>
              <a:rPr lang="en-US" altLang="en-US" i="1">
                <a:latin typeface="Helvetica" panose="020B0604020202020204" pitchFamily="34" charset="0"/>
              </a:rPr>
              <a:t>n</a:t>
            </a:r>
            <a:r>
              <a:rPr lang="en-US" altLang="en-US">
                <a:latin typeface="Helvetica" panose="020B0604020202020204" pitchFamily="34" charset="0"/>
              </a:rPr>
              <a:t> = number of processes, and </a:t>
            </a:r>
            <a:r>
              <a:rPr lang="en-US" altLang="en-US" i="1">
                <a:latin typeface="Helvetica" panose="020B0604020202020204" pitchFamily="34" charset="0"/>
              </a:rPr>
              <a:t>m </a:t>
            </a:r>
            <a:r>
              <a:rPr lang="en-US" altLang="en-US">
                <a:latin typeface="Helvetica" panose="020B0604020202020204" pitchFamily="34" charset="0"/>
              </a:rPr>
              <a:t>= number of resources types.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0F2D907-6E07-4F67-98E3-ABAB60369AE0}"/>
              </a:ext>
            </a:extLst>
          </p:cNvPr>
          <p:cNvSpPr>
            <a:spLocks noGrp="1" noChangeArrowheads="1"/>
          </p:cNvSpPr>
          <p:nvPr>
            <p:ph type="title"/>
          </p:nvPr>
        </p:nvSpPr>
        <p:spPr>
          <a:xfrm>
            <a:off x="1981200" y="166688"/>
            <a:ext cx="8229600" cy="576262"/>
          </a:xfrm>
        </p:spPr>
        <p:txBody>
          <a:bodyPr/>
          <a:lstStyle/>
          <a:p>
            <a:pPr eaLnBrk="1" hangingPunct="1"/>
            <a:r>
              <a:rPr lang="en-US" altLang="en-US"/>
              <a:t>Safety Algorithm</a:t>
            </a:r>
          </a:p>
        </p:txBody>
      </p:sp>
      <p:sp>
        <p:nvSpPr>
          <p:cNvPr id="31747" name="Rectangle 3">
            <a:extLst>
              <a:ext uri="{FF2B5EF4-FFF2-40B4-BE49-F238E27FC236}">
                <a16:creationId xmlns:a16="http://schemas.microsoft.com/office/drawing/2014/main" id="{738DE577-155D-4FBA-9A6B-872C4E569070}"/>
              </a:ext>
            </a:extLst>
          </p:cNvPr>
          <p:cNvSpPr>
            <a:spLocks noGrp="1" noChangeArrowheads="1"/>
          </p:cNvSpPr>
          <p:nvPr>
            <p:ph type="body" idx="1"/>
          </p:nvPr>
        </p:nvSpPr>
        <p:spPr>
          <a:xfrm>
            <a:off x="2432050" y="1157289"/>
            <a:ext cx="7372350" cy="4943475"/>
          </a:xfrm>
        </p:spPr>
        <p:txBody>
          <a:bodyPr>
            <a:normAutofit lnSpcReduction="10000"/>
          </a:bodyPr>
          <a:lstStyle/>
          <a:p>
            <a:pPr>
              <a:lnSpc>
                <a:spcPct val="90000"/>
              </a:lnSpc>
              <a:buFont typeface="Monotype Sorts" pitchFamily="-84" charset="2"/>
              <a:buNone/>
            </a:pPr>
            <a:r>
              <a:rPr lang="en-US" altLang="en-US"/>
              <a:t>1.	Let </a:t>
            </a:r>
            <a:r>
              <a:rPr lang="en-US" altLang="en-US" b="1" i="1">
                <a:solidFill>
                  <a:srgbClr val="000000"/>
                </a:solidFill>
              </a:rPr>
              <a:t>Work</a:t>
            </a:r>
            <a:r>
              <a:rPr lang="en-US" altLang="en-US" i="1">
                <a:solidFill>
                  <a:srgbClr val="000000"/>
                </a:solidFill>
              </a:rPr>
              <a:t> </a:t>
            </a:r>
            <a:r>
              <a:rPr lang="en-US" altLang="en-US"/>
              <a:t>and </a:t>
            </a:r>
            <a:r>
              <a:rPr lang="en-US" altLang="en-US" b="1" i="1">
                <a:solidFill>
                  <a:srgbClr val="000000"/>
                </a:solidFill>
              </a:rPr>
              <a:t>Finish</a:t>
            </a:r>
            <a:r>
              <a:rPr lang="en-US" altLang="en-US">
                <a:solidFill>
                  <a:srgbClr val="000000"/>
                </a:solidFill>
              </a:rPr>
              <a:t> </a:t>
            </a:r>
            <a:r>
              <a:rPr lang="en-US" altLang="en-US"/>
              <a:t>be vectors of length</a:t>
            </a:r>
            <a:r>
              <a:rPr lang="en-US" altLang="en-US" i="1"/>
              <a:t> m</a:t>
            </a:r>
            <a:r>
              <a:rPr lang="en-US" altLang="en-US"/>
              <a:t> and</a:t>
            </a:r>
            <a:r>
              <a:rPr lang="en-US" altLang="en-US" i="1"/>
              <a:t> n</a:t>
            </a:r>
            <a:r>
              <a:rPr lang="en-US" altLang="en-US"/>
              <a:t>, respectively.  Initialize:</a:t>
            </a:r>
          </a:p>
          <a:p>
            <a:pPr marL="1543050" lvl="3" indent="-342900">
              <a:buNone/>
            </a:pPr>
            <a:r>
              <a:rPr lang="en-US" altLang="en-US" b="1" i="1"/>
              <a:t>Work </a:t>
            </a:r>
            <a:r>
              <a:rPr lang="en-US" altLang="en-US" b="1"/>
              <a:t>= </a:t>
            </a:r>
            <a:r>
              <a:rPr lang="en-US" altLang="en-US" b="1" i="1"/>
              <a:t>Available</a:t>
            </a:r>
          </a:p>
          <a:p>
            <a:pPr marL="1543050" lvl="3" indent="-342900">
              <a:buNone/>
            </a:pPr>
            <a:r>
              <a:rPr lang="en-US" altLang="en-US" b="1" i="1"/>
              <a:t>Finish </a:t>
            </a:r>
            <a:r>
              <a:rPr lang="en-US" altLang="en-US" b="1"/>
              <a:t>[</a:t>
            </a:r>
            <a:r>
              <a:rPr lang="en-US" altLang="en-US" b="1" i="1"/>
              <a:t>i</a:t>
            </a:r>
            <a:r>
              <a:rPr lang="en-US" altLang="en-US" b="1"/>
              <a:t>] =</a:t>
            </a:r>
            <a:r>
              <a:rPr lang="en-US" altLang="en-US" b="1" i="1"/>
              <a:t> false </a:t>
            </a:r>
            <a:r>
              <a:rPr lang="en-US" altLang="en-US" b="1"/>
              <a:t>for</a:t>
            </a:r>
            <a:r>
              <a:rPr lang="en-US" altLang="en-US" b="1" i="1"/>
              <a:t> i</a:t>
            </a:r>
            <a:r>
              <a:rPr lang="en-US" altLang="en-US" b="1"/>
              <a:t> = 0, 1, …, </a:t>
            </a:r>
            <a:r>
              <a:rPr lang="en-US" altLang="en-US" b="1" i="1"/>
              <a:t>n- </a:t>
            </a:r>
            <a:r>
              <a:rPr lang="en-US" altLang="en-US" b="1"/>
              <a:t>1</a:t>
            </a:r>
          </a:p>
          <a:p>
            <a:pPr marL="1543050" lvl="3" indent="-342900">
              <a:buNone/>
            </a:pPr>
            <a:endParaRPr lang="en-US" altLang="en-US" sz="800"/>
          </a:p>
          <a:p>
            <a:pPr>
              <a:lnSpc>
                <a:spcPct val="90000"/>
              </a:lnSpc>
              <a:buFont typeface="Monotype Sorts" pitchFamily="-84" charset="2"/>
              <a:buNone/>
            </a:pPr>
            <a:r>
              <a:rPr lang="en-US" altLang="en-US"/>
              <a:t>2.	Find an </a:t>
            </a:r>
            <a:r>
              <a:rPr lang="en-US" altLang="en-US" b="1" i="1"/>
              <a:t>i</a:t>
            </a:r>
            <a:r>
              <a:rPr lang="en-US" altLang="en-US" i="1"/>
              <a:t> </a:t>
            </a:r>
            <a:r>
              <a:rPr lang="en-US" altLang="en-US"/>
              <a:t>such that both: </a:t>
            </a:r>
          </a:p>
          <a:p>
            <a:pPr marL="800100" lvl="1" indent="-342900">
              <a:buNone/>
            </a:pPr>
            <a:r>
              <a:rPr lang="en-US" altLang="en-US"/>
              <a:t>(a) </a:t>
            </a:r>
            <a:r>
              <a:rPr lang="en-US" altLang="en-US" b="1" i="1"/>
              <a:t>Finish</a:t>
            </a:r>
            <a:r>
              <a:rPr lang="en-US" altLang="en-US" b="1"/>
              <a:t> [</a:t>
            </a:r>
            <a:r>
              <a:rPr lang="en-US" altLang="en-US" b="1" i="1"/>
              <a:t>i</a:t>
            </a:r>
            <a:r>
              <a:rPr lang="en-US" altLang="en-US" b="1"/>
              <a:t>] = </a:t>
            </a:r>
            <a:r>
              <a:rPr lang="en-US" altLang="en-US" b="1" i="1"/>
              <a:t>false</a:t>
            </a:r>
            <a:endParaRPr lang="en-US" altLang="en-US" b="1"/>
          </a:p>
          <a:p>
            <a:pPr marL="800100" lvl="1" indent="-342900">
              <a:buNone/>
            </a:pPr>
            <a:r>
              <a:rPr lang="en-US" altLang="en-US"/>
              <a:t>(b) </a:t>
            </a:r>
            <a:r>
              <a:rPr lang="en-US" altLang="en-US" b="1" i="1"/>
              <a:t>Need</a:t>
            </a:r>
            <a:r>
              <a:rPr lang="en-US" altLang="en-US" b="1" i="1" baseline="-25000"/>
              <a:t>i</a:t>
            </a:r>
            <a:r>
              <a:rPr lang="en-US" altLang="en-US" b="1"/>
              <a:t> </a:t>
            </a:r>
            <a:r>
              <a:rPr lang="en-US" altLang="en-US" b="1">
                <a:sym typeface="Symbol" panose="05050102010706020507" pitchFamily="18" charset="2"/>
              </a:rPr>
              <a:t> </a:t>
            </a:r>
            <a:r>
              <a:rPr lang="en-US" altLang="en-US" b="1" i="1">
                <a:sym typeface="Symbol" panose="05050102010706020507" pitchFamily="18" charset="2"/>
              </a:rPr>
              <a:t>Work</a:t>
            </a:r>
          </a:p>
          <a:p>
            <a:pPr marL="800100" lvl="1" indent="-342900">
              <a:buNone/>
            </a:pPr>
            <a:r>
              <a:rPr lang="en-US" altLang="en-US">
                <a:sym typeface="Symbol" panose="05050102010706020507" pitchFamily="18" charset="2"/>
              </a:rPr>
              <a:t>If no such</a:t>
            </a:r>
            <a:r>
              <a:rPr lang="en-US" altLang="en-US" b="1">
                <a:sym typeface="Symbol" panose="05050102010706020507" pitchFamily="18" charset="2"/>
              </a:rPr>
              <a:t> </a:t>
            </a:r>
            <a:r>
              <a:rPr lang="en-US" altLang="en-US" b="1" i="1">
                <a:sym typeface="Symbol" panose="05050102010706020507" pitchFamily="18" charset="2"/>
              </a:rPr>
              <a:t>i </a:t>
            </a:r>
            <a:r>
              <a:rPr lang="en-US" altLang="en-US">
                <a:sym typeface="Symbol" panose="05050102010706020507" pitchFamily="18" charset="2"/>
              </a:rPr>
              <a:t>exists, go to step 4</a:t>
            </a:r>
          </a:p>
          <a:p>
            <a:pPr marL="800100" lvl="1" indent="-342900">
              <a:buNone/>
            </a:pPr>
            <a:endParaRPr lang="en-US" altLang="en-US" sz="800">
              <a:sym typeface="Symbol" panose="05050102010706020507" pitchFamily="18" charset="2"/>
            </a:endParaRPr>
          </a:p>
          <a:p>
            <a:pPr>
              <a:lnSpc>
                <a:spcPct val="90000"/>
              </a:lnSpc>
              <a:buFont typeface="Monotype Sorts" pitchFamily="-84" charset="2"/>
              <a:buNone/>
            </a:pPr>
            <a:r>
              <a:rPr lang="en-US" altLang="en-US" i="1"/>
              <a:t>3.  </a:t>
            </a:r>
            <a:r>
              <a:rPr lang="en-US" altLang="en-US" b="1" i="1"/>
              <a:t>Work</a:t>
            </a:r>
            <a:r>
              <a:rPr lang="en-US" altLang="en-US" b="1"/>
              <a:t> = </a:t>
            </a:r>
            <a:r>
              <a:rPr lang="en-US" altLang="en-US" b="1" i="1"/>
              <a:t>Work </a:t>
            </a:r>
            <a:r>
              <a:rPr lang="en-US" altLang="en-US" b="1"/>
              <a:t>+ </a:t>
            </a:r>
            <a:r>
              <a:rPr lang="en-US" altLang="en-US" b="1" i="1"/>
              <a:t>Allocation</a:t>
            </a:r>
            <a:r>
              <a:rPr lang="en-US" altLang="en-US" b="1" i="1" baseline="-25000"/>
              <a:t>i</a:t>
            </a:r>
            <a:br>
              <a:rPr lang="en-US" altLang="en-US" b="1"/>
            </a:br>
            <a:r>
              <a:rPr lang="en-US" altLang="en-US" b="1" i="1"/>
              <a:t>Finish</a:t>
            </a:r>
            <a:r>
              <a:rPr lang="en-US" altLang="en-US" b="1"/>
              <a:t>[</a:t>
            </a:r>
            <a:r>
              <a:rPr lang="en-US" altLang="en-US" b="1" i="1"/>
              <a:t>i</a:t>
            </a:r>
            <a:r>
              <a:rPr lang="en-US" altLang="en-US" b="1"/>
              <a:t>] =</a:t>
            </a:r>
            <a:r>
              <a:rPr lang="en-US" altLang="en-US" b="1" i="1"/>
              <a:t> true</a:t>
            </a:r>
            <a:br>
              <a:rPr lang="en-US" altLang="en-US" b="1"/>
            </a:br>
            <a:r>
              <a:rPr lang="en-US" altLang="en-US"/>
              <a:t>go to step 2</a:t>
            </a:r>
          </a:p>
          <a:p>
            <a:pPr>
              <a:lnSpc>
                <a:spcPct val="90000"/>
              </a:lnSpc>
            </a:pPr>
            <a:endParaRPr lang="en-US" altLang="en-US" sz="800"/>
          </a:p>
          <a:p>
            <a:pPr>
              <a:lnSpc>
                <a:spcPct val="90000"/>
              </a:lnSpc>
              <a:buFont typeface="Monotype Sorts" pitchFamily="-84" charset="2"/>
              <a:buNone/>
            </a:pPr>
            <a:r>
              <a:rPr lang="en-US" altLang="en-US"/>
              <a:t>4.	If </a:t>
            </a:r>
            <a:r>
              <a:rPr lang="en-US" altLang="en-US" b="1" i="1"/>
              <a:t>Finish</a:t>
            </a:r>
            <a:r>
              <a:rPr lang="en-US" altLang="en-US" b="1"/>
              <a:t> [</a:t>
            </a:r>
            <a:r>
              <a:rPr lang="en-US" altLang="en-US" b="1" i="1"/>
              <a:t>i</a:t>
            </a:r>
            <a:r>
              <a:rPr lang="en-US" altLang="en-US" b="1"/>
              <a:t>] == </a:t>
            </a:r>
            <a:r>
              <a:rPr lang="en-US" altLang="en-US" b="1" i="1"/>
              <a:t>true</a:t>
            </a:r>
            <a:r>
              <a:rPr lang="en-US" altLang="en-US" b="1"/>
              <a:t> </a:t>
            </a:r>
            <a:r>
              <a:rPr lang="en-US" altLang="en-US"/>
              <a:t>for all </a:t>
            </a:r>
            <a:r>
              <a:rPr lang="en-US" altLang="en-US" b="1" i="1"/>
              <a:t>i</a:t>
            </a:r>
            <a:r>
              <a:rPr lang="en-US" altLang="en-US"/>
              <a:t>, then the system is in a safe state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9066783-FB18-4DA9-905A-057DA4D12CCA}"/>
              </a:ext>
            </a:extLst>
          </p:cNvPr>
          <p:cNvSpPr>
            <a:spLocks noGrp="1" noChangeArrowheads="1"/>
          </p:cNvSpPr>
          <p:nvPr>
            <p:ph type="title"/>
          </p:nvPr>
        </p:nvSpPr>
        <p:spPr>
          <a:xfrm>
            <a:off x="2797175" y="231775"/>
            <a:ext cx="7924800" cy="457200"/>
          </a:xfrm>
        </p:spPr>
        <p:txBody>
          <a:bodyPr>
            <a:normAutofit fontScale="90000"/>
          </a:bodyPr>
          <a:lstStyle/>
          <a:p>
            <a:pPr eaLnBrk="1" hangingPunct="1"/>
            <a:r>
              <a:rPr lang="en-US" altLang="en-US" sz="2800"/>
              <a:t>Resource-Request Algorithm for Process </a:t>
            </a:r>
            <a:r>
              <a:rPr lang="en-US" altLang="en-US" sz="2800" i="1"/>
              <a:t>P</a:t>
            </a:r>
            <a:r>
              <a:rPr lang="en-US" altLang="en-US" sz="2800" i="1" baseline="-25000"/>
              <a:t>i</a:t>
            </a:r>
            <a:endParaRPr lang="en-US" altLang="en-US" sz="2800"/>
          </a:p>
        </p:txBody>
      </p:sp>
      <p:sp>
        <p:nvSpPr>
          <p:cNvPr id="32771" name="Rectangle 3">
            <a:extLst>
              <a:ext uri="{FF2B5EF4-FFF2-40B4-BE49-F238E27FC236}">
                <a16:creationId xmlns:a16="http://schemas.microsoft.com/office/drawing/2014/main" id="{90BF3712-964D-4F4C-AB18-635E2C436D9B}"/>
              </a:ext>
            </a:extLst>
          </p:cNvPr>
          <p:cNvSpPr>
            <a:spLocks noGrp="1" noChangeArrowheads="1"/>
          </p:cNvSpPr>
          <p:nvPr>
            <p:ph type="body" idx="1"/>
          </p:nvPr>
        </p:nvSpPr>
        <p:spPr>
          <a:xfrm>
            <a:off x="2346326" y="1114425"/>
            <a:ext cx="7642225" cy="4686300"/>
          </a:xfrm>
        </p:spPr>
        <p:txBody>
          <a:bodyPr>
            <a:normAutofit lnSpcReduction="10000"/>
          </a:bodyPr>
          <a:lstStyle/>
          <a:p>
            <a:pPr>
              <a:lnSpc>
                <a:spcPct val="90000"/>
              </a:lnSpc>
              <a:buFont typeface="Monotype Sorts" pitchFamily="-84" charset="2"/>
              <a:buNone/>
            </a:pPr>
            <a:r>
              <a:rPr lang="en-US" altLang="en-US" i="1"/>
              <a:t>     </a:t>
            </a:r>
            <a:r>
              <a:rPr lang="en-US" altLang="en-US" b="1" i="1"/>
              <a:t>Request</a:t>
            </a:r>
            <a:r>
              <a:rPr lang="en-US" altLang="en-US" b="1" i="1" baseline="-25000"/>
              <a:t>i</a:t>
            </a:r>
            <a:r>
              <a:rPr lang="en-US" altLang="en-US"/>
              <a:t> = request vector for process </a:t>
            </a:r>
            <a:r>
              <a:rPr lang="en-US" altLang="en-US" b="1" i="1"/>
              <a:t>P</a:t>
            </a:r>
            <a:r>
              <a:rPr lang="en-US" altLang="en-US" b="1" i="1" baseline="-25000"/>
              <a:t>i</a:t>
            </a:r>
            <a:r>
              <a:rPr lang="en-US" altLang="en-US"/>
              <a:t>.  If </a:t>
            </a:r>
            <a:r>
              <a:rPr lang="en-US" altLang="en-US" b="1" i="1"/>
              <a:t>Request</a:t>
            </a:r>
            <a:r>
              <a:rPr lang="en-US" altLang="en-US" b="1" i="1" baseline="-25000"/>
              <a:t>i</a:t>
            </a:r>
            <a:r>
              <a:rPr lang="en-US" altLang="en-US" b="1" baseline="-25000"/>
              <a:t> </a:t>
            </a:r>
            <a:r>
              <a:rPr lang="en-US" altLang="en-US" b="1"/>
              <a:t>[</a:t>
            </a:r>
            <a:r>
              <a:rPr lang="en-US" altLang="en-US" b="1" i="1"/>
              <a:t>j</a:t>
            </a:r>
            <a:r>
              <a:rPr lang="en-US" altLang="en-US" b="1"/>
              <a:t>] = </a:t>
            </a:r>
            <a:r>
              <a:rPr lang="en-US" altLang="en-US" b="1" i="1"/>
              <a:t>k</a:t>
            </a:r>
            <a:r>
              <a:rPr lang="en-US" altLang="en-US" b="1"/>
              <a:t> </a:t>
            </a:r>
            <a:r>
              <a:rPr lang="en-US" altLang="en-US"/>
              <a:t>then process </a:t>
            </a:r>
            <a:r>
              <a:rPr lang="en-US" altLang="en-US" b="1" i="1"/>
              <a:t>P</a:t>
            </a:r>
            <a:r>
              <a:rPr lang="en-US" altLang="en-US" b="1" i="1" baseline="-25000"/>
              <a:t>i</a:t>
            </a:r>
            <a:r>
              <a:rPr lang="en-US" altLang="en-US"/>
              <a:t> wants </a:t>
            </a:r>
            <a:r>
              <a:rPr lang="en-US" altLang="en-US" b="1" i="1"/>
              <a:t>k</a:t>
            </a:r>
            <a:r>
              <a:rPr lang="en-US" altLang="en-US"/>
              <a:t> instances of resource type </a:t>
            </a:r>
            <a:r>
              <a:rPr lang="en-US" altLang="en-US" b="1" i="1"/>
              <a:t>R</a:t>
            </a:r>
            <a:r>
              <a:rPr lang="en-US" altLang="en-US" b="1" i="1" baseline="-25000"/>
              <a:t>j</a:t>
            </a:r>
            <a:endParaRPr lang="en-US" altLang="en-US" b="1" baseline="-25000"/>
          </a:p>
          <a:p>
            <a:pPr lvl="1">
              <a:lnSpc>
                <a:spcPct val="90000"/>
              </a:lnSpc>
              <a:buFont typeface="Monotype Sorts" pitchFamily="-84" charset="2"/>
              <a:buNone/>
            </a:pPr>
            <a:r>
              <a:rPr lang="en-US" altLang="en-US"/>
              <a:t>1.	If </a:t>
            </a:r>
            <a:r>
              <a:rPr lang="en-US" altLang="en-US" b="1" i="1"/>
              <a:t>Request</a:t>
            </a:r>
            <a:r>
              <a:rPr lang="en-US" altLang="en-US" b="1" i="1" baseline="-25000"/>
              <a:t>i</a:t>
            </a:r>
            <a:r>
              <a:rPr lang="en-US" altLang="en-US" b="1" i="1"/>
              <a:t> </a:t>
            </a:r>
            <a:r>
              <a:rPr lang="en-US" altLang="en-US" b="1">
                <a:sym typeface="Symbol" panose="05050102010706020507" pitchFamily="18" charset="2"/>
              </a:rPr>
              <a:t> </a:t>
            </a:r>
            <a:r>
              <a:rPr lang="en-US" altLang="en-US" b="1" i="1">
                <a:sym typeface="Symbol" panose="05050102010706020507" pitchFamily="18" charset="2"/>
              </a:rPr>
              <a:t>Need</a:t>
            </a:r>
            <a:r>
              <a:rPr lang="en-US" altLang="en-US" b="1" i="1" baseline="-25000">
                <a:sym typeface="Symbol" panose="05050102010706020507" pitchFamily="18" charset="2"/>
              </a:rPr>
              <a:t>i</a:t>
            </a:r>
            <a:r>
              <a:rPr lang="en-US" altLang="en-US" b="1" i="1">
                <a:sym typeface="Symbol" panose="05050102010706020507" pitchFamily="18" charset="2"/>
              </a:rPr>
              <a:t> </a:t>
            </a:r>
            <a:r>
              <a:rPr lang="en-US" altLang="en-US">
                <a:sym typeface="Symbol" panose="05050102010706020507" pitchFamily="18" charset="2"/>
              </a:rPr>
              <a:t>go to step 2.  Otherwise, raise error condition, since process has exceeded its maximum claim</a:t>
            </a:r>
          </a:p>
          <a:p>
            <a:pPr lvl="1">
              <a:lnSpc>
                <a:spcPct val="90000"/>
              </a:lnSpc>
              <a:buFont typeface="Monotype Sorts" pitchFamily="-84" charset="2"/>
              <a:buNone/>
            </a:pPr>
            <a:r>
              <a:rPr lang="en-US" altLang="en-US">
                <a:sym typeface="Symbol" panose="05050102010706020507" pitchFamily="18" charset="2"/>
              </a:rPr>
              <a:t>2.	If </a:t>
            </a:r>
            <a:r>
              <a:rPr lang="en-US" altLang="en-US" b="1" i="1"/>
              <a:t>Request</a:t>
            </a:r>
            <a:r>
              <a:rPr lang="en-US" altLang="en-US" b="1" i="1" baseline="-25000"/>
              <a:t>i</a:t>
            </a:r>
            <a:r>
              <a:rPr lang="en-US" altLang="en-US" b="1"/>
              <a:t> </a:t>
            </a:r>
            <a:r>
              <a:rPr lang="en-US" altLang="en-US" b="1">
                <a:sym typeface="Symbol" panose="05050102010706020507" pitchFamily="18" charset="2"/>
              </a:rPr>
              <a:t> </a:t>
            </a:r>
            <a:r>
              <a:rPr lang="en-US" altLang="en-US" b="1" i="1">
                <a:sym typeface="Symbol" panose="05050102010706020507" pitchFamily="18" charset="2"/>
              </a:rPr>
              <a:t>Available</a:t>
            </a:r>
            <a:r>
              <a:rPr lang="en-US" altLang="en-US">
                <a:sym typeface="Symbol" panose="05050102010706020507" pitchFamily="18" charset="2"/>
              </a:rPr>
              <a:t>, go to step 3.  Otherwise </a:t>
            </a:r>
            <a:r>
              <a:rPr lang="en-US" altLang="en-US" b="1" i="1">
                <a:sym typeface="Symbol" panose="05050102010706020507" pitchFamily="18" charset="2"/>
              </a:rPr>
              <a:t>P</a:t>
            </a:r>
            <a:r>
              <a:rPr lang="en-US" altLang="en-US" b="1" i="1" baseline="-25000">
                <a:sym typeface="Symbol" panose="05050102010706020507" pitchFamily="18" charset="2"/>
              </a:rPr>
              <a:t>i</a:t>
            </a:r>
            <a:r>
              <a:rPr lang="en-US" altLang="en-US">
                <a:sym typeface="Symbol" panose="05050102010706020507" pitchFamily="18" charset="2"/>
              </a:rPr>
              <a:t>  must wait, since resources are not available</a:t>
            </a:r>
          </a:p>
          <a:p>
            <a:pPr lvl="1">
              <a:lnSpc>
                <a:spcPct val="90000"/>
              </a:lnSpc>
              <a:buFont typeface="Monotype Sorts" pitchFamily="-84" charset="2"/>
              <a:buNone/>
            </a:pPr>
            <a:r>
              <a:rPr lang="en-US" altLang="en-US">
                <a:sym typeface="Symbol" panose="05050102010706020507" pitchFamily="18" charset="2"/>
              </a:rPr>
              <a:t>3.	Pretend to allocate requested resources to </a:t>
            </a:r>
            <a:r>
              <a:rPr lang="en-US" altLang="en-US" b="1" i="1">
                <a:sym typeface="Symbol" panose="05050102010706020507" pitchFamily="18" charset="2"/>
              </a:rPr>
              <a:t>P</a:t>
            </a:r>
            <a:r>
              <a:rPr lang="en-US" altLang="en-US" b="1" i="1" baseline="-25000">
                <a:sym typeface="Symbol" panose="05050102010706020507" pitchFamily="18" charset="2"/>
              </a:rPr>
              <a:t>i</a:t>
            </a:r>
            <a:r>
              <a:rPr lang="en-US" altLang="en-US">
                <a:sym typeface="Symbol" panose="05050102010706020507" pitchFamily="18" charset="2"/>
              </a:rPr>
              <a:t> by modifying the state as follows:</a:t>
            </a:r>
          </a:p>
          <a:p>
            <a:pPr lvl="3">
              <a:lnSpc>
                <a:spcPct val="90000"/>
              </a:lnSpc>
              <a:buFontTx/>
              <a:buNone/>
            </a:pPr>
            <a:r>
              <a:rPr lang="en-US" altLang="en-US">
                <a:sym typeface="Symbol" panose="05050102010706020507" pitchFamily="18" charset="2"/>
              </a:rPr>
              <a:t>		</a:t>
            </a:r>
            <a:r>
              <a:rPr lang="en-US" altLang="en-US" b="1" i="1">
                <a:sym typeface="Symbol" panose="05050102010706020507" pitchFamily="18" charset="2"/>
              </a:rPr>
              <a:t>Available</a:t>
            </a:r>
            <a:r>
              <a:rPr lang="en-US" altLang="en-US" b="1">
                <a:sym typeface="Symbol" panose="05050102010706020507" pitchFamily="18" charset="2"/>
              </a:rPr>
              <a:t> = </a:t>
            </a:r>
            <a:r>
              <a:rPr lang="en-US" altLang="en-US" b="1" i="1">
                <a:sym typeface="Symbol" panose="05050102010706020507" pitchFamily="18" charset="2"/>
              </a:rPr>
              <a:t>Available  </a:t>
            </a:r>
            <a:r>
              <a:rPr lang="en-US" altLang="en-US" b="1">
                <a:sym typeface="Symbol" panose="05050102010706020507" pitchFamily="18" charset="2"/>
              </a:rPr>
              <a:t>–</a:t>
            </a:r>
            <a:r>
              <a:rPr lang="en-US" altLang="en-US" b="1" i="1">
                <a:sym typeface="Symbol" panose="05050102010706020507" pitchFamily="18" charset="2"/>
              </a:rPr>
              <a:t> Request</a:t>
            </a:r>
            <a:r>
              <a:rPr lang="en-US" altLang="en-US" b="1" i="1" baseline="-25000">
                <a:sym typeface="Symbol" panose="05050102010706020507" pitchFamily="18" charset="2"/>
              </a:rPr>
              <a:t>i</a:t>
            </a:r>
            <a:r>
              <a:rPr lang="en-US" altLang="en-US" b="1" i="1">
                <a:sym typeface="Symbol" panose="05050102010706020507" pitchFamily="18" charset="2"/>
              </a:rPr>
              <a:t>;</a:t>
            </a:r>
          </a:p>
          <a:p>
            <a:pPr lvl="3">
              <a:lnSpc>
                <a:spcPct val="90000"/>
              </a:lnSpc>
              <a:buFontTx/>
              <a:buNone/>
            </a:pPr>
            <a:r>
              <a:rPr lang="en-US" altLang="en-US" b="1">
                <a:sym typeface="Symbol" panose="05050102010706020507" pitchFamily="18" charset="2"/>
              </a:rPr>
              <a:t>		</a:t>
            </a:r>
            <a:r>
              <a:rPr lang="en-US" altLang="en-US" b="1" i="1">
                <a:sym typeface="Symbol" panose="05050102010706020507" pitchFamily="18" charset="2"/>
              </a:rPr>
              <a:t>Allocation</a:t>
            </a:r>
            <a:r>
              <a:rPr lang="en-US" altLang="en-US" b="1" i="1" baseline="-25000">
                <a:sym typeface="Symbol" panose="05050102010706020507" pitchFamily="18" charset="2"/>
              </a:rPr>
              <a:t>i</a:t>
            </a:r>
            <a:r>
              <a:rPr lang="en-US" altLang="en-US" b="1" baseline="-25000">
                <a:sym typeface="Symbol" panose="05050102010706020507" pitchFamily="18" charset="2"/>
              </a:rPr>
              <a:t> </a:t>
            </a:r>
            <a:r>
              <a:rPr lang="en-US" altLang="en-US" b="1">
                <a:sym typeface="Symbol" panose="05050102010706020507" pitchFamily="18" charset="2"/>
              </a:rPr>
              <a:t>= </a:t>
            </a:r>
            <a:r>
              <a:rPr lang="en-US" altLang="en-US" b="1" i="1">
                <a:sym typeface="Symbol" panose="05050102010706020507" pitchFamily="18" charset="2"/>
              </a:rPr>
              <a:t>Allocation</a:t>
            </a:r>
            <a:r>
              <a:rPr lang="en-US" altLang="en-US" b="1" i="1" baseline="-25000">
                <a:sym typeface="Symbol" panose="05050102010706020507" pitchFamily="18" charset="2"/>
              </a:rPr>
              <a:t>i</a:t>
            </a:r>
            <a:r>
              <a:rPr lang="en-US" altLang="en-US" b="1">
                <a:sym typeface="Symbol" panose="05050102010706020507" pitchFamily="18" charset="2"/>
              </a:rPr>
              <a:t> + </a:t>
            </a:r>
            <a:r>
              <a:rPr lang="en-US" altLang="en-US" b="1" i="1">
                <a:sym typeface="Symbol" panose="05050102010706020507" pitchFamily="18" charset="2"/>
              </a:rPr>
              <a:t>Request</a:t>
            </a:r>
            <a:r>
              <a:rPr lang="en-US" altLang="en-US" b="1" i="1" baseline="-25000">
                <a:sym typeface="Symbol" panose="05050102010706020507" pitchFamily="18" charset="2"/>
              </a:rPr>
              <a:t>i</a:t>
            </a:r>
            <a:r>
              <a:rPr lang="en-US" altLang="en-US" b="1">
                <a:sym typeface="Symbol" panose="05050102010706020507" pitchFamily="18" charset="2"/>
              </a:rPr>
              <a:t>;</a:t>
            </a:r>
          </a:p>
          <a:p>
            <a:pPr lvl="3">
              <a:lnSpc>
                <a:spcPct val="90000"/>
              </a:lnSpc>
              <a:buFontTx/>
              <a:buNone/>
            </a:pPr>
            <a:r>
              <a:rPr lang="en-US" altLang="en-US" b="1">
                <a:sym typeface="Symbol" panose="05050102010706020507" pitchFamily="18" charset="2"/>
              </a:rPr>
              <a:t>		</a:t>
            </a:r>
            <a:r>
              <a:rPr lang="en-US" altLang="en-US" b="1" i="1">
                <a:sym typeface="Symbol" panose="05050102010706020507" pitchFamily="18" charset="2"/>
              </a:rPr>
              <a:t>Need</a:t>
            </a:r>
            <a:r>
              <a:rPr lang="en-US" altLang="en-US" b="1" i="1" baseline="-25000">
                <a:sym typeface="Symbol" panose="05050102010706020507" pitchFamily="18" charset="2"/>
              </a:rPr>
              <a:t>i</a:t>
            </a:r>
            <a:r>
              <a:rPr lang="en-US" altLang="en-US" b="1" i="1">
                <a:sym typeface="Symbol" panose="05050102010706020507" pitchFamily="18" charset="2"/>
              </a:rPr>
              <a:t> </a:t>
            </a:r>
            <a:r>
              <a:rPr lang="en-US" altLang="en-US" b="1">
                <a:sym typeface="Symbol" panose="05050102010706020507" pitchFamily="18" charset="2"/>
              </a:rPr>
              <a:t>=</a:t>
            </a:r>
            <a:r>
              <a:rPr lang="en-US" altLang="en-US" b="1" i="1">
                <a:sym typeface="Symbol" panose="05050102010706020507" pitchFamily="18" charset="2"/>
              </a:rPr>
              <a:t> Need</a:t>
            </a:r>
            <a:r>
              <a:rPr lang="en-US" altLang="en-US" b="1" i="1" baseline="-25000">
                <a:sym typeface="Symbol" panose="05050102010706020507" pitchFamily="18" charset="2"/>
              </a:rPr>
              <a:t>i</a:t>
            </a:r>
            <a:r>
              <a:rPr lang="en-US" altLang="en-US" b="1">
                <a:sym typeface="Symbol" panose="05050102010706020507" pitchFamily="18" charset="2"/>
              </a:rPr>
              <a:t> – </a:t>
            </a:r>
            <a:r>
              <a:rPr lang="en-US" altLang="en-US" b="1" i="1">
                <a:sym typeface="Symbol" panose="05050102010706020507" pitchFamily="18" charset="2"/>
              </a:rPr>
              <a:t>Request</a:t>
            </a:r>
            <a:r>
              <a:rPr lang="en-US" altLang="en-US" b="1" i="1" baseline="-25000">
                <a:sym typeface="Symbol" panose="05050102010706020507" pitchFamily="18" charset="2"/>
              </a:rPr>
              <a:t>i</a:t>
            </a:r>
            <a:r>
              <a:rPr lang="en-US" altLang="en-US" b="1" i="1">
                <a:sym typeface="Symbol" panose="05050102010706020507" pitchFamily="18" charset="2"/>
              </a:rPr>
              <a:t>;</a:t>
            </a:r>
          </a:p>
          <a:p>
            <a:pPr lvl="2">
              <a:lnSpc>
                <a:spcPct val="90000"/>
              </a:lnSpc>
              <a:buClr>
                <a:srgbClr val="CC6600"/>
              </a:buClr>
              <a:buSzPct val="80000"/>
              <a:buFont typeface="Monotype Sorts" pitchFamily="-84" charset="2"/>
              <a:buChar char="l"/>
            </a:pPr>
            <a:r>
              <a:rPr lang="en-US" altLang="en-US">
                <a:sym typeface="Symbol" panose="05050102010706020507" pitchFamily="18" charset="2"/>
              </a:rPr>
              <a:t>If safe  the resources are allocated to </a:t>
            </a:r>
            <a:r>
              <a:rPr lang="en-US" altLang="en-US" b="1" i="1">
                <a:sym typeface="Symbol" panose="05050102010706020507" pitchFamily="18" charset="2"/>
              </a:rPr>
              <a:t>P</a:t>
            </a:r>
            <a:r>
              <a:rPr lang="en-US" altLang="en-US" b="1" i="1" baseline="-25000">
                <a:sym typeface="Symbol" panose="05050102010706020507" pitchFamily="18" charset="2"/>
              </a:rPr>
              <a:t>i</a:t>
            </a:r>
          </a:p>
          <a:p>
            <a:pPr lvl="2">
              <a:lnSpc>
                <a:spcPct val="90000"/>
              </a:lnSpc>
              <a:buClr>
                <a:srgbClr val="CC6600"/>
              </a:buClr>
              <a:buSzPct val="80000"/>
              <a:buFont typeface="Monotype Sorts" pitchFamily="-84" charset="2"/>
              <a:buChar char="l"/>
            </a:pPr>
            <a:r>
              <a:rPr lang="en-US" altLang="en-US">
                <a:sym typeface="Symbol" panose="05050102010706020507" pitchFamily="18" charset="2"/>
              </a:rPr>
              <a:t>If unsafe  </a:t>
            </a:r>
            <a:r>
              <a:rPr lang="en-US" altLang="en-US" b="1" i="1">
                <a:sym typeface="Symbol" panose="05050102010706020507" pitchFamily="18" charset="2"/>
              </a:rPr>
              <a:t>P</a:t>
            </a:r>
            <a:r>
              <a:rPr lang="en-US" altLang="en-US" b="1" i="1" baseline="-25000">
                <a:sym typeface="Symbol" panose="05050102010706020507" pitchFamily="18" charset="2"/>
              </a:rPr>
              <a:t>i</a:t>
            </a:r>
            <a:r>
              <a:rPr lang="en-US" altLang="en-US">
                <a:sym typeface="Symbol" panose="05050102010706020507" pitchFamily="18" charset="2"/>
              </a:rPr>
              <a:t> must wait, and the old resource-allocation state is restored</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722BA29-52A5-4C1D-A057-ADA473B3F2A2}"/>
              </a:ext>
            </a:extLst>
          </p:cNvPr>
          <p:cNvSpPr>
            <a:spLocks noGrp="1" noChangeArrowheads="1"/>
          </p:cNvSpPr>
          <p:nvPr>
            <p:ph type="title"/>
          </p:nvPr>
        </p:nvSpPr>
        <p:spPr>
          <a:xfrm>
            <a:off x="2546350" y="152401"/>
            <a:ext cx="7664450" cy="576263"/>
          </a:xfrm>
        </p:spPr>
        <p:txBody>
          <a:bodyPr/>
          <a:lstStyle/>
          <a:p>
            <a:pPr eaLnBrk="1" hangingPunct="1"/>
            <a:r>
              <a:rPr lang="en-US" altLang="en-US"/>
              <a:t>Example of Banker</a:t>
            </a:r>
            <a:r>
              <a:rPr lang="ja-JP" altLang="en-US"/>
              <a:t>’</a:t>
            </a:r>
            <a:r>
              <a:rPr lang="en-US" altLang="ja-JP"/>
              <a:t>s Algorithm</a:t>
            </a:r>
            <a:endParaRPr lang="en-US" altLang="en-US"/>
          </a:p>
        </p:txBody>
      </p:sp>
      <p:sp>
        <p:nvSpPr>
          <p:cNvPr id="33795" name="Rectangle 3">
            <a:extLst>
              <a:ext uri="{FF2B5EF4-FFF2-40B4-BE49-F238E27FC236}">
                <a16:creationId xmlns:a16="http://schemas.microsoft.com/office/drawing/2014/main" id="{C277D682-0D32-4082-B463-EA83C118DD64}"/>
              </a:ext>
            </a:extLst>
          </p:cNvPr>
          <p:cNvSpPr>
            <a:spLocks noGrp="1" noChangeArrowheads="1"/>
          </p:cNvSpPr>
          <p:nvPr>
            <p:ph type="body" idx="1"/>
          </p:nvPr>
        </p:nvSpPr>
        <p:spPr>
          <a:xfrm>
            <a:off x="2376488" y="1360488"/>
            <a:ext cx="7923212" cy="4540250"/>
          </a:xfrm>
        </p:spPr>
        <p:txBody>
          <a:bodyPr>
            <a:normAutofit fontScale="92500" lnSpcReduction="20000"/>
          </a:bodyPr>
          <a:lstStyle/>
          <a:p>
            <a:pPr>
              <a:tabLst>
                <a:tab pos="1371600" algn="l"/>
                <a:tab pos="2395538" algn="ctr"/>
                <a:tab pos="3594100" algn="ctr"/>
                <a:tab pos="4805363" algn="ctr"/>
              </a:tabLst>
            </a:pPr>
            <a:r>
              <a:rPr lang="en-US" altLang="en-US"/>
              <a:t>5 processes </a:t>
            </a:r>
            <a:r>
              <a:rPr lang="en-US" altLang="en-US" i="1"/>
              <a:t>P</a:t>
            </a:r>
            <a:r>
              <a:rPr lang="en-US" altLang="en-US" baseline="-25000"/>
              <a:t>0  </a:t>
            </a:r>
            <a:r>
              <a:rPr lang="en-US" altLang="en-US"/>
              <a:t>through </a:t>
            </a:r>
            <a:r>
              <a:rPr lang="en-US" altLang="en-US" i="1"/>
              <a:t>P</a:t>
            </a:r>
            <a:r>
              <a:rPr lang="en-US" altLang="en-US" baseline="-25000"/>
              <a:t>4</a:t>
            </a:r>
            <a:r>
              <a:rPr lang="en-US" altLang="en-US"/>
              <a:t>; </a:t>
            </a:r>
          </a:p>
          <a:p>
            <a:pPr>
              <a:buNone/>
              <a:tabLst>
                <a:tab pos="1371600" algn="l"/>
                <a:tab pos="2395538" algn="ctr"/>
                <a:tab pos="3594100" algn="ctr"/>
                <a:tab pos="4805363" algn="ctr"/>
              </a:tabLst>
            </a:pPr>
            <a:r>
              <a:rPr lang="en-US" altLang="en-US"/>
              <a:t>      3 resource types:</a:t>
            </a:r>
          </a:p>
          <a:p>
            <a:pPr>
              <a:buNone/>
              <a:tabLst>
                <a:tab pos="1371600" algn="l"/>
                <a:tab pos="2395538" algn="ctr"/>
                <a:tab pos="3594100" algn="ctr"/>
                <a:tab pos="4805363" algn="ctr"/>
              </a:tabLst>
            </a:pPr>
            <a:r>
              <a:rPr lang="en-US" altLang="en-US"/>
              <a:t>              </a:t>
            </a:r>
            <a:r>
              <a:rPr lang="en-US" altLang="en-US" i="1"/>
              <a:t>A</a:t>
            </a:r>
            <a:r>
              <a:rPr lang="en-US" altLang="en-US"/>
              <a:t> (10 instances),  </a:t>
            </a:r>
            <a:r>
              <a:rPr lang="en-US" altLang="en-US" i="1"/>
              <a:t>B</a:t>
            </a:r>
            <a:r>
              <a:rPr lang="en-US" altLang="en-US"/>
              <a:t> (5instances), and </a:t>
            </a:r>
            <a:r>
              <a:rPr lang="en-US" altLang="en-US" i="1"/>
              <a:t>C</a:t>
            </a:r>
            <a:r>
              <a:rPr lang="en-US" altLang="en-US"/>
              <a:t> (7 instances)</a:t>
            </a:r>
          </a:p>
          <a:p>
            <a:pPr>
              <a:tabLst>
                <a:tab pos="1371600" algn="l"/>
                <a:tab pos="2395538" algn="ctr"/>
                <a:tab pos="3594100" algn="ctr"/>
                <a:tab pos="4805363" algn="ctr"/>
              </a:tabLst>
            </a:pPr>
            <a:r>
              <a:rPr lang="en-US" altLang="en-US"/>
              <a:t>Snapshot at time </a:t>
            </a:r>
            <a:r>
              <a:rPr lang="en-US" altLang="en-US" i="1"/>
              <a:t>T</a:t>
            </a:r>
            <a:r>
              <a:rPr lang="en-US" altLang="en-US" baseline="-25000"/>
              <a:t>0</a:t>
            </a:r>
            <a:r>
              <a:rPr lang="en-US" altLang="en-US"/>
              <a:t>:</a:t>
            </a:r>
          </a:p>
          <a:p>
            <a:pPr>
              <a:buNone/>
              <a:tabLst>
                <a:tab pos="1371600" algn="l"/>
                <a:tab pos="2395538" algn="ctr"/>
                <a:tab pos="3594100" algn="ctr"/>
                <a:tab pos="4805363" algn="ctr"/>
              </a:tabLst>
            </a:pPr>
            <a:r>
              <a:rPr lang="en-US" altLang="en-US"/>
              <a:t>			</a:t>
            </a:r>
            <a:r>
              <a:rPr lang="en-US" altLang="en-US" i="1" u="sng"/>
              <a:t>Allocation</a:t>
            </a:r>
            <a:r>
              <a:rPr lang="en-US" altLang="en-US" i="1"/>
              <a:t>	  </a:t>
            </a:r>
            <a:r>
              <a:rPr lang="en-US" altLang="en-US" i="1" u="sng"/>
              <a:t>Max</a:t>
            </a:r>
            <a:r>
              <a:rPr lang="en-US" altLang="en-US" i="1"/>
              <a:t>	</a:t>
            </a:r>
            <a:r>
              <a:rPr lang="en-US" altLang="en-US" i="1" u="sng"/>
              <a:t>Available</a:t>
            </a:r>
            <a:endParaRPr lang="en-US" altLang="en-US" i="1"/>
          </a:p>
          <a:p>
            <a:pPr>
              <a:buNone/>
              <a:tabLst>
                <a:tab pos="1371600" algn="l"/>
                <a:tab pos="2395538" algn="ctr"/>
                <a:tab pos="3594100" algn="ctr"/>
                <a:tab pos="4805363" algn="ctr"/>
              </a:tabLst>
            </a:pPr>
            <a:r>
              <a:rPr lang="en-US" altLang="en-US" i="1"/>
              <a:t>			A B C	       A B C 	A B C</a:t>
            </a:r>
          </a:p>
          <a:p>
            <a:pPr>
              <a:buNone/>
              <a:tabLst>
                <a:tab pos="1371600" algn="l"/>
                <a:tab pos="2395538" algn="ctr"/>
                <a:tab pos="3594100" algn="ctr"/>
                <a:tab pos="4805363" algn="ctr"/>
              </a:tabLst>
            </a:pPr>
            <a:r>
              <a:rPr lang="en-US" altLang="en-US"/>
              <a:t>		</a:t>
            </a:r>
            <a:r>
              <a:rPr lang="en-US" altLang="en-US" i="1"/>
              <a:t>P</a:t>
            </a:r>
            <a:r>
              <a:rPr lang="en-US" altLang="en-US" baseline="-25000"/>
              <a:t>0	</a:t>
            </a:r>
            <a:r>
              <a:rPr lang="en-US" altLang="en-US"/>
              <a:t>0 1 0	         7 5 3 	3 3 2</a:t>
            </a:r>
          </a:p>
          <a:p>
            <a:pPr>
              <a:buNone/>
              <a:tabLst>
                <a:tab pos="1371600" algn="l"/>
                <a:tab pos="2395538" algn="ctr"/>
                <a:tab pos="3594100" algn="ctr"/>
                <a:tab pos="4805363" algn="ctr"/>
              </a:tabLst>
            </a:pPr>
            <a:r>
              <a:rPr lang="en-US" altLang="en-US"/>
              <a:t>		 </a:t>
            </a:r>
            <a:r>
              <a:rPr lang="en-US" altLang="en-US" i="1"/>
              <a:t>P</a:t>
            </a:r>
            <a:r>
              <a:rPr lang="en-US" altLang="en-US" baseline="-25000"/>
              <a:t>1	</a:t>
            </a:r>
            <a:r>
              <a:rPr lang="en-US" altLang="en-US"/>
              <a:t>2 0 0 	        3 2 2  </a:t>
            </a:r>
          </a:p>
          <a:p>
            <a:pPr>
              <a:buNone/>
              <a:tabLst>
                <a:tab pos="1371600" algn="l"/>
                <a:tab pos="2395538" algn="ctr"/>
                <a:tab pos="3594100" algn="ctr"/>
                <a:tab pos="4805363" algn="ctr"/>
              </a:tabLst>
            </a:pPr>
            <a:r>
              <a:rPr lang="en-US" altLang="en-US"/>
              <a:t>		 </a:t>
            </a:r>
            <a:r>
              <a:rPr lang="en-US" altLang="en-US" i="1"/>
              <a:t>P</a:t>
            </a:r>
            <a:r>
              <a:rPr lang="en-US" altLang="en-US" baseline="-25000"/>
              <a:t>2</a:t>
            </a:r>
            <a:r>
              <a:rPr lang="en-US" altLang="en-US"/>
              <a:t>	3 0 2 	        9 0 2</a:t>
            </a:r>
          </a:p>
          <a:p>
            <a:pPr>
              <a:buNone/>
              <a:tabLst>
                <a:tab pos="1371600" algn="l"/>
                <a:tab pos="2395538" algn="ctr"/>
                <a:tab pos="3594100" algn="ctr"/>
                <a:tab pos="4805363" algn="ctr"/>
              </a:tabLst>
            </a:pPr>
            <a:r>
              <a:rPr lang="en-US" altLang="en-US"/>
              <a:t>		 </a:t>
            </a:r>
            <a:r>
              <a:rPr lang="en-US" altLang="en-US" i="1"/>
              <a:t>P</a:t>
            </a:r>
            <a:r>
              <a:rPr lang="en-US" altLang="en-US" baseline="-25000"/>
              <a:t>3</a:t>
            </a:r>
            <a:r>
              <a:rPr lang="en-US" altLang="en-US"/>
              <a:t>	2 1 1 	        2 2 2</a:t>
            </a:r>
          </a:p>
          <a:p>
            <a:pPr>
              <a:buNone/>
              <a:tabLst>
                <a:tab pos="1371600" algn="l"/>
                <a:tab pos="2395538" algn="ctr"/>
                <a:tab pos="3594100" algn="ctr"/>
                <a:tab pos="4805363" algn="ctr"/>
              </a:tabLst>
            </a:pPr>
            <a:r>
              <a:rPr lang="en-US" altLang="en-US"/>
              <a:t>		 </a:t>
            </a:r>
            <a:r>
              <a:rPr lang="en-US" altLang="en-US" i="1"/>
              <a:t>P</a:t>
            </a:r>
            <a:r>
              <a:rPr lang="en-US" altLang="en-US" baseline="-25000"/>
              <a:t>4</a:t>
            </a:r>
            <a:r>
              <a:rPr lang="en-US" altLang="en-US"/>
              <a:t>	0 0 2	         4 3 3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DAD8606-BE5F-46A9-8CC4-8C6113C179EA}"/>
              </a:ext>
            </a:extLst>
          </p:cNvPr>
          <p:cNvSpPr>
            <a:spLocks noGrp="1" noChangeArrowheads="1"/>
          </p:cNvSpPr>
          <p:nvPr>
            <p:ph type="title"/>
          </p:nvPr>
        </p:nvSpPr>
        <p:spPr/>
        <p:txBody>
          <a:bodyPr/>
          <a:lstStyle/>
          <a:p>
            <a:pPr eaLnBrk="1" hangingPunct="1"/>
            <a:r>
              <a:rPr lang="en-US" altLang="en-US"/>
              <a:t>Example (Cont.)</a:t>
            </a:r>
          </a:p>
        </p:txBody>
      </p:sp>
      <p:sp>
        <p:nvSpPr>
          <p:cNvPr id="34819" name="Rectangle 3">
            <a:extLst>
              <a:ext uri="{FF2B5EF4-FFF2-40B4-BE49-F238E27FC236}">
                <a16:creationId xmlns:a16="http://schemas.microsoft.com/office/drawing/2014/main" id="{D2640C17-E9B5-49B5-BC6B-BF45695872C2}"/>
              </a:ext>
            </a:extLst>
          </p:cNvPr>
          <p:cNvSpPr>
            <a:spLocks noGrp="1" noChangeArrowheads="1"/>
          </p:cNvSpPr>
          <p:nvPr>
            <p:ph type="body" idx="1"/>
          </p:nvPr>
        </p:nvSpPr>
        <p:spPr>
          <a:xfrm>
            <a:off x="2455864" y="1136651"/>
            <a:ext cx="7724775" cy="4640263"/>
          </a:xfrm>
        </p:spPr>
        <p:txBody>
          <a:bodyPr>
            <a:normAutofit fontScale="92500" lnSpcReduction="20000"/>
          </a:bodyPr>
          <a:lstStyle/>
          <a:p>
            <a:pPr>
              <a:tabLst>
                <a:tab pos="2452688" algn="l"/>
                <a:tab pos="3492500" algn="ctr"/>
              </a:tabLst>
            </a:pPr>
            <a:r>
              <a:rPr lang="en-US" altLang="en-US"/>
              <a:t>The content of the matrix </a:t>
            </a:r>
            <a:r>
              <a:rPr lang="en-US" altLang="en-US" b="1" i="1"/>
              <a:t>Need</a:t>
            </a:r>
            <a:r>
              <a:rPr lang="en-US" altLang="en-US"/>
              <a:t> is defined to be </a:t>
            </a:r>
            <a:r>
              <a:rPr lang="en-US" altLang="en-US" b="1" i="1"/>
              <a:t>Max</a:t>
            </a:r>
            <a:r>
              <a:rPr lang="en-US" altLang="en-US" b="1"/>
              <a:t> – </a:t>
            </a:r>
            <a:r>
              <a:rPr lang="en-US" altLang="en-US" b="1" i="1"/>
              <a:t>Allocation</a:t>
            </a:r>
            <a:endParaRPr lang="en-US" altLang="en-US" b="1"/>
          </a:p>
          <a:p>
            <a:pPr>
              <a:buNone/>
              <a:tabLst>
                <a:tab pos="2452688" algn="l"/>
                <a:tab pos="3492500" algn="ctr"/>
              </a:tabLst>
            </a:pPr>
            <a:endParaRPr lang="en-US" altLang="en-US"/>
          </a:p>
          <a:p>
            <a:pPr>
              <a:buNone/>
              <a:tabLst>
                <a:tab pos="2452688" algn="l"/>
                <a:tab pos="3492500" algn="ctr"/>
              </a:tabLst>
            </a:pPr>
            <a:r>
              <a:rPr lang="en-US" altLang="en-US"/>
              <a:t>			</a:t>
            </a:r>
            <a:r>
              <a:rPr lang="en-US" altLang="en-US" i="1" u="sng"/>
              <a:t>Need</a:t>
            </a:r>
            <a:endParaRPr lang="en-US" altLang="en-US" u="sng"/>
          </a:p>
          <a:p>
            <a:pPr>
              <a:buNone/>
              <a:tabLst>
                <a:tab pos="2452688" algn="l"/>
                <a:tab pos="3492500" algn="ctr"/>
              </a:tabLst>
            </a:pPr>
            <a:r>
              <a:rPr lang="en-US" altLang="en-US"/>
              <a:t>			</a:t>
            </a:r>
            <a:r>
              <a:rPr lang="en-US" altLang="en-US" i="1"/>
              <a:t>A B C</a:t>
            </a:r>
          </a:p>
          <a:p>
            <a:pPr>
              <a:buNone/>
              <a:tabLst>
                <a:tab pos="2452688" algn="l"/>
                <a:tab pos="3492500" algn="ctr"/>
              </a:tabLst>
            </a:pPr>
            <a:r>
              <a:rPr lang="en-US" altLang="en-US"/>
              <a:t>		 </a:t>
            </a:r>
            <a:r>
              <a:rPr lang="en-US" altLang="en-US" i="1"/>
              <a:t>P</a:t>
            </a:r>
            <a:r>
              <a:rPr lang="en-US" altLang="en-US" baseline="-25000"/>
              <a:t>0	</a:t>
            </a:r>
            <a:r>
              <a:rPr lang="en-US" altLang="en-US"/>
              <a:t>7 4 3 </a:t>
            </a:r>
          </a:p>
          <a:p>
            <a:pPr>
              <a:buNone/>
              <a:tabLst>
                <a:tab pos="2452688" algn="l"/>
                <a:tab pos="3492500" algn="ctr"/>
              </a:tabLst>
            </a:pPr>
            <a:r>
              <a:rPr lang="en-US" altLang="en-US"/>
              <a:t>		 </a:t>
            </a:r>
            <a:r>
              <a:rPr lang="en-US" altLang="en-US" i="1"/>
              <a:t>P</a:t>
            </a:r>
            <a:r>
              <a:rPr lang="en-US" altLang="en-US" baseline="-25000"/>
              <a:t>1	</a:t>
            </a:r>
            <a:r>
              <a:rPr lang="en-US" altLang="en-US"/>
              <a:t>1 2 2 </a:t>
            </a:r>
          </a:p>
          <a:p>
            <a:pPr>
              <a:buNone/>
              <a:tabLst>
                <a:tab pos="2452688" algn="l"/>
                <a:tab pos="3492500" algn="ctr"/>
              </a:tabLst>
            </a:pPr>
            <a:r>
              <a:rPr lang="en-US" altLang="en-US"/>
              <a:t>		 </a:t>
            </a:r>
            <a:r>
              <a:rPr lang="en-US" altLang="en-US" i="1"/>
              <a:t>P</a:t>
            </a:r>
            <a:r>
              <a:rPr lang="en-US" altLang="en-US" baseline="-25000"/>
              <a:t>2</a:t>
            </a:r>
            <a:r>
              <a:rPr lang="en-US" altLang="en-US"/>
              <a:t>	6 0 0 </a:t>
            </a:r>
          </a:p>
          <a:p>
            <a:pPr>
              <a:buNone/>
              <a:tabLst>
                <a:tab pos="2452688" algn="l"/>
                <a:tab pos="3492500" algn="ctr"/>
              </a:tabLst>
            </a:pPr>
            <a:r>
              <a:rPr lang="en-US" altLang="en-US"/>
              <a:t>		 </a:t>
            </a:r>
            <a:r>
              <a:rPr lang="en-US" altLang="en-US" i="1"/>
              <a:t>P</a:t>
            </a:r>
            <a:r>
              <a:rPr lang="en-US" altLang="en-US" baseline="-25000"/>
              <a:t>3</a:t>
            </a:r>
            <a:r>
              <a:rPr lang="en-US" altLang="en-US"/>
              <a:t>	0 1 1</a:t>
            </a:r>
          </a:p>
          <a:p>
            <a:pPr>
              <a:buNone/>
              <a:tabLst>
                <a:tab pos="2452688" algn="l"/>
                <a:tab pos="3492500" algn="ctr"/>
              </a:tabLst>
            </a:pPr>
            <a:r>
              <a:rPr lang="en-US" altLang="en-US"/>
              <a:t>		 </a:t>
            </a:r>
            <a:r>
              <a:rPr lang="en-US" altLang="en-US" i="1"/>
              <a:t>P</a:t>
            </a:r>
            <a:r>
              <a:rPr lang="en-US" altLang="en-US" baseline="-25000"/>
              <a:t>4</a:t>
            </a:r>
            <a:r>
              <a:rPr lang="en-US" altLang="en-US"/>
              <a:t>	4 3 1 </a:t>
            </a:r>
            <a:br>
              <a:rPr lang="en-US" altLang="en-US"/>
            </a:br>
            <a:endParaRPr lang="en-US" altLang="en-US"/>
          </a:p>
          <a:p>
            <a:pPr>
              <a:tabLst>
                <a:tab pos="2452688" algn="l"/>
                <a:tab pos="3492500" algn="ctr"/>
              </a:tabLst>
            </a:pPr>
            <a:r>
              <a:rPr lang="en-US" altLang="en-US"/>
              <a:t>The system is in a safe state since the sequence &lt; </a:t>
            </a:r>
            <a:r>
              <a:rPr lang="en-US" altLang="en-US" i="1"/>
              <a:t>P</a:t>
            </a:r>
            <a:r>
              <a:rPr lang="en-US" altLang="en-US" baseline="-25000"/>
              <a:t>1</a:t>
            </a:r>
            <a:r>
              <a:rPr lang="en-US" altLang="en-US"/>
              <a:t>, </a:t>
            </a:r>
            <a:r>
              <a:rPr lang="en-US" altLang="en-US" i="1"/>
              <a:t>P</a:t>
            </a:r>
            <a:r>
              <a:rPr lang="en-US" altLang="en-US" baseline="-25000"/>
              <a:t>3</a:t>
            </a:r>
            <a:r>
              <a:rPr lang="en-US" altLang="en-US"/>
              <a:t>, </a:t>
            </a:r>
            <a:r>
              <a:rPr lang="en-US" altLang="en-US" i="1"/>
              <a:t>P</a:t>
            </a:r>
            <a:r>
              <a:rPr lang="en-US" altLang="en-US" baseline="-25000"/>
              <a:t>4</a:t>
            </a:r>
            <a:r>
              <a:rPr lang="en-US" altLang="en-US"/>
              <a:t>, </a:t>
            </a:r>
            <a:r>
              <a:rPr lang="en-US" altLang="en-US" i="1"/>
              <a:t>P</a:t>
            </a:r>
            <a:r>
              <a:rPr lang="en-US" altLang="en-US" baseline="-25000"/>
              <a:t>2</a:t>
            </a:r>
            <a:r>
              <a:rPr lang="en-US" altLang="en-US"/>
              <a:t>, </a:t>
            </a:r>
            <a:r>
              <a:rPr lang="en-US" altLang="en-US" i="1"/>
              <a:t>P</a:t>
            </a:r>
            <a:r>
              <a:rPr lang="en-US" altLang="en-US" baseline="-25000"/>
              <a:t>0</a:t>
            </a:r>
            <a:r>
              <a:rPr lang="en-US" altLang="en-US"/>
              <a:t>&gt; satisfies safety criteria</a:t>
            </a:r>
            <a:endParaRPr lang="en-US" altLang="en-US" baseline="-250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CFFA1C77-D672-4544-98A0-D2F7D1DE7CAE}"/>
              </a:ext>
            </a:extLst>
          </p:cNvPr>
          <p:cNvSpPr>
            <a:spLocks noGrp="1" noChangeArrowheads="1"/>
          </p:cNvSpPr>
          <p:nvPr>
            <p:ph type="title"/>
          </p:nvPr>
        </p:nvSpPr>
        <p:spPr>
          <a:xfrm>
            <a:off x="2341564" y="214313"/>
            <a:ext cx="7869237" cy="576262"/>
          </a:xfrm>
        </p:spPr>
        <p:txBody>
          <a:bodyPr/>
          <a:lstStyle/>
          <a:p>
            <a:pPr eaLnBrk="1" hangingPunct="1"/>
            <a:r>
              <a:rPr lang="en-US" altLang="en-US"/>
              <a:t>Example:  </a:t>
            </a:r>
            <a:r>
              <a:rPr lang="en-US" altLang="en-US" i="1"/>
              <a:t>P</a:t>
            </a:r>
            <a:r>
              <a:rPr lang="en-US" altLang="en-US" baseline="-25000"/>
              <a:t>1</a:t>
            </a:r>
            <a:r>
              <a:rPr lang="en-US" altLang="en-US"/>
              <a:t> Request (1,0,2)</a:t>
            </a:r>
          </a:p>
        </p:txBody>
      </p:sp>
      <p:sp>
        <p:nvSpPr>
          <p:cNvPr id="35843" name="Rectangle 3">
            <a:extLst>
              <a:ext uri="{FF2B5EF4-FFF2-40B4-BE49-F238E27FC236}">
                <a16:creationId xmlns:a16="http://schemas.microsoft.com/office/drawing/2014/main" id="{0B0533C6-792A-43A7-8CBF-C05871599AF3}"/>
              </a:ext>
            </a:extLst>
          </p:cNvPr>
          <p:cNvSpPr>
            <a:spLocks noGrp="1" noChangeArrowheads="1"/>
          </p:cNvSpPr>
          <p:nvPr>
            <p:ph type="body" idx="1"/>
          </p:nvPr>
        </p:nvSpPr>
        <p:spPr>
          <a:xfrm>
            <a:off x="2420938" y="1103313"/>
            <a:ext cx="7766050" cy="5103812"/>
          </a:xfrm>
        </p:spPr>
        <p:txBody>
          <a:bodyPr>
            <a:normAutofit fontScale="92500" lnSpcReduction="20000"/>
          </a:bodyPr>
          <a:lstStyle/>
          <a:p>
            <a:pPr>
              <a:tabLst>
                <a:tab pos="1544638" algn="l"/>
                <a:tab pos="2452688" algn="ctr"/>
                <a:tab pos="3767138" algn="ctr"/>
                <a:tab pos="5022850" algn="ctr"/>
              </a:tabLst>
            </a:pPr>
            <a:r>
              <a:rPr lang="en-US" altLang="en-US" dirty="0"/>
              <a:t>Check that Request </a:t>
            </a:r>
            <a:r>
              <a:rPr lang="en-US" altLang="en-US" dirty="0">
                <a:sym typeface="Symbol" panose="05050102010706020507" pitchFamily="18" charset="2"/>
              </a:rPr>
              <a:t> Available (that is, (1,0,2)  (3,3,2)  true</a:t>
            </a:r>
            <a:endParaRPr lang="en-US" altLang="en-US" i="1" dirty="0">
              <a:sym typeface="Symbol" panose="05050102010706020507" pitchFamily="18" charset="2"/>
            </a:endParaRPr>
          </a:p>
          <a:p>
            <a:pPr>
              <a:buNone/>
              <a:tabLst>
                <a:tab pos="1544638" algn="l"/>
                <a:tab pos="2452688" algn="ctr"/>
                <a:tab pos="3767138" algn="ctr"/>
                <a:tab pos="5022850" algn="ctr"/>
              </a:tabLst>
            </a:pPr>
            <a:r>
              <a:rPr lang="en-US" altLang="en-US" i="1" dirty="0"/>
              <a:t>			</a:t>
            </a:r>
            <a:r>
              <a:rPr lang="en-US" altLang="en-US" i="1" u="sng" dirty="0"/>
              <a:t>Allocation</a:t>
            </a:r>
            <a:r>
              <a:rPr lang="en-US" altLang="en-US" i="1" dirty="0"/>
              <a:t>	</a:t>
            </a:r>
            <a:r>
              <a:rPr lang="en-US" altLang="en-US" i="1" u="sng" dirty="0"/>
              <a:t>Need</a:t>
            </a:r>
            <a:r>
              <a:rPr lang="en-US" altLang="en-US" i="1" dirty="0"/>
              <a:t>	   </a:t>
            </a:r>
            <a:r>
              <a:rPr lang="en-US" altLang="en-US" i="1" u="sng" dirty="0"/>
              <a:t>Available</a:t>
            </a:r>
            <a:endParaRPr lang="en-US" altLang="en-US" i="1" dirty="0"/>
          </a:p>
          <a:p>
            <a:pPr>
              <a:buNone/>
              <a:tabLst>
                <a:tab pos="1544638" algn="l"/>
                <a:tab pos="2452688" algn="ctr"/>
                <a:tab pos="3767138" algn="ctr"/>
                <a:tab pos="5022850" algn="ctr"/>
              </a:tabLst>
            </a:pPr>
            <a:r>
              <a:rPr lang="en-US" altLang="en-US" i="1" dirty="0"/>
              <a:t>			A B C	A B C	 A B C </a:t>
            </a:r>
          </a:p>
          <a:p>
            <a:pPr>
              <a:buNone/>
              <a:tabLst>
                <a:tab pos="1544638" algn="l"/>
                <a:tab pos="2452688" algn="ctr"/>
                <a:tab pos="3767138" algn="ctr"/>
                <a:tab pos="5022850" algn="ctr"/>
              </a:tabLst>
            </a:pPr>
            <a:r>
              <a:rPr lang="en-US" altLang="en-US" dirty="0"/>
              <a:t>		</a:t>
            </a:r>
            <a:r>
              <a:rPr lang="en-US" altLang="en-US" i="1" dirty="0"/>
              <a:t>P</a:t>
            </a:r>
            <a:r>
              <a:rPr lang="en-US" altLang="en-US" baseline="-25000" dirty="0"/>
              <a:t>0</a:t>
            </a:r>
            <a:r>
              <a:rPr lang="en-US" altLang="en-US" dirty="0"/>
              <a:t>	0 1 0 	7 4 3 	2 3 0</a:t>
            </a:r>
          </a:p>
          <a:p>
            <a:pPr>
              <a:buNone/>
              <a:tabLst>
                <a:tab pos="1544638" algn="l"/>
                <a:tab pos="2452688" algn="ctr"/>
                <a:tab pos="3767138" algn="ctr"/>
                <a:tab pos="5022850" algn="ctr"/>
              </a:tabLst>
            </a:pPr>
            <a:r>
              <a:rPr lang="en-US" altLang="en-US" dirty="0"/>
              <a:t>		</a:t>
            </a:r>
            <a:r>
              <a:rPr lang="en-US" altLang="en-US" i="1" dirty="0"/>
              <a:t>P</a:t>
            </a:r>
            <a:r>
              <a:rPr lang="en-US" altLang="en-US" baseline="-25000" dirty="0"/>
              <a:t>1</a:t>
            </a:r>
            <a:r>
              <a:rPr lang="en-US" altLang="en-US" dirty="0"/>
              <a:t>	    3 0 2         0 2 0 	</a:t>
            </a:r>
          </a:p>
          <a:p>
            <a:pPr>
              <a:buNone/>
              <a:tabLst>
                <a:tab pos="1544638" algn="l"/>
                <a:tab pos="2452688" algn="ctr"/>
                <a:tab pos="3767138" algn="ctr"/>
                <a:tab pos="5022850" algn="ctr"/>
              </a:tabLst>
            </a:pPr>
            <a:r>
              <a:rPr lang="en-US" altLang="en-US" dirty="0"/>
              <a:t>		</a:t>
            </a:r>
            <a:r>
              <a:rPr lang="en-US" altLang="en-US" i="1" dirty="0"/>
              <a:t>P</a:t>
            </a:r>
            <a:r>
              <a:rPr lang="en-US" altLang="en-US" baseline="-25000" dirty="0"/>
              <a:t>2</a:t>
            </a:r>
            <a:r>
              <a:rPr lang="en-US" altLang="en-US" dirty="0"/>
              <a:t>	3 0 2 	6 0 0 </a:t>
            </a:r>
          </a:p>
          <a:p>
            <a:pPr>
              <a:buNone/>
              <a:tabLst>
                <a:tab pos="1544638" algn="l"/>
                <a:tab pos="2452688" algn="ctr"/>
                <a:tab pos="3767138" algn="ctr"/>
                <a:tab pos="5022850" algn="ctr"/>
              </a:tabLst>
            </a:pPr>
            <a:r>
              <a:rPr lang="en-US" altLang="en-US" dirty="0"/>
              <a:t>		</a:t>
            </a:r>
            <a:r>
              <a:rPr lang="en-US" altLang="en-US" i="1" dirty="0"/>
              <a:t>P</a:t>
            </a:r>
            <a:r>
              <a:rPr lang="en-US" altLang="en-US" baseline="-25000" dirty="0"/>
              <a:t>3</a:t>
            </a:r>
            <a:r>
              <a:rPr lang="en-US" altLang="en-US" dirty="0"/>
              <a:t>	2 1 1  	0 1 1</a:t>
            </a:r>
          </a:p>
          <a:p>
            <a:pPr>
              <a:buNone/>
              <a:tabLst>
                <a:tab pos="1544638" algn="l"/>
                <a:tab pos="2452688" algn="ctr"/>
                <a:tab pos="3767138" algn="ctr"/>
                <a:tab pos="5022850" algn="ctr"/>
              </a:tabLst>
            </a:pPr>
            <a:r>
              <a:rPr lang="en-US" altLang="en-US" dirty="0"/>
              <a:t>		</a:t>
            </a:r>
            <a:r>
              <a:rPr lang="en-US" altLang="en-US" i="1" dirty="0"/>
              <a:t>P</a:t>
            </a:r>
            <a:r>
              <a:rPr lang="en-US" altLang="en-US" baseline="-25000" dirty="0"/>
              <a:t>4</a:t>
            </a:r>
            <a:r>
              <a:rPr lang="en-US" altLang="en-US" dirty="0"/>
              <a:t>	0 0 2 	4 3 1 </a:t>
            </a:r>
          </a:p>
          <a:p>
            <a:pPr>
              <a:buNone/>
              <a:tabLst>
                <a:tab pos="1544638" algn="l"/>
                <a:tab pos="2452688" algn="ctr"/>
                <a:tab pos="3767138" algn="ctr"/>
                <a:tab pos="5022850" algn="ctr"/>
              </a:tabLst>
            </a:pPr>
            <a:endParaRPr lang="en-US" altLang="en-US" sz="800" dirty="0"/>
          </a:p>
          <a:p>
            <a:pPr>
              <a:tabLst>
                <a:tab pos="1544638" algn="l"/>
                <a:tab pos="2452688" algn="ctr"/>
                <a:tab pos="3767138" algn="ctr"/>
                <a:tab pos="5022850" algn="ctr"/>
              </a:tabLst>
            </a:pPr>
            <a:r>
              <a:rPr lang="en-US" altLang="en-US" dirty="0"/>
              <a:t>Executing safety algorithm shows that sequence &lt; </a:t>
            </a:r>
            <a:r>
              <a:rPr lang="en-US" altLang="en-US" b="1" i="1" dirty="0"/>
              <a:t>P</a:t>
            </a:r>
            <a:r>
              <a:rPr lang="en-US" altLang="en-US" b="1" baseline="-25000" dirty="0"/>
              <a:t>1</a:t>
            </a:r>
            <a:r>
              <a:rPr lang="en-US" altLang="en-US" b="1" dirty="0"/>
              <a:t>, </a:t>
            </a:r>
            <a:r>
              <a:rPr lang="en-US" altLang="en-US" b="1" i="1" dirty="0"/>
              <a:t>P</a:t>
            </a:r>
            <a:r>
              <a:rPr lang="en-US" altLang="en-US" b="1" baseline="-25000" dirty="0"/>
              <a:t>3</a:t>
            </a:r>
            <a:r>
              <a:rPr lang="en-US" altLang="en-US" b="1" dirty="0"/>
              <a:t>, </a:t>
            </a:r>
            <a:r>
              <a:rPr lang="en-US" altLang="en-US" b="1" i="1" dirty="0"/>
              <a:t>P</a:t>
            </a:r>
            <a:r>
              <a:rPr lang="en-US" altLang="en-US" b="1" baseline="-25000" dirty="0"/>
              <a:t>4</a:t>
            </a:r>
            <a:r>
              <a:rPr lang="en-US" altLang="en-US" b="1" dirty="0"/>
              <a:t>, </a:t>
            </a:r>
            <a:r>
              <a:rPr lang="en-US" altLang="en-US" b="1" i="1" dirty="0"/>
              <a:t>P</a:t>
            </a:r>
            <a:r>
              <a:rPr lang="en-US" altLang="en-US" b="1" baseline="-25000" dirty="0"/>
              <a:t>0</a:t>
            </a:r>
            <a:r>
              <a:rPr lang="en-US" altLang="en-US" b="1" dirty="0"/>
              <a:t>, </a:t>
            </a:r>
            <a:r>
              <a:rPr lang="en-US" altLang="en-US" b="1" i="1" dirty="0"/>
              <a:t>P</a:t>
            </a:r>
            <a:r>
              <a:rPr lang="en-US" altLang="en-US" b="1" baseline="-25000" dirty="0"/>
              <a:t>2</a:t>
            </a:r>
            <a:r>
              <a:rPr lang="en-US" altLang="en-US" dirty="0"/>
              <a:t>&gt; satisfies safety requirement</a:t>
            </a:r>
          </a:p>
          <a:p>
            <a:pPr>
              <a:tabLst>
                <a:tab pos="1544638" algn="l"/>
                <a:tab pos="2452688" algn="ctr"/>
                <a:tab pos="3767138" algn="ctr"/>
                <a:tab pos="5022850" algn="ctr"/>
              </a:tabLst>
            </a:pPr>
            <a:endParaRPr lang="en-US" altLang="en-US" sz="800" dirty="0"/>
          </a:p>
          <a:p>
            <a:pPr>
              <a:tabLst>
                <a:tab pos="1544638" algn="l"/>
                <a:tab pos="2452688" algn="ctr"/>
                <a:tab pos="3767138" algn="ctr"/>
                <a:tab pos="5022850" algn="ctr"/>
              </a:tabLst>
            </a:pPr>
            <a:r>
              <a:rPr lang="en-US" altLang="en-US" dirty="0"/>
              <a:t>Can request for (3,3,0) by </a:t>
            </a:r>
            <a:r>
              <a:rPr lang="en-US" altLang="en-US" b="1" i="1" dirty="0"/>
              <a:t>P</a:t>
            </a:r>
            <a:r>
              <a:rPr lang="en-US" altLang="en-US" b="1" baseline="-25000" dirty="0"/>
              <a:t>4</a:t>
            </a:r>
            <a:r>
              <a:rPr lang="en-US" altLang="en-US" dirty="0"/>
              <a:t> be granted?</a:t>
            </a:r>
          </a:p>
          <a:p>
            <a:pPr>
              <a:tabLst>
                <a:tab pos="1544638" algn="l"/>
                <a:tab pos="2452688" algn="ctr"/>
                <a:tab pos="3767138" algn="ctr"/>
                <a:tab pos="5022850" algn="ctr"/>
              </a:tabLst>
            </a:pPr>
            <a:endParaRPr lang="en-US" altLang="en-US" sz="800" dirty="0"/>
          </a:p>
          <a:p>
            <a:pPr>
              <a:tabLst>
                <a:tab pos="1544638" algn="l"/>
                <a:tab pos="2452688" algn="ctr"/>
                <a:tab pos="3767138" algn="ctr"/>
                <a:tab pos="5022850" algn="ctr"/>
              </a:tabLst>
            </a:pPr>
            <a:r>
              <a:rPr lang="en-US" altLang="en-US" dirty="0"/>
              <a:t>Can request for (0,2,0) by </a:t>
            </a:r>
            <a:r>
              <a:rPr lang="en-US" altLang="en-US" b="1" i="1" dirty="0"/>
              <a:t>P</a:t>
            </a:r>
            <a:r>
              <a:rPr lang="en-US" altLang="en-US" b="1" baseline="-25000" dirty="0"/>
              <a:t>0</a:t>
            </a:r>
            <a:r>
              <a:rPr lang="en-US" altLang="en-US" dirty="0"/>
              <a:t> be granted?</a:t>
            </a:r>
          </a:p>
          <a:p>
            <a:pPr>
              <a:buNone/>
              <a:tabLst>
                <a:tab pos="1544638" algn="l"/>
                <a:tab pos="2452688" algn="ctr"/>
                <a:tab pos="3767138" algn="ctr"/>
                <a:tab pos="5022850" algn="ctr"/>
              </a:tabLst>
            </a:pPr>
            <a:endParaRPr lang="en-US"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E7B62A2-3893-4472-A5A8-FA905540CB5E}"/>
              </a:ext>
            </a:extLst>
          </p:cNvPr>
          <p:cNvSpPr>
            <a:spLocks noGrp="1" noChangeArrowheads="1"/>
          </p:cNvSpPr>
          <p:nvPr>
            <p:ph type="title"/>
          </p:nvPr>
        </p:nvSpPr>
        <p:spPr>
          <a:xfrm>
            <a:off x="2665413" y="198438"/>
            <a:ext cx="7421562" cy="576262"/>
          </a:xfrm>
        </p:spPr>
        <p:txBody>
          <a:bodyPr/>
          <a:lstStyle/>
          <a:p>
            <a:pPr eaLnBrk="1" hangingPunct="1"/>
            <a:r>
              <a:rPr lang="en-US" altLang="en-US"/>
              <a:t>Deadlock Detection</a:t>
            </a:r>
          </a:p>
        </p:txBody>
      </p:sp>
      <p:sp>
        <p:nvSpPr>
          <p:cNvPr id="36867" name="Rectangle 3">
            <a:extLst>
              <a:ext uri="{FF2B5EF4-FFF2-40B4-BE49-F238E27FC236}">
                <a16:creationId xmlns:a16="http://schemas.microsoft.com/office/drawing/2014/main" id="{033F0E41-7A4D-4C40-868D-75AA3328C9C1}"/>
              </a:ext>
            </a:extLst>
          </p:cNvPr>
          <p:cNvSpPr>
            <a:spLocks noGrp="1" noChangeArrowheads="1"/>
          </p:cNvSpPr>
          <p:nvPr>
            <p:ph type="body" idx="1"/>
          </p:nvPr>
        </p:nvSpPr>
        <p:spPr>
          <a:xfrm>
            <a:off x="2425700" y="1233489"/>
            <a:ext cx="7391400" cy="4530725"/>
          </a:xfrm>
        </p:spPr>
        <p:txBody>
          <a:bodyPr/>
          <a:lstStyle/>
          <a:p>
            <a:r>
              <a:rPr lang="en-US" altLang="en-US"/>
              <a:t>Allow system to enter deadlock state </a:t>
            </a:r>
            <a:br>
              <a:rPr lang="en-US" altLang="en-US"/>
            </a:br>
            <a:endParaRPr lang="en-US" altLang="en-US"/>
          </a:p>
          <a:p>
            <a:r>
              <a:rPr lang="en-US" altLang="en-US"/>
              <a:t>Detection algorithm</a:t>
            </a:r>
            <a:br>
              <a:rPr lang="en-US" altLang="en-US"/>
            </a:br>
            <a:endParaRPr lang="en-US" altLang="en-US"/>
          </a:p>
          <a:p>
            <a:r>
              <a:rPr lang="en-US" altLang="en-US"/>
              <a:t>Recovery scheme</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A902CBD-467B-463E-9EC3-1135B5257C22}"/>
              </a:ext>
            </a:extLst>
          </p:cNvPr>
          <p:cNvSpPr>
            <a:spLocks noGrp="1" noChangeArrowheads="1"/>
          </p:cNvSpPr>
          <p:nvPr>
            <p:ph type="title"/>
          </p:nvPr>
        </p:nvSpPr>
        <p:spPr>
          <a:xfrm>
            <a:off x="2667000" y="-141288"/>
            <a:ext cx="7772400" cy="844551"/>
          </a:xfrm>
        </p:spPr>
        <p:txBody>
          <a:bodyPr/>
          <a:lstStyle/>
          <a:p>
            <a:pPr eaLnBrk="1" hangingPunct="1"/>
            <a:r>
              <a:rPr lang="en-US" altLang="en-US" sz="2800"/>
              <a:t>Single Instance of Each Resource Type</a:t>
            </a:r>
          </a:p>
        </p:txBody>
      </p:sp>
      <p:sp>
        <p:nvSpPr>
          <p:cNvPr id="37891" name="Rectangle 3">
            <a:extLst>
              <a:ext uri="{FF2B5EF4-FFF2-40B4-BE49-F238E27FC236}">
                <a16:creationId xmlns:a16="http://schemas.microsoft.com/office/drawing/2014/main" id="{937BF41A-2691-4F68-BFB8-7349F3D2FA20}"/>
              </a:ext>
            </a:extLst>
          </p:cNvPr>
          <p:cNvSpPr>
            <a:spLocks noGrp="1" noChangeArrowheads="1"/>
          </p:cNvSpPr>
          <p:nvPr>
            <p:ph type="body" idx="1"/>
          </p:nvPr>
        </p:nvSpPr>
        <p:spPr>
          <a:xfrm>
            <a:off x="2351089" y="1173164"/>
            <a:ext cx="7585075" cy="4511675"/>
          </a:xfrm>
        </p:spPr>
        <p:txBody>
          <a:bodyPr/>
          <a:lstStyle/>
          <a:p>
            <a:r>
              <a:rPr lang="en-US" altLang="en-US"/>
              <a:t>Maintain </a:t>
            </a:r>
            <a:r>
              <a:rPr lang="en-US" altLang="en-US" b="1">
                <a:solidFill>
                  <a:srgbClr val="3366FF"/>
                </a:solidFill>
              </a:rPr>
              <a:t>wait-for </a:t>
            </a:r>
            <a:r>
              <a:rPr lang="en-US" altLang="en-US"/>
              <a:t>graph</a:t>
            </a:r>
          </a:p>
          <a:p>
            <a:pPr lvl="1"/>
            <a:r>
              <a:rPr lang="en-US" altLang="en-US"/>
              <a:t>Nodes are processes</a:t>
            </a:r>
          </a:p>
          <a:p>
            <a:pPr lvl="1"/>
            <a:r>
              <a:rPr lang="en-US" altLang="en-US" b="1" i="1"/>
              <a:t>P</a:t>
            </a:r>
            <a:r>
              <a:rPr lang="en-US" altLang="en-US" b="1" i="1" baseline="-25000"/>
              <a:t>i</a:t>
            </a:r>
            <a:r>
              <a:rPr lang="en-US" altLang="en-US" b="1"/>
              <a:t> </a:t>
            </a:r>
            <a:r>
              <a:rPr lang="en-US" altLang="en-US" b="1">
                <a:sym typeface="Symbol" panose="05050102010706020507" pitchFamily="18" charset="2"/>
              </a:rPr>
              <a:t> </a:t>
            </a:r>
            <a:r>
              <a:rPr lang="en-US" altLang="en-US" b="1" i="1">
                <a:sym typeface="Symbol" panose="05050102010706020507" pitchFamily="18" charset="2"/>
              </a:rPr>
              <a:t>P</a:t>
            </a:r>
            <a:r>
              <a:rPr lang="en-US" altLang="en-US" b="1" i="1" baseline="-25000">
                <a:sym typeface="Symbol" panose="05050102010706020507" pitchFamily="18" charset="2"/>
              </a:rPr>
              <a:t>j   </a:t>
            </a:r>
            <a:r>
              <a:rPr lang="en-US" altLang="en-US">
                <a:sym typeface="Symbol" panose="05050102010706020507" pitchFamily="18" charset="2"/>
              </a:rPr>
              <a:t>if </a:t>
            </a:r>
            <a:r>
              <a:rPr lang="en-US" altLang="en-US" b="1" i="1">
                <a:sym typeface="Symbol" panose="05050102010706020507" pitchFamily="18" charset="2"/>
              </a:rPr>
              <a:t>P</a:t>
            </a:r>
            <a:r>
              <a:rPr lang="en-US" altLang="en-US" b="1" i="1" baseline="-25000">
                <a:sym typeface="Symbol" panose="05050102010706020507" pitchFamily="18" charset="2"/>
              </a:rPr>
              <a:t>i</a:t>
            </a:r>
            <a:r>
              <a:rPr lang="en-US" altLang="en-US" i="1">
                <a:sym typeface="Symbol" panose="05050102010706020507" pitchFamily="18" charset="2"/>
              </a:rPr>
              <a:t> </a:t>
            </a:r>
            <a:r>
              <a:rPr lang="en-US" altLang="en-US">
                <a:sym typeface="Symbol" panose="05050102010706020507" pitchFamily="18" charset="2"/>
              </a:rPr>
              <a:t>is waiting for</a:t>
            </a:r>
            <a:r>
              <a:rPr lang="en-US" altLang="en-US" i="1">
                <a:sym typeface="Symbol" panose="05050102010706020507" pitchFamily="18" charset="2"/>
              </a:rPr>
              <a:t> </a:t>
            </a:r>
            <a:r>
              <a:rPr lang="en-US" altLang="en-US" b="1" i="1">
                <a:sym typeface="Symbol" panose="05050102010706020507" pitchFamily="18" charset="2"/>
              </a:rPr>
              <a:t>P</a:t>
            </a:r>
            <a:r>
              <a:rPr lang="en-US" altLang="en-US" b="1" i="1" baseline="-25000">
                <a:sym typeface="Symbol" panose="05050102010706020507" pitchFamily="18" charset="2"/>
              </a:rPr>
              <a:t>j</a:t>
            </a:r>
            <a:br>
              <a:rPr lang="en-US" altLang="en-US" b="1" i="1">
                <a:sym typeface="Symbol" panose="05050102010706020507" pitchFamily="18" charset="2"/>
              </a:rPr>
            </a:br>
            <a:endParaRPr lang="en-US" altLang="en-US" b="1" i="1">
              <a:sym typeface="Symbol" panose="05050102010706020507" pitchFamily="18" charset="2"/>
            </a:endParaRPr>
          </a:p>
          <a:p>
            <a:r>
              <a:rPr lang="en-US" altLang="en-US"/>
              <a:t>Periodically invoke an algorithm that searches for a cycle in the graph. If there is a cycle, there exists a deadlock</a:t>
            </a:r>
          </a:p>
          <a:p>
            <a:pPr>
              <a:buFont typeface="Monotype Sorts" pitchFamily="-84" charset="2"/>
              <a:buNone/>
            </a:pPr>
            <a:endParaRPr lang="en-US" altLang="en-US"/>
          </a:p>
          <a:p>
            <a:r>
              <a:rPr lang="en-US" altLang="en-US"/>
              <a:t>An algorithm to detect a cycle in a graph requires an order of</a:t>
            </a:r>
            <a:r>
              <a:rPr lang="en-US" altLang="en-US" i="1"/>
              <a:t> </a:t>
            </a:r>
            <a:r>
              <a:rPr lang="en-US" altLang="en-US" b="1" i="1"/>
              <a:t>n</a:t>
            </a:r>
            <a:r>
              <a:rPr lang="en-US" altLang="en-US" b="1" baseline="30000"/>
              <a:t>2</a:t>
            </a:r>
            <a:r>
              <a:rPr lang="en-US" altLang="en-US" b="1"/>
              <a:t> </a:t>
            </a:r>
            <a:r>
              <a:rPr lang="en-US" altLang="en-US"/>
              <a:t>operations, where </a:t>
            </a:r>
            <a:r>
              <a:rPr lang="en-US" altLang="en-US" b="1" i="1"/>
              <a:t>n</a:t>
            </a:r>
            <a:r>
              <a:rPr lang="en-US" altLang="en-US"/>
              <a:t> is the number of vertices in the graph</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D67AFDA-431F-4C57-BEB1-DF427C10FED5}"/>
              </a:ext>
            </a:extLst>
          </p:cNvPr>
          <p:cNvSpPr>
            <a:spLocks noGrp="1" noChangeArrowheads="1"/>
          </p:cNvSpPr>
          <p:nvPr>
            <p:ph type="title"/>
          </p:nvPr>
        </p:nvSpPr>
        <p:spPr>
          <a:xfrm>
            <a:off x="2760663" y="266700"/>
            <a:ext cx="7751762" cy="457200"/>
          </a:xfrm>
        </p:spPr>
        <p:txBody>
          <a:bodyPr/>
          <a:lstStyle/>
          <a:p>
            <a:pPr eaLnBrk="1" hangingPunct="1"/>
            <a:r>
              <a:rPr lang="en-US" altLang="en-US" sz="2400"/>
              <a:t>Resource-Allocation Graph and  Wait-for Graph</a:t>
            </a:r>
          </a:p>
        </p:txBody>
      </p:sp>
      <p:sp>
        <p:nvSpPr>
          <p:cNvPr id="38915" name="Text Box 5">
            <a:extLst>
              <a:ext uri="{FF2B5EF4-FFF2-40B4-BE49-F238E27FC236}">
                <a16:creationId xmlns:a16="http://schemas.microsoft.com/office/drawing/2014/main" id="{A2140FEC-504C-40EB-B2EE-795A6E0CD3B1}"/>
              </a:ext>
            </a:extLst>
          </p:cNvPr>
          <p:cNvSpPr txBox="1">
            <a:spLocks noChangeArrowheads="1"/>
          </p:cNvSpPr>
          <p:nvPr/>
        </p:nvSpPr>
        <p:spPr bwMode="auto">
          <a:xfrm>
            <a:off x="3171825" y="5294313"/>
            <a:ext cx="2927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a:latin typeface="Helvetica" panose="020B0604020202020204" pitchFamily="34" charset="0"/>
              </a:rPr>
              <a:t>Resource-Allocation Graph</a:t>
            </a:r>
          </a:p>
        </p:txBody>
      </p:sp>
      <p:sp>
        <p:nvSpPr>
          <p:cNvPr id="38916" name="Text Box 6">
            <a:extLst>
              <a:ext uri="{FF2B5EF4-FFF2-40B4-BE49-F238E27FC236}">
                <a16:creationId xmlns:a16="http://schemas.microsoft.com/office/drawing/2014/main" id="{C85831AF-63D4-4A88-869A-9915201456D2}"/>
              </a:ext>
            </a:extLst>
          </p:cNvPr>
          <p:cNvSpPr txBox="1">
            <a:spLocks noChangeArrowheads="1"/>
          </p:cNvSpPr>
          <p:nvPr/>
        </p:nvSpPr>
        <p:spPr bwMode="auto">
          <a:xfrm>
            <a:off x="6334125" y="5294313"/>
            <a:ext cx="3143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a:latin typeface="Helvetica" panose="020B0604020202020204" pitchFamily="34" charset="0"/>
              </a:rPr>
              <a:t>Corresponding wait-for graph</a:t>
            </a:r>
          </a:p>
        </p:txBody>
      </p:sp>
      <p:pic>
        <p:nvPicPr>
          <p:cNvPr id="38917" name="Picture 6" descr="7">
            <a:extLst>
              <a:ext uri="{FF2B5EF4-FFF2-40B4-BE49-F238E27FC236}">
                <a16:creationId xmlns:a16="http://schemas.microsoft.com/office/drawing/2014/main" id="{61C5FF37-2332-465E-8692-C9ED14FC47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0425" y="1257300"/>
            <a:ext cx="5937250" cy="383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ShapesVTI">
  <a:themeElements>
    <a:clrScheme name="AnalogousFromRegularSeedRightStep">
      <a:dk1>
        <a:srgbClr val="000000"/>
      </a:dk1>
      <a:lt1>
        <a:srgbClr val="FFFFFF"/>
      </a:lt1>
      <a:dk2>
        <a:srgbClr val="2A2441"/>
      </a:dk2>
      <a:lt2>
        <a:srgbClr val="E2E7E8"/>
      </a:lt2>
      <a:accent1>
        <a:srgbClr val="CD6543"/>
      </a:accent1>
      <a:accent2>
        <a:srgbClr val="BB8C31"/>
      </a:accent2>
      <a:accent3>
        <a:srgbClr val="A1AA38"/>
      </a:accent3>
      <a:accent4>
        <a:srgbClr val="71B22F"/>
      </a:accent4>
      <a:accent5>
        <a:srgbClr val="48BA3D"/>
      </a:accent5>
      <a:accent6>
        <a:srgbClr val="30B65C"/>
      </a:accent6>
      <a:hlink>
        <a:srgbClr val="388CA8"/>
      </a:hlink>
      <a:folHlink>
        <a:srgbClr val="7F7F7F"/>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ChronicleVTI">
  <a:themeElements>
    <a:clrScheme name="AnalogousFromRegularSeedLeftStep">
      <a:dk1>
        <a:srgbClr val="000000"/>
      </a:dk1>
      <a:lt1>
        <a:srgbClr val="FFFFFF"/>
      </a:lt1>
      <a:dk2>
        <a:srgbClr val="203838"/>
      </a:dk2>
      <a:lt2>
        <a:srgbClr val="E8E4E2"/>
      </a:lt2>
      <a:accent1>
        <a:srgbClr val="4D9FC3"/>
      </a:accent1>
      <a:accent2>
        <a:srgbClr val="3BB1A4"/>
      </a:accent2>
      <a:accent3>
        <a:srgbClr val="47B47A"/>
      </a:accent3>
      <a:accent4>
        <a:srgbClr val="3BB141"/>
      </a:accent4>
      <a:accent5>
        <a:srgbClr val="6DB146"/>
      </a:accent5>
      <a:accent6>
        <a:srgbClr val="92AB39"/>
      </a:accent6>
      <a:hlink>
        <a:srgbClr val="BF663F"/>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0.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1.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2.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3.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14.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9.xml><?xml version="1.0" encoding="utf-8"?>
<a:themeOverride xmlns:a="http://schemas.openxmlformats.org/drawingml/2006/main">
  <a:clrScheme name="MOS-Ch01-e3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1017558EE228E48BB951BF607F85E82" ma:contentTypeVersion="2" ma:contentTypeDescription="Create a new document." ma:contentTypeScope="" ma:versionID="e0bf9e22dc86af23ff9864873d768dad">
  <xsd:schema xmlns:xsd="http://www.w3.org/2001/XMLSchema" xmlns:xs="http://www.w3.org/2001/XMLSchema" xmlns:p="http://schemas.microsoft.com/office/2006/metadata/properties" xmlns:ns2="17a9b11b-c551-4c47-b7aa-84ca7d8a8ec3" targetNamespace="http://schemas.microsoft.com/office/2006/metadata/properties" ma:root="true" ma:fieldsID="133685b43690927740504de43b527d2d" ns2:_="">
    <xsd:import namespace="17a9b11b-c551-4c47-b7aa-84ca7d8a8ec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a9b11b-c551-4c47-b7aa-84ca7d8a8e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4E3381-4E9D-4E72-A292-6B022823178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F59FDBE-8307-40CA-8B53-2DC30490E9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a9b11b-c551-4c47-b7aa-84ca7d8a8e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8907E88-C61C-489D-93EA-4958159777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2112</TotalTime>
  <Words>7737</Words>
  <Application>Microsoft Office PowerPoint</Application>
  <PresentationFormat>Widescreen</PresentationFormat>
  <Paragraphs>1034</Paragraphs>
  <Slides>124</Slides>
  <Notes>87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124</vt:i4>
      </vt:variant>
    </vt:vector>
  </HeadingPairs>
  <TitlesOfParts>
    <vt:vector size="138" baseType="lpstr">
      <vt:lpstr>Arial</vt:lpstr>
      <vt:lpstr>Calibri</vt:lpstr>
      <vt:lpstr>Calisto MT</vt:lpstr>
      <vt:lpstr>Century Gothic</vt:lpstr>
      <vt:lpstr>Courier New</vt:lpstr>
      <vt:lpstr>Helvetica</vt:lpstr>
      <vt:lpstr>Monotype Sorts</vt:lpstr>
      <vt:lpstr>Times New Roman</vt:lpstr>
      <vt:lpstr>Univers Condensed</vt:lpstr>
      <vt:lpstr>Verdana</vt:lpstr>
      <vt:lpstr>Webdings</vt:lpstr>
      <vt:lpstr>Wingdings 2</vt:lpstr>
      <vt:lpstr>ShapesVTI</vt:lpstr>
      <vt:lpstr>ChronicleVTI</vt:lpstr>
      <vt:lpstr>Process Synchronization and Deadlocks</vt:lpstr>
      <vt:lpstr>Outline </vt:lpstr>
      <vt:lpstr>Multiple  Processes</vt:lpstr>
      <vt:lpstr>Concurrency</vt:lpstr>
      <vt:lpstr>Difficulties of Concurrency</vt:lpstr>
      <vt:lpstr>A Simple Example</vt:lpstr>
      <vt:lpstr>A Simple Example:  On a Multiprocessor</vt:lpstr>
      <vt:lpstr>Race Condition</vt:lpstr>
      <vt:lpstr>Properties of a good solution</vt:lpstr>
      <vt:lpstr>Critical Section Problem</vt:lpstr>
      <vt:lpstr>Critical Section</vt:lpstr>
      <vt:lpstr>First attempts </vt:lpstr>
      <vt:lpstr>Algorithm1 for Process Pi</vt:lpstr>
      <vt:lpstr>Algorithm2 for Process Pi</vt:lpstr>
      <vt:lpstr>Strict alteration</vt:lpstr>
      <vt:lpstr>Requirements for Mutual Exclusion</vt:lpstr>
      <vt:lpstr>Characteristics of solution to Critical-Section Problem</vt:lpstr>
      <vt:lpstr>Peterson’s Solution</vt:lpstr>
      <vt:lpstr>Algorithm for Process Pi</vt:lpstr>
      <vt:lpstr>Peterson’s Solution (Cont.)</vt:lpstr>
      <vt:lpstr>Peterson’s solution</vt:lpstr>
      <vt:lpstr>Disabling Interrupts</vt:lpstr>
      <vt:lpstr>Pseudo-Code</vt:lpstr>
      <vt:lpstr>Synchronization Hardware</vt:lpstr>
      <vt:lpstr>Solution to Critical-section Problem Using Locks</vt:lpstr>
      <vt:lpstr>test_and_set  Instruction </vt:lpstr>
      <vt:lpstr>Solution using test_and_set()</vt:lpstr>
      <vt:lpstr>compare_and_swap Instruction</vt:lpstr>
      <vt:lpstr>Solution using compare_and_swap</vt:lpstr>
      <vt:lpstr>Mutex Locks</vt:lpstr>
      <vt:lpstr>acquire() and release()</vt:lpstr>
      <vt:lpstr>Semaphore</vt:lpstr>
      <vt:lpstr>Semaphore</vt:lpstr>
      <vt:lpstr>Semaphore Usage</vt:lpstr>
      <vt:lpstr>Semaphore Usage</vt:lpstr>
      <vt:lpstr>Semaphore Implementation</vt:lpstr>
      <vt:lpstr>Semaphore Implementation with no Busy waiting </vt:lpstr>
      <vt:lpstr>Implementation with no Busy waiting (Cont.)</vt:lpstr>
      <vt:lpstr>Deadlock and Starvation</vt:lpstr>
      <vt:lpstr>Classical Problems of Synchronization</vt:lpstr>
      <vt:lpstr>PowerPoint Presentation</vt:lpstr>
      <vt:lpstr>PowerPoint Presentation</vt:lpstr>
      <vt:lpstr>Solution of Bounded-Buffer Problem</vt:lpstr>
      <vt:lpstr>Solution of Bounded Buffer Problem (Cont.)</vt:lpstr>
      <vt:lpstr>Solution of Bounded Buffer Problem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Section – 3: Principles of Deadlock</vt:lpstr>
      <vt:lpstr>Deadlock</vt:lpstr>
      <vt:lpstr>Deadlock</vt:lpstr>
      <vt:lpstr>Deadlock</vt:lpstr>
      <vt:lpstr>Deadlock</vt:lpstr>
      <vt:lpstr>PowerPoint Presentation</vt:lpstr>
      <vt:lpstr>Resource Allocation Graphs</vt:lpstr>
      <vt:lpstr>Conditions for Deadlock</vt:lpstr>
      <vt:lpstr>Conditions for Deadlock</vt:lpstr>
      <vt:lpstr>Possibility of Deadlock</vt:lpstr>
      <vt:lpstr>Existence of Deadlock</vt:lpstr>
      <vt:lpstr>Resource Allocation Graphs</vt:lpstr>
      <vt:lpstr>Resource Allocation Graphs</vt:lpstr>
      <vt:lpstr>Resource-Allocation Graph</vt:lpstr>
      <vt:lpstr>Resource-Allocation Graph (Cont.)</vt:lpstr>
      <vt:lpstr>Example of a Resource Allocation Graph</vt:lpstr>
      <vt:lpstr>Resource Allocation Graph With A Deadlock</vt:lpstr>
      <vt:lpstr>Graph With A Cycle But No Deadlock</vt:lpstr>
      <vt:lpstr>Basic Facts</vt:lpstr>
      <vt:lpstr>Methods for Handling Deadlocks</vt:lpstr>
      <vt:lpstr>Deadlock Prevention</vt:lpstr>
      <vt:lpstr>Deadlock Prevention (Cont.)</vt:lpstr>
      <vt:lpstr>Deadlock Example</vt:lpstr>
      <vt:lpstr>Deadlock Example with Lock Ordering</vt:lpstr>
      <vt:lpstr>Deadlock Avoidance</vt:lpstr>
      <vt:lpstr>Safe State</vt:lpstr>
      <vt:lpstr>Basic Facts</vt:lpstr>
      <vt:lpstr>Safe, Unsafe, Deadlock State </vt:lpstr>
      <vt:lpstr>Avoidance Algorithms</vt:lpstr>
      <vt:lpstr>Resource-Allocation Graph Scheme</vt:lpstr>
      <vt:lpstr>Resource-Allocation Graph</vt:lpstr>
      <vt:lpstr>Unsafe State In Resource-Allocation Graph</vt:lpstr>
      <vt:lpstr>Resource-Allocation Graph Algorithm</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Recovery from Deadlock:  Process Termination</vt:lpstr>
      <vt:lpstr>Recovery from Deadlock:  Resource Preemption</vt:lpstr>
      <vt:lpstr>Dining-Philosophers Problem</vt:lpstr>
      <vt:lpstr>  Dining-Philosophers Problem Algorithm</vt:lpstr>
      <vt:lpstr>Dining-Philosophers Problem Algorithm (Cont.)</vt:lpstr>
      <vt:lpstr>Problems with Semaphores</vt:lpstr>
      <vt:lpstr>Monitors</vt:lpstr>
      <vt:lpstr>Schematic view of a Monitor</vt:lpstr>
      <vt:lpstr>Condition Variables</vt:lpstr>
      <vt:lpstr> Monitor with Condition Variables</vt:lpstr>
      <vt:lpstr>Condition Variables Choices</vt:lpstr>
      <vt:lpstr>Monitor Solution to Dining Philosophers</vt:lpstr>
      <vt:lpstr>Solution to Dining Philosophers (Cont.)</vt:lpstr>
      <vt:lpstr>PowerPoint Presentation</vt:lpstr>
      <vt:lpstr>Monitor Implementation Using Semaphores</vt:lpstr>
      <vt:lpstr>Monitor Implementation – Condition Variables</vt:lpstr>
      <vt:lpstr>Monitor Implementation (Cont.)</vt:lpstr>
      <vt:lpstr>Resuming Processes within a Monitor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Synchronization and Deadlocks</dc:title>
  <dc:creator>Rasika Ransing</dc:creator>
  <cp:lastModifiedBy>Deep Salunkhe</cp:lastModifiedBy>
  <cp:revision>48</cp:revision>
  <dcterms:created xsi:type="dcterms:W3CDTF">2021-02-23T15:22:37Z</dcterms:created>
  <dcterms:modified xsi:type="dcterms:W3CDTF">2023-05-03T07:00:15Z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0x01010081017558EE228E48BB951BF607F85E82</vt:lpwstr>
  </property>
</Properties>
</file>