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1.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diagrams/quickStyle10.xml" ContentType="application/vnd.openxmlformats-officedocument.drawingml.diagramStyle+xml"/>
  <Override PartName="/ppt/theme/theme1.xml" ContentType="application/vnd.openxmlformats-officedocument.theme+xml"/>
  <Override PartName="/ppt/diagrams/colors10.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drawing10.xml" ContentType="application/vnd.ms-office.drawingml.diagramDrawing+xml"/>
  <Override PartName="/ppt/diagrams/quickStyle9.xml" ContentType="application/vnd.openxmlformats-officedocument.drawingml.diagramStyle+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colors9.xml" ContentType="application/vnd.openxmlformats-officedocument.drawingml.diagramColors+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colors8.xml" ContentType="application/vnd.openxmlformats-officedocument.drawingml.diagramColors+xml"/>
  <Override PartName="/ppt/diagrams/drawing8.xml" ContentType="application/vnd.ms-office.drawingml.diagramDrawing+xml"/>
  <Override PartName="/ppt/diagrams/drawing9.xml" ContentType="application/vnd.ms-office.drawingml.diagramDrawing+xml"/>
  <Override PartName="/ppt/diagrams/layout9.xml" ContentType="application/vnd.openxmlformats-officedocument.drawingml.diagramLayout+xml"/>
  <Override PartName="/ppt/diagrams/layout10.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48"/>
  </p:notesMasterIdLst>
  <p:sldIdLst>
    <p:sldId id="272" r:id="rId3"/>
    <p:sldId id="273" r:id="rId4"/>
    <p:sldId id="274" r:id="rId5"/>
    <p:sldId id="276" r:id="rId6"/>
    <p:sldId id="277" r:id="rId7"/>
    <p:sldId id="278" r:id="rId8"/>
    <p:sldId id="279" r:id="rId9"/>
    <p:sldId id="256" r:id="rId10"/>
    <p:sldId id="280" r:id="rId11"/>
    <p:sldId id="281" r:id="rId12"/>
    <p:sldId id="282" r:id="rId13"/>
    <p:sldId id="283" r:id="rId14"/>
    <p:sldId id="284" r:id="rId15"/>
    <p:sldId id="285" r:id="rId16"/>
    <p:sldId id="286" r:id="rId17"/>
    <p:sldId id="287"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1" r:id="rId32"/>
    <p:sldId id="270"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BEC31F-0015-4DDF-85BB-2943566C82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82E679C-EF91-4D63-9ABE-F753658A6EFA}">
      <dgm:prSet/>
      <dgm:spPr/>
      <dgm:t>
        <a:bodyPr/>
        <a:lstStyle/>
        <a:p>
          <a:r>
            <a:rPr lang="en-US"/>
            <a:t>A file is a named collection of related information that is recorded on secondary storage. </a:t>
          </a:r>
        </a:p>
      </dgm:t>
    </dgm:pt>
    <dgm:pt modelId="{1104B6F2-CC93-4F75-8897-C2F84EFCDA4E}" type="parTrans" cxnId="{EFCF7E91-F6D7-4F2F-B950-2B17628152B2}">
      <dgm:prSet/>
      <dgm:spPr/>
      <dgm:t>
        <a:bodyPr/>
        <a:lstStyle/>
        <a:p>
          <a:endParaRPr lang="en-US"/>
        </a:p>
      </dgm:t>
    </dgm:pt>
    <dgm:pt modelId="{94964C82-9A3B-40E2-A88B-4DCD36E8F122}" type="sibTrans" cxnId="{EFCF7E91-F6D7-4F2F-B950-2B17628152B2}">
      <dgm:prSet/>
      <dgm:spPr/>
      <dgm:t>
        <a:bodyPr/>
        <a:lstStyle/>
        <a:p>
          <a:endParaRPr lang="en-US"/>
        </a:p>
      </dgm:t>
    </dgm:pt>
    <dgm:pt modelId="{74519572-C67F-47EA-BBBB-138A32EC9048}">
      <dgm:prSet/>
      <dgm:spPr/>
      <dgm:t>
        <a:bodyPr/>
        <a:lstStyle/>
        <a:p>
          <a:r>
            <a:rPr lang="en-US"/>
            <a:t>From a user's perspective, a file is the smallest allotment of logical secondary storage</a:t>
          </a:r>
        </a:p>
      </dgm:t>
    </dgm:pt>
    <dgm:pt modelId="{7547B2D5-4600-43FC-8F84-730DA5319B1D}" type="parTrans" cxnId="{CD140658-79F4-4F22-82A7-64EDCBCD9CFE}">
      <dgm:prSet/>
      <dgm:spPr/>
      <dgm:t>
        <a:bodyPr/>
        <a:lstStyle/>
        <a:p>
          <a:endParaRPr lang="en-US"/>
        </a:p>
      </dgm:t>
    </dgm:pt>
    <dgm:pt modelId="{DE8D3120-F51A-4457-8C8D-B9AB7D7EF646}" type="sibTrans" cxnId="{CD140658-79F4-4F22-82A7-64EDCBCD9CFE}">
      <dgm:prSet/>
      <dgm:spPr/>
      <dgm:t>
        <a:bodyPr/>
        <a:lstStyle/>
        <a:p>
          <a:endParaRPr lang="en-US"/>
        </a:p>
      </dgm:t>
    </dgm:pt>
    <dgm:pt modelId="{862A6EFB-7AC9-46EC-B98E-1BFD09173BCA}">
      <dgm:prSet/>
      <dgm:spPr/>
      <dgm:t>
        <a:bodyPr/>
        <a:lstStyle/>
        <a:p>
          <a:r>
            <a:rPr lang="en-US" dirty="0"/>
            <a:t>Types: File is an abstract data type (acts as a layer of abstraction over the secondary storage) </a:t>
          </a:r>
        </a:p>
      </dgm:t>
    </dgm:pt>
    <dgm:pt modelId="{257F808E-8A69-4999-BFCD-289F68276E89}" type="parTrans" cxnId="{CB1AC5C2-B111-4E62-98DF-88E668797CA8}">
      <dgm:prSet/>
      <dgm:spPr/>
      <dgm:t>
        <a:bodyPr/>
        <a:lstStyle/>
        <a:p>
          <a:endParaRPr lang="en-US"/>
        </a:p>
      </dgm:t>
    </dgm:pt>
    <dgm:pt modelId="{BB2ADD52-B388-4D6E-BA29-87318D71E01C}" type="sibTrans" cxnId="{CB1AC5C2-B111-4E62-98DF-88E668797CA8}">
      <dgm:prSet/>
      <dgm:spPr/>
      <dgm:t>
        <a:bodyPr/>
        <a:lstStyle/>
        <a:p>
          <a:endParaRPr lang="en-US"/>
        </a:p>
      </dgm:t>
    </dgm:pt>
    <dgm:pt modelId="{36C024CF-8A5E-4962-A719-5F691BE8A6A2}">
      <dgm:prSet/>
      <dgm:spPr/>
      <dgm:t>
        <a:bodyPr/>
        <a:lstStyle/>
        <a:p>
          <a:r>
            <a:rPr lang="en-US"/>
            <a:t>Data</a:t>
          </a:r>
        </a:p>
      </dgm:t>
    </dgm:pt>
    <dgm:pt modelId="{DD4F8AE4-D97C-4491-8CEF-10DAA5173BBF}" type="parTrans" cxnId="{C7EFB378-D8E6-474C-81CE-9B00FAEC828B}">
      <dgm:prSet/>
      <dgm:spPr/>
      <dgm:t>
        <a:bodyPr/>
        <a:lstStyle/>
        <a:p>
          <a:endParaRPr lang="en-US"/>
        </a:p>
      </dgm:t>
    </dgm:pt>
    <dgm:pt modelId="{FD08F952-EECD-4D6A-B82E-45864F65D37C}" type="sibTrans" cxnId="{C7EFB378-D8E6-474C-81CE-9B00FAEC828B}">
      <dgm:prSet/>
      <dgm:spPr/>
      <dgm:t>
        <a:bodyPr/>
        <a:lstStyle/>
        <a:p>
          <a:endParaRPr lang="en-US"/>
        </a:p>
      </dgm:t>
    </dgm:pt>
    <dgm:pt modelId="{8B72E8E5-5BD9-4EC5-81C0-C84535574767}">
      <dgm:prSet/>
      <dgm:spPr/>
      <dgm:t>
        <a:bodyPr/>
        <a:lstStyle/>
        <a:p>
          <a:r>
            <a:rPr lang="en-US"/>
            <a:t>numeric</a:t>
          </a:r>
        </a:p>
      </dgm:t>
    </dgm:pt>
    <dgm:pt modelId="{CDB17BF6-0A14-4F2A-BF5A-D6A31B178929}" type="parTrans" cxnId="{05250E4A-0BF9-41BA-B89D-FC9D1DD14D35}">
      <dgm:prSet/>
      <dgm:spPr/>
      <dgm:t>
        <a:bodyPr/>
        <a:lstStyle/>
        <a:p>
          <a:endParaRPr lang="en-US"/>
        </a:p>
      </dgm:t>
    </dgm:pt>
    <dgm:pt modelId="{82091802-544E-436D-B387-ABD7E4158D57}" type="sibTrans" cxnId="{05250E4A-0BF9-41BA-B89D-FC9D1DD14D35}">
      <dgm:prSet/>
      <dgm:spPr/>
      <dgm:t>
        <a:bodyPr/>
        <a:lstStyle/>
        <a:p>
          <a:endParaRPr lang="en-US"/>
        </a:p>
      </dgm:t>
    </dgm:pt>
    <dgm:pt modelId="{2D6313F0-3F91-4549-9450-CFE535B464B6}">
      <dgm:prSet/>
      <dgm:spPr/>
      <dgm:t>
        <a:bodyPr/>
        <a:lstStyle/>
        <a:p>
          <a:r>
            <a:rPr lang="en-US" dirty="0"/>
            <a:t>character</a:t>
          </a:r>
        </a:p>
      </dgm:t>
    </dgm:pt>
    <dgm:pt modelId="{1DF4B96D-EFCE-4836-874A-DA12E6D3021D}" type="parTrans" cxnId="{21FCFA6A-C349-415C-B8CE-95CB02584373}">
      <dgm:prSet/>
      <dgm:spPr/>
      <dgm:t>
        <a:bodyPr/>
        <a:lstStyle/>
        <a:p>
          <a:endParaRPr lang="en-US"/>
        </a:p>
      </dgm:t>
    </dgm:pt>
    <dgm:pt modelId="{4CE58AD4-20EB-46BB-888E-B1F010C996DE}" type="sibTrans" cxnId="{21FCFA6A-C349-415C-B8CE-95CB02584373}">
      <dgm:prSet/>
      <dgm:spPr/>
      <dgm:t>
        <a:bodyPr/>
        <a:lstStyle/>
        <a:p>
          <a:endParaRPr lang="en-US"/>
        </a:p>
      </dgm:t>
    </dgm:pt>
    <dgm:pt modelId="{EDA52E98-E179-42EC-AFF7-84C5C9D99C9C}">
      <dgm:prSet/>
      <dgm:spPr/>
      <dgm:t>
        <a:bodyPr/>
        <a:lstStyle/>
        <a:p>
          <a:r>
            <a:rPr lang="en-US"/>
            <a:t>binary</a:t>
          </a:r>
        </a:p>
      </dgm:t>
    </dgm:pt>
    <dgm:pt modelId="{A55A8C44-909A-4E40-9DB7-4143A8FBB649}" type="parTrans" cxnId="{BAB50442-47C3-419F-9E28-5D1031050C08}">
      <dgm:prSet/>
      <dgm:spPr/>
      <dgm:t>
        <a:bodyPr/>
        <a:lstStyle/>
        <a:p>
          <a:endParaRPr lang="en-US"/>
        </a:p>
      </dgm:t>
    </dgm:pt>
    <dgm:pt modelId="{5EECAEFB-04C3-4D0A-B5AE-DACA5B38C267}" type="sibTrans" cxnId="{BAB50442-47C3-419F-9E28-5D1031050C08}">
      <dgm:prSet/>
      <dgm:spPr/>
      <dgm:t>
        <a:bodyPr/>
        <a:lstStyle/>
        <a:p>
          <a:endParaRPr lang="en-US"/>
        </a:p>
      </dgm:t>
    </dgm:pt>
    <dgm:pt modelId="{CF25C361-8667-42BC-B3D5-831573807E7D}">
      <dgm:prSet/>
      <dgm:spPr/>
      <dgm:t>
        <a:bodyPr/>
        <a:lstStyle/>
        <a:p>
          <a:r>
            <a:rPr lang="en-US"/>
            <a:t>Program</a:t>
          </a:r>
        </a:p>
      </dgm:t>
    </dgm:pt>
    <dgm:pt modelId="{233C834B-2DDA-4F55-ACBC-B59B9C121C07}" type="parTrans" cxnId="{C113BE8E-B135-4871-B4CC-B4C985E9D5F1}">
      <dgm:prSet/>
      <dgm:spPr/>
      <dgm:t>
        <a:bodyPr/>
        <a:lstStyle/>
        <a:p>
          <a:endParaRPr lang="en-US"/>
        </a:p>
      </dgm:t>
    </dgm:pt>
    <dgm:pt modelId="{105EDD1D-6B2A-4B02-80C0-1A73EA903C3E}" type="sibTrans" cxnId="{C113BE8E-B135-4871-B4CC-B4C985E9D5F1}">
      <dgm:prSet/>
      <dgm:spPr/>
      <dgm:t>
        <a:bodyPr/>
        <a:lstStyle/>
        <a:p>
          <a:endParaRPr lang="en-US"/>
        </a:p>
      </dgm:t>
    </dgm:pt>
    <dgm:pt modelId="{4CD84566-133C-4D7C-81CD-AB37D8FC670E}">
      <dgm:prSet/>
      <dgm:spPr/>
      <dgm:t>
        <a:bodyPr/>
        <a:lstStyle/>
        <a:p>
          <a:r>
            <a:rPr lang="en-US"/>
            <a:t>Contents defined by file’s creator</a:t>
          </a:r>
        </a:p>
      </dgm:t>
    </dgm:pt>
    <dgm:pt modelId="{85839391-086C-4AA4-A416-D460939A6E30}" type="parTrans" cxnId="{452F7F70-8F8E-4361-B460-B4139E630F12}">
      <dgm:prSet/>
      <dgm:spPr/>
      <dgm:t>
        <a:bodyPr/>
        <a:lstStyle/>
        <a:p>
          <a:endParaRPr lang="en-US"/>
        </a:p>
      </dgm:t>
    </dgm:pt>
    <dgm:pt modelId="{45F760D4-C068-4CE6-8605-640438292E54}" type="sibTrans" cxnId="{452F7F70-8F8E-4361-B460-B4139E630F12}">
      <dgm:prSet/>
      <dgm:spPr/>
      <dgm:t>
        <a:bodyPr/>
        <a:lstStyle/>
        <a:p>
          <a:endParaRPr lang="en-US"/>
        </a:p>
      </dgm:t>
    </dgm:pt>
    <dgm:pt modelId="{215F7DE2-8995-43A7-B51F-413F5B3FFA82}">
      <dgm:prSet/>
      <dgm:spPr/>
      <dgm:t>
        <a:bodyPr/>
        <a:lstStyle/>
        <a:p>
          <a:r>
            <a:rPr lang="en-US"/>
            <a:t>Many types</a:t>
          </a:r>
        </a:p>
      </dgm:t>
    </dgm:pt>
    <dgm:pt modelId="{C6FC4100-A5FE-4784-A36B-F09005303B25}" type="parTrans" cxnId="{39921425-0C27-498E-A4D2-6EAF9713B083}">
      <dgm:prSet/>
      <dgm:spPr/>
      <dgm:t>
        <a:bodyPr/>
        <a:lstStyle/>
        <a:p>
          <a:endParaRPr lang="en-US"/>
        </a:p>
      </dgm:t>
    </dgm:pt>
    <dgm:pt modelId="{9266A5CC-B8AC-4B32-A0AD-A63B602B72C8}" type="sibTrans" cxnId="{39921425-0C27-498E-A4D2-6EAF9713B083}">
      <dgm:prSet/>
      <dgm:spPr/>
      <dgm:t>
        <a:bodyPr/>
        <a:lstStyle/>
        <a:p>
          <a:endParaRPr lang="en-US"/>
        </a:p>
      </dgm:t>
    </dgm:pt>
    <dgm:pt modelId="{F404FED4-1DDE-416D-9CAB-E5C8653BEEA5}">
      <dgm:prSet/>
      <dgm:spPr/>
      <dgm:t>
        <a:bodyPr/>
        <a:lstStyle/>
        <a:p>
          <a:r>
            <a:rPr lang="en-US"/>
            <a:t>Consider text file, source file, executable file</a:t>
          </a:r>
        </a:p>
      </dgm:t>
    </dgm:pt>
    <dgm:pt modelId="{9883CAB9-EB3B-4954-8E81-9EF527253A83}" type="parTrans" cxnId="{9AAD34BF-2AEF-430E-BDC4-AE163C220F5C}">
      <dgm:prSet/>
      <dgm:spPr/>
      <dgm:t>
        <a:bodyPr/>
        <a:lstStyle/>
        <a:p>
          <a:endParaRPr lang="en-US"/>
        </a:p>
      </dgm:t>
    </dgm:pt>
    <dgm:pt modelId="{CBD2D207-77E6-4199-B624-3C29AFD8C563}" type="sibTrans" cxnId="{9AAD34BF-2AEF-430E-BDC4-AE163C220F5C}">
      <dgm:prSet/>
      <dgm:spPr/>
      <dgm:t>
        <a:bodyPr/>
        <a:lstStyle/>
        <a:p>
          <a:endParaRPr lang="en-US"/>
        </a:p>
      </dgm:t>
    </dgm:pt>
    <dgm:pt modelId="{551CA776-074E-47C7-9033-46AC1A69E268}" type="pres">
      <dgm:prSet presAssocID="{22BEC31F-0015-4DDF-85BB-2943566C82DF}" presName="linear" presStyleCnt="0">
        <dgm:presLayoutVars>
          <dgm:animLvl val="lvl"/>
          <dgm:resizeHandles val="exact"/>
        </dgm:presLayoutVars>
      </dgm:prSet>
      <dgm:spPr/>
    </dgm:pt>
    <dgm:pt modelId="{55701058-A1BF-4A43-BA9E-9DD096F83E83}" type="pres">
      <dgm:prSet presAssocID="{082E679C-EF91-4D63-9ABE-F753658A6EFA}" presName="parentText" presStyleLbl="node1" presStyleIdx="0" presStyleCnt="4">
        <dgm:presLayoutVars>
          <dgm:chMax val="0"/>
          <dgm:bulletEnabled val="1"/>
        </dgm:presLayoutVars>
      </dgm:prSet>
      <dgm:spPr/>
    </dgm:pt>
    <dgm:pt modelId="{F1A0B9F7-7E56-488F-A11A-D0FAFADBBAFC}" type="pres">
      <dgm:prSet presAssocID="{94964C82-9A3B-40E2-A88B-4DCD36E8F122}" presName="spacer" presStyleCnt="0"/>
      <dgm:spPr/>
    </dgm:pt>
    <dgm:pt modelId="{08378352-7DCB-4752-A4E3-9DAE6D17729C}" type="pres">
      <dgm:prSet presAssocID="{74519572-C67F-47EA-BBBB-138A32EC9048}" presName="parentText" presStyleLbl="node1" presStyleIdx="1" presStyleCnt="4">
        <dgm:presLayoutVars>
          <dgm:chMax val="0"/>
          <dgm:bulletEnabled val="1"/>
        </dgm:presLayoutVars>
      </dgm:prSet>
      <dgm:spPr/>
    </dgm:pt>
    <dgm:pt modelId="{C9B0A963-1E52-4BC9-A229-9DE21766536F}" type="pres">
      <dgm:prSet presAssocID="{DE8D3120-F51A-4457-8C8D-B9AB7D7EF646}" presName="spacer" presStyleCnt="0"/>
      <dgm:spPr/>
    </dgm:pt>
    <dgm:pt modelId="{1027F5CE-E0E9-4856-ADC8-64D755774BDC}" type="pres">
      <dgm:prSet presAssocID="{862A6EFB-7AC9-46EC-B98E-1BFD09173BCA}" presName="parentText" presStyleLbl="node1" presStyleIdx="2" presStyleCnt="4">
        <dgm:presLayoutVars>
          <dgm:chMax val="0"/>
          <dgm:bulletEnabled val="1"/>
        </dgm:presLayoutVars>
      </dgm:prSet>
      <dgm:spPr/>
    </dgm:pt>
    <dgm:pt modelId="{91428874-E674-4637-BBF3-A2A8CEE08292}" type="pres">
      <dgm:prSet presAssocID="{862A6EFB-7AC9-46EC-B98E-1BFD09173BCA}" presName="childText" presStyleLbl="revTx" presStyleIdx="0" presStyleCnt="2">
        <dgm:presLayoutVars>
          <dgm:bulletEnabled val="1"/>
        </dgm:presLayoutVars>
      </dgm:prSet>
      <dgm:spPr/>
    </dgm:pt>
    <dgm:pt modelId="{489F750F-9078-4C74-A71B-8E92B8A6C1C5}" type="pres">
      <dgm:prSet presAssocID="{4CD84566-133C-4D7C-81CD-AB37D8FC670E}" presName="parentText" presStyleLbl="node1" presStyleIdx="3" presStyleCnt="4">
        <dgm:presLayoutVars>
          <dgm:chMax val="0"/>
          <dgm:bulletEnabled val="1"/>
        </dgm:presLayoutVars>
      </dgm:prSet>
      <dgm:spPr/>
    </dgm:pt>
    <dgm:pt modelId="{60712A04-C31B-458C-B166-742A3F421775}" type="pres">
      <dgm:prSet presAssocID="{4CD84566-133C-4D7C-81CD-AB37D8FC670E}" presName="childText" presStyleLbl="revTx" presStyleIdx="1" presStyleCnt="2">
        <dgm:presLayoutVars>
          <dgm:bulletEnabled val="1"/>
        </dgm:presLayoutVars>
      </dgm:prSet>
      <dgm:spPr/>
    </dgm:pt>
  </dgm:ptLst>
  <dgm:cxnLst>
    <dgm:cxn modelId="{84976F0A-760A-4CEB-8488-F9D480325829}" type="presOf" srcId="{2D6313F0-3F91-4549-9450-CFE535B464B6}" destId="{91428874-E674-4637-BBF3-A2A8CEE08292}" srcOrd="0" destOrd="2" presId="urn:microsoft.com/office/officeart/2005/8/layout/vList2"/>
    <dgm:cxn modelId="{7595DB11-7A01-4372-BC79-05B201093EAA}" type="presOf" srcId="{36C024CF-8A5E-4962-A719-5F691BE8A6A2}" destId="{91428874-E674-4637-BBF3-A2A8CEE08292}" srcOrd="0" destOrd="0" presId="urn:microsoft.com/office/officeart/2005/8/layout/vList2"/>
    <dgm:cxn modelId="{E60FA213-9C8C-4C8B-9958-74A10560F0F3}" type="presOf" srcId="{862A6EFB-7AC9-46EC-B98E-1BFD09173BCA}" destId="{1027F5CE-E0E9-4856-ADC8-64D755774BDC}" srcOrd="0" destOrd="0" presId="urn:microsoft.com/office/officeart/2005/8/layout/vList2"/>
    <dgm:cxn modelId="{39921425-0C27-498E-A4D2-6EAF9713B083}" srcId="{4CD84566-133C-4D7C-81CD-AB37D8FC670E}" destId="{215F7DE2-8995-43A7-B51F-413F5B3FFA82}" srcOrd="0" destOrd="0" parTransId="{C6FC4100-A5FE-4784-A36B-F09005303B25}" sibTransId="{9266A5CC-B8AC-4B32-A0AD-A63B602B72C8}"/>
    <dgm:cxn modelId="{A145C42C-4273-44AE-B338-7180112C635F}" type="presOf" srcId="{082E679C-EF91-4D63-9ABE-F753658A6EFA}" destId="{55701058-A1BF-4A43-BA9E-9DD096F83E83}" srcOrd="0" destOrd="0" presId="urn:microsoft.com/office/officeart/2005/8/layout/vList2"/>
    <dgm:cxn modelId="{8315CB31-9C16-427D-859A-E775E4FC9FE2}" type="presOf" srcId="{22BEC31F-0015-4DDF-85BB-2943566C82DF}" destId="{551CA776-074E-47C7-9033-46AC1A69E268}" srcOrd="0" destOrd="0" presId="urn:microsoft.com/office/officeart/2005/8/layout/vList2"/>
    <dgm:cxn modelId="{21FD4032-C42B-44D5-88BA-BFE719D5971D}" type="presOf" srcId="{74519572-C67F-47EA-BBBB-138A32EC9048}" destId="{08378352-7DCB-4752-A4E3-9DAE6D17729C}" srcOrd="0" destOrd="0" presId="urn:microsoft.com/office/officeart/2005/8/layout/vList2"/>
    <dgm:cxn modelId="{51555135-0166-4806-B9D4-5B5502B23FFD}" type="presOf" srcId="{215F7DE2-8995-43A7-B51F-413F5B3FFA82}" destId="{60712A04-C31B-458C-B166-742A3F421775}" srcOrd="0" destOrd="0" presId="urn:microsoft.com/office/officeart/2005/8/layout/vList2"/>
    <dgm:cxn modelId="{BAB50442-47C3-419F-9E28-5D1031050C08}" srcId="{36C024CF-8A5E-4962-A719-5F691BE8A6A2}" destId="{EDA52E98-E179-42EC-AFF7-84C5C9D99C9C}" srcOrd="2" destOrd="0" parTransId="{A55A8C44-909A-4E40-9DB7-4143A8FBB649}" sibTransId="{5EECAEFB-04C3-4D0A-B5AE-DACA5B38C267}"/>
    <dgm:cxn modelId="{05250E4A-0BF9-41BA-B89D-FC9D1DD14D35}" srcId="{36C024CF-8A5E-4962-A719-5F691BE8A6A2}" destId="{8B72E8E5-5BD9-4EC5-81C0-C84535574767}" srcOrd="0" destOrd="0" parTransId="{CDB17BF6-0A14-4F2A-BF5A-D6A31B178929}" sibTransId="{82091802-544E-436D-B387-ABD7E4158D57}"/>
    <dgm:cxn modelId="{21FCFA6A-C349-415C-B8CE-95CB02584373}" srcId="{36C024CF-8A5E-4962-A719-5F691BE8A6A2}" destId="{2D6313F0-3F91-4549-9450-CFE535B464B6}" srcOrd="1" destOrd="0" parTransId="{1DF4B96D-EFCE-4836-874A-DA12E6D3021D}" sibTransId="{4CE58AD4-20EB-46BB-888E-B1F010C996DE}"/>
    <dgm:cxn modelId="{452F7F70-8F8E-4361-B460-B4139E630F12}" srcId="{22BEC31F-0015-4DDF-85BB-2943566C82DF}" destId="{4CD84566-133C-4D7C-81CD-AB37D8FC670E}" srcOrd="3" destOrd="0" parTransId="{85839391-086C-4AA4-A416-D460939A6E30}" sibTransId="{45F760D4-C068-4CE6-8605-640438292E54}"/>
    <dgm:cxn modelId="{CD140658-79F4-4F22-82A7-64EDCBCD9CFE}" srcId="{22BEC31F-0015-4DDF-85BB-2943566C82DF}" destId="{74519572-C67F-47EA-BBBB-138A32EC9048}" srcOrd="1" destOrd="0" parTransId="{7547B2D5-4600-43FC-8F84-730DA5319B1D}" sibTransId="{DE8D3120-F51A-4457-8C8D-B9AB7D7EF646}"/>
    <dgm:cxn modelId="{C7EFB378-D8E6-474C-81CE-9B00FAEC828B}" srcId="{862A6EFB-7AC9-46EC-B98E-1BFD09173BCA}" destId="{36C024CF-8A5E-4962-A719-5F691BE8A6A2}" srcOrd="0" destOrd="0" parTransId="{DD4F8AE4-D97C-4491-8CEF-10DAA5173BBF}" sibTransId="{FD08F952-EECD-4D6A-B82E-45864F65D37C}"/>
    <dgm:cxn modelId="{52A3397D-A5F7-472F-BF6A-67ECA574F36B}" type="presOf" srcId="{EDA52E98-E179-42EC-AFF7-84C5C9D99C9C}" destId="{91428874-E674-4637-BBF3-A2A8CEE08292}" srcOrd="0" destOrd="3" presId="urn:microsoft.com/office/officeart/2005/8/layout/vList2"/>
    <dgm:cxn modelId="{C113BE8E-B135-4871-B4CC-B4C985E9D5F1}" srcId="{862A6EFB-7AC9-46EC-B98E-1BFD09173BCA}" destId="{CF25C361-8667-42BC-B3D5-831573807E7D}" srcOrd="1" destOrd="0" parTransId="{233C834B-2DDA-4F55-ACBC-B59B9C121C07}" sibTransId="{105EDD1D-6B2A-4B02-80C0-1A73EA903C3E}"/>
    <dgm:cxn modelId="{EFCF7E91-F6D7-4F2F-B950-2B17628152B2}" srcId="{22BEC31F-0015-4DDF-85BB-2943566C82DF}" destId="{082E679C-EF91-4D63-9ABE-F753658A6EFA}" srcOrd="0" destOrd="0" parTransId="{1104B6F2-CC93-4F75-8897-C2F84EFCDA4E}" sibTransId="{94964C82-9A3B-40E2-A88B-4DCD36E8F122}"/>
    <dgm:cxn modelId="{B70F4B9B-415A-4958-AA83-39E45D5D3A6A}" type="presOf" srcId="{F404FED4-1DDE-416D-9CAB-E5C8653BEEA5}" destId="{60712A04-C31B-458C-B166-742A3F421775}" srcOrd="0" destOrd="1" presId="urn:microsoft.com/office/officeart/2005/8/layout/vList2"/>
    <dgm:cxn modelId="{C5701C9D-1F38-46A5-938E-9AEBC7350E10}" type="presOf" srcId="{4CD84566-133C-4D7C-81CD-AB37D8FC670E}" destId="{489F750F-9078-4C74-A71B-8E92B8A6C1C5}" srcOrd="0" destOrd="0" presId="urn:microsoft.com/office/officeart/2005/8/layout/vList2"/>
    <dgm:cxn modelId="{58F3DFA9-ABA6-4737-AAEF-E47205056529}" type="presOf" srcId="{CF25C361-8667-42BC-B3D5-831573807E7D}" destId="{91428874-E674-4637-BBF3-A2A8CEE08292}" srcOrd="0" destOrd="4" presId="urn:microsoft.com/office/officeart/2005/8/layout/vList2"/>
    <dgm:cxn modelId="{9AAD34BF-2AEF-430E-BDC4-AE163C220F5C}" srcId="{215F7DE2-8995-43A7-B51F-413F5B3FFA82}" destId="{F404FED4-1DDE-416D-9CAB-E5C8653BEEA5}" srcOrd="0" destOrd="0" parTransId="{9883CAB9-EB3B-4954-8E81-9EF527253A83}" sibTransId="{CBD2D207-77E6-4199-B624-3C29AFD8C563}"/>
    <dgm:cxn modelId="{CB1AC5C2-B111-4E62-98DF-88E668797CA8}" srcId="{22BEC31F-0015-4DDF-85BB-2943566C82DF}" destId="{862A6EFB-7AC9-46EC-B98E-1BFD09173BCA}" srcOrd="2" destOrd="0" parTransId="{257F808E-8A69-4999-BFCD-289F68276E89}" sibTransId="{BB2ADD52-B388-4D6E-BA29-87318D71E01C}"/>
    <dgm:cxn modelId="{99483CE5-CF80-454F-83D9-DCEC4F1C3B5C}" type="presOf" srcId="{8B72E8E5-5BD9-4EC5-81C0-C84535574767}" destId="{91428874-E674-4637-BBF3-A2A8CEE08292}" srcOrd="0" destOrd="1" presId="urn:microsoft.com/office/officeart/2005/8/layout/vList2"/>
    <dgm:cxn modelId="{F396A9A6-E800-401F-A053-96F7E344CFCE}" type="presParOf" srcId="{551CA776-074E-47C7-9033-46AC1A69E268}" destId="{55701058-A1BF-4A43-BA9E-9DD096F83E83}" srcOrd="0" destOrd="0" presId="urn:microsoft.com/office/officeart/2005/8/layout/vList2"/>
    <dgm:cxn modelId="{EDF27423-8CF1-4C40-AD5B-0730D2BFE888}" type="presParOf" srcId="{551CA776-074E-47C7-9033-46AC1A69E268}" destId="{F1A0B9F7-7E56-488F-A11A-D0FAFADBBAFC}" srcOrd="1" destOrd="0" presId="urn:microsoft.com/office/officeart/2005/8/layout/vList2"/>
    <dgm:cxn modelId="{F2B8E679-3456-4751-8FA0-4108A17D7028}" type="presParOf" srcId="{551CA776-074E-47C7-9033-46AC1A69E268}" destId="{08378352-7DCB-4752-A4E3-9DAE6D17729C}" srcOrd="2" destOrd="0" presId="urn:microsoft.com/office/officeart/2005/8/layout/vList2"/>
    <dgm:cxn modelId="{84E3DAAC-930B-4616-B4D5-3C8E3F7C5323}" type="presParOf" srcId="{551CA776-074E-47C7-9033-46AC1A69E268}" destId="{C9B0A963-1E52-4BC9-A229-9DE21766536F}" srcOrd="3" destOrd="0" presId="urn:microsoft.com/office/officeart/2005/8/layout/vList2"/>
    <dgm:cxn modelId="{E4725406-F165-43C9-A305-1A89635FB10C}" type="presParOf" srcId="{551CA776-074E-47C7-9033-46AC1A69E268}" destId="{1027F5CE-E0E9-4856-ADC8-64D755774BDC}" srcOrd="4" destOrd="0" presId="urn:microsoft.com/office/officeart/2005/8/layout/vList2"/>
    <dgm:cxn modelId="{0562762E-B2D7-4A20-821D-80276F970AC7}" type="presParOf" srcId="{551CA776-074E-47C7-9033-46AC1A69E268}" destId="{91428874-E674-4637-BBF3-A2A8CEE08292}" srcOrd="5" destOrd="0" presId="urn:microsoft.com/office/officeart/2005/8/layout/vList2"/>
    <dgm:cxn modelId="{D86BBA16-D041-4071-8561-B4292A44C42D}" type="presParOf" srcId="{551CA776-074E-47C7-9033-46AC1A69E268}" destId="{489F750F-9078-4C74-A71B-8E92B8A6C1C5}" srcOrd="6" destOrd="0" presId="urn:microsoft.com/office/officeart/2005/8/layout/vList2"/>
    <dgm:cxn modelId="{FDD5512F-1861-4626-B73E-73375B96A94D}" type="presParOf" srcId="{551CA776-074E-47C7-9033-46AC1A69E268}" destId="{60712A04-C31B-458C-B166-742A3F42177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771DDF-7342-4D90-BF0F-8B0DDE8DA6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86639C6-512A-41CA-BF52-19F1C2A00BDE}">
      <dgm:prSet/>
      <dgm:spPr/>
      <dgm:t>
        <a:bodyPr/>
        <a:lstStyle/>
        <a:p>
          <a:r>
            <a:rPr lang="en-US"/>
            <a:t>Sharing of files on multi-user systems is desirable</a:t>
          </a:r>
        </a:p>
      </dgm:t>
    </dgm:pt>
    <dgm:pt modelId="{B802AF41-9814-450B-8653-03DB27530C8E}" type="parTrans" cxnId="{5AFD8325-C3F0-459A-894E-06F025DFB674}">
      <dgm:prSet/>
      <dgm:spPr/>
      <dgm:t>
        <a:bodyPr/>
        <a:lstStyle/>
        <a:p>
          <a:endParaRPr lang="en-US"/>
        </a:p>
      </dgm:t>
    </dgm:pt>
    <dgm:pt modelId="{E02F869A-791D-4747-96AB-EA3DDD054450}" type="sibTrans" cxnId="{5AFD8325-C3F0-459A-894E-06F025DFB674}">
      <dgm:prSet/>
      <dgm:spPr/>
      <dgm:t>
        <a:bodyPr/>
        <a:lstStyle/>
        <a:p>
          <a:endParaRPr lang="en-US"/>
        </a:p>
      </dgm:t>
    </dgm:pt>
    <dgm:pt modelId="{7C2CCDD6-3653-46E7-97DB-037186BBC3C2}">
      <dgm:prSet/>
      <dgm:spPr/>
      <dgm:t>
        <a:bodyPr/>
        <a:lstStyle/>
        <a:p>
          <a:r>
            <a:rPr lang="en-US"/>
            <a:t>Sharing may be done through a </a:t>
          </a:r>
          <a:r>
            <a:rPr lang="en-US" b="1"/>
            <a:t>protection</a:t>
          </a:r>
          <a:r>
            <a:rPr lang="en-US"/>
            <a:t> scheme</a:t>
          </a:r>
        </a:p>
      </dgm:t>
    </dgm:pt>
    <dgm:pt modelId="{8EA287F1-F337-4030-95CC-C5632574EE3E}" type="parTrans" cxnId="{838635E7-1CDB-4AF5-A2E2-F002523168F5}">
      <dgm:prSet/>
      <dgm:spPr/>
      <dgm:t>
        <a:bodyPr/>
        <a:lstStyle/>
        <a:p>
          <a:endParaRPr lang="en-US"/>
        </a:p>
      </dgm:t>
    </dgm:pt>
    <dgm:pt modelId="{58173CE9-E5F9-460D-8D6B-679E47BAE2AF}" type="sibTrans" cxnId="{838635E7-1CDB-4AF5-A2E2-F002523168F5}">
      <dgm:prSet/>
      <dgm:spPr/>
      <dgm:t>
        <a:bodyPr/>
        <a:lstStyle/>
        <a:p>
          <a:endParaRPr lang="en-US"/>
        </a:p>
      </dgm:t>
    </dgm:pt>
    <dgm:pt modelId="{C25210A7-25FD-4690-995C-0CD1A8451EC9}">
      <dgm:prSet/>
      <dgm:spPr/>
      <dgm:t>
        <a:bodyPr/>
        <a:lstStyle/>
        <a:p>
          <a:r>
            <a:rPr lang="en-US"/>
            <a:t>On distributed systems, files may be shared across a network</a:t>
          </a:r>
        </a:p>
      </dgm:t>
    </dgm:pt>
    <dgm:pt modelId="{ED1C52CA-5294-418D-AC56-B87AF2E54551}" type="parTrans" cxnId="{660EEAC5-009A-4E2B-ABAC-689F5DC832C9}">
      <dgm:prSet/>
      <dgm:spPr/>
      <dgm:t>
        <a:bodyPr/>
        <a:lstStyle/>
        <a:p>
          <a:endParaRPr lang="en-US"/>
        </a:p>
      </dgm:t>
    </dgm:pt>
    <dgm:pt modelId="{CF5C8B14-262A-4DBE-8F86-70921BA5D9F0}" type="sibTrans" cxnId="{660EEAC5-009A-4E2B-ABAC-689F5DC832C9}">
      <dgm:prSet/>
      <dgm:spPr/>
      <dgm:t>
        <a:bodyPr/>
        <a:lstStyle/>
        <a:p>
          <a:endParaRPr lang="en-US"/>
        </a:p>
      </dgm:t>
    </dgm:pt>
    <dgm:pt modelId="{9C1FC620-BE37-4727-BC7B-DAE453DF1A40}">
      <dgm:prSet/>
      <dgm:spPr/>
      <dgm:t>
        <a:bodyPr/>
        <a:lstStyle/>
        <a:p>
          <a:r>
            <a:rPr lang="en-US"/>
            <a:t>Network File System (NFS) is a common distributed file-sharing method</a:t>
          </a:r>
        </a:p>
      </dgm:t>
    </dgm:pt>
    <dgm:pt modelId="{42443D7D-AE67-4F1A-9D3D-3538BD94FA87}" type="parTrans" cxnId="{5C37295C-AEEA-4F53-A8A3-526B052401CF}">
      <dgm:prSet/>
      <dgm:spPr/>
      <dgm:t>
        <a:bodyPr/>
        <a:lstStyle/>
        <a:p>
          <a:endParaRPr lang="en-US"/>
        </a:p>
      </dgm:t>
    </dgm:pt>
    <dgm:pt modelId="{DB62939F-D197-4F40-8223-84275B56F43E}" type="sibTrans" cxnId="{5C37295C-AEEA-4F53-A8A3-526B052401CF}">
      <dgm:prSet/>
      <dgm:spPr/>
      <dgm:t>
        <a:bodyPr/>
        <a:lstStyle/>
        <a:p>
          <a:endParaRPr lang="en-US"/>
        </a:p>
      </dgm:t>
    </dgm:pt>
    <dgm:pt modelId="{DDB6EAA2-1463-458A-B927-9CD6EFAD0D7F}">
      <dgm:prSet/>
      <dgm:spPr/>
      <dgm:t>
        <a:bodyPr/>
        <a:lstStyle/>
        <a:p>
          <a:r>
            <a:rPr lang="en-US" dirty="0"/>
            <a:t>If multi-user system</a:t>
          </a:r>
        </a:p>
      </dgm:t>
    </dgm:pt>
    <dgm:pt modelId="{1C99E079-0B1C-48D8-A61E-BF42F6BF8197}" type="parTrans" cxnId="{69DF5F4C-5D4C-48DE-A78A-CAC17C3D40DA}">
      <dgm:prSet/>
      <dgm:spPr/>
      <dgm:t>
        <a:bodyPr/>
        <a:lstStyle/>
        <a:p>
          <a:endParaRPr lang="en-US"/>
        </a:p>
      </dgm:t>
    </dgm:pt>
    <dgm:pt modelId="{DE120B47-EFB8-47D4-9CF7-D4FD19D0F072}" type="sibTrans" cxnId="{69DF5F4C-5D4C-48DE-A78A-CAC17C3D40DA}">
      <dgm:prSet/>
      <dgm:spPr/>
      <dgm:t>
        <a:bodyPr/>
        <a:lstStyle/>
        <a:p>
          <a:endParaRPr lang="en-US"/>
        </a:p>
      </dgm:t>
    </dgm:pt>
    <dgm:pt modelId="{D83181B2-875E-424F-96A0-1D4F410C5D0D}">
      <dgm:prSet/>
      <dgm:spPr/>
      <dgm:t>
        <a:bodyPr/>
        <a:lstStyle/>
        <a:p>
          <a:r>
            <a:rPr lang="en-US" b="1"/>
            <a:t>User IDs </a:t>
          </a:r>
          <a:r>
            <a:rPr lang="en-US"/>
            <a:t>identify users, allowing permissions and protections to be per-user</a:t>
          </a:r>
          <a:br>
            <a:rPr lang="en-US"/>
          </a:br>
          <a:r>
            <a:rPr lang="en-US" b="1"/>
            <a:t>Group IDs </a:t>
          </a:r>
          <a:r>
            <a:rPr lang="en-US"/>
            <a:t>allow users to be in groups, permitting group access rights</a:t>
          </a:r>
        </a:p>
      </dgm:t>
    </dgm:pt>
    <dgm:pt modelId="{1D218AFF-667C-406B-A5EB-9EACE0B72265}" type="parTrans" cxnId="{08258558-55BC-439D-BB12-63A537DDB12C}">
      <dgm:prSet/>
      <dgm:spPr/>
      <dgm:t>
        <a:bodyPr/>
        <a:lstStyle/>
        <a:p>
          <a:endParaRPr lang="en-US"/>
        </a:p>
      </dgm:t>
    </dgm:pt>
    <dgm:pt modelId="{FDD5599C-D883-4D46-8C35-65FC43E99893}" type="sibTrans" cxnId="{08258558-55BC-439D-BB12-63A537DDB12C}">
      <dgm:prSet/>
      <dgm:spPr/>
      <dgm:t>
        <a:bodyPr/>
        <a:lstStyle/>
        <a:p>
          <a:endParaRPr lang="en-US"/>
        </a:p>
      </dgm:t>
    </dgm:pt>
    <dgm:pt modelId="{C691B721-53B6-465E-B552-AFF896477EB3}">
      <dgm:prSet/>
      <dgm:spPr/>
      <dgm:t>
        <a:bodyPr/>
        <a:lstStyle/>
        <a:p>
          <a:r>
            <a:rPr lang="en-US"/>
            <a:t>Owner of a file / directory</a:t>
          </a:r>
        </a:p>
      </dgm:t>
    </dgm:pt>
    <dgm:pt modelId="{634297F3-964E-40EF-B91B-272D51F824AE}" type="parTrans" cxnId="{7F3F27F6-A33C-4732-A65B-0E5EF311837B}">
      <dgm:prSet/>
      <dgm:spPr/>
      <dgm:t>
        <a:bodyPr/>
        <a:lstStyle/>
        <a:p>
          <a:endParaRPr lang="en-US"/>
        </a:p>
      </dgm:t>
    </dgm:pt>
    <dgm:pt modelId="{1BD58126-5A11-4BC1-8174-4196487BF4C4}" type="sibTrans" cxnId="{7F3F27F6-A33C-4732-A65B-0E5EF311837B}">
      <dgm:prSet/>
      <dgm:spPr/>
      <dgm:t>
        <a:bodyPr/>
        <a:lstStyle/>
        <a:p>
          <a:endParaRPr lang="en-US"/>
        </a:p>
      </dgm:t>
    </dgm:pt>
    <dgm:pt modelId="{CAC56D1C-1BA6-47DD-A07B-053B44DBECF2}">
      <dgm:prSet/>
      <dgm:spPr/>
      <dgm:t>
        <a:bodyPr/>
        <a:lstStyle/>
        <a:p>
          <a:r>
            <a:rPr lang="en-US"/>
            <a:t>Group of a file / directory</a:t>
          </a:r>
        </a:p>
      </dgm:t>
    </dgm:pt>
    <dgm:pt modelId="{75F950F8-63F6-438F-9F28-E67B9BC704AC}" type="parTrans" cxnId="{7EF56455-C3AF-422B-B078-C65CB9DAB51E}">
      <dgm:prSet/>
      <dgm:spPr/>
      <dgm:t>
        <a:bodyPr/>
        <a:lstStyle/>
        <a:p>
          <a:endParaRPr lang="en-US"/>
        </a:p>
      </dgm:t>
    </dgm:pt>
    <dgm:pt modelId="{E1083D34-E1E1-47D9-BF3D-BDAC5254D3C2}" type="sibTrans" cxnId="{7EF56455-C3AF-422B-B078-C65CB9DAB51E}">
      <dgm:prSet/>
      <dgm:spPr/>
      <dgm:t>
        <a:bodyPr/>
        <a:lstStyle/>
        <a:p>
          <a:endParaRPr lang="en-US"/>
        </a:p>
      </dgm:t>
    </dgm:pt>
    <dgm:pt modelId="{11996F7C-A135-4A4E-9F2A-5A79C9443BD4}" type="pres">
      <dgm:prSet presAssocID="{73771DDF-7342-4D90-BF0F-8B0DDE8DA644}" presName="linear" presStyleCnt="0">
        <dgm:presLayoutVars>
          <dgm:animLvl val="lvl"/>
          <dgm:resizeHandles val="exact"/>
        </dgm:presLayoutVars>
      </dgm:prSet>
      <dgm:spPr/>
    </dgm:pt>
    <dgm:pt modelId="{DB1438CD-849C-4F93-8819-82F0D1FC54A1}" type="pres">
      <dgm:prSet presAssocID="{D86639C6-512A-41CA-BF52-19F1C2A00BDE}" presName="parentText" presStyleLbl="node1" presStyleIdx="0" presStyleCnt="5">
        <dgm:presLayoutVars>
          <dgm:chMax val="0"/>
          <dgm:bulletEnabled val="1"/>
        </dgm:presLayoutVars>
      </dgm:prSet>
      <dgm:spPr/>
    </dgm:pt>
    <dgm:pt modelId="{5F24B640-4B5F-48A0-8793-3E7CA80222DC}" type="pres">
      <dgm:prSet presAssocID="{E02F869A-791D-4747-96AB-EA3DDD054450}" presName="spacer" presStyleCnt="0"/>
      <dgm:spPr/>
    </dgm:pt>
    <dgm:pt modelId="{24204C22-851C-4E3F-B87C-F28B60495F61}" type="pres">
      <dgm:prSet presAssocID="{7C2CCDD6-3653-46E7-97DB-037186BBC3C2}" presName="parentText" presStyleLbl="node1" presStyleIdx="1" presStyleCnt="5">
        <dgm:presLayoutVars>
          <dgm:chMax val="0"/>
          <dgm:bulletEnabled val="1"/>
        </dgm:presLayoutVars>
      </dgm:prSet>
      <dgm:spPr/>
    </dgm:pt>
    <dgm:pt modelId="{CF3C64AC-B621-4FE3-8FB3-163A1FB35002}" type="pres">
      <dgm:prSet presAssocID="{58173CE9-E5F9-460D-8D6B-679E47BAE2AF}" presName="spacer" presStyleCnt="0"/>
      <dgm:spPr/>
    </dgm:pt>
    <dgm:pt modelId="{9A83182A-5C54-48E0-A1B9-99D7AD543809}" type="pres">
      <dgm:prSet presAssocID="{C25210A7-25FD-4690-995C-0CD1A8451EC9}" presName="parentText" presStyleLbl="node1" presStyleIdx="2" presStyleCnt="5">
        <dgm:presLayoutVars>
          <dgm:chMax val="0"/>
          <dgm:bulletEnabled val="1"/>
        </dgm:presLayoutVars>
      </dgm:prSet>
      <dgm:spPr/>
    </dgm:pt>
    <dgm:pt modelId="{E12FC0D7-A9A5-4EEF-A924-EA7BE2A3914B}" type="pres">
      <dgm:prSet presAssocID="{CF5C8B14-262A-4DBE-8F86-70921BA5D9F0}" presName="spacer" presStyleCnt="0"/>
      <dgm:spPr/>
    </dgm:pt>
    <dgm:pt modelId="{222D1E00-8F3E-4059-AE28-8EE2BEF844CA}" type="pres">
      <dgm:prSet presAssocID="{9C1FC620-BE37-4727-BC7B-DAE453DF1A40}" presName="parentText" presStyleLbl="node1" presStyleIdx="3" presStyleCnt="5">
        <dgm:presLayoutVars>
          <dgm:chMax val="0"/>
          <dgm:bulletEnabled val="1"/>
        </dgm:presLayoutVars>
      </dgm:prSet>
      <dgm:spPr/>
    </dgm:pt>
    <dgm:pt modelId="{B23E5B79-FF7C-49A0-910E-1ED6BE805AED}" type="pres">
      <dgm:prSet presAssocID="{DB62939F-D197-4F40-8223-84275B56F43E}" presName="spacer" presStyleCnt="0"/>
      <dgm:spPr/>
    </dgm:pt>
    <dgm:pt modelId="{B152D3AA-C10D-4ABB-937D-098BEE19CE9E}" type="pres">
      <dgm:prSet presAssocID="{DDB6EAA2-1463-458A-B927-9CD6EFAD0D7F}" presName="parentText" presStyleLbl="node1" presStyleIdx="4" presStyleCnt="5">
        <dgm:presLayoutVars>
          <dgm:chMax val="0"/>
          <dgm:bulletEnabled val="1"/>
        </dgm:presLayoutVars>
      </dgm:prSet>
      <dgm:spPr/>
    </dgm:pt>
    <dgm:pt modelId="{C89B2E57-E5C8-41B8-9C76-AE01A095A0F8}" type="pres">
      <dgm:prSet presAssocID="{DDB6EAA2-1463-458A-B927-9CD6EFAD0D7F}" presName="childText" presStyleLbl="revTx" presStyleIdx="0" presStyleCnt="1">
        <dgm:presLayoutVars>
          <dgm:bulletEnabled val="1"/>
        </dgm:presLayoutVars>
      </dgm:prSet>
      <dgm:spPr/>
    </dgm:pt>
  </dgm:ptLst>
  <dgm:cxnLst>
    <dgm:cxn modelId="{5AFD8325-C3F0-459A-894E-06F025DFB674}" srcId="{73771DDF-7342-4D90-BF0F-8B0DDE8DA644}" destId="{D86639C6-512A-41CA-BF52-19F1C2A00BDE}" srcOrd="0" destOrd="0" parTransId="{B802AF41-9814-450B-8653-03DB27530C8E}" sibTransId="{E02F869A-791D-4747-96AB-EA3DDD054450}"/>
    <dgm:cxn modelId="{5C37295C-AEEA-4F53-A8A3-526B052401CF}" srcId="{73771DDF-7342-4D90-BF0F-8B0DDE8DA644}" destId="{9C1FC620-BE37-4727-BC7B-DAE453DF1A40}" srcOrd="3" destOrd="0" parTransId="{42443D7D-AE67-4F1A-9D3D-3538BD94FA87}" sibTransId="{DB62939F-D197-4F40-8223-84275B56F43E}"/>
    <dgm:cxn modelId="{4E57B55E-D861-469A-AA8B-31F5C036C80D}" type="presOf" srcId="{C25210A7-25FD-4690-995C-0CD1A8451EC9}" destId="{9A83182A-5C54-48E0-A1B9-99D7AD543809}" srcOrd="0" destOrd="0" presId="urn:microsoft.com/office/officeart/2005/8/layout/vList2"/>
    <dgm:cxn modelId="{DF127348-A959-46E7-A441-032EB2EE8D5D}" type="presOf" srcId="{73771DDF-7342-4D90-BF0F-8B0DDE8DA644}" destId="{11996F7C-A135-4A4E-9F2A-5A79C9443BD4}" srcOrd="0" destOrd="0" presId="urn:microsoft.com/office/officeart/2005/8/layout/vList2"/>
    <dgm:cxn modelId="{49267B6B-C86E-47DD-80CC-AB6AFFB2173D}" type="presOf" srcId="{DDB6EAA2-1463-458A-B927-9CD6EFAD0D7F}" destId="{B152D3AA-C10D-4ABB-937D-098BEE19CE9E}" srcOrd="0" destOrd="0" presId="urn:microsoft.com/office/officeart/2005/8/layout/vList2"/>
    <dgm:cxn modelId="{69DF5F4C-5D4C-48DE-A78A-CAC17C3D40DA}" srcId="{73771DDF-7342-4D90-BF0F-8B0DDE8DA644}" destId="{DDB6EAA2-1463-458A-B927-9CD6EFAD0D7F}" srcOrd="4" destOrd="0" parTransId="{1C99E079-0B1C-48D8-A61E-BF42F6BF8197}" sibTransId="{DE120B47-EFB8-47D4-9CF7-D4FD19D0F072}"/>
    <dgm:cxn modelId="{516BC570-07D5-454B-9911-C90776991B13}" type="presOf" srcId="{9C1FC620-BE37-4727-BC7B-DAE453DF1A40}" destId="{222D1E00-8F3E-4059-AE28-8EE2BEF844CA}" srcOrd="0" destOrd="0" presId="urn:microsoft.com/office/officeart/2005/8/layout/vList2"/>
    <dgm:cxn modelId="{7EF56455-C3AF-422B-B078-C65CB9DAB51E}" srcId="{DDB6EAA2-1463-458A-B927-9CD6EFAD0D7F}" destId="{CAC56D1C-1BA6-47DD-A07B-053B44DBECF2}" srcOrd="2" destOrd="0" parTransId="{75F950F8-63F6-438F-9F28-E67B9BC704AC}" sibTransId="{E1083D34-E1E1-47D9-BF3D-BDAC5254D3C2}"/>
    <dgm:cxn modelId="{08258558-55BC-439D-BB12-63A537DDB12C}" srcId="{DDB6EAA2-1463-458A-B927-9CD6EFAD0D7F}" destId="{D83181B2-875E-424F-96A0-1D4F410C5D0D}" srcOrd="0" destOrd="0" parTransId="{1D218AFF-667C-406B-A5EB-9EACE0B72265}" sibTransId="{FDD5599C-D883-4D46-8C35-65FC43E99893}"/>
    <dgm:cxn modelId="{A633169B-E24D-4B64-8ED7-41AB68E40148}" type="presOf" srcId="{D83181B2-875E-424F-96A0-1D4F410C5D0D}" destId="{C89B2E57-E5C8-41B8-9C76-AE01A095A0F8}" srcOrd="0" destOrd="0" presId="urn:microsoft.com/office/officeart/2005/8/layout/vList2"/>
    <dgm:cxn modelId="{02D25CA5-1142-43E3-98BA-FB1F62140C78}" type="presOf" srcId="{C691B721-53B6-465E-B552-AFF896477EB3}" destId="{C89B2E57-E5C8-41B8-9C76-AE01A095A0F8}" srcOrd="0" destOrd="1" presId="urn:microsoft.com/office/officeart/2005/8/layout/vList2"/>
    <dgm:cxn modelId="{18A456AF-7507-4FF8-BB42-F2FCC7D8CC54}" type="presOf" srcId="{7C2CCDD6-3653-46E7-97DB-037186BBC3C2}" destId="{24204C22-851C-4E3F-B87C-F28B60495F61}" srcOrd="0" destOrd="0" presId="urn:microsoft.com/office/officeart/2005/8/layout/vList2"/>
    <dgm:cxn modelId="{660EEAC5-009A-4E2B-ABAC-689F5DC832C9}" srcId="{73771DDF-7342-4D90-BF0F-8B0DDE8DA644}" destId="{C25210A7-25FD-4690-995C-0CD1A8451EC9}" srcOrd="2" destOrd="0" parTransId="{ED1C52CA-5294-418D-AC56-B87AF2E54551}" sibTransId="{CF5C8B14-262A-4DBE-8F86-70921BA5D9F0}"/>
    <dgm:cxn modelId="{838635E7-1CDB-4AF5-A2E2-F002523168F5}" srcId="{73771DDF-7342-4D90-BF0F-8B0DDE8DA644}" destId="{7C2CCDD6-3653-46E7-97DB-037186BBC3C2}" srcOrd="1" destOrd="0" parTransId="{8EA287F1-F337-4030-95CC-C5632574EE3E}" sibTransId="{58173CE9-E5F9-460D-8D6B-679E47BAE2AF}"/>
    <dgm:cxn modelId="{D4313EF0-0083-4415-A42A-78214192106F}" type="presOf" srcId="{CAC56D1C-1BA6-47DD-A07B-053B44DBECF2}" destId="{C89B2E57-E5C8-41B8-9C76-AE01A095A0F8}" srcOrd="0" destOrd="2" presId="urn:microsoft.com/office/officeart/2005/8/layout/vList2"/>
    <dgm:cxn modelId="{0845FAF5-C952-445B-86F4-72F009E5057A}" type="presOf" srcId="{D86639C6-512A-41CA-BF52-19F1C2A00BDE}" destId="{DB1438CD-849C-4F93-8819-82F0D1FC54A1}" srcOrd="0" destOrd="0" presId="urn:microsoft.com/office/officeart/2005/8/layout/vList2"/>
    <dgm:cxn modelId="{7F3F27F6-A33C-4732-A65B-0E5EF311837B}" srcId="{DDB6EAA2-1463-458A-B927-9CD6EFAD0D7F}" destId="{C691B721-53B6-465E-B552-AFF896477EB3}" srcOrd="1" destOrd="0" parTransId="{634297F3-964E-40EF-B91B-272D51F824AE}" sibTransId="{1BD58126-5A11-4BC1-8174-4196487BF4C4}"/>
    <dgm:cxn modelId="{76D8FAAD-FD8C-4B15-8022-4AAB630D11A4}" type="presParOf" srcId="{11996F7C-A135-4A4E-9F2A-5A79C9443BD4}" destId="{DB1438CD-849C-4F93-8819-82F0D1FC54A1}" srcOrd="0" destOrd="0" presId="urn:microsoft.com/office/officeart/2005/8/layout/vList2"/>
    <dgm:cxn modelId="{FC891461-1948-4955-AEFA-4F96AE70202A}" type="presParOf" srcId="{11996F7C-A135-4A4E-9F2A-5A79C9443BD4}" destId="{5F24B640-4B5F-48A0-8793-3E7CA80222DC}" srcOrd="1" destOrd="0" presId="urn:microsoft.com/office/officeart/2005/8/layout/vList2"/>
    <dgm:cxn modelId="{515CCD39-5A06-4A86-8EF6-08A5102994DF}" type="presParOf" srcId="{11996F7C-A135-4A4E-9F2A-5A79C9443BD4}" destId="{24204C22-851C-4E3F-B87C-F28B60495F61}" srcOrd="2" destOrd="0" presId="urn:microsoft.com/office/officeart/2005/8/layout/vList2"/>
    <dgm:cxn modelId="{6773C0EB-ADF8-4084-BE67-A023C254AD91}" type="presParOf" srcId="{11996F7C-A135-4A4E-9F2A-5A79C9443BD4}" destId="{CF3C64AC-B621-4FE3-8FB3-163A1FB35002}" srcOrd="3" destOrd="0" presId="urn:microsoft.com/office/officeart/2005/8/layout/vList2"/>
    <dgm:cxn modelId="{66AD22A3-FA46-4452-A5CD-FAAA22BA5F13}" type="presParOf" srcId="{11996F7C-A135-4A4E-9F2A-5A79C9443BD4}" destId="{9A83182A-5C54-48E0-A1B9-99D7AD543809}" srcOrd="4" destOrd="0" presId="urn:microsoft.com/office/officeart/2005/8/layout/vList2"/>
    <dgm:cxn modelId="{C19DA416-83A5-48D5-9304-78DD3D7CC47E}" type="presParOf" srcId="{11996F7C-A135-4A4E-9F2A-5A79C9443BD4}" destId="{E12FC0D7-A9A5-4EEF-A924-EA7BE2A3914B}" srcOrd="5" destOrd="0" presId="urn:microsoft.com/office/officeart/2005/8/layout/vList2"/>
    <dgm:cxn modelId="{466DAED3-9AEA-433E-9687-8A538396F546}" type="presParOf" srcId="{11996F7C-A135-4A4E-9F2A-5A79C9443BD4}" destId="{222D1E00-8F3E-4059-AE28-8EE2BEF844CA}" srcOrd="6" destOrd="0" presId="urn:microsoft.com/office/officeart/2005/8/layout/vList2"/>
    <dgm:cxn modelId="{C607F119-6F39-4D36-84A4-C3F5212005BB}" type="presParOf" srcId="{11996F7C-A135-4A4E-9F2A-5A79C9443BD4}" destId="{B23E5B79-FF7C-49A0-910E-1ED6BE805AED}" srcOrd="7" destOrd="0" presId="urn:microsoft.com/office/officeart/2005/8/layout/vList2"/>
    <dgm:cxn modelId="{046E4001-6A29-4870-A3B8-FEF71A554336}" type="presParOf" srcId="{11996F7C-A135-4A4E-9F2A-5A79C9443BD4}" destId="{B152D3AA-C10D-4ABB-937D-098BEE19CE9E}" srcOrd="8" destOrd="0" presId="urn:microsoft.com/office/officeart/2005/8/layout/vList2"/>
    <dgm:cxn modelId="{87B7188B-A9C5-4992-B93D-8A544CDD813D}" type="presParOf" srcId="{11996F7C-A135-4A4E-9F2A-5A79C9443BD4}" destId="{C89B2E57-E5C8-41B8-9C76-AE01A095A0F8}"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706606-A91E-4A99-A01B-886C66ED14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D49837-031B-4E6B-98F4-ED488991CB1C}">
      <dgm:prSet/>
      <dgm:spPr/>
      <dgm:t>
        <a:bodyPr/>
        <a:lstStyle/>
        <a:p>
          <a:r>
            <a:rPr lang="en-US"/>
            <a:t>Uses networking to allow file system access between systems</a:t>
          </a:r>
        </a:p>
      </dgm:t>
    </dgm:pt>
    <dgm:pt modelId="{8E453795-6E70-4853-BB8E-A1E23C74DD32}" type="parTrans" cxnId="{CCAC97A7-0FD2-4AA3-B62E-DD316FA3B03C}">
      <dgm:prSet/>
      <dgm:spPr/>
      <dgm:t>
        <a:bodyPr/>
        <a:lstStyle/>
        <a:p>
          <a:endParaRPr lang="en-US"/>
        </a:p>
      </dgm:t>
    </dgm:pt>
    <dgm:pt modelId="{F68AB434-7433-47CD-9114-9D1FDA068F95}" type="sibTrans" cxnId="{CCAC97A7-0FD2-4AA3-B62E-DD316FA3B03C}">
      <dgm:prSet/>
      <dgm:spPr/>
      <dgm:t>
        <a:bodyPr/>
        <a:lstStyle/>
        <a:p>
          <a:endParaRPr lang="en-US"/>
        </a:p>
      </dgm:t>
    </dgm:pt>
    <dgm:pt modelId="{75FE96CB-5F31-4E86-9CDD-9C2C32FEFE05}">
      <dgm:prSet/>
      <dgm:spPr/>
      <dgm:t>
        <a:bodyPr/>
        <a:lstStyle/>
        <a:p>
          <a:r>
            <a:rPr lang="en-US"/>
            <a:t>Manually via programs like FTP</a:t>
          </a:r>
        </a:p>
      </dgm:t>
    </dgm:pt>
    <dgm:pt modelId="{13F3B520-772B-46B8-AF8C-46924EE0FDAC}" type="parTrans" cxnId="{74BD92B3-990B-4D81-9171-699ADEE1D2F2}">
      <dgm:prSet/>
      <dgm:spPr/>
      <dgm:t>
        <a:bodyPr/>
        <a:lstStyle/>
        <a:p>
          <a:endParaRPr lang="en-US"/>
        </a:p>
      </dgm:t>
    </dgm:pt>
    <dgm:pt modelId="{AC3CF99C-9440-43D3-882B-08BB53356261}" type="sibTrans" cxnId="{74BD92B3-990B-4D81-9171-699ADEE1D2F2}">
      <dgm:prSet/>
      <dgm:spPr/>
      <dgm:t>
        <a:bodyPr/>
        <a:lstStyle/>
        <a:p>
          <a:endParaRPr lang="en-US"/>
        </a:p>
      </dgm:t>
    </dgm:pt>
    <dgm:pt modelId="{C42D01CB-8DDA-4F9C-99E9-C578FBC79B60}">
      <dgm:prSet/>
      <dgm:spPr/>
      <dgm:t>
        <a:bodyPr/>
        <a:lstStyle/>
        <a:p>
          <a:r>
            <a:rPr lang="en-US"/>
            <a:t>Automatically, seamlessly using </a:t>
          </a:r>
          <a:r>
            <a:rPr lang="en-US" b="1"/>
            <a:t>distributed file systems</a:t>
          </a:r>
          <a:endParaRPr lang="en-US"/>
        </a:p>
      </dgm:t>
    </dgm:pt>
    <dgm:pt modelId="{AC693E85-894C-4082-86BC-81881ABF6C89}" type="parTrans" cxnId="{AA473B08-6B15-42F5-B694-10F334C32E59}">
      <dgm:prSet/>
      <dgm:spPr/>
      <dgm:t>
        <a:bodyPr/>
        <a:lstStyle/>
        <a:p>
          <a:endParaRPr lang="en-US"/>
        </a:p>
      </dgm:t>
    </dgm:pt>
    <dgm:pt modelId="{9DD0B26B-DDAF-4E9F-8F22-638422D389E5}" type="sibTrans" cxnId="{AA473B08-6B15-42F5-B694-10F334C32E59}">
      <dgm:prSet/>
      <dgm:spPr/>
      <dgm:t>
        <a:bodyPr/>
        <a:lstStyle/>
        <a:p>
          <a:endParaRPr lang="en-US"/>
        </a:p>
      </dgm:t>
    </dgm:pt>
    <dgm:pt modelId="{BFC9D7D8-879F-4353-B4EB-C2E616CCBA71}">
      <dgm:prSet/>
      <dgm:spPr/>
      <dgm:t>
        <a:bodyPr/>
        <a:lstStyle/>
        <a:p>
          <a:r>
            <a:rPr lang="en-US" dirty="0"/>
            <a:t>Semi automatically via the</a:t>
          </a:r>
          <a:r>
            <a:rPr lang="en-US" b="1" dirty="0"/>
            <a:t> world wide web</a:t>
          </a:r>
          <a:endParaRPr lang="en-US" dirty="0"/>
        </a:p>
      </dgm:t>
    </dgm:pt>
    <dgm:pt modelId="{6EB4B08F-482B-431C-B73C-AECE7443D4CB}" type="parTrans" cxnId="{678BE971-4077-413F-A141-8CBB5D04503A}">
      <dgm:prSet/>
      <dgm:spPr/>
      <dgm:t>
        <a:bodyPr/>
        <a:lstStyle/>
        <a:p>
          <a:endParaRPr lang="en-US"/>
        </a:p>
      </dgm:t>
    </dgm:pt>
    <dgm:pt modelId="{597D2D89-C0B8-4BF5-A302-8168F9342520}" type="sibTrans" cxnId="{678BE971-4077-413F-A141-8CBB5D04503A}">
      <dgm:prSet/>
      <dgm:spPr/>
      <dgm:t>
        <a:bodyPr/>
        <a:lstStyle/>
        <a:p>
          <a:endParaRPr lang="en-US"/>
        </a:p>
      </dgm:t>
    </dgm:pt>
    <dgm:pt modelId="{F4A51435-047D-4D8D-9944-395F60C0D252}">
      <dgm:prSet/>
      <dgm:spPr/>
      <dgm:t>
        <a:bodyPr/>
        <a:lstStyle/>
        <a:p>
          <a:r>
            <a:rPr lang="en-US" b="1"/>
            <a:t>Client-server </a:t>
          </a:r>
          <a:r>
            <a:rPr lang="en-US"/>
            <a:t>model allows clients to mount remote file systems from servers</a:t>
          </a:r>
        </a:p>
      </dgm:t>
    </dgm:pt>
    <dgm:pt modelId="{15FE395D-90CE-4A32-B573-EBDB4500E18D}" type="parTrans" cxnId="{58F8E689-0FDE-4879-A69E-9329F0495694}">
      <dgm:prSet/>
      <dgm:spPr/>
      <dgm:t>
        <a:bodyPr/>
        <a:lstStyle/>
        <a:p>
          <a:endParaRPr lang="en-US"/>
        </a:p>
      </dgm:t>
    </dgm:pt>
    <dgm:pt modelId="{B179FD0D-ECFF-4ABA-8F79-D8C6417D57EC}" type="sibTrans" cxnId="{58F8E689-0FDE-4879-A69E-9329F0495694}">
      <dgm:prSet/>
      <dgm:spPr/>
      <dgm:t>
        <a:bodyPr/>
        <a:lstStyle/>
        <a:p>
          <a:endParaRPr lang="en-US"/>
        </a:p>
      </dgm:t>
    </dgm:pt>
    <dgm:pt modelId="{EA13A569-E90E-4379-91C1-383EF5F5696F}">
      <dgm:prSet/>
      <dgm:spPr/>
      <dgm:t>
        <a:bodyPr/>
        <a:lstStyle/>
        <a:p>
          <a:r>
            <a:rPr lang="en-US"/>
            <a:t>Server can serve multiple clients</a:t>
          </a:r>
        </a:p>
      </dgm:t>
    </dgm:pt>
    <dgm:pt modelId="{BF4A9FDD-79A9-48EA-BF7F-FB10D7D5E908}" type="parTrans" cxnId="{1FB9CA4F-BA83-434E-8454-B06C51D63A71}">
      <dgm:prSet/>
      <dgm:spPr/>
      <dgm:t>
        <a:bodyPr/>
        <a:lstStyle/>
        <a:p>
          <a:endParaRPr lang="en-US"/>
        </a:p>
      </dgm:t>
    </dgm:pt>
    <dgm:pt modelId="{C5103DA9-7669-49DE-B3E3-90FD3CF7E959}" type="sibTrans" cxnId="{1FB9CA4F-BA83-434E-8454-B06C51D63A71}">
      <dgm:prSet/>
      <dgm:spPr/>
      <dgm:t>
        <a:bodyPr/>
        <a:lstStyle/>
        <a:p>
          <a:endParaRPr lang="en-US"/>
        </a:p>
      </dgm:t>
    </dgm:pt>
    <dgm:pt modelId="{9BE39B84-042A-45E9-A94B-B7572A6DD5CE}">
      <dgm:prSet/>
      <dgm:spPr/>
      <dgm:t>
        <a:bodyPr/>
        <a:lstStyle/>
        <a:p>
          <a:r>
            <a:rPr lang="en-US"/>
            <a:t>Client and user-on-client identification is insecure or complicated</a:t>
          </a:r>
        </a:p>
      </dgm:t>
    </dgm:pt>
    <dgm:pt modelId="{F6D96116-89E3-4817-8763-467332E8FA4C}" type="parTrans" cxnId="{D837B015-A6D8-4DCA-BF47-BFC913090257}">
      <dgm:prSet/>
      <dgm:spPr/>
      <dgm:t>
        <a:bodyPr/>
        <a:lstStyle/>
        <a:p>
          <a:endParaRPr lang="en-US"/>
        </a:p>
      </dgm:t>
    </dgm:pt>
    <dgm:pt modelId="{0923BEB8-1684-4712-864A-A20513E32E97}" type="sibTrans" cxnId="{D837B015-A6D8-4DCA-BF47-BFC913090257}">
      <dgm:prSet/>
      <dgm:spPr/>
      <dgm:t>
        <a:bodyPr/>
        <a:lstStyle/>
        <a:p>
          <a:endParaRPr lang="en-US"/>
        </a:p>
      </dgm:t>
    </dgm:pt>
    <dgm:pt modelId="{B4DCB547-29BB-4A98-B41C-10A3FB30DBD6}">
      <dgm:prSet/>
      <dgm:spPr/>
      <dgm:t>
        <a:bodyPr/>
        <a:lstStyle/>
        <a:p>
          <a:r>
            <a:rPr lang="en-US" b="1"/>
            <a:t>NFS</a:t>
          </a:r>
          <a:r>
            <a:rPr lang="en-US"/>
            <a:t> is standard UNIX client-server file sharing protocol</a:t>
          </a:r>
        </a:p>
      </dgm:t>
    </dgm:pt>
    <dgm:pt modelId="{B608DB9D-3C8B-45AA-A6F8-1B56149710D7}" type="parTrans" cxnId="{E8073E35-5889-4B4C-AFE0-FAA8EF3A7CC6}">
      <dgm:prSet/>
      <dgm:spPr/>
      <dgm:t>
        <a:bodyPr/>
        <a:lstStyle/>
        <a:p>
          <a:endParaRPr lang="en-US"/>
        </a:p>
      </dgm:t>
    </dgm:pt>
    <dgm:pt modelId="{CC3F1499-E5E3-4910-828E-867554676D2C}" type="sibTrans" cxnId="{E8073E35-5889-4B4C-AFE0-FAA8EF3A7CC6}">
      <dgm:prSet/>
      <dgm:spPr/>
      <dgm:t>
        <a:bodyPr/>
        <a:lstStyle/>
        <a:p>
          <a:endParaRPr lang="en-US"/>
        </a:p>
      </dgm:t>
    </dgm:pt>
    <dgm:pt modelId="{A0EC7731-7DB7-4BC0-B970-F6876D20CEDC}">
      <dgm:prSet/>
      <dgm:spPr/>
      <dgm:t>
        <a:bodyPr/>
        <a:lstStyle/>
        <a:p>
          <a:r>
            <a:rPr lang="en-US" b="1"/>
            <a:t>CIFS</a:t>
          </a:r>
          <a:r>
            <a:rPr lang="en-US"/>
            <a:t> is standard Windows protocol</a:t>
          </a:r>
        </a:p>
      </dgm:t>
    </dgm:pt>
    <dgm:pt modelId="{33667B22-3E2C-431C-AC61-BCF96B75F930}" type="parTrans" cxnId="{FB8B49BF-736A-4A1A-81AD-9512906EA116}">
      <dgm:prSet/>
      <dgm:spPr/>
      <dgm:t>
        <a:bodyPr/>
        <a:lstStyle/>
        <a:p>
          <a:endParaRPr lang="en-US"/>
        </a:p>
      </dgm:t>
    </dgm:pt>
    <dgm:pt modelId="{28D0520F-3FCF-440B-8FB7-D5E2C3554AB6}" type="sibTrans" cxnId="{FB8B49BF-736A-4A1A-81AD-9512906EA116}">
      <dgm:prSet/>
      <dgm:spPr/>
      <dgm:t>
        <a:bodyPr/>
        <a:lstStyle/>
        <a:p>
          <a:endParaRPr lang="en-US"/>
        </a:p>
      </dgm:t>
    </dgm:pt>
    <dgm:pt modelId="{FF34B310-0F6F-4E5A-93A4-3370A2EA4CD7}">
      <dgm:prSet/>
      <dgm:spPr/>
      <dgm:t>
        <a:bodyPr/>
        <a:lstStyle/>
        <a:p>
          <a:r>
            <a:rPr lang="en-US"/>
            <a:t>Standard operating system file calls are translated into remote calls</a:t>
          </a:r>
        </a:p>
      </dgm:t>
    </dgm:pt>
    <dgm:pt modelId="{415707EE-C618-4DA1-B7BB-6795A883AA1B}" type="parTrans" cxnId="{B3F12E10-5A3B-4266-BF59-07F95C982825}">
      <dgm:prSet/>
      <dgm:spPr/>
      <dgm:t>
        <a:bodyPr/>
        <a:lstStyle/>
        <a:p>
          <a:endParaRPr lang="en-US"/>
        </a:p>
      </dgm:t>
    </dgm:pt>
    <dgm:pt modelId="{5AF5F1DE-036D-457C-B3CA-43C01BAC81A6}" type="sibTrans" cxnId="{B3F12E10-5A3B-4266-BF59-07F95C982825}">
      <dgm:prSet/>
      <dgm:spPr/>
      <dgm:t>
        <a:bodyPr/>
        <a:lstStyle/>
        <a:p>
          <a:endParaRPr lang="en-US"/>
        </a:p>
      </dgm:t>
    </dgm:pt>
    <dgm:pt modelId="{C9647FB6-57FA-452E-B683-1FBF51174F97}">
      <dgm:prSet/>
      <dgm:spPr/>
      <dgm:t>
        <a:bodyPr/>
        <a:lstStyle/>
        <a:p>
          <a:r>
            <a:rPr lang="en-US"/>
            <a:t>Distributed Information Systems </a:t>
          </a:r>
          <a:r>
            <a:rPr lang="en-US" b="1"/>
            <a:t>(distributed naming services)</a:t>
          </a:r>
          <a:r>
            <a:rPr lang="en-US"/>
            <a:t> such as LDAP, DNS, NIS, Active Directory implement unified access to information needed for remote computing</a:t>
          </a:r>
        </a:p>
      </dgm:t>
    </dgm:pt>
    <dgm:pt modelId="{553057CF-C093-45D3-A33F-5A95CB41620B}" type="parTrans" cxnId="{99AED756-1AB1-45AF-905A-3842C6821A0F}">
      <dgm:prSet/>
      <dgm:spPr/>
      <dgm:t>
        <a:bodyPr/>
        <a:lstStyle/>
        <a:p>
          <a:endParaRPr lang="en-US"/>
        </a:p>
      </dgm:t>
    </dgm:pt>
    <dgm:pt modelId="{B5D26712-532C-4857-BE8D-DC229CC920B3}" type="sibTrans" cxnId="{99AED756-1AB1-45AF-905A-3842C6821A0F}">
      <dgm:prSet/>
      <dgm:spPr/>
      <dgm:t>
        <a:bodyPr/>
        <a:lstStyle/>
        <a:p>
          <a:endParaRPr lang="en-US"/>
        </a:p>
      </dgm:t>
    </dgm:pt>
    <dgm:pt modelId="{040CEC50-5910-425A-8DDF-315BB70E77D5}" type="pres">
      <dgm:prSet presAssocID="{22706606-A91E-4A99-A01B-886C66ED14AF}" presName="linear" presStyleCnt="0">
        <dgm:presLayoutVars>
          <dgm:animLvl val="lvl"/>
          <dgm:resizeHandles val="exact"/>
        </dgm:presLayoutVars>
      </dgm:prSet>
      <dgm:spPr/>
    </dgm:pt>
    <dgm:pt modelId="{10D1F428-0796-4997-9E21-D69D5AB72090}" type="pres">
      <dgm:prSet presAssocID="{C8D49837-031B-4E6B-98F4-ED488991CB1C}" presName="parentText" presStyleLbl="node1" presStyleIdx="0" presStyleCnt="3">
        <dgm:presLayoutVars>
          <dgm:chMax val="0"/>
          <dgm:bulletEnabled val="1"/>
        </dgm:presLayoutVars>
      </dgm:prSet>
      <dgm:spPr/>
    </dgm:pt>
    <dgm:pt modelId="{3A9D4DDE-737F-4B85-815C-25727C34782D}" type="pres">
      <dgm:prSet presAssocID="{C8D49837-031B-4E6B-98F4-ED488991CB1C}" presName="childText" presStyleLbl="revTx" presStyleIdx="0" presStyleCnt="2">
        <dgm:presLayoutVars>
          <dgm:bulletEnabled val="1"/>
        </dgm:presLayoutVars>
      </dgm:prSet>
      <dgm:spPr/>
    </dgm:pt>
    <dgm:pt modelId="{B037E9DD-A4C0-4152-8879-0D52F5238788}" type="pres">
      <dgm:prSet presAssocID="{F4A51435-047D-4D8D-9944-395F60C0D252}" presName="parentText" presStyleLbl="node1" presStyleIdx="1" presStyleCnt="3">
        <dgm:presLayoutVars>
          <dgm:chMax val="0"/>
          <dgm:bulletEnabled val="1"/>
        </dgm:presLayoutVars>
      </dgm:prSet>
      <dgm:spPr/>
    </dgm:pt>
    <dgm:pt modelId="{B7D36C1F-F6D9-418D-A167-135DBB90B2AC}" type="pres">
      <dgm:prSet presAssocID="{F4A51435-047D-4D8D-9944-395F60C0D252}" presName="childText" presStyleLbl="revTx" presStyleIdx="1" presStyleCnt="2">
        <dgm:presLayoutVars>
          <dgm:bulletEnabled val="1"/>
        </dgm:presLayoutVars>
      </dgm:prSet>
      <dgm:spPr/>
    </dgm:pt>
    <dgm:pt modelId="{951FE3F2-29EE-4FDD-96EC-F252B82933D9}" type="pres">
      <dgm:prSet presAssocID="{C9647FB6-57FA-452E-B683-1FBF51174F97}" presName="parentText" presStyleLbl="node1" presStyleIdx="2" presStyleCnt="3">
        <dgm:presLayoutVars>
          <dgm:chMax val="0"/>
          <dgm:bulletEnabled val="1"/>
        </dgm:presLayoutVars>
      </dgm:prSet>
      <dgm:spPr/>
    </dgm:pt>
  </dgm:ptLst>
  <dgm:cxnLst>
    <dgm:cxn modelId="{AA473B08-6B15-42F5-B694-10F334C32E59}" srcId="{C8D49837-031B-4E6B-98F4-ED488991CB1C}" destId="{C42D01CB-8DDA-4F9C-99E9-C578FBC79B60}" srcOrd="1" destOrd="0" parTransId="{AC693E85-894C-4082-86BC-81881ABF6C89}" sibTransId="{9DD0B26B-DDAF-4E9F-8F22-638422D389E5}"/>
    <dgm:cxn modelId="{B3F12E10-5A3B-4266-BF59-07F95C982825}" srcId="{F4A51435-047D-4D8D-9944-395F60C0D252}" destId="{FF34B310-0F6F-4E5A-93A4-3370A2EA4CD7}" srcOrd="4" destOrd="0" parTransId="{415707EE-C618-4DA1-B7BB-6795A883AA1B}" sibTransId="{5AF5F1DE-036D-457C-B3CA-43C01BAC81A6}"/>
    <dgm:cxn modelId="{D837B015-A6D8-4DCA-BF47-BFC913090257}" srcId="{F4A51435-047D-4D8D-9944-395F60C0D252}" destId="{9BE39B84-042A-45E9-A94B-B7572A6DD5CE}" srcOrd="1" destOrd="0" parTransId="{F6D96116-89E3-4817-8763-467332E8FA4C}" sibTransId="{0923BEB8-1684-4712-864A-A20513E32E97}"/>
    <dgm:cxn modelId="{8353F51E-CE1A-4629-8D70-331615DE093D}" type="presOf" srcId="{FF34B310-0F6F-4E5A-93A4-3370A2EA4CD7}" destId="{B7D36C1F-F6D9-418D-A167-135DBB90B2AC}" srcOrd="0" destOrd="4" presId="urn:microsoft.com/office/officeart/2005/8/layout/vList2"/>
    <dgm:cxn modelId="{6761DC2F-A863-43CD-B2B8-45EE24726396}" type="presOf" srcId="{B4DCB547-29BB-4A98-B41C-10A3FB30DBD6}" destId="{B7D36C1F-F6D9-418D-A167-135DBB90B2AC}" srcOrd="0" destOrd="2" presId="urn:microsoft.com/office/officeart/2005/8/layout/vList2"/>
    <dgm:cxn modelId="{E8073E35-5889-4B4C-AFE0-FAA8EF3A7CC6}" srcId="{F4A51435-047D-4D8D-9944-395F60C0D252}" destId="{B4DCB547-29BB-4A98-B41C-10A3FB30DBD6}" srcOrd="2" destOrd="0" parTransId="{B608DB9D-3C8B-45AA-A6F8-1B56149710D7}" sibTransId="{CC3F1499-E5E3-4910-828E-867554676D2C}"/>
    <dgm:cxn modelId="{B12A6849-CFB7-4B02-9961-BC3646C55709}" type="presOf" srcId="{BFC9D7D8-879F-4353-B4EB-C2E616CCBA71}" destId="{3A9D4DDE-737F-4B85-815C-25727C34782D}" srcOrd="0" destOrd="2" presId="urn:microsoft.com/office/officeart/2005/8/layout/vList2"/>
    <dgm:cxn modelId="{8CDADE4C-7491-4FBA-8C22-B31499373BA7}" type="presOf" srcId="{75FE96CB-5F31-4E86-9CDD-9C2C32FEFE05}" destId="{3A9D4DDE-737F-4B85-815C-25727C34782D}" srcOrd="0" destOrd="0" presId="urn:microsoft.com/office/officeart/2005/8/layout/vList2"/>
    <dgm:cxn modelId="{1FB9CA4F-BA83-434E-8454-B06C51D63A71}" srcId="{F4A51435-047D-4D8D-9944-395F60C0D252}" destId="{EA13A569-E90E-4379-91C1-383EF5F5696F}" srcOrd="0" destOrd="0" parTransId="{BF4A9FDD-79A9-48EA-BF7F-FB10D7D5E908}" sibTransId="{C5103DA9-7669-49DE-B3E3-90FD3CF7E959}"/>
    <dgm:cxn modelId="{6E066350-CE3E-4D86-8006-E47F27846D81}" type="presOf" srcId="{C42D01CB-8DDA-4F9C-99E9-C578FBC79B60}" destId="{3A9D4DDE-737F-4B85-815C-25727C34782D}" srcOrd="0" destOrd="1" presId="urn:microsoft.com/office/officeart/2005/8/layout/vList2"/>
    <dgm:cxn modelId="{678BE971-4077-413F-A141-8CBB5D04503A}" srcId="{C8D49837-031B-4E6B-98F4-ED488991CB1C}" destId="{BFC9D7D8-879F-4353-B4EB-C2E616CCBA71}" srcOrd="2" destOrd="0" parTransId="{6EB4B08F-482B-431C-B73C-AECE7443D4CB}" sibTransId="{597D2D89-C0B8-4BF5-A302-8168F9342520}"/>
    <dgm:cxn modelId="{99AED756-1AB1-45AF-905A-3842C6821A0F}" srcId="{22706606-A91E-4A99-A01B-886C66ED14AF}" destId="{C9647FB6-57FA-452E-B683-1FBF51174F97}" srcOrd="2" destOrd="0" parTransId="{553057CF-C093-45D3-A33F-5A95CB41620B}" sibTransId="{B5D26712-532C-4857-BE8D-DC229CC920B3}"/>
    <dgm:cxn modelId="{EAEAD577-5BF7-473B-9374-71C8FD7A040C}" type="presOf" srcId="{C9647FB6-57FA-452E-B683-1FBF51174F97}" destId="{951FE3F2-29EE-4FDD-96EC-F252B82933D9}" srcOrd="0" destOrd="0" presId="urn:microsoft.com/office/officeart/2005/8/layout/vList2"/>
    <dgm:cxn modelId="{58F8E689-0FDE-4879-A69E-9329F0495694}" srcId="{22706606-A91E-4A99-A01B-886C66ED14AF}" destId="{F4A51435-047D-4D8D-9944-395F60C0D252}" srcOrd="1" destOrd="0" parTransId="{15FE395D-90CE-4A32-B573-EBDB4500E18D}" sibTransId="{B179FD0D-ECFF-4ABA-8F79-D8C6417D57EC}"/>
    <dgm:cxn modelId="{96B3DC96-5E51-4ABE-8503-007FAB699032}" type="presOf" srcId="{F4A51435-047D-4D8D-9944-395F60C0D252}" destId="{B037E9DD-A4C0-4152-8879-0D52F5238788}" srcOrd="0" destOrd="0" presId="urn:microsoft.com/office/officeart/2005/8/layout/vList2"/>
    <dgm:cxn modelId="{37D168A6-EC3E-44B7-9272-67AB72D4795C}" type="presOf" srcId="{C8D49837-031B-4E6B-98F4-ED488991CB1C}" destId="{10D1F428-0796-4997-9E21-D69D5AB72090}" srcOrd="0" destOrd="0" presId="urn:microsoft.com/office/officeart/2005/8/layout/vList2"/>
    <dgm:cxn modelId="{CCAC97A7-0FD2-4AA3-B62E-DD316FA3B03C}" srcId="{22706606-A91E-4A99-A01B-886C66ED14AF}" destId="{C8D49837-031B-4E6B-98F4-ED488991CB1C}" srcOrd="0" destOrd="0" parTransId="{8E453795-6E70-4853-BB8E-A1E23C74DD32}" sibTransId="{F68AB434-7433-47CD-9114-9D1FDA068F95}"/>
    <dgm:cxn modelId="{74BD92B3-990B-4D81-9171-699ADEE1D2F2}" srcId="{C8D49837-031B-4E6B-98F4-ED488991CB1C}" destId="{75FE96CB-5F31-4E86-9CDD-9C2C32FEFE05}" srcOrd="0" destOrd="0" parTransId="{13F3B520-772B-46B8-AF8C-46924EE0FDAC}" sibTransId="{AC3CF99C-9440-43D3-882B-08BB53356261}"/>
    <dgm:cxn modelId="{C2A751B6-6FB1-4E79-96DB-E6AE3195BE44}" type="presOf" srcId="{22706606-A91E-4A99-A01B-886C66ED14AF}" destId="{040CEC50-5910-425A-8DDF-315BB70E77D5}" srcOrd="0" destOrd="0" presId="urn:microsoft.com/office/officeart/2005/8/layout/vList2"/>
    <dgm:cxn modelId="{FB8B49BF-736A-4A1A-81AD-9512906EA116}" srcId="{F4A51435-047D-4D8D-9944-395F60C0D252}" destId="{A0EC7731-7DB7-4BC0-B970-F6876D20CEDC}" srcOrd="3" destOrd="0" parTransId="{33667B22-3E2C-431C-AC61-BCF96B75F930}" sibTransId="{28D0520F-3FCF-440B-8FB7-D5E2C3554AB6}"/>
    <dgm:cxn modelId="{2516E1C3-B5D4-46C0-92FF-9DF1083EB022}" type="presOf" srcId="{EA13A569-E90E-4379-91C1-383EF5F5696F}" destId="{B7D36C1F-F6D9-418D-A167-135DBB90B2AC}" srcOrd="0" destOrd="0" presId="urn:microsoft.com/office/officeart/2005/8/layout/vList2"/>
    <dgm:cxn modelId="{0E4EF7D5-6EA4-48DC-BF6D-7F6B19DAE988}" type="presOf" srcId="{A0EC7731-7DB7-4BC0-B970-F6876D20CEDC}" destId="{B7D36C1F-F6D9-418D-A167-135DBB90B2AC}" srcOrd="0" destOrd="3" presId="urn:microsoft.com/office/officeart/2005/8/layout/vList2"/>
    <dgm:cxn modelId="{FCC95FF0-370C-4518-969E-97BA7B69E560}" type="presOf" srcId="{9BE39B84-042A-45E9-A94B-B7572A6DD5CE}" destId="{B7D36C1F-F6D9-418D-A167-135DBB90B2AC}" srcOrd="0" destOrd="1" presId="urn:microsoft.com/office/officeart/2005/8/layout/vList2"/>
    <dgm:cxn modelId="{87BCC122-EF49-46E9-97FE-50B30F3063EF}" type="presParOf" srcId="{040CEC50-5910-425A-8DDF-315BB70E77D5}" destId="{10D1F428-0796-4997-9E21-D69D5AB72090}" srcOrd="0" destOrd="0" presId="urn:microsoft.com/office/officeart/2005/8/layout/vList2"/>
    <dgm:cxn modelId="{43D04212-3A8A-4283-8126-95DE820A5839}" type="presParOf" srcId="{040CEC50-5910-425A-8DDF-315BB70E77D5}" destId="{3A9D4DDE-737F-4B85-815C-25727C34782D}" srcOrd="1" destOrd="0" presId="urn:microsoft.com/office/officeart/2005/8/layout/vList2"/>
    <dgm:cxn modelId="{79FB88D5-FE8B-4648-8BAB-8F4FD3886DDD}" type="presParOf" srcId="{040CEC50-5910-425A-8DDF-315BB70E77D5}" destId="{B037E9DD-A4C0-4152-8879-0D52F5238788}" srcOrd="2" destOrd="0" presId="urn:microsoft.com/office/officeart/2005/8/layout/vList2"/>
    <dgm:cxn modelId="{B2B4B7C0-5310-4A66-A502-4E48D57D2AE5}" type="presParOf" srcId="{040CEC50-5910-425A-8DDF-315BB70E77D5}" destId="{B7D36C1F-F6D9-418D-A167-135DBB90B2AC}" srcOrd="3" destOrd="0" presId="urn:microsoft.com/office/officeart/2005/8/layout/vList2"/>
    <dgm:cxn modelId="{E3E27894-A327-4B68-A902-BBBF78790367}" type="presParOf" srcId="{040CEC50-5910-425A-8DDF-315BB70E77D5}" destId="{951FE3F2-29EE-4FDD-96EC-F252B82933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40220E-11C5-4DA4-9245-85A45EC3AEF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C3EE9A7-84DB-4BED-9FE8-05D025CBAE7F}">
      <dgm:prSet/>
      <dgm:spPr/>
      <dgm:t>
        <a:bodyPr/>
        <a:lstStyle/>
        <a:p>
          <a:r>
            <a:rPr lang="en-US"/>
            <a:t>All file systems have failure modes</a:t>
          </a:r>
        </a:p>
      </dgm:t>
    </dgm:pt>
    <dgm:pt modelId="{4510BAB4-B4E4-4D21-84A7-AD2A76892AC4}" type="parTrans" cxnId="{04C16072-AD41-4B20-B867-86ADA784CC80}">
      <dgm:prSet/>
      <dgm:spPr/>
      <dgm:t>
        <a:bodyPr/>
        <a:lstStyle/>
        <a:p>
          <a:endParaRPr lang="en-US"/>
        </a:p>
      </dgm:t>
    </dgm:pt>
    <dgm:pt modelId="{047C573A-A816-43A9-8058-1CE320916671}" type="sibTrans" cxnId="{04C16072-AD41-4B20-B867-86ADA784CC80}">
      <dgm:prSet/>
      <dgm:spPr/>
      <dgm:t>
        <a:bodyPr/>
        <a:lstStyle/>
        <a:p>
          <a:endParaRPr lang="en-US"/>
        </a:p>
      </dgm:t>
    </dgm:pt>
    <dgm:pt modelId="{A27E5DA2-EF50-43FB-8046-F313EF8DE662}">
      <dgm:prSet/>
      <dgm:spPr/>
      <dgm:t>
        <a:bodyPr/>
        <a:lstStyle/>
        <a:p>
          <a:r>
            <a:rPr lang="en-US" dirty="0"/>
            <a:t>For example corruption of directory structures or other non-user data, called </a:t>
          </a:r>
          <a:r>
            <a:rPr lang="en-US" b="1" dirty="0"/>
            <a:t>metadata</a:t>
          </a:r>
          <a:endParaRPr lang="en-US" dirty="0"/>
        </a:p>
      </dgm:t>
    </dgm:pt>
    <dgm:pt modelId="{D826F6F1-BD69-4E43-8C46-01A1A4D31F76}" type="parTrans" cxnId="{4C723310-2452-4F48-8341-2FF389E8EB44}">
      <dgm:prSet/>
      <dgm:spPr/>
      <dgm:t>
        <a:bodyPr/>
        <a:lstStyle/>
        <a:p>
          <a:endParaRPr lang="en-US"/>
        </a:p>
      </dgm:t>
    </dgm:pt>
    <dgm:pt modelId="{F5EBAFC7-370D-41CE-B682-3660F437B3A5}" type="sibTrans" cxnId="{4C723310-2452-4F48-8341-2FF389E8EB44}">
      <dgm:prSet/>
      <dgm:spPr/>
      <dgm:t>
        <a:bodyPr/>
        <a:lstStyle/>
        <a:p>
          <a:endParaRPr lang="en-US"/>
        </a:p>
      </dgm:t>
    </dgm:pt>
    <dgm:pt modelId="{36E08515-2B8E-4571-924C-561BB4EC3BA3}">
      <dgm:prSet/>
      <dgm:spPr/>
      <dgm:t>
        <a:bodyPr/>
        <a:lstStyle/>
        <a:p>
          <a:r>
            <a:rPr lang="en-US"/>
            <a:t>Remote file systems add new failure modes, due to network failure, server failure</a:t>
          </a:r>
        </a:p>
      </dgm:t>
    </dgm:pt>
    <dgm:pt modelId="{DE0AB3BE-44EE-4B7C-9417-B1A6E441BD16}" type="parTrans" cxnId="{BA22DE36-623B-4562-A30B-BAEB5F3A6EC0}">
      <dgm:prSet/>
      <dgm:spPr/>
      <dgm:t>
        <a:bodyPr/>
        <a:lstStyle/>
        <a:p>
          <a:endParaRPr lang="en-US"/>
        </a:p>
      </dgm:t>
    </dgm:pt>
    <dgm:pt modelId="{86CB5B9C-4284-468F-BAF5-557D1048608D}" type="sibTrans" cxnId="{BA22DE36-623B-4562-A30B-BAEB5F3A6EC0}">
      <dgm:prSet/>
      <dgm:spPr/>
      <dgm:t>
        <a:bodyPr/>
        <a:lstStyle/>
        <a:p>
          <a:endParaRPr lang="en-US"/>
        </a:p>
      </dgm:t>
    </dgm:pt>
    <dgm:pt modelId="{B5B8B08C-68DB-42F6-8C93-BA13DF417379}">
      <dgm:prSet/>
      <dgm:spPr/>
      <dgm:t>
        <a:bodyPr/>
        <a:lstStyle/>
        <a:p>
          <a:r>
            <a:rPr lang="en-US"/>
            <a:t>Recovery from failure can involve </a:t>
          </a:r>
          <a:r>
            <a:rPr lang="en-US" b="1"/>
            <a:t>state information </a:t>
          </a:r>
          <a:r>
            <a:rPr lang="en-US"/>
            <a:t>about status of each remote request</a:t>
          </a:r>
        </a:p>
      </dgm:t>
    </dgm:pt>
    <dgm:pt modelId="{3B5DFAAD-662B-4FDD-A504-21BB6DB965E6}" type="parTrans" cxnId="{7F5A4AD6-F820-4C2B-A8C1-9A276927C30E}">
      <dgm:prSet/>
      <dgm:spPr/>
      <dgm:t>
        <a:bodyPr/>
        <a:lstStyle/>
        <a:p>
          <a:endParaRPr lang="en-US"/>
        </a:p>
      </dgm:t>
    </dgm:pt>
    <dgm:pt modelId="{145A227C-C6D6-4A58-8F17-6765014E1F71}" type="sibTrans" cxnId="{7F5A4AD6-F820-4C2B-A8C1-9A276927C30E}">
      <dgm:prSet/>
      <dgm:spPr/>
      <dgm:t>
        <a:bodyPr/>
        <a:lstStyle/>
        <a:p>
          <a:endParaRPr lang="en-US"/>
        </a:p>
      </dgm:t>
    </dgm:pt>
    <dgm:pt modelId="{CCE2AE3E-9C12-4775-B0C3-1ADEF220886F}">
      <dgm:prSet/>
      <dgm:spPr/>
      <dgm:t>
        <a:bodyPr/>
        <a:lstStyle/>
        <a:p>
          <a:r>
            <a:rPr lang="en-US" b="1"/>
            <a:t>Stateless</a:t>
          </a:r>
          <a:r>
            <a:rPr lang="en-US"/>
            <a:t> protocols such as NFS v3 include all information in each request, allowing easy recovery but less security</a:t>
          </a:r>
        </a:p>
      </dgm:t>
    </dgm:pt>
    <dgm:pt modelId="{D3AA5B12-01FD-41B6-B905-162C1980DACA}" type="parTrans" cxnId="{B5E5B0B4-CB0D-482B-9617-D29D578F86A4}">
      <dgm:prSet/>
      <dgm:spPr/>
      <dgm:t>
        <a:bodyPr/>
        <a:lstStyle/>
        <a:p>
          <a:endParaRPr lang="en-US"/>
        </a:p>
      </dgm:t>
    </dgm:pt>
    <dgm:pt modelId="{9843D504-96C2-409C-8DF7-AC229F8EC261}" type="sibTrans" cxnId="{B5E5B0B4-CB0D-482B-9617-D29D578F86A4}">
      <dgm:prSet/>
      <dgm:spPr/>
      <dgm:t>
        <a:bodyPr/>
        <a:lstStyle/>
        <a:p>
          <a:endParaRPr lang="en-US"/>
        </a:p>
      </dgm:t>
    </dgm:pt>
    <dgm:pt modelId="{EA413859-64FD-488E-BF7B-D8E67FD90760}" type="pres">
      <dgm:prSet presAssocID="{F140220E-11C5-4DA4-9245-85A45EC3AEF0}" presName="linear" presStyleCnt="0">
        <dgm:presLayoutVars>
          <dgm:animLvl val="lvl"/>
          <dgm:resizeHandles val="exact"/>
        </dgm:presLayoutVars>
      </dgm:prSet>
      <dgm:spPr/>
    </dgm:pt>
    <dgm:pt modelId="{D93A3B2D-F5DC-4704-A90E-A622779777C7}" type="pres">
      <dgm:prSet presAssocID="{0C3EE9A7-84DB-4BED-9FE8-05D025CBAE7F}" presName="parentText" presStyleLbl="node1" presStyleIdx="0" presStyleCnt="4">
        <dgm:presLayoutVars>
          <dgm:chMax val="0"/>
          <dgm:bulletEnabled val="1"/>
        </dgm:presLayoutVars>
      </dgm:prSet>
      <dgm:spPr/>
    </dgm:pt>
    <dgm:pt modelId="{3DAF0D33-4476-4C01-9803-9BA6C9FE62B8}" type="pres">
      <dgm:prSet presAssocID="{0C3EE9A7-84DB-4BED-9FE8-05D025CBAE7F}" presName="childText" presStyleLbl="revTx" presStyleIdx="0" presStyleCnt="1">
        <dgm:presLayoutVars>
          <dgm:bulletEnabled val="1"/>
        </dgm:presLayoutVars>
      </dgm:prSet>
      <dgm:spPr/>
    </dgm:pt>
    <dgm:pt modelId="{055C914B-D7AE-4B14-B604-92D68E1A7E37}" type="pres">
      <dgm:prSet presAssocID="{36E08515-2B8E-4571-924C-561BB4EC3BA3}" presName="parentText" presStyleLbl="node1" presStyleIdx="1" presStyleCnt="4">
        <dgm:presLayoutVars>
          <dgm:chMax val="0"/>
          <dgm:bulletEnabled val="1"/>
        </dgm:presLayoutVars>
      </dgm:prSet>
      <dgm:spPr/>
    </dgm:pt>
    <dgm:pt modelId="{1E59D9D4-E6AA-424B-8168-73DC83B2BC78}" type="pres">
      <dgm:prSet presAssocID="{86CB5B9C-4284-468F-BAF5-557D1048608D}" presName="spacer" presStyleCnt="0"/>
      <dgm:spPr/>
    </dgm:pt>
    <dgm:pt modelId="{55707FF0-7FB0-43D5-8487-D796420323E5}" type="pres">
      <dgm:prSet presAssocID="{B5B8B08C-68DB-42F6-8C93-BA13DF417379}" presName="parentText" presStyleLbl="node1" presStyleIdx="2" presStyleCnt="4">
        <dgm:presLayoutVars>
          <dgm:chMax val="0"/>
          <dgm:bulletEnabled val="1"/>
        </dgm:presLayoutVars>
      </dgm:prSet>
      <dgm:spPr/>
    </dgm:pt>
    <dgm:pt modelId="{0B54882B-EAC5-4F6C-A01C-5629E192CB57}" type="pres">
      <dgm:prSet presAssocID="{145A227C-C6D6-4A58-8F17-6765014E1F71}" presName="spacer" presStyleCnt="0"/>
      <dgm:spPr/>
    </dgm:pt>
    <dgm:pt modelId="{9F44647B-07B7-4136-8FC0-6F938BA4DF0D}" type="pres">
      <dgm:prSet presAssocID="{CCE2AE3E-9C12-4775-B0C3-1ADEF220886F}" presName="parentText" presStyleLbl="node1" presStyleIdx="3" presStyleCnt="4">
        <dgm:presLayoutVars>
          <dgm:chMax val="0"/>
          <dgm:bulletEnabled val="1"/>
        </dgm:presLayoutVars>
      </dgm:prSet>
      <dgm:spPr/>
    </dgm:pt>
  </dgm:ptLst>
  <dgm:cxnLst>
    <dgm:cxn modelId="{6998CF0A-D02B-4A7A-B1F7-33C678B2375E}" type="presOf" srcId="{0C3EE9A7-84DB-4BED-9FE8-05D025CBAE7F}" destId="{D93A3B2D-F5DC-4704-A90E-A622779777C7}" srcOrd="0" destOrd="0" presId="urn:microsoft.com/office/officeart/2005/8/layout/vList2"/>
    <dgm:cxn modelId="{4C723310-2452-4F48-8341-2FF389E8EB44}" srcId="{0C3EE9A7-84DB-4BED-9FE8-05D025CBAE7F}" destId="{A27E5DA2-EF50-43FB-8046-F313EF8DE662}" srcOrd="0" destOrd="0" parTransId="{D826F6F1-BD69-4E43-8C46-01A1A4D31F76}" sibTransId="{F5EBAFC7-370D-41CE-B682-3660F437B3A5}"/>
    <dgm:cxn modelId="{BA22DE36-623B-4562-A30B-BAEB5F3A6EC0}" srcId="{F140220E-11C5-4DA4-9245-85A45EC3AEF0}" destId="{36E08515-2B8E-4571-924C-561BB4EC3BA3}" srcOrd="1" destOrd="0" parTransId="{DE0AB3BE-44EE-4B7C-9417-B1A6E441BD16}" sibTransId="{86CB5B9C-4284-468F-BAF5-557D1048608D}"/>
    <dgm:cxn modelId="{1ED80A69-6235-4563-9F0F-A623216D2FDC}" type="presOf" srcId="{A27E5DA2-EF50-43FB-8046-F313EF8DE662}" destId="{3DAF0D33-4476-4C01-9803-9BA6C9FE62B8}" srcOrd="0" destOrd="0" presId="urn:microsoft.com/office/officeart/2005/8/layout/vList2"/>
    <dgm:cxn modelId="{04C16072-AD41-4B20-B867-86ADA784CC80}" srcId="{F140220E-11C5-4DA4-9245-85A45EC3AEF0}" destId="{0C3EE9A7-84DB-4BED-9FE8-05D025CBAE7F}" srcOrd="0" destOrd="0" parTransId="{4510BAB4-B4E4-4D21-84A7-AD2A76892AC4}" sibTransId="{047C573A-A816-43A9-8058-1CE320916671}"/>
    <dgm:cxn modelId="{B5E5B0B4-CB0D-482B-9617-D29D578F86A4}" srcId="{F140220E-11C5-4DA4-9245-85A45EC3AEF0}" destId="{CCE2AE3E-9C12-4775-B0C3-1ADEF220886F}" srcOrd="3" destOrd="0" parTransId="{D3AA5B12-01FD-41B6-B905-162C1980DACA}" sibTransId="{9843D504-96C2-409C-8DF7-AC229F8EC261}"/>
    <dgm:cxn modelId="{975403BC-550A-471E-A603-544634B910F0}" type="presOf" srcId="{B5B8B08C-68DB-42F6-8C93-BA13DF417379}" destId="{55707FF0-7FB0-43D5-8487-D796420323E5}" srcOrd="0" destOrd="0" presId="urn:microsoft.com/office/officeart/2005/8/layout/vList2"/>
    <dgm:cxn modelId="{B3AB91C2-582D-4A5F-911E-B0C5F3B17D22}" type="presOf" srcId="{CCE2AE3E-9C12-4775-B0C3-1ADEF220886F}" destId="{9F44647B-07B7-4136-8FC0-6F938BA4DF0D}" srcOrd="0" destOrd="0" presId="urn:microsoft.com/office/officeart/2005/8/layout/vList2"/>
    <dgm:cxn modelId="{7F5A4AD6-F820-4C2B-A8C1-9A276927C30E}" srcId="{F140220E-11C5-4DA4-9245-85A45EC3AEF0}" destId="{B5B8B08C-68DB-42F6-8C93-BA13DF417379}" srcOrd="2" destOrd="0" parTransId="{3B5DFAAD-662B-4FDD-A504-21BB6DB965E6}" sibTransId="{145A227C-C6D6-4A58-8F17-6765014E1F71}"/>
    <dgm:cxn modelId="{B4C2B4EF-947C-47F2-BE41-B84202DD94D6}" type="presOf" srcId="{36E08515-2B8E-4571-924C-561BB4EC3BA3}" destId="{055C914B-D7AE-4B14-B604-92D68E1A7E37}" srcOrd="0" destOrd="0" presId="urn:microsoft.com/office/officeart/2005/8/layout/vList2"/>
    <dgm:cxn modelId="{CC6FEEF2-8FEB-46C6-A199-9967AF609E4E}" type="presOf" srcId="{F140220E-11C5-4DA4-9245-85A45EC3AEF0}" destId="{EA413859-64FD-488E-BF7B-D8E67FD90760}" srcOrd="0" destOrd="0" presId="urn:microsoft.com/office/officeart/2005/8/layout/vList2"/>
    <dgm:cxn modelId="{7829A5F3-37A4-4295-9B5A-9241064065CD}" type="presParOf" srcId="{EA413859-64FD-488E-BF7B-D8E67FD90760}" destId="{D93A3B2D-F5DC-4704-A90E-A622779777C7}" srcOrd="0" destOrd="0" presId="urn:microsoft.com/office/officeart/2005/8/layout/vList2"/>
    <dgm:cxn modelId="{205E8CE7-842D-4EE2-AE90-721F911853F3}" type="presParOf" srcId="{EA413859-64FD-488E-BF7B-D8E67FD90760}" destId="{3DAF0D33-4476-4C01-9803-9BA6C9FE62B8}" srcOrd="1" destOrd="0" presId="urn:microsoft.com/office/officeart/2005/8/layout/vList2"/>
    <dgm:cxn modelId="{C8B48D0D-73FC-43F7-8655-E0A5138C7DCC}" type="presParOf" srcId="{EA413859-64FD-488E-BF7B-D8E67FD90760}" destId="{055C914B-D7AE-4B14-B604-92D68E1A7E37}" srcOrd="2" destOrd="0" presId="urn:microsoft.com/office/officeart/2005/8/layout/vList2"/>
    <dgm:cxn modelId="{2913A1F0-9894-4A3D-9DD8-A1D63F7B5001}" type="presParOf" srcId="{EA413859-64FD-488E-BF7B-D8E67FD90760}" destId="{1E59D9D4-E6AA-424B-8168-73DC83B2BC78}" srcOrd="3" destOrd="0" presId="urn:microsoft.com/office/officeart/2005/8/layout/vList2"/>
    <dgm:cxn modelId="{10683EF2-D2B3-41FE-A2C7-9B2411A85542}" type="presParOf" srcId="{EA413859-64FD-488E-BF7B-D8E67FD90760}" destId="{55707FF0-7FB0-43D5-8487-D796420323E5}" srcOrd="4" destOrd="0" presId="urn:microsoft.com/office/officeart/2005/8/layout/vList2"/>
    <dgm:cxn modelId="{F6D15907-5DE3-43EC-9FA4-39AE883704FE}" type="presParOf" srcId="{EA413859-64FD-488E-BF7B-D8E67FD90760}" destId="{0B54882B-EAC5-4F6C-A01C-5629E192CB57}" srcOrd="5" destOrd="0" presId="urn:microsoft.com/office/officeart/2005/8/layout/vList2"/>
    <dgm:cxn modelId="{48E2733D-3F89-45D6-8777-8C0E3EEAFE8E}" type="presParOf" srcId="{EA413859-64FD-488E-BF7B-D8E67FD90760}" destId="{9F44647B-07B7-4136-8FC0-6F938BA4DF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FE60C4-23EC-4C7A-BCA5-0ED5E15133C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5918203-747F-42AF-AFD4-C69D1A671AEF}">
      <dgm:prSet/>
      <dgm:spPr/>
      <dgm:t>
        <a:bodyPr/>
        <a:lstStyle/>
        <a:p>
          <a:r>
            <a:rPr lang="en-US"/>
            <a:t>Long-term existence</a:t>
          </a:r>
        </a:p>
      </dgm:t>
    </dgm:pt>
    <dgm:pt modelId="{00B21AFE-28D2-4C49-9D2B-5653DE020B13}" type="parTrans" cxnId="{E8E801F2-47F0-41EB-A691-CFC8A2C6230A}">
      <dgm:prSet/>
      <dgm:spPr/>
      <dgm:t>
        <a:bodyPr/>
        <a:lstStyle/>
        <a:p>
          <a:endParaRPr lang="en-US"/>
        </a:p>
      </dgm:t>
    </dgm:pt>
    <dgm:pt modelId="{7DD04CE3-E0D5-4583-9758-1552E52734E8}" type="sibTrans" cxnId="{E8E801F2-47F0-41EB-A691-CFC8A2C6230A}">
      <dgm:prSet/>
      <dgm:spPr/>
      <dgm:t>
        <a:bodyPr/>
        <a:lstStyle/>
        <a:p>
          <a:endParaRPr lang="en-US"/>
        </a:p>
      </dgm:t>
    </dgm:pt>
    <dgm:pt modelId="{E23ADEB9-21FB-4576-81BE-004D90B9066B}">
      <dgm:prSet/>
      <dgm:spPr/>
      <dgm:t>
        <a:bodyPr/>
        <a:lstStyle/>
        <a:p>
          <a:r>
            <a:rPr lang="en-US"/>
            <a:t>files are stored on disk or other secondary storage and do not disappear when a user logs off</a:t>
          </a:r>
        </a:p>
      </dgm:t>
    </dgm:pt>
    <dgm:pt modelId="{B024932E-D165-455D-B461-281A32691EB5}" type="parTrans" cxnId="{77CD2458-65D0-4C0D-8978-2087E8648121}">
      <dgm:prSet/>
      <dgm:spPr/>
      <dgm:t>
        <a:bodyPr/>
        <a:lstStyle/>
        <a:p>
          <a:endParaRPr lang="en-US"/>
        </a:p>
      </dgm:t>
    </dgm:pt>
    <dgm:pt modelId="{A5782869-831A-4991-AA53-0DE575B6D707}" type="sibTrans" cxnId="{77CD2458-65D0-4C0D-8978-2087E8648121}">
      <dgm:prSet/>
      <dgm:spPr/>
      <dgm:t>
        <a:bodyPr/>
        <a:lstStyle/>
        <a:p>
          <a:endParaRPr lang="en-US"/>
        </a:p>
      </dgm:t>
    </dgm:pt>
    <dgm:pt modelId="{334C87CA-DB08-4088-8A3B-488D0A983299}">
      <dgm:prSet/>
      <dgm:spPr/>
      <dgm:t>
        <a:bodyPr/>
        <a:lstStyle/>
        <a:p>
          <a:r>
            <a:rPr lang="en-US"/>
            <a:t>Sharable between processes</a:t>
          </a:r>
        </a:p>
      </dgm:t>
    </dgm:pt>
    <dgm:pt modelId="{DEF72243-3FA2-44EC-B42A-999394876262}" type="parTrans" cxnId="{E8814A61-D3A8-469A-B23C-D5ED87D8EF83}">
      <dgm:prSet/>
      <dgm:spPr/>
      <dgm:t>
        <a:bodyPr/>
        <a:lstStyle/>
        <a:p>
          <a:endParaRPr lang="en-US"/>
        </a:p>
      </dgm:t>
    </dgm:pt>
    <dgm:pt modelId="{57DE88FC-2B41-41D3-ACA2-95BEB17BF29C}" type="sibTrans" cxnId="{E8814A61-D3A8-469A-B23C-D5ED87D8EF83}">
      <dgm:prSet/>
      <dgm:spPr/>
      <dgm:t>
        <a:bodyPr/>
        <a:lstStyle/>
        <a:p>
          <a:endParaRPr lang="en-US"/>
        </a:p>
      </dgm:t>
    </dgm:pt>
    <dgm:pt modelId="{2B40AD73-07CB-4EAA-B0EE-525BBB06DA66}">
      <dgm:prSet/>
      <dgm:spPr/>
      <dgm:t>
        <a:bodyPr/>
        <a:lstStyle/>
        <a:p>
          <a:r>
            <a:rPr lang="en-US" dirty="0"/>
            <a:t>files have names and can have associated access permissions that permit controlled sharing</a:t>
          </a:r>
        </a:p>
      </dgm:t>
    </dgm:pt>
    <dgm:pt modelId="{63A472DF-0BE0-4297-BE1D-7070B4556C38}" type="parTrans" cxnId="{FAB1556F-1EC1-4B7F-833C-57719EB55919}">
      <dgm:prSet/>
      <dgm:spPr/>
      <dgm:t>
        <a:bodyPr/>
        <a:lstStyle/>
        <a:p>
          <a:endParaRPr lang="en-US"/>
        </a:p>
      </dgm:t>
    </dgm:pt>
    <dgm:pt modelId="{3BDE4582-72BA-4A10-9061-099404A65227}" type="sibTrans" cxnId="{FAB1556F-1EC1-4B7F-833C-57719EB55919}">
      <dgm:prSet/>
      <dgm:spPr/>
      <dgm:t>
        <a:bodyPr/>
        <a:lstStyle/>
        <a:p>
          <a:endParaRPr lang="en-US"/>
        </a:p>
      </dgm:t>
    </dgm:pt>
    <dgm:pt modelId="{C741995E-5E91-465F-9747-3D4ABD8D3991}">
      <dgm:prSet/>
      <dgm:spPr/>
      <dgm:t>
        <a:bodyPr/>
        <a:lstStyle/>
        <a:p>
          <a:r>
            <a:rPr lang="en-US"/>
            <a:t>Structure</a:t>
          </a:r>
        </a:p>
      </dgm:t>
    </dgm:pt>
    <dgm:pt modelId="{BE3AEA68-1E23-4858-BDCE-DEF915958137}" type="parTrans" cxnId="{5C1584D4-E0F8-4C3D-A0E9-E974CF35B66E}">
      <dgm:prSet/>
      <dgm:spPr/>
      <dgm:t>
        <a:bodyPr/>
        <a:lstStyle/>
        <a:p>
          <a:endParaRPr lang="en-US"/>
        </a:p>
      </dgm:t>
    </dgm:pt>
    <dgm:pt modelId="{FCD1B860-4D33-4BD4-8D91-52B76F9D90A4}" type="sibTrans" cxnId="{5C1584D4-E0F8-4C3D-A0E9-E974CF35B66E}">
      <dgm:prSet/>
      <dgm:spPr/>
      <dgm:t>
        <a:bodyPr/>
        <a:lstStyle/>
        <a:p>
          <a:endParaRPr lang="en-US"/>
        </a:p>
      </dgm:t>
    </dgm:pt>
    <dgm:pt modelId="{84FEE065-1142-49BF-B3FB-E66AD4DDD4FA}">
      <dgm:prSet/>
      <dgm:spPr/>
      <dgm:t>
        <a:bodyPr/>
        <a:lstStyle/>
        <a:p>
          <a:r>
            <a:rPr lang="en-US"/>
            <a:t>files can be organized into hierarchical or more complex structure to reflect the relationships among files</a:t>
          </a:r>
        </a:p>
      </dgm:t>
    </dgm:pt>
    <dgm:pt modelId="{430F41D8-E338-42F4-AE4E-B9CB0A806951}" type="parTrans" cxnId="{6BC957F6-8EF4-4ADB-A11E-FA377045C959}">
      <dgm:prSet/>
      <dgm:spPr/>
      <dgm:t>
        <a:bodyPr/>
        <a:lstStyle/>
        <a:p>
          <a:endParaRPr lang="en-US"/>
        </a:p>
      </dgm:t>
    </dgm:pt>
    <dgm:pt modelId="{0F587F59-19FA-45E4-88C2-15C24400FCCA}" type="sibTrans" cxnId="{6BC957F6-8EF4-4ADB-A11E-FA377045C959}">
      <dgm:prSet/>
      <dgm:spPr/>
      <dgm:t>
        <a:bodyPr/>
        <a:lstStyle/>
        <a:p>
          <a:endParaRPr lang="en-US"/>
        </a:p>
      </dgm:t>
    </dgm:pt>
    <dgm:pt modelId="{DF03278D-57E2-417D-A486-6D26CCD519AD}" type="pres">
      <dgm:prSet presAssocID="{84FE60C4-23EC-4C7A-BCA5-0ED5E15133C4}" presName="linear" presStyleCnt="0">
        <dgm:presLayoutVars>
          <dgm:animLvl val="lvl"/>
          <dgm:resizeHandles val="exact"/>
        </dgm:presLayoutVars>
      </dgm:prSet>
      <dgm:spPr/>
    </dgm:pt>
    <dgm:pt modelId="{28442DDC-8DC3-4347-BAE2-622FF815BA81}" type="pres">
      <dgm:prSet presAssocID="{55918203-747F-42AF-AFD4-C69D1A671AEF}" presName="parentText" presStyleLbl="node1" presStyleIdx="0" presStyleCnt="3">
        <dgm:presLayoutVars>
          <dgm:chMax val="0"/>
          <dgm:bulletEnabled val="1"/>
        </dgm:presLayoutVars>
      </dgm:prSet>
      <dgm:spPr/>
    </dgm:pt>
    <dgm:pt modelId="{102B8F69-F493-464B-B7F8-494069333471}" type="pres">
      <dgm:prSet presAssocID="{55918203-747F-42AF-AFD4-C69D1A671AEF}" presName="childText" presStyleLbl="revTx" presStyleIdx="0" presStyleCnt="3">
        <dgm:presLayoutVars>
          <dgm:bulletEnabled val="1"/>
        </dgm:presLayoutVars>
      </dgm:prSet>
      <dgm:spPr/>
    </dgm:pt>
    <dgm:pt modelId="{2ABBACE0-F7E0-4305-9AD2-07F0AC80A861}" type="pres">
      <dgm:prSet presAssocID="{334C87CA-DB08-4088-8A3B-488D0A983299}" presName="parentText" presStyleLbl="node1" presStyleIdx="1" presStyleCnt="3">
        <dgm:presLayoutVars>
          <dgm:chMax val="0"/>
          <dgm:bulletEnabled val="1"/>
        </dgm:presLayoutVars>
      </dgm:prSet>
      <dgm:spPr/>
    </dgm:pt>
    <dgm:pt modelId="{C79707D6-C2BA-43F3-860F-66E9DFF31C2F}" type="pres">
      <dgm:prSet presAssocID="{334C87CA-DB08-4088-8A3B-488D0A983299}" presName="childText" presStyleLbl="revTx" presStyleIdx="1" presStyleCnt="3">
        <dgm:presLayoutVars>
          <dgm:bulletEnabled val="1"/>
        </dgm:presLayoutVars>
      </dgm:prSet>
      <dgm:spPr/>
    </dgm:pt>
    <dgm:pt modelId="{ABF84240-C37F-477B-8B4D-ECC7F89562EF}" type="pres">
      <dgm:prSet presAssocID="{C741995E-5E91-465F-9747-3D4ABD8D3991}" presName="parentText" presStyleLbl="node1" presStyleIdx="2" presStyleCnt="3">
        <dgm:presLayoutVars>
          <dgm:chMax val="0"/>
          <dgm:bulletEnabled val="1"/>
        </dgm:presLayoutVars>
      </dgm:prSet>
      <dgm:spPr/>
    </dgm:pt>
    <dgm:pt modelId="{60A1787F-4453-44C1-B055-25B18FC20675}" type="pres">
      <dgm:prSet presAssocID="{C741995E-5E91-465F-9747-3D4ABD8D3991}" presName="childText" presStyleLbl="revTx" presStyleIdx="2" presStyleCnt="3">
        <dgm:presLayoutVars>
          <dgm:bulletEnabled val="1"/>
        </dgm:presLayoutVars>
      </dgm:prSet>
      <dgm:spPr/>
    </dgm:pt>
  </dgm:ptLst>
  <dgm:cxnLst>
    <dgm:cxn modelId="{AF4BB70B-5FAA-4D3D-9AA3-8ED0CB268BAC}" type="presOf" srcId="{84FEE065-1142-49BF-B3FB-E66AD4DDD4FA}" destId="{60A1787F-4453-44C1-B055-25B18FC20675}" srcOrd="0" destOrd="0" presId="urn:microsoft.com/office/officeart/2005/8/layout/vList2"/>
    <dgm:cxn modelId="{65D17315-203A-4321-9302-6D8B2AA826CA}" type="presOf" srcId="{2B40AD73-07CB-4EAA-B0EE-525BBB06DA66}" destId="{C79707D6-C2BA-43F3-860F-66E9DFF31C2F}" srcOrd="0" destOrd="0" presId="urn:microsoft.com/office/officeart/2005/8/layout/vList2"/>
    <dgm:cxn modelId="{E8814A61-D3A8-469A-B23C-D5ED87D8EF83}" srcId="{84FE60C4-23EC-4C7A-BCA5-0ED5E15133C4}" destId="{334C87CA-DB08-4088-8A3B-488D0A983299}" srcOrd="1" destOrd="0" parTransId="{DEF72243-3FA2-44EC-B42A-999394876262}" sibTransId="{57DE88FC-2B41-41D3-ACA2-95BEB17BF29C}"/>
    <dgm:cxn modelId="{FAB1556F-1EC1-4B7F-833C-57719EB55919}" srcId="{334C87CA-DB08-4088-8A3B-488D0A983299}" destId="{2B40AD73-07CB-4EAA-B0EE-525BBB06DA66}" srcOrd="0" destOrd="0" parTransId="{63A472DF-0BE0-4297-BE1D-7070B4556C38}" sibTransId="{3BDE4582-72BA-4A10-9061-099404A65227}"/>
    <dgm:cxn modelId="{77CD2458-65D0-4C0D-8978-2087E8648121}" srcId="{55918203-747F-42AF-AFD4-C69D1A671AEF}" destId="{E23ADEB9-21FB-4576-81BE-004D90B9066B}" srcOrd="0" destOrd="0" parTransId="{B024932E-D165-455D-B461-281A32691EB5}" sibTransId="{A5782869-831A-4991-AA53-0DE575B6D707}"/>
    <dgm:cxn modelId="{A509D7A3-6931-4E34-BBA8-B915DFDDBC65}" type="presOf" srcId="{55918203-747F-42AF-AFD4-C69D1A671AEF}" destId="{28442DDC-8DC3-4347-BAE2-622FF815BA81}" srcOrd="0" destOrd="0" presId="urn:microsoft.com/office/officeart/2005/8/layout/vList2"/>
    <dgm:cxn modelId="{1B1E51B1-EE30-4529-ABCB-5D76BF9C110C}" type="presOf" srcId="{E23ADEB9-21FB-4576-81BE-004D90B9066B}" destId="{102B8F69-F493-464B-B7F8-494069333471}" srcOrd="0" destOrd="0" presId="urn:microsoft.com/office/officeart/2005/8/layout/vList2"/>
    <dgm:cxn modelId="{F02269CC-1424-45BD-9419-F084022EFFDC}" type="presOf" srcId="{C741995E-5E91-465F-9747-3D4ABD8D3991}" destId="{ABF84240-C37F-477B-8B4D-ECC7F89562EF}" srcOrd="0" destOrd="0" presId="urn:microsoft.com/office/officeart/2005/8/layout/vList2"/>
    <dgm:cxn modelId="{E22883CD-7D4C-40B0-AF60-5B2586CDA339}" type="presOf" srcId="{84FE60C4-23EC-4C7A-BCA5-0ED5E15133C4}" destId="{DF03278D-57E2-417D-A486-6D26CCD519AD}" srcOrd="0" destOrd="0" presId="urn:microsoft.com/office/officeart/2005/8/layout/vList2"/>
    <dgm:cxn modelId="{5C1584D4-E0F8-4C3D-A0E9-E974CF35B66E}" srcId="{84FE60C4-23EC-4C7A-BCA5-0ED5E15133C4}" destId="{C741995E-5E91-465F-9747-3D4ABD8D3991}" srcOrd="2" destOrd="0" parTransId="{BE3AEA68-1E23-4858-BDCE-DEF915958137}" sibTransId="{FCD1B860-4D33-4BD4-8D91-52B76F9D90A4}"/>
    <dgm:cxn modelId="{E8E801F2-47F0-41EB-A691-CFC8A2C6230A}" srcId="{84FE60C4-23EC-4C7A-BCA5-0ED5E15133C4}" destId="{55918203-747F-42AF-AFD4-C69D1A671AEF}" srcOrd="0" destOrd="0" parTransId="{00B21AFE-28D2-4C49-9D2B-5653DE020B13}" sibTransId="{7DD04CE3-E0D5-4583-9758-1552E52734E8}"/>
    <dgm:cxn modelId="{2BC053F3-6170-4751-A16B-A49C97345CC3}" type="presOf" srcId="{334C87CA-DB08-4088-8A3B-488D0A983299}" destId="{2ABBACE0-F7E0-4305-9AD2-07F0AC80A861}" srcOrd="0" destOrd="0" presId="urn:microsoft.com/office/officeart/2005/8/layout/vList2"/>
    <dgm:cxn modelId="{6BC957F6-8EF4-4ADB-A11E-FA377045C959}" srcId="{C741995E-5E91-465F-9747-3D4ABD8D3991}" destId="{84FEE065-1142-49BF-B3FB-E66AD4DDD4FA}" srcOrd="0" destOrd="0" parTransId="{430F41D8-E338-42F4-AE4E-B9CB0A806951}" sibTransId="{0F587F59-19FA-45E4-88C2-15C24400FCCA}"/>
    <dgm:cxn modelId="{7D5BFBDF-809E-440B-8502-2ED036463D20}" type="presParOf" srcId="{DF03278D-57E2-417D-A486-6D26CCD519AD}" destId="{28442DDC-8DC3-4347-BAE2-622FF815BA81}" srcOrd="0" destOrd="0" presId="urn:microsoft.com/office/officeart/2005/8/layout/vList2"/>
    <dgm:cxn modelId="{16198F6B-681F-4B6A-8811-4A68D564FBF8}" type="presParOf" srcId="{DF03278D-57E2-417D-A486-6D26CCD519AD}" destId="{102B8F69-F493-464B-B7F8-494069333471}" srcOrd="1" destOrd="0" presId="urn:microsoft.com/office/officeart/2005/8/layout/vList2"/>
    <dgm:cxn modelId="{B084C2A8-C38E-47FA-8C4F-CA309FAD672D}" type="presParOf" srcId="{DF03278D-57E2-417D-A486-6D26CCD519AD}" destId="{2ABBACE0-F7E0-4305-9AD2-07F0AC80A861}" srcOrd="2" destOrd="0" presId="urn:microsoft.com/office/officeart/2005/8/layout/vList2"/>
    <dgm:cxn modelId="{0EE783D7-443F-4A5D-992E-D22F0F1FB8C4}" type="presParOf" srcId="{DF03278D-57E2-417D-A486-6D26CCD519AD}" destId="{C79707D6-C2BA-43F3-860F-66E9DFF31C2F}" srcOrd="3" destOrd="0" presId="urn:microsoft.com/office/officeart/2005/8/layout/vList2"/>
    <dgm:cxn modelId="{E753A3E6-6F69-4001-8B13-8C531EB428DF}" type="presParOf" srcId="{DF03278D-57E2-417D-A486-6D26CCD519AD}" destId="{ABF84240-C37F-477B-8B4D-ECC7F89562EF}" srcOrd="4" destOrd="0" presId="urn:microsoft.com/office/officeart/2005/8/layout/vList2"/>
    <dgm:cxn modelId="{D12D81FA-F498-426A-B7D1-DDC569C60585}" type="presParOf" srcId="{DF03278D-57E2-417D-A486-6D26CCD519AD}" destId="{60A1787F-4453-44C1-B055-25B18FC2067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32C011-0539-4AD6-9B43-9DC89663A5D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FC7167-A259-432E-9C7C-86047E4A31DF}">
      <dgm:prSet/>
      <dgm:spPr/>
      <dgm:t>
        <a:bodyPr/>
        <a:lstStyle/>
        <a:p>
          <a:r>
            <a:rPr lang="en-US" dirty="0"/>
            <a:t>Provide a means to store data organized as files as well as a collection of functions that can be performed on files</a:t>
          </a:r>
        </a:p>
      </dgm:t>
    </dgm:pt>
    <dgm:pt modelId="{59E98871-C158-4603-8E5B-FE8BB368AAF0}" type="parTrans" cxnId="{B7CE03BB-5A8F-420E-BD1A-D15AB0A55046}">
      <dgm:prSet/>
      <dgm:spPr/>
      <dgm:t>
        <a:bodyPr/>
        <a:lstStyle/>
        <a:p>
          <a:endParaRPr lang="en-US"/>
        </a:p>
      </dgm:t>
    </dgm:pt>
    <dgm:pt modelId="{86DE6777-2ED5-4FB7-8920-EC0EC569FC02}" type="sibTrans" cxnId="{B7CE03BB-5A8F-420E-BD1A-D15AB0A55046}">
      <dgm:prSet/>
      <dgm:spPr/>
      <dgm:t>
        <a:bodyPr/>
        <a:lstStyle/>
        <a:p>
          <a:endParaRPr lang="en-US"/>
        </a:p>
      </dgm:t>
    </dgm:pt>
    <dgm:pt modelId="{3AACB0F8-5793-4425-A27F-28F19016DB1A}">
      <dgm:prSet/>
      <dgm:spPr/>
      <dgm:t>
        <a:bodyPr/>
        <a:lstStyle/>
        <a:p>
          <a:r>
            <a:rPr lang="en-US"/>
            <a:t>Maintain a set of attributes associated with the file</a:t>
          </a:r>
        </a:p>
      </dgm:t>
    </dgm:pt>
    <dgm:pt modelId="{521CE269-7354-496A-99EF-E8C31255B90C}" type="parTrans" cxnId="{4291EBED-B627-482E-B10E-184297B68B92}">
      <dgm:prSet/>
      <dgm:spPr/>
      <dgm:t>
        <a:bodyPr/>
        <a:lstStyle/>
        <a:p>
          <a:endParaRPr lang="en-US"/>
        </a:p>
      </dgm:t>
    </dgm:pt>
    <dgm:pt modelId="{00BFCA50-E449-4D7A-A040-C4149B4CB87A}" type="sibTrans" cxnId="{4291EBED-B627-482E-B10E-184297B68B92}">
      <dgm:prSet/>
      <dgm:spPr/>
      <dgm:t>
        <a:bodyPr/>
        <a:lstStyle/>
        <a:p>
          <a:endParaRPr lang="en-US"/>
        </a:p>
      </dgm:t>
    </dgm:pt>
    <dgm:pt modelId="{3F4F845A-2895-4C05-BDCC-D3A3A2658961}">
      <dgm:prSet/>
      <dgm:spPr/>
      <dgm:t>
        <a:bodyPr/>
        <a:lstStyle/>
        <a:p>
          <a:r>
            <a:rPr lang="en-US"/>
            <a:t>Typical operations include:</a:t>
          </a:r>
        </a:p>
      </dgm:t>
    </dgm:pt>
    <dgm:pt modelId="{0303D0FE-3627-4763-80AD-4280EE6AAA69}" type="parTrans" cxnId="{340A88C8-C791-44D4-B6F0-63ACD1920A80}">
      <dgm:prSet/>
      <dgm:spPr/>
      <dgm:t>
        <a:bodyPr/>
        <a:lstStyle/>
        <a:p>
          <a:endParaRPr lang="en-US"/>
        </a:p>
      </dgm:t>
    </dgm:pt>
    <dgm:pt modelId="{0AF11F78-A844-4105-B367-67B548F3906C}" type="sibTrans" cxnId="{340A88C8-C791-44D4-B6F0-63ACD1920A80}">
      <dgm:prSet/>
      <dgm:spPr/>
      <dgm:t>
        <a:bodyPr/>
        <a:lstStyle/>
        <a:p>
          <a:endParaRPr lang="en-US"/>
        </a:p>
      </dgm:t>
    </dgm:pt>
    <dgm:pt modelId="{E8DE5ECF-E319-444B-BE6B-A82C5EBE848D}">
      <dgm:prSet/>
      <dgm:spPr/>
      <dgm:t>
        <a:bodyPr/>
        <a:lstStyle/>
        <a:p>
          <a:r>
            <a:rPr lang="en-US"/>
            <a:t>Create</a:t>
          </a:r>
        </a:p>
      </dgm:t>
    </dgm:pt>
    <dgm:pt modelId="{F1C15B75-3C7C-469F-902B-D1EB0601ED32}" type="parTrans" cxnId="{6DC0147C-528D-4625-A614-B1F28BCF5264}">
      <dgm:prSet/>
      <dgm:spPr/>
      <dgm:t>
        <a:bodyPr/>
        <a:lstStyle/>
        <a:p>
          <a:endParaRPr lang="en-US"/>
        </a:p>
      </dgm:t>
    </dgm:pt>
    <dgm:pt modelId="{FC3F7DAD-5249-490D-BDF0-0FB466655545}" type="sibTrans" cxnId="{6DC0147C-528D-4625-A614-B1F28BCF5264}">
      <dgm:prSet/>
      <dgm:spPr/>
      <dgm:t>
        <a:bodyPr/>
        <a:lstStyle/>
        <a:p>
          <a:endParaRPr lang="en-US"/>
        </a:p>
      </dgm:t>
    </dgm:pt>
    <dgm:pt modelId="{C0D86D1D-5F68-45E7-90DF-F48EF080AA53}">
      <dgm:prSet/>
      <dgm:spPr/>
      <dgm:t>
        <a:bodyPr/>
        <a:lstStyle/>
        <a:p>
          <a:r>
            <a:rPr lang="en-US"/>
            <a:t>Delete</a:t>
          </a:r>
        </a:p>
      </dgm:t>
    </dgm:pt>
    <dgm:pt modelId="{B8B9C034-41A6-4462-B68D-7B109974E41D}" type="parTrans" cxnId="{E59FB9B0-6F56-4590-8DA2-F22E3C303332}">
      <dgm:prSet/>
      <dgm:spPr/>
      <dgm:t>
        <a:bodyPr/>
        <a:lstStyle/>
        <a:p>
          <a:endParaRPr lang="en-US"/>
        </a:p>
      </dgm:t>
    </dgm:pt>
    <dgm:pt modelId="{17E948F7-C975-4E0A-9A69-AC6CB00F4BFE}" type="sibTrans" cxnId="{E59FB9B0-6F56-4590-8DA2-F22E3C303332}">
      <dgm:prSet/>
      <dgm:spPr/>
      <dgm:t>
        <a:bodyPr/>
        <a:lstStyle/>
        <a:p>
          <a:endParaRPr lang="en-US"/>
        </a:p>
      </dgm:t>
    </dgm:pt>
    <dgm:pt modelId="{EB022436-4AEA-4FB3-95C6-8A5873C34C04}">
      <dgm:prSet/>
      <dgm:spPr/>
      <dgm:t>
        <a:bodyPr/>
        <a:lstStyle/>
        <a:p>
          <a:r>
            <a:rPr lang="en-US"/>
            <a:t>Open</a:t>
          </a:r>
        </a:p>
      </dgm:t>
    </dgm:pt>
    <dgm:pt modelId="{5206E4CA-0EAE-470F-9E2F-DE16C4036F81}" type="parTrans" cxnId="{D0BD2C1E-AEC8-4D84-9A21-A38DD150B41E}">
      <dgm:prSet/>
      <dgm:spPr/>
      <dgm:t>
        <a:bodyPr/>
        <a:lstStyle/>
        <a:p>
          <a:endParaRPr lang="en-US"/>
        </a:p>
      </dgm:t>
    </dgm:pt>
    <dgm:pt modelId="{10E9F756-E82A-4EB5-A246-F42D9CA391B2}" type="sibTrans" cxnId="{D0BD2C1E-AEC8-4D84-9A21-A38DD150B41E}">
      <dgm:prSet/>
      <dgm:spPr/>
      <dgm:t>
        <a:bodyPr/>
        <a:lstStyle/>
        <a:p>
          <a:endParaRPr lang="en-US"/>
        </a:p>
      </dgm:t>
    </dgm:pt>
    <dgm:pt modelId="{D7B45305-CB0B-4745-BCAE-C2F7D1D2F0B1}">
      <dgm:prSet/>
      <dgm:spPr/>
      <dgm:t>
        <a:bodyPr/>
        <a:lstStyle/>
        <a:p>
          <a:r>
            <a:rPr lang="en-US"/>
            <a:t>Close</a:t>
          </a:r>
        </a:p>
      </dgm:t>
    </dgm:pt>
    <dgm:pt modelId="{2B9B8CDC-E1A6-465E-ACE5-2BE64C043994}" type="parTrans" cxnId="{2801350E-3ECE-4CE8-97CA-64A02B318C02}">
      <dgm:prSet/>
      <dgm:spPr/>
      <dgm:t>
        <a:bodyPr/>
        <a:lstStyle/>
        <a:p>
          <a:endParaRPr lang="en-US"/>
        </a:p>
      </dgm:t>
    </dgm:pt>
    <dgm:pt modelId="{610FD6B1-0FE5-41CC-96DB-E402EDE5C0D3}" type="sibTrans" cxnId="{2801350E-3ECE-4CE8-97CA-64A02B318C02}">
      <dgm:prSet/>
      <dgm:spPr/>
      <dgm:t>
        <a:bodyPr/>
        <a:lstStyle/>
        <a:p>
          <a:endParaRPr lang="en-US"/>
        </a:p>
      </dgm:t>
    </dgm:pt>
    <dgm:pt modelId="{DE46A712-3081-46C9-A7BF-68DC1C2E1D50}">
      <dgm:prSet/>
      <dgm:spPr/>
      <dgm:t>
        <a:bodyPr/>
        <a:lstStyle/>
        <a:p>
          <a:r>
            <a:rPr lang="en-US"/>
            <a:t>Read</a:t>
          </a:r>
        </a:p>
      </dgm:t>
    </dgm:pt>
    <dgm:pt modelId="{CC15B42E-3EE8-4ACE-BC34-F44493C0D631}" type="parTrans" cxnId="{80B8E5A9-BBCB-4D81-B685-BE5EDB497ACE}">
      <dgm:prSet/>
      <dgm:spPr/>
      <dgm:t>
        <a:bodyPr/>
        <a:lstStyle/>
        <a:p>
          <a:endParaRPr lang="en-US"/>
        </a:p>
      </dgm:t>
    </dgm:pt>
    <dgm:pt modelId="{BA2214F1-6634-485D-B37C-135FB624FC88}" type="sibTrans" cxnId="{80B8E5A9-BBCB-4D81-B685-BE5EDB497ACE}">
      <dgm:prSet/>
      <dgm:spPr/>
      <dgm:t>
        <a:bodyPr/>
        <a:lstStyle/>
        <a:p>
          <a:endParaRPr lang="en-US"/>
        </a:p>
      </dgm:t>
    </dgm:pt>
    <dgm:pt modelId="{F7D208B0-04C2-4F4B-AB2A-B33540BE8295}">
      <dgm:prSet/>
      <dgm:spPr/>
      <dgm:t>
        <a:bodyPr/>
        <a:lstStyle/>
        <a:p>
          <a:r>
            <a:rPr lang="en-US"/>
            <a:t>Write</a:t>
          </a:r>
        </a:p>
      </dgm:t>
    </dgm:pt>
    <dgm:pt modelId="{48AD65F6-9063-4B41-A118-E128A9828975}" type="parTrans" cxnId="{CAD0A13D-FD7B-47A8-A6E8-A6A94D489B1B}">
      <dgm:prSet/>
      <dgm:spPr/>
      <dgm:t>
        <a:bodyPr/>
        <a:lstStyle/>
        <a:p>
          <a:endParaRPr lang="en-US"/>
        </a:p>
      </dgm:t>
    </dgm:pt>
    <dgm:pt modelId="{14FD1A1E-55FB-4DE0-926D-D63DD3B58F03}" type="sibTrans" cxnId="{CAD0A13D-FD7B-47A8-A6E8-A6A94D489B1B}">
      <dgm:prSet/>
      <dgm:spPr/>
      <dgm:t>
        <a:bodyPr/>
        <a:lstStyle/>
        <a:p>
          <a:endParaRPr lang="en-US"/>
        </a:p>
      </dgm:t>
    </dgm:pt>
    <dgm:pt modelId="{32A976A5-9A1A-4CB7-914F-80D8142D63DA}" type="pres">
      <dgm:prSet presAssocID="{B032C011-0539-4AD6-9B43-9DC89663A5D3}" presName="linear" presStyleCnt="0">
        <dgm:presLayoutVars>
          <dgm:animLvl val="lvl"/>
          <dgm:resizeHandles val="exact"/>
        </dgm:presLayoutVars>
      </dgm:prSet>
      <dgm:spPr/>
    </dgm:pt>
    <dgm:pt modelId="{AE15A019-E9BA-4826-91F5-49FB242FDED6}" type="pres">
      <dgm:prSet presAssocID="{11FC7167-A259-432E-9C7C-86047E4A31DF}" presName="parentText" presStyleLbl="node1" presStyleIdx="0" presStyleCnt="3">
        <dgm:presLayoutVars>
          <dgm:chMax val="0"/>
          <dgm:bulletEnabled val="1"/>
        </dgm:presLayoutVars>
      </dgm:prSet>
      <dgm:spPr/>
    </dgm:pt>
    <dgm:pt modelId="{5CE06232-004F-411A-BE72-042205166C77}" type="pres">
      <dgm:prSet presAssocID="{86DE6777-2ED5-4FB7-8920-EC0EC569FC02}" presName="spacer" presStyleCnt="0"/>
      <dgm:spPr/>
    </dgm:pt>
    <dgm:pt modelId="{1D266402-F908-43EC-AA5A-90AC23FD938A}" type="pres">
      <dgm:prSet presAssocID="{3AACB0F8-5793-4425-A27F-28F19016DB1A}" presName="parentText" presStyleLbl="node1" presStyleIdx="1" presStyleCnt="3">
        <dgm:presLayoutVars>
          <dgm:chMax val="0"/>
          <dgm:bulletEnabled val="1"/>
        </dgm:presLayoutVars>
      </dgm:prSet>
      <dgm:spPr/>
    </dgm:pt>
    <dgm:pt modelId="{5A556524-9F0E-4C68-B9B1-36A926B91DA7}" type="pres">
      <dgm:prSet presAssocID="{00BFCA50-E449-4D7A-A040-C4149B4CB87A}" presName="spacer" presStyleCnt="0"/>
      <dgm:spPr/>
    </dgm:pt>
    <dgm:pt modelId="{798677CD-8EAC-46F3-943D-AD493A13851A}" type="pres">
      <dgm:prSet presAssocID="{3F4F845A-2895-4C05-BDCC-D3A3A2658961}" presName="parentText" presStyleLbl="node1" presStyleIdx="2" presStyleCnt="3">
        <dgm:presLayoutVars>
          <dgm:chMax val="0"/>
          <dgm:bulletEnabled val="1"/>
        </dgm:presLayoutVars>
      </dgm:prSet>
      <dgm:spPr/>
    </dgm:pt>
    <dgm:pt modelId="{B8DB9DF6-84A3-4E20-AC49-D061E6E72E2C}" type="pres">
      <dgm:prSet presAssocID="{3F4F845A-2895-4C05-BDCC-D3A3A2658961}" presName="childText" presStyleLbl="revTx" presStyleIdx="0" presStyleCnt="1">
        <dgm:presLayoutVars>
          <dgm:bulletEnabled val="1"/>
        </dgm:presLayoutVars>
      </dgm:prSet>
      <dgm:spPr/>
    </dgm:pt>
  </dgm:ptLst>
  <dgm:cxnLst>
    <dgm:cxn modelId="{51A89A09-88D5-44BF-8AD3-6C3DBB16E13C}" type="presOf" srcId="{E8DE5ECF-E319-444B-BE6B-A82C5EBE848D}" destId="{B8DB9DF6-84A3-4E20-AC49-D061E6E72E2C}" srcOrd="0" destOrd="0" presId="urn:microsoft.com/office/officeart/2005/8/layout/vList2"/>
    <dgm:cxn modelId="{2801350E-3ECE-4CE8-97CA-64A02B318C02}" srcId="{3F4F845A-2895-4C05-BDCC-D3A3A2658961}" destId="{D7B45305-CB0B-4745-BCAE-C2F7D1D2F0B1}" srcOrd="3" destOrd="0" parTransId="{2B9B8CDC-E1A6-465E-ACE5-2BE64C043994}" sibTransId="{610FD6B1-0FE5-41CC-96DB-E402EDE5C0D3}"/>
    <dgm:cxn modelId="{D0BD2C1E-AEC8-4D84-9A21-A38DD150B41E}" srcId="{3F4F845A-2895-4C05-BDCC-D3A3A2658961}" destId="{EB022436-4AEA-4FB3-95C6-8A5873C34C04}" srcOrd="2" destOrd="0" parTransId="{5206E4CA-0EAE-470F-9E2F-DE16C4036F81}" sibTransId="{10E9F756-E82A-4EB5-A246-F42D9CA391B2}"/>
    <dgm:cxn modelId="{0897091F-4263-43A9-938C-B8E36766C545}" type="presOf" srcId="{3AACB0F8-5793-4425-A27F-28F19016DB1A}" destId="{1D266402-F908-43EC-AA5A-90AC23FD938A}" srcOrd="0" destOrd="0" presId="urn:microsoft.com/office/officeart/2005/8/layout/vList2"/>
    <dgm:cxn modelId="{CAD0A13D-FD7B-47A8-A6E8-A6A94D489B1B}" srcId="{3F4F845A-2895-4C05-BDCC-D3A3A2658961}" destId="{F7D208B0-04C2-4F4B-AB2A-B33540BE8295}" srcOrd="5" destOrd="0" parTransId="{48AD65F6-9063-4B41-A118-E128A9828975}" sibTransId="{14FD1A1E-55FB-4DE0-926D-D63DD3B58F03}"/>
    <dgm:cxn modelId="{4FF9BA6C-2C2D-4687-8A86-4C899A77522F}" type="presOf" srcId="{11FC7167-A259-432E-9C7C-86047E4A31DF}" destId="{AE15A019-E9BA-4826-91F5-49FB242FDED6}" srcOrd="0" destOrd="0" presId="urn:microsoft.com/office/officeart/2005/8/layout/vList2"/>
    <dgm:cxn modelId="{6DC0147C-528D-4625-A614-B1F28BCF5264}" srcId="{3F4F845A-2895-4C05-BDCC-D3A3A2658961}" destId="{E8DE5ECF-E319-444B-BE6B-A82C5EBE848D}" srcOrd="0" destOrd="0" parTransId="{F1C15B75-3C7C-469F-902B-D1EB0601ED32}" sibTransId="{FC3F7DAD-5249-490D-BDF0-0FB466655545}"/>
    <dgm:cxn modelId="{5A777884-7428-4C1D-975F-8357155EBCDD}" type="presOf" srcId="{B032C011-0539-4AD6-9B43-9DC89663A5D3}" destId="{32A976A5-9A1A-4CB7-914F-80D8142D63DA}" srcOrd="0" destOrd="0" presId="urn:microsoft.com/office/officeart/2005/8/layout/vList2"/>
    <dgm:cxn modelId="{67A9E286-5128-48BC-AD31-CE3B3B1E43F6}" type="presOf" srcId="{D7B45305-CB0B-4745-BCAE-C2F7D1D2F0B1}" destId="{B8DB9DF6-84A3-4E20-AC49-D061E6E72E2C}" srcOrd="0" destOrd="3" presId="urn:microsoft.com/office/officeart/2005/8/layout/vList2"/>
    <dgm:cxn modelId="{0E193EA9-EEBA-403E-B403-35CD856D5079}" type="presOf" srcId="{F7D208B0-04C2-4F4B-AB2A-B33540BE8295}" destId="{B8DB9DF6-84A3-4E20-AC49-D061E6E72E2C}" srcOrd="0" destOrd="5" presId="urn:microsoft.com/office/officeart/2005/8/layout/vList2"/>
    <dgm:cxn modelId="{80B8E5A9-BBCB-4D81-B685-BE5EDB497ACE}" srcId="{3F4F845A-2895-4C05-BDCC-D3A3A2658961}" destId="{DE46A712-3081-46C9-A7BF-68DC1C2E1D50}" srcOrd="4" destOrd="0" parTransId="{CC15B42E-3EE8-4ACE-BC34-F44493C0D631}" sibTransId="{BA2214F1-6634-485D-B37C-135FB624FC88}"/>
    <dgm:cxn modelId="{61DCAAAA-C845-440F-902C-9C689CCA57FB}" type="presOf" srcId="{EB022436-4AEA-4FB3-95C6-8A5873C34C04}" destId="{B8DB9DF6-84A3-4E20-AC49-D061E6E72E2C}" srcOrd="0" destOrd="2" presId="urn:microsoft.com/office/officeart/2005/8/layout/vList2"/>
    <dgm:cxn modelId="{E59FB9B0-6F56-4590-8DA2-F22E3C303332}" srcId="{3F4F845A-2895-4C05-BDCC-D3A3A2658961}" destId="{C0D86D1D-5F68-45E7-90DF-F48EF080AA53}" srcOrd="1" destOrd="0" parTransId="{B8B9C034-41A6-4462-B68D-7B109974E41D}" sibTransId="{17E948F7-C975-4E0A-9A69-AC6CB00F4BFE}"/>
    <dgm:cxn modelId="{B7CE03BB-5A8F-420E-BD1A-D15AB0A55046}" srcId="{B032C011-0539-4AD6-9B43-9DC89663A5D3}" destId="{11FC7167-A259-432E-9C7C-86047E4A31DF}" srcOrd="0" destOrd="0" parTransId="{59E98871-C158-4603-8E5B-FE8BB368AAF0}" sibTransId="{86DE6777-2ED5-4FB7-8920-EC0EC569FC02}"/>
    <dgm:cxn modelId="{0480B9C3-C6C3-419B-8CC8-EB9B39A58429}" type="presOf" srcId="{DE46A712-3081-46C9-A7BF-68DC1C2E1D50}" destId="{B8DB9DF6-84A3-4E20-AC49-D061E6E72E2C}" srcOrd="0" destOrd="4" presId="urn:microsoft.com/office/officeart/2005/8/layout/vList2"/>
    <dgm:cxn modelId="{340A88C8-C791-44D4-B6F0-63ACD1920A80}" srcId="{B032C011-0539-4AD6-9B43-9DC89663A5D3}" destId="{3F4F845A-2895-4C05-BDCC-D3A3A2658961}" srcOrd="2" destOrd="0" parTransId="{0303D0FE-3627-4763-80AD-4280EE6AAA69}" sibTransId="{0AF11F78-A844-4105-B367-67B548F3906C}"/>
    <dgm:cxn modelId="{34BCE6DE-573F-45D7-B88D-4ABBFED3219F}" type="presOf" srcId="{3F4F845A-2895-4C05-BDCC-D3A3A2658961}" destId="{798677CD-8EAC-46F3-943D-AD493A13851A}" srcOrd="0" destOrd="0" presId="urn:microsoft.com/office/officeart/2005/8/layout/vList2"/>
    <dgm:cxn modelId="{4291EBED-B627-482E-B10E-184297B68B92}" srcId="{B032C011-0539-4AD6-9B43-9DC89663A5D3}" destId="{3AACB0F8-5793-4425-A27F-28F19016DB1A}" srcOrd="1" destOrd="0" parTransId="{521CE269-7354-496A-99EF-E8C31255B90C}" sibTransId="{00BFCA50-E449-4D7A-A040-C4149B4CB87A}"/>
    <dgm:cxn modelId="{8DEF8CEF-F815-49E2-AA53-C441BE0F4619}" type="presOf" srcId="{C0D86D1D-5F68-45E7-90DF-F48EF080AA53}" destId="{B8DB9DF6-84A3-4E20-AC49-D061E6E72E2C}" srcOrd="0" destOrd="1" presId="urn:microsoft.com/office/officeart/2005/8/layout/vList2"/>
    <dgm:cxn modelId="{F32E0AEB-E5CB-4791-9608-73D70E46A518}" type="presParOf" srcId="{32A976A5-9A1A-4CB7-914F-80D8142D63DA}" destId="{AE15A019-E9BA-4826-91F5-49FB242FDED6}" srcOrd="0" destOrd="0" presId="urn:microsoft.com/office/officeart/2005/8/layout/vList2"/>
    <dgm:cxn modelId="{979A9851-E419-4700-B5B2-537DDD99AC68}" type="presParOf" srcId="{32A976A5-9A1A-4CB7-914F-80D8142D63DA}" destId="{5CE06232-004F-411A-BE72-042205166C77}" srcOrd="1" destOrd="0" presId="urn:microsoft.com/office/officeart/2005/8/layout/vList2"/>
    <dgm:cxn modelId="{0AB80FB7-1693-4D95-9F0C-A6B71F281F2A}" type="presParOf" srcId="{32A976A5-9A1A-4CB7-914F-80D8142D63DA}" destId="{1D266402-F908-43EC-AA5A-90AC23FD938A}" srcOrd="2" destOrd="0" presId="urn:microsoft.com/office/officeart/2005/8/layout/vList2"/>
    <dgm:cxn modelId="{18A74CD1-3B66-4F75-8F91-DC7D18819C86}" type="presParOf" srcId="{32A976A5-9A1A-4CB7-914F-80D8142D63DA}" destId="{5A556524-9F0E-4C68-B9B1-36A926B91DA7}" srcOrd="3" destOrd="0" presId="urn:microsoft.com/office/officeart/2005/8/layout/vList2"/>
    <dgm:cxn modelId="{C132F39A-10E2-406A-A3A3-89BFAC7AFFE5}" type="presParOf" srcId="{32A976A5-9A1A-4CB7-914F-80D8142D63DA}" destId="{798677CD-8EAC-46F3-943D-AD493A13851A}" srcOrd="4" destOrd="0" presId="urn:microsoft.com/office/officeart/2005/8/layout/vList2"/>
    <dgm:cxn modelId="{1DF27C82-3F28-4826-825A-2255025F76FB}" type="presParOf" srcId="{32A976A5-9A1A-4CB7-914F-80D8142D63DA}" destId="{B8DB9DF6-84A3-4E20-AC49-D061E6E72E2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A7C5C5-7648-4D17-B55F-D3641537DF5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5A767A4-83BC-4D28-94B0-2739ACF7CB16}">
      <dgm:prSet/>
      <dgm:spPr/>
      <dgm:t>
        <a:bodyPr/>
        <a:lstStyle/>
        <a:p>
          <a:r>
            <a:rPr lang="en-US" dirty="0"/>
            <a:t>Open(Fi) – search the directory structure on disk for entry Fi, and move the content of entry to memory</a:t>
          </a:r>
        </a:p>
      </dgm:t>
    </dgm:pt>
    <dgm:pt modelId="{EB054296-8402-4327-969C-50EDE0D738DE}" type="parTrans" cxnId="{888035E1-2F2C-4E07-94BF-50697F7A2F77}">
      <dgm:prSet/>
      <dgm:spPr/>
      <dgm:t>
        <a:bodyPr/>
        <a:lstStyle/>
        <a:p>
          <a:endParaRPr lang="en-US"/>
        </a:p>
      </dgm:t>
    </dgm:pt>
    <dgm:pt modelId="{80BE012C-1CD2-41C0-80E8-F8CCABC131DE}" type="sibTrans" cxnId="{888035E1-2F2C-4E07-94BF-50697F7A2F77}">
      <dgm:prSet/>
      <dgm:spPr/>
      <dgm:t>
        <a:bodyPr/>
        <a:lstStyle/>
        <a:p>
          <a:endParaRPr lang="en-US"/>
        </a:p>
      </dgm:t>
    </dgm:pt>
    <dgm:pt modelId="{0969FE2D-E785-4121-B184-C42B85F63963}">
      <dgm:prSet/>
      <dgm:spPr/>
      <dgm:t>
        <a:bodyPr/>
        <a:lstStyle/>
        <a:p>
          <a:r>
            <a:rPr lang="en-US"/>
            <a:t>Close (Fi) – move the content of entry Fi in memory to directory structure on disk</a:t>
          </a:r>
        </a:p>
      </dgm:t>
    </dgm:pt>
    <dgm:pt modelId="{FFAB1D3E-BC99-4DA5-B7A2-F8212DA2178A}" type="parTrans" cxnId="{62AB8A9C-ED96-47F0-914F-260612D0A7F7}">
      <dgm:prSet/>
      <dgm:spPr/>
      <dgm:t>
        <a:bodyPr/>
        <a:lstStyle/>
        <a:p>
          <a:endParaRPr lang="en-US"/>
        </a:p>
      </dgm:t>
    </dgm:pt>
    <dgm:pt modelId="{27A56C2F-B9A6-4DC0-BC69-8198CA08B6FA}" type="sibTrans" cxnId="{62AB8A9C-ED96-47F0-914F-260612D0A7F7}">
      <dgm:prSet/>
      <dgm:spPr/>
      <dgm:t>
        <a:bodyPr/>
        <a:lstStyle/>
        <a:p>
          <a:endParaRPr lang="en-US"/>
        </a:p>
      </dgm:t>
    </dgm:pt>
    <dgm:pt modelId="{D66E09BB-FE1E-41C6-A3D2-CE9079B139FA}" type="pres">
      <dgm:prSet presAssocID="{8CA7C5C5-7648-4D17-B55F-D3641537DF5A}" presName="vert0" presStyleCnt="0">
        <dgm:presLayoutVars>
          <dgm:dir/>
          <dgm:animOne val="branch"/>
          <dgm:animLvl val="lvl"/>
        </dgm:presLayoutVars>
      </dgm:prSet>
      <dgm:spPr/>
    </dgm:pt>
    <dgm:pt modelId="{ADAD68EF-CC5F-48A2-A67F-DC7D25885CF2}" type="pres">
      <dgm:prSet presAssocID="{75A767A4-83BC-4D28-94B0-2739ACF7CB16}" presName="thickLine" presStyleLbl="alignNode1" presStyleIdx="0" presStyleCnt="2"/>
      <dgm:spPr/>
    </dgm:pt>
    <dgm:pt modelId="{D70DA38E-A7EC-4D47-A95E-FCEC94F5A8B4}" type="pres">
      <dgm:prSet presAssocID="{75A767A4-83BC-4D28-94B0-2739ACF7CB16}" presName="horz1" presStyleCnt="0"/>
      <dgm:spPr/>
    </dgm:pt>
    <dgm:pt modelId="{184B45D8-2B98-442F-9161-C6E122A6FB95}" type="pres">
      <dgm:prSet presAssocID="{75A767A4-83BC-4D28-94B0-2739ACF7CB16}" presName="tx1" presStyleLbl="revTx" presStyleIdx="0" presStyleCnt="2"/>
      <dgm:spPr/>
    </dgm:pt>
    <dgm:pt modelId="{699CE9A0-17D4-46B5-AA60-A63B33C4A4EC}" type="pres">
      <dgm:prSet presAssocID="{75A767A4-83BC-4D28-94B0-2739ACF7CB16}" presName="vert1" presStyleCnt="0"/>
      <dgm:spPr/>
    </dgm:pt>
    <dgm:pt modelId="{F402F0E8-EB48-4A02-8313-0FE6280A6E0C}" type="pres">
      <dgm:prSet presAssocID="{0969FE2D-E785-4121-B184-C42B85F63963}" presName="thickLine" presStyleLbl="alignNode1" presStyleIdx="1" presStyleCnt="2"/>
      <dgm:spPr/>
    </dgm:pt>
    <dgm:pt modelId="{1C00B0A9-8E4F-4996-BFA6-FC8189905455}" type="pres">
      <dgm:prSet presAssocID="{0969FE2D-E785-4121-B184-C42B85F63963}" presName="horz1" presStyleCnt="0"/>
      <dgm:spPr/>
    </dgm:pt>
    <dgm:pt modelId="{4F1CAF22-F2CA-4A81-9296-CD0F45A92D62}" type="pres">
      <dgm:prSet presAssocID="{0969FE2D-E785-4121-B184-C42B85F63963}" presName="tx1" presStyleLbl="revTx" presStyleIdx="1" presStyleCnt="2"/>
      <dgm:spPr/>
    </dgm:pt>
    <dgm:pt modelId="{F5B5A849-EFCD-4339-9B87-BA6004640D09}" type="pres">
      <dgm:prSet presAssocID="{0969FE2D-E785-4121-B184-C42B85F63963}" presName="vert1" presStyleCnt="0"/>
      <dgm:spPr/>
    </dgm:pt>
  </dgm:ptLst>
  <dgm:cxnLst>
    <dgm:cxn modelId="{2810EB6A-B2E4-4E4C-81A7-D8B22A175F55}" type="presOf" srcId="{0969FE2D-E785-4121-B184-C42B85F63963}" destId="{4F1CAF22-F2CA-4A81-9296-CD0F45A92D62}" srcOrd="0" destOrd="0" presId="urn:microsoft.com/office/officeart/2008/layout/LinedList"/>
    <dgm:cxn modelId="{AF13627A-A7AC-411E-9765-E0561717EDF5}" type="presOf" srcId="{75A767A4-83BC-4D28-94B0-2739ACF7CB16}" destId="{184B45D8-2B98-442F-9161-C6E122A6FB95}" srcOrd="0" destOrd="0" presId="urn:microsoft.com/office/officeart/2008/layout/LinedList"/>
    <dgm:cxn modelId="{62AB8A9C-ED96-47F0-914F-260612D0A7F7}" srcId="{8CA7C5C5-7648-4D17-B55F-D3641537DF5A}" destId="{0969FE2D-E785-4121-B184-C42B85F63963}" srcOrd="1" destOrd="0" parTransId="{FFAB1D3E-BC99-4DA5-B7A2-F8212DA2178A}" sibTransId="{27A56C2F-B9A6-4DC0-BC69-8198CA08B6FA}"/>
    <dgm:cxn modelId="{E4A324B5-CF1B-4BA4-86B8-DFE7E2C86814}" type="presOf" srcId="{8CA7C5C5-7648-4D17-B55F-D3641537DF5A}" destId="{D66E09BB-FE1E-41C6-A3D2-CE9079B139FA}" srcOrd="0" destOrd="0" presId="urn:microsoft.com/office/officeart/2008/layout/LinedList"/>
    <dgm:cxn modelId="{888035E1-2F2C-4E07-94BF-50697F7A2F77}" srcId="{8CA7C5C5-7648-4D17-B55F-D3641537DF5A}" destId="{75A767A4-83BC-4D28-94B0-2739ACF7CB16}" srcOrd="0" destOrd="0" parTransId="{EB054296-8402-4327-969C-50EDE0D738DE}" sibTransId="{80BE012C-1CD2-41C0-80E8-F8CCABC131DE}"/>
    <dgm:cxn modelId="{9FA22848-1D31-4B2A-8C6B-BC57C45C2239}" type="presParOf" srcId="{D66E09BB-FE1E-41C6-A3D2-CE9079B139FA}" destId="{ADAD68EF-CC5F-48A2-A67F-DC7D25885CF2}" srcOrd="0" destOrd="0" presId="urn:microsoft.com/office/officeart/2008/layout/LinedList"/>
    <dgm:cxn modelId="{FD218F64-C28E-4870-BA3E-3E5D86AEB4D2}" type="presParOf" srcId="{D66E09BB-FE1E-41C6-A3D2-CE9079B139FA}" destId="{D70DA38E-A7EC-4D47-A95E-FCEC94F5A8B4}" srcOrd="1" destOrd="0" presId="urn:microsoft.com/office/officeart/2008/layout/LinedList"/>
    <dgm:cxn modelId="{4C467A28-41B9-411A-8A98-FBC82249511A}" type="presParOf" srcId="{D70DA38E-A7EC-4D47-A95E-FCEC94F5A8B4}" destId="{184B45D8-2B98-442F-9161-C6E122A6FB95}" srcOrd="0" destOrd="0" presId="urn:microsoft.com/office/officeart/2008/layout/LinedList"/>
    <dgm:cxn modelId="{E329D589-1239-43BC-970F-4C962C9288B6}" type="presParOf" srcId="{D70DA38E-A7EC-4D47-A95E-FCEC94F5A8B4}" destId="{699CE9A0-17D4-46B5-AA60-A63B33C4A4EC}" srcOrd="1" destOrd="0" presId="urn:microsoft.com/office/officeart/2008/layout/LinedList"/>
    <dgm:cxn modelId="{C4281F17-783B-41D6-806F-32477825743B}" type="presParOf" srcId="{D66E09BB-FE1E-41C6-A3D2-CE9079B139FA}" destId="{F402F0E8-EB48-4A02-8313-0FE6280A6E0C}" srcOrd="2" destOrd="0" presId="urn:microsoft.com/office/officeart/2008/layout/LinedList"/>
    <dgm:cxn modelId="{D9E67288-7AED-4611-877E-2C61D389A22F}" type="presParOf" srcId="{D66E09BB-FE1E-41C6-A3D2-CE9079B139FA}" destId="{1C00B0A9-8E4F-4996-BFA6-FC8189905455}" srcOrd="3" destOrd="0" presId="urn:microsoft.com/office/officeart/2008/layout/LinedList"/>
    <dgm:cxn modelId="{15DBDE0B-0B44-4849-88EA-BFAB901EA17B}" type="presParOf" srcId="{1C00B0A9-8E4F-4996-BFA6-FC8189905455}" destId="{4F1CAF22-F2CA-4A81-9296-CD0F45A92D62}" srcOrd="0" destOrd="0" presId="urn:microsoft.com/office/officeart/2008/layout/LinedList"/>
    <dgm:cxn modelId="{189FFDD0-43F7-4EA2-A50C-2BA2ED460007}" type="presParOf" srcId="{1C00B0A9-8E4F-4996-BFA6-FC8189905455}" destId="{F5B5A849-EFCD-4339-9B87-BA6004640D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2000" dirty="0"/>
            <a:t>Five of the common file organizations are:</a:t>
          </a:r>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2000" dirty="0"/>
            <a:t>The pile</a:t>
          </a:r>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2000" dirty="0"/>
            <a:t>The sequential file</a:t>
          </a:r>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2000" dirty="0"/>
            <a:t>The indexed sequential file</a:t>
          </a:r>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2000" dirty="0"/>
            <a:t>The indexed file</a:t>
          </a:r>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2000" dirty="0"/>
            <a:t>The direct, or hashed, file</a:t>
          </a:r>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pt>
    <dgm:pt modelId="{CB2226F2-B4F3-A143-8044-D2FFCD16BACF}" type="pres">
      <dgm:prSet presAssocID="{3A7F664B-6A3D-1944-AD75-0018C2F3CED3}" presName="centerShape" presStyleLbl="node0" presStyleIdx="0" presStyleCnt="1" custScaleX="180942" custScaleY="165398" custLinFactNeighborX="298" custLinFactNeighborY="20378"/>
      <dgm:spPr/>
    </dgm:pt>
    <dgm:pt modelId="{0C4FE177-856E-1F40-8992-61CB4810C4D5}" type="pres">
      <dgm:prSet presAssocID="{86FBFEB4-C36B-9344-9206-D0ACC7AD7609}" presName="parTrans" presStyleLbl="sibTrans2D1" presStyleIdx="0" presStyleCnt="5"/>
      <dgm:spPr/>
    </dgm:pt>
    <dgm:pt modelId="{92ED011D-C4B0-6A4C-9F45-9FE6883B837C}" type="pres">
      <dgm:prSet presAssocID="{86FBFEB4-C36B-9344-9206-D0ACC7AD7609}" presName="connectorText" presStyleLbl="sibTrans2D1" presStyleIdx="0" presStyleCnt="5"/>
      <dgm:spPr/>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pt>
    <dgm:pt modelId="{DD68DA6B-1F80-5044-908B-918741E80A82}" type="pres">
      <dgm:prSet presAssocID="{2CADB271-22AF-D84A-BEFC-DD2372D00FAF}" presName="parTrans" presStyleLbl="sibTrans2D1" presStyleIdx="1" presStyleCnt="5"/>
      <dgm:spPr/>
    </dgm:pt>
    <dgm:pt modelId="{4888FBEA-C24C-964D-A6D5-F7E3954A3E0D}" type="pres">
      <dgm:prSet presAssocID="{2CADB271-22AF-D84A-BEFC-DD2372D00FAF}" presName="connectorText" presStyleLbl="sibTrans2D1" presStyleIdx="1" presStyleCnt="5"/>
      <dgm:spPr/>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pt>
    <dgm:pt modelId="{361F4EAF-959C-944A-90B8-5C6A4813F205}" type="pres">
      <dgm:prSet presAssocID="{E7F84950-2BEA-EE49-8B09-ED99D557F75D}" presName="parTrans" presStyleLbl="sibTrans2D1" presStyleIdx="2" presStyleCnt="5"/>
      <dgm:spPr/>
    </dgm:pt>
    <dgm:pt modelId="{DDD92059-CB2F-A04B-BB30-321C5BB82EBD}" type="pres">
      <dgm:prSet presAssocID="{E7F84950-2BEA-EE49-8B09-ED99D557F75D}" presName="connectorText" presStyleLbl="sibTrans2D1" presStyleIdx="2" presStyleCnt="5"/>
      <dgm:spPr/>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pt>
    <dgm:pt modelId="{5D94A210-1942-7D49-8A48-87C78CFB0E33}" type="pres">
      <dgm:prSet presAssocID="{76E35102-3F51-8248-B809-9F128F88F885}" presName="parTrans" presStyleLbl="sibTrans2D1" presStyleIdx="3" presStyleCnt="5"/>
      <dgm:spPr/>
    </dgm:pt>
    <dgm:pt modelId="{BA3FEA0B-B7F8-F34C-906A-683E1BBCDF0C}" type="pres">
      <dgm:prSet presAssocID="{76E35102-3F51-8248-B809-9F128F88F885}" presName="connectorText" presStyleLbl="sibTrans2D1" presStyleIdx="3" presStyleCnt="5"/>
      <dgm:spPr/>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pt>
    <dgm:pt modelId="{F7C13A29-FD28-2846-95A3-486EE2CFEFD5}" type="pres">
      <dgm:prSet presAssocID="{1886B3AD-45B0-F043-808D-7AC6150F2DB1}" presName="parTrans" presStyleLbl="sibTrans2D1" presStyleIdx="4" presStyleCnt="5"/>
      <dgm:spPr/>
    </dgm:pt>
    <dgm:pt modelId="{C2938807-7A83-D946-BF4D-8117DCB7AD52}" type="pres">
      <dgm:prSet presAssocID="{1886B3AD-45B0-F043-808D-7AC6150F2DB1}" presName="connectorText" presStyleLbl="sibTrans2D1" presStyleIdx="4" presStyleCnt="5"/>
      <dgm:spPr/>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pt>
  </dgm:ptLst>
  <dgm:cxnLst>
    <dgm:cxn modelId="{50940A00-28BA-E949-800A-4A2E83765E9D}" type="presOf" srcId="{86FBFEB4-C36B-9344-9206-D0ACC7AD7609}" destId="{0C4FE177-856E-1F40-8992-61CB4810C4D5}" srcOrd="0"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DB722E25-84B8-694E-B09A-C177D72E8528}" type="presOf" srcId="{E7F84950-2BEA-EE49-8B09-ED99D557F75D}" destId="{361F4EAF-959C-944A-90B8-5C6A4813F205}" srcOrd="0" destOrd="0" presId="urn:microsoft.com/office/officeart/2005/8/layout/radial5"/>
    <dgm:cxn modelId="{70AC6C26-E923-2342-9F2B-4F01C388942E}" type="presOf" srcId="{86FBFEB4-C36B-9344-9206-D0ACC7AD7609}" destId="{92ED011D-C4B0-6A4C-9F45-9FE6883B837C}" srcOrd="1"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761E2F2D-CDF7-CF46-9E82-D75F5022D520}" type="presOf" srcId="{1886B3AD-45B0-F043-808D-7AC6150F2DB1}" destId="{C2938807-7A83-D946-BF4D-8117DCB7AD52}" srcOrd="1"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13E3574C-025F-034F-AE38-A4F1AC9956DF}" type="presOf" srcId="{76E35102-3F51-8248-B809-9F128F88F885}" destId="{5D94A210-1942-7D49-8A48-87C78CFB0E33}"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72D2C291-A8FE-1949-A69D-10C34C353110}" srcId="{3A7F664B-6A3D-1944-AD75-0018C2F3CED3}" destId="{689156DB-18C0-494F-B0EF-FC5CEFAA7D0F}" srcOrd="1" destOrd="0" parTransId="{2CADB271-22AF-D84A-BEFC-DD2372D00FAF}" sibTransId="{79FD0155-0BBD-EC42-9B94-B95F09274196}"/>
    <dgm:cxn modelId="{14F5019B-D3A1-3844-B5E5-6448F09874CF}" type="presOf" srcId="{2CADB271-22AF-D84A-BEFC-DD2372D00FAF}" destId="{4888FBEA-C24C-964D-A6D5-F7E3954A3E0D}" srcOrd="1" destOrd="0" presId="urn:microsoft.com/office/officeart/2005/8/layout/radial5"/>
    <dgm:cxn modelId="{96A52C9D-39F4-A949-84DD-64AFEF9D7A63}" type="presOf" srcId="{76E35102-3F51-8248-B809-9F128F88F885}" destId="{BA3FEA0B-B7F8-F34C-906A-683E1BBCDF0C}" srcOrd="1" destOrd="0" presId="urn:microsoft.com/office/officeart/2005/8/layout/radial5"/>
    <dgm:cxn modelId="{CAD4C8A3-9E83-B747-BAEB-43594674B29D}" type="presOf" srcId="{1886B3AD-45B0-F043-808D-7AC6150F2DB1}" destId="{F7C13A29-FD28-2846-95A3-486EE2CFEFD5}" srcOrd="0"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614153A4-57C2-024A-87CD-E29B6BE00CC1}" type="presOf" srcId="{DD08F506-D5B4-7F40-BA36-77BDBCF78377}" destId="{8CF4C973-14CA-3543-B9B4-9D064D52E167}"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20589FE8-2F01-E544-829F-CCC8DDAB70FC}" type="presOf" srcId="{B4F4F5A1-ABD9-F34F-B6A8-41847D6F22C1}" destId="{3047A34E-EB48-474C-8698-321CC52A9EDF}" srcOrd="0"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2665BE-3915-4910-AF9E-858070D5D8CE}"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6BDEF5CD-2FC8-4A75-9B14-582FD51C662F}">
      <dgm:prSet custT="1"/>
      <dgm:spPr/>
      <dgm:t>
        <a:bodyPr/>
        <a:lstStyle/>
        <a:p>
          <a:pPr>
            <a:lnSpc>
              <a:spcPct val="100000"/>
            </a:lnSpc>
            <a:defRPr b="1"/>
          </a:pPr>
          <a:r>
            <a:rPr lang="en-US" sz="1800" dirty="0"/>
            <a:t>file is fixed length logical records</a:t>
          </a:r>
        </a:p>
      </dgm:t>
    </dgm:pt>
    <dgm:pt modelId="{1C5CE333-69C5-4C0C-ADCF-45F2A8A1FBB9}" type="parTrans" cxnId="{DF706A04-002B-4DF1-A890-8C6569098810}">
      <dgm:prSet/>
      <dgm:spPr/>
      <dgm:t>
        <a:bodyPr/>
        <a:lstStyle/>
        <a:p>
          <a:endParaRPr lang="en-US"/>
        </a:p>
      </dgm:t>
    </dgm:pt>
    <dgm:pt modelId="{92E0378F-91C3-48A2-A44D-7EE46AA4DA86}" type="sibTrans" cxnId="{DF706A04-002B-4DF1-A890-8C6569098810}">
      <dgm:prSet/>
      <dgm:spPr/>
      <dgm:t>
        <a:bodyPr/>
        <a:lstStyle/>
        <a:p>
          <a:endParaRPr lang="en-US"/>
        </a:p>
      </dgm:t>
    </dgm:pt>
    <dgm:pt modelId="{224F95BB-68D0-483E-8886-1555103596DD}">
      <dgm:prSet custT="1"/>
      <dgm:spPr/>
      <dgm:t>
        <a:bodyPr/>
        <a:lstStyle/>
        <a:p>
          <a:pPr>
            <a:lnSpc>
              <a:spcPct val="100000"/>
            </a:lnSpc>
            <a:defRPr b="1"/>
          </a:pPr>
          <a:r>
            <a:rPr lang="en-US" sz="1800" dirty="0"/>
            <a:t>Access directly any block of a known address</a:t>
          </a:r>
        </a:p>
      </dgm:t>
    </dgm:pt>
    <dgm:pt modelId="{7E5EAC21-9E9D-4370-9EC0-A4F89E4FDDF1}" type="parTrans" cxnId="{8DEDDE9F-A27F-40FC-A860-1C0A4F31110A}">
      <dgm:prSet/>
      <dgm:spPr/>
      <dgm:t>
        <a:bodyPr/>
        <a:lstStyle/>
        <a:p>
          <a:endParaRPr lang="en-US"/>
        </a:p>
      </dgm:t>
    </dgm:pt>
    <dgm:pt modelId="{E053CFCC-4475-47C6-AAB9-9B3EE363E33E}" type="sibTrans" cxnId="{8DEDDE9F-A27F-40FC-A860-1C0A4F31110A}">
      <dgm:prSet/>
      <dgm:spPr/>
      <dgm:t>
        <a:bodyPr/>
        <a:lstStyle/>
        <a:p>
          <a:endParaRPr lang="en-US"/>
        </a:p>
      </dgm:t>
    </dgm:pt>
    <dgm:pt modelId="{509324FD-732C-4686-BC15-E0A07580255E}">
      <dgm:prSet custT="1"/>
      <dgm:spPr/>
      <dgm:t>
        <a:bodyPr/>
        <a:lstStyle/>
        <a:p>
          <a:pPr>
            <a:lnSpc>
              <a:spcPct val="100000"/>
            </a:lnSpc>
            <a:defRPr b="1"/>
          </a:pPr>
          <a:r>
            <a:rPr lang="en-US" sz="1800" dirty="0"/>
            <a:t>Makes use of hashing on the key value</a:t>
          </a:r>
        </a:p>
      </dgm:t>
    </dgm:pt>
    <dgm:pt modelId="{FF5C9028-73F7-4AC1-A7BA-B0BB045DB9A6}" type="parTrans" cxnId="{536F9BE6-4384-47ED-A18F-135A657470B7}">
      <dgm:prSet/>
      <dgm:spPr/>
      <dgm:t>
        <a:bodyPr/>
        <a:lstStyle/>
        <a:p>
          <a:endParaRPr lang="en-US"/>
        </a:p>
      </dgm:t>
    </dgm:pt>
    <dgm:pt modelId="{4C4144DE-64B7-4725-937F-3B3141C65100}" type="sibTrans" cxnId="{536F9BE6-4384-47ED-A18F-135A657470B7}">
      <dgm:prSet/>
      <dgm:spPr/>
      <dgm:t>
        <a:bodyPr/>
        <a:lstStyle/>
        <a:p>
          <a:endParaRPr lang="en-US"/>
        </a:p>
      </dgm:t>
    </dgm:pt>
    <dgm:pt modelId="{D186E703-490D-41D0-8278-723D6BA6DBC3}">
      <dgm:prSet custT="1"/>
      <dgm:spPr/>
      <dgm:t>
        <a:bodyPr/>
        <a:lstStyle/>
        <a:p>
          <a:pPr>
            <a:lnSpc>
              <a:spcPct val="100000"/>
            </a:lnSpc>
            <a:defRPr b="1"/>
          </a:pPr>
          <a:r>
            <a:rPr lang="en-US" sz="1800" dirty="0"/>
            <a:t>Often used where:</a:t>
          </a:r>
        </a:p>
      </dgm:t>
    </dgm:pt>
    <dgm:pt modelId="{92F21B06-0B4A-4923-A1F9-BFB46E87801F}" type="parTrans" cxnId="{818ACB90-B495-4CF1-AC87-DEC6F31C6F14}">
      <dgm:prSet/>
      <dgm:spPr/>
      <dgm:t>
        <a:bodyPr/>
        <a:lstStyle/>
        <a:p>
          <a:endParaRPr lang="en-US"/>
        </a:p>
      </dgm:t>
    </dgm:pt>
    <dgm:pt modelId="{D3AEC863-EDDD-4303-AD7A-E7EF8E6E0AF6}" type="sibTrans" cxnId="{818ACB90-B495-4CF1-AC87-DEC6F31C6F14}">
      <dgm:prSet/>
      <dgm:spPr/>
      <dgm:t>
        <a:bodyPr/>
        <a:lstStyle/>
        <a:p>
          <a:endParaRPr lang="en-US"/>
        </a:p>
      </dgm:t>
    </dgm:pt>
    <dgm:pt modelId="{568ECE17-26B5-44FC-8407-0BA91C267CD7}">
      <dgm:prSet custT="1"/>
      <dgm:spPr/>
      <dgm:t>
        <a:bodyPr/>
        <a:lstStyle/>
        <a:p>
          <a:pPr>
            <a:lnSpc>
              <a:spcPct val="100000"/>
            </a:lnSpc>
          </a:pPr>
          <a:r>
            <a:rPr lang="en-US" sz="1800"/>
            <a:t>very rapid access is required</a:t>
          </a:r>
        </a:p>
      </dgm:t>
    </dgm:pt>
    <dgm:pt modelId="{467B7FAE-4372-4B2B-8688-A38AE93A238B}" type="parTrans" cxnId="{ECB8779C-38A7-44BC-9076-CB060F1BAE4D}">
      <dgm:prSet/>
      <dgm:spPr/>
      <dgm:t>
        <a:bodyPr/>
        <a:lstStyle/>
        <a:p>
          <a:endParaRPr lang="en-US"/>
        </a:p>
      </dgm:t>
    </dgm:pt>
    <dgm:pt modelId="{A2F37124-4B26-4ABA-8E35-65EA3A60CD30}" type="sibTrans" cxnId="{ECB8779C-38A7-44BC-9076-CB060F1BAE4D}">
      <dgm:prSet/>
      <dgm:spPr/>
      <dgm:t>
        <a:bodyPr/>
        <a:lstStyle/>
        <a:p>
          <a:endParaRPr lang="en-US"/>
        </a:p>
      </dgm:t>
    </dgm:pt>
    <dgm:pt modelId="{DD190D00-44B2-4696-8F36-FD968DF77FD3}">
      <dgm:prSet custT="1"/>
      <dgm:spPr/>
      <dgm:t>
        <a:bodyPr/>
        <a:lstStyle/>
        <a:p>
          <a:pPr>
            <a:lnSpc>
              <a:spcPct val="100000"/>
            </a:lnSpc>
          </a:pPr>
          <a:r>
            <a:rPr lang="en-US" sz="1800" dirty="0"/>
            <a:t>fixed-length records are used</a:t>
          </a:r>
        </a:p>
      </dgm:t>
    </dgm:pt>
    <dgm:pt modelId="{08382774-30B8-4F8B-B186-14793D84A49E}" type="parTrans" cxnId="{FEB27C1A-C8C7-420D-AD2A-E7F2460AC2E4}">
      <dgm:prSet/>
      <dgm:spPr/>
      <dgm:t>
        <a:bodyPr/>
        <a:lstStyle/>
        <a:p>
          <a:endParaRPr lang="en-US"/>
        </a:p>
      </dgm:t>
    </dgm:pt>
    <dgm:pt modelId="{7F06BBD9-E13C-4D33-8E62-A86C0D44298F}" type="sibTrans" cxnId="{FEB27C1A-C8C7-420D-AD2A-E7F2460AC2E4}">
      <dgm:prSet/>
      <dgm:spPr/>
      <dgm:t>
        <a:bodyPr/>
        <a:lstStyle/>
        <a:p>
          <a:endParaRPr lang="en-US"/>
        </a:p>
      </dgm:t>
    </dgm:pt>
    <dgm:pt modelId="{8FE0D5C5-46E0-40F2-BCBE-577F9B9D3BB4}">
      <dgm:prSet custT="1"/>
      <dgm:spPr/>
      <dgm:t>
        <a:bodyPr/>
        <a:lstStyle/>
        <a:p>
          <a:pPr>
            <a:lnSpc>
              <a:spcPct val="100000"/>
            </a:lnSpc>
          </a:pPr>
          <a:r>
            <a:rPr lang="en-US" sz="1800" dirty="0"/>
            <a:t>records are always accessed one at a time</a:t>
          </a:r>
        </a:p>
      </dgm:t>
    </dgm:pt>
    <dgm:pt modelId="{4FE5F16A-0DC2-4C07-AFB5-0BF90381AB6A}" type="parTrans" cxnId="{F07AC6EE-741B-4B99-B29C-7B15BA1155E8}">
      <dgm:prSet/>
      <dgm:spPr/>
      <dgm:t>
        <a:bodyPr/>
        <a:lstStyle/>
        <a:p>
          <a:endParaRPr lang="en-US"/>
        </a:p>
      </dgm:t>
    </dgm:pt>
    <dgm:pt modelId="{487B0A97-7330-49F7-B95A-3C7EB6130D10}" type="sibTrans" cxnId="{F07AC6EE-741B-4B99-B29C-7B15BA1155E8}">
      <dgm:prSet/>
      <dgm:spPr/>
      <dgm:t>
        <a:bodyPr/>
        <a:lstStyle/>
        <a:p>
          <a:endParaRPr lang="en-US"/>
        </a:p>
      </dgm:t>
    </dgm:pt>
    <dgm:pt modelId="{459ADDD1-BFC2-41DC-A357-89792460E894}" type="pres">
      <dgm:prSet presAssocID="{862665BE-3915-4910-AF9E-858070D5D8CE}" presName="root" presStyleCnt="0">
        <dgm:presLayoutVars>
          <dgm:dir/>
          <dgm:resizeHandles val="exact"/>
        </dgm:presLayoutVars>
      </dgm:prSet>
      <dgm:spPr/>
    </dgm:pt>
    <dgm:pt modelId="{70694221-D4E6-4E90-8DEE-3FB28EB3D7B8}" type="pres">
      <dgm:prSet presAssocID="{6BDEF5CD-2FC8-4A75-9B14-582FD51C662F}" presName="compNode" presStyleCnt="0"/>
      <dgm:spPr/>
    </dgm:pt>
    <dgm:pt modelId="{18DAEAF5-E6CF-4D42-8DA5-FEEBBBC02866}" type="pres">
      <dgm:prSet presAssocID="{6BDEF5CD-2FC8-4A75-9B14-582FD51C66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127FEAA5-3F0A-432B-B942-820CD17CAAC1}" type="pres">
      <dgm:prSet presAssocID="{6BDEF5CD-2FC8-4A75-9B14-582FD51C662F}" presName="iconSpace" presStyleCnt="0"/>
      <dgm:spPr/>
    </dgm:pt>
    <dgm:pt modelId="{985D9C4A-F43A-475C-86DB-49476BF79C25}" type="pres">
      <dgm:prSet presAssocID="{6BDEF5CD-2FC8-4A75-9B14-582FD51C662F}" presName="parTx" presStyleLbl="revTx" presStyleIdx="0" presStyleCnt="8">
        <dgm:presLayoutVars>
          <dgm:chMax val="0"/>
          <dgm:chPref val="0"/>
        </dgm:presLayoutVars>
      </dgm:prSet>
      <dgm:spPr/>
    </dgm:pt>
    <dgm:pt modelId="{BD9DB1C5-7BDB-451D-8745-EF910C7FF2BA}" type="pres">
      <dgm:prSet presAssocID="{6BDEF5CD-2FC8-4A75-9B14-582FD51C662F}" presName="txSpace" presStyleCnt="0"/>
      <dgm:spPr/>
    </dgm:pt>
    <dgm:pt modelId="{B0C42EC8-BF10-4B39-9AF9-E862F58F4AF8}" type="pres">
      <dgm:prSet presAssocID="{6BDEF5CD-2FC8-4A75-9B14-582FD51C662F}" presName="desTx" presStyleLbl="revTx" presStyleIdx="1" presStyleCnt="8">
        <dgm:presLayoutVars/>
      </dgm:prSet>
      <dgm:spPr/>
    </dgm:pt>
    <dgm:pt modelId="{91877353-DDA6-4D22-8432-EAD550702028}" type="pres">
      <dgm:prSet presAssocID="{92E0378F-91C3-48A2-A44D-7EE46AA4DA86}" presName="sibTrans" presStyleCnt="0"/>
      <dgm:spPr/>
    </dgm:pt>
    <dgm:pt modelId="{434117A9-DB1B-488C-8D94-FEC469DCA25D}" type="pres">
      <dgm:prSet presAssocID="{224F95BB-68D0-483E-8886-1555103596DD}" presName="compNode" presStyleCnt="0"/>
      <dgm:spPr/>
    </dgm:pt>
    <dgm:pt modelId="{3272E509-708F-41C4-8E48-7B2DFF5226AD}" type="pres">
      <dgm:prSet presAssocID="{224F95BB-68D0-483E-8886-1555103596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EFB9FB60-5E0E-40E2-88B2-9DDFE45CC7B7}" type="pres">
      <dgm:prSet presAssocID="{224F95BB-68D0-483E-8886-1555103596DD}" presName="iconSpace" presStyleCnt="0"/>
      <dgm:spPr/>
    </dgm:pt>
    <dgm:pt modelId="{C6F1D0E2-C57B-4BC0-BEFD-788D7B0B3D09}" type="pres">
      <dgm:prSet presAssocID="{224F95BB-68D0-483E-8886-1555103596DD}" presName="parTx" presStyleLbl="revTx" presStyleIdx="2" presStyleCnt="8">
        <dgm:presLayoutVars>
          <dgm:chMax val="0"/>
          <dgm:chPref val="0"/>
        </dgm:presLayoutVars>
      </dgm:prSet>
      <dgm:spPr/>
    </dgm:pt>
    <dgm:pt modelId="{8242CA2E-FAAF-49D5-BFE6-5070AEE0901A}" type="pres">
      <dgm:prSet presAssocID="{224F95BB-68D0-483E-8886-1555103596DD}" presName="txSpace" presStyleCnt="0"/>
      <dgm:spPr/>
    </dgm:pt>
    <dgm:pt modelId="{393BD46A-FE3E-47F5-9020-3AF59372B237}" type="pres">
      <dgm:prSet presAssocID="{224F95BB-68D0-483E-8886-1555103596DD}" presName="desTx" presStyleLbl="revTx" presStyleIdx="3" presStyleCnt="8">
        <dgm:presLayoutVars/>
      </dgm:prSet>
      <dgm:spPr/>
    </dgm:pt>
    <dgm:pt modelId="{935920E3-3870-40E8-9A31-EE90D04BEE18}" type="pres">
      <dgm:prSet presAssocID="{E053CFCC-4475-47C6-AAB9-9B3EE363E33E}" presName="sibTrans" presStyleCnt="0"/>
      <dgm:spPr/>
    </dgm:pt>
    <dgm:pt modelId="{630C593D-9C6D-4330-9637-BBA6FBBBA584}" type="pres">
      <dgm:prSet presAssocID="{509324FD-732C-4686-BC15-E0A07580255E}" presName="compNode" presStyleCnt="0"/>
      <dgm:spPr/>
    </dgm:pt>
    <dgm:pt modelId="{1A1FD5EE-C5CE-4D96-B4BF-12CA9CDFAA52}" type="pres">
      <dgm:prSet presAssocID="{509324FD-732C-4686-BC15-E0A0758025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1ADD5FF3-F9F1-4B44-8B2A-4926A9442E46}" type="pres">
      <dgm:prSet presAssocID="{509324FD-732C-4686-BC15-E0A07580255E}" presName="iconSpace" presStyleCnt="0"/>
      <dgm:spPr/>
    </dgm:pt>
    <dgm:pt modelId="{8A722D3E-F9E0-4844-AFE2-4A7AC92CAAB1}" type="pres">
      <dgm:prSet presAssocID="{509324FD-732C-4686-BC15-E0A07580255E}" presName="parTx" presStyleLbl="revTx" presStyleIdx="4" presStyleCnt="8">
        <dgm:presLayoutVars>
          <dgm:chMax val="0"/>
          <dgm:chPref val="0"/>
        </dgm:presLayoutVars>
      </dgm:prSet>
      <dgm:spPr/>
    </dgm:pt>
    <dgm:pt modelId="{A1BFAE6D-5073-46E3-B8CA-D7CB01D0C3D9}" type="pres">
      <dgm:prSet presAssocID="{509324FD-732C-4686-BC15-E0A07580255E}" presName="txSpace" presStyleCnt="0"/>
      <dgm:spPr/>
    </dgm:pt>
    <dgm:pt modelId="{8465F99B-5001-4591-B4BF-7868F5FE33DC}" type="pres">
      <dgm:prSet presAssocID="{509324FD-732C-4686-BC15-E0A07580255E}" presName="desTx" presStyleLbl="revTx" presStyleIdx="5" presStyleCnt="8">
        <dgm:presLayoutVars/>
      </dgm:prSet>
      <dgm:spPr/>
    </dgm:pt>
    <dgm:pt modelId="{5CAAA320-F7AB-4B9F-9F08-2CEB22371FF5}" type="pres">
      <dgm:prSet presAssocID="{4C4144DE-64B7-4725-937F-3B3141C65100}" presName="sibTrans" presStyleCnt="0"/>
      <dgm:spPr/>
    </dgm:pt>
    <dgm:pt modelId="{9838D343-4DEB-43E6-8AC4-C7A6BD2D4CFF}" type="pres">
      <dgm:prSet presAssocID="{D186E703-490D-41D0-8278-723D6BA6DBC3}" presName="compNode" presStyleCnt="0"/>
      <dgm:spPr/>
    </dgm:pt>
    <dgm:pt modelId="{19EED2B7-A5D4-42B5-BE2E-0284A3C22BB4}" type="pres">
      <dgm:prSet presAssocID="{D186E703-490D-41D0-8278-723D6BA6DBC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8207AE45-2CE5-491D-8D2B-EDBFF75C9C64}" type="pres">
      <dgm:prSet presAssocID="{D186E703-490D-41D0-8278-723D6BA6DBC3}" presName="iconSpace" presStyleCnt="0"/>
      <dgm:spPr/>
    </dgm:pt>
    <dgm:pt modelId="{11B3BCF5-2786-4B1A-954A-65D4C2080A0F}" type="pres">
      <dgm:prSet presAssocID="{D186E703-490D-41D0-8278-723D6BA6DBC3}" presName="parTx" presStyleLbl="revTx" presStyleIdx="6" presStyleCnt="8">
        <dgm:presLayoutVars>
          <dgm:chMax val="0"/>
          <dgm:chPref val="0"/>
        </dgm:presLayoutVars>
      </dgm:prSet>
      <dgm:spPr/>
    </dgm:pt>
    <dgm:pt modelId="{D16627E1-D4F7-4B34-8179-F522ECDE6665}" type="pres">
      <dgm:prSet presAssocID="{D186E703-490D-41D0-8278-723D6BA6DBC3}" presName="txSpace" presStyleCnt="0"/>
      <dgm:spPr/>
    </dgm:pt>
    <dgm:pt modelId="{07B4CB52-5D9A-419A-BD83-C629EEA3B2BD}" type="pres">
      <dgm:prSet presAssocID="{D186E703-490D-41D0-8278-723D6BA6DBC3}" presName="desTx" presStyleLbl="revTx" presStyleIdx="7" presStyleCnt="8">
        <dgm:presLayoutVars/>
      </dgm:prSet>
      <dgm:spPr/>
    </dgm:pt>
  </dgm:ptLst>
  <dgm:cxnLst>
    <dgm:cxn modelId="{DF706A04-002B-4DF1-A890-8C6569098810}" srcId="{862665BE-3915-4910-AF9E-858070D5D8CE}" destId="{6BDEF5CD-2FC8-4A75-9B14-582FD51C662F}" srcOrd="0" destOrd="0" parTransId="{1C5CE333-69C5-4C0C-ADCF-45F2A8A1FBB9}" sibTransId="{92E0378F-91C3-48A2-A44D-7EE46AA4DA86}"/>
    <dgm:cxn modelId="{FEB27C1A-C8C7-420D-AD2A-E7F2460AC2E4}" srcId="{D186E703-490D-41D0-8278-723D6BA6DBC3}" destId="{DD190D00-44B2-4696-8F36-FD968DF77FD3}" srcOrd="1" destOrd="0" parTransId="{08382774-30B8-4F8B-B186-14793D84A49E}" sibTransId="{7F06BBD9-E13C-4D33-8E62-A86C0D44298F}"/>
    <dgm:cxn modelId="{75E92829-2F19-4DD0-AB10-10C2357AEB27}" type="presOf" srcId="{509324FD-732C-4686-BC15-E0A07580255E}" destId="{8A722D3E-F9E0-4844-AFE2-4A7AC92CAAB1}" srcOrd="0" destOrd="0" presId="urn:microsoft.com/office/officeart/2018/5/layout/CenteredIconLabelDescriptionList"/>
    <dgm:cxn modelId="{8D4BF62E-F7AB-45F4-8111-114180A26AB3}" type="presOf" srcId="{8FE0D5C5-46E0-40F2-BCBE-577F9B9D3BB4}" destId="{07B4CB52-5D9A-419A-BD83-C629EEA3B2BD}" srcOrd="0" destOrd="2" presId="urn:microsoft.com/office/officeart/2018/5/layout/CenteredIconLabelDescriptionList"/>
    <dgm:cxn modelId="{5FE3033B-ADCF-407A-8BED-CDD9FC068A2A}" type="presOf" srcId="{224F95BB-68D0-483E-8886-1555103596DD}" destId="{C6F1D0E2-C57B-4BC0-BEFD-788D7B0B3D09}" srcOrd="0" destOrd="0" presId="urn:microsoft.com/office/officeart/2018/5/layout/CenteredIconLabelDescriptionList"/>
    <dgm:cxn modelId="{06C18E4B-6330-409C-819C-A3FFA9D220BB}" type="presOf" srcId="{6BDEF5CD-2FC8-4A75-9B14-582FD51C662F}" destId="{985D9C4A-F43A-475C-86DB-49476BF79C25}" srcOrd="0" destOrd="0" presId="urn:microsoft.com/office/officeart/2018/5/layout/CenteredIconLabelDescriptionList"/>
    <dgm:cxn modelId="{99784C72-2741-43B5-859B-E6E4024C6BF2}" type="presOf" srcId="{568ECE17-26B5-44FC-8407-0BA91C267CD7}" destId="{07B4CB52-5D9A-419A-BD83-C629EEA3B2BD}" srcOrd="0" destOrd="0" presId="urn:microsoft.com/office/officeart/2018/5/layout/CenteredIconLabelDescriptionList"/>
    <dgm:cxn modelId="{59527377-9C3F-468A-8A8E-A37D110D2F49}" type="presOf" srcId="{D186E703-490D-41D0-8278-723D6BA6DBC3}" destId="{11B3BCF5-2786-4B1A-954A-65D4C2080A0F}" srcOrd="0" destOrd="0" presId="urn:microsoft.com/office/officeart/2018/5/layout/CenteredIconLabelDescriptionList"/>
    <dgm:cxn modelId="{20D06284-1461-4A1A-A00C-86A3498440E7}" type="presOf" srcId="{862665BE-3915-4910-AF9E-858070D5D8CE}" destId="{459ADDD1-BFC2-41DC-A357-89792460E894}" srcOrd="0" destOrd="0" presId="urn:microsoft.com/office/officeart/2018/5/layout/CenteredIconLabelDescriptionList"/>
    <dgm:cxn modelId="{818ACB90-B495-4CF1-AC87-DEC6F31C6F14}" srcId="{862665BE-3915-4910-AF9E-858070D5D8CE}" destId="{D186E703-490D-41D0-8278-723D6BA6DBC3}" srcOrd="3" destOrd="0" parTransId="{92F21B06-0B4A-4923-A1F9-BFB46E87801F}" sibTransId="{D3AEC863-EDDD-4303-AD7A-E7EF8E6E0AF6}"/>
    <dgm:cxn modelId="{ECB8779C-38A7-44BC-9076-CB060F1BAE4D}" srcId="{D186E703-490D-41D0-8278-723D6BA6DBC3}" destId="{568ECE17-26B5-44FC-8407-0BA91C267CD7}" srcOrd="0" destOrd="0" parTransId="{467B7FAE-4372-4B2B-8688-A38AE93A238B}" sibTransId="{A2F37124-4B26-4ABA-8E35-65EA3A60CD30}"/>
    <dgm:cxn modelId="{8DEDDE9F-A27F-40FC-A860-1C0A4F31110A}" srcId="{862665BE-3915-4910-AF9E-858070D5D8CE}" destId="{224F95BB-68D0-483E-8886-1555103596DD}" srcOrd="1" destOrd="0" parTransId="{7E5EAC21-9E9D-4370-9EC0-A4F89E4FDDF1}" sibTransId="{E053CFCC-4475-47C6-AAB9-9B3EE363E33E}"/>
    <dgm:cxn modelId="{A06F57B3-2528-48F0-AF61-C2F9E9A03F16}" type="presOf" srcId="{DD190D00-44B2-4696-8F36-FD968DF77FD3}" destId="{07B4CB52-5D9A-419A-BD83-C629EEA3B2BD}" srcOrd="0" destOrd="1" presId="urn:microsoft.com/office/officeart/2018/5/layout/CenteredIconLabelDescriptionList"/>
    <dgm:cxn modelId="{536F9BE6-4384-47ED-A18F-135A657470B7}" srcId="{862665BE-3915-4910-AF9E-858070D5D8CE}" destId="{509324FD-732C-4686-BC15-E0A07580255E}" srcOrd="2" destOrd="0" parTransId="{FF5C9028-73F7-4AC1-A7BA-B0BB045DB9A6}" sibTransId="{4C4144DE-64B7-4725-937F-3B3141C65100}"/>
    <dgm:cxn modelId="{F07AC6EE-741B-4B99-B29C-7B15BA1155E8}" srcId="{D186E703-490D-41D0-8278-723D6BA6DBC3}" destId="{8FE0D5C5-46E0-40F2-BCBE-577F9B9D3BB4}" srcOrd="2" destOrd="0" parTransId="{4FE5F16A-0DC2-4C07-AFB5-0BF90381AB6A}" sibTransId="{487B0A97-7330-49F7-B95A-3C7EB6130D10}"/>
    <dgm:cxn modelId="{CE02908B-7DFD-4384-BF29-51F1A15CF2C2}" type="presParOf" srcId="{459ADDD1-BFC2-41DC-A357-89792460E894}" destId="{70694221-D4E6-4E90-8DEE-3FB28EB3D7B8}" srcOrd="0" destOrd="0" presId="urn:microsoft.com/office/officeart/2018/5/layout/CenteredIconLabelDescriptionList"/>
    <dgm:cxn modelId="{8C3E601E-525E-4B49-B921-F641089132CA}" type="presParOf" srcId="{70694221-D4E6-4E90-8DEE-3FB28EB3D7B8}" destId="{18DAEAF5-E6CF-4D42-8DA5-FEEBBBC02866}" srcOrd="0" destOrd="0" presId="urn:microsoft.com/office/officeart/2018/5/layout/CenteredIconLabelDescriptionList"/>
    <dgm:cxn modelId="{C41D5A6D-9EB3-4F6A-AEEE-343C78F559FD}" type="presParOf" srcId="{70694221-D4E6-4E90-8DEE-3FB28EB3D7B8}" destId="{127FEAA5-3F0A-432B-B942-820CD17CAAC1}" srcOrd="1" destOrd="0" presId="urn:microsoft.com/office/officeart/2018/5/layout/CenteredIconLabelDescriptionList"/>
    <dgm:cxn modelId="{70BA6BBF-AF50-48EC-8C4F-0EA3F38C670F}" type="presParOf" srcId="{70694221-D4E6-4E90-8DEE-3FB28EB3D7B8}" destId="{985D9C4A-F43A-475C-86DB-49476BF79C25}" srcOrd="2" destOrd="0" presId="urn:microsoft.com/office/officeart/2018/5/layout/CenteredIconLabelDescriptionList"/>
    <dgm:cxn modelId="{02C88186-62FC-4E24-A90F-8BA9BE714C86}" type="presParOf" srcId="{70694221-D4E6-4E90-8DEE-3FB28EB3D7B8}" destId="{BD9DB1C5-7BDB-451D-8745-EF910C7FF2BA}" srcOrd="3" destOrd="0" presId="urn:microsoft.com/office/officeart/2018/5/layout/CenteredIconLabelDescriptionList"/>
    <dgm:cxn modelId="{90BC2130-0302-4EAA-9DDE-A68C68C27711}" type="presParOf" srcId="{70694221-D4E6-4E90-8DEE-3FB28EB3D7B8}" destId="{B0C42EC8-BF10-4B39-9AF9-E862F58F4AF8}" srcOrd="4" destOrd="0" presId="urn:microsoft.com/office/officeart/2018/5/layout/CenteredIconLabelDescriptionList"/>
    <dgm:cxn modelId="{AC62ABEC-DAB6-42F4-8B73-4641B8C06010}" type="presParOf" srcId="{459ADDD1-BFC2-41DC-A357-89792460E894}" destId="{91877353-DDA6-4D22-8432-EAD550702028}" srcOrd="1" destOrd="0" presId="urn:microsoft.com/office/officeart/2018/5/layout/CenteredIconLabelDescriptionList"/>
    <dgm:cxn modelId="{D7D5DBD4-2149-48BD-972F-8C076A5B6D70}" type="presParOf" srcId="{459ADDD1-BFC2-41DC-A357-89792460E894}" destId="{434117A9-DB1B-488C-8D94-FEC469DCA25D}" srcOrd="2" destOrd="0" presId="urn:microsoft.com/office/officeart/2018/5/layout/CenteredIconLabelDescriptionList"/>
    <dgm:cxn modelId="{D239DBAA-D168-478A-9404-AA18062646F4}" type="presParOf" srcId="{434117A9-DB1B-488C-8D94-FEC469DCA25D}" destId="{3272E509-708F-41C4-8E48-7B2DFF5226AD}" srcOrd="0" destOrd="0" presId="urn:microsoft.com/office/officeart/2018/5/layout/CenteredIconLabelDescriptionList"/>
    <dgm:cxn modelId="{2872893C-7457-4152-AF51-B2D43B1A8E80}" type="presParOf" srcId="{434117A9-DB1B-488C-8D94-FEC469DCA25D}" destId="{EFB9FB60-5E0E-40E2-88B2-9DDFE45CC7B7}" srcOrd="1" destOrd="0" presId="urn:microsoft.com/office/officeart/2018/5/layout/CenteredIconLabelDescriptionList"/>
    <dgm:cxn modelId="{6FF58004-5674-46BA-9EB3-7BA60A711037}" type="presParOf" srcId="{434117A9-DB1B-488C-8D94-FEC469DCA25D}" destId="{C6F1D0E2-C57B-4BC0-BEFD-788D7B0B3D09}" srcOrd="2" destOrd="0" presId="urn:microsoft.com/office/officeart/2018/5/layout/CenteredIconLabelDescriptionList"/>
    <dgm:cxn modelId="{71B5338D-EDA7-43D3-B8F6-2E49CF28C10D}" type="presParOf" srcId="{434117A9-DB1B-488C-8D94-FEC469DCA25D}" destId="{8242CA2E-FAAF-49D5-BFE6-5070AEE0901A}" srcOrd="3" destOrd="0" presId="urn:microsoft.com/office/officeart/2018/5/layout/CenteredIconLabelDescriptionList"/>
    <dgm:cxn modelId="{E8DA3E43-1F74-4ED7-B845-5EEBA7D447F6}" type="presParOf" srcId="{434117A9-DB1B-488C-8D94-FEC469DCA25D}" destId="{393BD46A-FE3E-47F5-9020-3AF59372B237}" srcOrd="4" destOrd="0" presId="urn:microsoft.com/office/officeart/2018/5/layout/CenteredIconLabelDescriptionList"/>
    <dgm:cxn modelId="{B82B1802-05D3-421C-9764-274E718E6647}" type="presParOf" srcId="{459ADDD1-BFC2-41DC-A357-89792460E894}" destId="{935920E3-3870-40E8-9A31-EE90D04BEE18}" srcOrd="3" destOrd="0" presId="urn:microsoft.com/office/officeart/2018/5/layout/CenteredIconLabelDescriptionList"/>
    <dgm:cxn modelId="{4CA35FE1-FC6F-426B-881F-4F943F495518}" type="presParOf" srcId="{459ADDD1-BFC2-41DC-A357-89792460E894}" destId="{630C593D-9C6D-4330-9637-BBA6FBBBA584}" srcOrd="4" destOrd="0" presId="urn:microsoft.com/office/officeart/2018/5/layout/CenteredIconLabelDescriptionList"/>
    <dgm:cxn modelId="{602847A6-D334-4CD9-AD09-D4FA8C6A36EA}" type="presParOf" srcId="{630C593D-9C6D-4330-9637-BBA6FBBBA584}" destId="{1A1FD5EE-C5CE-4D96-B4BF-12CA9CDFAA52}" srcOrd="0" destOrd="0" presId="urn:microsoft.com/office/officeart/2018/5/layout/CenteredIconLabelDescriptionList"/>
    <dgm:cxn modelId="{E5EE23FB-1C33-44B9-A95D-B4DFEB705404}" type="presParOf" srcId="{630C593D-9C6D-4330-9637-BBA6FBBBA584}" destId="{1ADD5FF3-F9F1-4B44-8B2A-4926A9442E46}" srcOrd="1" destOrd="0" presId="urn:microsoft.com/office/officeart/2018/5/layout/CenteredIconLabelDescriptionList"/>
    <dgm:cxn modelId="{A67CC35A-C53B-464B-AD29-2DEEBEA1A3D1}" type="presParOf" srcId="{630C593D-9C6D-4330-9637-BBA6FBBBA584}" destId="{8A722D3E-F9E0-4844-AFE2-4A7AC92CAAB1}" srcOrd="2" destOrd="0" presId="urn:microsoft.com/office/officeart/2018/5/layout/CenteredIconLabelDescriptionList"/>
    <dgm:cxn modelId="{55AC718E-E6F5-45E4-91D8-319D72E34224}" type="presParOf" srcId="{630C593D-9C6D-4330-9637-BBA6FBBBA584}" destId="{A1BFAE6D-5073-46E3-B8CA-D7CB01D0C3D9}" srcOrd="3" destOrd="0" presId="urn:microsoft.com/office/officeart/2018/5/layout/CenteredIconLabelDescriptionList"/>
    <dgm:cxn modelId="{01F8A8E9-D671-4EB7-8CEF-EF1C5AF40642}" type="presParOf" srcId="{630C593D-9C6D-4330-9637-BBA6FBBBA584}" destId="{8465F99B-5001-4591-B4BF-7868F5FE33DC}" srcOrd="4" destOrd="0" presId="urn:microsoft.com/office/officeart/2018/5/layout/CenteredIconLabelDescriptionList"/>
    <dgm:cxn modelId="{FCFD303B-5915-45FC-8A8B-7C84D263AEE8}" type="presParOf" srcId="{459ADDD1-BFC2-41DC-A357-89792460E894}" destId="{5CAAA320-F7AB-4B9F-9F08-2CEB22371FF5}" srcOrd="5" destOrd="0" presId="urn:microsoft.com/office/officeart/2018/5/layout/CenteredIconLabelDescriptionList"/>
    <dgm:cxn modelId="{9CCB9EFA-763A-402B-885E-28592CF50161}" type="presParOf" srcId="{459ADDD1-BFC2-41DC-A357-89792460E894}" destId="{9838D343-4DEB-43E6-8AC4-C7A6BD2D4CFF}" srcOrd="6" destOrd="0" presId="urn:microsoft.com/office/officeart/2018/5/layout/CenteredIconLabelDescriptionList"/>
    <dgm:cxn modelId="{E6689B23-25DA-45FD-818C-802533EB89A8}" type="presParOf" srcId="{9838D343-4DEB-43E6-8AC4-C7A6BD2D4CFF}" destId="{19EED2B7-A5D4-42B5-BE2E-0284A3C22BB4}" srcOrd="0" destOrd="0" presId="urn:microsoft.com/office/officeart/2018/5/layout/CenteredIconLabelDescriptionList"/>
    <dgm:cxn modelId="{1F0DE937-93C2-45F6-848B-3E109E6C3048}" type="presParOf" srcId="{9838D343-4DEB-43E6-8AC4-C7A6BD2D4CFF}" destId="{8207AE45-2CE5-491D-8D2B-EDBFF75C9C64}" srcOrd="1" destOrd="0" presId="urn:microsoft.com/office/officeart/2018/5/layout/CenteredIconLabelDescriptionList"/>
    <dgm:cxn modelId="{89FFE7C0-A4E3-4AF1-AA86-DDC7473D26A0}" type="presParOf" srcId="{9838D343-4DEB-43E6-8AC4-C7A6BD2D4CFF}" destId="{11B3BCF5-2786-4B1A-954A-65D4C2080A0F}" srcOrd="2" destOrd="0" presId="urn:microsoft.com/office/officeart/2018/5/layout/CenteredIconLabelDescriptionList"/>
    <dgm:cxn modelId="{8E7B3DCC-1EC1-41C5-8DB9-928250FAAA96}" type="presParOf" srcId="{9838D343-4DEB-43E6-8AC4-C7A6BD2D4CFF}" destId="{D16627E1-D4F7-4B34-8179-F522ECDE6665}" srcOrd="3" destOrd="0" presId="urn:microsoft.com/office/officeart/2018/5/layout/CenteredIconLabelDescriptionList"/>
    <dgm:cxn modelId="{889F5949-B26C-4735-A04A-843086F249E4}" type="presParOf" srcId="{9838D343-4DEB-43E6-8AC4-C7A6BD2D4CFF}" destId="{07B4CB52-5D9A-419A-BD83-C629EEA3B2B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a:t>directories </a:t>
          </a:r>
          <a:endParaRPr lang="en-NZ" dirty="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a:t>pricing tables</a:t>
          </a:r>
          <a:endParaRPr lang="en-NZ" dirty="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a:t>schedules</a:t>
          </a:r>
          <a:endParaRPr lang="en-NZ" dirty="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a:t>name lists</a:t>
          </a:r>
          <a:endParaRPr lang="en-US" dirty="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custLinFactNeighborY="10883">
        <dgm:presLayoutVars>
          <dgm:chMax val="0"/>
          <dgm:chPref val="0"/>
          <dgm:bulletEnabled val="1"/>
        </dgm:presLayoutVars>
      </dgm:prSet>
      <dgm:spPr/>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pt>
  </dgm:ptLst>
  <dgm:cxnLst>
    <dgm:cxn modelId="{A52B8828-33AB-D44A-9E31-B0E9F7A71589}" srcId="{5BF214E7-89FC-E449-A620-C9D32C369CAE}" destId="{22DDCD93-254C-A844-99BF-5AB58A6FB0D0}" srcOrd="3" destOrd="0" parTransId="{C1FDA4A4-A459-D64F-A2F6-22AFC1B80932}" sibTransId="{7586A6DA-FE77-574B-84B4-06C51159DC36}"/>
    <dgm:cxn modelId="{CD8DE728-7E8F-D04D-9F00-F7649D200B94}" type="presOf" srcId="{7C37DDFD-1AAA-6649-B7BF-15FA1804E282}" destId="{BB72E17C-F20C-F549-8A12-11F6063C1203}" srcOrd="0" destOrd="2" presId="urn:microsoft.com/office/officeart/2005/8/layout/hList1"/>
    <dgm:cxn modelId="{ECEDFA31-1C8B-C149-98DD-C367205A9024}" srcId="{5BF214E7-89FC-E449-A620-C9D32C369CAE}" destId="{7C37DDFD-1AAA-6649-B7BF-15FA1804E282}" srcOrd="2" destOrd="0" parTransId="{920A949F-2987-5244-9843-EC0480BBE806}" sibTransId="{E5A7617D-3CD4-604F-A98A-25F97B3883D8}"/>
    <dgm:cxn modelId="{8EB0713A-CDD8-5B4E-936A-042989487A77}" srcId="{9774214E-EC57-514A-A15F-CB4D8A29FC3E}" destId="{5BF214E7-89FC-E449-A620-C9D32C369CAE}" srcOrd="0" destOrd="0" parTransId="{79DC378E-5226-2F46-A0A6-68BF4F1D4D6F}" sibTransId="{13B86B2D-A26F-1A47-A6AD-E261D7D66079}"/>
    <dgm:cxn modelId="{AFE88686-7F40-4C4C-A12C-DDE81B6BC0EA}" srcId="{5BF214E7-89FC-E449-A620-C9D32C369CAE}" destId="{18EAE557-6812-2C4A-8731-F418FD0E12DA}" srcOrd="0" destOrd="0" parTransId="{08CA1944-E7A4-D844-9823-22FD515EEE6B}" sibTransId="{216F524F-C1B4-4743-8EA0-EC1430DC7C32}"/>
    <dgm:cxn modelId="{55F1B3A5-A17C-B942-B2B5-CA0E59B2EE08}" type="presOf" srcId="{9774214E-EC57-514A-A15F-CB4D8A29FC3E}" destId="{BAB460A9-2774-5243-8B3D-EF0CF9D1FEC0}" srcOrd="0" destOrd="0"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293CE9D3-78EE-AB4B-B4A6-50C36470C274}" type="presOf" srcId="{18EAE557-6812-2C4A-8731-F418FD0E12DA}" destId="{BB72E17C-F20C-F549-8A12-11F6063C1203}" srcOrd="0" destOrd="0"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0BAAA8-BB72-41A4-BAA8-A1AE243F55F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6F5590F-14F2-4B79-889F-80FE63F4DF2E}">
      <dgm:prSet/>
      <dgm:spPr/>
      <dgm:t>
        <a:bodyPr/>
        <a:lstStyle/>
        <a:p>
          <a:r>
            <a:rPr lang="en-US"/>
            <a:t>The allocation methods define how the files are stored in the disk blocks. </a:t>
          </a:r>
        </a:p>
      </dgm:t>
    </dgm:pt>
    <dgm:pt modelId="{ACD11FB5-4B8B-4926-8F6A-CACCC61B5532}" type="parTrans" cxnId="{678819FF-E4C7-40F7-A353-75D46ADC9224}">
      <dgm:prSet/>
      <dgm:spPr/>
      <dgm:t>
        <a:bodyPr/>
        <a:lstStyle/>
        <a:p>
          <a:endParaRPr lang="en-US"/>
        </a:p>
      </dgm:t>
    </dgm:pt>
    <dgm:pt modelId="{FDB1AE62-E821-43D3-AEF1-0938E2D973C1}" type="sibTrans" cxnId="{678819FF-E4C7-40F7-A353-75D46ADC9224}">
      <dgm:prSet/>
      <dgm:spPr/>
      <dgm:t>
        <a:bodyPr/>
        <a:lstStyle/>
        <a:p>
          <a:endParaRPr lang="en-US"/>
        </a:p>
      </dgm:t>
    </dgm:pt>
    <dgm:pt modelId="{DF9973EE-0CF2-4B2C-B4BC-6ABD982FC4C2}">
      <dgm:prSet/>
      <dgm:spPr/>
      <dgm:t>
        <a:bodyPr/>
        <a:lstStyle/>
        <a:p>
          <a:r>
            <a:rPr lang="en-US" dirty="0"/>
            <a:t>There are three main disk space or file allocation methods.</a:t>
          </a:r>
        </a:p>
      </dgm:t>
    </dgm:pt>
    <dgm:pt modelId="{7883B471-5E0C-4F42-8306-A114ABB78BA7}" type="parTrans" cxnId="{0147A504-7C36-4FF3-95AD-598C465F6924}">
      <dgm:prSet/>
      <dgm:spPr/>
      <dgm:t>
        <a:bodyPr/>
        <a:lstStyle/>
        <a:p>
          <a:endParaRPr lang="en-US"/>
        </a:p>
      </dgm:t>
    </dgm:pt>
    <dgm:pt modelId="{8C605720-4527-4AC3-B15A-E314517D1A0E}" type="sibTrans" cxnId="{0147A504-7C36-4FF3-95AD-598C465F6924}">
      <dgm:prSet/>
      <dgm:spPr/>
      <dgm:t>
        <a:bodyPr/>
        <a:lstStyle/>
        <a:p>
          <a:endParaRPr lang="en-US"/>
        </a:p>
      </dgm:t>
    </dgm:pt>
    <dgm:pt modelId="{72B72291-747F-4883-AC80-B1E25E124C4F}">
      <dgm:prSet/>
      <dgm:spPr/>
      <dgm:t>
        <a:bodyPr/>
        <a:lstStyle/>
        <a:p>
          <a:r>
            <a:rPr lang="en-US"/>
            <a:t>Contiguous/Sequential Allocation</a:t>
          </a:r>
        </a:p>
      </dgm:t>
    </dgm:pt>
    <dgm:pt modelId="{D13E408A-3D7A-42A0-8DC7-496002F88710}" type="parTrans" cxnId="{03ADFBCA-E580-4426-B490-2154928B24B3}">
      <dgm:prSet/>
      <dgm:spPr/>
      <dgm:t>
        <a:bodyPr/>
        <a:lstStyle/>
        <a:p>
          <a:endParaRPr lang="en-US"/>
        </a:p>
      </dgm:t>
    </dgm:pt>
    <dgm:pt modelId="{A8B4230C-107B-4D83-82FF-7818CA56652D}" type="sibTrans" cxnId="{03ADFBCA-E580-4426-B490-2154928B24B3}">
      <dgm:prSet/>
      <dgm:spPr/>
      <dgm:t>
        <a:bodyPr/>
        <a:lstStyle/>
        <a:p>
          <a:endParaRPr lang="en-US"/>
        </a:p>
      </dgm:t>
    </dgm:pt>
    <dgm:pt modelId="{C7AD36E1-3328-4F84-B99E-A220E90BA105}">
      <dgm:prSet/>
      <dgm:spPr/>
      <dgm:t>
        <a:bodyPr/>
        <a:lstStyle/>
        <a:p>
          <a:r>
            <a:rPr lang="en-US"/>
            <a:t>Linked Allocation</a:t>
          </a:r>
        </a:p>
      </dgm:t>
    </dgm:pt>
    <dgm:pt modelId="{FB01D491-B64C-43CE-A97B-389B4DD23E1B}" type="parTrans" cxnId="{AEFB061D-6F09-4E25-B61F-06E2CA1007C5}">
      <dgm:prSet/>
      <dgm:spPr/>
      <dgm:t>
        <a:bodyPr/>
        <a:lstStyle/>
        <a:p>
          <a:endParaRPr lang="en-US"/>
        </a:p>
      </dgm:t>
    </dgm:pt>
    <dgm:pt modelId="{38889C9A-A3F1-425B-BB7C-7659A1585B39}" type="sibTrans" cxnId="{AEFB061D-6F09-4E25-B61F-06E2CA1007C5}">
      <dgm:prSet/>
      <dgm:spPr/>
      <dgm:t>
        <a:bodyPr/>
        <a:lstStyle/>
        <a:p>
          <a:endParaRPr lang="en-US"/>
        </a:p>
      </dgm:t>
    </dgm:pt>
    <dgm:pt modelId="{F4B9FB5C-CC89-42B2-8744-C1042AB3276A}">
      <dgm:prSet/>
      <dgm:spPr/>
      <dgm:t>
        <a:bodyPr/>
        <a:lstStyle/>
        <a:p>
          <a:r>
            <a:rPr lang="en-US" dirty="0"/>
            <a:t>Indexed Allocation</a:t>
          </a:r>
        </a:p>
      </dgm:t>
    </dgm:pt>
    <dgm:pt modelId="{A3EDD40B-14AE-4BBC-8B61-1A7A9EB918B4}" type="parTrans" cxnId="{59838E9A-419D-496E-B29F-DC72EED1DECB}">
      <dgm:prSet/>
      <dgm:spPr/>
      <dgm:t>
        <a:bodyPr/>
        <a:lstStyle/>
        <a:p>
          <a:endParaRPr lang="en-US"/>
        </a:p>
      </dgm:t>
    </dgm:pt>
    <dgm:pt modelId="{477111A2-8BF2-453D-9B1F-62CDB53A9EDB}" type="sibTrans" cxnId="{59838E9A-419D-496E-B29F-DC72EED1DECB}">
      <dgm:prSet/>
      <dgm:spPr/>
      <dgm:t>
        <a:bodyPr/>
        <a:lstStyle/>
        <a:p>
          <a:endParaRPr lang="en-US"/>
        </a:p>
      </dgm:t>
    </dgm:pt>
    <dgm:pt modelId="{728FA049-4C4E-4DB0-94B6-68D66A7FEFA4}">
      <dgm:prSet/>
      <dgm:spPr/>
      <dgm:t>
        <a:bodyPr/>
        <a:lstStyle/>
        <a:p>
          <a:r>
            <a:rPr lang="en-US"/>
            <a:t>The main idea behind these methods is to provide:</a:t>
          </a:r>
        </a:p>
      </dgm:t>
    </dgm:pt>
    <dgm:pt modelId="{3E9C0C6C-5925-4CEC-943B-E6E576E2689B}" type="parTrans" cxnId="{FB408FFC-21F2-4FAE-90B5-0C854F4461CA}">
      <dgm:prSet/>
      <dgm:spPr/>
      <dgm:t>
        <a:bodyPr/>
        <a:lstStyle/>
        <a:p>
          <a:endParaRPr lang="en-US"/>
        </a:p>
      </dgm:t>
    </dgm:pt>
    <dgm:pt modelId="{7FA18164-234F-4606-BC4F-33979C6F4076}" type="sibTrans" cxnId="{FB408FFC-21F2-4FAE-90B5-0C854F4461CA}">
      <dgm:prSet/>
      <dgm:spPr/>
      <dgm:t>
        <a:bodyPr/>
        <a:lstStyle/>
        <a:p>
          <a:endParaRPr lang="en-US"/>
        </a:p>
      </dgm:t>
    </dgm:pt>
    <dgm:pt modelId="{CF08CB10-4DFA-4733-B5ED-3E114DF58030}">
      <dgm:prSet/>
      <dgm:spPr/>
      <dgm:t>
        <a:bodyPr/>
        <a:lstStyle/>
        <a:p>
          <a:r>
            <a:rPr lang="en-US"/>
            <a:t>Efficient disk space utilization.</a:t>
          </a:r>
        </a:p>
      </dgm:t>
    </dgm:pt>
    <dgm:pt modelId="{3452E2F7-0022-4A65-AADD-67E89E7BC078}" type="parTrans" cxnId="{469656CB-E0F6-4480-A243-86DEB04C605C}">
      <dgm:prSet/>
      <dgm:spPr/>
      <dgm:t>
        <a:bodyPr/>
        <a:lstStyle/>
        <a:p>
          <a:endParaRPr lang="en-US"/>
        </a:p>
      </dgm:t>
    </dgm:pt>
    <dgm:pt modelId="{14140190-96FF-43D1-8792-A81FA9D72867}" type="sibTrans" cxnId="{469656CB-E0F6-4480-A243-86DEB04C605C}">
      <dgm:prSet/>
      <dgm:spPr/>
      <dgm:t>
        <a:bodyPr/>
        <a:lstStyle/>
        <a:p>
          <a:endParaRPr lang="en-US"/>
        </a:p>
      </dgm:t>
    </dgm:pt>
    <dgm:pt modelId="{3D30BE25-2EB1-49F6-B61C-7938246E3B65}">
      <dgm:prSet/>
      <dgm:spPr/>
      <dgm:t>
        <a:bodyPr/>
        <a:lstStyle/>
        <a:p>
          <a:r>
            <a:rPr lang="en-US"/>
            <a:t>Fast access to the file blocks</a:t>
          </a:r>
        </a:p>
      </dgm:t>
    </dgm:pt>
    <dgm:pt modelId="{E8ECCCA4-78C2-4D5F-ADAF-EFC9FCC27500}" type="parTrans" cxnId="{2345C06B-7E1D-4922-8442-FD14E70C2622}">
      <dgm:prSet/>
      <dgm:spPr/>
      <dgm:t>
        <a:bodyPr/>
        <a:lstStyle/>
        <a:p>
          <a:endParaRPr lang="en-US"/>
        </a:p>
      </dgm:t>
    </dgm:pt>
    <dgm:pt modelId="{722831AE-DF0B-45CB-9BD1-D11B2C6639CB}" type="sibTrans" cxnId="{2345C06B-7E1D-4922-8442-FD14E70C2622}">
      <dgm:prSet/>
      <dgm:spPr/>
      <dgm:t>
        <a:bodyPr/>
        <a:lstStyle/>
        <a:p>
          <a:endParaRPr lang="en-US"/>
        </a:p>
      </dgm:t>
    </dgm:pt>
    <dgm:pt modelId="{3B6FA57B-DEA8-4BE5-B409-B34C32346286}" type="pres">
      <dgm:prSet presAssocID="{ED0BAAA8-BB72-41A4-BAA8-A1AE243F55FE}" presName="Name0" presStyleCnt="0">
        <dgm:presLayoutVars>
          <dgm:dir/>
          <dgm:animLvl val="lvl"/>
          <dgm:resizeHandles val="exact"/>
        </dgm:presLayoutVars>
      </dgm:prSet>
      <dgm:spPr/>
    </dgm:pt>
    <dgm:pt modelId="{AD13F0EE-8ED1-470D-9FC5-1FA80D53CA70}" type="pres">
      <dgm:prSet presAssocID="{728FA049-4C4E-4DB0-94B6-68D66A7FEFA4}" presName="boxAndChildren" presStyleCnt="0"/>
      <dgm:spPr/>
    </dgm:pt>
    <dgm:pt modelId="{4A77B8BA-0B59-4A02-85CA-603008DE1DAA}" type="pres">
      <dgm:prSet presAssocID="{728FA049-4C4E-4DB0-94B6-68D66A7FEFA4}" presName="parentTextBox" presStyleLbl="node1" presStyleIdx="0" presStyleCnt="3"/>
      <dgm:spPr/>
    </dgm:pt>
    <dgm:pt modelId="{710DB3AA-41F7-4D41-9F3A-D04E6D58C61C}" type="pres">
      <dgm:prSet presAssocID="{728FA049-4C4E-4DB0-94B6-68D66A7FEFA4}" presName="entireBox" presStyleLbl="node1" presStyleIdx="0" presStyleCnt="3"/>
      <dgm:spPr/>
    </dgm:pt>
    <dgm:pt modelId="{F39F4F77-19BD-444C-AC4F-61C12380B1AB}" type="pres">
      <dgm:prSet presAssocID="{728FA049-4C4E-4DB0-94B6-68D66A7FEFA4}" presName="descendantBox" presStyleCnt="0"/>
      <dgm:spPr/>
    </dgm:pt>
    <dgm:pt modelId="{97C41DF7-D5E2-4ABE-96E5-B2185B568B95}" type="pres">
      <dgm:prSet presAssocID="{CF08CB10-4DFA-4733-B5ED-3E114DF58030}" presName="childTextBox" presStyleLbl="fgAccFollowNode1" presStyleIdx="0" presStyleCnt="5">
        <dgm:presLayoutVars>
          <dgm:bulletEnabled val="1"/>
        </dgm:presLayoutVars>
      </dgm:prSet>
      <dgm:spPr/>
    </dgm:pt>
    <dgm:pt modelId="{B454BFE2-8481-4F64-B610-CCFA6E9E366F}" type="pres">
      <dgm:prSet presAssocID="{3D30BE25-2EB1-49F6-B61C-7938246E3B65}" presName="childTextBox" presStyleLbl="fgAccFollowNode1" presStyleIdx="1" presStyleCnt="5">
        <dgm:presLayoutVars>
          <dgm:bulletEnabled val="1"/>
        </dgm:presLayoutVars>
      </dgm:prSet>
      <dgm:spPr/>
    </dgm:pt>
    <dgm:pt modelId="{CC84BBF4-93BA-4B3F-A890-84D2508ED2EC}" type="pres">
      <dgm:prSet presAssocID="{8C605720-4527-4AC3-B15A-E314517D1A0E}" presName="sp" presStyleCnt="0"/>
      <dgm:spPr/>
    </dgm:pt>
    <dgm:pt modelId="{16DA07C9-FED8-441D-8CBE-648ED3AADB6A}" type="pres">
      <dgm:prSet presAssocID="{DF9973EE-0CF2-4B2C-B4BC-6ABD982FC4C2}" presName="arrowAndChildren" presStyleCnt="0"/>
      <dgm:spPr/>
    </dgm:pt>
    <dgm:pt modelId="{262DF82E-950B-4EF7-B375-862861373D45}" type="pres">
      <dgm:prSet presAssocID="{DF9973EE-0CF2-4B2C-B4BC-6ABD982FC4C2}" presName="parentTextArrow" presStyleLbl="node1" presStyleIdx="0" presStyleCnt="3"/>
      <dgm:spPr/>
    </dgm:pt>
    <dgm:pt modelId="{84125F14-B4E2-4474-9A6D-994C4F3517E4}" type="pres">
      <dgm:prSet presAssocID="{DF9973EE-0CF2-4B2C-B4BC-6ABD982FC4C2}" presName="arrow" presStyleLbl="node1" presStyleIdx="1" presStyleCnt="3"/>
      <dgm:spPr/>
    </dgm:pt>
    <dgm:pt modelId="{22981436-36E2-40B1-854F-53526AEB5A0A}" type="pres">
      <dgm:prSet presAssocID="{DF9973EE-0CF2-4B2C-B4BC-6ABD982FC4C2}" presName="descendantArrow" presStyleCnt="0"/>
      <dgm:spPr/>
    </dgm:pt>
    <dgm:pt modelId="{A7BB2BCC-9369-44B7-AFFA-4387B35FCD86}" type="pres">
      <dgm:prSet presAssocID="{72B72291-747F-4883-AC80-B1E25E124C4F}" presName="childTextArrow" presStyleLbl="fgAccFollowNode1" presStyleIdx="2" presStyleCnt="5">
        <dgm:presLayoutVars>
          <dgm:bulletEnabled val="1"/>
        </dgm:presLayoutVars>
      </dgm:prSet>
      <dgm:spPr/>
    </dgm:pt>
    <dgm:pt modelId="{6129409D-EEEA-4E94-A73D-61ECD2CB2C38}" type="pres">
      <dgm:prSet presAssocID="{C7AD36E1-3328-4F84-B99E-A220E90BA105}" presName="childTextArrow" presStyleLbl="fgAccFollowNode1" presStyleIdx="3" presStyleCnt="5">
        <dgm:presLayoutVars>
          <dgm:bulletEnabled val="1"/>
        </dgm:presLayoutVars>
      </dgm:prSet>
      <dgm:spPr/>
    </dgm:pt>
    <dgm:pt modelId="{FB081201-D3A4-4CE1-9197-FB8C06EF2020}" type="pres">
      <dgm:prSet presAssocID="{F4B9FB5C-CC89-42B2-8744-C1042AB3276A}" presName="childTextArrow" presStyleLbl="fgAccFollowNode1" presStyleIdx="4" presStyleCnt="5">
        <dgm:presLayoutVars>
          <dgm:bulletEnabled val="1"/>
        </dgm:presLayoutVars>
      </dgm:prSet>
      <dgm:spPr/>
    </dgm:pt>
    <dgm:pt modelId="{E5608D42-B89E-458B-AB97-EA731FD99FA7}" type="pres">
      <dgm:prSet presAssocID="{FDB1AE62-E821-43D3-AEF1-0938E2D973C1}" presName="sp" presStyleCnt="0"/>
      <dgm:spPr/>
    </dgm:pt>
    <dgm:pt modelId="{FC542B12-674A-48D1-AC4E-C217C254C2FA}" type="pres">
      <dgm:prSet presAssocID="{56F5590F-14F2-4B79-889F-80FE63F4DF2E}" presName="arrowAndChildren" presStyleCnt="0"/>
      <dgm:spPr/>
    </dgm:pt>
    <dgm:pt modelId="{29CEE761-D188-4F8B-8EB8-ECC84B3970C7}" type="pres">
      <dgm:prSet presAssocID="{56F5590F-14F2-4B79-889F-80FE63F4DF2E}" presName="parentTextArrow" presStyleLbl="node1" presStyleIdx="2" presStyleCnt="3"/>
      <dgm:spPr/>
    </dgm:pt>
  </dgm:ptLst>
  <dgm:cxnLst>
    <dgm:cxn modelId="{0147A504-7C36-4FF3-95AD-598C465F6924}" srcId="{ED0BAAA8-BB72-41A4-BAA8-A1AE243F55FE}" destId="{DF9973EE-0CF2-4B2C-B4BC-6ABD982FC4C2}" srcOrd="1" destOrd="0" parTransId="{7883B471-5E0C-4F42-8306-A114ABB78BA7}" sibTransId="{8C605720-4527-4AC3-B15A-E314517D1A0E}"/>
    <dgm:cxn modelId="{45890715-9ADE-4BB8-B452-C886D9E544E3}" type="presOf" srcId="{728FA049-4C4E-4DB0-94B6-68D66A7FEFA4}" destId="{710DB3AA-41F7-4D41-9F3A-D04E6D58C61C}" srcOrd="1" destOrd="0" presId="urn:microsoft.com/office/officeart/2005/8/layout/process4"/>
    <dgm:cxn modelId="{AEFB061D-6F09-4E25-B61F-06E2CA1007C5}" srcId="{DF9973EE-0CF2-4B2C-B4BC-6ABD982FC4C2}" destId="{C7AD36E1-3328-4F84-B99E-A220E90BA105}" srcOrd="1" destOrd="0" parTransId="{FB01D491-B64C-43CE-A97B-389B4DD23E1B}" sibTransId="{38889C9A-A3F1-425B-BB7C-7659A1585B39}"/>
    <dgm:cxn modelId="{C212682F-582F-435E-8EE1-35E686742350}" type="presOf" srcId="{DF9973EE-0CF2-4B2C-B4BC-6ABD982FC4C2}" destId="{262DF82E-950B-4EF7-B375-862861373D45}" srcOrd="0" destOrd="0" presId="urn:microsoft.com/office/officeart/2005/8/layout/process4"/>
    <dgm:cxn modelId="{DA0EEE2F-38D9-4EF2-A50B-B30EA69D8005}" type="presOf" srcId="{56F5590F-14F2-4B79-889F-80FE63F4DF2E}" destId="{29CEE761-D188-4F8B-8EB8-ECC84B3970C7}" srcOrd="0" destOrd="0" presId="urn:microsoft.com/office/officeart/2005/8/layout/process4"/>
    <dgm:cxn modelId="{6301A060-43DD-4815-9993-06137C9B0A37}" type="presOf" srcId="{CF08CB10-4DFA-4733-B5ED-3E114DF58030}" destId="{97C41DF7-D5E2-4ABE-96E5-B2185B568B95}" srcOrd="0" destOrd="0" presId="urn:microsoft.com/office/officeart/2005/8/layout/process4"/>
    <dgm:cxn modelId="{210D4A42-E764-479E-A99A-1B9A35968704}" type="presOf" srcId="{DF9973EE-0CF2-4B2C-B4BC-6ABD982FC4C2}" destId="{84125F14-B4E2-4474-9A6D-994C4F3517E4}" srcOrd="1" destOrd="0" presId="urn:microsoft.com/office/officeart/2005/8/layout/process4"/>
    <dgm:cxn modelId="{38E10049-05A9-4EBF-88A4-151EAB430DC7}" type="presOf" srcId="{728FA049-4C4E-4DB0-94B6-68D66A7FEFA4}" destId="{4A77B8BA-0B59-4A02-85CA-603008DE1DAA}" srcOrd="0" destOrd="0" presId="urn:microsoft.com/office/officeart/2005/8/layout/process4"/>
    <dgm:cxn modelId="{8BF7B869-72E9-4E69-8E9C-BBF42367FD83}" type="presOf" srcId="{C7AD36E1-3328-4F84-B99E-A220E90BA105}" destId="{6129409D-EEEA-4E94-A73D-61ECD2CB2C38}" srcOrd="0" destOrd="0" presId="urn:microsoft.com/office/officeart/2005/8/layout/process4"/>
    <dgm:cxn modelId="{2345C06B-7E1D-4922-8442-FD14E70C2622}" srcId="{728FA049-4C4E-4DB0-94B6-68D66A7FEFA4}" destId="{3D30BE25-2EB1-49F6-B61C-7938246E3B65}" srcOrd="1" destOrd="0" parTransId="{E8ECCCA4-78C2-4D5F-ADAF-EFC9FCC27500}" sibTransId="{722831AE-DF0B-45CB-9BD1-D11B2C6639CB}"/>
    <dgm:cxn modelId="{59838E9A-419D-496E-B29F-DC72EED1DECB}" srcId="{DF9973EE-0CF2-4B2C-B4BC-6ABD982FC4C2}" destId="{F4B9FB5C-CC89-42B2-8744-C1042AB3276A}" srcOrd="2" destOrd="0" parTransId="{A3EDD40B-14AE-4BBC-8B61-1A7A9EB918B4}" sibTransId="{477111A2-8BF2-453D-9B1F-62CDB53A9EDB}"/>
    <dgm:cxn modelId="{441145B0-8F76-4F1A-9563-66E4AEA7EDF6}" type="presOf" srcId="{F4B9FB5C-CC89-42B2-8744-C1042AB3276A}" destId="{FB081201-D3A4-4CE1-9197-FB8C06EF2020}" srcOrd="0" destOrd="0" presId="urn:microsoft.com/office/officeart/2005/8/layout/process4"/>
    <dgm:cxn modelId="{AA6E48B7-F8B0-4156-B03D-E0B1D30D4379}" type="presOf" srcId="{ED0BAAA8-BB72-41A4-BAA8-A1AE243F55FE}" destId="{3B6FA57B-DEA8-4BE5-B409-B34C32346286}" srcOrd="0" destOrd="0" presId="urn:microsoft.com/office/officeart/2005/8/layout/process4"/>
    <dgm:cxn modelId="{F4BD9BC3-B4C8-48E9-89D4-1C3E8B2F6C84}" type="presOf" srcId="{3D30BE25-2EB1-49F6-B61C-7938246E3B65}" destId="{B454BFE2-8481-4F64-B610-CCFA6E9E366F}" srcOrd="0" destOrd="0" presId="urn:microsoft.com/office/officeart/2005/8/layout/process4"/>
    <dgm:cxn modelId="{03ADFBCA-E580-4426-B490-2154928B24B3}" srcId="{DF9973EE-0CF2-4B2C-B4BC-6ABD982FC4C2}" destId="{72B72291-747F-4883-AC80-B1E25E124C4F}" srcOrd="0" destOrd="0" parTransId="{D13E408A-3D7A-42A0-8DC7-496002F88710}" sibTransId="{A8B4230C-107B-4D83-82FF-7818CA56652D}"/>
    <dgm:cxn modelId="{469656CB-E0F6-4480-A243-86DEB04C605C}" srcId="{728FA049-4C4E-4DB0-94B6-68D66A7FEFA4}" destId="{CF08CB10-4DFA-4733-B5ED-3E114DF58030}" srcOrd="0" destOrd="0" parTransId="{3452E2F7-0022-4A65-AADD-67E89E7BC078}" sibTransId="{14140190-96FF-43D1-8792-A81FA9D72867}"/>
    <dgm:cxn modelId="{193E95EE-0F29-42FA-A884-E51E8F2FC3D7}" type="presOf" srcId="{72B72291-747F-4883-AC80-B1E25E124C4F}" destId="{A7BB2BCC-9369-44B7-AFFA-4387B35FCD86}" srcOrd="0" destOrd="0" presId="urn:microsoft.com/office/officeart/2005/8/layout/process4"/>
    <dgm:cxn modelId="{FB408FFC-21F2-4FAE-90B5-0C854F4461CA}" srcId="{ED0BAAA8-BB72-41A4-BAA8-A1AE243F55FE}" destId="{728FA049-4C4E-4DB0-94B6-68D66A7FEFA4}" srcOrd="2" destOrd="0" parTransId="{3E9C0C6C-5925-4CEC-943B-E6E576E2689B}" sibTransId="{7FA18164-234F-4606-BC4F-33979C6F4076}"/>
    <dgm:cxn modelId="{678819FF-E4C7-40F7-A353-75D46ADC9224}" srcId="{ED0BAAA8-BB72-41A4-BAA8-A1AE243F55FE}" destId="{56F5590F-14F2-4B79-889F-80FE63F4DF2E}" srcOrd="0" destOrd="0" parTransId="{ACD11FB5-4B8B-4926-8F6A-CACCC61B5532}" sibTransId="{FDB1AE62-E821-43D3-AEF1-0938E2D973C1}"/>
    <dgm:cxn modelId="{982E71CE-6116-43E4-9CE3-48AD3EEC0458}" type="presParOf" srcId="{3B6FA57B-DEA8-4BE5-B409-B34C32346286}" destId="{AD13F0EE-8ED1-470D-9FC5-1FA80D53CA70}" srcOrd="0" destOrd="0" presId="urn:microsoft.com/office/officeart/2005/8/layout/process4"/>
    <dgm:cxn modelId="{52B57D75-B258-42B0-865B-297F120841E4}" type="presParOf" srcId="{AD13F0EE-8ED1-470D-9FC5-1FA80D53CA70}" destId="{4A77B8BA-0B59-4A02-85CA-603008DE1DAA}" srcOrd="0" destOrd="0" presId="urn:microsoft.com/office/officeart/2005/8/layout/process4"/>
    <dgm:cxn modelId="{BFBC8732-2B93-4CDA-B45B-4BCB362BB41E}" type="presParOf" srcId="{AD13F0EE-8ED1-470D-9FC5-1FA80D53CA70}" destId="{710DB3AA-41F7-4D41-9F3A-D04E6D58C61C}" srcOrd="1" destOrd="0" presId="urn:microsoft.com/office/officeart/2005/8/layout/process4"/>
    <dgm:cxn modelId="{4061AC57-5798-4E23-BF8B-5DF38A97925B}" type="presParOf" srcId="{AD13F0EE-8ED1-470D-9FC5-1FA80D53CA70}" destId="{F39F4F77-19BD-444C-AC4F-61C12380B1AB}" srcOrd="2" destOrd="0" presId="urn:microsoft.com/office/officeart/2005/8/layout/process4"/>
    <dgm:cxn modelId="{94D48B03-90F5-400A-B9AB-867A20EECC20}" type="presParOf" srcId="{F39F4F77-19BD-444C-AC4F-61C12380B1AB}" destId="{97C41DF7-D5E2-4ABE-96E5-B2185B568B95}" srcOrd="0" destOrd="0" presId="urn:microsoft.com/office/officeart/2005/8/layout/process4"/>
    <dgm:cxn modelId="{C07CECBA-CC79-471F-8F9E-E32F5443372E}" type="presParOf" srcId="{F39F4F77-19BD-444C-AC4F-61C12380B1AB}" destId="{B454BFE2-8481-4F64-B610-CCFA6E9E366F}" srcOrd="1" destOrd="0" presId="urn:microsoft.com/office/officeart/2005/8/layout/process4"/>
    <dgm:cxn modelId="{57F34E51-3281-4194-B286-6329BEF42D3D}" type="presParOf" srcId="{3B6FA57B-DEA8-4BE5-B409-B34C32346286}" destId="{CC84BBF4-93BA-4B3F-A890-84D2508ED2EC}" srcOrd="1" destOrd="0" presId="urn:microsoft.com/office/officeart/2005/8/layout/process4"/>
    <dgm:cxn modelId="{41370343-606E-478C-8B86-B1C0818BDEA1}" type="presParOf" srcId="{3B6FA57B-DEA8-4BE5-B409-B34C32346286}" destId="{16DA07C9-FED8-441D-8CBE-648ED3AADB6A}" srcOrd="2" destOrd="0" presId="urn:microsoft.com/office/officeart/2005/8/layout/process4"/>
    <dgm:cxn modelId="{74B1F5BC-C6BB-4540-9EEF-38299216BC52}" type="presParOf" srcId="{16DA07C9-FED8-441D-8CBE-648ED3AADB6A}" destId="{262DF82E-950B-4EF7-B375-862861373D45}" srcOrd="0" destOrd="0" presId="urn:microsoft.com/office/officeart/2005/8/layout/process4"/>
    <dgm:cxn modelId="{9C83AFCE-6C91-4EAC-B435-7C77B6D4343A}" type="presParOf" srcId="{16DA07C9-FED8-441D-8CBE-648ED3AADB6A}" destId="{84125F14-B4E2-4474-9A6D-994C4F3517E4}" srcOrd="1" destOrd="0" presId="urn:microsoft.com/office/officeart/2005/8/layout/process4"/>
    <dgm:cxn modelId="{4B37DD44-CEFE-4E5B-ABAF-0CBA01A44F2E}" type="presParOf" srcId="{16DA07C9-FED8-441D-8CBE-648ED3AADB6A}" destId="{22981436-36E2-40B1-854F-53526AEB5A0A}" srcOrd="2" destOrd="0" presId="urn:microsoft.com/office/officeart/2005/8/layout/process4"/>
    <dgm:cxn modelId="{F45D5788-3D2B-4554-851D-772F8C86EDE8}" type="presParOf" srcId="{22981436-36E2-40B1-854F-53526AEB5A0A}" destId="{A7BB2BCC-9369-44B7-AFFA-4387B35FCD86}" srcOrd="0" destOrd="0" presId="urn:microsoft.com/office/officeart/2005/8/layout/process4"/>
    <dgm:cxn modelId="{98FE2FB4-6C5B-487D-B755-669529341D3C}" type="presParOf" srcId="{22981436-36E2-40B1-854F-53526AEB5A0A}" destId="{6129409D-EEEA-4E94-A73D-61ECD2CB2C38}" srcOrd="1" destOrd="0" presId="urn:microsoft.com/office/officeart/2005/8/layout/process4"/>
    <dgm:cxn modelId="{42073C2F-8F16-40F0-8010-ECCB0839917D}" type="presParOf" srcId="{22981436-36E2-40B1-854F-53526AEB5A0A}" destId="{FB081201-D3A4-4CE1-9197-FB8C06EF2020}" srcOrd="2" destOrd="0" presId="urn:microsoft.com/office/officeart/2005/8/layout/process4"/>
    <dgm:cxn modelId="{E58AEEDF-5097-4A3F-844B-04F134E780E6}" type="presParOf" srcId="{3B6FA57B-DEA8-4BE5-B409-B34C32346286}" destId="{E5608D42-B89E-458B-AB97-EA731FD99FA7}" srcOrd="3" destOrd="0" presId="urn:microsoft.com/office/officeart/2005/8/layout/process4"/>
    <dgm:cxn modelId="{181E9F08-81FC-4F8A-A879-FAF981703534}" type="presParOf" srcId="{3B6FA57B-DEA8-4BE5-B409-B34C32346286}" destId="{FC542B12-674A-48D1-AC4E-C217C254C2FA}" srcOrd="4" destOrd="0" presId="urn:microsoft.com/office/officeart/2005/8/layout/process4"/>
    <dgm:cxn modelId="{C6CFB48F-FDD2-4225-BB03-11CD3D17BE73}" type="presParOf" srcId="{FC542B12-674A-48D1-AC4E-C217C254C2FA}" destId="{29CEE761-D188-4F8B-8EB8-ECC84B3970C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2F0D09-0659-4B91-A409-C9819070BBC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004FADF-451C-4891-BA0D-59CB100B7276}">
      <dgm:prSet/>
      <dgm:spPr/>
      <dgm:t>
        <a:bodyPr/>
        <a:lstStyle/>
        <a:p>
          <a:r>
            <a:rPr lang="en-US" dirty="0"/>
            <a:t>In this scheme, each file is a linked list of disk blocks which need not be contiguous. The disk blocks can be scattered anywhere on the disk.</a:t>
          </a:r>
        </a:p>
      </dgm:t>
    </dgm:pt>
    <dgm:pt modelId="{D74A5087-A7D5-42B2-8059-7B78BC6D5BD1}" type="parTrans" cxnId="{406DC5FA-E15B-4206-9159-765A2B10C72A}">
      <dgm:prSet/>
      <dgm:spPr/>
      <dgm:t>
        <a:bodyPr/>
        <a:lstStyle/>
        <a:p>
          <a:endParaRPr lang="en-US"/>
        </a:p>
      </dgm:t>
    </dgm:pt>
    <dgm:pt modelId="{7AA6D9D3-B36F-4BCD-9961-771A974A835A}" type="sibTrans" cxnId="{406DC5FA-E15B-4206-9159-765A2B10C72A}">
      <dgm:prSet/>
      <dgm:spPr/>
      <dgm:t>
        <a:bodyPr/>
        <a:lstStyle/>
        <a:p>
          <a:endParaRPr lang="en-US"/>
        </a:p>
      </dgm:t>
    </dgm:pt>
    <dgm:pt modelId="{18CF04A2-B529-4AE2-B3D0-50587A21737A}">
      <dgm:prSet/>
      <dgm:spPr/>
      <dgm:t>
        <a:bodyPr/>
        <a:lstStyle/>
        <a:p>
          <a:r>
            <a:rPr lang="en-US"/>
            <a:t>The directory entry contains a pointer to the starting and the ending file block. Each block contains a pointer to the next block occupied by the file.</a:t>
          </a:r>
        </a:p>
      </dgm:t>
    </dgm:pt>
    <dgm:pt modelId="{4D8E7833-902D-4728-B942-D78F6764D544}" type="parTrans" cxnId="{F9CBF3C6-2FC8-4FD2-9131-378552756A94}">
      <dgm:prSet/>
      <dgm:spPr/>
      <dgm:t>
        <a:bodyPr/>
        <a:lstStyle/>
        <a:p>
          <a:endParaRPr lang="en-US"/>
        </a:p>
      </dgm:t>
    </dgm:pt>
    <dgm:pt modelId="{153BFC9B-9A5B-4075-B419-5EAD18D67749}" type="sibTrans" cxnId="{F9CBF3C6-2FC8-4FD2-9131-378552756A94}">
      <dgm:prSet/>
      <dgm:spPr/>
      <dgm:t>
        <a:bodyPr/>
        <a:lstStyle/>
        <a:p>
          <a:endParaRPr lang="en-US"/>
        </a:p>
      </dgm:t>
    </dgm:pt>
    <dgm:pt modelId="{95D77985-BEF6-4D23-9C3E-8C94A3D94B93}" type="pres">
      <dgm:prSet presAssocID="{AF2F0D09-0659-4B91-A409-C9819070BBCB}" presName="vert0" presStyleCnt="0">
        <dgm:presLayoutVars>
          <dgm:dir/>
          <dgm:animOne val="branch"/>
          <dgm:animLvl val="lvl"/>
        </dgm:presLayoutVars>
      </dgm:prSet>
      <dgm:spPr/>
    </dgm:pt>
    <dgm:pt modelId="{9DA81851-7735-4CAC-8CBF-3F51355AF203}" type="pres">
      <dgm:prSet presAssocID="{0004FADF-451C-4891-BA0D-59CB100B7276}" presName="thickLine" presStyleLbl="alignNode1" presStyleIdx="0" presStyleCnt="2"/>
      <dgm:spPr/>
    </dgm:pt>
    <dgm:pt modelId="{82E14B20-AC86-4E78-A56B-8D6FE838C885}" type="pres">
      <dgm:prSet presAssocID="{0004FADF-451C-4891-BA0D-59CB100B7276}" presName="horz1" presStyleCnt="0"/>
      <dgm:spPr/>
    </dgm:pt>
    <dgm:pt modelId="{E42D4545-F4CB-48DA-ACCB-5E750C69E336}" type="pres">
      <dgm:prSet presAssocID="{0004FADF-451C-4891-BA0D-59CB100B7276}" presName="tx1" presStyleLbl="revTx" presStyleIdx="0" presStyleCnt="2"/>
      <dgm:spPr/>
    </dgm:pt>
    <dgm:pt modelId="{6853BBA7-176F-4440-A347-A5003B2DBB16}" type="pres">
      <dgm:prSet presAssocID="{0004FADF-451C-4891-BA0D-59CB100B7276}" presName="vert1" presStyleCnt="0"/>
      <dgm:spPr/>
    </dgm:pt>
    <dgm:pt modelId="{5C069299-09B7-4EBE-9C3B-E88E19591E22}" type="pres">
      <dgm:prSet presAssocID="{18CF04A2-B529-4AE2-B3D0-50587A21737A}" presName="thickLine" presStyleLbl="alignNode1" presStyleIdx="1" presStyleCnt="2"/>
      <dgm:spPr/>
    </dgm:pt>
    <dgm:pt modelId="{DEF864B3-3694-4BD3-8491-D3079962A610}" type="pres">
      <dgm:prSet presAssocID="{18CF04A2-B529-4AE2-B3D0-50587A21737A}" presName="horz1" presStyleCnt="0"/>
      <dgm:spPr/>
    </dgm:pt>
    <dgm:pt modelId="{4DCA9078-B1D3-4D3B-ABBC-B15E621FAC8D}" type="pres">
      <dgm:prSet presAssocID="{18CF04A2-B529-4AE2-B3D0-50587A21737A}" presName="tx1" presStyleLbl="revTx" presStyleIdx="1" presStyleCnt="2"/>
      <dgm:spPr/>
    </dgm:pt>
    <dgm:pt modelId="{B1792B78-CC5E-4884-AC3C-9AD8D42849A3}" type="pres">
      <dgm:prSet presAssocID="{18CF04A2-B529-4AE2-B3D0-50587A21737A}" presName="vert1" presStyleCnt="0"/>
      <dgm:spPr/>
    </dgm:pt>
  </dgm:ptLst>
  <dgm:cxnLst>
    <dgm:cxn modelId="{6E76D776-251F-48BA-ADA9-05F3B1EE896E}" type="presOf" srcId="{AF2F0D09-0659-4B91-A409-C9819070BBCB}" destId="{95D77985-BEF6-4D23-9C3E-8C94A3D94B93}" srcOrd="0" destOrd="0" presId="urn:microsoft.com/office/officeart/2008/layout/LinedList"/>
    <dgm:cxn modelId="{F9CBF3C6-2FC8-4FD2-9131-378552756A94}" srcId="{AF2F0D09-0659-4B91-A409-C9819070BBCB}" destId="{18CF04A2-B529-4AE2-B3D0-50587A21737A}" srcOrd="1" destOrd="0" parTransId="{4D8E7833-902D-4728-B942-D78F6764D544}" sibTransId="{153BFC9B-9A5B-4075-B419-5EAD18D67749}"/>
    <dgm:cxn modelId="{16B754E3-264C-4785-A506-94BE7783BFE7}" type="presOf" srcId="{18CF04A2-B529-4AE2-B3D0-50587A21737A}" destId="{4DCA9078-B1D3-4D3B-ABBC-B15E621FAC8D}" srcOrd="0" destOrd="0" presId="urn:microsoft.com/office/officeart/2008/layout/LinedList"/>
    <dgm:cxn modelId="{387AF4EF-91AA-450B-A3C4-05EAE7B12A2B}" type="presOf" srcId="{0004FADF-451C-4891-BA0D-59CB100B7276}" destId="{E42D4545-F4CB-48DA-ACCB-5E750C69E336}" srcOrd="0" destOrd="0" presId="urn:microsoft.com/office/officeart/2008/layout/LinedList"/>
    <dgm:cxn modelId="{406DC5FA-E15B-4206-9159-765A2B10C72A}" srcId="{AF2F0D09-0659-4B91-A409-C9819070BBCB}" destId="{0004FADF-451C-4891-BA0D-59CB100B7276}" srcOrd="0" destOrd="0" parTransId="{D74A5087-A7D5-42B2-8059-7B78BC6D5BD1}" sibTransId="{7AA6D9D3-B36F-4BCD-9961-771A974A835A}"/>
    <dgm:cxn modelId="{A2371AD8-3886-46A6-8D91-C8AA93CE1FCF}" type="presParOf" srcId="{95D77985-BEF6-4D23-9C3E-8C94A3D94B93}" destId="{9DA81851-7735-4CAC-8CBF-3F51355AF203}" srcOrd="0" destOrd="0" presId="urn:microsoft.com/office/officeart/2008/layout/LinedList"/>
    <dgm:cxn modelId="{1DAB69F6-EF92-4513-BEB6-3E6C2E8A9F40}" type="presParOf" srcId="{95D77985-BEF6-4D23-9C3E-8C94A3D94B93}" destId="{82E14B20-AC86-4E78-A56B-8D6FE838C885}" srcOrd="1" destOrd="0" presId="urn:microsoft.com/office/officeart/2008/layout/LinedList"/>
    <dgm:cxn modelId="{C082D7BC-61EB-422A-86F1-5998613A6AEE}" type="presParOf" srcId="{82E14B20-AC86-4E78-A56B-8D6FE838C885}" destId="{E42D4545-F4CB-48DA-ACCB-5E750C69E336}" srcOrd="0" destOrd="0" presId="urn:microsoft.com/office/officeart/2008/layout/LinedList"/>
    <dgm:cxn modelId="{005A67C7-D7BB-4186-BB26-2CAB7A38AC4C}" type="presParOf" srcId="{82E14B20-AC86-4E78-A56B-8D6FE838C885}" destId="{6853BBA7-176F-4440-A347-A5003B2DBB16}" srcOrd="1" destOrd="0" presId="urn:microsoft.com/office/officeart/2008/layout/LinedList"/>
    <dgm:cxn modelId="{B0287082-B46E-4752-A035-9A41F35138C8}" type="presParOf" srcId="{95D77985-BEF6-4D23-9C3E-8C94A3D94B93}" destId="{5C069299-09B7-4EBE-9C3B-E88E19591E22}" srcOrd="2" destOrd="0" presId="urn:microsoft.com/office/officeart/2008/layout/LinedList"/>
    <dgm:cxn modelId="{C0726767-4442-446F-A8D2-69C437571AA2}" type="presParOf" srcId="{95D77985-BEF6-4D23-9C3E-8C94A3D94B93}" destId="{DEF864B3-3694-4BD3-8491-D3079962A610}" srcOrd="3" destOrd="0" presId="urn:microsoft.com/office/officeart/2008/layout/LinedList"/>
    <dgm:cxn modelId="{9578CFDB-B99B-4A2F-81A4-2E0304DC3ECC}" type="presParOf" srcId="{DEF864B3-3694-4BD3-8491-D3079962A610}" destId="{4DCA9078-B1D3-4D3B-ABBC-B15E621FAC8D}" srcOrd="0" destOrd="0" presId="urn:microsoft.com/office/officeart/2008/layout/LinedList"/>
    <dgm:cxn modelId="{280ED2BB-A9BD-4650-8DC8-AFAA3090AFBF}" type="presParOf" srcId="{DEF864B3-3694-4BD3-8491-D3079962A610}" destId="{B1792B78-CC5E-4884-AC3C-9AD8D42849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01058-A1BF-4A43-BA9E-9DD096F83E83}">
      <dsp:nvSpPr>
        <dsp:cNvPr id="0" name=""/>
        <dsp:cNvSpPr/>
      </dsp:nvSpPr>
      <dsp:spPr>
        <a:xfrm>
          <a:off x="0" y="75396"/>
          <a:ext cx="6919602" cy="954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file is a named collection of related information that is recorded on secondary storage. </a:t>
          </a:r>
        </a:p>
      </dsp:txBody>
      <dsp:txXfrm>
        <a:off x="46606" y="122002"/>
        <a:ext cx="6826390" cy="861507"/>
      </dsp:txXfrm>
    </dsp:sp>
    <dsp:sp modelId="{08378352-7DCB-4752-A4E3-9DAE6D17729C}">
      <dsp:nvSpPr>
        <dsp:cNvPr id="0" name=""/>
        <dsp:cNvSpPr/>
      </dsp:nvSpPr>
      <dsp:spPr>
        <a:xfrm>
          <a:off x="0" y="1099236"/>
          <a:ext cx="6919602" cy="95471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From a user's perspective, a file is the smallest allotment of logical secondary storage</a:t>
          </a:r>
        </a:p>
      </dsp:txBody>
      <dsp:txXfrm>
        <a:off x="46606" y="1145842"/>
        <a:ext cx="6826390" cy="861507"/>
      </dsp:txXfrm>
    </dsp:sp>
    <dsp:sp modelId="{1027F5CE-E0E9-4856-ADC8-64D755774BDC}">
      <dsp:nvSpPr>
        <dsp:cNvPr id="0" name=""/>
        <dsp:cNvSpPr/>
      </dsp:nvSpPr>
      <dsp:spPr>
        <a:xfrm>
          <a:off x="0" y="2123076"/>
          <a:ext cx="6919602" cy="95471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Types: File is an abstract data type (acts as a layer of abstraction over the secondary storage) </a:t>
          </a:r>
        </a:p>
      </dsp:txBody>
      <dsp:txXfrm>
        <a:off x="46606" y="2169682"/>
        <a:ext cx="6826390" cy="861507"/>
      </dsp:txXfrm>
    </dsp:sp>
    <dsp:sp modelId="{91428874-E674-4637-BBF3-A2A8CEE08292}">
      <dsp:nvSpPr>
        <dsp:cNvPr id="0" name=""/>
        <dsp:cNvSpPr/>
      </dsp:nvSpPr>
      <dsp:spPr>
        <a:xfrm>
          <a:off x="0" y="3077796"/>
          <a:ext cx="6919602"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69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Data</a:t>
          </a:r>
        </a:p>
        <a:p>
          <a:pPr marL="342900" lvl="2" indent="-171450" algn="l" defTabSz="844550">
            <a:lnSpc>
              <a:spcPct val="90000"/>
            </a:lnSpc>
            <a:spcBef>
              <a:spcPct val="0"/>
            </a:spcBef>
            <a:spcAft>
              <a:spcPct val="20000"/>
            </a:spcAft>
            <a:buChar char="•"/>
          </a:pPr>
          <a:r>
            <a:rPr lang="en-US" sz="1900" kern="1200"/>
            <a:t>numeric</a:t>
          </a:r>
        </a:p>
        <a:p>
          <a:pPr marL="342900" lvl="2" indent="-171450" algn="l" defTabSz="844550">
            <a:lnSpc>
              <a:spcPct val="90000"/>
            </a:lnSpc>
            <a:spcBef>
              <a:spcPct val="0"/>
            </a:spcBef>
            <a:spcAft>
              <a:spcPct val="20000"/>
            </a:spcAft>
            <a:buChar char="•"/>
          </a:pPr>
          <a:r>
            <a:rPr lang="en-US" sz="1900" kern="1200" dirty="0"/>
            <a:t>character</a:t>
          </a:r>
        </a:p>
        <a:p>
          <a:pPr marL="342900" lvl="2" indent="-171450" algn="l" defTabSz="844550">
            <a:lnSpc>
              <a:spcPct val="90000"/>
            </a:lnSpc>
            <a:spcBef>
              <a:spcPct val="0"/>
            </a:spcBef>
            <a:spcAft>
              <a:spcPct val="20000"/>
            </a:spcAft>
            <a:buChar char="•"/>
          </a:pPr>
          <a:r>
            <a:rPr lang="en-US" sz="1900" kern="1200"/>
            <a:t>binary</a:t>
          </a:r>
        </a:p>
        <a:p>
          <a:pPr marL="171450" lvl="1" indent="-171450" algn="l" defTabSz="844550">
            <a:lnSpc>
              <a:spcPct val="90000"/>
            </a:lnSpc>
            <a:spcBef>
              <a:spcPct val="0"/>
            </a:spcBef>
            <a:spcAft>
              <a:spcPct val="20000"/>
            </a:spcAft>
            <a:buChar char="•"/>
          </a:pPr>
          <a:r>
            <a:rPr lang="en-US" sz="1900" kern="1200"/>
            <a:t>Program</a:t>
          </a:r>
        </a:p>
      </dsp:txBody>
      <dsp:txXfrm>
        <a:off x="0" y="3077796"/>
        <a:ext cx="6919602" cy="1639440"/>
      </dsp:txXfrm>
    </dsp:sp>
    <dsp:sp modelId="{489F750F-9078-4C74-A71B-8E92B8A6C1C5}">
      <dsp:nvSpPr>
        <dsp:cNvPr id="0" name=""/>
        <dsp:cNvSpPr/>
      </dsp:nvSpPr>
      <dsp:spPr>
        <a:xfrm>
          <a:off x="0" y="4717236"/>
          <a:ext cx="6919602" cy="954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Contents defined by file’s creator</a:t>
          </a:r>
        </a:p>
      </dsp:txBody>
      <dsp:txXfrm>
        <a:off x="46606" y="4763842"/>
        <a:ext cx="6826390" cy="861507"/>
      </dsp:txXfrm>
    </dsp:sp>
    <dsp:sp modelId="{60712A04-C31B-458C-B166-742A3F421775}">
      <dsp:nvSpPr>
        <dsp:cNvPr id="0" name=""/>
        <dsp:cNvSpPr/>
      </dsp:nvSpPr>
      <dsp:spPr>
        <a:xfrm>
          <a:off x="0" y="5671956"/>
          <a:ext cx="6919602"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69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Many types</a:t>
          </a:r>
        </a:p>
        <a:p>
          <a:pPr marL="342900" lvl="2" indent="-171450" algn="l" defTabSz="844550">
            <a:lnSpc>
              <a:spcPct val="90000"/>
            </a:lnSpc>
            <a:spcBef>
              <a:spcPct val="0"/>
            </a:spcBef>
            <a:spcAft>
              <a:spcPct val="20000"/>
            </a:spcAft>
            <a:buChar char="•"/>
          </a:pPr>
          <a:r>
            <a:rPr lang="en-US" sz="1900" kern="1200"/>
            <a:t>Consider text file, source file, executable file</a:t>
          </a:r>
        </a:p>
      </dsp:txBody>
      <dsp:txXfrm>
        <a:off x="0" y="5671956"/>
        <a:ext cx="6919602" cy="6582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438CD-849C-4F93-8819-82F0D1FC54A1}">
      <dsp:nvSpPr>
        <dsp:cNvPr id="0" name=""/>
        <dsp:cNvSpPr/>
      </dsp:nvSpPr>
      <dsp:spPr>
        <a:xfrm>
          <a:off x="0" y="29032"/>
          <a:ext cx="6900512" cy="8342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Sharing of files on multi-user systems is desirable</a:t>
          </a:r>
        </a:p>
      </dsp:txBody>
      <dsp:txXfrm>
        <a:off x="40724" y="69756"/>
        <a:ext cx="6819064" cy="752780"/>
      </dsp:txXfrm>
    </dsp:sp>
    <dsp:sp modelId="{24204C22-851C-4E3F-B87C-F28B60495F61}">
      <dsp:nvSpPr>
        <dsp:cNvPr id="0" name=""/>
        <dsp:cNvSpPr/>
      </dsp:nvSpPr>
      <dsp:spPr>
        <a:xfrm>
          <a:off x="0" y="923740"/>
          <a:ext cx="6900512" cy="83422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Sharing may be done through a </a:t>
          </a:r>
          <a:r>
            <a:rPr lang="en-US" sz="2100" b="1" kern="1200"/>
            <a:t>protection</a:t>
          </a:r>
          <a:r>
            <a:rPr lang="en-US" sz="2100" kern="1200"/>
            <a:t> scheme</a:t>
          </a:r>
        </a:p>
      </dsp:txBody>
      <dsp:txXfrm>
        <a:off x="40724" y="964464"/>
        <a:ext cx="6819064" cy="752780"/>
      </dsp:txXfrm>
    </dsp:sp>
    <dsp:sp modelId="{9A83182A-5C54-48E0-A1B9-99D7AD543809}">
      <dsp:nvSpPr>
        <dsp:cNvPr id="0" name=""/>
        <dsp:cNvSpPr/>
      </dsp:nvSpPr>
      <dsp:spPr>
        <a:xfrm>
          <a:off x="0" y="1818448"/>
          <a:ext cx="6900512" cy="83422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On distributed systems, files may be shared across a network</a:t>
          </a:r>
        </a:p>
      </dsp:txBody>
      <dsp:txXfrm>
        <a:off x="40724" y="1859172"/>
        <a:ext cx="6819064" cy="752780"/>
      </dsp:txXfrm>
    </dsp:sp>
    <dsp:sp modelId="{222D1E00-8F3E-4059-AE28-8EE2BEF844CA}">
      <dsp:nvSpPr>
        <dsp:cNvPr id="0" name=""/>
        <dsp:cNvSpPr/>
      </dsp:nvSpPr>
      <dsp:spPr>
        <a:xfrm>
          <a:off x="0" y="2713157"/>
          <a:ext cx="6900512" cy="83422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Network File System (NFS) is a common distributed file-sharing method</a:t>
          </a:r>
        </a:p>
      </dsp:txBody>
      <dsp:txXfrm>
        <a:off x="40724" y="2753881"/>
        <a:ext cx="6819064" cy="752780"/>
      </dsp:txXfrm>
    </dsp:sp>
    <dsp:sp modelId="{B152D3AA-C10D-4ABB-937D-098BEE19CE9E}">
      <dsp:nvSpPr>
        <dsp:cNvPr id="0" name=""/>
        <dsp:cNvSpPr/>
      </dsp:nvSpPr>
      <dsp:spPr>
        <a:xfrm>
          <a:off x="0" y="3607865"/>
          <a:ext cx="6900512" cy="8342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If multi-user system</a:t>
          </a:r>
        </a:p>
      </dsp:txBody>
      <dsp:txXfrm>
        <a:off x="40724" y="3648589"/>
        <a:ext cx="6819064" cy="752780"/>
      </dsp:txXfrm>
    </dsp:sp>
    <dsp:sp modelId="{C89B2E57-E5C8-41B8-9C76-AE01A095A0F8}">
      <dsp:nvSpPr>
        <dsp:cNvPr id="0" name=""/>
        <dsp:cNvSpPr/>
      </dsp:nvSpPr>
      <dsp:spPr>
        <a:xfrm>
          <a:off x="0" y="4442093"/>
          <a:ext cx="6900512"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User IDs </a:t>
          </a:r>
          <a:r>
            <a:rPr lang="en-US" sz="1600" kern="1200"/>
            <a:t>identify users, allowing permissions and protections to be per-user</a:t>
          </a:r>
          <a:br>
            <a:rPr lang="en-US" sz="1600" kern="1200"/>
          </a:br>
          <a:r>
            <a:rPr lang="en-US" sz="1600" b="1" kern="1200"/>
            <a:t>Group IDs </a:t>
          </a:r>
          <a:r>
            <a:rPr lang="en-US" sz="1600" kern="1200"/>
            <a:t>allow users to be in groups, permitting group access rights</a:t>
          </a:r>
        </a:p>
        <a:p>
          <a:pPr marL="171450" lvl="1" indent="-171450" algn="l" defTabSz="711200">
            <a:lnSpc>
              <a:spcPct val="90000"/>
            </a:lnSpc>
            <a:spcBef>
              <a:spcPct val="0"/>
            </a:spcBef>
            <a:spcAft>
              <a:spcPct val="20000"/>
            </a:spcAft>
            <a:buChar char="•"/>
          </a:pPr>
          <a:r>
            <a:rPr lang="en-US" sz="1600" kern="1200"/>
            <a:t>Owner of a file / directory</a:t>
          </a:r>
        </a:p>
        <a:p>
          <a:pPr marL="171450" lvl="1" indent="-171450" algn="l" defTabSz="711200">
            <a:lnSpc>
              <a:spcPct val="90000"/>
            </a:lnSpc>
            <a:spcBef>
              <a:spcPct val="0"/>
            </a:spcBef>
            <a:spcAft>
              <a:spcPct val="20000"/>
            </a:spcAft>
            <a:buChar char="•"/>
          </a:pPr>
          <a:r>
            <a:rPr lang="en-US" sz="1600" kern="1200"/>
            <a:t>Group of a file / directory</a:t>
          </a:r>
        </a:p>
      </dsp:txBody>
      <dsp:txXfrm>
        <a:off x="0" y="4442093"/>
        <a:ext cx="6900512" cy="10650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1F428-0796-4997-9E21-D69D5AB72090}">
      <dsp:nvSpPr>
        <dsp:cNvPr id="0" name=""/>
        <dsp:cNvSpPr/>
      </dsp:nvSpPr>
      <dsp:spPr>
        <a:xfrm>
          <a:off x="0" y="133715"/>
          <a:ext cx="6900512" cy="10614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Uses networking to allow file system access between systems</a:t>
          </a:r>
        </a:p>
      </dsp:txBody>
      <dsp:txXfrm>
        <a:off x="51814" y="185529"/>
        <a:ext cx="6796884" cy="957778"/>
      </dsp:txXfrm>
    </dsp:sp>
    <dsp:sp modelId="{3A9D4DDE-737F-4B85-815C-25727C34782D}">
      <dsp:nvSpPr>
        <dsp:cNvPr id="0" name=""/>
        <dsp:cNvSpPr/>
      </dsp:nvSpPr>
      <dsp:spPr>
        <a:xfrm>
          <a:off x="0" y="1195122"/>
          <a:ext cx="690051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Manually via programs like FTP</a:t>
          </a:r>
        </a:p>
        <a:p>
          <a:pPr marL="114300" lvl="1" indent="-114300" algn="l" defTabSz="666750">
            <a:lnSpc>
              <a:spcPct val="90000"/>
            </a:lnSpc>
            <a:spcBef>
              <a:spcPct val="0"/>
            </a:spcBef>
            <a:spcAft>
              <a:spcPct val="20000"/>
            </a:spcAft>
            <a:buChar char="•"/>
          </a:pPr>
          <a:r>
            <a:rPr lang="en-US" sz="1500" kern="1200"/>
            <a:t>Automatically, seamlessly using </a:t>
          </a:r>
          <a:r>
            <a:rPr lang="en-US" sz="1500" b="1" kern="1200"/>
            <a:t>distributed file systems</a:t>
          </a:r>
          <a:endParaRPr lang="en-US" sz="1500" kern="1200"/>
        </a:p>
        <a:p>
          <a:pPr marL="114300" lvl="1" indent="-114300" algn="l" defTabSz="666750">
            <a:lnSpc>
              <a:spcPct val="90000"/>
            </a:lnSpc>
            <a:spcBef>
              <a:spcPct val="0"/>
            </a:spcBef>
            <a:spcAft>
              <a:spcPct val="20000"/>
            </a:spcAft>
            <a:buChar char="•"/>
          </a:pPr>
          <a:r>
            <a:rPr lang="en-US" sz="1500" kern="1200" dirty="0"/>
            <a:t>Semi automatically via the</a:t>
          </a:r>
          <a:r>
            <a:rPr lang="en-US" sz="1500" b="1" kern="1200" dirty="0"/>
            <a:t> world wide web</a:t>
          </a:r>
          <a:endParaRPr lang="en-US" sz="1500" kern="1200" dirty="0"/>
        </a:p>
      </dsp:txBody>
      <dsp:txXfrm>
        <a:off x="0" y="1195122"/>
        <a:ext cx="6900512" cy="786599"/>
      </dsp:txXfrm>
    </dsp:sp>
    <dsp:sp modelId="{B037E9DD-A4C0-4152-8879-0D52F5238788}">
      <dsp:nvSpPr>
        <dsp:cNvPr id="0" name=""/>
        <dsp:cNvSpPr/>
      </dsp:nvSpPr>
      <dsp:spPr>
        <a:xfrm>
          <a:off x="0" y="1981722"/>
          <a:ext cx="6900512" cy="106140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Client-server </a:t>
          </a:r>
          <a:r>
            <a:rPr lang="en-US" sz="1900" kern="1200"/>
            <a:t>model allows clients to mount remote file systems from servers</a:t>
          </a:r>
        </a:p>
      </dsp:txBody>
      <dsp:txXfrm>
        <a:off x="51814" y="2033536"/>
        <a:ext cx="6796884" cy="957778"/>
      </dsp:txXfrm>
    </dsp:sp>
    <dsp:sp modelId="{B7D36C1F-F6D9-418D-A167-135DBB90B2AC}">
      <dsp:nvSpPr>
        <dsp:cNvPr id="0" name=""/>
        <dsp:cNvSpPr/>
      </dsp:nvSpPr>
      <dsp:spPr>
        <a:xfrm>
          <a:off x="0" y="3043128"/>
          <a:ext cx="6900512"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Server can serve multiple clients</a:t>
          </a:r>
        </a:p>
        <a:p>
          <a:pPr marL="114300" lvl="1" indent="-114300" algn="l" defTabSz="666750">
            <a:lnSpc>
              <a:spcPct val="90000"/>
            </a:lnSpc>
            <a:spcBef>
              <a:spcPct val="0"/>
            </a:spcBef>
            <a:spcAft>
              <a:spcPct val="20000"/>
            </a:spcAft>
            <a:buChar char="•"/>
          </a:pPr>
          <a:r>
            <a:rPr lang="en-US" sz="1500" kern="1200"/>
            <a:t>Client and user-on-client identification is insecure or complicated</a:t>
          </a:r>
        </a:p>
        <a:p>
          <a:pPr marL="114300" lvl="1" indent="-114300" algn="l" defTabSz="666750">
            <a:lnSpc>
              <a:spcPct val="90000"/>
            </a:lnSpc>
            <a:spcBef>
              <a:spcPct val="0"/>
            </a:spcBef>
            <a:spcAft>
              <a:spcPct val="20000"/>
            </a:spcAft>
            <a:buChar char="•"/>
          </a:pPr>
          <a:r>
            <a:rPr lang="en-US" sz="1500" b="1" kern="1200"/>
            <a:t>NFS</a:t>
          </a:r>
          <a:r>
            <a:rPr lang="en-US" sz="1500" kern="1200"/>
            <a:t> is standard UNIX client-server file sharing protocol</a:t>
          </a:r>
        </a:p>
        <a:p>
          <a:pPr marL="114300" lvl="1" indent="-114300" algn="l" defTabSz="666750">
            <a:lnSpc>
              <a:spcPct val="90000"/>
            </a:lnSpc>
            <a:spcBef>
              <a:spcPct val="0"/>
            </a:spcBef>
            <a:spcAft>
              <a:spcPct val="20000"/>
            </a:spcAft>
            <a:buChar char="•"/>
          </a:pPr>
          <a:r>
            <a:rPr lang="en-US" sz="1500" b="1" kern="1200"/>
            <a:t>CIFS</a:t>
          </a:r>
          <a:r>
            <a:rPr lang="en-US" sz="1500" kern="1200"/>
            <a:t> is standard Windows protocol</a:t>
          </a:r>
        </a:p>
        <a:p>
          <a:pPr marL="114300" lvl="1" indent="-114300" algn="l" defTabSz="666750">
            <a:lnSpc>
              <a:spcPct val="90000"/>
            </a:lnSpc>
            <a:spcBef>
              <a:spcPct val="0"/>
            </a:spcBef>
            <a:spcAft>
              <a:spcPct val="20000"/>
            </a:spcAft>
            <a:buChar char="•"/>
          </a:pPr>
          <a:r>
            <a:rPr lang="en-US" sz="1500" kern="1200"/>
            <a:t>Standard operating system file calls are translated into remote calls</a:t>
          </a:r>
        </a:p>
      </dsp:txBody>
      <dsp:txXfrm>
        <a:off x="0" y="3043128"/>
        <a:ext cx="6900512" cy="1297889"/>
      </dsp:txXfrm>
    </dsp:sp>
    <dsp:sp modelId="{951FE3F2-29EE-4FDD-96EC-F252B82933D9}">
      <dsp:nvSpPr>
        <dsp:cNvPr id="0" name=""/>
        <dsp:cNvSpPr/>
      </dsp:nvSpPr>
      <dsp:spPr>
        <a:xfrm>
          <a:off x="0" y="4341018"/>
          <a:ext cx="6900512" cy="106140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Distributed Information Systems </a:t>
          </a:r>
          <a:r>
            <a:rPr lang="en-US" sz="1900" b="1" kern="1200"/>
            <a:t>(distributed naming services)</a:t>
          </a:r>
          <a:r>
            <a:rPr lang="en-US" sz="1900" kern="1200"/>
            <a:t> such as LDAP, DNS, NIS, Active Directory implement unified access to information needed for remote computing</a:t>
          </a:r>
        </a:p>
      </dsp:txBody>
      <dsp:txXfrm>
        <a:off x="51814" y="4392832"/>
        <a:ext cx="6796884" cy="9577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A3B2D-F5DC-4704-A90E-A622779777C7}">
      <dsp:nvSpPr>
        <dsp:cNvPr id="0" name=""/>
        <dsp:cNvSpPr/>
      </dsp:nvSpPr>
      <dsp:spPr>
        <a:xfrm>
          <a:off x="0" y="43815"/>
          <a:ext cx="7255240" cy="14524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All file systems have failure modes</a:t>
          </a:r>
        </a:p>
      </dsp:txBody>
      <dsp:txXfrm>
        <a:off x="70903" y="114718"/>
        <a:ext cx="7113434" cy="1310645"/>
      </dsp:txXfrm>
    </dsp:sp>
    <dsp:sp modelId="{3DAF0D33-4476-4C01-9803-9BA6C9FE62B8}">
      <dsp:nvSpPr>
        <dsp:cNvPr id="0" name=""/>
        <dsp:cNvSpPr/>
      </dsp:nvSpPr>
      <dsp:spPr>
        <a:xfrm>
          <a:off x="0" y="1496266"/>
          <a:ext cx="725524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5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For example corruption of directory structures or other non-user data, called </a:t>
          </a:r>
          <a:r>
            <a:rPr lang="en-US" sz="2000" b="1" kern="1200" dirty="0"/>
            <a:t>metadata</a:t>
          </a:r>
          <a:endParaRPr lang="en-US" sz="2000" kern="1200" dirty="0"/>
        </a:p>
      </dsp:txBody>
      <dsp:txXfrm>
        <a:off x="0" y="1496266"/>
        <a:ext cx="7255240" cy="632385"/>
      </dsp:txXfrm>
    </dsp:sp>
    <dsp:sp modelId="{055C914B-D7AE-4B14-B604-92D68E1A7E37}">
      <dsp:nvSpPr>
        <dsp:cNvPr id="0" name=""/>
        <dsp:cNvSpPr/>
      </dsp:nvSpPr>
      <dsp:spPr>
        <a:xfrm>
          <a:off x="0" y="2128651"/>
          <a:ext cx="7255240" cy="1452451"/>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Remote file systems add new failure modes, due to network failure, server failure</a:t>
          </a:r>
        </a:p>
      </dsp:txBody>
      <dsp:txXfrm>
        <a:off x="70903" y="2199554"/>
        <a:ext cx="7113434" cy="1310645"/>
      </dsp:txXfrm>
    </dsp:sp>
    <dsp:sp modelId="{55707FF0-7FB0-43D5-8487-D796420323E5}">
      <dsp:nvSpPr>
        <dsp:cNvPr id="0" name=""/>
        <dsp:cNvSpPr/>
      </dsp:nvSpPr>
      <dsp:spPr>
        <a:xfrm>
          <a:off x="0" y="3655982"/>
          <a:ext cx="7255240" cy="1452451"/>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Recovery from failure can involve </a:t>
          </a:r>
          <a:r>
            <a:rPr lang="en-US" sz="2600" b="1" kern="1200"/>
            <a:t>state information </a:t>
          </a:r>
          <a:r>
            <a:rPr lang="en-US" sz="2600" kern="1200"/>
            <a:t>about status of each remote request</a:t>
          </a:r>
        </a:p>
      </dsp:txBody>
      <dsp:txXfrm>
        <a:off x="70903" y="3726885"/>
        <a:ext cx="7113434" cy="1310645"/>
      </dsp:txXfrm>
    </dsp:sp>
    <dsp:sp modelId="{9F44647B-07B7-4136-8FC0-6F938BA4DF0D}">
      <dsp:nvSpPr>
        <dsp:cNvPr id="0" name=""/>
        <dsp:cNvSpPr/>
      </dsp:nvSpPr>
      <dsp:spPr>
        <a:xfrm>
          <a:off x="0" y="5183313"/>
          <a:ext cx="7255240" cy="145245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Stateless</a:t>
          </a:r>
          <a:r>
            <a:rPr lang="en-US" sz="2600" kern="1200"/>
            <a:t> protocols such as NFS v3 include all information in each request, allowing easy recovery but less security</a:t>
          </a:r>
        </a:p>
      </dsp:txBody>
      <dsp:txXfrm>
        <a:off x="70903" y="5254216"/>
        <a:ext cx="7113434" cy="1310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42DDC-8DC3-4347-BAE2-622FF815BA81}">
      <dsp:nvSpPr>
        <dsp:cNvPr id="0" name=""/>
        <dsp:cNvSpPr/>
      </dsp:nvSpPr>
      <dsp:spPr>
        <a:xfrm>
          <a:off x="0" y="7356"/>
          <a:ext cx="6367912"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Long-term existence</a:t>
          </a:r>
        </a:p>
      </dsp:txBody>
      <dsp:txXfrm>
        <a:off x="42151" y="49507"/>
        <a:ext cx="6283610" cy="779158"/>
      </dsp:txXfrm>
    </dsp:sp>
    <dsp:sp modelId="{102B8F69-F493-464B-B7F8-494069333471}">
      <dsp:nvSpPr>
        <dsp:cNvPr id="0" name=""/>
        <dsp:cNvSpPr/>
      </dsp:nvSpPr>
      <dsp:spPr>
        <a:xfrm>
          <a:off x="0" y="870816"/>
          <a:ext cx="6367912"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files are stored on disk or other secondary storage and do not disappear when a user logs off</a:t>
          </a:r>
        </a:p>
      </dsp:txBody>
      <dsp:txXfrm>
        <a:off x="0" y="870816"/>
        <a:ext cx="6367912" cy="1266840"/>
      </dsp:txXfrm>
    </dsp:sp>
    <dsp:sp modelId="{2ABBACE0-F7E0-4305-9AD2-07F0AC80A861}">
      <dsp:nvSpPr>
        <dsp:cNvPr id="0" name=""/>
        <dsp:cNvSpPr/>
      </dsp:nvSpPr>
      <dsp:spPr>
        <a:xfrm>
          <a:off x="0" y="2137656"/>
          <a:ext cx="6367912"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Sharable between processes</a:t>
          </a:r>
        </a:p>
      </dsp:txBody>
      <dsp:txXfrm>
        <a:off x="42151" y="2179807"/>
        <a:ext cx="6283610" cy="779158"/>
      </dsp:txXfrm>
    </dsp:sp>
    <dsp:sp modelId="{C79707D6-C2BA-43F3-860F-66E9DFF31C2F}">
      <dsp:nvSpPr>
        <dsp:cNvPr id="0" name=""/>
        <dsp:cNvSpPr/>
      </dsp:nvSpPr>
      <dsp:spPr>
        <a:xfrm>
          <a:off x="0" y="3001116"/>
          <a:ext cx="6367912"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files have names and can have associated access permissions that permit controlled sharing</a:t>
          </a:r>
        </a:p>
      </dsp:txBody>
      <dsp:txXfrm>
        <a:off x="0" y="3001116"/>
        <a:ext cx="6367912" cy="1266840"/>
      </dsp:txXfrm>
    </dsp:sp>
    <dsp:sp modelId="{ABF84240-C37F-477B-8B4D-ECC7F89562EF}">
      <dsp:nvSpPr>
        <dsp:cNvPr id="0" name=""/>
        <dsp:cNvSpPr/>
      </dsp:nvSpPr>
      <dsp:spPr>
        <a:xfrm>
          <a:off x="0" y="4267956"/>
          <a:ext cx="6367912"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Structure</a:t>
          </a:r>
        </a:p>
      </dsp:txBody>
      <dsp:txXfrm>
        <a:off x="42151" y="4310107"/>
        <a:ext cx="6283610" cy="779158"/>
      </dsp:txXfrm>
    </dsp:sp>
    <dsp:sp modelId="{60A1787F-4453-44C1-B055-25B18FC20675}">
      <dsp:nvSpPr>
        <dsp:cNvPr id="0" name=""/>
        <dsp:cNvSpPr/>
      </dsp:nvSpPr>
      <dsp:spPr>
        <a:xfrm>
          <a:off x="0" y="5131416"/>
          <a:ext cx="6367912"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files can be organized into hierarchical or more complex structure to reflect the relationships among files</a:t>
          </a:r>
        </a:p>
      </dsp:txBody>
      <dsp:txXfrm>
        <a:off x="0" y="5131416"/>
        <a:ext cx="6367912" cy="1266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5A019-E9BA-4826-91F5-49FB242FDED6}">
      <dsp:nvSpPr>
        <dsp:cNvPr id="0" name=""/>
        <dsp:cNvSpPr/>
      </dsp:nvSpPr>
      <dsp:spPr>
        <a:xfrm>
          <a:off x="0" y="33681"/>
          <a:ext cx="6367912"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Provide a means to store data organized as files as well as a collection of functions that can be performed on files</a:t>
          </a:r>
        </a:p>
      </dsp:txBody>
      <dsp:txXfrm>
        <a:off x="67110" y="100791"/>
        <a:ext cx="6233692" cy="1240530"/>
      </dsp:txXfrm>
    </dsp:sp>
    <dsp:sp modelId="{1D266402-F908-43EC-AA5A-90AC23FD938A}">
      <dsp:nvSpPr>
        <dsp:cNvPr id="0" name=""/>
        <dsp:cNvSpPr/>
      </dsp:nvSpPr>
      <dsp:spPr>
        <a:xfrm>
          <a:off x="0" y="1480431"/>
          <a:ext cx="6367912" cy="13747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Maintain a set of attributes associated with the file</a:t>
          </a:r>
        </a:p>
      </dsp:txBody>
      <dsp:txXfrm>
        <a:off x="67110" y="1547541"/>
        <a:ext cx="6233692" cy="1240530"/>
      </dsp:txXfrm>
    </dsp:sp>
    <dsp:sp modelId="{798677CD-8EAC-46F3-943D-AD493A13851A}">
      <dsp:nvSpPr>
        <dsp:cNvPr id="0" name=""/>
        <dsp:cNvSpPr/>
      </dsp:nvSpPr>
      <dsp:spPr>
        <a:xfrm>
          <a:off x="0" y="2927181"/>
          <a:ext cx="6367912" cy="13747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Typical operations include:</a:t>
          </a:r>
        </a:p>
      </dsp:txBody>
      <dsp:txXfrm>
        <a:off x="67110" y="2994291"/>
        <a:ext cx="6233692" cy="1240530"/>
      </dsp:txXfrm>
    </dsp:sp>
    <dsp:sp modelId="{B8DB9DF6-84A3-4E20-AC49-D061E6E72E2C}">
      <dsp:nvSpPr>
        <dsp:cNvPr id="0" name=""/>
        <dsp:cNvSpPr/>
      </dsp:nvSpPr>
      <dsp:spPr>
        <a:xfrm>
          <a:off x="0" y="4301931"/>
          <a:ext cx="6367912"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Create</a:t>
          </a:r>
        </a:p>
        <a:p>
          <a:pPr marL="228600" lvl="1" indent="-228600" algn="l" defTabSz="889000">
            <a:lnSpc>
              <a:spcPct val="90000"/>
            </a:lnSpc>
            <a:spcBef>
              <a:spcPct val="0"/>
            </a:spcBef>
            <a:spcAft>
              <a:spcPct val="20000"/>
            </a:spcAft>
            <a:buChar char="•"/>
          </a:pPr>
          <a:r>
            <a:rPr lang="en-US" sz="2000" kern="1200"/>
            <a:t>Delete</a:t>
          </a:r>
        </a:p>
        <a:p>
          <a:pPr marL="228600" lvl="1" indent="-228600" algn="l" defTabSz="889000">
            <a:lnSpc>
              <a:spcPct val="90000"/>
            </a:lnSpc>
            <a:spcBef>
              <a:spcPct val="0"/>
            </a:spcBef>
            <a:spcAft>
              <a:spcPct val="20000"/>
            </a:spcAft>
            <a:buChar char="•"/>
          </a:pPr>
          <a:r>
            <a:rPr lang="en-US" sz="2000" kern="1200"/>
            <a:t>Open</a:t>
          </a:r>
        </a:p>
        <a:p>
          <a:pPr marL="228600" lvl="1" indent="-228600" algn="l" defTabSz="889000">
            <a:lnSpc>
              <a:spcPct val="90000"/>
            </a:lnSpc>
            <a:spcBef>
              <a:spcPct val="0"/>
            </a:spcBef>
            <a:spcAft>
              <a:spcPct val="20000"/>
            </a:spcAft>
            <a:buChar char="•"/>
          </a:pPr>
          <a:r>
            <a:rPr lang="en-US" sz="2000" kern="1200"/>
            <a:t>Close</a:t>
          </a:r>
        </a:p>
        <a:p>
          <a:pPr marL="228600" lvl="1" indent="-228600" algn="l" defTabSz="889000">
            <a:lnSpc>
              <a:spcPct val="90000"/>
            </a:lnSpc>
            <a:spcBef>
              <a:spcPct val="0"/>
            </a:spcBef>
            <a:spcAft>
              <a:spcPct val="20000"/>
            </a:spcAft>
            <a:buChar char="•"/>
          </a:pPr>
          <a:r>
            <a:rPr lang="en-US" sz="2000" kern="1200"/>
            <a:t>Read</a:t>
          </a:r>
        </a:p>
        <a:p>
          <a:pPr marL="228600" lvl="1" indent="-228600" algn="l" defTabSz="889000">
            <a:lnSpc>
              <a:spcPct val="90000"/>
            </a:lnSpc>
            <a:spcBef>
              <a:spcPct val="0"/>
            </a:spcBef>
            <a:spcAft>
              <a:spcPct val="20000"/>
            </a:spcAft>
            <a:buChar char="•"/>
          </a:pPr>
          <a:r>
            <a:rPr lang="en-US" sz="2000" kern="1200"/>
            <a:t>Write</a:t>
          </a:r>
        </a:p>
      </dsp:txBody>
      <dsp:txXfrm>
        <a:off x="0" y="4301931"/>
        <a:ext cx="6367912" cy="207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D68EF-CC5F-48A2-A67F-DC7D25885CF2}">
      <dsp:nvSpPr>
        <dsp:cNvPr id="0" name=""/>
        <dsp:cNvSpPr/>
      </dsp:nvSpPr>
      <dsp:spPr>
        <a:xfrm>
          <a:off x="0" y="0"/>
          <a:ext cx="6177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B45D8-2B98-442F-9161-C6E122A6FB95}">
      <dsp:nvSpPr>
        <dsp:cNvPr id="0" name=""/>
        <dsp:cNvSpPr/>
      </dsp:nvSpPr>
      <dsp:spPr>
        <a:xfrm>
          <a:off x="0" y="0"/>
          <a:ext cx="6177280" cy="1216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Open(Fi) – search the directory structure on disk for entry Fi, and move the content of entry to memory</a:t>
          </a:r>
        </a:p>
      </dsp:txBody>
      <dsp:txXfrm>
        <a:off x="0" y="0"/>
        <a:ext cx="6177280" cy="1216168"/>
      </dsp:txXfrm>
    </dsp:sp>
    <dsp:sp modelId="{F402F0E8-EB48-4A02-8313-0FE6280A6E0C}">
      <dsp:nvSpPr>
        <dsp:cNvPr id="0" name=""/>
        <dsp:cNvSpPr/>
      </dsp:nvSpPr>
      <dsp:spPr>
        <a:xfrm>
          <a:off x="0" y="1216168"/>
          <a:ext cx="617728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1CAF22-F2CA-4A81-9296-CD0F45A92D62}">
      <dsp:nvSpPr>
        <dsp:cNvPr id="0" name=""/>
        <dsp:cNvSpPr/>
      </dsp:nvSpPr>
      <dsp:spPr>
        <a:xfrm>
          <a:off x="0" y="1216168"/>
          <a:ext cx="6177280" cy="1216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Close (Fi) – move the content of entry Fi in memory to directory structure on disk</a:t>
          </a:r>
        </a:p>
      </dsp:txBody>
      <dsp:txXfrm>
        <a:off x="0" y="1216168"/>
        <a:ext cx="6177280" cy="12161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3975528" y="2658603"/>
          <a:ext cx="2191795" cy="2003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t>Five of the common file organizations are:</a:t>
          </a:r>
        </a:p>
      </dsp:txBody>
      <dsp:txXfrm>
        <a:off x="4296509" y="2952010"/>
        <a:ext cx="1549833" cy="1416693"/>
      </dsp:txXfrm>
    </dsp:sp>
    <dsp:sp modelId="{0C4FE177-856E-1F40-8992-61CB4810C4D5}">
      <dsp:nvSpPr>
        <dsp:cNvPr id="0" name=""/>
        <dsp:cNvSpPr/>
      </dsp:nvSpPr>
      <dsp:spPr>
        <a:xfrm rot="16073282">
          <a:off x="4746111" y="1909232"/>
          <a:ext cx="540342" cy="511622"/>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4825683" y="2088247"/>
        <a:ext cx="386855" cy="306974"/>
      </dsp:txXfrm>
    </dsp:sp>
    <dsp:sp modelId="{B1E5EA25-BF3A-5E44-AF68-530FB20B127C}">
      <dsp:nvSpPr>
        <dsp:cNvPr id="0" name=""/>
        <dsp:cNvSpPr/>
      </dsp:nvSpPr>
      <dsp:spPr>
        <a:xfrm>
          <a:off x="4216820" y="136090"/>
          <a:ext cx="1504771" cy="15047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t>The pile</a:t>
          </a:r>
        </a:p>
      </dsp:txBody>
      <dsp:txXfrm>
        <a:off x="4437189" y="356459"/>
        <a:ext cx="1064033" cy="1064033"/>
      </dsp:txXfrm>
    </dsp:sp>
    <dsp:sp modelId="{DD68DA6B-1F80-5044-908B-918741E80A82}">
      <dsp:nvSpPr>
        <dsp:cNvPr id="0" name=""/>
        <dsp:cNvSpPr/>
      </dsp:nvSpPr>
      <dsp:spPr>
        <a:xfrm rot="19563046">
          <a:off x="6123562" y="2475723"/>
          <a:ext cx="655068" cy="511622"/>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136644" y="2620905"/>
        <a:ext cx="501581" cy="306974"/>
      </dsp:txXfrm>
    </dsp:sp>
    <dsp:sp modelId="{8C968693-8919-F244-80D5-6A12496F8285}">
      <dsp:nvSpPr>
        <dsp:cNvPr id="0" name=""/>
        <dsp:cNvSpPr/>
      </dsp:nvSpPr>
      <dsp:spPr>
        <a:xfrm>
          <a:off x="6834485" y="1064929"/>
          <a:ext cx="1687330" cy="168105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NZ" sz="2000" kern="1200" dirty="0"/>
            <a:t>The sequential file</a:t>
          </a:r>
        </a:p>
      </dsp:txBody>
      <dsp:txXfrm>
        <a:off x="7081589" y="1311114"/>
        <a:ext cx="1193122" cy="1188685"/>
      </dsp:txXfrm>
    </dsp:sp>
    <dsp:sp modelId="{361F4EAF-959C-944A-90B8-5C6A4813F205}">
      <dsp:nvSpPr>
        <dsp:cNvPr id="0" name=""/>
        <dsp:cNvSpPr/>
      </dsp:nvSpPr>
      <dsp:spPr>
        <a:xfrm rot="770381">
          <a:off x="6336450" y="3751474"/>
          <a:ext cx="514217" cy="511622"/>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338369" y="3836744"/>
        <a:ext cx="360730" cy="306974"/>
      </dsp:txXfrm>
    </dsp:sp>
    <dsp:sp modelId="{3047A34E-EB48-474C-8698-321CC52A9EDF}">
      <dsp:nvSpPr>
        <dsp:cNvPr id="0" name=""/>
        <dsp:cNvSpPr/>
      </dsp:nvSpPr>
      <dsp:spPr>
        <a:xfrm>
          <a:off x="7056408" y="3450408"/>
          <a:ext cx="1805079" cy="173616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NZ" sz="2000" kern="1200" dirty="0"/>
            <a:t>The indexed sequential file</a:t>
          </a:r>
        </a:p>
      </dsp:txBody>
      <dsp:txXfrm>
        <a:off x="7320756" y="3704663"/>
        <a:ext cx="1276383" cy="1227650"/>
      </dsp:txXfrm>
    </dsp:sp>
    <dsp:sp modelId="{5D94A210-1942-7D49-8A48-87C78CFB0E33}">
      <dsp:nvSpPr>
        <dsp:cNvPr id="0" name=""/>
        <dsp:cNvSpPr/>
      </dsp:nvSpPr>
      <dsp:spPr>
        <a:xfrm rot="9899307">
          <a:off x="3176563" y="3830976"/>
          <a:ext cx="609367" cy="511622"/>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327431" y="3913422"/>
        <a:ext cx="455880" cy="306974"/>
      </dsp:txXfrm>
    </dsp:sp>
    <dsp:sp modelId="{8CF4C973-14CA-3543-B9B4-9D064D52E167}">
      <dsp:nvSpPr>
        <dsp:cNvPr id="0" name=""/>
        <dsp:cNvSpPr/>
      </dsp:nvSpPr>
      <dsp:spPr>
        <a:xfrm>
          <a:off x="1430237" y="3682647"/>
          <a:ext cx="1504771" cy="150477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NZ" sz="2000" kern="1200" dirty="0"/>
            <a:t>The indexed file</a:t>
          </a:r>
        </a:p>
      </dsp:txBody>
      <dsp:txXfrm>
        <a:off x="1650606" y="3903016"/>
        <a:ext cx="1064033" cy="1064033"/>
      </dsp:txXfrm>
    </dsp:sp>
    <dsp:sp modelId="{F7C13A29-FD28-2846-95A3-486EE2CFEFD5}">
      <dsp:nvSpPr>
        <dsp:cNvPr id="0" name=""/>
        <dsp:cNvSpPr/>
      </dsp:nvSpPr>
      <dsp:spPr>
        <a:xfrm rot="12613594">
          <a:off x="3343021" y="2579047"/>
          <a:ext cx="623135" cy="511622"/>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486074" y="2720005"/>
        <a:ext cx="469648" cy="306974"/>
      </dsp:txXfrm>
    </dsp:sp>
    <dsp:sp modelId="{A4271AD1-DFDF-6B47-A6F3-4EF7823B5FEA}">
      <dsp:nvSpPr>
        <dsp:cNvPr id="0" name=""/>
        <dsp:cNvSpPr/>
      </dsp:nvSpPr>
      <dsp:spPr>
        <a:xfrm>
          <a:off x="1430190" y="1233815"/>
          <a:ext cx="1846144" cy="168569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t>The direct, or hashed, file</a:t>
          </a:r>
        </a:p>
      </dsp:txBody>
      <dsp:txXfrm>
        <a:off x="1700552" y="1480679"/>
        <a:ext cx="1305420" cy="11919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AEAF5-E6CF-4D42-8DA5-FEEBBBC02866}">
      <dsp:nvSpPr>
        <dsp:cNvPr id="0" name=""/>
        <dsp:cNvSpPr/>
      </dsp:nvSpPr>
      <dsp:spPr>
        <a:xfrm>
          <a:off x="762194" y="290683"/>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D9C4A-F43A-475C-86DB-49476BF79C25}">
      <dsp:nvSpPr>
        <dsp:cNvPr id="0" name=""/>
        <dsp:cNvSpPr/>
      </dsp:nvSpPr>
      <dsp:spPr>
        <a:xfrm>
          <a:off x="8092" y="1264940"/>
          <a:ext cx="2320312" cy="839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file is fixed length logical records</a:t>
          </a:r>
        </a:p>
      </dsp:txBody>
      <dsp:txXfrm>
        <a:off x="8092" y="1264940"/>
        <a:ext cx="2320312" cy="839527"/>
      </dsp:txXfrm>
    </dsp:sp>
    <dsp:sp modelId="{B0C42EC8-BF10-4B39-9AF9-E862F58F4AF8}">
      <dsp:nvSpPr>
        <dsp:cNvPr id="0" name=""/>
        <dsp:cNvSpPr/>
      </dsp:nvSpPr>
      <dsp:spPr>
        <a:xfrm>
          <a:off x="8092" y="2179885"/>
          <a:ext cx="2320312" cy="1880769"/>
        </a:xfrm>
        <a:prstGeom prst="rect">
          <a:avLst/>
        </a:prstGeom>
        <a:noFill/>
        <a:ln>
          <a:noFill/>
        </a:ln>
        <a:effectLst/>
      </dsp:spPr>
      <dsp:style>
        <a:lnRef idx="0">
          <a:scrgbClr r="0" g="0" b="0"/>
        </a:lnRef>
        <a:fillRef idx="0">
          <a:scrgbClr r="0" g="0" b="0"/>
        </a:fillRef>
        <a:effectRef idx="0">
          <a:scrgbClr r="0" g="0" b="0"/>
        </a:effectRef>
        <a:fontRef idx="minor"/>
      </dsp:style>
    </dsp:sp>
    <dsp:sp modelId="{3272E509-708F-41C4-8E48-7B2DFF5226AD}">
      <dsp:nvSpPr>
        <dsp:cNvPr id="0" name=""/>
        <dsp:cNvSpPr/>
      </dsp:nvSpPr>
      <dsp:spPr>
        <a:xfrm>
          <a:off x="3488561" y="290683"/>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1D0E2-C57B-4BC0-BEFD-788D7B0B3D09}">
      <dsp:nvSpPr>
        <dsp:cNvPr id="0" name=""/>
        <dsp:cNvSpPr/>
      </dsp:nvSpPr>
      <dsp:spPr>
        <a:xfrm>
          <a:off x="2734460" y="1264940"/>
          <a:ext cx="2320312" cy="839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Access directly any block of a known address</a:t>
          </a:r>
        </a:p>
      </dsp:txBody>
      <dsp:txXfrm>
        <a:off x="2734460" y="1264940"/>
        <a:ext cx="2320312" cy="839527"/>
      </dsp:txXfrm>
    </dsp:sp>
    <dsp:sp modelId="{393BD46A-FE3E-47F5-9020-3AF59372B237}">
      <dsp:nvSpPr>
        <dsp:cNvPr id="0" name=""/>
        <dsp:cNvSpPr/>
      </dsp:nvSpPr>
      <dsp:spPr>
        <a:xfrm>
          <a:off x="2734460" y="2179885"/>
          <a:ext cx="2320312" cy="1880769"/>
        </a:xfrm>
        <a:prstGeom prst="rect">
          <a:avLst/>
        </a:prstGeom>
        <a:noFill/>
        <a:ln>
          <a:noFill/>
        </a:ln>
        <a:effectLst/>
      </dsp:spPr>
      <dsp:style>
        <a:lnRef idx="0">
          <a:scrgbClr r="0" g="0" b="0"/>
        </a:lnRef>
        <a:fillRef idx="0">
          <a:scrgbClr r="0" g="0" b="0"/>
        </a:fillRef>
        <a:effectRef idx="0">
          <a:scrgbClr r="0" g="0" b="0"/>
        </a:effectRef>
        <a:fontRef idx="minor"/>
      </dsp:style>
    </dsp:sp>
    <dsp:sp modelId="{1A1FD5EE-C5CE-4D96-B4BF-12CA9CDFAA52}">
      <dsp:nvSpPr>
        <dsp:cNvPr id="0" name=""/>
        <dsp:cNvSpPr/>
      </dsp:nvSpPr>
      <dsp:spPr>
        <a:xfrm>
          <a:off x="6214928" y="290683"/>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722D3E-F9E0-4844-AFE2-4A7AC92CAAB1}">
      <dsp:nvSpPr>
        <dsp:cNvPr id="0" name=""/>
        <dsp:cNvSpPr/>
      </dsp:nvSpPr>
      <dsp:spPr>
        <a:xfrm>
          <a:off x="5460827" y="1264940"/>
          <a:ext cx="2320312" cy="839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Makes use of hashing on the key value</a:t>
          </a:r>
        </a:p>
      </dsp:txBody>
      <dsp:txXfrm>
        <a:off x="5460827" y="1264940"/>
        <a:ext cx="2320312" cy="839527"/>
      </dsp:txXfrm>
    </dsp:sp>
    <dsp:sp modelId="{8465F99B-5001-4591-B4BF-7868F5FE33DC}">
      <dsp:nvSpPr>
        <dsp:cNvPr id="0" name=""/>
        <dsp:cNvSpPr/>
      </dsp:nvSpPr>
      <dsp:spPr>
        <a:xfrm>
          <a:off x="5460827" y="2179885"/>
          <a:ext cx="2320312" cy="1880769"/>
        </a:xfrm>
        <a:prstGeom prst="rect">
          <a:avLst/>
        </a:prstGeom>
        <a:noFill/>
        <a:ln>
          <a:noFill/>
        </a:ln>
        <a:effectLst/>
      </dsp:spPr>
      <dsp:style>
        <a:lnRef idx="0">
          <a:scrgbClr r="0" g="0" b="0"/>
        </a:lnRef>
        <a:fillRef idx="0">
          <a:scrgbClr r="0" g="0" b="0"/>
        </a:fillRef>
        <a:effectRef idx="0">
          <a:scrgbClr r="0" g="0" b="0"/>
        </a:effectRef>
        <a:fontRef idx="minor"/>
      </dsp:style>
    </dsp:sp>
    <dsp:sp modelId="{19EED2B7-A5D4-42B5-BE2E-0284A3C22BB4}">
      <dsp:nvSpPr>
        <dsp:cNvPr id="0" name=""/>
        <dsp:cNvSpPr/>
      </dsp:nvSpPr>
      <dsp:spPr>
        <a:xfrm>
          <a:off x="8941296" y="290683"/>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3BCF5-2786-4B1A-954A-65D4C2080A0F}">
      <dsp:nvSpPr>
        <dsp:cNvPr id="0" name=""/>
        <dsp:cNvSpPr/>
      </dsp:nvSpPr>
      <dsp:spPr>
        <a:xfrm>
          <a:off x="8187194" y="1264940"/>
          <a:ext cx="2320312" cy="839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Often used where:</a:t>
          </a:r>
        </a:p>
      </dsp:txBody>
      <dsp:txXfrm>
        <a:off x="8187194" y="1264940"/>
        <a:ext cx="2320312" cy="839527"/>
      </dsp:txXfrm>
    </dsp:sp>
    <dsp:sp modelId="{07B4CB52-5D9A-419A-BD83-C629EEA3B2BD}">
      <dsp:nvSpPr>
        <dsp:cNvPr id="0" name=""/>
        <dsp:cNvSpPr/>
      </dsp:nvSpPr>
      <dsp:spPr>
        <a:xfrm>
          <a:off x="8187194" y="2179885"/>
          <a:ext cx="2320312" cy="1880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very rapid access is required</a:t>
          </a:r>
        </a:p>
        <a:p>
          <a:pPr marL="0" lvl="0" indent="0" algn="ctr" defTabSz="800100">
            <a:lnSpc>
              <a:spcPct val="100000"/>
            </a:lnSpc>
            <a:spcBef>
              <a:spcPct val="0"/>
            </a:spcBef>
            <a:spcAft>
              <a:spcPct val="35000"/>
            </a:spcAft>
            <a:buNone/>
          </a:pPr>
          <a:r>
            <a:rPr lang="en-US" sz="1800" kern="1200" dirty="0"/>
            <a:t>fixed-length records are used</a:t>
          </a:r>
        </a:p>
        <a:p>
          <a:pPr marL="0" lvl="0" indent="0" algn="ctr" defTabSz="800100">
            <a:lnSpc>
              <a:spcPct val="100000"/>
            </a:lnSpc>
            <a:spcBef>
              <a:spcPct val="0"/>
            </a:spcBef>
            <a:spcAft>
              <a:spcPct val="35000"/>
            </a:spcAft>
            <a:buNone/>
          </a:pPr>
          <a:r>
            <a:rPr lang="en-US" sz="1800" kern="1200" dirty="0"/>
            <a:t>records are always accessed one at a time</a:t>
          </a:r>
        </a:p>
      </dsp:txBody>
      <dsp:txXfrm>
        <a:off x="8187194" y="2179885"/>
        <a:ext cx="2320312" cy="1880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76198"/>
          <a:ext cx="2819400" cy="662400"/>
        </a:xfrm>
        <a:prstGeom prst="rect">
          <a:avLst/>
        </a:prstGeom>
        <a:solidFill>
          <a:schemeClr val="accent2"/>
        </a:solidFill>
        <a:ln w="6350" cap="flat" cmpd="sng" algn="ctr">
          <a:solidFill>
            <a:schemeClr val="accent1">
              <a:hueOff val="0"/>
              <a:satOff val="0"/>
              <a:lumOff val="0"/>
              <a:alphaOff val="0"/>
            </a:schemeClr>
          </a:solidFill>
          <a:prstDash val="solid"/>
          <a:miter lim="800000"/>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NZ" sz="2300" kern="1200" dirty="0">
              <a:solidFill>
                <a:schemeClr val="tx1"/>
              </a:solidFill>
            </a:rPr>
            <a:t>Examples are: </a:t>
          </a:r>
          <a:endParaRPr lang="en-US" sz="2300" kern="1200" dirty="0">
            <a:solidFill>
              <a:schemeClr val="tx1"/>
            </a:solidFill>
          </a:endParaRPr>
        </a:p>
      </dsp:txBody>
      <dsp:txXfrm>
        <a:off x="0" y="76198"/>
        <a:ext cx="2819400" cy="662400"/>
      </dsp:txXfrm>
    </dsp:sp>
    <dsp:sp modelId="{BB72E17C-F20C-F549-8A12-11F6063C1203}">
      <dsp:nvSpPr>
        <dsp:cNvPr id="0" name=""/>
        <dsp:cNvSpPr/>
      </dsp:nvSpPr>
      <dsp:spPr>
        <a:xfrm>
          <a:off x="0" y="670080"/>
          <a:ext cx="2819400" cy="1767780"/>
        </a:xfrm>
        <a:prstGeom prst="rect">
          <a:avLst/>
        </a:prstGeom>
        <a:solidFill>
          <a:schemeClr val="bg1"/>
        </a:solidFill>
        <a:ln w="6350" cap="flat" cmpd="sng" algn="ctr">
          <a:solidFill>
            <a:schemeClr val="accent1"/>
          </a:solidFill>
          <a:prstDash val="solid"/>
          <a:miter lim="800000"/>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NZ" sz="2300" kern="1200"/>
            <a:t>directories </a:t>
          </a:r>
          <a:endParaRPr lang="en-NZ" sz="2300" kern="1200" dirty="0"/>
        </a:p>
        <a:p>
          <a:pPr marL="228600" lvl="1" indent="-228600" algn="l" defTabSz="1022350">
            <a:lnSpc>
              <a:spcPct val="90000"/>
            </a:lnSpc>
            <a:spcBef>
              <a:spcPct val="0"/>
            </a:spcBef>
            <a:spcAft>
              <a:spcPct val="15000"/>
            </a:spcAft>
            <a:buChar char="•"/>
          </a:pPr>
          <a:r>
            <a:rPr lang="en-NZ" sz="2300" kern="1200"/>
            <a:t>pricing tables</a:t>
          </a:r>
          <a:endParaRPr lang="en-NZ" sz="2300" kern="1200" dirty="0"/>
        </a:p>
        <a:p>
          <a:pPr marL="228600" lvl="1" indent="-228600" algn="l" defTabSz="1022350">
            <a:lnSpc>
              <a:spcPct val="90000"/>
            </a:lnSpc>
            <a:spcBef>
              <a:spcPct val="0"/>
            </a:spcBef>
            <a:spcAft>
              <a:spcPct val="15000"/>
            </a:spcAft>
            <a:buChar char="•"/>
          </a:pPr>
          <a:r>
            <a:rPr lang="en-NZ" sz="2300" kern="1200"/>
            <a:t>schedules</a:t>
          </a:r>
          <a:endParaRPr lang="en-NZ" sz="2300" kern="1200" dirty="0"/>
        </a:p>
        <a:p>
          <a:pPr marL="228600" lvl="1" indent="-228600" algn="l" defTabSz="1022350">
            <a:lnSpc>
              <a:spcPct val="90000"/>
            </a:lnSpc>
            <a:spcBef>
              <a:spcPct val="0"/>
            </a:spcBef>
            <a:spcAft>
              <a:spcPct val="15000"/>
            </a:spcAft>
            <a:buChar char="•"/>
          </a:pPr>
          <a:r>
            <a:rPr lang="en-NZ" sz="2300" kern="1200"/>
            <a:t>name lists</a:t>
          </a:r>
          <a:endParaRPr lang="en-US" sz="2300" kern="1200" dirty="0"/>
        </a:p>
      </dsp:txBody>
      <dsp:txXfrm>
        <a:off x="0" y="670080"/>
        <a:ext cx="2819400" cy="1767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DB3AA-41F7-4D41-9F3A-D04E6D58C61C}">
      <dsp:nvSpPr>
        <dsp:cNvPr id="0" name=""/>
        <dsp:cNvSpPr/>
      </dsp:nvSpPr>
      <dsp:spPr>
        <a:xfrm>
          <a:off x="0" y="4167346"/>
          <a:ext cx="6900512" cy="1367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main idea behind these methods is to provide:</a:t>
          </a:r>
        </a:p>
      </dsp:txBody>
      <dsp:txXfrm>
        <a:off x="0" y="4167346"/>
        <a:ext cx="6900512" cy="738620"/>
      </dsp:txXfrm>
    </dsp:sp>
    <dsp:sp modelId="{97C41DF7-D5E2-4ABE-96E5-B2185B568B95}">
      <dsp:nvSpPr>
        <dsp:cNvPr id="0" name=""/>
        <dsp:cNvSpPr/>
      </dsp:nvSpPr>
      <dsp:spPr>
        <a:xfrm>
          <a:off x="0" y="4878610"/>
          <a:ext cx="3450255" cy="6291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Efficient disk space utilization.</a:t>
          </a:r>
        </a:p>
      </dsp:txBody>
      <dsp:txXfrm>
        <a:off x="0" y="4878610"/>
        <a:ext cx="3450255" cy="629195"/>
      </dsp:txXfrm>
    </dsp:sp>
    <dsp:sp modelId="{B454BFE2-8481-4F64-B610-CCFA6E9E366F}">
      <dsp:nvSpPr>
        <dsp:cNvPr id="0" name=""/>
        <dsp:cNvSpPr/>
      </dsp:nvSpPr>
      <dsp:spPr>
        <a:xfrm>
          <a:off x="3450256" y="4878610"/>
          <a:ext cx="3450255" cy="629195"/>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Fast access to the file blocks</a:t>
          </a:r>
        </a:p>
      </dsp:txBody>
      <dsp:txXfrm>
        <a:off x="3450256" y="4878610"/>
        <a:ext cx="3450255" cy="629195"/>
      </dsp:txXfrm>
    </dsp:sp>
    <dsp:sp modelId="{84125F14-B4E2-4474-9A6D-994C4F3517E4}">
      <dsp:nvSpPr>
        <dsp:cNvPr id="0" name=""/>
        <dsp:cNvSpPr/>
      </dsp:nvSpPr>
      <dsp:spPr>
        <a:xfrm rot="10800000">
          <a:off x="0" y="2084162"/>
          <a:ext cx="6900512" cy="2103701"/>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There are three main disk space or file allocation methods.</a:t>
          </a:r>
        </a:p>
      </dsp:txBody>
      <dsp:txXfrm rot="-10800000">
        <a:off x="0" y="2084162"/>
        <a:ext cx="6900512" cy="738399"/>
      </dsp:txXfrm>
    </dsp:sp>
    <dsp:sp modelId="{A7BB2BCC-9369-44B7-AFFA-4387B35FCD86}">
      <dsp:nvSpPr>
        <dsp:cNvPr id="0" name=""/>
        <dsp:cNvSpPr/>
      </dsp:nvSpPr>
      <dsp:spPr>
        <a:xfrm>
          <a:off x="3369" y="2822561"/>
          <a:ext cx="2297924" cy="629006"/>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Contiguous/Sequential Allocation</a:t>
          </a:r>
        </a:p>
      </dsp:txBody>
      <dsp:txXfrm>
        <a:off x="3369" y="2822561"/>
        <a:ext cx="2297924" cy="629006"/>
      </dsp:txXfrm>
    </dsp:sp>
    <dsp:sp modelId="{6129409D-EEEA-4E94-A73D-61ECD2CB2C38}">
      <dsp:nvSpPr>
        <dsp:cNvPr id="0" name=""/>
        <dsp:cNvSpPr/>
      </dsp:nvSpPr>
      <dsp:spPr>
        <a:xfrm>
          <a:off x="2301293" y="2822561"/>
          <a:ext cx="2297924" cy="629006"/>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Linked Allocation</a:t>
          </a:r>
        </a:p>
      </dsp:txBody>
      <dsp:txXfrm>
        <a:off x="2301293" y="2822561"/>
        <a:ext cx="2297924" cy="629006"/>
      </dsp:txXfrm>
    </dsp:sp>
    <dsp:sp modelId="{FB081201-D3A4-4CE1-9197-FB8C06EF2020}">
      <dsp:nvSpPr>
        <dsp:cNvPr id="0" name=""/>
        <dsp:cNvSpPr/>
      </dsp:nvSpPr>
      <dsp:spPr>
        <a:xfrm>
          <a:off x="4599218" y="2822561"/>
          <a:ext cx="2297924" cy="62900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Indexed Allocation</a:t>
          </a:r>
        </a:p>
      </dsp:txBody>
      <dsp:txXfrm>
        <a:off x="4599218" y="2822561"/>
        <a:ext cx="2297924" cy="629006"/>
      </dsp:txXfrm>
    </dsp:sp>
    <dsp:sp modelId="{29CEE761-D188-4F8B-8EB8-ECC84B3970C7}">
      <dsp:nvSpPr>
        <dsp:cNvPr id="0" name=""/>
        <dsp:cNvSpPr/>
      </dsp:nvSpPr>
      <dsp:spPr>
        <a:xfrm rot="10800000">
          <a:off x="0" y="978"/>
          <a:ext cx="6900512" cy="210370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allocation methods define how the files are stored in the disk blocks. </a:t>
          </a:r>
        </a:p>
      </dsp:txBody>
      <dsp:txXfrm rot="10800000">
        <a:off x="0" y="978"/>
        <a:ext cx="6900512" cy="13669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81851-7735-4CAC-8CBF-3F51355AF203}">
      <dsp:nvSpPr>
        <dsp:cNvPr id="0" name=""/>
        <dsp:cNvSpPr/>
      </dsp:nvSpPr>
      <dsp:spPr>
        <a:xfrm>
          <a:off x="0" y="0"/>
          <a:ext cx="720260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D4545-F4CB-48DA-ACCB-5E750C69E336}">
      <dsp:nvSpPr>
        <dsp:cNvPr id="0" name=""/>
        <dsp:cNvSpPr/>
      </dsp:nvSpPr>
      <dsp:spPr>
        <a:xfrm>
          <a:off x="0" y="0"/>
          <a:ext cx="7202606" cy="160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 this scheme, each file is a linked list of disk blocks which need not be contiguous. The disk blocks can be scattered anywhere on the disk.</a:t>
          </a:r>
        </a:p>
      </dsp:txBody>
      <dsp:txXfrm>
        <a:off x="0" y="0"/>
        <a:ext cx="7202606" cy="1606523"/>
      </dsp:txXfrm>
    </dsp:sp>
    <dsp:sp modelId="{5C069299-09B7-4EBE-9C3B-E88E19591E22}">
      <dsp:nvSpPr>
        <dsp:cNvPr id="0" name=""/>
        <dsp:cNvSpPr/>
      </dsp:nvSpPr>
      <dsp:spPr>
        <a:xfrm>
          <a:off x="0" y="1606523"/>
          <a:ext cx="720260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CA9078-B1D3-4D3B-ABBC-B15E621FAC8D}">
      <dsp:nvSpPr>
        <dsp:cNvPr id="0" name=""/>
        <dsp:cNvSpPr/>
      </dsp:nvSpPr>
      <dsp:spPr>
        <a:xfrm>
          <a:off x="0" y="1606523"/>
          <a:ext cx="7202606" cy="160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directory entry contains a pointer to the starting and the ending file block. Each block contains a pointer to the next block occupied by the file.</a:t>
          </a:r>
        </a:p>
      </dsp:txBody>
      <dsp:txXfrm>
        <a:off x="0" y="1606523"/>
        <a:ext cx="7202606" cy="16065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23397-42FC-4486-A3D4-3612CB872994}"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1EBCA-A1AC-46EF-9266-D10249B2B9BD}" type="slidenum">
              <a:rPr lang="en-US" smtClean="0"/>
              <a:t>‹#›</a:t>
            </a:fld>
            <a:endParaRPr lang="en-US"/>
          </a:p>
        </p:txBody>
      </p:sp>
    </p:spTree>
    <p:extLst>
      <p:ext uri="{BB962C8B-B14F-4D97-AF65-F5344CB8AC3E}">
        <p14:creationId xmlns:p14="http://schemas.microsoft.com/office/powerpoint/2010/main" val="301439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2</a:t>
            </a:fld>
            <a:endParaRPr lang="en-IN"/>
          </a:p>
        </p:txBody>
      </p:sp>
    </p:spTree>
    <p:extLst>
      <p:ext uri="{BB962C8B-B14F-4D97-AF65-F5344CB8AC3E}">
        <p14:creationId xmlns:p14="http://schemas.microsoft.com/office/powerpoint/2010/main" val="316426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Redundant Array of Independent/Inexpensive Disks (</a:t>
            </a:r>
            <a:r>
              <a:rPr lang="en-US" b="1" i="0" dirty="0">
                <a:solidFill>
                  <a:srgbClr val="202124"/>
                </a:solidFill>
                <a:effectLst/>
                <a:latin typeface="arial" panose="020B0604020202020204" pitchFamily="34" charset="0"/>
              </a:rPr>
              <a:t>RAID</a:t>
            </a:r>
            <a:r>
              <a:rPr lang="en-US" b="0" i="0" dirty="0">
                <a:solidFill>
                  <a:srgbClr val="202124"/>
                </a:solidFill>
                <a:effectLst/>
                <a:latin typeface="arial" panose="020B0604020202020204" pitchFamily="34" charset="0"/>
              </a:rPr>
              <a:t>) is a technology that allows storing data across multiple hard drives. The purpose of </a:t>
            </a:r>
            <a:r>
              <a:rPr lang="en-US" b="1" i="0" dirty="0">
                <a:solidFill>
                  <a:srgbClr val="202124"/>
                </a:solidFill>
                <a:effectLst/>
                <a:latin typeface="arial" panose="020B0604020202020204" pitchFamily="34" charset="0"/>
              </a:rPr>
              <a:t>RAID</a:t>
            </a:r>
            <a:r>
              <a:rPr lang="en-US" b="0" i="0" dirty="0">
                <a:solidFill>
                  <a:srgbClr val="202124"/>
                </a:solidFill>
                <a:effectLst/>
                <a:latin typeface="arial" panose="020B0604020202020204" pitchFamily="34" charset="0"/>
              </a:rPr>
              <a:t> is to achieve data redundancy to reduce data loss and, in a lot of cases, improve performance.</a:t>
            </a:r>
            <a:endParaRPr lang="en-US" altLang="en-US" dirty="0"/>
          </a:p>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33</a:t>
            </a:fld>
            <a:endParaRPr lang="en-IN"/>
          </a:p>
        </p:txBody>
      </p:sp>
    </p:spTree>
    <p:extLst>
      <p:ext uri="{BB962C8B-B14F-4D97-AF65-F5344CB8AC3E}">
        <p14:creationId xmlns:p14="http://schemas.microsoft.com/office/powerpoint/2010/main" val="180563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Search for a file. We need to be able to search a directory structure to find the entry for a particular file. Since files have symbolic names, and similar names may indicate a relationship between files, we may want to be able to find all files whose names match a particular pattern.</a:t>
            </a:r>
          </a:p>
          <a:p>
            <a:pPr algn="l"/>
            <a:r>
              <a:rPr lang="en-US" sz="1800" b="0" i="0" u="none" strike="noStrike" baseline="0" dirty="0">
                <a:latin typeface="Times New Roman" panose="02020603050405020304" pitchFamily="18" charset="0"/>
              </a:rPr>
              <a:t>Create a file. New files need to be created and added to the directory.</a:t>
            </a:r>
          </a:p>
          <a:p>
            <a:pPr algn="l"/>
            <a:r>
              <a:rPr lang="en-US" sz="1800" b="0" i="0" u="none" strike="noStrike" baseline="0" dirty="0">
                <a:latin typeface="Times New Roman" panose="02020603050405020304" pitchFamily="18" charset="0"/>
              </a:rPr>
              <a:t>Delete a file. When a file is no longer needed, we want to be able to remove </a:t>
            </a:r>
            <a:r>
              <a:rPr lang="en-IN" sz="1800" b="0" i="0" u="none" strike="noStrike" baseline="0" dirty="0">
                <a:latin typeface="Times New Roman" panose="02020603050405020304" pitchFamily="18" charset="0"/>
              </a:rPr>
              <a:t>it from the directory.</a:t>
            </a:r>
          </a:p>
          <a:p>
            <a:pPr algn="l"/>
            <a:r>
              <a:rPr lang="en-US" sz="1800" b="0" i="0" u="none" strike="noStrike" baseline="0" dirty="0">
                <a:latin typeface="Times New Roman" panose="02020603050405020304" pitchFamily="18" charset="0"/>
              </a:rPr>
              <a:t>List a directory. We need to be able to list the files in a directory and the contents of the directory entry for each file in the list.</a:t>
            </a:r>
          </a:p>
          <a:p>
            <a:pPr algn="l"/>
            <a:r>
              <a:rPr lang="en-US" sz="1800" b="0" i="0" u="none" strike="noStrike" baseline="0" dirty="0">
                <a:latin typeface="Times New Roman" panose="02020603050405020304" pitchFamily="18" charset="0"/>
              </a:rPr>
              <a:t>Rename a file. Because the name of a file represents its contents to its users, we must be able to change the name when the contents or use of the file changes. Renaming a file may also allow its position within the directory </a:t>
            </a:r>
            <a:r>
              <a:rPr lang="en-IN" sz="1800" b="0" i="0" u="none" strike="noStrike" baseline="0" dirty="0">
                <a:latin typeface="Times New Roman" panose="02020603050405020304" pitchFamily="18" charset="0"/>
              </a:rPr>
              <a:t>structure to be changed.</a:t>
            </a:r>
          </a:p>
          <a:p>
            <a:pPr algn="l"/>
            <a:r>
              <a:rPr lang="en-US" sz="1800" b="0" i="0" u="none" strike="noStrike" baseline="0" dirty="0">
                <a:latin typeface="Times New Roman" panose="02020603050405020304" pitchFamily="18" charset="0"/>
              </a:rPr>
              <a:t>Traverse the file system. We may wish to access every directory and every file within a directory structure. For reliability, it is a good idea to save the contents and structure of the entire file system at regular intervals. Often, we do this by copying all files </a:t>
            </a:r>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magnetic tape. This technique provides a</a:t>
            </a:r>
          </a:p>
          <a:p>
            <a:pPr algn="l"/>
            <a:r>
              <a:rPr lang="en-US" sz="1800" b="0" i="0" u="none" strike="noStrike" baseline="0" dirty="0">
                <a:latin typeface="Times New Roman" panose="02020603050405020304" pitchFamily="18" charset="0"/>
              </a:rPr>
              <a:t>backup copy in case of system failure. </a:t>
            </a:r>
            <a:r>
              <a:rPr lang="en-US" sz="1800" b="0" i="0" u="none" strike="noStrike" baseline="0" dirty="0">
                <a:latin typeface="Arial" panose="020B0604020202020204" pitchFamily="34" charset="0"/>
              </a:rPr>
              <a:t>In </a:t>
            </a:r>
            <a:r>
              <a:rPr lang="en-US" sz="1800" b="0" i="0" u="none" strike="noStrike" baseline="0" dirty="0">
                <a:latin typeface="Times New Roman" panose="02020603050405020304" pitchFamily="18" charset="0"/>
              </a:rPr>
              <a:t>addition, if a file is no longer in use, the file can be copied </a:t>
            </a:r>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tape and the disk space of that file released</a:t>
            </a:r>
          </a:p>
          <a:p>
            <a:pPr algn="l"/>
            <a:r>
              <a:rPr lang="en-US" sz="1800" b="0" i="0" u="none" strike="noStrike" baseline="0" dirty="0">
                <a:latin typeface="Times New Roman" panose="02020603050405020304" pitchFamily="18" charset="0"/>
              </a:rPr>
              <a:t>for reuse by another file.</a:t>
            </a:r>
            <a:endParaRPr lang="en-IN" sz="1200" dirty="0"/>
          </a:p>
        </p:txBody>
      </p:sp>
      <p:sp>
        <p:nvSpPr>
          <p:cNvPr id="4" name="Slide Number Placeholder 3"/>
          <p:cNvSpPr>
            <a:spLocks noGrp="1"/>
          </p:cNvSpPr>
          <p:nvPr>
            <p:ph type="sldNum" sz="quarter" idx="5"/>
          </p:nvPr>
        </p:nvSpPr>
        <p:spPr/>
        <p:txBody>
          <a:bodyPr/>
          <a:lstStyle/>
          <a:p>
            <a:fld id="{56549902-F6DD-4D34-99A1-8B14B406DB46}" type="slidenum">
              <a:rPr lang="en-IN" smtClean="0"/>
              <a:t>34</a:t>
            </a:fld>
            <a:endParaRPr lang="en-IN"/>
          </a:p>
        </p:txBody>
      </p:sp>
    </p:spTree>
    <p:extLst>
      <p:ext uri="{BB962C8B-B14F-4D97-AF65-F5344CB8AC3E}">
        <p14:creationId xmlns:p14="http://schemas.microsoft.com/office/powerpoint/2010/main" val="162514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35</a:t>
            </a:fld>
            <a:endParaRPr lang="en-IN"/>
          </a:p>
        </p:txBody>
      </p:sp>
    </p:spTree>
    <p:extLst>
      <p:ext uri="{BB962C8B-B14F-4D97-AF65-F5344CB8AC3E}">
        <p14:creationId xmlns:p14="http://schemas.microsoft.com/office/powerpoint/2010/main" val="1828449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The simplest directory structure is the single-level directory. All files are contained in the same directory, which is easy to support and understand</a:t>
            </a:r>
          </a:p>
          <a:p>
            <a:pPr algn="l"/>
            <a:r>
              <a:rPr lang="en-US" sz="1800" b="0" i="0" u="none" strike="noStrike" baseline="0" dirty="0">
                <a:latin typeface="Times New Roman" panose="02020603050405020304" pitchFamily="18" charset="0"/>
              </a:rPr>
              <a:t>A single-level directory has significant limitations, however, when the number of files increases or when the system has more than one user. Since all files are in the same directory, they must have unique names. </a:t>
            </a:r>
          </a:p>
          <a:p>
            <a:pPr algn="l"/>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two users call their data file </a:t>
            </a:r>
            <a:r>
              <a:rPr lang="en-US" sz="1800" b="0" i="1" u="none" strike="noStrike" baseline="0" dirty="0">
                <a:latin typeface="Times New Roman" panose="02020603050405020304" pitchFamily="18" charset="0"/>
              </a:rPr>
              <a:t>test, </a:t>
            </a:r>
            <a:r>
              <a:rPr lang="en-US" sz="1800" b="0" i="0" u="none" strike="noStrike" baseline="0" dirty="0">
                <a:latin typeface="Times New Roman" panose="02020603050405020304" pitchFamily="18" charset="0"/>
              </a:rPr>
              <a:t>then the unique-name rule is violated. </a:t>
            </a:r>
          </a:p>
          <a:p>
            <a:pPr algn="l"/>
            <a:r>
              <a:rPr lang="en-US" sz="1800" b="0" i="0" u="none" strike="noStrike" baseline="0" dirty="0">
                <a:latin typeface="Times New Roman" panose="02020603050405020304" pitchFamily="18" charset="0"/>
              </a:rPr>
              <a:t>For example, in one programming class, 23 students called the program for their second assignment </a:t>
            </a:r>
            <a:r>
              <a:rPr lang="en-US" sz="1800" b="0" i="1" u="none" strike="noStrike" baseline="0" dirty="0">
                <a:latin typeface="Times New Roman" panose="02020603050405020304" pitchFamily="18" charset="0"/>
              </a:rPr>
              <a:t>prog2; </a:t>
            </a:r>
            <a:r>
              <a:rPr lang="en-US" sz="1800" b="0" i="0" u="none" strike="noStrike" baseline="0" dirty="0">
                <a:latin typeface="Times New Roman" panose="02020603050405020304" pitchFamily="18" charset="0"/>
              </a:rPr>
              <a:t>another 11 called it </a:t>
            </a:r>
            <a:r>
              <a:rPr lang="en-US" sz="1800" b="0" i="1" u="none" strike="noStrike" baseline="0" dirty="0">
                <a:latin typeface="Times New Roman" panose="02020603050405020304" pitchFamily="18" charset="0"/>
              </a:rPr>
              <a:t>assign2. </a:t>
            </a:r>
          </a:p>
          <a:p>
            <a:pPr algn="l"/>
            <a:r>
              <a:rPr lang="en-US" sz="1800" b="0" i="0" u="none" strike="noStrike" baseline="0" dirty="0">
                <a:latin typeface="Times New Roman" panose="02020603050405020304" pitchFamily="18" charset="0"/>
              </a:rPr>
              <a:t>Although file names are generally selected to reflect the content of the file, they are often limited in length, complicating the</a:t>
            </a:r>
          </a:p>
          <a:p>
            <a:pPr algn="l"/>
            <a:r>
              <a:rPr lang="en-US" sz="1800" b="0" i="0" u="none" strike="noStrike" baseline="0" dirty="0">
                <a:latin typeface="Times New Roman" panose="02020603050405020304" pitchFamily="18" charset="0"/>
              </a:rPr>
              <a:t>task of making file names unique. </a:t>
            </a:r>
          </a:p>
          <a:p>
            <a:pPr algn="l"/>
            <a:r>
              <a:rPr lang="en-US" sz="1800" b="0" i="0" u="none" strike="noStrike" baseline="0" dirty="0">
                <a:latin typeface="Times New Roman" panose="02020603050405020304" pitchFamily="18" charset="0"/>
              </a:rPr>
              <a:t>Even a single user on a single-level directory may find it difficult to remember the names of all the files as the number of files increases. </a:t>
            </a:r>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is not uncommon for a user to have hundreds of files on one computer system and an</a:t>
            </a:r>
          </a:p>
          <a:p>
            <a:pPr algn="l"/>
            <a:r>
              <a:rPr lang="en-US" sz="1800" b="0" i="0" u="none" strike="noStrike" baseline="0" dirty="0">
                <a:latin typeface="Times New Roman" panose="02020603050405020304" pitchFamily="18" charset="0"/>
              </a:rPr>
              <a:t>equal number of additional files on another system. Keeping track of so many files is a daunting task.</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36</a:t>
            </a:fld>
            <a:endParaRPr lang="en-IN"/>
          </a:p>
        </p:txBody>
      </p:sp>
    </p:spTree>
    <p:extLst>
      <p:ext uri="{BB962C8B-B14F-4D97-AF65-F5344CB8AC3E}">
        <p14:creationId xmlns:p14="http://schemas.microsoft.com/office/powerpoint/2010/main" val="413258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As we have seen, a single-level directory often leads to confusion of file names among different users. The standard solution is to create a </a:t>
            </a:r>
            <a:r>
              <a:rPr lang="en-US" sz="1800" b="0" i="1" u="none" strike="noStrike" baseline="0" dirty="0">
                <a:latin typeface="Times New Roman" panose="02020603050405020304" pitchFamily="18" charset="0"/>
              </a:rPr>
              <a:t>separate </a:t>
            </a:r>
            <a:r>
              <a:rPr lang="en-US" sz="1800" b="0" i="0" u="none" strike="noStrike" baseline="0" dirty="0">
                <a:latin typeface="Times New Roman" panose="02020603050405020304" pitchFamily="18" charset="0"/>
              </a:rPr>
              <a:t>directory </a:t>
            </a:r>
            <a:r>
              <a:rPr lang="en-IN" sz="1800" b="0" i="0" u="none" strike="noStrike" baseline="0" dirty="0">
                <a:latin typeface="Times New Roman" panose="02020603050405020304" pitchFamily="18" charset="0"/>
              </a:rPr>
              <a:t>for each user.</a:t>
            </a:r>
          </a:p>
          <a:p>
            <a:pPr algn="l"/>
            <a:r>
              <a:rPr lang="en-US" sz="1800" b="0" i="0" u="none" strike="noStrike" baseline="0" dirty="0">
                <a:latin typeface="Times New Roman" panose="02020603050405020304" pitchFamily="18" charset="0"/>
              </a:rPr>
              <a:t>In the two-level directory structure, each user has his own User file directory.</a:t>
            </a:r>
          </a:p>
          <a:p>
            <a:pPr algn="l"/>
            <a:r>
              <a:rPr lang="en-US" sz="1800" b="0" i="0" u="none" strike="noStrike" baseline="0" dirty="0">
                <a:latin typeface="Times New Roman" panose="02020603050405020304" pitchFamily="18" charset="0"/>
              </a:rPr>
              <a:t>The UFDs have similar structures, but each lists only the files of a single user. </a:t>
            </a:r>
          </a:p>
          <a:p>
            <a:pPr algn="l"/>
            <a:r>
              <a:rPr lang="en-US" sz="1800" b="0" i="0" u="none" strike="noStrike" baseline="0" dirty="0">
                <a:latin typeface="Times New Roman" panose="02020603050405020304" pitchFamily="18" charset="0"/>
              </a:rPr>
              <a:t>When a user job starts or a user logs in, the system’s master file directory (MFD) is searched. The MFD is indexed by user name or account number, and each entry points to the UFD for that user.</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When a user refers to a particular file, only his own UFD is searched. Thus, different users may have files with the same name, as long as all the file names within each UFD are unique. </a:t>
            </a:r>
          </a:p>
          <a:p>
            <a:pPr algn="l"/>
            <a:r>
              <a:rPr lang="en-US" sz="1800" b="0" i="0" u="none" strike="noStrike" baseline="0" dirty="0">
                <a:latin typeface="Times New Roman" panose="02020603050405020304" pitchFamily="18" charset="0"/>
              </a:rPr>
              <a:t>To create a file for a user, the operating system searches only that user's UFD to ascertain whether another file of that name exists. </a:t>
            </a:r>
          </a:p>
          <a:p>
            <a:pPr algn="l"/>
            <a:r>
              <a:rPr lang="en-US" sz="1800" b="0" i="0" u="none" strike="noStrike" baseline="0" dirty="0">
                <a:latin typeface="Times New Roman" panose="02020603050405020304" pitchFamily="18" charset="0"/>
              </a:rPr>
              <a:t>To delete a file, the operating system confines its search to the local UFD; thus, it cannot accidentally delete another user's file that has the same name.</a:t>
            </a:r>
          </a:p>
          <a:p>
            <a:pPr algn="l"/>
            <a:r>
              <a:rPr lang="en-US" sz="1800" b="0" i="0" u="none" strike="noStrike" baseline="0" dirty="0">
                <a:latin typeface="Times New Roman" panose="02020603050405020304" pitchFamily="18" charset="0"/>
              </a:rPr>
              <a:t>The user directories themselves must be created and deleted as necessary. A special system program is run with the appropriate user name and account information. The program creates a new UFD and adds an entry for it to the MFD. The execution of this program might be restricted to system administrators. </a:t>
            </a:r>
          </a:p>
          <a:p>
            <a:pPr algn="l"/>
            <a:r>
              <a:rPr lang="en-US" sz="1800" b="0" i="0" u="none" strike="noStrike" baseline="0" dirty="0">
                <a:latin typeface="Times New Roman" panose="02020603050405020304" pitchFamily="18" charset="0"/>
              </a:rPr>
              <a:t>Although the two-level directory structure solves the name-collision problem, it still has disadvantages. </a:t>
            </a:r>
          </a:p>
          <a:p>
            <a:pPr algn="l"/>
            <a:r>
              <a:rPr lang="en-US" sz="1800" b="0" i="0" u="none" strike="noStrike" baseline="0" dirty="0">
                <a:latin typeface="Times New Roman" panose="02020603050405020304" pitchFamily="18" charset="0"/>
              </a:rPr>
              <a:t>This structure effectively isolates one user from another. Isolation is an advantage when the users are completely independent</a:t>
            </a:r>
          </a:p>
          <a:p>
            <a:pPr algn="l"/>
            <a:r>
              <a:rPr lang="en-US" sz="1800" b="0" i="0" u="none" strike="noStrike" baseline="0" dirty="0">
                <a:latin typeface="Times New Roman" panose="02020603050405020304" pitchFamily="18" charset="0"/>
              </a:rPr>
              <a:t>but is a disadvantage when the users </a:t>
            </a:r>
            <a:r>
              <a:rPr lang="en-US" sz="1800" b="0" i="1" u="none" strike="noStrike" baseline="0" dirty="0">
                <a:latin typeface="Times New Roman" panose="02020603050405020304" pitchFamily="18" charset="0"/>
              </a:rPr>
              <a:t>want </a:t>
            </a:r>
            <a:r>
              <a:rPr lang="en-US" sz="1800" b="0" i="0" u="none" strike="noStrike" baseline="0" dirty="0">
                <a:latin typeface="Times New Roman" panose="02020603050405020304" pitchFamily="18" charset="0"/>
              </a:rPr>
              <a:t>to cooperate on some task and to access one another's files. </a:t>
            </a:r>
          </a:p>
          <a:p>
            <a:pPr algn="l"/>
            <a:r>
              <a:rPr lang="en-US" sz="1800" b="0" i="0" u="none" strike="noStrike" baseline="0" dirty="0">
                <a:latin typeface="Times New Roman" panose="02020603050405020304" pitchFamily="18" charset="0"/>
              </a:rPr>
              <a:t>Some systems simply do not allow local user files to be accessed by other users.</a:t>
            </a:r>
          </a:p>
          <a:p>
            <a:pPr algn="l"/>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access is to be permitted, one user must have the ability to name a file in another user's directory. To name a particular file “uniquely in a two-level directory, we must give both the user name and the file name. </a:t>
            </a:r>
          </a:p>
          <a:p>
            <a:pPr algn="l"/>
            <a:r>
              <a:rPr lang="en-US" sz="1800" b="0" i="0" u="none" strike="noStrike" baseline="0" dirty="0">
                <a:latin typeface="Times New Roman" panose="02020603050405020304" pitchFamily="18" charset="0"/>
              </a:rPr>
              <a:t>A two-level directory can be thought of as a tree, or an inverted tree, of height 2. The root</a:t>
            </a:r>
          </a:p>
          <a:p>
            <a:pPr algn="l"/>
            <a:r>
              <a:rPr lang="en-US" sz="1800" b="0" i="0" u="none" strike="noStrike" baseline="0" dirty="0">
                <a:latin typeface="Times New Roman" panose="02020603050405020304" pitchFamily="18" charset="0"/>
              </a:rPr>
              <a:t>of the tree is the MFD. Its direct descendants are the UFDs. The descendants of the UFDs are the files themselves. The files are the leaves of the tree. </a:t>
            </a:r>
          </a:p>
          <a:p>
            <a:pPr algn="l"/>
            <a:r>
              <a:rPr lang="en-US" sz="1800" b="0" i="0" u="none" strike="noStrike" baseline="0" dirty="0">
                <a:latin typeface="Times New Roman" panose="02020603050405020304" pitchFamily="18" charset="0"/>
              </a:rPr>
              <a:t>Specifying a user name and a file name defines a path in the tree from the root (the MFD) to a leaf (the specified file). Thus, a user name and a file name define a </a:t>
            </a:r>
            <a:r>
              <a:rPr lang="en-US" sz="1800" b="0" i="1" u="none" strike="noStrike" baseline="0" dirty="0">
                <a:latin typeface="Times New Roman" panose="02020603050405020304" pitchFamily="18" charset="0"/>
              </a:rPr>
              <a:t>path name. </a:t>
            </a:r>
            <a:r>
              <a:rPr lang="en-US" sz="1800" b="0" i="0" u="none" strike="noStrike" baseline="0" dirty="0">
                <a:latin typeface="Times New Roman" panose="02020603050405020304" pitchFamily="18" charset="0"/>
              </a:rPr>
              <a:t>Every file in the system has a path name. To name a file uniquely, a user</a:t>
            </a:r>
          </a:p>
          <a:p>
            <a:pPr algn="l"/>
            <a:r>
              <a:rPr lang="en-US" sz="1800" b="0" i="0" u="none" strike="noStrike" baseline="0" dirty="0">
                <a:latin typeface="Times New Roman" panose="02020603050405020304" pitchFamily="18" charset="0"/>
              </a:rPr>
              <a:t>must know the path name of the file desired.</a:t>
            </a:r>
          </a:p>
          <a:p>
            <a:pPr algn="l"/>
            <a:r>
              <a:rPr lang="en-US" sz="1800" b="0" i="0" u="none" strike="noStrike" baseline="0" dirty="0">
                <a:latin typeface="Times New Roman" panose="02020603050405020304" pitchFamily="18" charset="0"/>
              </a:rPr>
              <a:t>For example, if user A wishes to access her own test file named </a:t>
            </a:r>
            <a:r>
              <a:rPr lang="en-US" sz="1800" b="0" i="1" u="none" strike="noStrike" baseline="0" dirty="0">
                <a:latin typeface="Times New Roman" panose="02020603050405020304" pitchFamily="18" charset="0"/>
              </a:rPr>
              <a:t>test, </a:t>
            </a:r>
            <a:r>
              <a:rPr lang="en-US" sz="1800" b="0" i="0" u="none" strike="noStrike" baseline="0" dirty="0">
                <a:latin typeface="Times New Roman" panose="02020603050405020304" pitchFamily="18" charset="0"/>
              </a:rPr>
              <a:t>she can simply refer to </a:t>
            </a:r>
            <a:r>
              <a:rPr lang="en-US" sz="1800" b="0" i="1" u="none" strike="noStrike" baseline="0" dirty="0">
                <a:latin typeface="Times New Roman" panose="02020603050405020304" pitchFamily="18" charset="0"/>
              </a:rPr>
              <a:t>test. </a:t>
            </a:r>
            <a:r>
              <a:rPr lang="en-US" sz="1800" b="0" i="0" u="none" strike="noStrike" baseline="0" dirty="0">
                <a:latin typeface="Times New Roman" panose="02020603050405020304" pitchFamily="18" charset="0"/>
              </a:rPr>
              <a:t>To access the file named </a:t>
            </a:r>
            <a:r>
              <a:rPr lang="en-US" sz="1800" b="0" i="1" u="none" strike="noStrike" baseline="0" dirty="0">
                <a:latin typeface="Times New Roman" panose="02020603050405020304" pitchFamily="18" charset="0"/>
              </a:rPr>
              <a:t>test </a:t>
            </a:r>
            <a:r>
              <a:rPr lang="en-US" sz="1800" b="0" i="0" u="none" strike="noStrike" baseline="0" dirty="0">
                <a:latin typeface="Times New Roman" panose="02020603050405020304" pitchFamily="18" charset="0"/>
              </a:rPr>
              <a:t>of user </a:t>
            </a:r>
            <a:r>
              <a:rPr lang="en-US" sz="1800" b="0" i="0" u="none" strike="noStrike" baseline="0" dirty="0">
                <a:latin typeface="Arial" panose="020B0604020202020204" pitchFamily="34" charset="0"/>
              </a:rPr>
              <a:t>B </a:t>
            </a:r>
            <a:r>
              <a:rPr lang="en-US" sz="1800" b="0" i="0" u="none" strike="noStrike" baseline="0" dirty="0">
                <a:latin typeface="Times New Roman" panose="02020603050405020304" pitchFamily="18" charset="0"/>
              </a:rPr>
              <a:t>(with directory-entry name </a:t>
            </a:r>
            <a:r>
              <a:rPr lang="en-US" sz="1800" b="0" i="1" u="none" strike="noStrike" baseline="0" dirty="0" err="1">
                <a:latin typeface="Times New Roman" panose="02020603050405020304" pitchFamily="18" charset="0"/>
              </a:rPr>
              <a:t>userb</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however, she might have to refer to </a:t>
            </a:r>
            <a:r>
              <a:rPr lang="en-US" sz="1800" b="0" i="1" u="none" strike="noStrike" baseline="0" dirty="0">
                <a:latin typeface="Times New Roman" panose="02020603050405020304" pitchFamily="18" charset="0"/>
              </a:rPr>
              <a:t>/</a:t>
            </a:r>
            <a:r>
              <a:rPr lang="en-US" sz="1800" b="0" i="1" u="none" strike="noStrike" baseline="0" dirty="0" err="1">
                <a:latin typeface="Times New Roman" panose="02020603050405020304" pitchFamily="18" charset="0"/>
              </a:rPr>
              <a:t>userb</a:t>
            </a:r>
            <a:r>
              <a:rPr lang="en-US" sz="1800" b="0" i="1" u="none" strike="noStrike" baseline="0" dirty="0">
                <a:latin typeface="Times New Roman" panose="02020603050405020304" pitchFamily="18" charset="0"/>
              </a:rPr>
              <a:t>/test. </a:t>
            </a:r>
          </a:p>
          <a:p>
            <a:pPr algn="l"/>
            <a:r>
              <a:rPr lang="en-US" sz="1800" b="0" i="0" u="none" strike="noStrike" baseline="0" dirty="0">
                <a:latin typeface="Times New Roman" panose="02020603050405020304" pitchFamily="18" charset="0"/>
              </a:rPr>
              <a:t>Every system has its own syntax for naming files in directories other than the user's own.</a:t>
            </a:r>
          </a:p>
        </p:txBody>
      </p:sp>
      <p:sp>
        <p:nvSpPr>
          <p:cNvPr id="4" name="Slide Number Placeholder 3"/>
          <p:cNvSpPr>
            <a:spLocks noGrp="1"/>
          </p:cNvSpPr>
          <p:nvPr>
            <p:ph type="sldNum" sz="quarter" idx="5"/>
          </p:nvPr>
        </p:nvSpPr>
        <p:spPr/>
        <p:txBody>
          <a:bodyPr/>
          <a:lstStyle/>
          <a:p>
            <a:fld id="{56549902-F6DD-4D34-99A1-8B14B406DB46}" type="slidenum">
              <a:rPr lang="en-IN" smtClean="0"/>
              <a:t>37</a:t>
            </a:fld>
            <a:endParaRPr lang="en-IN"/>
          </a:p>
        </p:txBody>
      </p:sp>
    </p:spTree>
    <p:extLst>
      <p:ext uri="{BB962C8B-B14F-4D97-AF65-F5344CB8AC3E}">
        <p14:creationId xmlns:p14="http://schemas.microsoft.com/office/powerpoint/2010/main" val="65985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 New Roman" panose="02020603050405020304" pitchFamily="18" charset="0"/>
              </a:rPr>
              <a:t>Once we have seen how to view a two-level directory as a two-level tree, the natural generalization is to extend the directory structure to a tree of arbitrary height. This generalization allows users to create their own subdirectories and to organize their files accordingly. A tree is the most common directory structure. The tree has a root directory, and every file in the</a:t>
            </a:r>
          </a:p>
          <a:p>
            <a:pPr algn="l"/>
            <a:r>
              <a:rPr lang="en-US" sz="1200" b="0" i="0" u="none" strike="noStrike" baseline="0" dirty="0">
                <a:latin typeface="Times New Roman" panose="02020603050405020304" pitchFamily="18" charset="0"/>
              </a:rPr>
              <a:t>system has a unique path name. </a:t>
            </a:r>
          </a:p>
          <a:p>
            <a:pPr algn="l"/>
            <a:r>
              <a:rPr lang="en-US" sz="1200" b="0" i="0" u="none" strike="noStrike" baseline="0" dirty="0">
                <a:latin typeface="Times New Roman" panose="02020603050405020304" pitchFamily="18" charset="0"/>
              </a:rPr>
              <a:t>A directory (or subdirectory) contains a set of files or subdirectories. A directory is simply another file, but it is treated in a special way. </a:t>
            </a:r>
          </a:p>
          <a:p>
            <a:pPr algn="l"/>
            <a:r>
              <a:rPr lang="en-US" sz="1200" b="0" i="0" u="none" strike="noStrike" baseline="0" dirty="0">
                <a:latin typeface="Times New Roman" panose="02020603050405020304" pitchFamily="18" charset="0"/>
              </a:rPr>
              <a:t>All directories have the same internal format. One bit in each directory entry defines the entry as a file (0) or as a subdirectory (1). Special system calls are used to create and </a:t>
            </a:r>
            <a:r>
              <a:rPr lang="en-IN" sz="1200" b="0" i="0" u="none" strike="noStrike" baseline="0" dirty="0">
                <a:latin typeface="Times New Roman" panose="02020603050405020304" pitchFamily="18" charset="0"/>
              </a:rPr>
              <a:t>delete directories.</a:t>
            </a:r>
          </a:p>
          <a:p>
            <a:pPr algn="l"/>
            <a:r>
              <a:rPr lang="en-US" sz="1200" b="0" i="0" u="none" strike="noStrike" baseline="0" dirty="0">
                <a:latin typeface="Times New Roman" panose="02020603050405020304" pitchFamily="18" charset="0"/>
              </a:rPr>
              <a:t>In normal use, each process has a current directory. The current directory should contain most of the files that are of current interest to the process. When reference is made to a file, the current directory is searched. </a:t>
            </a:r>
            <a:r>
              <a:rPr lang="en-US" sz="1200" b="0" i="0" u="none" strike="noStrike" baseline="0" dirty="0">
                <a:latin typeface="Arial" panose="020B0604020202020204" pitchFamily="34" charset="0"/>
              </a:rPr>
              <a:t>If </a:t>
            </a:r>
            <a:r>
              <a:rPr lang="en-US" sz="1200" b="0" i="0" u="none" strike="noStrike" baseline="0" dirty="0">
                <a:latin typeface="Times New Roman" panose="02020603050405020304" pitchFamily="18" charset="0"/>
              </a:rPr>
              <a:t>a file is needed that is not in the current directory, then the user usually must either specify a path name or change the current directory to be the directory holding</a:t>
            </a:r>
          </a:p>
          <a:p>
            <a:pPr algn="l"/>
            <a:r>
              <a:rPr lang="en-US" sz="1200" b="0" i="0" u="none" strike="noStrike" baseline="0" dirty="0">
                <a:latin typeface="Times New Roman" panose="02020603050405020304" pitchFamily="18" charset="0"/>
              </a:rPr>
              <a:t>that file. </a:t>
            </a:r>
          </a:p>
          <a:p>
            <a:pPr algn="l"/>
            <a:r>
              <a:rPr lang="en-US" sz="1200" b="0" i="0" u="none" strike="noStrike" baseline="0" dirty="0">
                <a:latin typeface="Times New Roman" panose="02020603050405020304" pitchFamily="18" charset="0"/>
              </a:rPr>
              <a:t>To change directories, a system call is provided that takes a directory name as a parameter and uses it to redefine the current directory. Thus, the user can change his current directory whenever he desires. From one change</a:t>
            </a:r>
          </a:p>
          <a:p>
            <a:pPr algn="l"/>
            <a:r>
              <a:rPr lang="en-US" sz="1200" b="0" i="0" u="none" strike="noStrike" baseline="0" dirty="0">
                <a:latin typeface="Times New Roman" panose="02020603050405020304" pitchFamily="18" charset="0"/>
              </a:rPr>
              <a:t>directory system call to the next, all open system calls search the current</a:t>
            </a:r>
          </a:p>
          <a:p>
            <a:pPr algn="l"/>
            <a:r>
              <a:rPr lang="en-US" sz="1200" b="0" i="0" u="none" strike="noStrike" baseline="0" dirty="0">
                <a:latin typeface="Times New Roman" panose="02020603050405020304" pitchFamily="18" charset="0"/>
              </a:rPr>
              <a:t>directory for the specified file. Note that the search path may or may not</a:t>
            </a:r>
          </a:p>
          <a:p>
            <a:pPr algn="l"/>
            <a:r>
              <a:rPr lang="en-US" sz="1200" b="0" i="0" u="none" strike="noStrike" baseline="0" dirty="0">
                <a:latin typeface="Times New Roman" panose="02020603050405020304" pitchFamily="18" charset="0"/>
              </a:rPr>
              <a:t>contain a special entry that stands for "the current directory."</a:t>
            </a:r>
          </a:p>
        </p:txBody>
      </p:sp>
      <p:sp>
        <p:nvSpPr>
          <p:cNvPr id="4" name="Slide Number Placeholder 3"/>
          <p:cNvSpPr>
            <a:spLocks noGrp="1"/>
          </p:cNvSpPr>
          <p:nvPr>
            <p:ph type="sldNum" sz="quarter" idx="5"/>
          </p:nvPr>
        </p:nvSpPr>
        <p:spPr/>
        <p:txBody>
          <a:bodyPr/>
          <a:lstStyle/>
          <a:p>
            <a:fld id="{56549902-F6DD-4D34-99A1-8B14B406DB46}" type="slidenum">
              <a:rPr lang="en-IN" smtClean="0"/>
              <a:t>38</a:t>
            </a:fld>
            <a:endParaRPr lang="en-IN"/>
          </a:p>
        </p:txBody>
      </p:sp>
    </p:spTree>
    <p:extLst>
      <p:ext uri="{BB962C8B-B14F-4D97-AF65-F5344CB8AC3E}">
        <p14:creationId xmlns:p14="http://schemas.microsoft.com/office/powerpoint/2010/main" val="1452785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Consider two programmers who are working on a joint project. The files associated</a:t>
            </a:r>
          </a:p>
          <a:p>
            <a:pPr algn="l"/>
            <a:r>
              <a:rPr lang="en-US" sz="1800" b="0" i="0" u="none" strike="noStrike" baseline="0" dirty="0">
                <a:latin typeface="Times New Roman" panose="02020603050405020304" pitchFamily="18" charset="0"/>
              </a:rPr>
              <a:t>with that project can be stored in a subdirectory, separating them from</a:t>
            </a:r>
          </a:p>
          <a:p>
            <a:pPr algn="l"/>
            <a:r>
              <a:rPr lang="en-US" sz="1800" b="0" i="0" u="none" strike="noStrike" baseline="0" dirty="0">
                <a:latin typeface="Times New Roman" panose="02020603050405020304" pitchFamily="18" charset="0"/>
              </a:rPr>
              <a:t>other projects and files of the two programmers.</a:t>
            </a:r>
          </a:p>
          <a:p>
            <a:pPr algn="l"/>
            <a:r>
              <a:rPr lang="en-US" sz="1800" b="0" i="0" u="none" strike="noStrike" baseline="0" dirty="0">
                <a:latin typeface="Times New Roman" panose="02020603050405020304" pitchFamily="18" charset="0"/>
              </a:rPr>
              <a:t>But since both programmers are equally responsible for the project, both want the subdirectory to be in their own directories. The common subdirectory should be </a:t>
            </a:r>
            <a:r>
              <a:rPr lang="en-US" sz="1800" b="0" i="1" u="none" strike="noStrike" baseline="0" dirty="0">
                <a:latin typeface="Times New Roman" panose="02020603050405020304" pitchFamily="18" charset="0"/>
              </a:rPr>
              <a:t>shared. </a:t>
            </a:r>
          </a:p>
          <a:p>
            <a:pPr algn="l"/>
            <a:r>
              <a:rPr lang="en-US" sz="1800" b="0" i="0" u="none" strike="noStrike" baseline="0" dirty="0">
                <a:latin typeface="Times New Roman" panose="02020603050405020304" pitchFamily="18" charset="0"/>
              </a:rPr>
              <a:t>A shared directory or file will exist in the file system in two (or more) places at once.</a:t>
            </a:r>
          </a:p>
          <a:p>
            <a:pPr algn="l"/>
            <a:r>
              <a:rPr lang="en-US" sz="1800" b="0" i="0" u="none" strike="noStrike" baseline="0" dirty="0">
                <a:latin typeface="Times New Roman" panose="02020603050405020304" pitchFamily="18" charset="0"/>
              </a:rPr>
              <a:t>A tree structure prohibits the sharing of files or directories. </a:t>
            </a:r>
          </a:p>
          <a:p>
            <a:pPr algn="l"/>
            <a:r>
              <a:rPr lang="en-US" sz="1800" b="0" i="0" u="none" strike="noStrike" baseline="0" dirty="0">
                <a:latin typeface="Times New Roman" panose="02020603050405020304" pitchFamily="18" charset="0"/>
              </a:rPr>
              <a:t>An acyclic graph -that is, a graph with no cycles-allows directories to share subdirectories and files (Figure 10.11). </a:t>
            </a:r>
          </a:p>
          <a:p>
            <a:pPr algn="l"/>
            <a:r>
              <a:rPr lang="en-US" sz="1800" b="0" i="0" u="none" strike="noStrike" baseline="0" dirty="0">
                <a:latin typeface="Times New Roman" panose="02020603050405020304" pitchFamily="18" charset="0"/>
              </a:rPr>
              <a:t>The </a:t>
            </a:r>
            <a:r>
              <a:rPr lang="en-US" sz="1800" b="0" i="1" u="none" strike="noStrike" baseline="0" dirty="0">
                <a:latin typeface="Times New Roman" panose="02020603050405020304" pitchFamily="18" charset="0"/>
              </a:rPr>
              <a:t>same </a:t>
            </a:r>
            <a:r>
              <a:rPr lang="en-US" sz="1800" b="0" i="0" u="none" strike="noStrike" baseline="0" dirty="0">
                <a:latin typeface="Times New Roman" panose="02020603050405020304" pitchFamily="18" charset="0"/>
              </a:rPr>
              <a:t>file or subdirectory may be in two different directories. The acyclic graph is a natural generalization of the tree-structured</a:t>
            </a:r>
          </a:p>
          <a:p>
            <a:pPr algn="l"/>
            <a:r>
              <a:rPr lang="en-IN" sz="1800" b="0" i="0" u="none" strike="noStrike" baseline="0" dirty="0">
                <a:latin typeface="Times New Roman" panose="02020603050405020304" pitchFamily="18" charset="0"/>
              </a:rPr>
              <a:t>directory scheme.</a:t>
            </a:r>
          </a:p>
          <a:p>
            <a:pPr algn="l"/>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is important to note that a shared file (or directory) is not the same as two copies of the file. With two copies, each programmer can view the copy rather than the original, but if one programmer changes the file, the changes will not appear in the other's copy. With a shared file, only </a:t>
            </a:r>
            <a:r>
              <a:rPr lang="en-US" sz="1800" b="0" i="1" u="none" strike="noStrike" baseline="0" dirty="0">
                <a:latin typeface="Times New Roman" panose="02020603050405020304" pitchFamily="18" charset="0"/>
              </a:rPr>
              <a:t>one </a:t>
            </a:r>
            <a:r>
              <a:rPr lang="en-US" sz="1800" b="0" i="0" u="none" strike="noStrike" baseline="0" dirty="0">
                <a:latin typeface="Times New Roman" panose="02020603050405020304" pitchFamily="18" charset="0"/>
              </a:rPr>
              <a:t>actual file exists, so any changes made by one person are immediately visible to the other. Sharing is</a:t>
            </a:r>
          </a:p>
          <a:p>
            <a:pPr algn="l"/>
            <a:r>
              <a:rPr lang="en-US" sz="1800" b="0" i="0" u="none" strike="noStrike" baseline="0" dirty="0">
                <a:latin typeface="Times New Roman" panose="02020603050405020304" pitchFamily="18" charset="0"/>
              </a:rPr>
              <a:t>particularly important for subdirectories; a new file created by one person will automatically appear in all the shared subdirectories.</a:t>
            </a:r>
          </a:p>
          <a:p>
            <a:pPr algn="l"/>
            <a:r>
              <a:rPr lang="en-US" sz="1800" b="0" i="0" u="none" strike="noStrike" baseline="0" dirty="0">
                <a:latin typeface="Times New Roman" panose="02020603050405020304" pitchFamily="18" charset="0"/>
              </a:rPr>
              <a:t>When people are working as a team, all the files they want to share can be</a:t>
            </a:r>
          </a:p>
          <a:p>
            <a:pPr algn="l"/>
            <a:r>
              <a:rPr lang="en-US" sz="1800" b="0" i="0" u="none" strike="noStrike" baseline="0" dirty="0">
                <a:latin typeface="Times New Roman" panose="02020603050405020304" pitchFamily="18" charset="0"/>
              </a:rPr>
              <a:t>put into one directory. The UFD of each team member will contain this directory</a:t>
            </a:r>
          </a:p>
          <a:p>
            <a:pPr algn="l"/>
            <a:r>
              <a:rPr lang="en-US" sz="1800" b="0" i="0" u="none" strike="noStrike" baseline="0" dirty="0">
                <a:latin typeface="Times New Roman" panose="02020603050405020304" pitchFamily="18" charset="0"/>
              </a:rPr>
              <a:t>of shared files as a subdirectory. Even in the case of a single user, the user's file</a:t>
            </a:r>
          </a:p>
          <a:p>
            <a:pPr algn="l"/>
            <a:r>
              <a:rPr lang="en-US" sz="1800" b="0" i="0" u="none" strike="noStrike" baseline="0" dirty="0">
                <a:latin typeface="Times New Roman" panose="02020603050405020304" pitchFamily="18" charset="0"/>
              </a:rPr>
              <a:t>organization may require that some file be placed in different subdirectories.</a:t>
            </a:r>
          </a:p>
          <a:p>
            <a:pPr algn="l"/>
            <a:r>
              <a:rPr lang="en-US" sz="1800" b="0" i="0" u="none" strike="noStrike" baseline="0" dirty="0">
                <a:latin typeface="Times New Roman" panose="02020603050405020304" pitchFamily="18" charset="0"/>
              </a:rPr>
              <a:t>For example, a program written for a particular project should be both in the</a:t>
            </a:r>
          </a:p>
          <a:p>
            <a:pPr algn="l"/>
            <a:r>
              <a:rPr lang="en-US" sz="1800" b="0" i="0" u="none" strike="noStrike" baseline="0" dirty="0">
                <a:latin typeface="Times New Roman" panose="02020603050405020304" pitchFamily="18" charset="0"/>
              </a:rPr>
              <a:t>directory of all programs and in the directory for that project.</a:t>
            </a:r>
          </a:p>
          <a:p>
            <a:pPr algn="l"/>
            <a:r>
              <a:rPr lang="en-US" sz="1800" b="0" i="0" u="none" strike="noStrike" baseline="0" dirty="0">
                <a:latin typeface="Times New Roman" panose="02020603050405020304" pitchFamily="18" charset="0"/>
              </a:rPr>
              <a:t>Shared files and subdirectories can be implemented in several ways. </a:t>
            </a:r>
          </a:p>
          <a:p>
            <a:pPr algn="l"/>
            <a:r>
              <a:rPr lang="en-US" sz="1800" b="0" i="0" u="none" strike="noStrike" baseline="0" dirty="0">
                <a:latin typeface="Times New Roman" panose="02020603050405020304" pitchFamily="18" charset="0"/>
              </a:rPr>
              <a:t>A common way, exemplified by many of the UNIX systems, is to create a new</a:t>
            </a:r>
          </a:p>
          <a:p>
            <a:pPr algn="l"/>
            <a:r>
              <a:rPr lang="en-US" sz="1800" b="0" i="0" u="none" strike="noStrike" baseline="0" dirty="0">
                <a:latin typeface="Times New Roman" panose="02020603050405020304" pitchFamily="18" charset="0"/>
              </a:rPr>
              <a:t>directory entry called a link. A link is effectively a pointer to another file</a:t>
            </a:r>
          </a:p>
          <a:p>
            <a:pPr algn="l"/>
            <a:r>
              <a:rPr lang="en-US" sz="1800" b="0" i="0" u="none" strike="noStrike" baseline="0" dirty="0">
                <a:latin typeface="Times New Roman" panose="02020603050405020304" pitchFamily="18" charset="0"/>
              </a:rPr>
              <a:t>or subdirectory. For example, a link may be implemented as an absolute or a</a:t>
            </a:r>
          </a:p>
          <a:p>
            <a:pPr algn="l"/>
            <a:r>
              <a:rPr lang="en-US" sz="1800" b="0" i="0" u="none" strike="noStrike" baseline="0" dirty="0">
                <a:latin typeface="Times New Roman" panose="02020603050405020304" pitchFamily="18" charset="0"/>
              </a:rPr>
              <a:t>relative path name. When a reference to a file is made, we search the directory. </a:t>
            </a:r>
            <a:r>
              <a:rPr lang="en-US" sz="1800" b="0" i="0" u="none" strike="noStrike" baseline="0" dirty="0">
                <a:latin typeface="Arial" panose="020B0604020202020204" pitchFamily="34" charset="0"/>
              </a:rPr>
              <a:t>If</a:t>
            </a:r>
          </a:p>
          <a:p>
            <a:pPr algn="l"/>
            <a:r>
              <a:rPr lang="en-US" sz="1800" b="0" i="0" u="none" strike="noStrike" baseline="0" dirty="0">
                <a:latin typeface="Times New Roman" panose="02020603050405020304" pitchFamily="18" charset="0"/>
              </a:rPr>
              <a:t>the directory entry is marked as a link, then the name of the real file is included</a:t>
            </a:r>
          </a:p>
          <a:p>
            <a:pPr algn="l"/>
            <a:r>
              <a:rPr lang="en-US" sz="1800" b="0" i="0" u="none" strike="noStrike" baseline="0" dirty="0">
                <a:latin typeface="Times New Roman" panose="02020603050405020304" pitchFamily="18" charset="0"/>
              </a:rPr>
              <a:t>in the link information. We resolve the link by using that path name to locate</a:t>
            </a:r>
          </a:p>
          <a:p>
            <a:pPr algn="l"/>
            <a:r>
              <a:rPr lang="en-US" sz="1800" b="0" i="0" u="none" strike="noStrike" baseline="0" dirty="0">
                <a:latin typeface="Times New Roman" panose="02020603050405020304" pitchFamily="18" charset="0"/>
              </a:rPr>
              <a:t>the real file. Links are easily identified by their format in the directory entry</a:t>
            </a:r>
          </a:p>
          <a:p>
            <a:pPr algn="l"/>
            <a:r>
              <a:rPr lang="en-US" sz="1800" b="0" i="0" u="none" strike="noStrike" baseline="0" dirty="0">
                <a:latin typeface="Times New Roman" panose="02020603050405020304" pitchFamily="18" charset="0"/>
              </a:rPr>
              <a:t>(or by having a special type on systems that support types) and are effectively indirect pointers. </a:t>
            </a:r>
          </a:p>
          <a:p>
            <a:pPr algn="l"/>
            <a:r>
              <a:rPr lang="en-US" sz="1800" b="0" i="0" u="none" strike="noStrike" baseline="0" dirty="0">
                <a:latin typeface="Times New Roman" panose="02020603050405020304" pitchFamily="18" charset="0"/>
              </a:rPr>
              <a:t>The operating system ignores these links when traversing</a:t>
            </a:r>
          </a:p>
          <a:p>
            <a:pPr algn="l"/>
            <a:r>
              <a:rPr lang="en-US" sz="1800" b="0" i="0" u="none" strike="noStrike" baseline="0" dirty="0">
                <a:latin typeface="Times New Roman" panose="02020603050405020304" pitchFamily="18" charset="0"/>
              </a:rPr>
              <a:t>directory trees to preserve the acyclic structure of the system.</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Another common approach to implementing shared files is simply to</a:t>
            </a:r>
          </a:p>
          <a:p>
            <a:pPr algn="l"/>
            <a:r>
              <a:rPr lang="en-US" sz="1800" b="0" i="0" u="none" strike="noStrike" baseline="0" dirty="0">
                <a:latin typeface="Times New Roman" panose="02020603050405020304" pitchFamily="18" charset="0"/>
              </a:rPr>
              <a:t>duplicate all information about them in both sharing directories. Thus, both</a:t>
            </a:r>
          </a:p>
          <a:p>
            <a:pPr algn="l"/>
            <a:r>
              <a:rPr lang="en-US" sz="1800" b="0" i="0" u="none" strike="noStrike" baseline="0" dirty="0">
                <a:latin typeface="Times New Roman" panose="02020603050405020304" pitchFamily="18" charset="0"/>
              </a:rPr>
              <a:t>entries are identical and equal. Consider the difference between this approach</a:t>
            </a:r>
          </a:p>
          <a:p>
            <a:pPr algn="l"/>
            <a:r>
              <a:rPr lang="en-US" sz="1800" b="0" i="0" u="none" strike="noStrike" baseline="0" dirty="0">
                <a:latin typeface="Times New Roman" panose="02020603050405020304" pitchFamily="18" charset="0"/>
              </a:rPr>
              <a:t>and the creation of a link. The link is clearly different from the original directory</a:t>
            </a:r>
          </a:p>
          <a:p>
            <a:pPr algn="l"/>
            <a:r>
              <a:rPr lang="en-US" sz="1800" b="0" i="0" u="none" strike="noStrike" baseline="0" dirty="0">
                <a:latin typeface="Times New Roman" panose="02020603050405020304" pitchFamily="18" charset="0"/>
              </a:rPr>
              <a:t>entry; thus, the two are not equal. Duplicate directory entries, however, make</a:t>
            </a:r>
          </a:p>
          <a:p>
            <a:pPr algn="l"/>
            <a:r>
              <a:rPr lang="en-US" sz="1800" b="0" i="0" u="none" strike="noStrike" baseline="0" dirty="0">
                <a:latin typeface="Times New Roman" panose="02020603050405020304" pitchFamily="18" charset="0"/>
              </a:rPr>
              <a:t>the original and the copy indistinguishable. </a:t>
            </a:r>
          </a:p>
          <a:p>
            <a:pPr algn="l"/>
            <a:r>
              <a:rPr lang="en-US" sz="1800" b="0" i="0" u="none" strike="noStrike" baseline="0" dirty="0">
                <a:latin typeface="Times New Roman" panose="02020603050405020304" pitchFamily="18" charset="0"/>
              </a:rPr>
              <a:t>A major problem with duplicate directory entries is maintaining consistency when a file is modified.</a:t>
            </a:r>
          </a:p>
          <a:p>
            <a:pPr algn="l"/>
            <a:r>
              <a:rPr lang="en-US" sz="1800" b="0" i="0" u="none" strike="noStrike" baseline="0" dirty="0">
                <a:latin typeface="Times New Roman" panose="02020603050405020304" pitchFamily="18" charset="0"/>
              </a:rPr>
              <a:t>An acyclic-graph directory structure is more flexible than is a simple tree</a:t>
            </a:r>
          </a:p>
          <a:p>
            <a:pPr algn="l"/>
            <a:r>
              <a:rPr lang="en-US" sz="1800" b="0" i="0" u="none" strike="noStrike" baseline="0" dirty="0">
                <a:latin typeface="Times New Roman" panose="02020603050405020304" pitchFamily="18" charset="0"/>
              </a:rPr>
              <a:t>structure, but it is also more complex. Several problems must be considered</a:t>
            </a:r>
          </a:p>
          <a:p>
            <a:pPr algn="l"/>
            <a:r>
              <a:rPr lang="en-US" sz="1800" b="0" i="0" u="none" strike="noStrike" baseline="0" dirty="0">
                <a:latin typeface="Times New Roman" panose="02020603050405020304" pitchFamily="18" charset="0"/>
              </a:rPr>
              <a:t>carefully. A file may now have multiple absolute path names. Consequently,</a:t>
            </a:r>
          </a:p>
          <a:p>
            <a:pPr algn="l"/>
            <a:r>
              <a:rPr lang="en-US" sz="1800" b="0" i="0" u="none" strike="noStrike" baseline="0" dirty="0">
                <a:latin typeface="Times New Roman" panose="02020603050405020304" pitchFamily="18" charset="0"/>
              </a:rPr>
              <a:t>distinct file names may refer to the same file. This situation is similar to the</a:t>
            </a:r>
          </a:p>
          <a:p>
            <a:pPr algn="l"/>
            <a:r>
              <a:rPr lang="en-US" sz="1800" b="0" i="0" u="none" strike="noStrike" baseline="0" dirty="0">
                <a:latin typeface="Times New Roman" panose="02020603050405020304" pitchFamily="18" charset="0"/>
              </a:rPr>
              <a:t>aliasing problem for programming languages.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we are trying to traverse the</a:t>
            </a:r>
          </a:p>
          <a:p>
            <a:pPr algn="l"/>
            <a:r>
              <a:rPr lang="en-US" sz="1800" b="0" i="0" u="none" strike="noStrike" baseline="0" dirty="0">
                <a:latin typeface="Times New Roman" panose="02020603050405020304" pitchFamily="18" charset="0"/>
              </a:rPr>
              <a:t>entire file system-to find a file, to accumulate statistics on all files, or to copy</a:t>
            </a:r>
          </a:p>
          <a:p>
            <a:pPr algn="l"/>
            <a:r>
              <a:rPr lang="en-US" sz="1800" b="0" i="0" u="none" strike="noStrike" baseline="0" dirty="0">
                <a:latin typeface="Times New Roman" panose="02020603050405020304" pitchFamily="18" charset="0"/>
              </a:rPr>
              <a:t>all files to backup storage-this problem becomes significant, since we do not</a:t>
            </a:r>
          </a:p>
          <a:p>
            <a:pPr algn="l"/>
            <a:r>
              <a:rPr lang="en-US" sz="1800" b="0" i="0" u="none" strike="noStrike" baseline="0" dirty="0">
                <a:latin typeface="Times New Roman" panose="02020603050405020304" pitchFamily="18" charset="0"/>
              </a:rPr>
              <a:t>want to traverse shared structures more than once.</a:t>
            </a:r>
          </a:p>
        </p:txBody>
      </p:sp>
      <p:sp>
        <p:nvSpPr>
          <p:cNvPr id="4" name="Slide Number Placeholder 3"/>
          <p:cNvSpPr>
            <a:spLocks noGrp="1"/>
          </p:cNvSpPr>
          <p:nvPr>
            <p:ph type="sldNum" sz="quarter" idx="5"/>
          </p:nvPr>
        </p:nvSpPr>
        <p:spPr/>
        <p:txBody>
          <a:bodyPr/>
          <a:lstStyle/>
          <a:p>
            <a:fld id="{56549902-F6DD-4D34-99A1-8B14B406DB46}" type="slidenum">
              <a:rPr lang="en-IN" smtClean="0"/>
              <a:t>39</a:t>
            </a:fld>
            <a:endParaRPr lang="en-IN"/>
          </a:p>
        </p:txBody>
      </p:sp>
    </p:spTree>
    <p:extLst>
      <p:ext uri="{BB962C8B-B14F-4D97-AF65-F5344CB8AC3E}">
        <p14:creationId xmlns:p14="http://schemas.microsoft.com/office/powerpoint/2010/main" val="3114358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serious problem with using an acyclic-graph structure is ensuring that there</a:t>
            </a:r>
          </a:p>
          <a:p>
            <a:pPr algn="l"/>
            <a:r>
              <a:rPr lang="en-US" sz="1800" b="0" i="0" u="none" strike="noStrike" baseline="0" dirty="0">
                <a:latin typeface="Times New Roman" panose="02020603050405020304" pitchFamily="18" charset="0"/>
              </a:rPr>
              <a:t>are no cycles.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we start with a two-level directory and allow users to create</a:t>
            </a:r>
          </a:p>
          <a:p>
            <a:pPr algn="l"/>
            <a:r>
              <a:rPr lang="en-US" sz="1800" b="0" i="0" u="none" strike="noStrike" baseline="0" dirty="0">
                <a:latin typeface="Times New Roman" panose="02020603050405020304" pitchFamily="18" charset="0"/>
              </a:rPr>
              <a:t>subdirectories, a tree-structured directory results. </a:t>
            </a:r>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should be fairly easy to see</a:t>
            </a:r>
          </a:p>
          <a:p>
            <a:pPr algn="l"/>
            <a:r>
              <a:rPr lang="en-US" sz="1800" b="0" i="0" u="none" strike="noStrike" baseline="0" dirty="0">
                <a:latin typeface="Times New Roman" panose="02020603050405020304" pitchFamily="18" charset="0"/>
              </a:rPr>
              <a:t>that simply adding new files and subdirectories to an existing tree-structured</a:t>
            </a:r>
          </a:p>
          <a:p>
            <a:pPr algn="l"/>
            <a:r>
              <a:rPr lang="en-US" sz="1800" b="0" i="0" u="none" strike="noStrike" baseline="0" dirty="0">
                <a:latin typeface="Times New Roman" panose="02020603050405020304" pitchFamily="18" charset="0"/>
              </a:rPr>
              <a:t>directory preserves the tree-structured nature. </a:t>
            </a:r>
            <a:r>
              <a:rPr lang="en-US" sz="1800" b="0" i="0" u="none" strike="noStrike" baseline="0" dirty="0">
                <a:latin typeface="HiddenHorzOCR"/>
              </a:rPr>
              <a:t>Howeve1~ </a:t>
            </a:r>
            <a:r>
              <a:rPr lang="en-US" sz="1800" b="0" i="0" u="none" strike="noStrike" baseline="0" dirty="0">
                <a:latin typeface="Times New Roman" panose="02020603050405020304" pitchFamily="18" charset="0"/>
              </a:rPr>
              <a:t>when we add links,</a:t>
            </a:r>
          </a:p>
          <a:p>
            <a:pPr algn="l"/>
            <a:r>
              <a:rPr lang="en-US" sz="1800" b="0" i="0" u="none" strike="noStrike" baseline="0" dirty="0">
                <a:latin typeface="Times New Roman" panose="02020603050405020304" pitchFamily="18" charset="0"/>
              </a:rPr>
              <a:t>the tree structure is destroyed, resulting in a simple graph structure (Figure</a:t>
            </a:r>
          </a:p>
          <a:p>
            <a:pPr algn="l"/>
            <a:r>
              <a:rPr lang="en-IN" sz="1800" b="0" i="0" u="none" strike="noStrike" baseline="0" dirty="0">
                <a:latin typeface="Times New Roman" panose="02020603050405020304" pitchFamily="18" charset="0"/>
              </a:rPr>
              <a:t>10.12).</a:t>
            </a:r>
          </a:p>
          <a:p>
            <a:pPr algn="l"/>
            <a:r>
              <a:rPr lang="en-US" sz="1800" b="0" i="0" u="none" strike="noStrike" baseline="0" dirty="0">
                <a:latin typeface="Times New Roman" panose="02020603050405020304" pitchFamily="18" charset="0"/>
              </a:rPr>
              <a:t>The primary advantage of an acyclic graph is the relative simplicity of the</a:t>
            </a:r>
          </a:p>
          <a:p>
            <a:pPr algn="l"/>
            <a:r>
              <a:rPr lang="en-US" sz="1800" b="0" i="0" u="none" strike="noStrike" baseline="0" dirty="0">
                <a:latin typeface="Times New Roman" panose="02020603050405020304" pitchFamily="18" charset="0"/>
              </a:rPr>
              <a:t>algorithms to traverse the graph and to determine when there are no more</a:t>
            </a:r>
          </a:p>
          <a:p>
            <a:pPr algn="l"/>
            <a:r>
              <a:rPr lang="en-US" sz="1800" b="0" i="0" u="none" strike="noStrike" baseline="0" dirty="0">
                <a:latin typeface="Times New Roman" panose="02020603050405020304" pitchFamily="18" charset="0"/>
              </a:rPr>
              <a:t>references to a file. We want to avoid traversing shared sections of an acyclic</a:t>
            </a:r>
          </a:p>
          <a:p>
            <a:pPr algn="l"/>
            <a:r>
              <a:rPr lang="en-US" sz="1800" b="0" i="0" u="none" strike="noStrike" baseline="0" dirty="0">
                <a:latin typeface="Times New Roman" panose="02020603050405020304" pitchFamily="18" charset="0"/>
              </a:rPr>
              <a:t>graph twice, mainly for performance reasons.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we have just searched a major</a:t>
            </a:r>
          </a:p>
          <a:p>
            <a:pPr algn="l"/>
            <a:r>
              <a:rPr lang="en-US" sz="1800" b="0" i="0" u="none" strike="noStrike" baseline="0" dirty="0">
                <a:latin typeface="Times New Roman" panose="02020603050405020304" pitchFamily="18" charset="0"/>
              </a:rPr>
              <a:t>shared subdirectory for a particular file without finding it, we want to avoid</a:t>
            </a:r>
          </a:p>
          <a:p>
            <a:pPr algn="l"/>
            <a:r>
              <a:rPr lang="en-US" sz="1800" b="0" i="0" u="none" strike="noStrike" baseline="0" dirty="0">
                <a:latin typeface="Times New Roman" panose="02020603050405020304" pitchFamily="18" charset="0"/>
              </a:rPr>
              <a:t>searching that subdirectory again; the second search would be a waste of time.</a:t>
            </a:r>
          </a:p>
          <a:p>
            <a:pPr algn="l"/>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cycles are allowed to exist in the directory, we likewise want to</a:t>
            </a:r>
          </a:p>
          <a:p>
            <a:pPr algn="l"/>
            <a:r>
              <a:rPr lang="en-US" sz="1800" b="0" i="0" u="none" strike="noStrike" baseline="0" dirty="0">
                <a:latin typeface="Times New Roman" panose="02020603050405020304" pitchFamily="18" charset="0"/>
              </a:rPr>
              <a:t>avoid searching any component twice, for reasons of correctness as well as</a:t>
            </a:r>
          </a:p>
          <a:p>
            <a:pPr algn="l"/>
            <a:r>
              <a:rPr lang="en-US" sz="1800" b="0" i="0" u="none" strike="noStrike" baseline="0" dirty="0">
                <a:latin typeface="Times New Roman" panose="02020603050405020304" pitchFamily="18" charset="0"/>
              </a:rPr>
              <a:t>performance. A poorly designed algorithm might result in an infinite loop</a:t>
            </a:r>
          </a:p>
          <a:p>
            <a:pPr algn="l"/>
            <a:r>
              <a:rPr lang="en-US" sz="1800" b="0" i="0" u="none" strike="noStrike" baseline="0" dirty="0">
                <a:latin typeface="Times New Roman" panose="02020603050405020304" pitchFamily="18" charset="0"/>
              </a:rPr>
              <a:t>continually searching through the cycle and never terminating. One solution</a:t>
            </a:r>
          </a:p>
          <a:p>
            <a:pPr algn="l"/>
            <a:r>
              <a:rPr lang="en-US" sz="1800" b="0" i="0" u="none" strike="noStrike" baseline="0" dirty="0">
                <a:latin typeface="Times New Roman" panose="02020603050405020304" pitchFamily="18" charset="0"/>
              </a:rPr>
              <a:t>is to limit arbitrarily the number of directories that will be accessed during a</a:t>
            </a:r>
          </a:p>
          <a:p>
            <a:pPr algn="l"/>
            <a:r>
              <a:rPr lang="en-IN" sz="1800" b="0" i="0" u="none" strike="noStrike" baseline="0" dirty="0">
                <a:latin typeface="Times New Roman" panose="02020603050405020304" pitchFamily="18" charset="0"/>
              </a:rPr>
              <a:t>search.</a:t>
            </a:r>
          </a:p>
          <a:p>
            <a:pPr algn="l"/>
            <a:r>
              <a:rPr lang="en-US" sz="1800" b="0" i="0" u="none" strike="noStrike" baseline="0" dirty="0">
                <a:latin typeface="Times New Roman" panose="02020603050405020304" pitchFamily="18" charset="0"/>
              </a:rPr>
              <a:t>A similar problem exists when we are trying to determine when a file</a:t>
            </a:r>
          </a:p>
          <a:p>
            <a:pPr algn="l"/>
            <a:r>
              <a:rPr lang="en-US" sz="1800" b="0" i="0" u="none" strike="noStrike" baseline="0" dirty="0">
                <a:latin typeface="Times New Roman" panose="02020603050405020304" pitchFamily="18" charset="0"/>
              </a:rPr>
              <a:t>can be deleted. With acyclic-graph directory structures, a value of 0 in the</a:t>
            </a:r>
          </a:p>
          <a:p>
            <a:pPr algn="l"/>
            <a:r>
              <a:rPr lang="en-US" sz="1800" b="0" i="0" u="none" strike="noStrike" baseline="0" dirty="0">
                <a:latin typeface="Times New Roman" panose="02020603050405020304" pitchFamily="18" charset="0"/>
              </a:rPr>
              <a:t>reference count means that there are no more references to the file or directory, and the file can be deleted. However, when cycles exist, the reference count</a:t>
            </a:r>
          </a:p>
          <a:p>
            <a:pPr algn="l"/>
            <a:r>
              <a:rPr lang="en-US" sz="1800" b="0" i="0" u="none" strike="noStrike" baseline="0" dirty="0">
                <a:latin typeface="Times New Roman" panose="02020603050405020304" pitchFamily="18" charset="0"/>
              </a:rPr>
              <a:t>may not be 0 even when it is no longer possible to refer to a directory or file.</a:t>
            </a:r>
          </a:p>
          <a:p>
            <a:pPr algn="l"/>
            <a:r>
              <a:rPr lang="en-US" sz="1800" b="0" i="0" u="none" strike="noStrike" baseline="0" dirty="0">
                <a:latin typeface="Times New Roman" panose="02020603050405020304" pitchFamily="18" charset="0"/>
              </a:rPr>
              <a:t>This anomaly results from the possibility of self-referencing (or a cycle) in the</a:t>
            </a:r>
          </a:p>
          <a:p>
            <a:pPr algn="l"/>
            <a:r>
              <a:rPr lang="en-US" sz="1800" b="0" i="0" u="none" strike="noStrike" baseline="0" dirty="0">
                <a:latin typeface="Times New Roman" panose="02020603050405020304" pitchFamily="18" charset="0"/>
              </a:rPr>
              <a:t>directory structure. In this case, we generally need to use a garbage-collection</a:t>
            </a:r>
          </a:p>
          <a:p>
            <a:pPr algn="l"/>
            <a:r>
              <a:rPr lang="en-US" sz="1800" b="0" i="0" u="none" strike="noStrike" baseline="0" dirty="0">
                <a:latin typeface="Times New Roman" panose="02020603050405020304" pitchFamily="18" charset="0"/>
              </a:rPr>
              <a:t>scheme to determine when the last reference has been deleted and the disk</a:t>
            </a:r>
          </a:p>
          <a:p>
            <a:pPr algn="l"/>
            <a:r>
              <a:rPr lang="en-US" sz="1800" b="0" i="0" u="none" strike="noStrike" baseline="0" dirty="0">
                <a:latin typeface="Times New Roman" panose="02020603050405020304" pitchFamily="18" charset="0"/>
              </a:rPr>
              <a:t>space can be reallocated. Garbage collection involves traversing the entire file</a:t>
            </a:r>
          </a:p>
          <a:p>
            <a:pPr algn="l"/>
            <a:r>
              <a:rPr lang="en-US" sz="1800" b="0" i="0" u="none" strike="noStrike" baseline="0" dirty="0">
                <a:latin typeface="Times New Roman" panose="02020603050405020304" pitchFamily="18" charset="0"/>
              </a:rPr>
              <a:t>system, marking everything that can be accessed. Then, a second pass collects</a:t>
            </a:r>
          </a:p>
          <a:p>
            <a:pPr algn="l"/>
            <a:r>
              <a:rPr lang="en-US" sz="1800" b="0" i="0" u="none" strike="noStrike" baseline="0" dirty="0">
                <a:latin typeface="Times New Roman" panose="02020603050405020304" pitchFamily="18" charset="0"/>
              </a:rPr>
              <a:t>everything that is not marked onto a list of free space. (A similar marking</a:t>
            </a:r>
          </a:p>
          <a:p>
            <a:pPr algn="l"/>
            <a:r>
              <a:rPr lang="en-US" sz="1800" b="0" i="0" u="none" strike="noStrike" baseline="0" dirty="0">
                <a:latin typeface="Times New Roman" panose="02020603050405020304" pitchFamily="18" charset="0"/>
              </a:rPr>
              <a:t>procedure can be used to ensure that a traversal or search will cover everything</a:t>
            </a:r>
          </a:p>
          <a:p>
            <a:pPr algn="l"/>
            <a:r>
              <a:rPr lang="en-US" sz="1800" b="0" i="0" u="none" strike="noStrike" baseline="0" dirty="0">
                <a:latin typeface="Times New Roman" panose="02020603050405020304" pitchFamily="18" charset="0"/>
              </a:rPr>
              <a:t>in the file system once and only once.) Garbage collection for a disk-based file</a:t>
            </a:r>
          </a:p>
          <a:p>
            <a:pPr algn="l"/>
            <a:r>
              <a:rPr lang="en-US" sz="1800" b="0" i="0" u="none" strike="noStrike" baseline="0" dirty="0">
                <a:latin typeface="Times New Roman" panose="02020603050405020304" pitchFamily="18" charset="0"/>
              </a:rPr>
              <a:t>system, however, is extremely time consuming and is thus seldom attempted.</a:t>
            </a:r>
          </a:p>
          <a:p>
            <a:pPr algn="l"/>
            <a:r>
              <a:rPr lang="en-US" sz="1800" b="0" i="0" u="none" strike="noStrike" baseline="0" dirty="0">
                <a:latin typeface="Times New Roman" panose="02020603050405020304" pitchFamily="18" charset="0"/>
              </a:rPr>
              <a:t>Garbage collection is necessary only because of possible cycles in the graph.</a:t>
            </a:r>
          </a:p>
          <a:p>
            <a:pPr algn="l"/>
            <a:r>
              <a:rPr lang="en-US" sz="1800" b="0" i="0" u="none" strike="noStrike" baseline="0" dirty="0">
                <a:latin typeface="Times New Roman" panose="02020603050405020304" pitchFamily="18" charset="0"/>
              </a:rPr>
              <a:t>Thus, an acyclic-graph structure is much easier to work with. The difficulty</a:t>
            </a:r>
          </a:p>
          <a:p>
            <a:pPr algn="l"/>
            <a:r>
              <a:rPr lang="en-US" sz="1800" b="0" i="0" u="none" strike="noStrike" baseline="0" dirty="0">
                <a:latin typeface="Times New Roman" panose="02020603050405020304" pitchFamily="18" charset="0"/>
              </a:rPr>
              <a:t>is to avoid cycles as new links are added to the structure. How do we know</a:t>
            </a:r>
          </a:p>
          <a:p>
            <a:pPr algn="l"/>
            <a:r>
              <a:rPr lang="en-US" sz="1800" b="0" i="0" u="none" strike="noStrike" baseline="0" dirty="0">
                <a:latin typeface="Times New Roman" panose="02020603050405020304" pitchFamily="18" charset="0"/>
              </a:rPr>
              <a:t>when a new lir1k will complete a cycle? There are algorithms to detect cycles</a:t>
            </a:r>
          </a:p>
          <a:p>
            <a:pPr algn="l"/>
            <a:r>
              <a:rPr lang="en-US" sz="1800" b="0" i="0" u="none" strike="noStrike" baseline="0" dirty="0">
                <a:latin typeface="Times New Roman" panose="02020603050405020304" pitchFamily="18" charset="0"/>
              </a:rPr>
              <a:t>in graphs; however, they are computationally expensive, especially when the</a:t>
            </a:r>
          </a:p>
          <a:p>
            <a:pPr algn="l"/>
            <a:r>
              <a:rPr lang="en-US" sz="1800" b="0" i="0" u="none" strike="noStrike" baseline="0" dirty="0">
                <a:latin typeface="Times New Roman" panose="02020603050405020304" pitchFamily="18" charset="0"/>
              </a:rPr>
              <a:t>graph is on disk storage. A simpler algorithm in the special case of directories</a:t>
            </a:r>
          </a:p>
          <a:p>
            <a:pPr algn="l"/>
            <a:r>
              <a:rPr lang="en-US" sz="1800" b="0" i="0" u="none" strike="noStrike" baseline="0" dirty="0">
                <a:latin typeface="Times New Roman" panose="02020603050405020304" pitchFamily="18" charset="0"/>
              </a:rPr>
              <a:t>and links is to bypass links during directory traversal. Cycles are avoided, and</a:t>
            </a:r>
          </a:p>
          <a:p>
            <a:pPr algn="l"/>
            <a:r>
              <a:rPr lang="en-US" sz="1800" b="0" i="0" u="none" strike="noStrike" baseline="0" dirty="0">
                <a:latin typeface="Times New Roman" panose="02020603050405020304" pitchFamily="18" charset="0"/>
              </a:rPr>
              <a:t>no extra overhead is incurred.</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40</a:t>
            </a:fld>
            <a:endParaRPr lang="en-IN"/>
          </a:p>
        </p:txBody>
      </p:sp>
    </p:spTree>
    <p:extLst>
      <p:ext uri="{BB962C8B-B14F-4D97-AF65-F5344CB8AC3E}">
        <p14:creationId xmlns:p14="http://schemas.microsoft.com/office/powerpoint/2010/main" val="3281342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In the previous sections, we explored the motivation for file sharing and some of</a:t>
            </a:r>
          </a:p>
          <a:p>
            <a:pPr algn="l"/>
            <a:r>
              <a:rPr lang="en-US" sz="1800" b="0" i="0" u="none" strike="noStrike" baseline="0" dirty="0">
                <a:latin typeface="Times New Roman" panose="02020603050405020304" pitchFamily="18" charset="0"/>
              </a:rPr>
              <a:t>the difficulties involved in allowing users to share files. Such file sharing is very</a:t>
            </a:r>
          </a:p>
          <a:p>
            <a:pPr algn="l"/>
            <a:r>
              <a:rPr lang="en-US" sz="1800" b="0" i="0" u="none" strike="noStrike" baseline="0" dirty="0">
                <a:latin typeface="Times New Roman" panose="02020603050405020304" pitchFamily="18" charset="0"/>
              </a:rPr>
              <a:t>desirable for users who want to collaborate and </a:t>
            </a:r>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reduce the effort required</a:t>
            </a:r>
          </a:p>
          <a:p>
            <a:pPr algn="l"/>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achieve a computing goal. Therefore, user-oriented operating systems must</a:t>
            </a:r>
          </a:p>
          <a:p>
            <a:pPr algn="l"/>
            <a:r>
              <a:rPr lang="en-US" sz="1800" b="0" i="0" u="none" strike="noStrike" baseline="0" dirty="0">
                <a:latin typeface="Times New Roman" panose="02020603050405020304" pitchFamily="18" charset="0"/>
              </a:rPr>
              <a:t>accommodate the need </a:t>
            </a:r>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share files </a:t>
            </a:r>
            <a:r>
              <a:rPr lang="en-US" sz="1800" b="0" i="0" u="none" strike="noStrike" baseline="0" dirty="0">
                <a:latin typeface="Arial" panose="020B0604020202020204" pitchFamily="34" charset="0"/>
              </a:rPr>
              <a:t>in </a:t>
            </a:r>
            <a:r>
              <a:rPr lang="en-US" sz="1800" b="0" i="0" u="none" strike="noStrike" baseline="0" dirty="0">
                <a:latin typeface="Times New Roman" panose="02020603050405020304" pitchFamily="18" charset="0"/>
              </a:rPr>
              <a:t>spite of the inherent difficulties.</a:t>
            </a:r>
          </a:p>
          <a:p>
            <a:pPr algn="l"/>
            <a:r>
              <a:rPr lang="en-US" sz="1800" b="0" i="0" u="none" strike="noStrike" baseline="0" dirty="0">
                <a:latin typeface="Times New Roman" panose="02020603050405020304" pitchFamily="18" charset="0"/>
              </a:rPr>
              <a:t>In this section, we examine more aspects of file sharing. We begin by</a:t>
            </a:r>
          </a:p>
          <a:p>
            <a:pPr algn="l"/>
            <a:r>
              <a:rPr lang="en-US" sz="1800" b="0" i="0" u="none" strike="noStrike" baseline="0" dirty="0">
                <a:latin typeface="Times New Roman" panose="02020603050405020304" pitchFamily="18" charset="0"/>
              </a:rPr>
              <a:t>discussing general issues that arise when multiple users share files. Once</a:t>
            </a:r>
          </a:p>
          <a:p>
            <a:pPr algn="l"/>
            <a:r>
              <a:rPr lang="en-US" sz="1800" b="0" i="0" u="none" strike="noStrike" baseline="0" dirty="0">
                <a:latin typeface="Times New Roman" panose="02020603050405020304" pitchFamily="18" charset="0"/>
              </a:rPr>
              <a:t>multiple users are allowed </a:t>
            </a:r>
            <a:r>
              <a:rPr lang="en-US" sz="1800" b="0" i="1" u="none" strike="noStrike" baseline="0" dirty="0">
                <a:latin typeface="Times New Roman" panose="02020603050405020304" pitchFamily="18" charset="0"/>
              </a:rPr>
              <a:t>to </a:t>
            </a:r>
            <a:r>
              <a:rPr lang="en-US" sz="1800" b="0" i="0" u="none" strike="noStrike" baseline="0" dirty="0">
                <a:latin typeface="Times New Roman" panose="02020603050405020304" pitchFamily="18" charset="0"/>
              </a:rPr>
              <a:t>share files, the challenge is to extend sharing to</a:t>
            </a:r>
          </a:p>
          <a:p>
            <a:pPr algn="l"/>
            <a:r>
              <a:rPr lang="en-US" sz="1800" b="0" i="0" u="none" strike="noStrike" baseline="0" dirty="0">
                <a:latin typeface="Times New Roman" panose="02020603050405020304" pitchFamily="18" charset="0"/>
              </a:rPr>
              <a:t>multiple file systems, including remote file systems; we discuss that challenge</a:t>
            </a:r>
          </a:p>
          <a:p>
            <a:pPr algn="l"/>
            <a:r>
              <a:rPr lang="en-US" sz="1800" b="0" i="0" u="none" strike="noStrike" baseline="0" dirty="0">
                <a:latin typeface="Times New Roman" panose="02020603050405020304" pitchFamily="18" charset="0"/>
              </a:rPr>
              <a:t>as well. Finally, we consider what to do about conflicting actions occurring on</a:t>
            </a:r>
          </a:p>
          <a:p>
            <a:pPr algn="l"/>
            <a:r>
              <a:rPr lang="en-US" sz="1800" b="0" i="0" u="none" strike="noStrike" baseline="0" dirty="0">
                <a:latin typeface="Times New Roman" panose="02020603050405020304" pitchFamily="18" charset="0"/>
              </a:rPr>
              <a:t>shared files. For instance,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multiple users are writing to a file, should all the</a:t>
            </a:r>
          </a:p>
          <a:p>
            <a:pPr algn="l"/>
            <a:r>
              <a:rPr lang="en-US" sz="1800" b="0" i="0" u="none" strike="noStrike" baseline="0" dirty="0">
                <a:latin typeface="Times New Roman" panose="02020603050405020304" pitchFamily="18" charset="0"/>
              </a:rPr>
              <a:t>writes be allowed to </a:t>
            </a:r>
            <a:r>
              <a:rPr lang="en-US" sz="1800" b="0" i="0" u="none" strike="noStrike" baseline="0" dirty="0" err="1">
                <a:latin typeface="Times New Roman" panose="02020603050405020304" pitchFamily="18" charset="0"/>
              </a:rPr>
              <a:t>occurf</a:t>
            </a:r>
            <a:r>
              <a:rPr lang="en-US" sz="1800" b="0" i="0" u="none" strike="noStrike" baseline="0" dirty="0">
                <a:latin typeface="Times New Roman" panose="02020603050405020304" pitchFamily="18" charset="0"/>
              </a:rPr>
              <a:t> or should the operating system protect the users'</a:t>
            </a:r>
          </a:p>
          <a:p>
            <a:pPr algn="l"/>
            <a:r>
              <a:rPr lang="en-IN" sz="1800" b="0" i="0" u="none" strike="noStrike" baseline="0" dirty="0">
                <a:latin typeface="Times New Roman" panose="02020603050405020304" pitchFamily="18" charset="0"/>
              </a:rPr>
              <a:t>actions from one another? </a:t>
            </a:r>
          </a:p>
          <a:p>
            <a:pPr algn="l"/>
            <a:r>
              <a:rPr lang="en-IN" sz="1800" b="0" i="0" u="none" strike="noStrike" baseline="0" dirty="0">
                <a:latin typeface="Arial" panose="020B0604020202020204" pitchFamily="34" charset="0"/>
              </a:rPr>
              <a:t>Multiple Users</a:t>
            </a:r>
          </a:p>
          <a:p>
            <a:pPr algn="l"/>
            <a:r>
              <a:rPr lang="en-US" sz="1800" b="0" i="0" u="none" strike="noStrike" baseline="0" dirty="0">
                <a:latin typeface="Times New Roman" panose="02020603050405020304" pitchFamily="18" charset="0"/>
              </a:rPr>
              <a:t>When an operating system accommodates multiple users, the issues of file</a:t>
            </a:r>
          </a:p>
          <a:p>
            <a:pPr algn="l"/>
            <a:r>
              <a:rPr lang="en-US" sz="1800" b="0" i="0" u="none" strike="noStrike" baseline="0" dirty="0">
                <a:latin typeface="Times New Roman" panose="02020603050405020304" pitchFamily="18" charset="0"/>
              </a:rPr>
              <a:t>sharing, file naming, and file protection become preeminent. Given a directory</a:t>
            </a:r>
          </a:p>
          <a:p>
            <a:pPr algn="l"/>
            <a:r>
              <a:rPr lang="en-US" sz="1800" b="0" i="0" u="none" strike="noStrike" baseline="0" dirty="0">
                <a:latin typeface="Times New Roman" panose="02020603050405020304" pitchFamily="18" charset="0"/>
              </a:rPr>
              <a:t>structure that allows files to be shared by users, the system must mediate the</a:t>
            </a:r>
          </a:p>
          <a:p>
            <a:pPr algn="l"/>
            <a:r>
              <a:rPr lang="en-US" sz="1800" b="0" i="0" u="none" strike="noStrike" baseline="0" dirty="0">
                <a:latin typeface="Times New Roman" panose="02020603050405020304" pitchFamily="18" charset="0"/>
              </a:rPr>
              <a:t>file sharing. The system can either allow a user to access the files of other users</a:t>
            </a:r>
          </a:p>
          <a:p>
            <a:pPr algn="l"/>
            <a:r>
              <a:rPr lang="en-US" sz="1800" b="0" i="0" u="none" strike="noStrike" baseline="0" dirty="0">
                <a:latin typeface="Times New Roman" panose="02020603050405020304" pitchFamily="18" charset="0"/>
              </a:rPr>
              <a:t>by default or require that a user specifically grant access to the files. These are</a:t>
            </a:r>
          </a:p>
          <a:p>
            <a:pPr algn="l"/>
            <a:r>
              <a:rPr lang="en-US" sz="1800" b="0" i="0" u="none" strike="noStrike" baseline="0" dirty="0">
                <a:latin typeface="Times New Roman" panose="02020603050405020304" pitchFamily="18" charset="0"/>
              </a:rPr>
              <a:t>the issues of access control and protection, which are covered in Section 10.6.</a:t>
            </a:r>
          </a:p>
          <a:p>
            <a:pPr algn="l"/>
            <a:r>
              <a:rPr lang="en-US" sz="1800" b="0" i="0" u="none" strike="noStrike" baseline="0" dirty="0">
                <a:latin typeface="Times New Roman" panose="02020603050405020304" pitchFamily="18" charset="0"/>
              </a:rPr>
              <a:t>To implement sharing and protection, the system must maintain more file</a:t>
            </a:r>
          </a:p>
          <a:p>
            <a:pPr algn="l"/>
            <a:r>
              <a:rPr lang="en-US" sz="1800" b="0" i="0" u="none" strike="noStrike" baseline="0" dirty="0">
                <a:latin typeface="Times New Roman" panose="02020603050405020304" pitchFamily="18" charset="0"/>
              </a:rPr>
              <a:t>and directory attributes than are needed on a single-user system. Although</a:t>
            </a:r>
          </a:p>
          <a:p>
            <a:pPr algn="l"/>
            <a:r>
              <a:rPr lang="en-US" sz="1800" b="0" i="0" u="none" strike="noStrike" baseline="0" dirty="0">
                <a:latin typeface="Times New Roman" panose="02020603050405020304" pitchFamily="18" charset="0"/>
              </a:rPr>
              <a:t>many approaches have been taken to meet this requirement, most systems</a:t>
            </a:r>
          </a:p>
          <a:p>
            <a:pPr algn="l"/>
            <a:r>
              <a:rPr lang="en-US" sz="1800" b="0" i="0" u="none" strike="noStrike" baseline="0" dirty="0">
                <a:latin typeface="Times New Roman" panose="02020603050405020304" pitchFamily="18" charset="0"/>
              </a:rPr>
              <a:t>have evolved to use the concepts of file (or directory) </a:t>
            </a:r>
            <a:r>
              <a:rPr lang="en-US" sz="1800" b="0" i="1" u="none" strike="noStrike" baseline="0" dirty="0">
                <a:latin typeface="Times New Roman" panose="02020603050405020304" pitchFamily="18" charset="0"/>
              </a:rPr>
              <a:t>owner </a:t>
            </a:r>
            <a:r>
              <a:rPr lang="en-US" sz="1800" b="0" i="0" u="none" strike="noStrike" baseline="0" dirty="0">
                <a:latin typeface="Times New Roman" panose="02020603050405020304" pitchFamily="18" charset="0"/>
              </a:rPr>
              <a:t>(or </a:t>
            </a:r>
            <a:r>
              <a:rPr lang="en-US" sz="1800" b="0" i="1" u="none" strike="noStrike" baseline="0" dirty="0">
                <a:latin typeface="Times New Roman" panose="02020603050405020304" pitchFamily="18" charset="0"/>
              </a:rPr>
              <a:t>user)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group.</a:t>
            </a:r>
          </a:p>
          <a:p>
            <a:pPr algn="l"/>
            <a:r>
              <a:rPr lang="en-US" sz="1800" b="0" i="0" u="none" strike="noStrike" baseline="0" dirty="0">
                <a:latin typeface="Times New Roman" panose="02020603050405020304" pitchFamily="18" charset="0"/>
              </a:rPr>
              <a:t>The owner is the user who can change attributes and grant access and who has</a:t>
            </a:r>
          </a:p>
          <a:p>
            <a:pPr algn="l"/>
            <a:r>
              <a:rPr lang="en-US" sz="1800" b="0" i="0" u="none" strike="noStrike" baseline="0" dirty="0">
                <a:latin typeface="Times New Roman" panose="02020603050405020304" pitchFamily="18" charset="0"/>
              </a:rPr>
              <a:t>the most control over the file. The group attribute defines a subset of users who</a:t>
            </a:r>
            <a:r>
              <a:rPr lang="en-IN" sz="1800" b="0"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can share access to the file. For example, the owner of a file on a UNIX system</a:t>
            </a:r>
          </a:p>
          <a:p>
            <a:pPr algn="l"/>
            <a:r>
              <a:rPr lang="en-US" sz="1800" b="0" i="0" u="none" strike="noStrike" baseline="0" dirty="0">
                <a:latin typeface="Times New Roman" panose="02020603050405020304" pitchFamily="18" charset="0"/>
              </a:rPr>
              <a:t>can issue all operations on a file, while members of the file's group can execute</a:t>
            </a:r>
          </a:p>
          <a:p>
            <a:pPr algn="l"/>
            <a:r>
              <a:rPr lang="en-US" sz="1800" b="0" i="0" u="none" strike="noStrike" baseline="0" dirty="0">
                <a:latin typeface="Times New Roman" panose="02020603050405020304" pitchFamily="18" charset="0"/>
              </a:rPr>
              <a:t>one subset of those operations, and all other users can execute another subset</a:t>
            </a:r>
          </a:p>
          <a:p>
            <a:pPr algn="l"/>
            <a:r>
              <a:rPr lang="en-US" sz="1800" b="0" i="0" u="none" strike="noStrike" baseline="0" dirty="0">
                <a:latin typeface="Times New Roman" panose="02020603050405020304" pitchFamily="18" charset="0"/>
              </a:rPr>
              <a:t>of operations. Exactly which operations can be executed by group members</a:t>
            </a:r>
          </a:p>
          <a:p>
            <a:pPr algn="l"/>
            <a:r>
              <a:rPr lang="en-US" sz="1800" b="0" i="0" u="none" strike="noStrike" baseline="0" dirty="0">
                <a:latin typeface="Times New Roman" panose="02020603050405020304" pitchFamily="18" charset="0"/>
              </a:rPr>
              <a:t>and other users is definable by the file's owner. More details on permission</a:t>
            </a:r>
          </a:p>
          <a:p>
            <a:pPr algn="l"/>
            <a:r>
              <a:rPr lang="en-US" sz="1800" b="0" i="0" u="none" strike="noStrike" baseline="0" dirty="0">
                <a:latin typeface="Times New Roman" panose="02020603050405020304" pitchFamily="18" charset="0"/>
              </a:rPr>
              <a:t>attributes are included in the next section.</a:t>
            </a:r>
          </a:p>
          <a:p>
            <a:pPr algn="l"/>
            <a:r>
              <a:rPr lang="en-US" sz="1800" b="0" i="0" u="none" strike="noStrike" baseline="0" dirty="0">
                <a:latin typeface="Times New Roman" panose="02020603050405020304" pitchFamily="18" charset="0"/>
              </a:rPr>
              <a:t>The owner and group IDs of a given file (or directory) are stored with the</a:t>
            </a:r>
          </a:p>
          <a:p>
            <a:pPr algn="l"/>
            <a:r>
              <a:rPr lang="en-US" sz="1800" b="0" i="0" u="none" strike="noStrike" baseline="0" dirty="0">
                <a:latin typeface="Times New Roman" panose="02020603050405020304" pitchFamily="18" charset="0"/>
              </a:rPr>
              <a:t>other file attributes. When a user requests an operation on a file, the user ID can</a:t>
            </a:r>
          </a:p>
          <a:p>
            <a:pPr algn="l"/>
            <a:r>
              <a:rPr lang="en-US" sz="1800" b="0" i="0" u="none" strike="noStrike" baseline="0" dirty="0">
                <a:latin typeface="Times New Roman" panose="02020603050405020304" pitchFamily="18" charset="0"/>
              </a:rPr>
              <a:t>be compared with the owner attribute to determine if the requesting user is the</a:t>
            </a:r>
          </a:p>
          <a:p>
            <a:pPr algn="l"/>
            <a:r>
              <a:rPr lang="en-US" sz="1800" b="0" i="0" u="none" strike="noStrike" baseline="0" dirty="0">
                <a:latin typeface="Times New Roman" panose="02020603050405020304" pitchFamily="18" charset="0"/>
              </a:rPr>
              <a:t>owner of the file. Likewise, the group IDs can be compared. The result indicates</a:t>
            </a:r>
          </a:p>
          <a:p>
            <a:pPr algn="l"/>
            <a:r>
              <a:rPr lang="en-US" sz="1800" b="0" i="0" u="none" strike="noStrike" baseline="0" dirty="0">
                <a:latin typeface="Times New Roman" panose="02020603050405020304" pitchFamily="18" charset="0"/>
              </a:rPr>
              <a:t>which permissions are applicable. The system then applies those permissions</a:t>
            </a:r>
          </a:p>
          <a:p>
            <a:pPr algn="l"/>
            <a:r>
              <a:rPr lang="en-US" sz="1800" b="0" i="0" u="none" strike="noStrike" baseline="0" dirty="0">
                <a:latin typeface="Times New Roman" panose="02020603050405020304" pitchFamily="18" charset="0"/>
              </a:rPr>
              <a:t>to the requested operation and allows or denies it.</a:t>
            </a:r>
          </a:p>
          <a:p>
            <a:pPr algn="l"/>
            <a:r>
              <a:rPr lang="en-US" sz="1800" b="0" i="0" u="none" strike="noStrike" baseline="0" dirty="0">
                <a:latin typeface="Times New Roman" panose="02020603050405020304" pitchFamily="18" charset="0"/>
              </a:rPr>
              <a:t>Many systems have multiple local file systems, including volumes of a</a:t>
            </a:r>
          </a:p>
          <a:p>
            <a:pPr algn="l"/>
            <a:r>
              <a:rPr lang="en-US" sz="1800" b="0" i="0" u="none" strike="noStrike" baseline="0" dirty="0">
                <a:latin typeface="Times New Roman" panose="02020603050405020304" pitchFamily="18" charset="0"/>
              </a:rPr>
              <a:t>single disk or multiple volumes on multiple attached disks. In these cases,</a:t>
            </a:r>
          </a:p>
          <a:p>
            <a:pPr algn="l"/>
            <a:r>
              <a:rPr lang="en-US" sz="1800" b="0" i="0" u="none" strike="noStrike" baseline="0" dirty="0">
                <a:latin typeface="Times New Roman" panose="02020603050405020304" pitchFamily="18" charset="0"/>
              </a:rPr>
              <a:t>the ID checking and permission matching are straightforward, once the file</a:t>
            </a:r>
          </a:p>
          <a:p>
            <a:pPr algn="l"/>
            <a:r>
              <a:rPr lang="en-IN" sz="1800" b="0" i="0" u="none" strike="noStrike" baseline="0" dirty="0">
                <a:latin typeface="Times New Roman" panose="02020603050405020304" pitchFamily="18" charset="0"/>
              </a:rPr>
              <a:t>systems are mounted.</a:t>
            </a:r>
          </a:p>
          <a:p>
            <a:pPr algn="l"/>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41</a:t>
            </a:fld>
            <a:endParaRPr lang="en-IN"/>
          </a:p>
        </p:txBody>
      </p:sp>
    </p:spTree>
    <p:extLst>
      <p:ext uri="{BB962C8B-B14F-4D97-AF65-F5344CB8AC3E}">
        <p14:creationId xmlns:p14="http://schemas.microsoft.com/office/powerpoint/2010/main" val="353718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Arial" panose="020B0604020202020204" pitchFamily="34" charset="0"/>
              </a:rPr>
              <a:t>Remote File Systems</a:t>
            </a:r>
          </a:p>
          <a:p>
            <a:pPr algn="l"/>
            <a:r>
              <a:rPr lang="en-US" sz="1800" b="0" i="0" u="none" strike="noStrike" baseline="0" dirty="0">
                <a:latin typeface="Times New Roman" panose="02020603050405020304" pitchFamily="18" charset="0"/>
              </a:rPr>
              <a:t>With the advent of networks (Chapter 16), communication among remote</a:t>
            </a:r>
          </a:p>
          <a:p>
            <a:pPr algn="l"/>
            <a:r>
              <a:rPr lang="en-US" sz="1800" b="0" i="0" u="none" strike="noStrike" baseline="0" dirty="0">
                <a:latin typeface="Times New Roman" panose="02020603050405020304" pitchFamily="18" charset="0"/>
              </a:rPr>
              <a:t>computers became possible. Networking allows the sharing of resources spread</a:t>
            </a:r>
          </a:p>
          <a:p>
            <a:pPr algn="l"/>
            <a:r>
              <a:rPr lang="en-US" sz="1800" b="0" i="0" u="none" strike="noStrike" baseline="0" dirty="0">
                <a:latin typeface="Times New Roman" panose="02020603050405020304" pitchFamily="18" charset="0"/>
              </a:rPr>
              <a:t>across a campus or even around the world. One obvious resource to share is</a:t>
            </a:r>
          </a:p>
          <a:p>
            <a:pPr algn="l"/>
            <a:r>
              <a:rPr lang="en-US" sz="1800" b="0" i="0" u="none" strike="noStrike" baseline="0" dirty="0">
                <a:latin typeface="Times New Roman" panose="02020603050405020304" pitchFamily="18" charset="0"/>
              </a:rPr>
              <a:t>data in the form of files.</a:t>
            </a:r>
          </a:p>
          <a:p>
            <a:pPr algn="l"/>
            <a:r>
              <a:rPr lang="en-US" sz="1800" b="0" i="0" u="none" strike="noStrike" baseline="0" dirty="0">
                <a:latin typeface="Times New Roman" panose="02020603050405020304" pitchFamily="18" charset="0"/>
              </a:rPr>
              <a:t>Through the evolution of network and file technology, remote file-sharing</a:t>
            </a:r>
          </a:p>
          <a:p>
            <a:pPr algn="l"/>
            <a:r>
              <a:rPr lang="en-US" sz="1800" b="0" i="0" u="none" strike="noStrike" baseline="0" dirty="0">
                <a:latin typeface="Times New Roman" panose="02020603050405020304" pitchFamily="18" charset="0"/>
              </a:rPr>
              <a:t>methods have changed. The first implemented method involves manually</a:t>
            </a:r>
          </a:p>
          <a:p>
            <a:pPr algn="l"/>
            <a:r>
              <a:rPr lang="en-US" sz="1800" b="0" i="0" u="none" strike="noStrike" baseline="0" dirty="0">
                <a:latin typeface="Times New Roman" panose="02020603050405020304" pitchFamily="18" charset="0"/>
              </a:rPr>
              <a:t>transferring files between machines via programs like </a:t>
            </a:r>
            <a:r>
              <a:rPr lang="en-US" sz="1800" b="0" i="0" u="none" strike="noStrike" baseline="0" dirty="0">
                <a:latin typeface="Arial" panose="020B0604020202020204" pitchFamily="34" charset="0"/>
              </a:rPr>
              <a:t>ftp. </a:t>
            </a:r>
            <a:r>
              <a:rPr lang="en-US" sz="1800" b="0" i="0" u="none" strike="noStrike" baseline="0" dirty="0">
                <a:latin typeface="Times New Roman" panose="02020603050405020304" pitchFamily="18" charset="0"/>
              </a:rPr>
              <a:t>The second major</a:t>
            </a:r>
          </a:p>
          <a:p>
            <a:pPr algn="l"/>
            <a:r>
              <a:rPr lang="en-US" sz="1800" b="0" i="0" u="none" strike="noStrike" baseline="0" dirty="0">
                <a:latin typeface="Times New Roman" panose="02020603050405020304" pitchFamily="18" charset="0"/>
              </a:rPr>
              <a:t>method uses a (DFS) in which remote directories are</a:t>
            </a:r>
          </a:p>
          <a:p>
            <a:pPr algn="l"/>
            <a:r>
              <a:rPr lang="en-US" sz="1800" b="0" i="0" u="none" strike="noStrike" baseline="0" dirty="0">
                <a:latin typeface="Times New Roman" panose="02020603050405020304" pitchFamily="18" charset="0"/>
              </a:rPr>
              <a:t>visible from a local machine. </a:t>
            </a:r>
            <a:r>
              <a:rPr lang="en-US" sz="1800" b="0" i="0" u="none" strike="noStrike" baseline="0" dirty="0">
                <a:latin typeface="Arial" panose="020B0604020202020204" pitchFamily="34" charset="0"/>
              </a:rPr>
              <a:t>In </a:t>
            </a:r>
            <a:r>
              <a:rPr lang="en-US" sz="1800" b="0" i="0" u="none" strike="noStrike" baseline="0" dirty="0">
                <a:latin typeface="Times New Roman" panose="02020603050405020304" pitchFamily="18" charset="0"/>
              </a:rPr>
              <a:t>some ways, the third method, the</a:t>
            </a:r>
          </a:p>
          <a:p>
            <a:pPr algn="l"/>
            <a:r>
              <a:rPr lang="en-US" sz="1800" b="0" i="0" u="none" strike="noStrike" baseline="0" dirty="0">
                <a:latin typeface="Times New Roman" panose="02020603050405020304" pitchFamily="18" charset="0"/>
              </a:rPr>
              <a:t>is a reversion to the first. A browser is needed to gain access to the</a:t>
            </a:r>
          </a:p>
          <a:p>
            <a:pPr algn="l"/>
            <a:r>
              <a:rPr lang="en-US" sz="1800" b="0" i="0" u="none" strike="noStrike" baseline="0" dirty="0">
                <a:latin typeface="Times New Roman" panose="02020603050405020304" pitchFamily="18" charset="0"/>
              </a:rPr>
              <a:t>remote files, and separate operations (essentially a wrapper for </a:t>
            </a:r>
            <a:r>
              <a:rPr lang="en-US" sz="1800" b="0" i="0" u="none" strike="noStrike" baseline="0" dirty="0">
                <a:latin typeface="Arial" panose="020B0604020202020204" pitchFamily="34" charset="0"/>
              </a:rPr>
              <a:t>ftp) </a:t>
            </a:r>
            <a:r>
              <a:rPr lang="en-US" sz="1800" b="0" i="0" u="none" strike="noStrike" baseline="0" dirty="0">
                <a:latin typeface="Times New Roman" panose="02020603050405020304" pitchFamily="18" charset="0"/>
              </a:rPr>
              <a:t>are used</a:t>
            </a:r>
          </a:p>
          <a:p>
            <a:pPr algn="l"/>
            <a:r>
              <a:rPr lang="en-IN" sz="1800" b="0" i="0" u="none" strike="noStrike" baseline="0" dirty="0">
                <a:latin typeface="Times New Roman" panose="02020603050405020304" pitchFamily="18" charset="0"/>
              </a:rPr>
              <a:t>to transfer files.</a:t>
            </a:r>
          </a:p>
          <a:p>
            <a:pPr algn="l"/>
            <a:r>
              <a:rPr lang="en-US" sz="1800" b="0" i="0" u="none" strike="noStrike" baseline="0" dirty="0">
                <a:latin typeface="Arial" panose="020B0604020202020204" pitchFamily="34" charset="0"/>
              </a:rPr>
              <a:t>ftp </a:t>
            </a:r>
            <a:r>
              <a:rPr lang="en-US" sz="1800" b="0" i="0" u="none" strike="noStrike" baseline="0" dirty="0">
                <a:latin typeface="Times New Roman" panose="02020603050405020304" pitchFamily="18" charset="0"/>
              </a:rPr>
              <a:t>is used for both anonymous and authenticated access.</a:t>
            </a:r>
          </a:p>
          <a:p>
            <a:pPr algn="l"/>
            <a:r>
              <a:rPr lang="en-US" sz="1800" b="0" i="0" u="none" strike="noStrike" baseline="0" dirty="0">
                <a:latin typeface="Times New Roman" panose="02020603050405020304" pitchFamily="18" charset="0"/>
              </a:rPr>
              <a:t>allows a user to transfer files without having an account on the remote</a:t>
            </a:r>
          </a:p>
          <a:p>
            <a:pPr algn="l"/>
            <a:r>
              <a:rPr lang="en-US" sz="1800" b="0" i="0" u="none" strike="noStrike" baseline="0" dirty="0">
                <a:latin typeface="Times New Roman" panose="02020603050405020304" pitchFamily="18" charset="0"/>
              </a:rPr>
              <a:t>system. The World Wide Web uses anonymous file exchange almost exclusively.</a:t>
            </a:r>
          </a:p>
          <a:p>
            <a:pPr algn="l"/>
            <a:r>
              <a:rPr lang="en-US" sz="1800" b="0" i="0" u="none" strike="noStrike" baseline="0" dirty="0">
                <a:latin typeface="Times New Roman" panose="02020603050405020304" pitchFamily="18" charset="0"/>
              </a:rPr>
              <a:t>DFS involves a much tighter integration between the machine that is accessing</a:t>
            </a:r>
          </a:p>
          <a:p>
            <a:pPr algn="l"/>
            <a:r>
              <a:rPr lang="en-US" sz="1800" b="0" i="0" u="none" strike="noStrike" baseline="0" dirty="0">
                <a:latin typeface="Times New Roman" panose="02020603050405020304" pitchFamily="18" charset="0"/>
              </a:rPr>
              <a:t>the remote files and the machine providing the files. This integration adds</a:t>
            </a:r>
          </a:p>
          <a:p>
            <a:pPr algn="l"/>
            <a:r>
              <a:rPr lang="en-US" sz="1800" b="0" i="0" u="none" strike="noStrike" baseline="0" dirty="0">
                <a:latin typeface="Times New Roman" panose="02020603050405020304" pitchFamily="18" charset="0"/>
              </a:rPr>
              <a:t>complexity, which we describe in this section.</a:t>
            </a:r>
          </a:p>
          <a:p>
            <a:pPr algn="l"/>
            <a:r>
              <a:rPr lang="en-IN" sz="1800" b="0" i="0" u="none" strike="noStrike" baseline="0" dirty="0">
                <a:latin typeface="Times New Roman" panose="02020603050405020304" pitchFamily="18" charset="0"/>
              </a:rPr>
              <a:t>The Client-Server Model</a:t>
            </a:r>
          </a:p>
          <a:p>
            <a:pPr algn="l"/>
            <a:r>
              <a:rPr lang="en-US" sz="1800" b="0" i="0" u="none" strike="noStrike" baseline="0" dirty="0">
                <a:latin typeface="Times New Roman" panose="02020603050405020304" pitchFamily="18" charset="0"/>
              </a:rPr>
              <a:t>Remote file systems allow a computer to mom1.t one or more file systems</a:t>
            </a:r>
          </a:p>
          <a:p>
            <a:pPr algn="l"/>
            <a:r>
              <a:rPr lang="en-US" sz="1800" b="0" i="0" u="none" strike="noStrike" baseline="0" dirty="0">
                <a:latin typeface="Times New Roman" panose="02020603050405020304" pitchFamily="18" charset="0"/>
              </a:rPr>
              <a:t>from one or more remote machines. In this case, the machine containing the</a:t>
            </a:r>
          </a:p>
          <a:p>
            <a:pPr algn="l"/>
            <a:r>
              <a:rPr lang="en-US" sz="1800" b="0" i="0" u="none" strike="noStrike" baseline="0" dirty="0">
                <a:latin typeface="Times New Roman" panose="02020603050405020304" pitchFamily="18" charset="0"/>
              </a:rPr>
              <a:t>files is the </a:t>
            </a:r>
            <a:r>
              <a:rPr lang="en-US" sz="1800" b="0" i="1" u="none" strike="noStrike" baseline="0" dirty="0">
                <a:latin typeface="Times New Roman" panose="02020603050405020304" pitchFamily="18" charset="0"/>
              </a:rPr>
              <a:t>server, </a:t>
            </a:r>
            <a:r>
              <a:rPr lang="en-US" sz="1800" b="0" i="0" u="none" strike="noStrike" baseline="0" dirty="0">
                <a:latin typeface="Times New Roman" panose="02020603050405020304" pitchFamily="18" charset="0"/>
              </a:rPr>
              <a:t>and the machine seeking access to the files is the </a:t>
            </a:r>
            <a:r>
              <a:rPr lang="en-US" sz="1800" b="0" i="1" u="none" strike="noStrike" baseline="0" dirty="0">
                <a:latin typeface="Times New Roman" panose="02020603050405020304" pitchFamily="18" charset="0"/>
              </a:rPr>
              <a:t>client. </a:t>
            </a:r>
            <a:r>
              <a:rPr lang="en-US" sz="1800" b="0" i="0" u="none" strike="noStrike" baseline="0" dirty="0">
                <a:latin typeface="Times New Roman" panose="02020603050405020304" pitchFamily="18" charset="0"/>
              </a:rPr>
              <a:t>The</a:t>
            </a:r>
          </a:p>
          <a:p>
            <a:pPr algn="l"/>
            <a:r>
              <a:rPr lang="en-US" sz="1800" b="0" i="0" u="none" strike="noStrike" baseline="0" dirty="0">
                <a:latin typeface="Times New Roman" panose="02020603050405020304" pitchFamily="18" charset="0"/>
              </a:rPr>
              <a:t>client-server relationship is common with networked machines. Generally,</a:t>
            </a:r>
          </a:p>
          <a:p>
            <a:pPr algn="l"/>
            <a:r>
              <a:rPr lang="en-US" sz="1800" b="0" i="0" u="none" strike="noStrike" baseline="0" dirty="0">
                <a:latin typeface="Times New Roman" panose="02020603050405020304" pitchFamily="18" charset="0"/>
              </a:rPr>
              <a:t>the server declares that a resource is available to clients and specifies exactly</a:t>
            </a:r>
          </a:p>
          <a:p>
            <a:pPr algn="l"/>
            <a:r>
              <a:rPr lang="en-US" sz="1800" b="0" i="0" u="none" strike="noStrike" baseline="0" dirty="0">
                <a:latin typeface="Times New Roman" panose="02020603050405020304" pitchFamily="18" charset="0"/>
              </a:rPr>
              <a:t>which resource (in this case, which files) and exactly which clients. A server</a:t>
            </a:r>
          </a:p>
          <a:p>
            <a:pPr algn="l"/>
            <a:r>
              <a:rPr lang="en-US" sz="1800" b="0" i="0" u="none" strike="noStrike" baseline="0" dirty="0">
                <a:latin typeface="Times New Roman" panose="02020603050405020304" pitchFamily="18" charset="0"/>
              </a:rPr>
              <a:t>can serve multiple clients, and a client can use multiple servers, depending on</a:t>
            </a:r>
          </a:p>
          <a:p>
            <a:pPr algn="l"/>
            <a:r>
              <a:rPr lang="en-US" sz="1800" b="0" i="0" u="none" strike="noStrike" baseline="0" dirty="0">
                <a:latin typeface="Times New Roman" panose="02020603050405020304" pitchFamily="18" charset="0"/>
              </a:rPr>
              <a:t>the implementation details of a given client-server facility.</a:t>
            </a:r>
          </a:p>
          <a:p>
            <a:pPr algn="l"/>
            <a:r>
              <a:rPr lang="en-US" sz="1800" b="0" i="0" u="none" strike="noStrike" baseline="0" dirty="0">
                <a:latin typeface="Times New Roman" panose="02020603050405020304" pitchFamily="18" charset="0"/>
              </a:rPr>
              <a:t>The server usually specifies the available files on a volume or directory</a:t>
            </a:r>
          </a:p>
          <a:p>
            <a:pPr algn="l"/>
            <a:r>
              <a:rPr lang="en-US" sz="1800" b="0" i="0" u="none" strike="noStrike" baseline="0" dirty="0">
                <a:latin typeface="Times New Roman" panose="02020603050405020304" pitchFamily="18" charset="0"/>
              </a:rPr>
              <a:t>level. Client identification is more difficult. A client can be specified</a:t>
            </a:r>
          </a:p>
          <a:p>
            <a:pPr algn="l"/>
            <a:r>
              <a:rPr lang="en-US" sz="1800" b="0" i="0" u="none" strike="noStrike" baseline="0" dirty="0">
                <a:latin typeface="Times New Roman" panose="02020603050405020304" pitchFamily="18" charset="0"/>
              </a:rPr>
              <a:t>network name or other identifier, such as an </a:t>
            </a:r>
            <a:r>
              <a:rPr lang="en-US" sz="1800" b="0" i="1" u="none" strike="noStrike" baseline="0" dirty="0">
                <a:latin typeface="Times New Roman" panose="02020603050405020304" pitchFamily="18" charset="0"/>
              </a:rPr>
              <a:t>IP address, </a:t>
            </a:r>
            <a:r>
              <a:rPr lang="en-US" sz="1800" b="0" i="0" u="none" strike="noStrike" baseline="0" dirty="0">
                <a:latin typeface="Times New Roman" panose="02020603050405020304" pitchFamily="18" charset="0"/>
              </a:rPr>
              <a:t>but these can be spoofed or imitated. As a result of spoofing, an unauthorized client could be allowed</a:t>
            </a:r>
          </a:p>
          <a:p>
            <a:pPr algn="l"/>
            <a:r>
              <a:rPr lang="en-US" sz="1800" b="0" i="0" u="none" strike="noStrike" baseline="0" dirty="0">
                <a:latin typeface="Times New Roman" panose="02020603050405020304" pitchFamily="18" charset="0"/>
              </a:rPr>
              <a:t>access to the server. More secure solutions include secure authentication of the</a:t>
            </a:r>
          </a:p>
          <a:p>
            <a:pPr algn="l"/>
            <a:r>
              <a:rPr lang="en-US" sz="1800" b="0" i="0" u="none" strike="noStrike" baseline="0" dirty="0">
                <a:latin typeface="Times New Roman" panose="02020603050405020304" pitchFamily="18" charset="0"/>
              </a:rPr>
              <a:t>client via encrypted keys. Unfortunately, with security come many challenges,</a:t>
            </a:r>
          </a:p>
          <a:p>
            <a:pPr algn="l"/>
            <a:r>
              <a:rPr lang="en-US" sz="1800" b="0" i="0" u="none" strike="noStrike" baseline="0" dirty="0">
                <a:latin typeface="Times New Roman" panose="02020603050405020304" pitchFamily="18" charset="0"/>
              </a:rPr>
              <a:t>including ensuring compatibility of the client and server (they must use the</a:t>
            </a:r>
          </a:p>
          <a:p>
            <a:pPr algn="l"/>
            <a:r>
              <a:rPr lang="en-US" sz="1800" b="0" i="0" u="none" strike="noStrike" baseline="0" dirty="0">
                <a:latin typeface="Times New Roman" panose="02020603050405020304" pitchFamily="18" charset="0"/>
              </a:rPr>
              <a:t>same encryption algorithms) and security of key exchanges (intercepted keys</a:t>
            </a:r>
          </a:p>
          <a:p>
            <a:pPr algn="l"/>
            <a:r>
              <a:rPr lang="en-US" sz="1800" b="0" i="0" u="none" strike="noStrike" baseline="0" dirty="0">
                <a:latin typeface="Times New Roman" panose="02020603050405020304" pitchFamily="18" charset="0"/>
              </a:rPr>
              <a:t>could again allow unauthorized access). Because of the difficulty of solving</a:t>
            </a:r>
          </a:p>
          <a:p>
            <a:pPr algn="l"/>
            <a:r>
              <a:rPr lang="en-US" sz="1800" b="0" i="0" u="none" strike="noStrike" baseline="0" dirty="0">
                <a:latin typeface="Times New Roman" panose="02020603050405020304" pitchFamily="18" charset="0"/>
              </a:rPr>
              <a:t>these problems, unsecure authentication methods are most commonly used.</a:t>
            </a:r>
          </a:p>
          <a:p>
            <a:pPr algn="l"/>
            <a:r>
              <a:rPr lang="en-US" sz="1800" b="0" i="0" u="none" strike="noStrike" baseline="0" dirty="0">
                <a:latin typeface="Times New Roman" panose="02020603050405020304" pitchFamily="18" charset="0"/>
              </a:rPr>
              <a:t>In the case of UNIX and its network file system (NFS), authentication takes</a:t>
            </a:r>
          </a:p>
          <a:p>
            <a:pPr algn="l"/>
            <a:r>
              <a:rPr lang="en-US" sz="1800" b="0" i="0" u="none" strike="noStrike" baseline="0" dirty="0">
                <a:latin typeface="Times New Roman" panose="02020603050405020304" pitchFamily="18" charset="0"/>
              </a:rPr>
              <a:t>place via the client networking information, by default. In this scheme, the</a:t>
            </a:r>
          </a:p>
          <a:p>
            <a:pPr algn="l"/>
            <a:r>
              <a:rPr lang="en-US" sz="1800" b="0" i="0" u="none" strike="noStrike" baseline="0" dirty="0">
                <a:latin typeface="Times New Roman" panose="02020603050405020304" pitchFamily="18" charset="0"/>
              </a:rPr>
              <a:t>user's IDs on the client and server must match. </a:t>
            </a:r>
            <a:r>
              <a:rPr lang="en-US" sz="1800" b="0" i="0" u="none" strike="noStrike" baseline="0" dirty="0" err="1">
                <a:latin typeface="Arial" panose="020B0604020202020204" pitchFamily="34" charset="0"/>
              </a:rPr>
              <a:t>lf</a:t>
            </a:r>
            <a:r>
              <a:rPr lang="en-US" sz="1800" b="0" i="0"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they do not, the server will</a:t>
            </a:r>
          </a:p>
          <a:p>
            <a:pPr algn="l"/>
            <a:r>
              <a:rPr lang="en-US" sz="1800" b="0" i="0" u="none" strike="noStrike" baseline="0" dirty="0">
                <a:latin typeface="Times New Roman" panose="02020603050405020304" pitchFamily="18" charset="0"/>
              </a:rPr>
              <a:t>be unable to determine access rights to files. Consider the example of a user</a:t>
            </a:r>
          </a:p>
          <a:p>
            <a:pPr algn="l"/>
            <a:r>
              <a:rPr lang="en-US" sz="1800" b="0" i="0" u="none" strike="noStrike" baseline="0" dirty="0">
                <a:latin typeface="Times New Roman" panose="02020603050405020304" pitchFamily="18" charset="0"/>
              </a:rPr>
              <a:t>who has an ID of 1000 on the client and 2000 on the server. A request from</a:t>
            </a:r>
          </a:p>
          <a:p>
            <a:pPr algn="l"/>
            <a:r>
              <a:rPr lang="en-US" sz="1800" b="0" i="0" u="none" strike="noStrike" baseline="0" dirty="0">
                <a:latin typeface="Times New Roman" panose="02020603050405020304" pitchFamily="18" charset="0"/>
              </a:rPr>
              <a:t>the client to the server for a specific file will not be handled appropriately, as</a:t>
            </a:r>
          </a:p>
          <a:p>
            <a:pPr algn="l"/>
            <a:r>
              <a:rPr lang="en-US" sz="1800" b="0" i="0" u="none" strike="noStrike" baseline="0" dirty="0">
                <a:latin typeface="Times New Roman" panose="02020603050405020304" pitchFamily="18" charset="0"/>
              </a:rPr>
              <a:t>the server will determine if user 1000 has access to the file rather than basing</a:t>
            </a:r>
          </a:p>
          <a:p>
            <a:pPr algn="l"/>
            <a:r>
              <a:rPr lang="en-US" sz="1800" b="0" i="0" u="none" strike="noStrike" baseline="0" dirty="0">
                <a:latin typeface="Times New Roman" panose="02020603050405020304" pitchFamily="18" charset="0"/>
              </a:rPr>
              <a:t>the determination on the </a:t>
            </a:r>
            <a:r>
              <a:rPr lang="en-US" sz="1800" b="0" i="1" u="none" strike="noStrike" baseline="0" dirty="0">
                <a:latin typeface="Times New Roman" panose="02020603050405020304" pitchFamily="18" charset="0"/>
              </a:rPr>
              <a:t>real </a:t>
            </a:r>
            <a:r>
              <a:rPr lang="en-US" sz="1800" b="0" i="0" u="none" strike="noStrike" baseline="0" dirty="0">
                <a:latin typeface="Times New Roman" panose="02020603050405020304" pitchFamily="18" charset="0"/>
              </a:rPr>
              <a:t>user ID of 2000. Access is thus granted or denied</a:t>
            </a:r>
          </a:p>
          <a:p>
            <a:pPr algn="l"/>
            <a:r>
              <a:rPr lang="en-US" sz="1800" b="0" i="0" u="none" strike="noStrike" baseline="0" dirty="0">
                <a:latin typeface="Times New Roman" panose="02020603050405020304" pitchFamily="18" charset="0"/>
              </a:rPr>
              <a:t>based on incorrect authentication information. The server must trust the client</a:t>
            </a:r>
          </a:p>
          <a:p>
            <a:pPr algn="l"/>
            <a:r>
              <a:rPr lang="en-US" sz="1800" b="0" i="0" u="none" strike="noStrike" baseline="0" dirty="0">
                <a:latin typeface="Times New Roman" panose="02020603050405020304" pitchFamily="18" charset="0"/>
              </a:rPr>
              <a:t>to present the correct user ID. Note that the NFS protocols allow many-to-many</a:t>
            </a:r>
          </a:p>
          <a:p>
            <a:pPr algn="l"/>
            <a:r>
              <a:rPr lang="en-US" sz="1800" b="0" i="0" u="none" strike="noStrike" baseline="0" dirty="0">
                <a:latin typeface="Times New Roman" panose="02020603050405020304" pitchFamily="18" charset="0"/>
              </a:rPr>
              <a:t>relationships. That is, many servers can provide files to many clients. In fact</a:t>
            </a:r>
          </a:p>
          <a:p>
            <a:pPr algn="l"/>
            <a:r>
              <a:rPr lang="en-US" sz="1800" b="0" i="0" u="none" strike="noStrike" baseline="0" dirty="0">
                <a:latin typeface="Times New Roman" panose="02020603050405020304" pitchFamily="18" charset="0"/>
              </a:rPr>
              <a:t>a given machine can be both a server to some NFS clients and a client of other</a:t>
            </a:r>
          </a:p>
          <a:p>
            <a:pPr algn="l"/>
            <a:r>
              <a:rPr lang="en-IN" sz="1800" b="0" i="0" u="none" strike="noStrike" baseline="0" dirty="0">
                <a:latin typeface="Times New Roman" panose="02020603050405020304" pitchFamily="18" charset="0"/>
              </a:rPr>
              <a:t>NFS servers.</a:t>
            </a:r>
          </a:p>
          <a:p>
            <a:pPr algn="l"/>
            <a:r>
              <a:rPr lang="en-US" sz="1800" b="0" i="0" u="none" strike="noStrike" baseline="0" dirty="0">
                <a:latin typeface="Times New Roman" panose="02020603050405020304" pitchFamily="18" charset="0"/>
              </a:rPr>
              <a:t>Once the remote file system is mounted, file operation requests are sent</a:t>
            </a:r>
          </a:p>
          <a:p>
            <a:pPr algn="l"/>
            <a:r>
              <a:rPr lang="en-US" sz="1800" b="0" i="0" u="none" strike="noStrike" baseline="0" dirty="0">
                <a:latin typeface="Times New Roman" panose="02020603050405020304" pitchFamily="18" charset="0"/>
              </a:rPr>
              <a:t>on behalf of the user across the network to the server via the DFS protocol.</a:t>
            </a:r>
          </a:p>
          <a:p>
            <a:pPr algn="l"/>
            <a:r>
              <a:rPr lang="en-US" sz="1800" b="0" i="0" u="none" strike="noStrike" baseline="0" dirty="0">
                <a:latin typeface="Times New Roman" panose="02020603050405020304" pitchFamily="18" charset="0"/>
              </a:rPr>
              <a:t>Typically, a file-open request is sent along with the ID of the requesting user.</a:t>
            </a:r>
          </a:p>
          <a:p>
            <a:pPr algn="l"/>
            <a:r>
              <a:rPr lang="en-US" sz="1800" b="0" i="0" u="none" strike="noStrike" baseline="0" dirty="0">
                <a:latin typeface="Times New Roman" panose="02020603050405020304" pitchFamily="18" charset="0"/>
              </a:rPr>
              <a:t>The server then applies the standard access checks to determine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the user has</a:t>
            </a:r>
          </a:p>
          <a:p>
            <a:pPr algn="l"/>
            <a:r>
              <a:rPr lang="en-US" sz="1800" b="0" i="0" u="none" strike="noStrike" baseline="0" dirty="0">
                <a:latin typeface="Times New Roman" panose="02020603050405020304" pitchFamily="18" charset="0"/>
              </a:rPr>
              <a:t>credentials to access the file in the mode requested. The request is either allowed</a:t>
            </a:r>
          </a:p>
          <a:p>
            <a:pPr algn="l"/>
            <a:r>
              <a:rPr lang="en-US" sz="1800" b="0" i="0" u="none" strike="noStrike" baseline="0" dirty="0">
                <a:latin typeface="Times New Roman" panose="02020603050405020304" pitchFamily="18" charset="0"/>
              </a:rPr>
              <a:t>or denied.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it is allowed, a file handle is returned to the client application,</a:t>
            </a:r>
          </a:p>
          <a:p>
            <a:pPr algn="l"/>
            <a:r>
              <a:rPr lang="en-US" sz="1800" b="0" i="0" u="none" strike="noStrike" baseline="0" dirty="0">
                <a:latin typeface="Times New Roman" panose="02020603050405020304" pitchFamily="18" charset="0"/>
              </a:rPr>
              <a:t>and the application then can perform read, write, and other operations on the</a:t>
            </a:r>
          </a:p>
          <a:p>
            <a:pPr algn="l"/>
            <a:r>
              <a:rPr lang="en-US" sz="1800" b="0" i="0" u="none" strike="noStrike" baseline="0" dirty="0">
                <a:latin typeface="Times New Roman" panose="02020603050405020304" pitchFamily="18" charset="0"/>
              </a:rPr>
              <a:t>file. The client closes the file when access is completed. The operating system</a:t>
            </a:r>
          </a:p>
          <a:p>
            <a:pPr algn="l"/>
            <a:r>
              <a:rPr lang="en-US" sz="1800" b="0" i="0" u="none" strike="noStrike" baseline="0" dirty="0">
                <a:latin typeface="Times New Roman" panose="02020603050405020304" pitchFamily="18" charset="0"/>
              </a:rPr>
              <a:t>may apply semantics similar to those for a local file-system mount or may use</a:t>
            </a:r>
          </a:p>
          <a:p>
            <a:pPr algn="l"/>
            <a:r>
              <a:rPr lang="en-IN" sz="1800" b="0" i="0" u="none" strike="noStrike" baseline="0" dirty="0">
                <a:latin typeface="Times New Roman" panose="02020603050405020304" pitchFamily="18" charset="0"/>
              </a:rPr>
              <a:t>different semantics.</a:t>
            </a:r>
            <a:endParaRPr lang="en-US" sz="1800" b="0" i="0" u="none" strike="noStrike" baseline="0" dirty="0">
              <a:latin typeface="Times New Roman" panose="02020603050405020304" pitchFamily="18" charset="0"/>
            </a:endParaRPr>
          </a:p>
          <a:p>
            <a:pPr algn="l"/>
            <a:r>
              <a:rPr lang="en-IN" sz="1800" b="0" i="0" u="none" strike="noStrike" baseline="0" dirty="0">
                <a:latin typeface="Times New Roman" panose="02020603050405020304" pitchFamily="18" charset="0"/>
              </a:rPr>
              <a:t>Distributed Information Systems</a:t>
            </a:r>
          </a:p>
          <a:p>
            <a:pPr algn="l"/>
            <a:r>
              <a:rPr lang="en-US" sz="1800" b="0" i="0" u="none" strike="noStrike" baseline="0" dirty="0">
                <a:latin typeface="Times New Roman" panose="02020603050405020304" pitchFamily="18" charset="0"/>
              </a:rPr>
              <a:t>To make client-server systems easier to manage,</a:t>
            </a:r>
          </a:p>
          <a:p>
            <a:pPr algn="l"/>
            <a:r>
              <a:rPr lang="en-US" sz="1800" b="0" i="0" u="none" strike="noStrike" baseline="0" dirty="0">
                <a:latin typeface="Times New Roman" panose="02020603050405020304" pitchFamily="18" charset="0"/>
              </a:rPr>
              <a:t>also known as provide unified access</a:t>
            </a:r>
          </a:p>
          <a:p>
            <a:pPr algn="l"/>
            <a:r>
              <a:rPr lang="en-US" sz="1800" b="0" i="0" u="none" strike="noStrike" baseline="0" dirty="0">
                <a:latin typeface="Times New Roman" panose="02020603050405020304" pitchFamily="18" charset="0"/>
              </a:rPr>
              <a:t>to the information needed for remote computing. The</a:t>
            </a:r>
          </a:p>
          <a:p>
            <a:pPr algn="l"/>
            <a:r>
              <a:rPr lang="en-US" sz="1800" b="0" i="0" u="none" strike="noStrike" baseline="0" dirty="0">
                <a:latin typeface="Times New Roman" panose="02020603050405020304" pitchFamily="18" charset="0"/>
              </a:rPr>
              <a:t>provides host-name-to-network-address translations for the entire</a:t>
            </a:r>
          </a:p>
          <a:p>
            <a:pPr algn="l"/>
            <a:r>
              <a:rPr lang="en-US" sz="1800" b="0" i="0" u="none" strike="noStrike" baseline="0" dirty="0">
                <a:latin typeface="Times New Roman" panose="02020603050405020304" pitchFamily="18" charset="0"/>
              </a:rPr>
              <a:t>Internet (including the World Wide Web). Before DNS became widespread,</a:t>
            </a:r>
          </a:p>
          <a:p>
            <a:pPr algn="l"/>
            <a:r>
              <a:rPr lang="en-US" sz="1800" b="0" i="0" u="none" strike="noStrike" baseline="0" dirty="0">
                <a:latin typeface="Times New Roman" panose="02020603050405020304" pitchFamily="18" charset="0"/>
              </a:rPr>
              <a:t>files containing the same information were sent via e-mail or </a:t>
            </a:r>
            <a:r>
              <a:rPr lang="en-US" sz="1800" b="0" i="0" u="none" strike="noStrike" baseline="0" dirty="0">
                <a:latin typeface="Arial" panose="020B0604020202020204" pitchFamily="34" charset="0"/>
              </a:rPr>
              <a:t>ftp </a:t>
            </a:r>
            <a:r>
              <a:rPr lang="en-US" sz="1800" b="0" i="0" u="none" strike="noStrike" baseline="0" dirty="0">
                <a:latin typeface="Times New Roman" panose="02020603050405020304" pitchFamily="18" charset="0"/>
              </a:rPr>
              <a:t>between all</a:t>
            </a:r>
          </a:p>
          <a:p>
            <a:pPr algn="l"/>
            <a:r>
              <a:rPr lang="en-US" sz="1800" b="0" i="0" u="none" strike="noStrike" baseline="0" dirty="0">
                <a:latin typeface="Times New Roman" panose="02020603050405020304" pitchFamily="18" charset="0"/>
              </a:rPr>
              <a:t>networked hosts. This methodology was not scalable. DNS is further discussed</a:t>
            </a:r>
          </a:p>
          <a:p>
            <a:pPr algn="l"/>
            <a:r>
              <a:rPr lang="en-IN" sz="1800" b="0" i="0" u="none" strike="noStrike" baseline="0" dirty="0">
                <a:latin typeface="Times New Roman" panose="02020603050405020304" pitchFamily="18" charset="0"/>
              </a:rPr>
              <a:t>in Section 16.5.1.</a:t>
            </a:r>
          </a:p>
          <a:p>
            <a:pPr algn="l"/>
            <a:r>
              <a:rPr lang="en-US" sz="1800" b="0" i="0" u="none" strike="noStrike" baseline="0" dirty="0">
                <a:latin typeface="Times New Roman" panose="02020603050405020304" pitchFamily="18" charset="0"/>
              </a:rPr>
              <a:t>Other distributed information systems provide </a:t>
            </a:r>
            <a:r>
              <a:rPr lang="en-US" sz="1800" b="0" i="1" u="none" strike="noStrike" baseline="0" dirty="0">
                <a:latin typeface="Times New Roman" panose="02020603050405020304" pitchFamily="18" charset="0"/>
              </a:rPr>
              <a:t>user name/password/user</a:t>
            </a:r>
          </a:p>
          <a:p>
            <a:pPr algn="l"/>
            <a:r>
              <a:rPr lang="en-US" sz="1800" b="0" i="1" u="none" strike="noStrike" baseline="0" dirty="0">
                <a:latin typeface="Arial" panose="020B0604020202020204" pitchFamily="34" charset="0"/>
              </a:rPr>
              <a:t>ID/group ID </a:t>
            </a:r>
            <a:r>
              <a:rPr lang="en-US" sz="1800" b="0" i="0" u="none" strike="noStrike" baseline="0" dirty="0">
                <a:latin typeface="Times New Roman" panose="02020603050405020304" pitchFamily="18" charset="0"/>
              </a:rPr>
              <a:t>space for a distributed facility. UNIX systems have employed a wide</a:t>
            </a:r>
          </a:p>
          <a:p>
            <a:pPr algn="l"/>
            <a:r>
              <a:rPr lang="en-US" sz="1800" b="0" i="0" u="none" strike="noStrike" baseline="0" dirty="0">
                <a:latin typeface="Times New Roman" panose="02020603050405020304" pitchFamily="18" charset="0"/>
              </a:rPr>
              <a:t>variety of distributed-information methods. Sun Microsystems introduced</a:t>
            </a:r>
          </a:p>
          <a:p>
            <a:pPr algn="l"/>
            <a:r>
              <a:rPr lang="en-US" sz="1800" b="0" i="1" u="none" strike="noStrike" baseline="0" dirty="0">
                <a:latin typeface="Times New Roman" panose="02020603050405020304" pitchFamily="18" charset="0"/>
              </a:rPr>
              <a:t>yellow pages </a:t>
            </a:r>
            <a:r>
              <a:rPr lang="en-US" sz="1800" b="0" i="0" u="none" strike="noStrike" baseline="0" dirty="0">
                <a:latin typeface="Times New Roman" panose="02020603050405020304" pitchFamily="18" charset="0"/>
              </a:rPr>
              <a:t>(since renamed or and most of</a:t>
            </a:r>
          </a:p>
          <a:p>
            <a:pPr algn="l"/>
            <a:r>
              <a:rPr lang="en-US" sz="1800" b="0" i="0" u="none" strike="noStrike" baseline="0" dirty="0">
                <a:latin typeface="Times New Roman" panose="02020603050405020304" pitchFamily="18" charset="0"/>
              </a:rPr>
              <a:t>the industry adopted its use. </a:t>
            </a:r>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centralizes storage of user names, host names,</a:t>
            </a:r>
          </a:p>
          <a:p>
            <a:pPr algn="l"/>
            <a:r>
              <a:rPr lang="en-US" sz="1800" b="0" i="0" u="none" strike="noStrike" baseline="0" dirty="0">
                <a:latin typeface="Times New Roman" panose="02020603050405020304" pitchFamily="18" charset="0"/>
              </a:rPr>
              <a:t>printer information, and the like. Unfortunately, it uses unsecure authentication</a:t>
            </a:r>
          </a:p>
          <a:p>
            <a:pPr algn="l"/>
            <a:r>
              <a:rPr lang="en-US" sz="1800" b="0" i="0" u="none" strike="noStrike" baseline="0" dirty="0">
                <a:latin typeface="Times New Roman" panose="02020603050405020304" pitchFamily="18" charset="0"/>
              </a:rPr>
              <a:t>methods, including sending user passwords unencrypted (in </a:t>
            </a:r>
            <a:r>
              <a:rPr lang="en-US" sz="1800" b="0" i="1" u="none" strike="noStrike" baseline="0" dirty="0">
                <a:latin typeface="Times New Roman" panose="02020603050405020304" pitchFamily="18" charset="0"/>
              </a:rPr>
              <a:t>clear text) </a:t>
            </a:r>
            <a:r>
              <a:rPr lang="en-US" sz="1800" b="0" i="0" u="none" strike="noStrike" baseline="0" dirty="0">
                <a:latin typeface="Times New Roman" panose="02020603050405020304" pitchFamily="18" charset="0"/>
              </a:rPr>
              <a:t>and</a:t>
            </a:r>
          </a:p>
          <a:p>
            <a:pPr algn="l"/>
            <a:r>
              <a:rPr lang="en-US" sz="1800" b="0" i="0" u="none" strike="noStrike" baseline="0" dirty="0">
                <a:latin typeface="Times New Roman" panose="02020603050405020304" pitchFamily="18" charset="0"/>
              </a:rPr>
              <a:t>identifying hosts by IP address. Sun's NIS+ is a much more secure replacement</a:t>
            </a:r>
          </a:p>
          <a:p>
            <a:pPr algn="l"/>
            <a:r>
              <a:rPr lang="en-US" sz="1800" b="0" i="0" u="none" strike="noStrike" baseline="0" dirty="0">
                <a:latin typeface="Times New Roman" panose="02020603050405020304" pitchFamily="18" charset="0"/>
              </a:rPr>
              <a:t>for NIS but is also much more complicated and has not been widely adopted.</a:t>
            </a:r>
          </a:p>
          <a:p>
            <a:pPr algn="l"/>
            <a:r>
              <a:rPr lang="en-US" sz="1800" b="0" i="0" u="none" strike="noStrike" baseline="0" dirty="0">
                <a:latin typeface="Times New Roman" panose="02020603050405020304" pitchFamily="18" charset="0"/>
              </a:rPr>
              <a:t>In the case of Microsoft’s common Internet file system (CIFS), </a:t>
            </a:r>
            <a:r>
              <a:rPr lang="en-IN" sz="1800" b="0" i="0" u="none" strike="noStrike" baseline="0" dirty="0">
                <a:latin typeface="Times New Roman" panose="02020603050405020304" pitchFamily="18" charset="0"/>
              </a:rPr>
              <a:t>network</a:t>
            </a:r>
          </a:p>
          <a:p>
            <a:pPr algn="l"/>
            <a:r>
              <a:rPr lang="en-US" sz="1800" b="0" i="0" u="none" strike="noStrike" baseline="0" dirty="0">
                <a:latin typeface="Times New Roman" panose="02020603050405020304" pitchFamily="18" charset="0"/>
              </a:rPr>
              <a:t>information is used in conjunction with user authentication (user name and</a:t>
            </a:r>
          </a:p>
          <a:p>
            <a:pPr algn="l"/>
            <a:r>
              <a:rPr lang="en-US" sz="1800" b="0" i="0" u="none" strike="noStrike" baseline="0" dirty="0">
                <a:latin typeface="Times New Roman" panose="02020603050405020304" pitchFamily="18" charset="0"/>
              </a:rPr>
              <a:t>password) to create a that the server uses to decide whether</a:t>
            </a:r>
          </a:p>
          <a:p>
            <a:pPr algn="l"/>
            <a:r>
              <a:rPr lang="en-US" sz="1800" b="0" i="0" u="none" strike="noStrike" baseline="0" dirty="0">
                <a:latin typeface="Times New Roman" panose="02020603050405020304" pitchFamily="18" charset="0"/>
              </a:rPr>
              <a:t>to allow or deny access to a requested file system. For this authentication</a:t>
            </a:r>
          </a:p>
          <a:p>
            <a:pPr algn="l"/>
            <a:r>
              <a:rPr lang="en-US" sz="1800" b="0" i="0" u="none" strike="noStrike" baseline="0" dirty="0">
                <a:latin typeface="Times New Roman" panose="02020603050405020304" pitchFamily="18" charset="0"/>
              </a:rPr>
              <a:t>to be valid, the user names m.u.st match from machine to machine (as with</a:t>
            </a:r>
          </a:p>
          <a:p>
            <a:pPr algn="l"/>
            <a:r>
              <a:rPr lang="en-US" sz="1800" b="0" i="0" u="none" strike="noStrike" baseline="0" dirty="0">
                <a:latin typeface="Times New Roman" panose="02020603050405020304" pitchFamily="18" charset="0"/>
              </a:rPr>
              <a:t>NFS). Microsoft uses two distributed naming structures to provide a single</a:t>
            </a:r>
          </a:p>
          <a:p>
            <a:pPr algn="l"/>
            <a:r>
              <a:rPr lang="en-US" sz="1800" b="0" i="0" u="none" strike="noStrike" baseline="0" dirty="0">
                <a:latin typeface="Times New Roman" panose="02020603050405020304" pitchFamily="18" charset="0"/>
              </a:rPr>
              <a:t>name space for users. The older naming technology is The newer</a:t>
            </a:r>
          </a:p>
          <a:p>
            <a:pPr algn="l"/>
            <a:r>
              <a:rPr lang="en-US" sz="1800" b="0" i="0" u="none" strike="noStrike" baseline="0" dirty="0">
                <a:latin typeface="Times New Roman" panose="02020603050405020304" pitchFamily="18" charset="0"/>
              </a:rPr>
              <a:t>technology, available in Windows </a:t>
            </a:r>
            <a:r>
              <a:rPr lang="en-US" sz="1800" b="0" i="0" u="none" strike="noStrike" baseline="0" dirty="0">
                <a:latin typeface="Arial" panose="020B0604020202020204" pitchFamily="34" charset="0"/>
              </a:rPr>
              <a:t>XP </a:t>
            </a:r>
            <a:r>
              <a:rPr lang="en-US" sz="1800" b="0" i="0" u="none" strike="noStrike" baseline="0" dirty="0">
                <a:latin typeface="Times New Roman" panose="02020603050405020304" pitchFamily="18" charset="0"/>
              </a:rPr>
              <a:t>and Windows 2000, is</a:t>
            </a:r>
          </a:p>
          <a:p>
            <a:pPr algn="l"/>
            <a:r>
              <a:rPr lang="en-US" sz="1800" b="0" i="0" u="none" strike="noStrike" baseline="0" dirty="0">
                <a:latin typeface="Times New Roman" panose="02020603050405020304" pitchFamily="18" charset="0"/>
              </a:rPr>
              <a:t>Once established, the distributed naming facility is used by all clients</a:t>
            </a:r>
          </a:p>
          <a:p>
            <a:pPr algn="l"/>
            <a:r>
              <a:rPr lang="en-IN" sz="1800" b="0" i="0" u="none" strike="noStrike" baseline="0" dirty="0">
                <a:latin typeface="Times New Roman" panose="02020603050405020304" pitchFamily="18" charset="0"/>
              </a:rPr>
              <a:t>servers to authenticate users.</a:t>
            </a:r>
          </a:p>
          <a:p>
            <a:pPr algn="l"/>
            <a:r>
              <a:rPr lang="en-US" sz="1800" b="0" i="0" u="none" strike="noStrike" baseline="0" dirty="0">
                <a:latin typeface="Times New Roman" panose="02020603050405020304" pitchFamily="18" charset="0"/>
              </a:rPr>
              <a:t>The industry is moving toward use of the</a:t>
            </a:r>
          </a:p>
          <a:p>
            <a:pPr algn="l"/>
            <a:r>
              <a:rPr lang="en-US" sz="1800" b="0" i="0" u="none" strike="noStrike" baseline="0" dirty="0">
                <a:latin typeface="Times New Roman" panose="02020603050405020304" pitchFamily="18" charset="0"/>
              </a:rPr>
              <a:t>as a secure distributed naming mechanism. In fact, active</a:t>
            </a:r>
          </a:p>
          <a:p>
            <a:pPr algn="l"/>
            <a:r>
              <a:rPr lang="en-US" sz="1800" b="0" i="0" u="none" strike="noStrike" baseline="0" dirty="0">
                <a:latin typeface="Times New Roman" panose="02020603050405020304" pitchFamily="18" charset="0"/>
              </a:rPr>
              <a:t>is based on LDAP. Sun Microsystems includes LDAP with the</a:t>
            </a:r>
          </a:p>
          <a:p>
            <a:pPr algn="l"/>
            <a:r>
              <a:rPr lang="en-US" sz="1800" b="0" i="0" u="none" strike="noStrike" baseline="0" dirty="0">
                <a:latin typeface="Times New Roman" panose="02020603050405020304" pitchFamily="18" charset="0"/>
              </a:rPr>
              <a:t>operating system and allows it to be employed for user authentication as</a:t>
            </a:r>
          </a:p>
          <a:p>
            <a:pPr algn="l"/>
            <a:r>
              <a:rPr lang="en-US" sz="1800" b="0" i="0" u="none" strike="noStrike" baseline="0" dirty="0">
                <a:latin typeface="Times New Roman" panose="02020603050405020304" pitchFamily="18" charset="0"/>
              </a:rPr>
              <a:t>well as system-wide retrieval of information, such as availability of printers.</a:t>
            </a:r>
          </a:p>
          <a:p>
            <a:pPr algn="l"/>
            <a:r>
              <a:rPr lang="en-US" sz="1800" b="0" i="0" u="none" strike="noStrike" baseline="0" dirty="0">
                <a:latin typeface="Times New Roman" panose="02020603050405020304" pitchFamily="18" charset="0"/>
              </a:rPr>
              <a:t>Conceivably, one distributed LDAP directory could be used by an organization</a:t>
            </a:r>
          </a:p>
          <a:p>
            <a:pPr algn="l"/>
            <a:r>
              <a:rPr lang="en-US" sz="1800" b="0" i="0" u="none" strike="noStrike" baseline="0" dirty="0">
                <a:latin typeface="Times New Roman" panose="02020603050405020304" pitchFamily="18" charset="0"/>
              </a:rPr>
              <a:t>to store all user and resource information for all the organization's computers.</a:t>
            </a:r>
          </a:p>
          <a:p>
            <a:pPr algn="l"/>
            <a:r>
              <a:rPr lang="en-US" sz="1800" b="0" i="0" u="none" strike="noStrike" baseline="0" dirty="0">
                <a:latin typeface="Times New Roman" panose="02020603050405020304" pitchFamily="18" charset="0"/>
              </a:rPr>
              <a:t>The result would be for users, who would enter</a:t>
            </a:r>
          </a:p>
          <a:p>
            <a:pPr algn="l"/>
            <a:r>
              <a:rPr lang="en-US" sz="1800" b="0" i="0" u="none" strike="noStrike" baseline="0" dirty="0">
                <a:latin typeface="Times New Roman" panose="02020603050405020304" pitchFamily="18" charset="0"/>
              </a:rPr>
              <a:t>their authentication information once for access to all computers within the</a:t>
            </a:r>
          </a:p>
          <a:p>
            <a:pPr algn="l"/>
            <a:r>
              <a:rPr lang="en-US" sz="1800" b="0" i="0" u="none" strike="noStrike" baseline="0" dirty="0">
                <a:latin typeface="Times New Roman" panose="02020603050405020304" pitchFamily="18" charset="0"/>
              </a:rPr>
              <a:t>organization. </a:t>
            </a:r>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would also ease system-administration efforts by combining,</a:t>
            </a:r>
          </a:p>
          <a:p>
            <a:pPr algn="l"/>
            <a:r>
              <a:rPr lang="en-US" sz="1800" b="0" i="0" u="none" strike="noStrike" baseline="0" dirty="0">
                <a:latin typeface="Times New Roman" panose="02020603050405020304" pitchFamily="18" charset="0"/>
              </a:rPr>
              <a:t>in one location, information that is currently scattered in various files on each</a:t>
            </a:r>
          </a:p>
          <a:p>
            <a:pPr algn="l"/>
            <a:r>
              <a:rPr lang="en-US" sz="1800" b="0" i="0" u="none" strike="noStrike" baseline="0" dirty="0">
                <a:latin typeface="Times New Roman" panose="02020603050405020304" pitchFamily="18" charset="0"/>
              </a:rPr>
              <a:t>system or in different distributed information services. </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42</a:t>
            </a:fld>
            <a:endParaRPr lang="en-IN"/>
          </a:p>
        </p:txBody>
      </p:sp>
    </p:spTree>
    <p:extLst>
      <p:ext uri="{BB962C8B-B14F-4D97-AF65-F5344CB8AC3E}">
        <p14:creationId xmlns:p14="http://schemas.microsoft.com/office/powerpoint/2010/main" val="323784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Data cannot be written to secondary storage unless they are within a file. </a:t>
            </a:r>
          </a:p>
          <a:p>
            <a:pPr algn="l"/>
            <a:r>
              <a:rPr lang="en-US" sz="1800" b="0" i="0" u="none" strike="noStrike" baseline="0" dirty="0">
                <a:latin typeface="Times New Roman" panose="02020603050405020304" pitchFamily="18" charset="0"/>
              </a:rPr>
              <a:t>Commonly, files represent programs (both source and object forms) and data. </a:t>
            </a:r>
          </a:p>
          <a:p>
            <a:pPr algn="l"/>
            <a:r>
              <a:rPr lang="en-US" sz="1800" b="0" i="0" u="none" strike="noStrike" baseline="0" dirty="0">
                <a:latin typeface="Times New Roman" panose="02020603050405020304" pitchFamily="18" charset="0"/>
              </a:rPr>
              <a:t>Data files may be numeric, alphabetic, alphanumeric, or binary. </a:t>
            </a:r>
          </a:p>
          <a:p>
            <a:pPr algn="l"/>
            <a:r>
              <a:rPr lang="en-US" sz="1800" b="0" i="0" u="none" strike="noStrike" baseline="0" dirty="0">
                <a:latin typeface="Times New Roman" panose="02020603050405020304" pitchFamily="18" charset="0"/>
              </a:rPr>
              <a:t>Files may be free form, such as text files, or may be formatted rigidly. </a:t>
            </a:r>
          </a:p>
          <a:p>
            <a:pPr algn="l"/>
            <a:r>
              <a:rPr lang="en-US" sz="1800" b="0" i="0" u="none" strike="noStrike" baseline="0" dirty="0">
                <a:latin typeface="Times New Roman" panose="02020603050405020304" pitchFamily="18" charset="0"/>
              </a:rPr>
              <a:t>In general, a file is a sequence of bits, bytes, lines, or records the meaning of which is defined by the file’s creator and user. The concept of a file is thus extremely general.</a:t>
            </a:r>
          </a:p>
          <a:p>
            <a:pPr algn="l"/>
            <a:r>
              <a:rPr lang="en-US" sz="1800" b="0" i="0" u="none" strike="noStrike" baseline="0" dirty="0">
                <a:latin typeface="Times New Roman" panose="02020603050405020304" pitchFamily="18" charset="0"/>
              </a:rPr>
              <a:t>file has a certain defined structure which depends on its type. </a:t>
            </a:r>
          </a:p>
          <a:p>
            <a:pPr algn="l"/>
            <a:r>
              <a:rPr lang="en-US" sz="1800" b="0" i="1" u="none" strike="noStrike" baseline="0" dirty="0">
                <a:latin typeface="Times New Roman" panose="02020603050405020304" pitchFamily="18" charset="0"/>
              </a:rPr>
              <a:t>A text </a:t>
            </a:r>
            <a:r>
              <a:rPr lang="en-US" sz="1800" b="0" i="0" u="none" strike="noStrike" baseline="0" dirty="0">
                <a:latin typeface="Times New Roman" panose="02020603050405020304" pitchFamily="18" charset="0"/>
              </a:rPr>
              <a:t>file is a sequence of characters organized into lines (and possibly pages). </a:t>
            </a:r>
          </a:p>
          <a:p>
            <a:pPr algn="l"/>
            <a:r>
              <a:rPr lang="en-US" sz="1800" b="0" i="1" u="none" strike="noStrike" baseline="0" dirty="0">
                <a:latin typeface="Times New Roman" panose="02020603050405020304" pitchFamily="18" charset="0"/>
              </a:rPr>
              <a:t>A source </a:t>
            </a:r>
            <a:r>
              <a:rPr lang="en-US" sz="1800" b="0" i="0" u="none" strike="noStrike" baseline="0" dirty="0">
                <a:latin typeface="Times New Roman" panose="02020603050405020304" pitchFamily="18" charset="0"/>
              </a:rPr>
              <a:t>file is a sequence of subroutines and functions, each of which is further organized as declarations followed by executable statements. </a:t>
            </a:r>
          </a:p>
          <a:p>
            <a:pPr algn="l"/>
            <a:r>
              <a:rPr lang="en-US" sz="1800" b="0" i="0" u="none" strike="noStrike" baseline="0" dirty="0">
                <a:latin typeface="Times New Roman" panose="02020603050405020304" pitchFamily="18" charset="0"/>
              </a:rPr>
              <a:t>An </a:t>
            </a:r>
            <a:r>
              <a:rPr lang="en-US" sz="1800" b="0" i="1" u="none" strike="noStrike" baseline="0" dirty="0">
                <a:latin typeface="Times New Roman" panose="02020603050405020304" pitchFamily="18" charset="0"/>
              </a:rPr>
              <a:t>object </a:t>
            </a:r>
            <a:r>
              <a:rPr lang="en-US" sz="1800" b="0" i="0" u="none" strike="noStrike" baseline="0" dirty="0">
                <a:latin typeface="Times New Roman" panose="02020603050405020304" pitchFamily="18" charset="0"/>
              </a:rPr>
              <a:t>file is a sequence of bytes organized in to blocks understandable by the system's linker. An </a:t>
            </a:r>
            <a:r>
              <a:rPr lang="en-US" sz="1800" b="0" i="1" u="none" strike="noStrike" baseline="0" dirty="0">
                <a:latin typeface="Times New Roman" panose="02020603050405020304" pitchFamily="18" charset="0"/>
              </a:rPr>
              <a:t>executable </a:t>
            </a:r>
            <a:r>
              <a:rPr lang="en-US" sz="1800" b="0" i="0" u="none" strike="noStrike" baseline="0" dirty="0">
                <a:latin typeface="Times New Roman" panose="02020603050405020304" pitchFamily="18" charset="0"/>
              </a:rPr>
              <a:t>file is a series of code sections that the loader can bring into memory and execute.</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3</a:t>
            </a:fld>
            <a:endParaRPr lang="en-IN"/>
          </a:p>
        </p:txBody>
      </p:sp>
    </p:spTree>
    <p:extLst>
      <p:ext uri="{BB962C8B-B14F-4D97-AF65-F5344CB8AC3E}">
        <p14:creationId xmlns:p14="http://schemas.microsoft.com/office/powerpoint/2010/main" val="365737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Local file systems can fail for a variety of reasons, including failure of the</a:t>
            </a:r>
          </a:p>
          <a:p>
            <a:pPr algn="l"/>
            <a:r>
              <a:rPr lang="en-US" sz="1800" b="0" i="0" u="none" strike="noStrike" baseline="0" dirty="0">
                <a:latin typeface="Times New Roman" panose="02020603050405020304" pitchFamily="18" charset="0"/>
              </a:rPr>
              <a:t>disk containing the file system, corruption of the directory structure or other</a:t>
            </a:r>
          </a:p>
          <a:p>
            <a:pPr algn="l"/>
            <a:r>
              <a:rPr lang="en-US" sz="1800" b="0" i="0" u="none" strike="noStrike" baseline="0" dirty="0">
                <a:latin typeface="Times New Roman" panose="02020603050405020304" pitchFamily="18" charset="0"/>
              </a:rPr>
              <a:t>disk-management information (collectively called disk-controller</a:t>
            </a:r>
          </a:p>
          <a:p>
            <a:pPr algn="l"/>
            <a:r>
              <a:rPr lang="en-US" sz="1800" b="0" i="0" u="none" strike="noStrike" baseline="0" dirty="0">
                <a:latin typeface="Times New Roman" panose="02020603050405020304" pitchFamily="18" charset="0"/>
              </a:rPr>
              <a:t>failure, cable failure, and host-adapter failure. User or system-administrator</a:t>
            </a:r>
          </a:p>
          <a:p>
            <a:pPr algn="l"/>
            <a:r>
              <a:rPr lang="en-US" sz="1800" b="0" i="0" u="none" strike="noStrike" baseline="0" dirty="0">
                <a:latin typeface="Times New Roman" panose="02020603050405020304" pitchFamily="18" charset="0"/>
              </a:rPr>
              <a:t>failure can also cause files to be lost or entire directories or volumes to be</a:t>
            </a:r>
          </a:p>
          <a:p>
            <a:pPr algn="l"/>
            <a:r>
              <a:rPr lang="en-US" sz="1800" b="0" i="0" u="none" strike="noStrike" baseline="0" dirty="0">
                <a:latin typeface="Times New Roman" panose="02020603050405020304" pitchFamily="18" charset="0"/>
              </a:rPr>
              <a:t>deleted. Many of these failures will cause a host to crash and an error condition</a:t>
            </a:r>
          </a:p>
          <a:p>
            <a:pPr algn="l"/>
            <a:r>
              <a:rPr lang="en-US" sz="1800" b="0" i="0" u="none" strike="noStrike" baseline="0" dirty="0">
                <a:latin typeface="Times New Roman" panose="02020603050405020304" pitchFamily="18" charset="0"/>
              </a:rPr>
              <a:t>to be displayed, and human intervention will be required to repair the damage.</a:t>
            </a:r>
          </a:p>
          <a:p>
            <a:pPr algn="l"/>
            <a:r>
              <a:rPr lang="en-US" sz="1800" b="0" i="0" u="none" strike="noStrike" baseline="0" dirty="0">
                <a:latin typeface="Times New Roman" panose="02020603050405020304" pitchFamily="18" charset="0"/>
              </a:rPr>
              <a:t>Remote file systems have even more failure modes. Because of the</a:t>
            </a:r>
          </a:p>
          <a:p>
            <a:pPr algn="l"/>
            <a:r>
              <a:rPr lang="en-US" sz="1800" b="0" i="0" u="none" strike="noStrike" baseline="0" dirty="0">
                <a:latin typeface="Times New Roman" panose="02020603050405020304" pitchFamily="18" charset="0"/>
              </a:rPr>
              <a:t>complexity of network systems and the required interactions between remote</a:t>
            </a:r>
          </a:p>
          <a:p>
            <a:pPr algn="l"/>
            <a:r>
              <a:rPr lang="en-US" sz="1800" b="0" i="0" u="none" strike="noStrike" baseline="0" dirty="0">
                <a:latin typeface="Times New Roman" panose="02020603050405020304" pitchFamily="18" charset="0"/>
              </a:rPr>
              <a:t>machines, many more problems can interfere with the proper operation of</a:t>
            </a:r>
          </a:p>
          <a:p>
            <a:pPr algn="l"/>
            <a:r>
              <a:rPr lang="en-US" sz="1800" b="0" i="0" u="none" strike="noStrike" baseline="0" dirty="0">
                <a:latin typeface="Times New Roman" panose="02020603050405020304" pitchFamily="18" charset="0"/>
              </a:rPr>
              <a:t>remote file systems. In the case of networks, the network can be interrupted</a:t>
            </a:r>
          </a:p>
          <a:p>
            <a:pPr algn="l"/>
            <a:r>
              <a:rPr lang="en-US" sz="1800" b="0" i="0" u="none" strike="noStrike" baseline="0" dirty="0">
                <a:latin typeface="Times New Roman" panose="02020603050405020304" pitchFamily="18" charset="0"/>
              </a:rPr>
              <a:t>between two hosts. Such interruptions can result from hardware failure, poor</a:t>
            </a:r>
          </a:p>
          <a:p>
            <a:pPr algn="l"/>
            <a:r>
              <a:rPr lang="en-US" sz="1800" b="0" i="0" u="none" strike="noStrike" baseline="0" dirty="0">
                <a:latin typeface="Times New Roman" panose="02020603050405020304" pitchFamily="18" charset="0"/>
              </a:rPr>
              <a:t>hardware configuration, or networking implementation issues. Although some</a:t>
            </a:r>
          </a:p>
          <a:p>
            <a:pPr algn="l"/>
            <a:r>
              <a:rPr lang="en-US" sz="1800" b="0" i="0" u="none" strike="noStrike" baseline="0" dirty="0">
                <a:latin typeface="Times New Roman" panose="02020603050405020304" pitchFamily="18" charset="0"/>
              </a:rPr>
              <a:t>networks have built-in resiliency, including multiple paths between hosts,</a:t>
            </a:r>
          </a:p>
          <a:p>
            <a:pPr algn="l"/>
            <a:r>
              <a:rPr lang="en-US" sz="1800" b="0" i="0" u="none" strike="noStrike" baseline="0" dirty="0">
                <a:latin typeface="Times New Roman" panose="02020603050405020304" pitchFamily="18" charset="0"/>
              </a:rPr>
              <a:t>many do not. Any single failure can thus interrupt the flow of DFS commands.</a:t>
            </a:r>
          </a:p>
          <a:p>
            <a:pPr algn="l"/>
            <a:r>
              <a:rPr lang="en-US" sz="1800" b="0" i="0" u="none" strike="noStrike" baseline="0" dirty="0">
                <a:latin typeface="Times New Roman" panose="02020603050405020304" pitchFamily="18" charset="0"/>
              </a:rPr>
              <a:t>Consider a client in the midst of using a remote file system. </a:t>
            </a:r>
            <a:r>
              <a:rPr lang="en-US" sz="1800" b="0" i="0" u="none" strike="noStrike" baseline="0" dirty="0">
                <a:latin typeface="Arial" panose="020B0604020202020204" pitchFamily="34" charset="0"/>
              </a:rPr>
              <a:t>It </a:t>
            </a:r>
            <a:r>
              <a:rPr lang="en-US" sz="1800" b="0" i="0" u="none" strike="noStrike" baseline="0" dirty="0">
                <a:latin typeface="Times New Roman" panose="02020603050405020304" pitchFamily="18" charset="0"/>
              </a:rPr>
              <a:t>has files open</a:t>
            </a:r>
          </a:p>
          <a:p>
            <a:pPr algn="l"/>
            <a:r>
              <a:rPr lang="en-US" sz="1800" b="0" i="0" u="none" strike="noStrike" baseline="0" dirty="0">
                <a:latin typeface="Times New Roman" panose="02020603050405020304" pitchFamily="18" charset="0"/>
              </a:rPr>
              <a:t>from the remote host; among other activities, it may be performing directory</a:t>
            </a:r>
          </a:p>
          <a:p>
            <a:pPr algn="l"/>
            <a:r>
              <a:rPr lang="en-US" sz="1800" b="0" i="0" u="none" strike="noStrike" baseline="0" dirty="0">
                <a:latin typeface="Times New Roman" panose="02020603050405020304" pitchFamily="18" charset="0"/>
              </a:rPr>
              <a:t>lookups to open files, reading or writing data to files, and closing files. Now</a:t>
            </a:r>
          </a:p>
          <a:p>
            <a:pPr algn="l"/>
            <a:r>
              <a:rPr lang="en-US" sz="1800" b="0" i="0" u="none" strike="noStrike" baseline="0" dirty="0">
                <a:latin typeface="Times New Roman" panose="02020603050405020304" pitchFamily="18" charset="0"/>
              </a:rPr>
              <a:t>consider a partitioning of the network, a crash of the server, or even a scheduled</a:t>
            </a:r>
          </a:p>
          <a:p>
            <a:pPr algn="l"/>
            <a:r>
              <a:rPr lang="en-US" sz="1800" b="0" i="0" u="none" strike="noStrike" baseline="0" dirty="0">
                <a:latin typeface="Times New Roman" panose="02020603050405020304" pitchFamily="18" charset="0"/>
              </a:rPr>
              <a:t>shutdown of the server. Suddenly, the remote file system is no longer reachable.</a:t>
            </a:r>
          </a:p>
          <a:p>
            <a:pPr algn="l"/>
            <a:r>
              <a:rPr lang="en-US" sz="1800" b="0" i="0" u="none" strike="noStrike" baseline="0" dirty="0">
                <a:latin typeface="Times New Roman" panose="02020603050405020304" pitchFamily="18" charset="0"/>
              </a:rPr>
              <a:t>This scenario is rather common, so it would not be appropriate for the client</a:t>
            </a:r>
          </a:p>
          <a:p>
            <a:pPr algn="l"/>
            <a:r>
              <a:rPr lang="en-US" sz="1800" b="0" i="0" u="none" strike="noStrike" baseline="0" dirty="0">
                <a:latin typeface="Times New Roman" panose="02020603050405020304" pitchFamily="18" charset="0"/>
              </a:rPr>
              <a:t>system to act as it would if a local file system were lost. Rather, the system can</a:t>
            </a:r>
          </a:p>
          <a:p>
            <a:pPr algn="l"/>
            <a:r>
              <a:rPr lang="en-US" sz="1800" b="0" i="0" u="none" strike="noStrike" baseline="0" dirty="0">
                <a:latin typeface="Times New Roman" panose="02020603050405020304" pitchFamily="18" charset="0"/>
              </a:rPr>
              <a:t>either terminate all operations to the lost server or delay operations until the</a:t>
            </a:r>
          </a:p>
          <a:p>
            <a:pPr algn="l"/>
            <a:r>
              <a:rPr lang="en-US" sz="1800" b="0" i="0" u="none" strike="noStrike" baseline="0" dirty="0">
                <a:latin typeface="Times New Roman" panose="02020603050405020304" pitchFamily="18" charset="0"/>
              </a:rPr>
              <a:t>server is again reachable. These failure semantics are defined and in&lt;</a:t>
            </a:r>
            <a:r>
              <a:rPr lang="en-US" sz="1800" b="0" i="0" u="none" strike="noStrike" baseline="0" dirty="0" err="1">
                <a:latin typeface="Times New Roman" panose="02020603050405020304" pitchFamily="18" charset="0"/>
              </a:rPr>
              <a:t>plemented</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as part of the remote-file-system protocol. Termination of all operations can result in users' losing data-and patience. Thus, most DFS protocols either</a:t>
            </a:r>
          </a:p>
          <a:p>
            <a:pPr algn="l"/>
            <a:r>
              <a:rPr lang="en-US" sz="1800" b="0" i="0" u="none" strike="noStrike" baseline="0" dirty="0">
                <a:latin typeface="Times New Roman" panose="02020603050405020304" pitchFamily="18" charset="0"/>
              </a:rPr>
              <a:t>enforce or allow delaying of file-system operations to </a:t>
            </a:r>
            <a:r>
              <a:rPr lang="en-US" sz="1800" b="0" i="0" u="none" strike="noStrike" baseline="0" dirty="0" err="1">
                <a:latin typeface="Times New Roman" panose="02020603050405020304" pitchFamily="18" charset="0"/>
              </a:rPr>
              <a:t>rencote</a:t>
            </a:r>
            <a:r>
              <a:rPr lang="en-US" sz="1800" b="0" i="0" u="none" strike="noStrike" baseline="0" dirty="0">
                <a:latin typeface="Times New Roman" panose="02020603050405020304" pitchFamily="18" charset="0"/>
              </a:rPr>
              <a:t> hosts, with the</a:t>
            </a:r>
          </a:p>
          <a:p>
            <a:pPr algn="l"/>
            <a:r>
              <a:rPr lang="en-US" sz="1800" b="0" i="0" u="none" strike="noStrike" baseline="0" dirty="0">
                <a:latin typeface="Times New Roman" panose="02020603050405020304" pitchFamily="18" charset="0"/>
              </a:rPr>
              <a:t>hope that the remote host will become available again.</a:t>
            </a:r>
          </a:p>
          <a:p>
            <a:pPr algn="l"/>
            <a:r>
              <a:rPr lang="en-US" sz="1800" b="0" i="0" u="none" strike="noStrike" baseline="0" dirty="0">
                <a:latin typeface="Times New Roman" panose="02020603050405020304" pitchFamily="18" charset="0"/>
              </a:rPr>
              <a:t>To implement this kind of recovery from failure, some kind of</a:t>
            </a:r>
          </a:p>
          <a:p>
            <a:pPr algn="l"/>
            <a:r>
              <a:rPr lang="en-US" sz="1800" b="0" i="0" u="none" strike="noStrike" baseline="0" dirty="0">
                <a:latin typeface="Times New Roman" panose="02020603050405020304" pitchFamily="18" charset="0"/>
              </a:rPr>
              <a:t>may be maintained on both the client and the server. </a:t>
            </a:r>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both server</a:t>
            </a:r>
          </a:p>
          <a:p>
            <a:pPr algn="l"/>
            <a:r>
              <a:rPr lang="en-US" sz="1800" b="0" i="0" u="none" strike="noStrike" baseline="0" dirty="0">
                <a:latin typeface="Times New Roman" panose="02020603050405020304" pitchFamily="18" charset="0"/>
              </a:rPr>
              <a:t>and client maintain knowledge of their current activities and open files, then</a:t>
            </a:r>
          </a:p>
          <a:p>
            <a:pPr algn="l"/>
            <a:r>
              <a:rPr lang="en-US" sz="1800" b="0" i="0" u="none" strike="noStrike" baseline="0" dirty="0">
                <a:latin typeface="Times New Roman" panose="02020603050405020304" pitchFamily="18" charset="0"/>
              </a:rPr>
              <a:t>they can seamlessly recover from a failure. In the situation where the server</a:t>
            </a:r>
          </a:p>
          <a:p>
            <a:pPr algn="l"/>
            <a:r>
              <a:rPr lang="en-US" sz="1800" b="0" i="0" u="none" strike="noStrike" baseline="0" dirty="0">
                <a:latin typeface="Times New Roman" panose="02020603050405020304" pitchFamily="18" charset="0"/>
              </a:rPr>
              <a:t>crashes but must recognize that it has remotely </a:t>
            </a:r>
            <a:r>
              <a:rPr lang="en-US" sz="1800" b="0" i="0" u="none" strike="noStrike" baseline="0" dirty="0" err="1">
                <a:latin typeface="Times New Roman" panose="02020603050405020304" pitchFamily="18" charset="0"/>
              </a:rPr>
              <a:t>rnounted</a:t>
            </a:r>
            <a:r>
              <a:rPr lang="en-US" sz="1800" b="0" i="0" u="none" strike="noStrike" baseline="0" dirty="0">
                <a:latin typeface="Times New Roman" panose="02020603050405020304" pitchFamily="18" charset="0"/>
              </a:rPr>
              <a:t> exported file systems</a:t>
            </a:r>
          </a:p>
          <a:p>
            <a:pPr algn="l"/>
            <a:r>
              <a:rPr lang="en-US" sz="1800" b="0" i="0" u="none" strike="noStrike" baseline="0" dirty="0">
                <a:latin typeface="Times New Roman" panose="02020603050405020304" pitchFamily="18" charset="0"/>
              </a:rPr>
              <a:t>and opened files, NFS takes a simple approach, implementing a DFS.</a:t>
            </a:r>
          </a:p>
          <a:p>
            <a:pPr algn="l"/>
            <a:r>
              <a:rPr lang="en-US" sz="1800" b="0" i="0" u="none" strike="noStrike" baseline="0" dirty="0">
                <a:latin typeface="Times New Roman" panose="02020603050405020304" pitchFamily="18" charset="0"/>
              </a:rPr>
              <a:t>In essence, it assumes that a client request for a file read or write would not</a:t>
            </a:r>
          </a:p>
          <a:p>
            <a:pPr algn="l"/>
            <a:r>
              <a:rPr lang="en-US" sz="1800" b="0" i="0" u="none" strike="noStrike" baseline="0" dirty="0">
                <a:latin typeface="Times New Roman" panose="02020603050405020304" pitchFamily="18" charset="0"/>
              </a:rPr>
              <a:t>have occurred unless the file system had been remotely mounted and the file</a:t>
            </a:r>
          </a:p>
          <a:p>
            <a:pPr algn="l"/>
            <a:r>
              <a:rPr lang="en-US" sz="1800" b="0" i="0" u="none" strike="noStrike" baseline="0" dirty="0">
                <a:latin typeface="Times New Roman" panose="02020603050405020304" pitchFamily="18" charset="0"/>
              </a:rPr>
              <a:t>had been previously open. The NFS protocol carries all the information needed</a:t>
            </a:r>
          </a:p>
          <a:p>
            <a:pPr algn="l"/>
            <a:r>
              <a:rPr lang="en-US" sz="1800" b="0" i="0" u="none" strike="noStrike" baseline="0" dirty="0">
                <a:latin typeface="Times New Roman" panose="02020603050405020304" pitchFamily="18" charset="0"/>
              </a:rPr>
              <a:t>to locate the appropriate file and perform the requested operation. Similarly,</a:t>
            </a:r>
          </a:p>
          <a:p>
            <a:pPr algn="l"/>
            <a:r>
              <a:rPr lang="en-US" sz="1800" b="0" i="0" u="none" strike="noStrike" baseline="0" dirty="0">
                <a:latin typeface="Times New Roman" panose="02020603050405020304" pitchFamily="18" charset="0"/>
              </a:rPr>
              <a:t>it does not track which clients have the exported volumes mounted, again</a:t>
            </a:r>
          </a:p>
          <a:p>
            <a:pPr algn="l"/>
            <a:r>
              <a:rPr lang="en-US" sz="1800" b="0" i="0" u="none" strike="noStrike" baseline="0" dirty="0">
                <a:latin typeface="Times New Roman" panose="02020603050405020304" pitchFamily="18" charset="0"/>
              </a:rPr>
              <a:t>assuming that if a request comes in, it must be legitimate. While this stateless</a:t>
            </a:r>
          </a:p>
          <a:p>
            <a:pPr algn="l"/>
            <a:r>
              <a:rPr lang="en-US" sz="1800" b="0" i="0" u="none" strike="noStrike" baseline="0" dirty="0">
                <a:latin typeface="Times New Roman" panose="02020603050405020304" pitchFamily="18" charset="0"/>
              </a:rPr>
              <a:t>approach makes NFS resilient and rather easy to implement, it also makes it</a:t>
            </a:r>
          </a:p>
          <a:p>
            <a:pPr algn="l"/>
            <a:r>
              <a:rPr lang="en-US" sz="1800" b="0" i="0" u="none" strike="noStrike" baseline="0" dirty="0">
                <a:latin typeface="Times New Roman" panose="02020603050405020304" pitchFamily="18" charset="0"/>
              </a:rPr>
              <a:t>unsecure. For example, forged read or write requests could be allowed by an</a:t>
            </a:r>
          </a:p>
          <a:p>
            <a:pPr algn="l"/>
            <a:r>
              <a:rPr lang="en-US" sz="1800" b="0" i="0" u="none" strike="noStrike" baseline="0" dirty="0">
                <a:latin typeface="Times New Roman" panose="02020603050405020304" pitchFamily="18" charset="0"/>
              </a:rPr>
              <a:t>NFS server even though the requisite mount request and permission check</a:t>
            </a:r>
          </a:p>
          <a:p>
            <a:pPr algn="l"/>
            <a:r>
              <a:rPr lang="en-US" sz="1800" b="0" i="0" u="none" strike="noStrike" baseline="0" dirty="0">
                <a:latin typeface="Times New Roman" panose="02020603050405020304" pitchFamily="18" charset="0"/>
              </a:rPr>
              <a:t>had not taken place. These issues are addressed in the industry standard NFS</a:t>
            </a:r>
          </a:p>
          <a:p>
            <a:pPr algn="l"/>
            <a:r>
              <a:rPr lang="en-US" sz="1800" b="0" i="0" u="none" strike="noStrike" baseline="0" dirty="0">
                <a:latin typeface="Times New Roman" panose="02020603050405020304" pitchFamily="18" charset="0"/>
              </a:rPr>
              <a:t>Version 4, in which NFS is made stateful to improve its security, performance,</a:t>
            </a:r>
          </a:p>
          <a:p>
            <a:pPr algn="l"/>
            <a:r>
              <a:rPr lang="en-IN" sz="1800" b="0" i="0" u="none" strike="noStrike" baseline="0" dirty="0">
                <a:latin typeface="Times New Roman" panose="02020603050405020304" pitchFamily="18" charset="0"/>
              </a:rPr>
              <a:t>and functionality.</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43</a:t>
            </a:fld>
            <a:endParaRPr lang="en-IN"/>
          </a:p>
        </p:txBody>
      </p:sp>
    </p:spTree>
    <p:extLst>
      <p:ext uri="{BB962C8B-B14F-4D97-AF65-F5344CB8AC3E}">
        <p14:creationId xmlns:p14="http://schemas.microsoft.com/office/powerpoint/2010/main" val="2418501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1" i="0" u="none" strike="noStrike" baseline="0" dirty="0">
                <a:latin typeface="Arial" panose="020B0604020202020204" pitchFamily="34" charset="0"/>
              </a:rPr>
              <a:t>Consistency Semantics</a:t>
            </a:r>
          </a:p>
          <a:p>
            <a:pPr algn="l"/>
            <a:r>
              <a:rPr lang="en-US" sz="1800" b="0" i="0" u="none" strike="noStrike" baseline="0" dirty="0">
                <a:latin typeface="Times New Roman" panose="02020603050405020304" pitchFamily="18" charset="0"/>
              </a:rPr>
              <a:t>represent an important criterion for evaluating any</a:t>
            </a:r>
          </a:p>
          <a:p>
            <a:pPr algn="l"/>
            <a:r>
              <a:rPr lang="en-US" sz="1800" b="0" i="0" u="none" strike="noStrike" baseline="0" dirty="0">
                <a:latin typeface="Times New Roman" panose="02020603050405020304" pitchFamily="18" charset="0"/>
              </a:rPr>
              <a:t>file system that supports file sharing. These semantics specify how multiple</a:t>
            </a:r>
          </a:p>
          <a:p>
            <a:pPr algn="l"/>
            <a:r>
              <a:rPr lang="en-US" sz="1800" b="0" i="0" u="none" strike="noStrike" baseline="0" dirty="0">
                <a:latin typeface="Times New Roman" panose="02020603050405020304" pitchFamily="18" charset="0"/>
              </a:rPr>
              <a:t>users of a system are to access a shared file simultaneously. In particular, they</a:t>
            </a:r>
          </a:p>
          <a:p>
            <a:pPr algn="l"/>
            <a:r>
              <a:rPr lang="en-US" sz="1800" b="0" i="0" u="none" strike="noStrike" baseline="0" dirty="0">
                <a:latin typeface="Times New Roman" panose="02020603050405020304" pitchFamily="18" charset="0"/>
              </a:rPr>
              <a:t>specify when modifications of data by one user will be observable by other</a:t>
            </a:r>
          </a:p>
          <a:p>
            <a:pPr algn="l"/>
            <a:r>
              <a:rPr lang="en-US" sz="1800" b="0" i="0" u="none" strike="noStrike" baseline="0" dirty="0">
                <a:latin typeface="Times New Roman" panose="02020603050405020304" pitchFamily="18" charset="0"/>
              </a:rPr>
              <a:t>users. These semantics are typically implemented as code with the file system.</a:t>
            </a:r>
          </a:p>
          <a:p>
            <a:pPr algn="l"/>
            <a:r>
              <a:rPr lang="en-US" sz="1800" b="0" i="0" u="none" strike="noStrike" baseline="0" dirty="0">
                <a:latin typeface="Times New Roman" panose="02020603050405020304" pitchFamily="18" charset="0"/>
              </a:rPr>
              <a:t>Consistency semantics are directly related to the process-synchronization</a:t>
            </a:r>
          </a:p>
          <a:p>
            <a:pPr algn="l"/>
            <a:r>
              <a:rPr lang="en-US" sz="1800" b="0" i="0" u="none" strike="noStrike" baseline="0" dirty="0">
                <a:latin typeface="Times New Roman" panose="02020603050405020304" pitchFamily="18" charset="0"/>
              </a:rPr>
              <a:t>algorithms of Chapter 6. However, the complex algorithms of that chapter tend</a:t>
            </a:r>
          </a:p>
          <a:p>
            <a:pPr algn="l"/>
            <a:r>
              <a:rPr lang="en-US" sz="1800" b="0" i="0" u="none" strike="noStrike" baseline="0" dirty="0">
                <a:latin typeface="Times New Roman" panose="02020603050405020304" pitchFamily="18" charset="0"/>
              </a:rPr>
              <a:t>not to be implemented </a:t>
            </a:r>
            <a:r>
              <a:rPr lang="en-US" sz="1800" b="0" i="0" u="none" strike="noStrike" baseline="0" dirty="0">
                <a:latin typeface="Arial" panose="020B0604020202020204" pitchFamily="34" charset="0"/>
              </a:rPr>
              <a:t>in </a:t>
            </a:r>
            <a:r>
              <a:rPr lang="en-US" sz="1800" b="0" i="0" u="none" strike="noStrike" baseline="0" dirty="0">
                <a:latin typeface="Times New Roman" panose="02020603050405020304" pitchFamily="18" charset="0"/>
              </a:rPr>
              <a:t>the case of file I/0 because of the great latencies and</a:t>
            </a:r>
          </a:p>
          <a:p>
            <a:pPr algn="l"/>
            <a:r>
              <a:rPr lang="en-US" sz="1800" b="0" i="0" u="none" strike="noStrike" baseline="0" dirty="0">
                <a:latin typeface="Times New Roman" panose="02020603050405020304" pitchFamily="18" charset="0"/>
              </a:rPr>
              <a:t>slow transfer rates of disks and networks. For example, performing an atomic</a:t>
            </a:r>
          </a:p>
          <a:p>
            <a:pPr algn="l"/>
            <a:r>
              <a:rPr lang="en-US" sz="1800" b="0" i="0" u="none" strike="noStrike" baseline="0" dirty="0">
                <a:latin typeface="Times New Roman" panose="02020603050405020304" pitchFamily="18" charset="0"/>
              </a:rPr>
              <a:t>transaction to a remote disk could involve several network communications,</a:t>
            </a:r>
          </a:p>
          <a:p>
            <a:pPr algn="l"/>
            <a:r>
              <a:rPr lang="en-US" sz="1800" b="0" i="0" u="none" strike="noStrike" baseline="0" dirty="0">
                <a:latin typeface="Times New Roman" panose="02020603050405020304" pitchFamily="18" charset="0"/>
              </a:rPr>
              <a:t>several disk reads and writes, or both. Systems that attempt such a full set of</a:t>
            </a:r>
          </a:p>
          <a:p>
            <a:pPr algn="l"/>
            <a:r>
              <a:rPr lang="en-US" sz="1800" b="0" i="0" u="none" strike="noStrike" baseline="0" dirty="0">
                <a:latin typeface="Times New Roman" panose="02020603050405020304" pitchFamily="18" charset="0"/>
              </a:rPr>
              <a:t>functionalities tend to perform poorly. A successful implementation of complex</a:t>
            </a:r>
          </a:p>
          <a:p>
            <a:pPr algn="l"/>
            <a:r>
              <a:rPr lang="en-US" sz="1800" b="0" i="0" u="none" strike="noStrike" baseline="0" dirty="0">
                <a:latin typeface="Times New Roman" panose="02020603050405020304" pitchFamily="18" charset="0"/>
              </a:rPr>
              <a:t>sharing semantics can be found in the Andrew file system.</a:t>
            </a:r>
          </a:p>
          <a:p>
            <a:pPr algn="l"/>
            <a:r>
              <a:rPr lang="en-US" sz="1800" b="0" i="0" u="none" strike="noStrike" baseline="0" dirty="0">
                <a:latin typeface="Times New Roman" panose="02020603050405020304" pitchFamily="18" charset="0"/>
              </a:rPr>
              <a:t>For the following discussion, we assume that a series of file accesses (that</a:t>
            </a:r>
          </a:p>
          <a:p>
            <a:pPr algn="l"/>
            <a:r>
              <a:rPr lang="en-US" sz="1800" b="0" i="0" u="none" strike="noStrike" baseline="0" dirty="0">
                <a:latin typeface="Times New Roman" panose="02020603050405020304" pitchFamily="18" charset="0"/>
              </a:rPr>
              <a:t>is, reads and writes) attempted by a user to the same file is always enclosed</a:t>
            </a:r>
          </a:p>
          <a:p>
            <a:pPr algn="l"/>
            <a:r>
              <a:rPr lang="en-US" sz="1800" b="0" i="0" u="none" strike="noStrike" baseline="0" dirty="0">
                <a:latin typeface="Times New Roman" panose="02020603050405020304" pitchFamily="18" charset="0"/>
              </a:rPr>
              <a:t>between the open() and close() operations. The series of accesses between</a:t>
            </a:r>
          </a:p>
          <a:p>
            <a:pPr algn="l"/>
            <a:r>
              <a:rPr lang="en-US" sz="1800" b="0" i="0" u="none" strike="noStrike" baseline="0" dirty="0">
                <a:latin typeface="Times New Roman" panose="02020603050405020304" pitchFamily="18" charset="0"/>
              </a:rPr>
              <a:t>the open() and close() operations makes up a To illustrate the</a:t>
            </a:r>
          </a:p>
          <a:p>
            <a:pPr algn="l"/>
            <a:r>
              <a:rPr lang="en-US" sz="1800" b="0" i="0" u="none" strike="noStrike" baseline="0" dirty="0">
                <a:latin typeface="Times New Roman" panose="02020603050405020304" pitchFamily="18" charset="0"/>
              </a:rPr>
              <a:t>concept, we sketch several prominent examples of consistency semantics.</a:t>
            </a:r>
          </a:p>
          <a:p>
            <a:pPr algn="l"/>
            <a:r>
              <a:rPr lang="en-IN" sz="1800" b="0" i="0" u="none" strike="noStrike" baseline="0" dirty="0">
                <a:latin typeface="Times New Roman" panose="02020603050405020304" pitchFamily="18" charset="0"/>
              </a:rPr>
              <a:t>UNIX Semantics</a:t>
            </a:r>
          </a:p>
          <a:p>
            <a:pPr algn="l"/>
            <a:r>
              <a:rPr lang="en-US" sz="1800" b="0" i="0" u="none" strike="noStrike" baseline="0" dirty="0">
                <a:latin typeface="Times New Roman" panose="02020603050405020304" pitchFamily="18" charset="0"/>
              </a:rPr>
              <a:t>The UNIX file system (Chapter 17) uses the following consistency semantics:</a:t>
            </a:r>
          </a:p>
          <a:p>
            <a:pPr algn="l"/>
            <a:r>
              <a:rPr lang="en-US" sz="1800" b="0" i="0" u="none" strike="noStrike" baseline="0" dirty="0">
                <a:latin typeface="Times New Roman" panose="02020603050405020304" pitchFamily="18" charset="0"/>
              </a:rPr>
              <a:t>Writes to an open file by a user are visible immediately to other users who</a:t>
            </a:r>
          </a:p>
          <a:p>
            <a:pPr algn="l"/>
            <a:r>
              <a:rPr lang="en-IN" sz="1800" b="0" i="0" u="none" strike="noStrike" baseline="0" dirty="0">
                <a:latin typeface="Times New Roman" panose="02020603050405020304" pitchFamily="18" charset="0"/>
              </a:rPr>
              <a:t>have this file open.</a:t>
            </a:r>
          </a:p>
          <a:p>
            <a:pPr algn="l"/>
            <a:r>
              <a:rPr lang="en-US" sz="1800" b="0" i="0" u="none" strike="noStrike" baseline="0" dirty="0">
                <a:latin typeface="Times New Roman" panose="02020603050405020304" pitchFamily="18" charset="0"/>
              </a:rPr>
              <a:t>One mode of sharing allows users to share the pointer of current location</a:t>
            </a:r>
          </a:p>
          <a:p>
            <a:pPr algn="l"/>
            <a:r>
              <a:rPr lang="en-US" sz="1800" b="0" i="0" u="none" strike="noStrike" baseline="0" dirty="0">
                <a:latin typeface="Times New Roman" panose="02020603050405020304" pitchFamily="18" charset="0"/>
              </a:rPr>
              <a:t>into the file. Thus, the advancing of the pointer by one user affects all</a:t>
            </a:r>
          </a:p>
          <a:p>
            <a:pPr algn="l"/>
            <a:r>
              <a:rPr lang="en-US" sz="1800" b="0" i="0" u="none" strike="noStrike" baseline="0" dirty="0">
                <a:latin typeface="Times New Roman" panose="02020603050405020304" pitchFamily="18" charset="0"/>
              </a:rPr>
              <a:t>sharing users. Here, a file has a single image that interleaves all accesses,</a:t>
            </a:r>
          </a:p>
          <a:p>
            <a:pPr algn="l"/>
            <a:r>
              <a:rPr lang="en-IN" sz="1800" b="0" i="0" u="none" strike="noStrike" baseline="0" dirty="0">
                <a:latin typeface="Times New Roman" panose="02020603050405020304" pitchFamily="18" charset="0"/>
              </a:rPr>
              <a:t>regardless of their origin.</a:t>
            </a:r>
          </a:p>
          <a:p>
            <a:pPr algn="l"/>
            <a:r>
              <a:rPr lang="en-US" sz="1800" b="0" i="0" u="none" strike="noStrike" baseline="0" dirty="0">
                <a:latin typeface="Times New Roman" panose="02020603050405020304" pitchFamily="18" charset="0"/>
              </a:rPr>
              <a:t>In the UNIX semantics, a file is associated with a single physical image that</a:t>
            </a:r>
          </a:p>
          <a:p>
            <a:pPr algn="l"/>
            <a:r>
              <a:rPr lang="en-US" sz="1800" b="0" i="0" u="none" strike="noStrike" baseline="0" dirty="0">
                <a:latin typeface="Times New Roman" panose="02020603050405020304" pitchFamily="18" charset="0"/>
              </a:rPr>
              <a:t>is accessed as an exclusive resource. Contention for this single image causes</a:t>
            </a:r>
          </a:p>
          <a:p>
            <a:pPr algn="l"/>
            <a:r>
              <a:rPr lang="en-IN" sz="1800" b="0" i="0" u="none" strike="noStrike" baseline="0" dirty="0">
                <a:latin typeface="Times New Roman" panose="02020603050405020304" pitchFamily="18" charset="0"/>
              </a:rPr>
              <a:t>delays in user processes.</a:t>
            </a:r>
          </a:p>
          <a:p>
            <a:pPr algn="l"/>
            <a:r>
              <a:rPr lang="en-IN" sz="1800" b="0" i="0" u="none" strike="noStrike" baseline="0" dirty="0">
                <a:latin typeface="Times New Roman" panose="02020603050405020304" pitchFamily="18" charset="0"/>
              </a:rPr>
              <a:t>10.5.3.2 Session Semantics</a:t>
            </a:r>
          </a:p>
          <a:p>
            <a:pPr algn="l"/>
            <a:r>
              <a:rPr lang="en-US" sz="1800" b="0" i="0" u="none" strike="noStrike" baseline="0" dirty="0">
                <a:latin typeface="Times New Roman" panose="02020603050405020304" pitchFamily="18" charset="0"/>
              </a:rPr>
              <a:t>The Andrew file system (AFS) (Chapter 17) uses the following consistency</a:t>
            </a:r>
          </a:p>
          <a:p>
            <a:pPr algn="l"/>
            <a:r>
              <a:rPr lang="en-IN" sz="1800" b="0" i="0" u="none" strike="noStrike" baseline="0" dirty="0">
                <a:latin typeface="Times New Roman" panose="02020603050405020304" pitchFamily="18" charset="0"/>
              </a:rPr>
              <a:t>semantics:</a:t>
            </a:r>
          </a:p>
          <a:p>
            <a:pPr algn="l"/>
            <a:r>
              <a:rPr lang="en-US" sz="1800" b="0" i="0" u="none" strike="noStrike" baseline="0" dirty="0">
                <a:latin typeface="Times New Roman" panose="02020603050405020304" pitchFamily="18" charset="0"/>
              </a:rPr>
              <a:t>Writes to an open file by a user are not visible immediately to other users</a:t>
            </a:r>
          </a:p>
          <a:p>
            <a:pPr algn="l"/>
            <a:r>
              <a:rPr lang="en-US" sz="1800" b="0" i="0" u="none" strike="noStrike" baseline="0" dirty="0">
                <a:latin typeface="Times New Roman" panose="02020603050405020304" pitchFamily="18" charset="0"/>
              </a:rPr>
              <a:t>that have the same file open.</a:t>
            </a:r>
          </a:p>
          <a:p>
            <a:pPr algn="l"/>
            <a:r>
              <a:rPr lang="en-US" sz="1800" b="0" i="0" u="none" strike="noStrike" baseline="0" dirty="0">
                <a:latin typeface="Times New Roman" panose="02020603050405020304" pitchFamily="18" charset="0"/>
              </a:rPr>
              <a:t>Once a file is closed, the changes made to it are visible only in sessions</a:t>
            </a:r>
          </a:p>
          <a:p>
            <a:pPr algn="l"/>
            <a:r>
              <a:rPr lang="en-US" sz="1800" b="0" i="0" u="none" strike="noStrike" baseline="0" dirty="0">
                <a:latin typeface="Times New Roman" panose="02020603050405020304" pitchFamily="18" charset="0"/>
              </a:rPr>
              <a:t>starting later. Already open instances of the file do not reflect these changes.</a:t>
            </a:r>
          </a:p>
          <a:p>
            <a:pPr algn="l"/>
            <a:r>
              <a:rPr lang="en-US" sz="1800" b="0" i="0" u="none" strike="noStrike" baseline="0" dirty="0">
                <a:latin typeface="Times New Roman" panose="02020603050405020304" pitchFamily="18" charset="0"/>
              </a:rPr>
              <a:t>According to these semantics, a file may be associated temporarily with several</a:t>
            </a:r>
          </a:p>
          <a:p>
            <a:pPr algn="l"/>
            <a:r>
              <a:rPr lang="en-US" sz="1800" b="0" i="0" u="none" strike="noStrike" baseline="0" dirty="0">
                <a:latin typeface="Times New Roman" panose="02020603050405020304" pitchFamily="18" charset="0"/>
              </a:rPr>
              <a:t>(possibly different) images at the same time. Consequently, multiple users are</a:t>
            </a:r>
          </a:p>
          <a:p>
            <a:pPr algn="l"/>
            <a:r>
              <a:rPr lang="en-US" sz="1800" b="0" i="0" u="none" strike="noStrike" baseline="0" dirty="0">
                <a:latin typeface="Times New Roman" panose="02020603050405020304" pitchFamily="18" charset="0"/>
              </a:rPr>
              <a:t>allowed to perform both read and write accesses concurrently on their images</a:t>
            </a:r>
          </a:p>
          <a:p>
            <a:pPr algn="l"/>
            <a:r>
              <a:rPr lang="en-US" sz="1800" b="0" i="0" u="none" strike="noStrike" baseline="0" dirty="0">
                <a:latin typeface="Times New Roman" panose="02020603050405020304" pitchFamily="18" charset="0"/>
              </a:rPr>
              <a:t>of the file, without delay. Almost no constraints are enforced on scheduling</a:t>
            </a:r>
          </a:p>
          <a:p>
            <a:pPr algn="l"/>
            <a:r>
              <a:rPr lang="en-IN" sz="1800" b="0" i="0" u="none" strike="noStrike" baseline="0" dirty="0">
                <a:latin typeface="Times New Roman" panose="02020603050405020304" pitchFamily="18" charset="0"/>
              </a:rPr>
              <a:t>accesses.</a:t>
            </a:r>
          </a:p>
          <a:p>
            <a:pPr algn="l"/>
            <a:r>
              <a:rPr lang="en-IN" sz="1800" b="0" i="0" u="none" strike="noStrike" baseline="0" dirty="0">
                <a:latin typeface="Times New Roman" panose="02020603050405020304" pitchFamily="18" charset="0"/>
              </a:rPr>
              <a:t>10.5.3.3 Immutable-Shared-Files Semantics</a:t>
            </a:r>
          </a:p>
          <a:p>
            <a:pPr algn="l"/>
            <a:r>
              <a:rPr lang="en-US" sz="1800" b="0" i="0" u="none" strike="noStrike" baseline="0" dirty="0">
                <a:latin typeface="Times New Roman" panose="02020603050405020304" pitchFamily="18" charset="0"/>
              </a:rPr>
              <a:t>A unique approach is that of Once a file is declared</a:t>
            </a:r>
          </a:p>
          <a:p>
            <a:pPr algn="l"/>
            <a:r>
              <a:rPr lang="en-US" sz="1800" b="0" i="0" u="none" strike="noStrike" baseline="0" dirty="0">
                <a:latin typeface="Times New Roman" panose="02020603050405020304" pitchFamily="18" charset="0"/>
              </a:rPr>
              <a:t>as </a:t>
            </a:r>
            <a:r>
              <a:rPr lang="en-US" sz="1800" b="0" i="1" u="none" strike="noStrike" baseline="0" dirty="0">
                <a:latin typeface="Times New Roman" panose="02020603050405020304" pitchFamily="18" charset="0"/>
              </a:rPr>
              <a:t>shared </a:t>
            </a:r>
            <a:r>
              <a:rPr lang="en-US" sz="1800" b="0" i="0" u="none" strike="noStrike" baseline="0" dirty="0">
                <a:latin typeface="Times New Roman" panose="02020603050405020304" pitchFamily="18" charset="0"/>
              </a:rPr>
              <a:t>by its creator, it cam1ot be modified. An immutable £</a:t>
            </a:r>
            <a:r>
              <a:rPr lang="en-US" sz="1800" b="0" i="0" u="none" strike="noStrike" baseline="0" dirty="0" err="1">
                <a:latin typeface="Times New Roman" panose="02020603050405020304" pitchFamily="18" charset="0"/>
              </a:rPr>
              <a:t>ile</a:t>
            </a:r>
            <a:r>
              <a:rPr lang="en-US" sz="1800" b="0" i="0" u="none" strike="noStrike" baseline="0" dirty="0">
                <a:latin typeface="Times New Roman" panose="02020603050405020304" pitchFamily="18" charset="0"/>
              </a:rPr>
              <a:t> has two key</a:t>
            </a:r>
          </a:p>
          <a:p>
            <a:pPr algn="l"/>
            <a:r>
              <a:rPr lang="en-US" sz="1800" b="0" i="0" u="none" strike="noStrike" baseline="0" dirty="0">
                <a:latin typeface="Times New Roman" panose="02020603050405020304" pitchFamily="18" charset="0"/>
              </a:rPr>
              <a:t>properties: its name may not be reused, and its contents may not be altered.</a:t>
            </a:r>
          </a:p>
          <a:p>
            <a:pPr algn="l"/>
            <a:r>
              <a:rPr lang="en-US" sz="1800" b="0" i="0" u="none" strike="noStrike" baseline="0" dirty="0">
                <a:latin typeface="Times New Roman" panose="02020603050405020304" pitchFamily="18" charset="0"/>
              </a:rPr>
              <a:t>Thus, the name of an immutable file signifies that the contents of the file are</a:t>
            </a:r>
          </a:p>
          <a:p>
            <a:pPr algn="l"/>
            <a:r>
              <a:rPr lang="en-US" sz="1800" b="0" i="0" u="none" strike="noStrike" baseline="0" dirty="0">
                <a:latin typeface="Times New Roman" panose="02020603050405020304" pitchFamily="18" charset="0"/>
              </a:rPr>
              <a:t>fixed. The implementation of these semantics in a distributed system (Chapter</a:t>
            </a:r>
          </a:p>
          <a:p>
            <a:pPr algn="l"/>
            <a:r>
              <a:rPr lang="en-US" sz="1800" b="0" i="0" u="none" strike="noStrike" baseline="0" dirty="0">
                <a:latin typeface="Times New Roman" panose="02020603050405020304" pitchFamily="18" charset="0"/>
              </a:rPr>
              <a:t>17) is simple, because the sharing is disciplined (read-only).</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44</a:t>
            </a:fld>
            <a:endParaRPr lang="en-IN"/>
          </a:p>
        </p:txBody>
      </p:sp>
    </p:spTree>
    <p:extLst>
      <p:ext uri="{BB962C8B-B14F-4D97-AF65-F5344CB8AC3E}">
        <p14:creationId xmlns:p14="http://schemas.microsoft.com/office/powerpoint/2010/main" val="399477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least-complicated form of file organization may be termed the </a:t>
            </a:r>
            <a:r>
              <a:rPr lang="en-US" altLang="en-US" i="1" dirty="0"/>
              <a:t>pile . </a:t>
            </a:r>
          </a:p>
          <a:p>
            <a:r>
              <a:rPr lang="en-US" altLang="en-US" i="1" dirty="0"/>
              <a:t>Data are </a:t>
            </a:r>
            <a:r>
              <a:rPr lang="en-US" altLang="en-US" dirty="0"/>
              <a:t>collected in the order in which they arrive. </a:t>
            </a:r>
          </a:p>
          <a:p>
            <a:r>
              <a:rPr lang="en-US" altLang="en-US" dirty="0"/>
              <a:t>Each record consists of one burst of data. </a:t>
            </a:r>
          </a:p>
          <a:p>
            <a:r>
              <a:rPr lang="en-US" altLang="en-US" dirty="0"/>
              <a:t>The purpose of the pile is simply to accumulate the mass of data and save it.</a:t>
            </a:r>
          </a:p>
          <a:p>
            <a:r>
              <a:rPr lang="en-US" altLang="en-US" dirty="0"/>
              <a:t>Records may have different fields, or similar fields in different orders. Thus, each field should be self-describing, including a field name as well as a value. The length of each field must be implicitly indicated by delimiters, explicitly included as a subfield, or known as default for that field type.</a:t>
            </a:r>
          </a:p>
          <a:p>
            <a:r>
              <a:rPr lang="en-US" altLang="en-US" dirty="0"/>
              <a:t>Because there is no structure to the pile file, record access is by exhaustive search. That is, if we wish to find a record that contains a particular field with a particular value, it is necessary to examine each record in the pile until the desired record is found or the entire file has been searched. If we wish to find all records that contain a particular field or contain that field with a particular value, then the entire file must be searched.</a:t>
            </a:r>
          </a:p>
          <a:p>
            <a:endParaRPr lang="en-US" altLang="en-US" dirty="0"/>
          </a:p>
          <a:p>
            <a:r>
              <a:rPr lang="en-US" altLang="en-US" dirty="0"/>
              <a:t>Pile files are encountered when data are collected and stored prior to processing or when data are not easy to organize. This type of file uses space well when the stored data vary in size and structure, is perfectly adequate for exhaustive searches, and is easy to update. However, beyond these limited uses, this type of file is unsuitable for most applications.</a:t>
            </a:r>
          </a:p>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10</a:t>
            </a:fld>
            <a:endParaRPr lang="en-IN"/>
          </a:p>
        </p:txBody>
      </p:sp>
    </p:spTree>
    <p:extLst>
      <p:ext uri="{BB962C8B-B14F-4D97-AF65-F5344CB8AC3E}">
        <p14:creationId xmlns:p14="http://schemas.microsoft.com/office/powerpoint/2010/main" val="310235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dirty="0"/>
              <a:t>The most common form of file structure is the sequential file. </a:t>
            </a:r>
          </a:p>
          <a:p>
            <a:pPr>
              <a:defRPr/>
            </a:pPr>
            <a:r>
              <a:rPr lang="en-US" altLang="en-US" dirty="0"/>
              <a:t>In this type of file, a fixed format is used for records. </a:t>
            </a:r>
          </a:p>
          <a:p>
            <a:pPr>
              <a:defRPr/>
            </a:pPr>
            <a:r>
              <a:rPr lang="en-US" altLang="en-US" dirty="0"/>
              <a:t>All records are of the same length, consisting of the same number of fixed-length fields in a particular order. </a:t>
            </a:r>
          </a:p>
          <a:p>
            <a:pPr>
              <a:defRPr/>
            </a:pPr>
            <a:r>
              <a:rPr lang="en-US" altLang="en-US" dirty="0"/>
              <a:t>Because the length and position of each field are known, only the values of fields need to be stored; the field name and length for each field are attributes of the file structure.</a:t>
            </a:r>
          </a:p>
          <a:p>
            <a:pPr>
              <a:defRPr/>
            </a:pPr>
            <a:endParaRPr lang="en-US" altLang="en-US" dirty="0"/>
          </a:p>
          <a:p>
            <a:pPr>
              <a:defRPr/>
            </a:pPr>
            <a:r>
              <a:rPr lang="en-US" altLang="en-US" dirty="0"/>
              <a:t>One particular field, usually the first field in each record, is referred to as the </a:t>
            </a:r>
            <a:r>
              <a:rPr lang="en-US" altLang="en-US" b="1" dirty="0"/>
              <a:t>key field . </a:t>
            </a:r>
          </a:p>
          <a:p>
            <a:pPr>
              <a:defRPr/>
            </a:pPr>
            <a:r>
              <a:rPr lang="en-US" altLang="en-US" b="1" dirty="0"/>
              <a:t>The key field uniquely identifies the record; thus key values for different </a:t>
            </a:r>
            <a:r>
              <a:rPr lang="en-US" altLang="en-US" dirty="0"/>
              <a:t>records are always different. Further, the records are stored in key sequence: alphabetical order for a text key, and numerical order for a numerical key.</a:t>
            </a:r>
          </a:p>
          <a:p>
            <a:pPr>
              <a:defRPr/>
            </a:pPr>
            <a:endParaRPr lang="en-US" altLang="en-US" dirty="0"/>
          </a:p>
          <a:p>
            <a:pPr>
              <a:defRPr/>
            </a:pPr>
            <a:r>
              <a:rPr lang="en-US" altLang="en-US" dirty="0"/>
              <a:t>Sequential files are typically used in batch applications and are generally optimum for such applications if they involve the processing of all the records (e.g., a billing or payroll application). The sequential file organization is the only one that is easily stored on tape as well as disk.</a:t>
            </a:r>
          </a:p>
          <a:p>
            <a:pPr>
              <a:defRPr/>
            </a:pPr>
            <a:endParaRPr lang="en-US" altLang="en-US" dirty="0"/>
          </a:p>
          <a:p>
            <a:pPr>
              <a:defRPr/>
            </a:pPr>
            <a:r>
              <a:rPr lang="en-US" altLang="en-US" dirty="0"/>
              <a:t>For interactive applications that involve queries and/or updates of individual</a:t>
            </a:r>
          </a:p>
          <a:p>
            <a:pPr>
              <a:defRPr/>
            </a:pPr>
            <a:r>
              <a:rPr lang="en-US" altLang="en-US" dirty="0"/>
              <a:t>records, the </a:t>
            </a:r>
            <a:r>
              <a:rPr lang="en-US" altLang="en-US" dirty="0">
                <a:solidFill>
                  <a:srgbClr val="FF0000"/>
                </a:solidFill>
              </a:rPr>
              <a:t>sequential file provides poor performance. </a:t>
            </a:r>
          </a:p>
          <a:p>
            <a:pPr>
              <a:defRPr/>
            </a:pPr>
            <a:r>
              <a:rPr lang="en-US" altLang="en-US" dirty="0">
                <a:solidFill>
                  <a:srgbClr val="FF0000"/>
                </a:solidFill>
              </a:rPr>
              <a:t>Access requires the sequential search of the file for a key match. If the entire file, or a large portion of the file, can be brought into main memory at one time, more efficient search techniques are possible. </a:t>
            </a:r>
          </a:p>
          <a:p>
            <a:pPr>
              <a:defRPr/>
            </a:pPr>
            <a:r>
              <a:rPr lang="en-US" altLang="en-US" dirty="0">
                <a:solidFill>
                  <a:srgbClr val="FF0000"/>
                </a:solidFill>
              </a:rPr>
              <a:t>Nevertheless, considerable processing and delay are encountered to access a record in a large sequential file. Typically, a sequential file is stored in simple sequential ordering of the records within blocks. That is, the physical organization </a:t>
            </a:r>
            <a:r>
              <a:rPr lang="en-US" altLang="en-US" dirty="0"/>
              <a:t>of the file on tape or disk directly matches the logical organization of the file. </a:t>
            </a:r>
          </a:p>
        </p:txBody>
      </p:sp>
      <p:sp>
        <p:nvSpPr>
          <p:cNvPr id="4" name="Slide Number Placeholder 3"/>
          <p:cNvSpPr>
            <a:spLocks noGrp="1"/>
          </p:cNvSpPr>
          <p:nvPr>
            <p:ph type="sldNum" sz="quarter" idx="5"/>
          </p:nvPr>
        </p:nvSpPr>
        <p:spPr/>
        <p:txBody>
          <a:bodyPr/>
          <a:lstStyle/>
          <a:p>
            <a:fld id="{56549902-F6DD-4D34-99A1-8B14B406DB46}" type="slidenum">
              <a:rPr lang="en-IN" smtClean="0"/>
              <a:t>11</a:t>
            </a:fld>
            <a:endParaRPr lang="en-IN"/>
          </a:p>
        </p:txBody>
      </p:sp>
    </p:spTree>
    <p:extLst>
      <p:ext uri="{BB962C8B-B14F-4D97-AF65-F5344CB8AC3E}">
        <p14:creationId xmlns:p14="http://schemas.microsoft.com/office/powerpoint/2010/main" val="275690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 popular approach to overcoming the disadvantages of the sequential file is the</a:t>
            </a:r>
          </a:p>
          <a:p>
            <a:pPr>
              <a:defRPr/>
            </a:pPr>
            <a:r>
              <a:rPr lang="en-US" dirty="0"/>
              <a:t>indexed sequential file. </a:t>
            </a:r>
          </a:p>
          <a:p>
            <a:pPr>
              <a:defRPr/>
            </a:pPr>
            <a:r>
              <a:rPr lang="en-US" dirty="0"/>
              <a:t>The indexed sequential file maintains the key characteristic of the sequential file: Records are organized in sequence based on a key field. </a:t>
            </a:r>
          </a:p>
          <a:p>
            <a:pPr>
              <a:defRPr/>
            </a:pPr>
            <a:r>
              <a:rPr lang="en-US" dirty="0"/>
              <a:t>Two features are added: an index to the file to support random access, and an overflow</a:t>
            </a:r>
          </a:p>
          <a:p>
            <a:pPr>
              <a:defRPr/>
            </a:pPr>
            <a:r>
              <a:rPr lang="en-US" dirty="0"/>
              <a:t>file. </a:t>
            </a:r>
          </a:p>
          <a:p>
            <a:pPr>
              <a:defRPr/>
            </a:pPr>
            <a:r>
              <a:rPr lang="en-US" dirty="0"/>
              <a:t>The index provides a lookup capability to reach quickly the vicinity of a desired record. </a:t>
            </a:r>
          </a:p>
          <a:p>
            <a:pPr>
              <a:defRPr/>
            </a:pPr>
            <a:r>
              <a:rPr lang="en-US" dirty="0"/>
              <a:t>The overflow file is similar to the log file used with a sequential file but is integrated so that a record in the overflow file is located by following a pointer from its predecessor record.</a:t>
            </a:r>
          </a:p>
          <a:p>
            <a:pPr>
              <a:defRPr/>
            </a:pPr>
            <a:endParaRPr lang="en-US" dirty="0"/>
          </a:p>
          <a:p>
            <a:pPr>
              <a:defRPr/>
            </a:pPr>
            <a:r>
              <a:rPr lang="en-US" dirty="0"/>
              <a:t>In the simplest indexed sequential structure, a single level of indexing is used. </a:t>
            </a:r>
          </a:p>
          <a:p>
            <a:pPr>
              <a:defRPr/>
            </a:pPr>
            <a:r>
              <a:rPr lang="en-US" dirty="0"/>
              <a:t>The index in this case is a simple sequential file. Each record in the index file consists of two fields: a key field, which is the same as the key field in the main file, and a pointer into the main file. </a:t>
            </a:r>
          </a:p>
          <a:p>
            <a:pPr>
              <a:defRPr/>
            </a:pPr>
            <a:r>
              <a:rPr lang="en-US" dirty="0"/>
              <a:t>To find a specific field, the index is searched to find the highest key value that is equal to or precedes the desired key value. The search continues in the main file at the location indicated by the pointer.</a:t>
            </a:r>
          </a:p>
          <a:p>
            <a:pPr>
              <a:defRPr/>
            </a:pPr>
            <a:endParaRPr lang="en-US" dirty="0"/>
          </a:p>
          <a:p>
            <a:pPr>
              <a:defRPr/>
            </a:pPr>
            <a:r>
              <a:rPr lang="en-US" dirty="0"/>
              <a:t>To see the effectiveness of this approach, consider a sequential file with</a:t>
            </a:r>
          </a:p>
          <a:p>
            <a:pPr>
              <a:defRPr/>
            </a:pPr>
            <a:r>
              <a:rPr lang="en-US" dirty="0"/>
              <a:t>1 million records. To search for a particular key value will require on average one-half</a:t>
            </a:r>
          </a:p>
          <a:p>
            <a:pPr>
              <a:defRPr/>
            </a:pPr>
            <a:r>
              <a:rPr lang="en-US" dirty="0"/>
              <a:t>million record accesses. Now suppose that an index containing 1,000 entries</a:t>
            </a:r>
          </a:p>
          <a:p>
            <a:pPr>
              <a:defRPr/>
            </a:pPr>
            <a:r>
              <a:rPr lang="en-US" dirty="0"/>
              <a:t>is constructed, with the keys in the index more or less evenly distributed over</a:t>
            </a:r>
          </a:p>
          <a:p>
            <a:pPr>
              <a:defRPr/>
            </a:pPr>
            <a:r>
              <a:rPr lang="en-US" dirty="0"/>
              <a:t>the main file. Now it will take on average 500 accesses to the index file followed</a:t>
            </a:r>
          </a:p>
          <a:p>
            <a:pPr>
              <a:defRPr/>
            </a:pPr>
            <a:r>
              <a:rPr lang="en-US" dirty="0"/>
              <a:t>by 500 accesses to the main file to find the record. The average search length is</a:t>
            </a:r>
          </a:p>
          <a:p>
            <a:pPr>
              <a:defRPr/>
            </a:pPr>
            <a:r>
              <a:rPr lang="en-US" dirty="0"/>
              <a:t>reduced from 500,000 to 1,000.</a:t>
            </a:r>
          </a:p>
          <a:p>
            <a:pPr>
              <a:defRPr/>
            </a:pPr>
            <a:endParaRPr lang="en-US" dirty="0"/>
          </a:p>
          <a:p>
            <a:pPr>
              <a:defRPr/>
            </a:pPr>
            <a:r>
              <a:rPr lang="en-US" dirty="0"/>
              <a:t>Additions to the file are handled in the following manner: Each record in</a:t>
            </a:r>
          </a:p>
          <a:p>
            <a:pPr>
              <a:defRPr/>
            </a:pPr>
            <a:r>
              <a:rPr lang="en-US" dirty="0"/>
              <a:t>the main file contains an additional field not visible to the application, which is a</a:t>
            </a:r>
          </a:p>
          <a:p>
            <a:pPr>
              <a:defRPr/>
            </a:pPr>
            <a:r>
              <a:rPr lang="en-US" dirty="0"/>
              <a:t>pointer to the overflow file. When a new record is to be inserted into the file, it is</a:t>
            </a:r>
          </a:p>
          <a:p>
            <a:pPr>
              <a:defRPr/>
            </a:pPr>
            <a:r>
              <a:rPr lang="en-US" dirty="0"/>
              <a:t>added to the overflow file. The record in the main file that immediately precedes</a:t>
            </a:r>
          </a:p>
          <a:p>
            <a:pPr>
              <a:defRPr/>
            </a:pPr>
            <a:r>
              <a:rPr lang="en-US" dirty="0"/>
              <a:t>the new record in logical sequence is updated to contain a pointer to the new record</a:t>
            </a:r>
          </a:p>
          <a:p>
            <a:pPr>
              <a:defRPr/>
            </a:pPr>
            <a:r>
              <a:rPr lang="en-US" dirty="0"/>
              <a:t>in the overflow file. If the immediately preceding record is itself in the overflow file,</a:t>
            </a:r>
          </a:p>
          <a:p>
            <a:pPr>
              <a:defRPr/>
            </a:pPr>
            <a:r>
              <a:rPr lang="en-US" dirty="0"/>
              <a:t>then the pointer in that record is updated. As with the sequential file, the indexed</a:t>
            </a:r>
          </a:p>
          <a:p>
            <a:pPr>
              <a:defRPr/>
            </a:pPr>
            <a:r>
              <a:rPr lang="en-US" dirty="0"/>
              <a:t>sequential file is occasionally merged with the overflow file in batch mode.</a:t>
            </a:r>
          </a:p>
          <a:p>
            <a:pPr>
              <a:defRPr/>
            </a:pPr>
            <a:endParaRPr lang="en-US" dirty="0"/>
          </a:p>
          <a:p>
            <a:pPr>
              <a:defRPr/>
            </a:pPr>
            <a:r>
              <a:rPr lang="en-US" dirty="0"/>
              <a:t>The indexed sequential file greatly reduces the time required to access a single</a:t>
            </a:r>
          </a:p>
          <a:p>
            <a:pPr>
              <a:defRPr/>
            </a:pPr>
            <a:r>
              <a:rPr lang="en-US" dirty="0"/>
              <a:t>record, without sacrificing the sequential nature of the file. To process the entire file</a:t>
            </a:r>
          </a:p>
          <a:p>
            <a:pPr>
              <a:defRPr/>
            </a:pPr>
            <a:r>
              <a:rPr lang="en-US" dirty="0"/>
              <a:t>sequentially, the records of the main file are processed in sequence until a pointer</a:t>
            </a:r>
          </a:p>
          <a:p>
            <a:pPr>
              <a:defRPr/>
            </a:pPr>
            <a:r>
              <a:rPr lang="en-US" dirty="0"/>
              <a:t>to the overflow file is found, then accessing continues in the overflow file until a null</a:t>
            </a:r>
          </a:p>
          <a:p>
            <a:pPr>
              <a:defRPr/>
            </a:pPr>
            <a:r>
              <a:rPr lang="en-US" dirty="0"/>
              <a:t>pointer is encountered, at which time accessing of the main file is resumed where it</a:t>
            </a:r>
          </a:p>
          <a:p>
            <a:pPr>
              <a:defRPr/>
            </a:pPr>
            <a:r>
              <a:rPr lang="en-US" dirty="0"/>
              <a:t>left off.</a:t>
            </a:r>
          </a:p>
          <a:p>
            <a:pPr>
              <a:defRPr/>
            </a:pPr>
            <a:endParaRPr lang="en-US" dirty="0"/>
          </a:p>
          <a:p>
            <a:pPr>
              <a:defRPr/>
            </a:pPr>
            <a:r>
              <a:rPr lang="en-US" dirty="0"/>
              <a:t>To provide even greater efficiency in access, multiple levels of indexing can be</a:t>
            </a:r>
          </a:p>
          <a:p>
            <a:pPr>
              <a:defRPr/>
            </a:pPr>
            <a:r>
              <a:rPr lang="en-US" dirty="0"/>
              <a:t>used. Thus the lowest level of index file is treated as a sequential file and a higher level</a:t>
            </a:r>
          </a:p>
          <a:p>
            <a:pPr>
              <a:defRPr/>
            </a:pPr>
            <a:r>
              <a:rPr lang="en-US" dirty="0"/>
              <a:t>index file is created for that file. Consider again a file with 1 million records.</a:t>
            </a:r>
          </a:p>
          <a:p>
            <a:pPr>
              <a:defRPr/>
            </a:pPr>
            <a:r>
              <a:rPr lang="en-US" dirty="0"/>
              <a:t>A lower-level index with 10,000 entries is constructed. A higher-level index into</a:t>
            </a:r>
          </a:p>
          <a:p>
            <a:pPr>
              <a:defRPr/>
            </a:pPr>
            <a:r>
              <a:rPr lang="en-US" dirty="0"/>
              <a:t>the lower-level index of 100 entries can then be constructed. The search begins at</a:t>
            </a:r>
          </a:p>
          <a:p>
            <a:pPr>
              <a:defRPr/>
            </a:pPr>
            <a:r>
              <a:rPr lang="en-US" dirty="0"/>
              <a:t>the higher-level index (average length = 50 accesses) to find an entry point into the</a:t>
            </a:r>
          </a:p>
          <a:p>
            <a:pPr>
              <a:defRPr/>
            </a:pPr>
            <a:r>
              <a:rPr lang="en-US" dirty="0"/>
              <a:t>lower-level index. This index is then searched (average length = 50) to find an entry</a:t>
            </a:r>
          </a:p>
          <a:p>
            <a:pPr>
              <a:defRPr/>
            </a:pPr>
            <a:r>
              <a:rPr lang="en-US" dirty="0"/>
              <a:t>point into the main file, which is then searched (average length = 50). Thus the average</a:t>
            </a:r>
          </a:p>
          <a:p>
            <a:pPr>
              <a:defRPr/>
            </a:pPr>
            <a:r>
              <a:rPr lang="en-US" dirty="0"/>
              <a:t>length of search has been reduced from 500,000 to 1,000 to 150.</a:t>
            </a:r>
            <a:endParaRPr lang="en-NZ" dirty="0"/>
          </a:p>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13</a:t>
            </a:fld>
            <a:endParaRPr lang="en-IN"/>
          </a:p>
        </p:txBody>
      </p:sp>
    </p:spTree>
    <p:extLst>
      <p:ext uri="{BB962C8B-B14F-4D97-AF65-F5344CB8AC3E}">
        <p14:creationId xmlns:p14="http://schemas.microsoft.com/office/powerpoint/2010/main" val="142219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indexed sequential file retains one limitation of the sequential file: Effective</a:t>
            </a:r>
          </a:p>
          <a:p>
            <a:pPr>
              <a:defRPr/>
            </a:pPr>
            <a:r>
              <a:rPr lang="en-US" dirty="0"/>
              <a:t>processing is limited to that which is based on a single field of the file. </a:t>
            </a:r>
          </a:p>
          <a:p>
            <a:pPr>
              <a:defRPr/>
            </a:pPr>
            <a:r>
              <a:rPr lang="en-US" dirty="0"/>
              <a:t>For example, when it is necessary to search for a record on the basis of some other attribute than</a:t>
            </a:r>
          </a:p>
          <a:p>
            <a:pPr>
              <a:defRPr/>
            </a:pPr>
            <a:r>
              <a:rPr lang="en-US" dirty="0"/>
              <a:t>the key field, both forms of sequential file are inadequate. </a:t>
            </a:r>
          </a:p>
          <a:p>
            <a:pPr>
              <a:defRPr/>
            </a:pPr>
            <a:r>
              <a:rPr lang="en-US" dirty="0"/>
              <a:t>In some applications, the flexibility of efficiently searching by various attributes is desirable.</a:t>
            </a:r>
          </a:p>
          <a:p>
            <a:pPr>
              <a:defRPr/>
            </a:pPr>
            <a:endParaRPr lang="en-US" dirty="0"/>
          </a:p>
          <a:p>
            <a:pPr>
              <a:defRPr/>
            </a:pPr>
            <a:r>
              <a:rPr lang="en-US" dirty="0"/>
              <a:t>To achieve this flexibility, a structure is needed that employs multiple indexes, one for each type of field that may be the subject of a search. </a:t>
            </a:r>
          </a:p>
          <a:p>
            <a:pPr>
              <a:defRPr/>
            </a:pPr>
            <a:r>
              <a:rPr lang="en-US" dirty="0"/>
              <a:t>In the general indexed file, the concept of sequentially and a single key are abandoned. </a:t>
            </a:r>
          </a:p>
          <a:p>
            <a:pPr>
              <a:defRPr/>
            </a:pPr>
            <a:r>
              <a:rPr lang="en-US" dirty="0"/>
              <a:t>Records are accessed only through their indexes. The result is that there is now no restriction</a:t>
            </a:r>
          </a:p>
          <a:p>
            <a:pPr>
              <a:defRPr/>
            </a:pPr>
            <a:r>
              <a:rPr lang="en-US" dirty="0"/>
              <a:t>on the placement of records as long as a pointer in at least one index refers to that record. Furthermore, variable-length records can be employed.</a:t>
            </a:r>
          </a:p>
          <a:p>
            <a:pPr>
              <a:defRPr/>
            </a:pPr>
            <a:endParaRPr lang="en-US" dirty="0"/>
          </a:p>
          <a:p>
            <a:pPr>
              <a:defRPr/>
            </a:pPr>
            <a:r>
              <a:rPr lang="en-US" dirty="0"/>
              <a:t>Two types of indexes are used. An exhaustive index contains one entry for every record in the main file. The index itself is organized as a sequential file for ease of searching. </a:t>
            </a:r>
          </a:p>
          <a:p>
            <a:pPr>
              <a:defRPr/>
            </a:pPr>
            <a:r>
              <a:rPr lang="en-US" dirty="0"/>
              <a:t>A partial index contains entries to records where the field of interest exists. With variable-length records, some records will not contain all fields. </a:t>
            </a:r>
          </a:p>
          <a:p>
            <a:pPr>
              <a:defRPr/>
            </a:pPr>
            <a:r>
              <a:rPr lang="en-US" dirty="0"/>
              <a:t>When a new record is added to the main file, all of the index files must be updated.</a:t>
            </a:r>
          </a:p>
          <a:p>
            <a:pPr>
              <a:defRPr/>
            </a:pPr>
            <a:endParaRPr lang="en-US" dirty="0"/>
          </a:p>
          <a:p>
            <a:pPr>
              <a:defRPr/>
            </a:pPr>
            <a:r>
              <a:rPr lang="en-US" dirty="0"/>
              <a:t>Indexed files are used mostly in applications where timeliness of information is critical and where data are rarely processed exhaustively. Examples are airline reservation systems and inventory control systems.</a:t>
            </a:r>
          </a:p>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14</a:t>
            </a:fld>
            <a:endParaRPr lang="en-IN"/>
          </a:p>
        </p:txBody>
      </p:sp>
    </p:spTree>
    <p:extLst>
      <p:ext uri="{BB962C8B-B14F-4D97-AF65-F5344CB8AC3E}">
        <p14:creationId xmlns:p14="http://schemas.microsoft.com/office/powerpoint/2010/main" val="396603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With large files, the index file itself may become too large to be kept in memory. </a:t>
            </a:r>
          </a:p>
          <a:p>
            <a:pPr algn="l"/>
            <a:r>
              <a:rPr lang="en-US" sz="1800" b="0" i="0" u="none" strike="noStrike" baseline="0" dirty="0">
                <a:latin typeface="Times New Roman" panose="02020603050405020304" pitchFamily="18" charset="0"/>
              </a:rPr>
              <a:t>One solution is to create an index for the index file. The primary index file would contain pointers to secondary index files, which would point to the actual data items.</a:t>
            </a:r>
          </a:p>
          <a:p>
            <a:pPr algn="l"/>
            <a:r>
              <a:rPr lang="en-US" sz="1800" b="0" i="0" u="none" strike="noStrike" baseline="0" dirty="0">
                <a:latin typeface="Times New Roman" panose="02020603050405020304" pitchFamily="18" charset="0"/>
              </a:rPr>
              <a:t>For example, IBM's indexed sequential-access method (ISAM) </a:t>
            </a:r>
          </a:p>
          <a:p>
            <a:pPr algn="l"/>
            <a:r>
              <a:rPr lang="en-US" sz="1800" b="0" i="0" u="none" strike="noStrike" baseline="0" dirty="0">
                <a:latin typeface="Times New Roman" panose="02020603050405020304" pitchFamily="18" charset="0"/>
              </a:rPr>
              <a:t>uses a small master index that points to disk blocks of a secondary index. </a:t>
            </a:r>
          </a:p>
          <a:p>
            <a:pPr algn="l"/>
            <a:r>
              <a:rPr lang="en-US" sz="1800" b="0" i="0" u="none" strike="noStrike" baseline="0" dirty="0">
                <a:latin typeface="Times New Roman" panose="02020603050405020304" pitchFamily="18" charset="0"/>
              </a:rPr>
              <a:t>The secondary index blocks point to the actual file blocks. The file is kept sorted on a defined key. To find a particular item, we first make a binary search of the master index, which provides the block number of the secondary index. This block is read in, and again a binary search is used to find the block containing the desired record. Finally, this block is searched sequentially. In this way, any record can be located from its key by at most two direct-access reads.</a:t>
            </a:r>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15</a:t>
            </a:fld>
            <a:endParaRPr lang="en-IN"/>
          </a:p>
        </p:txBody>
      </p:sp>
    </p:spTree>
    <p:extLst>
      <p:ext uri="{BB962C8B-B14F-4D97-AF65-F5344CB8AC3E}">
        <p14:creationId xmlns:p14="http://schemas.microsoft.com/office/powerpoint/2010/main" val="206569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direct, or hashed, file exploits the capability found on disks to access directly any</a:t>
            </a:r>
          </a:p>
          <a:p>
            <a:r>
              <a:rPr lang="en-US" altLang="en-US" dirty="0"/>
              <a:t>block of a known address. </a:t>
            </a:r>
          </a:p>
          <a:p>
            <a:r>
              <a:rPr lang="en-US" altLang="en-US" dirty="0"/>
              <a:t>As with sequential and indexed sequential files, a key field is required in each record. However, there is no concept of sequential ordering here.</a:t>
            </a:r>
          </a:p>
          <a:p>
            <a:endParaRPr lang="en-US" altLang="en-US" dirty="0"/>
          </a:p>
          <a:p>
            <a:r>
              <a:rPr lang="en-US" altLang="en-US" dirty="0"/>
              <a:t>The direct file makes use of hashing on the key value. </a:t>
            </a:r>
          </a:p>
          <a:p>
            <a:r>
              <a:rPr lang="en-US" altLang="en-US" dirty="0"/>
              <a:t>Direct files are often used where very rapid access is required, where fixed length records are used, and where records are always accessed one at a time.</a:t>
            </a:r>
          </a:p>
          <a:p>
            <a:r>
              <a:rPr lang="en-US" altLang="en-US" dirty="0"/>
              <a:t>Examples are directories, pricing tables, schedules, and name lists.</a:t>
            </a:r>
          </a:p>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16</a:t>
            </a:fld>
            <a:endParaRPr lang="en-IN"/>
          </a:p>
        </p:txBody>
      </p:sp>
    </p:spTree>
    <p:extLst>
      <p:ext uri="{BB962C8B-B14F-4D97-AF65-F5344CB8AC3E}">
        <p14:creationId xmlns:p14="http://schemas.microsoft.com/office/powerpoint/2010/main" val="257574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549902-F6DD-4D34-99A1-8B14B406DB46}" type="slidenum">
              <a:rPr lang="en-IN" smtClean="0"/>
              <a:t>32</a:t>
            </a:fld>
            <a:endParaRPr lang="en-IN"/>
          </a:p>
        </p:txBody>
      </p:sp>
    </p:spTree>
    <p:extLst>
      <p:ext uri="{BB962C8B-B14F-4D97-AF65-F5344CB8AC3E}">
        <p14:creationId xmlns:p14="http://schemas.microsoft.com/office/powerpoint/2010/main" val="388211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0FC8-7E5A-4E5D-A71B-D42F4637C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53959B-C741-42BB-82B4-FF18A07D7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D0504F-7C0E-448B-B322-8E8845CEC75E}"/>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8C6ADA5B-56EA-4EB7-B374-2CB730933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EA5D9-58EA-4C3D-8B07-644782815649}"/>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123029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D229-6910-4050-9A2A-7088EE3EB9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1042F-D5B5-41D7-B0E3-FE6BC39E8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CF2237-AD6C-4380-AE66-65F7A9E61343}"/>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7675375E-952D-4726-870D-130D162CC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9FF15-6F66-417E-9D96-CD03D0A88974}"/>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388456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9532-2E7A-4A36-AAAC-BD50AD828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5A29F-0474-457A-B0EE-C34FA7DDDF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78960-35D8-4D7E-90A7-078FF816C0A6}"/>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84D71AE6-3F72-4845-9EF5-EAE64AF16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D8A7A-78C8-4960-9FDF-40E06FB8BB5E}"/>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308246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ED67-0757-4A7E-BD21-9CB3E354F0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7C86B-3BF2-4E43-849C-CC273A942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E9FDD-ADAB-448C-9DAF-440916B87AC4}"/>
              </a:ext>
            </a:extLst>
          </p:cNvPr>
          <p:cNvSpPr>
            <a:spLocks noGrp="1"/>
          </p:cNvSpPr>
          <p:nvPr>
            <p:ph type="dt" sz="half" idx="10"/>
          </p:nvPr>
        </p:nvSpPr>
        <p:spPr/>
        <p:txBody>
          <a:bodyPr/>
          <a:lstStyle/>
          <a:p>
            <a:fld id="{6373BA6E-4E3F-4AA1-B3C7-51DB51305334}" type="datetimeFigureOut">
              <a:rPr lang="en-IN" smtClean="0"/>
              <a:t>21-04-2023</a:t>
            </a:fld>
            <a:endParaRPr lang="en-IN"/>
          </a:p>
        </p:txBody>
      </p:sp>
      <p:sp>
        <p:nvSpPr>
          <p:cNvPr id="5" name="Footer Placeholder 4">
            <a:extLst>
              <a:ext uri="{FF2B5EF4-FFF2-40B4-BE49-F238E27FC236}">
                <a16:creationId xmlns:a16="http://schemas.microsoft.com/office/drawing/2014/main" id="{16F0C72F-B82E-470E-AC91-FD0C3812A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39FCF-7B42-47AA-A1D2-D5BD5F2CFBD4}"/>
              </a:ext>
            </a:extLst>
          </p:cNvPr>
          <p:cNvSpPr>
            <a:spLocks noGrp="1"/>
          </p:cNvSpPr>
          <p:nvPr>
            <p:ph type="sldNum" sz="quarter" idx="12"/>
          </p:nvPr>
        </p:nvSpPr>
        <p:spPr/>
        <p:txBody>
          <a:bodyPr/>
          <a:lstStyle/>
          <a:p>
            <a:fld id="{EC23277E-497F-4A5F-B6EE-292768A2D4FB}" type="slidenum">
              <a:rPr lang="en-IN" smtClean="0"/>
              <a:t>‹#›</a:t>
            </a:fld>
            <a:endParaRPr lang="en-IN"/>
          </a:p>
        </p:txBody>
      </p:sp>
    </p:spTree>
    <p:extLst>
      <p:ext uri="{BB962C8B-B14F-4D97-AF65-F5344CB8AC3E}">
        <p14:creationId xmlns:p14="http://schemas.microsoft.com/office/powerpoint/2010/main" val="222597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3531-94CA-40DD-8D01-4793EEEFC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40C2FA-8325-4F9D-8819-68B38881A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BB5062-4B21-493B-96B4-78E898E16739}"/>
              </a:ext>
            </a:extLst>
          </p:cNvPr>
          <p:cNvSpPr>
            <a:spLocks noGrp="1"/>
          </p:cNvSpPr>
          <p:nvPr>
            <p:ph type="dt" sz="half" idx="10"/>
          </p:nvPr>
        </p:nvSpPr>
        <p:spPr/>
        <p:txBody>
          <a:bodyPr/>
          <a:lstStyle/>
          <a:p>
            <a:fld id="{6373BA6E-4E3F-4AA1-B3C7-51DB51305334}" type="datetimeFigureOut">
              <a:rPr lang="en-IN" smtClean="0"/>
              <a:t>21-04-2023</a:t>
            </a:fld>
            <a:endParaRPr lang="en-IN"/>
          </a:p>
        </p:txBody>
      </p:sp>
      <p:sp>
        <p:nvSpPr>
          <p:cNvPr id="5" name="Footer Placeholder 4">
            <a:extLst>
              <a:ext uri="{FF2B5EF4-FFF2-40B4-BE49-F238E27FC236}">
                <a16:creationId xmlns:a16="http://schemas.microsoft.com/office/drawing/2014/main" id="{190BB167-F104-4F49-8A7B-261597E9B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93216-F875-4207-9060-CAAD7DB9883A}"/>
              </a:ext>
            </a:extLst>
          </p:cNvPr>
          <p:cNvSpPr>
            <a:spLocks noGrp="1"/>
          </p:cNvSpPr>
          <p:nvPr>
            <p:ph type="sldNum" sz="quarter" idx="12"/>
          </p:nvPr>
        </p:nvSpPr>
        <p:spPr/>
        <p:txBody>
          <a:bodyPr/>
          <a:lstStyle/>
          <a:p>
            <a:fld id="{EC23277E-497F-4A5F-B6EE-292768A2D4FB}" type="slidenum">
              <a:rPr lang="en-IN" smtClean="0"/>
              <a:t>‹#›</a:t>
            </a:fld>
            <a:endParaRPr lang="en-IN"/>
          </a:p>
        </p:txBody>
      </p:sp>
    </p:spTree>
    <p:extLst>
      <p:ext uri="{BB962C8B-B14F-4D97-AF65-F5344CB8AC3E}">
        <p14:creationId xmlns:p14="http://schemas.microsoft.com/office/powerpoint/2010/main" val="166146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6423-2CD4-430E-83F9-DF9F4366F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0E6E3-5566-4373-B2B1-AD3A429DD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04EBA-16DF-42B4-8BFB-DC11E0730DB3}"/>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6234609D-6E97-4A87-8DEB-65CFE9446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BFDCC-2977-440B-A077-7CAE60C50C18}"/>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1295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BF08-84F6-4324-905C-063FB042E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29A29F-AE95-4E72-AF28-6237FB8A0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7A358-4C39-416B-8820-ADB7A4CEF976}"/>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0E9DED2D-FB6E-4235-8B57-4381E403B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8D9B9-29D1-4F3D-B4E2-1E71934E2267}"/>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338005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4718-00DC-483E-A347-2B4AEC0586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F1A68-3433-412C-82E9-30DD62CC5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314FDC-A4FE-4A24-A18B-E5EACAA9C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52E85A-88AA-45CB-A5C3-DC62E0C76EB3}"/>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6" name="Footer Placeholder 5">
            <a:extLst>
              <a:ext uri="{FF2B5EF4-FFF2-40B4-BE49-F238E27FC236}">
                <a16:creationId xmlns:a16="http://schemas.microsoft.com/office/drawing/2014/main" id="{C5D7B3E5-0866-4F0F-94B1-9DD49FB5E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A4195-CDA9-4384-8D18-7FBEDDE8721B}"/>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69813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A805-71CE-4E96-A160-9977A6CA02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2C3254-26B7-4BD4-A687-4439AABD9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78BEC-1336-47C9-886E-F68510C3C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CE6809-A86F-4863-9C18-69086E8BB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EA44A-51BB-46FF-8A3F-A1F1A5F7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25A265-0CBF-4E95-BFD9-9800E28AD839}"/>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8" name="Footer Placeholder 7">
            <a:extLst>
              <a:ext uri="{FF2B5EF4-FFF2-40B4-BE49-F238E27FC236}">
                <a16:creationId xmlns:a16="http://schemas.microsoft.com/office/drawing/2014/main" id="{4FC97885-449D-4452-BA31-34CF8C1512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4CE239-63D9-4592-8913-250FC93D5591}"/>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317830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044A-C72B-4F9E-B6C9-FA4D946494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0AA9B9-F570-4B29-858A-8F5C901A6B8A}"/>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4" name="Footer Placeholder 3">
            <a:extLst>
              <a:ext uri="{FF2B5EF4-FFF2-40B4-BE49-F238E27FC236}">
                <a16:creationId xmlns:a16="http://schemas.microsoft.com/office/drawing/2014/main" id="{04E80270-0063-4076-9A2E-05E90C3E9A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62E4A9-87A8-4530-84CB-47C6D2FF96A6}"/>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402214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F57BF-3B71-4B59-B7B0-6BE9ECBD35D8}"/>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3" name="Footer Placeholder 2">
            <a:extLst>
              <a:ext uri="{FF2B5EF4-FFF2-40B4-BE49-F238E27FC236}">
                <a16:creationId xmlns:a16="http://schemas.microsoft.com/office/drawing/2014/main" id="{070305E7-736C-4B32-987B-DB8885FD0E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C85B68-D26F-4E33-9340-08F8FA5F22A1}"/>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295970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3A5C-EC3E-4543-9C2A-8839A20F8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7DEBE-5A96-40B6-9AFC-C6279537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388363-B1C5-43BD-869F-B6E1B4DE3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6D07BB-323F-4C8B-BA78-76805D8F1E0C}"/>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6" name="Footer Placeholder 5">
            <a:extLst>
              <a:ext uri="{FF2B5EF4-FFF2-40B4-BE49-F238E27FC236}">
                <a16:creationId xmlns:a16="http://schemas.microsoft.com/office/drawing/2014/main" id="{7D564F0F-9739-468D-AC4E-2F790C8E3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F0C5D4-88F5-4E90-86FC-40B705C65D4D}"/>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325481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7A6C-9C2C-49EC-A4A9-DEC7FF8EF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47C8-F6B4-43C2-9420-C584E4410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CA976-E18B-48AF-B387-D6FD82CF3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DDD90-1BAF-4AD1-B459-C33A60268A30}"/>
              </a:ext>
            </a:extLst>
          </p:cNvPr>
          <p:cNvSpPr>
            <a:spLocks noGrp="1"/>
          </p:cNvSpPr>
          <p:nvPr>
            <p:ph type="dt" sz="half" idx="10"/>
          </p:nvPr>
        </p:nvSpPr>
        <p:spPr/>
        <p:txBody>
          <a:bodyPr/>
          <a:lstStyle/>
          <a:p>
            <a:fld id="{59B28777-1CFE-497D-B519-F91A9E4BD94E}" type="datetimeFigureOut">
              <a:rPr lang="en-IN" smtClean="0"/>
              <a:t>21-04-2023</a:t>
            </a:fld>
            <a:endParaRPr lang="en-IN"/>
          </a:p>
        </p:txBody>
      </p:sp>
      <p:sp>
        <p:nvSpPr>
          <p:cNvPr id="6" name="Footer Placeholder 5">
            <a:extLst>
              <a:ext uri="{FF2B5EF4-FFF2-40B4-BE49-F238E27FC236}">
                <a16:creationId xmlns:a16="http://schemas.microsoft.com/office/drawing/2014/main" id="{4899ECAC-64A9-41CD-B0BB-B44EEF0A92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B1D91-61D8-4FD2-9CC9-FEB9F85F8216}"/>
              </a:ext>
            </a:extLst>
          </p:cNvPr>
          <p:cNvSpPr>
            <a:spLocks noGrp="1"/>
          </p:cNvSpPr>
          <p:nvPr>
            <p:ph type="sldNum" sz="quarter" idx="12"/>
          </p:nvPr>
        </p:nvSpPr>
        <p:spPr/>
        <p:txBody>
          <a:bodyPr/>
          <a:lstStyle/>
          <a:p>
            <a:fld id="{7891BAE9-450C-4021-A112-699D3EC1B324}" type="slidenum">
              <a:rPr lang="en-IN" smtClean="0"/>
              <a:t>‹#›</a:t>
            </a:fld>
            <a:endParaRPr lang="en-IN"/>
          </a:p>
        </p:txBody>
      </p:sp>
    </p:spTree>
    <p:extLst>
      <p:ext uri="{BB962C8B-B14F-4D97-AF65-F5344CB8AC3E}">
        <p14:creationId xmlns:p14="http://schemas.microsoft.com/office/powerpoint/2010/main" val="273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39618-5CC1-4C81-BBA4-9B6E053D1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BF111-4E61-4A38-8C60-80ED6249B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81275-5CCB-4835-863B-43A24221C5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28777-1CFE-497D-B519-F91A9E4BD94E}" type="datetimeFigureOut">
              <a:rPr lang="en-IN" smtClean="0"/>
              <a:t>21-04-2023</a:t>
            </a:fld>
            <a:endParaRPr lang="en-IN"/>
          </a:p>
        </p:txBody>
      </p:sp>
      <p:sp>
        <p:nvSpPr>
          <p:cNvPr id="5" name="Footer Placeholder 4">
            <a:extLst>
              <a:ext uri="{FF2B5EF4-FFF2-40B4-BE49-F238E27FC236}">
                <a16:creationId xmlns:a16="http://schemas.microsoft.com/office/drawing/2014/main" id="{C19FE801-9A14-440B-8414-54D61823F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8A4F01-D3B3-4EF8-8587-581CA48B7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1BAE9-450C-4021-A112-699D3EC1B324}" type="slidenum">
              <a:rPr lang="en-IN" smtClean="0"/>
              <a:t>‹#›</a:t>
            </a:fld>
            <a:endParaRPr lang="en-IN"/>
          </a:p>
        </p:txBody>
      </p:sp>
    </p:spTree>
    <p:extLst>
      <p:ext uri="{BB962C8B-B14F-4D97-AF65-F5344CB8AC3E}">
        <p14:creationId xmlns:p14="http://schemas.microsoft.com/office/powerpoint/2010/main" val="116031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8C97B-FB81-431E-926B-7D4323733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C58C0-5F8C-4F29-8024-6FA719D1F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96D51-D2DD-44A6-BA10-092C8DAAF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3BA6E-4E3F-4AA1-B3C7-51DB51305334}" type="datetimeFigureOut">
              <a:rPr lang="en-IN" smtClean="0"/>
              <a:t>21-04-2023</a:t>
            </a:fld>
            <a:endParaRPr lang="en-IN"/>
          </a:p>
        </p:txBody>
      </p:sp>
      <p:sp>
        <p:nvSpPr>
          <p:cNvPr id="5" name="Footer Placeholder 4">
            <a:extLst>
              <a:ext uri="{FF2B5EF4-FFF2-40B4-BE49-F238E27FC236}">
                <a16:creationId xmlns:a16="http://schemas.microsoft.com/office/drawing/2014/main" id="{5592E099-9055-44A4-84BE-E88CA2886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D5EF03-314F-48AD-AF20-D756A4D3C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3277E-497F-4A5F-B6EE-292768A2D4FB}" type="slidenum">
              <a:rPr lang="en-IN" smtClean="0"/>
              <a:t>‹#›</a:t>
            </a:fld>
            <a:endParaRPr lang="en-IN"/>
          </a:p>
        </p:txBody>
      </p:sp>
    </p:spTree>
    <p:extLst>
      <p:ext uri="{BB962C8B-B14F-4D97-AF65-F5344CB8AC3E}">
        <p14:creationId xmlns:p14="http://schemas.microsoft.com/office/powerpoint/2010/main" val="3375957784"/>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09154-7528-4D24-9A49-2AF932165960}"/>
              </a:ext>
            </a:extLst>
          </p:cNvPr>
          <p:cNvSpPr>
            <a:spLocks noGrp="1"/>
          </p:cNvSpPr>
          <p:nvPr>
            <p:ph type="ctrTitle"/>
          </p:nvPr>
        </p:nvSpPr>
        <p:spPr>
          <a:xfrm>
            <a:off x="2381534" y="1344304"/>
            <a:ext cx="7451678" cy="2843702"/>
          </a:xfrm>
        </p:spPr>
        <p:txBody>
          <a:bodyPr>
            <a:normAutofit/>
          </a:bodyPr>
          <a:lstStyle/>
          <a:p>
            <a:r>
              <a:rPr lang="en-IN" sz="5400" dirty="0">
                <a:solidFill>
                  <a:schemeClr val="bg1"/>
                </a:solidFill>
              </a:rPr>
              <a:t>File Management</a:t>
            </a:r>
          </a:p>
        </p:txBody>
      </p:sp>
      <p:sp>
        <p:nvSpPr>
          <p:cNvPr id="3" name="Subtitle 2">
            <a:extLst>
              <a:ext uri="{FF2B5EF4-FFF2-40B4-BE49-F238E27FC236}">
                <a16:creationId xmlns:a16="http://schemas.microsoft.com/office/drawing/2014/main" id="{609BD449-E25A-4E58-9544-6CDA621CD7A8}"/>
              </a:ext>
            </a:extLst>
          </p:cNvPr>
          <p:cNvSpPr>
            <a:spLocks noGrp="1"/>
          </p:cNvSpPr>
          <p:nvPr>
            <p:ph type="subTitle" idx="1"/>
          </p:nvPr>
        </p:nvSpPr>
        <p:spPr>
          <a:xfrm>
            <a:off x="2886765" y="4414123"/>
            <a:ext cx="6418471" cy="1432109"/>
          </a:xfrm>
        </p:spPr>
        <p:txBody>
          <a:bodyPr>
            <a:normAutofit/>
          </a:bodyPr>
          <a:lstStyle/>
          <a:p>
            <a:endParaRPr lang="en-IN" sz="2000" dirty="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3661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5740-E21A-4023-B3E7-C4C9D2210626}"/>
              </a:ext>
            </a:extLst>
          </p:cNvPr>
          <p:cNvSpPr>
            <a:spLocks noGrp="1"/>
          </p:cNvSpPr>
          <p:nvPr>
            <p:ph type="title"/>
          </p:nvPr>
        </p:nvSpPr>
        <p:spPr>
          <a:xfrm>
            <a:off x="6541870" y="5954"/>
            <a:ext cx="4953934" cy="1676603"/>
          </a:xfrm>
        </p:spPr>
        <p:txBody>
          <a:bodyPr>
            <a:normAutofit/>
          </a:bodyPr>
          <a:lstStyle/>
          <a:p>
            <a:r>
              <a:rPr lang="en-IN" sz="4000" dirty="0"/>
              <a:t>The Pile</a:t>
            </a:r>
          </a:p>
        </p:txBody>
      </p:sp>
      <p:sp>
        <p:nvSpPr>
          <p:cNvPr id="9" name="Rectangle 8">
            <a:extLst>
              <a:ext uri="{FF2B5EF4-FFF2-40B4-BE49-F238E27FC236}">
                <a16:creationId xmlns:a16="http://schemas.microsoft.com/office/drawing/2014/main" id="{787900AF-3ED0-4C02-A309-3984EBBD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0">
            <a:extLst>
              <a:ext uri="{FF2B5EF4-FFF2-40B4-BE49-F238E27FC236}">
                <a16:creationId xmlns:a16="http://schemas.microsoft.com/office/drawing/2014/main" id="{8DEDEE5C-3126-4336-A7D4-9277AF5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138" y="559407"/>
            <a:ext cx="5109725"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Fig12_03a.gif">
            <a:extLst>
              <a:ext uri="{FF2B5EF4-FFF2-40B4-BE49-F238E27FC236}">
                <a16:creationId xmlns:a16="http://schemas.microsoft.com/office/drawing/2014/main" id="{2482B1EB-5F5B-4872-B782-6998D0786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39008" y="818521"/>
            <a:ext cx="4217983" cy="5220957"/>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E6F58CCC-A287-4B60-B7B2-7FBBF5034B91}"/>
              </a:ext>
            </a:extLst>
          </p:cNvPr>
          <p:cNvSpPr>
            <a:spLocks noGrp="1"/>
          </p:cNvSpPr>
          <p:nvPr>
            <p:ph idx="1"/>
          </p:nvPr>
        </p:nvSpPr>
        <p:spPr>
          <a:xfrm>
            <a:off x="6589138" y="2053390"/>
            <a:ext cx="4953932" cy="3779520"/>
          </a:xfrm>
        </p:spPr>
        <p:txBody>
          <a:bodyPr>
            <a:normAutofit/>
          </a:bodyPr>
          <a:lstStyle/>
          <a:p>
            <a:pPr algn="just">
              <a:lnSpc>
                <a:spcPct val="150000"/>
              </a:lnSpc>
            </a:pPr>
            <a:r>
              <a:rPr lang="en-US" sz="2000" dirty="0"/>
              <a:t>Least complicated form of file organization</a:t>
            </a:r>
          </a:p>
          <a:p>
            <a:pPr algn="just">
              <a:lnSpc>
                <a:spcPct val="150000"/>
              </a:lnSpc>
            </a:pPr>
            <a:r>
              <a:rPr lang="en-US" sz="2000" dirty="0"/>
              <a:t>Data are collected in the order they arrive</a:t>
            </a:r>
          </a:p>
          <a:p>
            <a:pPr algn="just">
              <a:lnSpc>
                <a:spcPct val="150000"/>
              </a:lnSpc>
            </a:pPr>
            <a:r>
              <a:rPr lang="en-US" sz="2000" dirty="0"/>
              <a:t>Each record consists of one burst of data</a:t>
            </a:r>
          </a:p>
          <a:p>
            <a:pPr algn="just">
              <a:lnSpc>
                <a:spcPct val="150000"/>
              </a:lnSpc>
            </a:pPr>
            <a:r>
              <a:rPr lang="en-US" sz="2000" dirty="0"/>
              <a:t>Purpose is simply to accumulate the mass of data and save it</a:t>
            </a:r>
          </a:p>
          <a:p>
            <a:pPr algn="just">
              <a:lnSpc>
                <a:spcPct val="150000"/>
              </a:lnSpc>
            </a:pPr>
            <a:r>
              <a:rPr lang="en-US" sz="2000" dirty="0"/>
              <a:t>Record access is by exhaustive search</a:t>
            </a:r>
          </a:p>
        </p:txBody>
      </p:sp>
    </p:spTree>
    <p:extLst>
      <p:ext uri="{BB962C8B-B14F-4D97-AF65-F5344CB8AC3E}">
        <p14:creationId xmlns:p14="http://schemas.microsoft.com/office/powerpoint/2010/main" val="242192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AEEFF-06DB-4F9E-BF14-6C8EE5FB9E40}"/>
              </a:ext>
            </a:extLst>
          </p:cNvPr>
          <p:cNvSpPr>
            <a:spLocks noGrp="1"/>
          </p:cNvSpPr>
          <p:nvPr>
            <p:ph type="title"/>
          </p:nvPr>
        </p:nvSpPr>
        <p:spPr>
          <a:xfrm>
            <a:off x="589560" y="856180"/>
            <a:ext cx="4560584" cy="1128068"/>
          </a:xfrm>
        </p:spPr>
        <p:txBody>
          <a:bodyPr anchor="ctr">
            <a:normAutofit/>
          </a:bodyPr>
          <a:lstStyle/>
          <a:p>
            <a:r>
              <a:rPr lang="en-IN" sz="4000" dirty="0"/>
              <a:t>The Sequential File</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319A2-2DBC-47DB-BB43-6171B3596859}"/>
              </a:ext>
            </a:extLst>
          </p:cNvPr>
          <p:cNvSpPr>
            <a:spLocks noGrp="1"/>
          </p:cNvSpPr>
          <p:nvPr>
            <p:ph idx="1"/>
          </p:nvPr>
        </p:nvSpPr>
        <p:spPr>
          <a:xfrm>
            <a:off x="496825" y="2330505"/>
            <a:ext cx="4653320" cy="4135747"/>
          </a:xfrm>
        </p:spPr>
        <p:txBody>
          <a:bodyPr anchor="ctr">
            <a:normAutofit/>
          </a:bodyPr>
          <a:lstStyle/>
          <a:p>
            <a:pPr algn="just">
              <a:lnSpc>
                <a:spcPct val="150000"/>
              </a:lnSpc>
            </a:pPr>
            <a:r>
              <a:rPr lang="en-US" sz="2000" dirty="0"/>
              <a:t>Most common form of file structure</a:t>
            </a:r>
          </a:p>
          <a:p>
            <a:pPr algn="just">
              <a:lnSpc>
                <a:spcPct val="150000"/>
              </a:lnSpc>
            </a:pPr>
            <a:r>
              <a:rPr lang="en-US" sz="2000" dirty="0"/>
              <a:t>A fixed format is used for records</a:t>
            </a:r>
          </a:p>
          <a:p>
            <a:pPr algn="just">
              <a:lnSpc>
                <a:spcPct val="150000"/>
              </a:lnSpc>
            </a:pPr>
            <a:r>
              <a:rPr lang="en-US" sz="2000" dirty="0"/>
              <a:t>Key field uniquely identifies the record &amp; determines storage order</a:t>
            </a:r>
          </a:p>
          <a:p>
            <a:pPr algn="just">
              <a:lnSpc>
                <a:spcPct val="150000"/>
              </a:lnSpc>
            </a:pPr>
            <a:r>
              <a:rPr lang="en-US" sz="2000" dirty="0"/>
              <a:t>Typically used in batch applications</a:t>
            </a:r>
          </a:p>
          <a:p>
            <a:pPr algn="just">
              <a:lnSpc>
                <a:spcPct val="150000"/>
              </a:lnSpc>
            </a:pPr>
            <a:r>
              <a:rPr lang="en-US" sz="2000" dirty="0"/>
              <a:t>Only organization that is easily stored on tape as well as disk</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Fig12_03b.gif">
            <a:extLst>
              <a:ext uri="{FF2B5EF4-FFF2-40B4-BE49-F238E27FC236}">
                <a16:creationId xmlns:a16="http://schemas.microsoft.com/office/drawing/2014/main" id="{F859BD5A-F230-4350-8A33-31FC9DA05216}"/>
              </a:ext>
            </a:extLst>
          </p:cNvPr>
          <p:cNvPicPr>
            <a:picLocks noChangeAspect="1"/>
          </p:cNvPicPr>
          <p:nvPr/>
        </p:nvPicPr>
        <p:blipFill rotWithShape="1">
          <a:blip r:embed="rId3">
            <a:extLst>
              <a:ext uri="{28A0092B-C50C-407E-A947-70E740481C1C}">
                <a14:useLocalDpi xmlns:a14="http://schemas.microsoft.com/office/drawing/2010/main" val="0"/>
              </a:ext>
            </a:extLst>
          </a:blip>
          <a:srcRect t="14164" r="2" b="645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45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4A04E-1274-4B62-A5E8-D772F1ABA0E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The Sequential File</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10;&#10;Description automatically generated with medium confidence">
            <a:extLst>
              <a:ext uri="{FF2B5EF4-FFF2-40B4-BE49-F238E27FC236}">
                <a16:creationId xmlns:a16="http://schemas.microsoft.com/office/drawing/2014/main" id="{7F34CF58-1A28-4AF4-9584-55EB0EE837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2247150"/>
            <a:ext cx="7608304" cy="2434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98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991BA-E8AF-4075-AE99-5DDC0D5C54C2}"/>
              </a:ext>
            </a:extLst>
          </p:cNvPr>
          <p:cNvSpPr>
            <a:spLocks noGrp="1"/>
          </p:cNvSpPr>
          <p:nvPr>
            <p:ph type="title"/>
          </p:nvPr>
        </p:nvSpPr>
        <p:spPr>
          <a:xfrm>
            <a:off x="6593917" y="847827"/>
            <a:ext cx="4709345" cy="1169585"/>
          </a:xfrm>
        </p:spPr>
        <p:txBody>
          <a:bodyPr anchor="b">
            <a:normAutofit/>
          </a:bodyPr>
          <a:lstStyle/>
          <a:p>
            <a:r>
              <a:rPr lang="en-US" altLang="en-US" sz="3700"/>
              <a:t>Indexed Sequential File</a:t>
            </a:r>
            <a:endParaRPr lang="en-IN" sz="3700"/>
          </a:p>
        </p:txBody>
      </p:sp>
      <p:pic>
        <p:nvPicPr>
          <p:cNvPr id="4" name="Content Placeholder 3" descr="Fig12_03c.gif">
            <a:extLst>
              <a:ext uri="{FF2B5EF4-FFF2-40B4-BE49-F238E27FC236}">
                <a16:creationId xmlns:a16="http://schemas.microsoft.com/office/drawing/2014/main" id="{8ABB2361-9E49-4C19-AF12-6A5CC4D69DF7}"/>
              </a:ext>
            </a:extLst>
          </p:cNvPr>
          <p:cNvPicPr>
            <a:picLocks noChangeAspect="1"/>
          </p:cNvPicPr>
          <p:nvPr/>
        </p:nvPicPr>
        <p:blipFill rotWithShape="1">
          <a:blip r:embed="rId3">
            <a:extLst>
              <a:ext uri="{28A0092B-C50C-407E-A947-70E740481C1C}">
                <a14:useLocalDpi xmlns:a14="http://schemas.microsoft.com/office/drawing/2010/main" val="0"/>
              </a:ext>
            </a:extLst>
          </a:blip>
          <a:srcRect t="344" r="-2" b="-2"/>
          <a:stretch/>
        </p:blipFill>
        <p:spPr bwMode="auto">
          <a:xfrm>
            <a:off x="914401" y="847827"/>
            <a:ext cx="4929098" cy="52899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CD75F2-3A02-444A-B7C6-272D362CE203}"/>
              </a:ext>
            </a:extLst>
          </p:cNvPr>
          <p:cNvSpPr>
            <a:spLocks noGrp="1"/>
          </p:cNvSpPr>
          <p:nvPr>
            <p:ph idx="1"/>
          </p:nvPr>
        </p:nvSpPr>
        <p:spPr>
          <a:xfrm>
            <a:off x="6595228" y="2508105"/>
            <a:ext cx="4709345" cy="3632493"/>
          </a:xfrm>
        </p:spPr>
        <p:txBody>
          <a:bodyPr anchor="ctr">
            <a:normAutofit/>
          </a:bodyPr>
          <a:lstStyle/>
          <a:p>
            <a:r>
              <a:rPr lang="en-US" sz="2000" dirty="0"/>
              <a:t>Adds an index to the file to support random access</a:t>
            </a:r>
          </a:p>
          <a:p>
            <a:r>
              <a:rPr lang="en-US" sz="2000" dirty="0"/>
              <a:t>Adds an overflow file</a:t>
            </a:r>
          </a:p>
          <a:p>
            <a:r>
              <a:rPr lang="en-US" sz="2000" dirty="0"/>
              <a:t>Greatly reduces the time required to access a single record</a:t>
            </a:r>
          </a:p>
          <a:p>
            <a:r>
              <a:rPr lang="en-US" sz="2000" dirty="0"/>
              <a:t>Multiple levels of indexing can be used to provide greater efficiency in access</a:t>
            </a:r>
          </a:p>
        </p:txBody>
      </p:sp>
    </p:spTree>
    <p:extLst>
      <p:ext uri="{BB962C8B-B14F-4D97-AF65-F5344CB8AC3E}">
        <p14:creationId xmlns:p14="http://schemas.microsoft.com/office/powerpoint/2010/main" val="362738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3"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2F7A5-A10E-4553-AED9-A3597C2BD587}"/>
              </a:ext>
            </a:extLst>
          </p:cNvPr>
          <p:cNvSpPr>
            <a:spLocks noGrp="1"/>
          </p:cNvSpPr>
          <p:nvPr>
            <p:ph type="title"/>
          </p:nvPr>
        </p:nvSpPr>
        <p:spPr>
          <a:xfrm>
            <a:off x="1043631" y="873940"/>
            <a:ext cx="5052369" cy="1035781"/>
          </a:xfrm>
        </p:spPr>
        <p:txBody>
          <a:bodyPr anchor="ctr">
            <a:normAutofit/>
          </a:bodyPr>
          <a:lstStyle/>
          <a:p>
            <a:r>
              <a:rPr lang="en-US" altLang="en-US" sz="3600"/>
              <a:t>Indexed File</a:t>
            </a:r>
            <a:endParaRPr lang="en-IN" sz="3600"/>
          </a:p>
        </p:txBody>
      </p:sp>
      <p:sp>
        <p:nvSpPr>
          <p:cNvPr id="3" name="Content Placeholder 2">
            <a:extLst>
              <a:ext uri="{FF2B5EF4-FFF2-40B4-BE49-F238E27FC236}">
                <a16:creationId xmlns:a16="http://schemas.microsoft.com/office/drawing/2014/main" id="{EB034F9E-29D7-4C6D-A766-F5E88981875B}"/>
              </a:ext>
            </a:extLst>
          </p:cNvPr>
          <p:cNvSpPr>
            <a:spLocks noGrp="1"/>
          </p:cNvSpPr>
          <p:nvPr>
            <p:ph idx="1"/>
          </p:nvPr>
        </p:nvSpPr>
        <p:spPr>
          <a:xfrm>
            <a:off x="363993" y="2316421"/>
            <a:ext cx="5672666" cy="3885424"/>
          </a:xfrm>
        </p:spPr>
        <p:txBody>
          <a:bodyPr anchor="ctr">
            <a:normAutofit/>
          </a:bodyPr>
          <a:lstStyle/>
          <a:p>
            <a:pPr algn="just"/>
            <a:r>
              <a:rPr lang="en-US" sz="2000" dirty="0"/>
              <a:t>Records are accessed only through their indexes </a:t>
            </a:r>
          </a:p>
          <a:p>
            <a:pPr algn="just"/>
            <a:r>
              <a:rPr lang="en-US" sz="2000" dirty="0"/>
              <a:t>Variable-length records can be employed</a:t>
            </a:r>
          </a:p>
          <a:p>
            <a:pPr algn="just"/>
            <a:r>
              <a:rPr lang="en-US" sz="2000" dirty="0"/>
              <a:t>Exhaustive index contains one entry for every record in the main file</a:t>
            </a:r>
          </a:p>
          <a:p>
            <a:pPr algn="just"/>
            <a:r>
              <a:rPr lang="en-US" sz="2000" dirty="0"/>
              <a:t>Partial index contains entries to records where the field of interest exists</a:t>
            </a:r>
          </a:p>
          <a:p>
            <a:pPr algn="just"/>
            <a:r>
              <a:rPr lang="en-US" sz="2000" dirty="0"/>
              <a:t>Used mostly in applications where timeliness of information is critical</a:t>
            </a:r>
          </a:p>
          <a:p>
            <a:pPr algn="just"/>
            <a:r>
              <a:rPr lang="en-US" sz="2000" dirty="0"/>
              <a:t>Examples would be airline reservation systems and inventory control systems</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Fig12_03d.gif">
            <a:extLst>
              <a:ext uri="{FF2B5EF4-FFF2-40B4-BE49-F238E27FC236}">
                <a16:creationId xmlns:a16="http://schemas.microsoft.com/office/drawing/2014/main" id="{B55A0105-E491-4694-98A8-B63434313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145289" y="901032"/>
            <a:ext cx="3793659" cy="5116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40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5B2B6-C558-4F97-9A13-D1E76AE699A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altLang="en-US" sz="3700" kern="1200">
                <a:solidFill>
                  <a:schemeClr val="tx1"/>
                </a:solidFill>
                <a:latin typeface="+mj-lt"/>
                <a:ea typeface="+mj-ea"/>
                <a:cs typeface="+mj-cs"/>
              </a:rPr>
              <a:t>Indexed File</a:t>
            </a:r>
            <a:endParaRPr lang="en-US" sz="37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0521A29A-83DA-4F22-B2A8-7262B7A07D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238" y="896675"/>
            <a:ext cx="7608304" cy="51356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94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FE4D-9980-47AD-9EB7-67AAC3B1961F}"/>
              </a:ext>
            </a:extLst>
          </p:cNvPr>
          <p:cNvSpPr>
            <a:spLocks noGrp="1"/>
          </p:cNvSpPr>
          <p:nvPr>
            <p:ph type="title"/>
          </p:nvPr>
        </p:nvSpPr>
        <p:spPr>
          <a:xfrm>
            <a:off x="594360" y="18255"/>
            <a:ext cx="10515600" cy="1325563"/>
          </a:xfrm>
        </p:spPr>
        <p:txBody>
          <a:bodyPr/>
          <a:lstStyle/>
          <a:p>
            <a:r>
              <a:rPr lang="en-IN" dirty="0"/>
              <a:t>Direct or Hashed File</a:t>
            </a:r>
          </a:p>
        </p:txBody>
      </p:sp>
      <p:graphicFrame>
        <p:nvGraphicFramePr>
          <p:cNvPr id="11" name="Content Placeholder 2">
            <a:extLst>
              <a:ext uri="{FF2B5EF4-FFF2-40B4-BE49-F238E27FC236}">
                <a16:creationId xmlns:a16="http://schemas.microsoft.com/office/drawing/2014/main" id="{F95D7A9B-5EF8-4881-AFCE-6C69A84B0BFD}"/>
              </a:ext>
            </a:extLst>
          </p:cNvPr>
          <p:cNvGraphicFramePr>
            <a:graphicFrameLocks noGrp="1"/>
          </p:cNvGraphicFramePr>
          <p:nvPr>
            <p:ph idx="1"/>
          </p:nvPr>
        </p:nvGraphicFramePr>
        <p:xfrm>
          <a:off x="308811" y="122682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94B70EA4-92E9-4337-8904-75CFFE82C370}"/>
              </a:ext>
            </a:extLst>
          </p:cNvPr>
          <p:cNvGraphicFramePr/>
          <p:nvPr/>
        </p:nvGraphicFramePr>
        <p:xfrm>
          <a:off x="1315453" y="3722170"/>
          <a:ext cx="28194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135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7D0D2-A7EE-4F9C-92BE-74ACA78DFE47}"/>
              </a:ext>
            </a:extLst>
          </p:cNvPr>
          <p:cNvSpPr>
            <a:spLocks noGrp="1"/>
          </p:cNvSpPr>
          <p:nvPr>
            <p:ph type="title"/>
          </p:nvPr>
        </p:nvSpPr>
        <p:spPr>
          <a:xfrm>
            <a:off x="635000" y="640823"/>
            <a:ext cx="3418659" cy="5583148"/>
          </a:xfrm>
        </p:spPr>
        <p:txBody>
          <a:bodyPr anchor="ctr">
            <a:normAutofit/>
          </a:bodyPr>
          <a:lstStyle/>
          <a:p>
            <a:r>
              <a:rPr lang="en-US" sz="5400"/>
              <a:t>File allocation strategies</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DE26EB-58BE-4833-B340-2499E66C39A2}"/>
              </a:ext>
            </a:extLst>
          </p:cNvPr>
          <p:cNvGraphicFramePr>
            <a:graphicFrameLocks noGrp="1"/>
          </p:cNvGraphicFramePr>
          <p:nvPr>
            <p:ph idx="1"/>
            <p:extLst>
              <p:ext uri="{D42A27DB-BD31-4B8C-83A1-F6EECF244321}">
                <p14:modId xmlns:p14="http://schemas.microsoft.com/office/powerpoint/2010/main" val="2375767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91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ADC79-FE88-4927-955E-16F65D8E325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Contiguous Allocation</a:t>
            </a:r>
            <a:endParaRPr lang="en-IN" sz="4000">
              <a:solidFill>
                <a:srgbClr val="FFFFFF"/>
              </a:solidFill>
            </a:endParaRPr>
          </a:p>
        </p:txBody>
      </p:sp>
      <p:sp>
        <p:nvSpPr>
          <p:cNvPr id="15" name="Content Placeholder 2">
            <a:extLst>
              <a:ext uri="{FF2B5EF4-FFF2-40B4-BE49-F238E27FC236}">
                <a16:creationId xmlns:a16="http://schemas.microsoft.com/office/drawing/2014/main" id="{9BDB2A9B-98A2-4DE7-BB45-0FDC4E6CD398}"/>
              </a:ext>
            </a:extLst>
          </p:cNvPr>
          <p:cNvSpPr>
            <a:spLocks noGrp="1"/>
          </p:cNvSpPr>
          <p:nvPr>
            <p:ph idx="1"/>
          </p:nvPr>
        </p:nvSpPr>
        <p:spPr>
          <a:xfrm>
            <a:off x="4367695" y="233464"/>
            <a:ext cx="7519505" cy="6400800"/>
          </a:xfrm>
        </p:spPr>
        <p:txBody>
          <a:bodyPr anchor="ctr">
            <a:normAutofit/>
          </a:bodyPr>
          <a:lstStyle/>
          <a:p>
            <a:pPr algn="just">
              <a:lnSpc>
                <a:spcPct val="150000"/>
              </a:lnSpc>
            </a:pPr>
            <a:r>
              <a:rPr lang="en-US" sz="2000" dirty="0"/>
              <a:t>In this scheme, each file occupies a contiguous set of blocks on the disk. </a:t>
            </a:r>
          </a:p>
          <a:p>
            <a:pPr algn="just">
              <a:lnSpc>
                <a:spcPct val="150000"/>
              </a:lnSpc>
            </a:pPr>
            <a:r>
              <a:rPr lang="en-US" sz="2000" dirty="0"/>
              <a:t>For example, if a file requires n blocks and is given a block b as the starting location, then the blocks assigned to the file will be: b, b+1, b+2,……b+n-1. This means that given the starting block address and the length of the file (in terms of blocks required), we can determine the blocks occupied by the file.</a:t>
            </a:r>
          </a:p>
          <a:p>
            <a:pPr algn="just">
              <a:lnSpc>
                <a:spcPct val="150000"/>
              </a:lnSpc>
            </a:pPr>
            <a:r>
              <a:rPr lang="en-US" sz="2000" dirty="0"/>
              <a:t>The directory entry for a file with contiguous allocation contains</a:t>
            </a:r>
          </a:p>
          <a:p>
            <a:pPr lvl="1" algn="just">
              <a:lnSpc>
                <a:spcPct val="150000"/>
              </a:lnSpc>
            </a:pPr>
            <a:r>
              <a:rPr lang="en-US" sz="2000" dirty="0"/>
              <a:t>Address of starting block</a:t>
            </a:r>
          </a:p>
          <a:p>
            <a:pPr lvl="1" algn="just">
              <a:lnSpc>
                <a:spcPct val="150000"/>
              </a:lnSpc>
            </a:pPr>
            <a:r>
              <a:rPr lang="en-US" sz="2000" dirty="0"/>
              <a:t>Length of the allocated portion.</a:t>
            </a:r>
          </a:p>
        </p:txBody>
      </p:sp>
    </p:spTree>
    <p:extLst>
      <p:ext uri="{BB962C8B-B14F-4D97-AF65-F5344CB8AC3E}">
        <p14:creationId xmlns:p14="http://schemas.microsoft.com/office/powerpoint/2010/main" val="311120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FAC5-8C9D-48E0-9831-B5A4AD2860EB}"/>
              </a:ext>
            </a:extLst>
          </p:cNvPr>
          <p:cNvSpPr>
            <a:spLocks noGrp="1"/>
          </p:cNvSpPr>
          <p:nvPr>
            <p:ph type="title"/>
          </p:nvPr>
        </p:nvSpPr>
        <p:spPr>
          <a:xfrm>
            <a:off x="648929" y="629266"/>
            <a:ext cx="3505495" cy="1622321"/>
          </a:xfrm>
        </p:spPr>
        <p:txBody>
          <a:bodyPr>
            <a:normAutofit/>
          </a:bodyPr>
          <a:lstStyle/>
          <a:p>
            <a:r>
              <a:rPr lang="en-US" dirty="0"/>
              <a:t>Contiguous Allocation</a:t>
            </a:r>
            <a:endParaRPr lang="en-IN" dirty="0"/>
          </a:p>
        </p:txBody>
      </p:sp>
      <p:sp>
        <p:nvSpPr>
          <p:cNvPr id="3" name="Content Placeholder 2">
            <a:extLst>
              <a:ext uri="{FF2B5EF4-FFF2-40B4-BE49-F238E27FC236}">
                <a16:creationId xmlns:a16="http://schemas.microsoft.com/office/drawing/2014/main" id="{A47AC055-0BC4-44C4-9325-980175AD0816}"/>
              </a:ext>
            </a:extLst>
          </p:cNvPr>
          <p:cNvSpPr>
            <a:spLocks noGrp="1"/>
          </p:cNvSpPr>
          <p:nvPr>
            <p:ph idx="1"/>
          </p:nvPr>
        </p:nvSpPr>
        <p:spPr>
          <a:xfrm>
            <a:off x="648931" y="2438400"/>
            <a:ext cx="3505494" cy="3785419"/>
          </a:xfrm>
        </p:spPr>
        <p:txBody>
          <a:bodyPr>
            <a:normAutofit/>
          </a:bodyPr>
          <a:lstStyle/>
          <a:p>
            <a:pPr algn="just">
              <a:lnSpc>
                <a:spcPct val="150000"/>
              </a:lnSpc>
            </a:pPr>
            <a:r>
              <a:rPr lang="en-US" sz="2000" dirty="0"/>
              <a:t>The file ‘mail’ in the following figure starts from the block 19 with length = 6 blocks. Therefore, it occupies 19, 20, 21, 22, 23, 24 blocks.</a:t>
            </a:r>
            <a:endParaRPr lang="en-IN"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ghtbox">
            <a:extLst>
              <a:ext uri="{FF2B5EF4-FFF2-40B4-BE49-F238E27FC236}">
                <a16:creationId xmlns:a16="http://schemas.microsoft.com/office/drawing/2014/main" id="{78D08CB4-B5A5-44A7-9FA7-C9E0AC03E2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0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7639D-9D18-439D-9358-4A4DD00C2D23}"/>
              </a:ext>
            </a:extLst>
          </p:cNvPr>
          <p:cNvSpPr>
            <a:spLocks noGrp="1"/>
          </p:cNvSpPr>
          <p:nvPr>
            <p:ph type="title"/>
          </p:nvPr>
        </p:nvSpPr>
        <p:spPr>
          <a:xfrm>
            <a:off x="1102368" y="1877492"/>
            <a:ext cx="4030132" cy="3215373"/>
          </a:xfrm>
        </p:spPr>
        <p:txBody>
          <a:bodyPr>
            <a:normAutofit/>
          </a:bodyPr>
          <a:lstStyle/>
          <a:p>
            <a:pPr algn="ctr"/>
            <a:r>
              <a:rPr lang="en-IN">
                <a:solidFill>
                  <a:schemeClr val="bg1"/>
                </a:solidFill>
              </a:rPr>
              <a:t>Topics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0B2AB1D-AC09-4D7D-A655-99F51E79DA60}"/>
              </a:ext>
            </a:extLst>
          </p:cNvPr>
          <p:cNvSpPr>
            <a:spLocks noGrp="1"/>
          </p:cNvSpPr>
          <p:nvPr>
            <p:ph idx="1"/>
          </p:nvPr>
        </p:nvSpPr>
        <p:spPr>
          <a:xfrm>
            <a:off x="6234868" y="1130846"/>
            <a:ext cx="5217173" cy="4351338"/>
          </a:xfrm>
        </p:spPr>
        <p:txBody>
          <a:bodyPr>
            <a:normAutofit/>
          </a:bodyPr>
          <a:lstStyle/>
          <a:p>
            <a:r>
              <a:rPr lang="en-US" dirty="0">
                <a:solidFill>
                  <a:schemeClr val="bg1"/>
                </a:solidFill>
              </a:rPr>
              <a:t>Overview</a:t>
            </a:r>
          </a:p>
          <a:p>
            <a:r>
              <a:rPr lang="en-US" dirty="0">
                <a:solidFill>
                  <a:schemeClr val="bg1"/>
                </a:solidFill>
              </a:rPr>
              <a:t>File Organization and Access</a:t>
            </a:r>
          </a:p>
          <a:p>
            <a:r>
              <a:rPr lang="en-US" dirty="0">
                <a:solidFill>
                  <a:schemeClr val="bg1"/>
                </a:solidFill>
              </a:rPr>
              <a:t>File Allocation Strategies</a:t>
            </a:r>
          </a:p>
          <a:p>
            <a:r>
              <a:rPr lang="en-US" dirty="0">
                <a:solidFill>
                  <a:schemeClr val="bg1"/>
                </a:solidFill>
              </a:rPr>
              <a:t>File Directories</a:t>
            </a:r>
          </a:p>
          <a:p>
            <a:r>
              <a:rPr lang="en-US" dirty="0">
                <a:solidFill>
                  <a:schemeClr val="bg1"/>
                </a:solidFill>
              </a:rPr>
              <a:t>File Sharing</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30425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FBE41-F4E9-4FF5-ACB8-7B1972723ED4}"/>
              </a:ext>
            </a:extLst>
          </p:cNvPr>
          <p:cNvSpPr>
            <a:spLocks noGrp="1"/>
          </p:cNvSpPr>
          <p:nvPr>
            <p:ph type="title"/>
          </p:nvPr>
        </p:nvSpPr>
        <p:spPr>
          <a:xfrm>
            <a:off x="838200" y="365125"/>
            <a:ext cx="10515600" cy="1325563"/>
          </a:xfrm>
        </p:spPr>
        <p:txBody>
          <a:bodyPr>
            <a:normAutofit/>
          </a:bodyPr>
          <a:lstStyle/>
          <a:p>
            <a:r>
              <a:rPr lang="en-US" sz="5400"/>
              <a:t>Contiguous Allocation</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610E60-7549-4C47-98CA-7CFCD43089C2}"/>
              </a:ext>
            </a:extLst>
          </p:cNvPr>
          <p:cNvSpPr>
            <a:spLocks noGrp="1"/>
          </p:cNvSpPr>
          <p:nvPr>
            <p:ph idx="1"/>
          </p:nvPr>
        </p:nvSpPr>
        <p:spPr>
          <a:xfrm>
            <a:off x="838200" y="1929384"/>
            <a:ext cx="10515600" cy="4251960"/>
          </a:xfrm>
        </p:spPr>
        <p:txBody>
          <a:bodyPr>
            <a:normAutofit/>
          </a:bodyPr>
          <a:lstStyle/>
          <a:p>
            <a:r>
              <a:rPr lang="en-US" sz="2200" dirty="0"/>
              <a:t>Advantages:</a:t>
            </a:r>
          </a:p>
          <a:p>
            <a:pPr lvl="1"/>
            <a:r>
              <a:rPr lang="en-US" sz="2200" dirty="0"/>
              <a:t>Both the Sequential and Direct Accesses are supported by this. For direct access, the address of the kth block of the file which starts at block b can easily be obtained as (</a:t>
            </a:r>
            <a:r>
              <a:rPr lang="en-US" sz="2200" dirty="0" err="1"/>
              <a:t>b+k</a:t>
            </a:r>
            <a:r>
              <a:rPr lang="en-US" sz="2200" dirty="0"/>
              <a:t>).</a:t>
            </a:r>
          </a:p>
          <a:p>
            <a:pPr lvl="1"/>
            <a:r>
              <a:rPr lang="en-US" sz="2200" dirty="0"/>
              <a:t>This is extremely fast since the number of seeks are minimal because of contiguous allocation of file blocks.</a:t>
            </a:r>
          </a:p>
          <a:p>
            <a:endParaRPr lang="en-IN" sz="2200" dirty="0"/>
          </a:p>
        </p:txBody>
      </p:sp>
    </p:spTree>
    <p:extLst>
      <p:ext uri="{BB962C8B-B14F-4D97-AF65-F5344CB8AC3E}">
        <p14:creationId xmlns:p14="http://schemas.microsoft.com/office/powerpoint/2010/main" val="14594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5D236-4BCD-42C2-BBB6-5AFD9D5BC822}"/>
              </a:ext>
            </a:extLst>
          </p:cNvPr>
          <p:cNvSpPr>
            <a:spLocks noGrp="1"/>
          </p:cNvSpPr>
          <p:nvPr>
            <p:ph type="title"/>
          </p:nvPr>
        </p:nvSpPr>
        <p:spPr>
          <a:xfrm>
            <a:off x="838200" y="365125"/>
            <a:ext cx="10515600" cy="1325563"/>
          </a:xfrm>
        </p:spPr>
        <p:txBody>
          <a:bodyPr>
            <a:normAutofit/>
          </a:bodyPr>
          <a:lstStyle/>
          <a:p>
            <a:r>
              <a:rPr lang="en-US" sz="5400"/>
              <a:t>Contiguous Allocation</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4E67E2-DBA7-4A10-AAEF-3DA0828ADA65}"/>
              </a:ext>
            </a:extLst>
          </p:cNvPr>
          <p:cNvSpPr>
            <a:spLocks noGrp="1"/>
          </p:cNvSpPr>
          <p:nvPr>
            <p:ph idx="1"/>
          </p:nvPr>
        </p:nvSpPr>
        <p:spPr>
          <a:xfrm>
            <a:off x="838200" y="1929384"/>
            <a:ext cx="10515600" cy="4251960"/>
          </a:xfrm>
        </p:spPr>
        <p:txBody>
          <a:bodyPr>
            <a:normAutofit/>
          </a:bodyPr>
          <a:lstStyle/>
          <a:p>
            <a:r>
              <a:rPr lang="en-US" sz="2200" dirty="0"/>
              <a:t>Disadvantages:</a:t>
            </a:r>
          </a:p>
          <a:p>
            <a:pPr lvl="1"/>
            <a:r>
              <a:rPr lang="en-US" sz="2200" dirty="0"/>
              <a:t>This method suffers from both internal and external fragmentation. This makes it inefficient in terms of memory utilization.</a:t>
            </a:r>
          </a:p>
          <a:p>
            <a:pPr lvl="1"/>
            <a:r>
              <a:rPr lang="en-US" sz="2200" dirty="0"/>
              <a:t>Increasing file size is difficult because it depends on the availability of contiguous memory at a particular instance.</a:t>
            </a:r>
            <a:endParaRPr lang="en-IN" sz="2200" dirty="0"/>
          </a:p>
        </p:txBody>
      </p:sp>
    </p:spTree>
    <p:extLst>
      <p:ext uri="{BB962C8B-B14F-4D97-AF65-F5344CB8AC3E}">
        <p14:creationId xmlns:p14="http://schemas.microsoft.com/office/powerpoint/2010/main" val="24856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BDC0D-E44D-4858-97E1-E05B7F099A73}"/>
              </a:ext>
            </a:extLst>
          </p:cNvPr>
          <p:cNvSpPr>
            <a:spLocks noGrp="1"/>
          </p:cNvSpPr>
          <p:nvPr>
            <p:ph type="title"/>
          </p:nvPr>
        </p:nvSpPr>
        <p:spPr>
          <a:xfrm>
            <a:off x="635000" y="640823"/>
            <a:ext cx="3418659" cy="5583148"/>
          </a:xfrm>
        </p:spPr>
        <p:txBody>
          <a:bodyPr anchor="ctr">
            <a:normAutofit/>
          </a:bodyPr>
          <a:lstStyle/>
          <a:p>
            <a:r>
              <a:rPr lang="en-IN" sz="5400"/>
              <a:t>Linked List Allocation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752FDA7-F575-4DB1-90DC-05BCBDD79D3A}"/>
              </a:ext>
            </a:extLst>
          </p:cNvPr>
          <p:cNvGraphicFramePr>
            <a:graphicFrameLocks noGrp="1"/>
          </p:cNvGraphicFramePr>
          <p:nvPr>
            <p:ph idx="1"/>
            <p:extLst>
              <p:ext uri="{D42A27DB-BD31-4B8C-83A1-F6EECF244321}">
                <p14:modId xmlns:p14="http://schemas.microsoft.com/office/powerpoint/2010/main" val="704638953"/>
              </p:ext>
            </p:extLst>
          </p:nvPr>
        </p:nvGraphicFramePr>
        <p:xfrm>
          <a:off x="4688659" y="1545021"/>
          <a:ext cx="7202606" cy="3213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61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A751-8B9B-4CE3-BE98-06D750B7535B}"/>
              </a:ext>
            </a:extLst>
          </p:cNvPr>
          <p:cNvSpPr>
            <a:spLocks noGrp="1"/>
          </p:cNvSpPr>
          <p:nvPr>
            <p:ph type="title"/>
          </p:nvPr>
        </p:nvSpPr>
        <p:spPr>
          <a:xfrm>
            <a:off x="630936" y="640080"/>
            <a:ext cx="4818888" cy="1481328"/>
          </a:xfrm>
        </p:spPr>
        <p:txBody>
          <a:bodyPr anchor="b">
            <a:normAutofit/>
          </a:bodyPr>
          <a:lstStyle/>
          <a:p>
            <a:r>
              <a:rPr lang="en-IN" sz="5000"/>
              <a:t>Linked List Allocation</a:t>
            </a:r>
          </a:p>
        </p:txBody>
      </p:sp>
      <p:sp>
        <p:nvSpPr>
          <p:cNvPr id="7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4D0584-DE90-42D9-B678-27526157FC37}"/>
              </a:ext>
            </a:extLst>
          </p:cNvPr>
          <p:cNvSpPr>
            <a:spLocks noGrp="1"/>
          </p:cNvSpPr>
          <p:nvPr>
            <p:ph idx="1"/>
          </p:nvPr>
        </p:nvSpPr>
        <p:spPr>
          <a:xfrm>
            <a:off x="630936" y="2660904"/>
            <a:ext cx="4818888" cy="3547872"/>
          </a:xfrm>
        </p:spPr>
        <p:txBody>
          <a:bodyPr anchor="t">
            <a:normAutofit/>
          </a:bodyPr>
          <a:lstStyle/>
          <a:p>
            <a:pPr algn="just">
              <a:lnSpc>
                <a:spcPct val="150000"/>
              </a:lnSpc>
            </a:pPr>
            <a:r>
              <a:rPr lang="en-US" sz="2200" dirty="0"/>
              <a:t>The file ‘jeep’ in following image shows how the blocks are randomly distributed. </a:t>
            </a:r>
          </a:p>
          <a:p>
            <a:pPr algn="just">
              <a:lnSpc>
                <a:spcPct val="150000"/>
              </a:lnSpc>
            </a:pPr>
            <a:r>
              <a:rPr lang="en-US" sz="2200" dirty="0"/>
              <a:t>The last block (25) contains -1 indicating a null pointer and does not point to any other block.</a:t>
            </a:r>
            <a:endParaRPr lang="en-IN" sz="2200" dirty="0"/>
          </a:p>
        </p:txBody>
      </p:sp>
      <p:pic>
        <p:nvPicPr>
          <p:cNvPr id="2050" name="Picture 2" descr="Lightbox">
            <a:extLst>
              <a:ext uri="{FF2B5EF4-FFF2-40B4-BE49-F238E27FC236}">
                <a16:creationId xmlns:a16="http://schemas.microsoft.com/office/drawing/2014/main" id="{BD7FA422-BAB0-4B18-88D3-F00C126A9C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8234" y="1334121"/>
            <a:ext cx="5458968" cy="418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1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C2C395A-CF24-49B2-9782-FE5E7C49248D}"/>
              </a:ext>
            </a:extLst>
          </p:cNvPr>
          <p:cNvSpPr>
            <a:spLocks noGrp="1"/>
          </p:cNvSpPr>
          <p:nvPr>
            <p:ph type="title"/>
          </p:nvPr>
        </p:nvSpPr>
        <p:spPr>
          <a:xfrm>
            <a:off x="841246" y="673770"/>
            <a:ext cx="3644489" cy="2414488"/>
          </a:xfrm>
        </p:spPr>
        <p:txBody>
          <a:bodyPr anchor="t">
            <a:normAutofit/>
          </a:bodyPr>
          <a:lstStyle/>
          <a:p>
            <a:r>
              <a:rPr lang="en-IN" sz="5400">
                <a:solidFill>
                  <a:srgbClr val="FFFFFF"/>
                </a:solidFill>
              </a:rPr>
              <a:t>Linked List Allocation</a:t>
            </a:r>
          </a:p>
        </p:txBody>
      </p:sp>
      <p:sp>
        <p:nvSpPr>
          <p:cNvPr id="3" name="Content Placeholder 2">
            <a:extLst>
              <a:ext uri="{FF2B5EF4-FFF2-40B4-BE49-F238E27FC236}">
                <a16:creationId xmlns:a16="http://schemas.microsoft.com/office/drawing/2014/main" id="{C43BEE4D-7D5B-498E-992F-B69D2056367C}"/>
              </a:ext>
            </a:extLst>
          </p:cNvPr>
          <p:cNvSpPr>
            <a:spLocks noGrp="1"/>
          </p:cNvSpPr>
          <p:nvPr>
            <p:ph idx="1"/>
          </p:nvPr>
        </p:nvSpPr>
        <p:spPr>
          <a:xfrm>
            <a:off x="6095998" y="882315"/>
            <a:ext cx="5791201" cy="5294647"/>
          </a:xfrm>
        </p:spPr>
        <p:txBody>
          <a:bodyPr>
            <a:normAutofit/>
          </a:bodyPr>
          <a:lstStyle/>
          <a:p>
            <a:pPr algn="just">
              <a:lnSpc>
                <a:spcPct val="150000"/>
              </a:lnSpc>
            </a:pPr>
            <a:r>
              <a:rPr lang="en-US" sz="2200" dirty="0"/>
              <a:t>Advantages:</a:t>
            </a:r>
          </a:p>
          <a:p>
            <a:pPr lvl="1" algn="just">
              <a:lnSpc>
                <a:spcPct val="150000"/>
              </a:lnSpc>
            </a:pPr>
            <a:r>
              <a:rPr lang="en-US" sz="2200" dirty="0"/>
              <a:t>This is very flexible in terms of file size. File size can be increased easily since the system does not have to look for a contiguous chunk of memory.</a:t>
            </a:r>
          </a:p>
          <a:p>
            <a:pPr lvl="1" algn="just">
              <a:lnSpc>
                <a:spcPct val="150000"/>
              </a:lnSpc>
            </a:pPr>
            <a:r>
              <a:rPr lang="en-US" sz="2200" dirty="0"/>
              <a:t>This method does not suffer from external fragmentation. This makes it relatively better in terms of memory utilization.</a:t>
            </a:r>
          </a:p>
        </p:txBody>
      </p:sp>
    </p:spTree>
    <p:extLst>
      <p:ext uri="{BB962C8B-B14F-4D97-AF65-F5344CB8AC3E}">
        <p14:creationId xmlns:p14="http://schemas.microsoft.com/office/powerpoint/2010/main" val="388664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45816-BA06-4023-AE98-0D9EC5C28066}"/>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Linked List Allocation</a:t>
            </a:r>
          </a:p>
        </p:txBody>
      </p:sp>
      <p:sp>
        <p:nvSpPr>
          <p:cNvPr id="3" name="Content Placeholder 2">
            <a:extLst>
              <a:ext uri="{FF2B5EF4-FFF2-40B4-BE49-F238E27FC236}">
                <a16:creationId xmlns:a16="http://schemas.microsoft.com/office/drawing/2014/main" id="{3BF74DDE-5410-4F71-B114-ADE52C149BC5}"/>
              </a:ext>
            </a:extLst>
          </p:cNvPr>
          <p:cNvSpPr>
            <a:spLocks noGrp="1"/>
          </p:cNvSpPr>
          <p:nvPr>
            <p:ph idx="1"/>
          </p:nvPr>
        </p:nvSpPr>
        <p:spPr>
          <a:xfrm>
            <a:off x="4367695" y="214009"/>
            <a:ext cx="7597326" cy="6400799"/>
          </a:xfrm>
        </p:spPr>
        <p:txBody>
          <a:bodyPr anchor="ctr">
            <a:normAutofit/>
          </a:bodyPr>
          <a:lstStyle/>
          <a:p>
            <a:pPr algn="just">
              <a:lnSpc>
                <a:spcPct val="150000"/>
              </a:lnSpc>
            </a:pPr>
            <a:r>
              <a:rPr lang="en-US" sz="2000" dirty="0"/>
              <a:t>Disadvantages:</a:t>
            </a:r>
          </a:p>
          <a:p>
            <a:pPr lvl="1" algn="just">
              <a:lnSpc>
                <a:spcPct val="150000"/>
              </a:lnSpc>
            </a:pPr>
            <a:r>
              <a:rPr lang="en-US" sz="2000" dirty="0"/>
              <a:t>Because the file blocks are distributed randomly on the disk, a large number of seeks are needed to access every block individually. This makes linked allocation slower.</a:t>
            </a:r>
          </a:p>
          <a:p>
            <a:pPr lvl="1" algn="just">
              <a:lnSpc>
                <a:spcPct val="150000"/>
              </a:lnSpc>
            </a:pPr>
            <a:r>
              <a:rPr lang="en-US" sz="2000" dirty="0"/>
              <a:t>It does not support random or direct access. We can not directly access the blocks of a file. A block k of a file can be accessed by traversing k blocks sequentially (sequential access ) from the starting block of the file via block pointers.</a:t>
            </a:r>
          </a:p>
          <a:p>
            <a:pPr lvl="1" algn="just">
              <a:lnSpc>
                <a:spcPct val="150000"/>
              </a:lnSpc>
            </a:pPr>
            <a:r>
              <a:rPr lang="en-US" sz="2000" dirty="0"/>
              <a:t>Pointers required in the linked allocation incur some extra overhead.</a:t>
            </a:r>
            <a:endParaRPr lang="en-IN" sz="2000" dirty="0"/>
          </a:p>
        </p:txBody>
      </p:sp>
    </p:spTree>
    <p:extLst>
      <p:ext uri="{BB962C8B-B14F-4D97-AF65-F5344CB8AC3E}">
        <p14:creationId xmlns:p14="http://schemas.microsoft.com/office/powerpoint/2010/main" val="1546470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ghtbox">
            <a:extLst>
              <a:ext uri="{FF2B5EF4-FFF2-40B4-BE49-F238E27FC236}">
                <a16:creationId xmlns:a16="http://schemas.microsoft.com/office/drawing/2014/main" id="{6A559DD9-EB73-4D7B-BE6E-BDD08AE89B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1830" y="1773009"/>
            <a:ext cx="4128523" cy="3168641"/>
          </a:xfrm>
          <a:prstGeom prst="rect">
            <a:avLst/>
          </a:prstGeom>
          <a:noFill/>
          <a:extLst>
            <a:ext uri="{909E8E84-426E-40DD-AFC4-6F175D3DCCD1}">
              <a14:hiddenFill xmlns:a14="http://schemas.microsoft.com/office/drawing/2010/main">
                <a:solidFill>
                  <a:srgbClr val="FFFFFF"/>
                </a:solidFill>
              </a14:hiddenFill>
            </a:ext>
          </a:extLst>
        </p:spPr>
      </p:pic>
      <p:sp>
        <p:nvSpPr>
          <p:cNvPr id="3077" name="Freeform: Shape 7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1B7FE24-AF19-472D-B65E-EC7B1FD5A2EF}"/>
              </a:ext>
            </a:extLst>
          </p:cNvPr>
          <p:cNvSpPr>
            <a:spLocks noGrp="1"/>
          </p:cNvSpPr>
          <p:nvPr>
            <p:ph type="title"/>
          </p:nvPr>
        </p:nvSpPr>
        <p:spPr>
          <a:xfrm>
            <a:off x="5759354" y="457201"/>
            <a:ext cx="5337270" cy="1835911"/>
          </a:xfrm>
        </p:spPr>
        <p:txBody>
          <a:bodyPr anchor="b">
            <a:normAutofit/>
          </a:bodyPr>
          <a:lstStyle/>
          <a:p>
            <a:r>
              <a:rPr lang="en-US" sz="5400" dirty="0">
                <a:solidFill>
                  <a:srgbClr val="FFFFFF"/>
                </a:solidFill>
              </a:rPr>
              <a:t>Indexed Allocation</a:t>
            </a:r>
            <a:endParaRPr lang="en-IN" sz="5400" dirty="0">
              <a:solidFill>
                <a:srgbClr val="FFFFFF"/>
              </a:solidFill>
            </a:endParaRPr>
          </a:p>
        </p:txBody>
      </p:sp>
      <p:sp>
        <p:nvSpPr>
          <p:cNvPr id="307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F7D41A-109A-4407-8351-ED14985389B2}"/>
              </a:ext>
            </a:extLst>
          </p:cNvPr>
          <p:cNvSpPr>
            <a:spLocks noGrp="1"/>
          </p:cNvSpPr>
          <p:nvPr>
            <p:ph idx="1"/>
          </p:nvPr>
        </p:nvSpPr>
        <p:spPr>
          <a:xfrm>
            <a:off x="5525311" y="2798064"/>
            <a:ext cx="6374859" cy="3950208"/>
          </a:xfrm>
        </p:spPr>
        <p:txBody>
          <a:bodyPr anchor="t">
            <a:normAutofit fontScale="92500"/>
          </a:bodyPr>
          <a:lstStyle/>
          <a:p>
            <a:pPr algn="just">
              <a:lnSpc>
                <a:spcPct val="150000"/>
              </a:lnSpc>
            </a:pPr>
            <a:r>
              <a:rPr lang="en-US" sz="2200" dirty="0">
                <a:solidFill>
                  <a:srgbClr val="FFFFFF"/>
                </a:solidFill>
              </a:rPr>
              <a:t>In this scheme, a special block known as the Index block contains the pointers to all the blocks occupied by a file. </a:t>
            </a:r>
          </a:p>
          <a:p>
            <a:pPr algn="just">
              <a:lnSpc>
                <a:spcPct val="150000"/>
              </a:lnSpc>
            </a:pPr>
            <a:r>
              <a:rPr lang="en-US" sz="2200" dirty="0">
                <a:solidFill>
                  <a:srgbClr val="FFFFFF"/>
                </a:solidFill>
              </a:rPr>
              <a:t>Each file has its own index block. </a:t>
            </a:r>
          </a:p>
          <a:p>
            <a:pPr algn="just">
              <a:lnSpc>
                <a:spcPct val="150000"/>
              </a:lnSpc>
            </a:pPr>
            <a:r>
              <a:rPr lang="en-US" sz="2200" dirty="0">
                <a:solidFill>
                  <a:srgbClr val="FFFFFF"/>
                </a:solidFill>
              </a:rPr>
              <a:t>The </a:t>
            </a:r>
            <a:r>
              <a:rPr lang="en-US" sz="2200" dirty="0" err="1">
                <a:solidFill>
                  <a:srgbClr val="FFFFFF"/>
                </a:solidFill>
              </a:rPr>
              <a:t>ith</a:t>
            </a:r>
            <a:r>
              <a:rPr lang="en-US" sz="2200" dirty="0">
                <a:solidFill>
                  <a:srgbClr val="FFFFFF"/>
                </a:solidFill>
              </a:rPr>
              <a:t> entry in the index block contains the disk address of the </a:t>
            </a:r>
            <a:r>
              <a:rPr lang="en-US" sz="2200" dirty="0" err="1">
                <a:solidFill>
                  <a:srgbClr val="FFFFFF"/>
                </a:solidFill>
              </a:rPr>
              <a:t>ith</a:t>
            </a:r>
            <a:r>
              <a:rPr lang="en-US" sz="2200" dirty="0">
                <a:solidFill>
                  <a:srgbClr val="FFFFFF"/>
                </a:solidFill>
              </a:rPr>
              <a:t> file block. </a:t>
            </a:r>
          </a:p>
          <a:p>
            <a:pPr algn="just">
              <a:lnSpc>
                <a:spcPct val="150000"/>
              </a:lnSpc>
            </a:pPr>
            <a:r>
              <a:rPr lang="en-US" sz="2200" dirty="0">
                <a:solidFill>
                  <a:srgbClr val="FFFFFF"/>
                </a:solidFill>
              </a:rPr>
              <a:t>The directory entry contains the address of the index block.</a:t>
            </a:r>
            <a:endParaRPr lang="en-IN" sz="2200" dirty="0">
              <a:solidFill>
                <a:srgbClr val="FFFFFF"/>
              </a:solidFill>
            </a:endParaRPr>
          </a:p>
        </p:txBody>
      </p:sp>
    </p:spTree>
    <p:extLst>
      <p:ext uri="{BB962C8B-B14F-4D97-AF65-F5344CB8AC3E}">
        <p14:creationId xmlns:p14="http://schemas.microsoft.com/office/powerpoint/2010/main" val="1359414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02269-DC06-43E8-A449-C2E829A8A213}"/>
              </a:ext>
            </a:extLst>
          </p:cNvPr>
          <p:cNvSpPr>
            <a:spLocks noGrp="1"/>
          </p:cNvSpPr>
          <p:nvPr>
            <p:ph type="title"/>
          </p:nvPr>
        </p:nvSpPr>
        <p:spPr>
          <a:xfrm>
            <a:off x="630936" y="640080"/>
            <a:ext cx="4818888" cy="1481328"/>
          </a:xfrm>
        </p:spPr>
        <p:txBody>
          <a:bodyPr anchor="b">
            <a:normAutofit/>
          </a:bodyPr>
          <a:lstStyle/>
          <a:p>
            <a:r>
              <a:rPr lang="en-US" sz="5000"/>
              <a:t>Indexed Allocation</a:t>
            </a:r>
            <a:endParaRPr lang="en-IN" sz="50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56AD87-6A10-454D-A016-DB53E7E6A66A}"/>
              </a:ext>
            </a:extLst>
          </p:cNvPr>
          <p:cNvSpPr>
            <a:spLocks noGrp="1"/>
          </p:cNvSpPr>
          <p:nvPr>
            <p:ph idx="1"/>
          </p:nvPr>
        </p:nvSpPr>
        <p:spPr>
          <a:xfrm>
            <a:off x="630936" y="2660904"/>
            <a:ext cx="4818888" cy="3547872"/>
          </a:xfrm>
        </p:spPr>
        <p:txBody>
          <a:bodyPr anchor="t">
            <a:normAutofit lnSpcReduction="10000"/>
          </a:bodyPr>
          <a:lstStyle/>
          <a:p>
            <a:pPr algn="just">
              <a:lnSpc>
                <a:spcPct val="150000"/>
              </a:lnSpc>
            </a:pPr>
            <a:r>
              <a:rPr lang="en-US" sz="2200" dirty="0"/>
              <a:t>Advantages:</a:t>
            </a:r>
          </a:p>
          <a:p>
            <a:pPr lvl="1" algn="just">
              <a:lnSpc>
                <a:spcPct val="150000"/>
              </a:lnSpc>
            </a:pPr>
            <a:r>
              <a:rPr lang="en-US" sz="2200" dirty="0"/>
              <a:t>This supports direct access to the blocks occupied by the file and therefore provides fast access to the file blocks.</a:t>
            </a:r>
          </a:p>
          <a:p>
            <a:pPr lvl="1" algn="just">
              <a:lnSpc>
                <a:spcPct val="150000"/>
              </a:lnSpc>
            </a:pPr>
            <a:r>
              <a:rPr lang="en-US" sz="2200" dirty="0"/>
              <a:t>It overcomes the problem of external fragmentation.</a:t>
            </a:r>
          </a:p>
        </p:txBody>
      </p:sp>
      <p:pic>
        <p:nvPicPr>
          <p:cNvPr id="7" name="Graphic 6" descr="Open Folder">
            <a:extLst>
              <a:ext uri="{FF2B5EF4-FFF2-40B4-BE49-F238E27FC236}">
                <a16:creationId xmlns:a16="http://schemas.microsoft.com/office/drawing/2014/main" id="{F4B8AACB-9BAC-45C3-B147-E1E65C60C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24787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1EB4B-60FB-4AD6-8E97-8E6FC5C9C69E}"/>
              </a:ext>
            </a:extLst>
          </p:cNvPr>
          <p:cNvSpPr>
            <a:spLocks noGrp="1"/>
          </p:cNvSpPr>
          <p:nvPr>
            <p:ph type="title"/>
          </p:nvPr>
        </p:nvSpPr>
        <p:spPr>
          <a:xfrm>
            <a:off x="841248" y="548640"/>
            <a:ext cx="3600860" cy="5431536"/>
          </a:xfrm>
        </p:spPr>
        <p:txBody>
          <a:bodyPr>
            <a:normAutofit/>
          </a:bodyPr>
          <a:lstStyle/>
          <a:p>
            <a:r>
              <a:rPr lang="en-US" sz="5400"/>
              <a:t>Indexed Allocation</a:t>
            </a:r>
            <a:endParaRPr lang="en-IN"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C27E80-0E31-4DB4-B360-048259F1C51C}"/>
              </a:ext>
            </a:extLst>
          </p:cNvPr>
          <p:cNvSpPr>
            <a:spLocks noGrp="1"/>
          </p:cNvSpPr>
          <p:nvPr>
            <p:ph idx="1"/>
          </p:nvPr>
        </p:nvSpPr>
        <p:spPr>
          <a:xfrm>
            <a:off x="5126418" y="552091"/>
            <a:ext cx="6224335" cy="5431536"/>
          </a:xfrm>
        </p:spPr>
        <p:txBody>
          <a:bodyPr anchor="ctr">
            <a:normAutofit/>
          </a:bodyPr>
          <a:lstStyle/>
          <a:p>
            <a:pPr algn="just">
              <a:lnSpc>
                <a:spcPct val="150000"/>
              </a:lnSpc>
            </a:pPr>
            <a:r>
              <a:rPr lang="en-US" sz="2200" dirty="0"/>
              <a:t>Disadvantages:</a:t>
            </a:r>
          </a:p>
          <a:p>
            <a:pPr lvl="1" algn="just">
              <a:lnSpc>
                <a:spcPct val="150000"/>
              </a:lnSpc>
            </a:pPr>
            <a:r>
              <a:rPr lang="en-US" sz="2200" dirty="0"/>
              <a:t>The pointer overhead for indexed allocation is greater than linked allocation.</a:t>
            </a:r>
          </a:p>
          <a:p>
            <a:pPr lvl="1" algn="just">
              <a:lnSpc>
                <a:spcPct val="150000"/>
              </a:lnSpc>
            </a:pPr>
            <a:r>
              <a:rPr lang="en-US" sz="2200" dirty="0"/>
              <a:t>For very small files, say files that expand only 2-3 blocks, the indexed allocation would keep one entire block (index block) for the pointers which is inefficient in terms of memory utilization. However, in linked allocation we lose the space of only 1 pointer per block.</a:t>
            </a:r>
            <a:endParaRPr lang="en-IN" sz="2200" dirty="0"/>
          </a:p>
        </p:txBody>
      </p:sp>
    </p:spTree>
    <p:extLst>
      <p:ext uri="{BB962C8B-B14F-4D97-AF65-F5344CB8AC3E}">
        <p14:creationId xmlns:p14="http://schemas.microsoft.com/office/powerpoint/2010/main" val="267551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6B52CD-8E7C-4946-B326-833E5B5AC109}"/>
              </a:ext>
            </a:extLst>
          </p:cNvPr>
          <p:cNvSpPr>
            <a:spLocks noGrp="1"/>
          </p:cNvSpPr>
          <p:nvPr>
            <p:ph type="title"/>
          </p:nvPr>
        </p:nvSpPr>
        <p:spPr>
          <a:xfrm>
            <a:off x="1098468" y="885651"/>
            <a:ext cx="3229803" cy="4624603"/>
          </a:xfrm>
        </p:spPr>
        <p:txBody>
          <a:bodyPr>
            <a:normAutofit/>
          </a:bodyPr>
          <a:lstStyle/>
          <a:p>
            <a:r>
              <a:rPr lang="en-IN">
                <a:solidFill>
                  <a:srgbClr val="FFFFFF"/>
                </a:solidFill>
              </a:rPr>
              <a:t>Solution</a:t>
            </a:r>
          </a:p>
        </p:txBody>
      </p:sp>
      <p:sp>
        <p:nvSpPr>
          <p:cNvPr id="3" name="Content Placeholder 2">
            <a:extLst>
              <a:ext uri="{FF2B5EF4-FFF2-40B4-BE49-F238E27FC236}">
                <a16:creationId xmlns:a16="http://schemas.microsoft.com/office/drawing/2014/main" id="{294BDD62-D32F-4965-9DB5-8177FAA335AA}"/>
              </a:ext>
            </a:extLst>
          </p:cNvPr>
          <p:cNvSpPr>
            <a:spLocks noGrp="1"/>
          </p:cNvSpPr>
          <p:nvPr>
            <p:ph idx="1"/>
          </p:nvPr>
        </p:nvSpPr>
        <p:spPr>
          <a:xfrm>
            <a:off x="4937671" y="155643"/>
            <a:ext cx="6988440" cy="6440973"/>
          </a:xfrm>
        </p:spPr>
        <p:txBody>
          <a:bodyPr anchor="ctr">
            <a:normAutofit lnSpcReduction="10000"/>
          </a:bodyPr>
          <a:lstStyle/>
          <a:p>
            <a:pPr algn="just">
              <a:lnSpc>
                <a:spcPct val="150000"/>
              </a:lnSpc>
            </a:pPr>
            <a:r>
              <a:rPr lang="en-US" sz="2000" dirty="0"/>
              <a:t>For files that are very large, single index block may not be able to hold all the pointers.</a:t>
            </a:r>
          </a:p>
          <a:p>
            <a:pPr algn="just">
              <a:lnSpc>
                <a:spcPct val="150000"/>
              </a:lnSpc>
            </a:pPr>
            <a:r>
              <a:rPr lang="en-US" sz="2000" dirty="0"/>
              <a:t>Following mechanisms can be used to resolve this:</a:t>
            </a:r>
          </a:p>
          <a:p>
            <a:pPr lvl="1" algn="just">
              <a:lnSpc>
                <a:spcPct val="150000"/>
              </a:lnSpc>
            </a:pPr>
            <a:r>
              <a:rPr lang="en-US" sz="2000" dirty="0"/>
              <a:t>Linked scheme: </a:t>
            </a:r>
          </a:p>
          <a:p>
            <a:pPr lvl="2" algn="just">
              <a:lnSpc>
                <a:spcPct val="150000"/>
              </a:lnSpc>
            </a:pPr>
            <a:r>
              <a:rPr lang="en-US" dirty="0"/>
              <a:t>This scheme links two or more index blocks together for holding the pointers. Every index block would then contain a pointer or the address to the next index block.</a:t>
            </a:r>
          </a:p>
          <a:p>
            <a:pPr lvl="1" algn="just">
              <a:lnSpc>
                <a:spcPct val="150000"/>
              </a:lnSpc>
            </a:pPr>
            <a:r>
              <a:rPr lang="en-US" sz="2000" dirty="0"/>
              <a:t>Multilevel index</a:t>
            </a:r>
          </a:p>
          <a:p>
            <a:pPr lvl="2" algn="just">
              <a:lnSpc>
                <a:spcPct val="150000"/>
              </a:lnSpc>
            </a:pPr>
            <a:r>
              <a:rPr lang="en-US" dirty="0"/>
              <a:t>In this policy, a first level index block is used to point to the second level index blocks which in turn points to the disk blocks occupied by the file. This can be extended to 3 or more levels depending on the maximum file size.</a:t>
            </a:r>
          </a:p>
        </p:txBody>
      </p:sp>
    </p:spTree>
    <p:extLst>
      <p:ext uri="{BB962C8B-B14F-4D97-AF65-F5344CB8AC3E}">
        <p14:creationId xmlns:p14="http://schemas.microsoft.com/office/powerpoint/2010/main" val="282155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8D4AE93-F1B8-43AB-A5BE-A3AA222DCE15}"/>
              </a:ext>
            </a:extLst>
          </p:cNvPr>
          <p:cNvSpPr>
            <a:spLocks noGrp="1"/>
          </p:cNvSpPr>
          <p:nvPr>
            <p:ph type="title"/>
          </p:nvPr>
        </p:nvSpPr>
        <p:spPr>
          <a:xfrm>
            <a:off x="786385" y="841248"/>
            <a:ext cx="3515244" cy="5340097"/>
          </a:xfrm>
        </p:spPr>
        <p:txBody>
          <a:bodyPr anchor="ctr">
            <a:normAutofit/>
          </a:bodyPr>
          <a:lstStyle/>
          <a:p>
            <a:r>
              <a:rPr lang="en-IN" sz="4800">
                <a:solidFill>
                  <a:schemeClr val="bg1"/>
                </a:solidFill>
              </a:rPr>
              <a:t>File Concept</a:t>
            </a:r>
          </a:p>
        </p:txBody>
      </p:sp>
      <p:graphicFrame>
        <p:nvGraphicFramePr>
          <p:cNvPr id="7" name="Content Placeholder 2">
            <a:extLst>
              <a:ext uri="{FF2B5EF4-FFF2-40B4-BE49-F238E27FC236}">
                <a16:creationId xmlns:a16="http://schemas.microsoft.com/office/drawing/2014/main" id="{E3FF0DF7-813B-4035-826D-A9F3AE3642B3}"/>
              </a:ext>
            </a:extLst>
          </p:cNvPr>
          <p:cNvGraphicFramePr>
            <a:graphicFrameLocks noGrp="1"/>
          </p:cNvGraphicFramePr>
          <p:nvPr>
            <p:ph idx="1"/>
            <p:extLst>
              <p:ext uri="{D42A27DB-BD31-4B8C-83A1-F6EECF244321}">
                <p14:modId xmlns:p14="http://schemas.microsoft.com/office/powerpoint/2010/main" val="3079864508"/>
              </p:ext>
            </p:extLst>
          </p:nvPr>
        </p:nvGraphicFramePr>
        <p:xfrm>
          <a:off x="4985886" y="231006"/>
          <a:ext cx="6919602"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91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B52CD-8E7C-4946-B326-833E5B5AC109}"/>
              </a:ext>
            </a:extLst>
          </p:cNvPr>
          <p:cNvSpPr>
            <a:spLocks noGrp="1"/>
          </p:cNvSpPr>
          <p:nvPr>
            <p:ph type="title"/>
          </p:nvPr>
        </p:nvSpPr>
        <p:spPr>
          <a:xfrm>
            <a:off x="838200" y="365125"/>
            <a:ext cx="10515600" cy="1325563"/>
          </a:xfrm>
        </p:spPr>
        <p:txBody>
          <a:bodyPr>
            <a:normAutofit/>
          </a:bodyPr>
          <a:lstStyle/>
          <a:p>
            <a:r>
              <a:rPr lang="en-IN" sz="5400"/>
              <a:t>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4BDD62-D32F-4965-9DB5-8177FAA335AA}"/>
              </a:ext>
            </a:extLst>
          </p:cNvPr>
          <p:cNvSpPr>
            <a:spLocks noGrp="1"/>
          </p:cNvSpPr>
          <p:nvPr>
            <p:ph idx="1"/>
          </p:nvPr>
        </p:nvSpPr>
        <p:spPr>
          <a:xfrm>
            <a:off x="838200" y="1929384"/>
            <a:ext cx="10515600" cy="4251960"/>
          </a:xfrm>
        </p:spPr>
        <p:txBody>
          <a:bodyPr>
            <a:normAutofit lnSpcReduction="10000"/>
          </a:bodyPr>
          <a:lstStyle/>
          <a:p>
            <a:r>
              <a:rPr lang="en-US" sz="2200" dirty="0"/>
              <a:t>Following mechanisms can be used to resolve this:</a:t>
            </a:r>
          </a:p>
          <a:p>
            <a:pPr lvl="1"/>
            <a:r>
              <a:rPr lang="en-US" sz="2200" dirty="0"/>
              <a:t>Combined Scheme: </a:t>
            </a:r>
          </a:p>
          <a:p>
            <a:pPr lvl="2"/>
            <a:r>
              <a:rPr lang="en-US" sz="2200" dirty="0"/>
              <a:t>In this scheme, a special block called the </a:t>
            </a:r>
            <a:r>
              <a:rPr lang="en-US" sz="2200" dirty="0" err="1"/>
              <a:t>Inode</a:t>
            </a:r>
            <a:r>
              <a:rPr lang="en-US" sz="2200" dirty="0"/>
              <a:t> (information Node) contains all the information about the file such as the name, size, authority, </a:t>
            </a:r>
            <a:r>
              <a:rPr lang="en-US" sz="2200" dirty="0" err="1"/>
              <a:t>etc</a:t>
            </a:r>
            <a:r>
              <a:rPr lang="en-US" sz="2200" dirty="0"/>
              <a:t> and the remaining space of </a:t>
            </a:r>
            <a:r>
              <a:rPr lang="en-US" sz="2200" dirty="0" err="1"/>
              <a:t>Inode</a:t>
            </a:r>
            <a:r>
              <a:rPr lang="en-US" sz="2200" dirty="0"/>
              <a:t> is used to store the Disk Block addresses which contain the actual file.</a:t>
            </a:r>
          </a:p>
          <a:p>
            <a:pPr lvl="2"/>
            <a:r>
              <a:rPr lang="en-US" sz="2200" dirty="0"/>
              <a:t>The first few of these pointers in </a:t>
            </a:r>
            <a:r>
              <a:rPr lang="en-US" sz="2200" dirty="0" err="1"/>
              <a:t>Inode</a:t>
            </a:r>
            <a:r>
              <a:rPr lang="en-US" sz="2200" dirty="0"/>
              <a:t> point to the direct blocks </a:t>
            </a:r>
            <a:r>
              <a:rPr lang="en-US" sz="2200" dirty="0" err="1"/>
              <a:t>i.e</a:t>
            </a:r>
            <a:r>
              <a:rPr lang="en-US" sz="2200" dirty="0"/>
              <a:t> the pointers contain the addresses of the disk blocks that contain data of the file. </a:t>
            </a:r>
          </a:p>
          <a:p>
            <a:pPr lvl="2"/>
            <a:r>
              <a:rPr lang="en-US" sz="2200" dirty="0"/>
              <a:t>The next few pointers point to indirect blocks. Indirect blocks may be single indirect, double indirect or triple indirect. </a:t>
            </a:r>
          </a:p>
          <a:p>
            <a:pPr lvl="2"/>
            <a:r>
              <a:rPr lang="en-US" sz="2200" dirty="0"/>
              <a:t>Single Indirect block is the disk block that does not contain the file data but the disk address of the blocks that contain the file data. </a:t>
            </a:r>
          </a:p>
          <a:p>
            <a:pPr lvl="2"/>
            <a:r>
              <a:rPr lang="en-US" sz="2200" dirty="0"/>
              <a:t>Similarly, double indirect blocks do not contain the file data but the disk address of the blocks that contain the address of the blocks containing the file data.</a:t>
            </a:r>
            <a:endParaRPr lang="en-IN" sz="2200" dirty="0"/>
          </a:p>
        </p:txBody>
      </p:sp>
    </p:spTree>
    <p:extLst>
      <p:ext uri="{BB962C8B-B14F-4D97-AF65-F5344CB8AC3E}">
        <p14:creationId xmlns:p14="http://schemas.microsoft.com/office/powerpoint/2010/main" val="31706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5B324-DCC1-4AEB-9398-2BE3391BED7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Inode</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ightbox">
            <a:extLst>
              <a:ext uri="{FF2B5EF4-FFF2-40B4-BE49-F238E27FC236}">
                <a16:creationId xmlns:a16="http://schemas.microsoft.com/office/drawing/2014/main" id="{7575C4A2-AECC-48A8-83DE-46DD7AB81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2392" y="583467"/>
            <a:ext cx="5311302" cy="605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464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4237-7E6F-4FDE-8B4E-25CB8B66ADE5}"/>
              </a:ext>
            </a:extLst>
          </p:cNvPr>
          <p:cNvSpPr>
            <a:spLocks noGrp="1"/>
          </p:cNvSpPr>
          <p:nvPr>
            <p:ph type="title"/>
          </p:nvPr>
        </p:nvSpPr>
        <p:spPr>
          <a:xfrm>
            <a:off x="620485" y="53121"/>
            <a:ext cx="10515600" cy="1325563"/>
          </a:xfrm>
        </p:spPr>
        <p:txBody>
          <a:bodyPr/>
          <a:lstStyle/>
          <a:p>
            <a:r>
              <a:rPr lang="en-IN" dirty="0"/>
              <a:t>Directory Structure</a:t>
            </a:r>
          </a:p>
        </p:txBody>
      </p:sp>
      <p:sp>
        <p:nvSpPr>
          <p:cNvPr id="3" name="Content Placeholder 2">
            <a:extLst>
              <a:ext uri="{FF2B5EF4-FFF2-40B4-BE49-F238E27FC236}">
                <a16:creationId xmlns:a16="http://schemas.microsoft.com/office/drawing/2014/main" id="{CACBDEAE-554E-41EC-8C15-E684EB3C4E14}"/>
              </a:ext>
            </a:extLst>
          </p:cNvPr>
          <p:cNvSpPr>
            <a:spLocks noGrp="1"/>
          </p:cNvSpPr>
          <p:nvPr>
            <p:ph idx="1"/>
          </p:nvPr>
        </p:nvSpPr>
        <p:spPr>
          <a:xfrm>
            <a:off x="838200" y="1495694"/>
            <a:ext cx="10515600" cy="4997181"/>
          </a:xfrm>
        </p:spPr>
        <p:txBody>
          <a:bodyPr>
            <a:normAutofit lnSpcReduction="10000"/>
          </a:bodyPr>
          <a:lstStyle/>
          <a:p>
            <a:r>
              <a:rPr lang="en-US" dirty="0"/>
              <a:t>A collection of nodes containing information about all files</a:t>
            </a: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endParaRPr lang="en-US" altLang="en-US" dirty="0">
              <a:latin typeface="Helvetica" panose="020B0604020202020204" pitchFamily="34" charset="0"/>
            </a:endParaRPr>
          </a:p>
          <a:p>
            <a:r>
              <a:rPr lang="en-US" altLang="en-US" dirty="0">
                <a:latin typeface="Helvetica" panose="020B0604020202020204" pitchFamily="34" charset="0"/>
              </a:rPr>
              <a:t>Both the directory structure and the files reside on disk</a:t>
            </a:r>
          </a:p>
          <a:p>
            <a:endParaRPr lang="en-IN" dirty="0"/>
          </a:p>
        </p:txBody>
      </p:sp>
      <p:sp>
        <p:nvSpPr>
          <p:cNvPr id="4" name="Oval 4">
            <a:extLst>
              <a:ext uri="{FF2B5EF4-FFF2-40B4-BE49-F238E27FC236}">
                <a16:creationId xmlns:a16="http://schemas.microsoft.com/office/drawing/2014/main" id="{271F0D04-4E92-4EAF-B6A0-DB82DBCEA05D}"/>
              </a:ext>
            </a:extLst>
          </p:cNvPr>
          <p:cNvSpPr>
            <a:spLocks noChangeArrowheads="1"/>
          </p:cNvSpPr>
          <p:nvPr/>
        </p:nvSpPr>
        <p:spPr bwMode="auto">
          <a:xfrm>
            <a:off x="4125685" y="2390506"/>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Oval 5">
            <a:extLst>
              <a:ext uri="{FF2B5EF4-FFF2-40B4-BE49-F238E27FC236}">
                <a16:creationId xmlns:a16="http://schemas.microsoft.com/office/drawing/2014/main" id="{A26034BB-CD08-4FEB-BDB4-3799671210DF}"/>
              </a:ext>
            </a:extLst>
          </p:cNvPr>
          <p:cNvSpPr>
            <a:spLocks noChangeArrowheads="1"/>
          </p:cNvSpPr>
          <p:nvPr/>
        </p:nvSpPr>
        <p:spPr bwMode="auto">
          <a:xfrm>
            <a:off x="4887685" y="2390506"/>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Oval 6">
            <a:extLst>
              <a:ext uri="{FF2B5EF4-FFF2-40B4-BE49-F238E27FC236}">
                <a16:creationId xmlns:a16="http://schemas.microsoft.com/office/drawing/2014/main" id="{A3E94981-BE93-4222-9B00-B9EC5B4C3271}"/>
              </a:ext>
            </a:extLst>
          </p:cNvPr>
          <p:cNvSpPr>
            <a:spLocks noChangeArrowheads="1"/>
          </p:cNvSpPr>
          <p:nvPr/>
        </p:nvSpPr>
        <p:spPr bwMode="auto">
          <a:xfrm>
            <a:off x="5649685" y="2390506"/>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7" name="Oval 7">
            <a:extLst>
              <a:ext uri="{FF2B5EF4-FFF2-40B4-BE49-F238E27FC236}">
                <a16:creationId xmlns:a16="http://schemas.microsoft.com/office/drawing/2014/main" id="{FB5ACFD2-70F7-426C-881F-304FE6F1BF24}"/>
              </a:ext>
            </a:extLst>
          </p:cNvPr>
          <p:cNvSpPr>
            <a:spLocks noChangeArrowheads="1"/>
          </p:cNvSpPr>
          <p:nvPr/>
        </p:nvSpPr>
        <p:spPr bwMode="auto">
          <a:xfrm>
            <a:off x="6411685" y="2390506"/>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8" name="Oval 8">
            <a:extLst>
              <a:ext uri="{FF2B5EF4-FFF2-40B4-BE49-F238E27FC236}">
                <a16:creationId xmlns:a16="http://schemas.microsoft.com/office/drawing/2014/main" id="{40981CEC-C370-4F5F-A4A1-7759D2628CC7}"/>
              </a:ext>
            </a:extLst>
          </p:cNvPr>
          <p:cNvSpPr>
            <a:spLocks noChangeArrowheads="1"/>
          </p:cNvSpPr>
          <p:nvPr/>
        </p:nvSpPr>
        <p:spPr bwMode="auto">
          <a:xfrm>
            <a:off x="7173685" y="2695306"/>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9" name="Rectangle 9">
            <a:extLst>
              <a:ext uri="{FF2B5EF4-FFF2-40B4-BE49-F238E27FC236}">
                <a16:creationId xmlns:a16="http://schemas.microsoft.com/office/drawing/2014/main" id="{97A94D6A-01C8-4594-8407-B2D4F865090F}"/>
              </a:ext>
            </a:extLst>
          </p:cNvPr>
          <p:cNvSpPr>
            <a:spLocks noChangeArrowheads="1"/>
          </p:cNvSpPr>
          <p:nvPr/>
        </p:nvSpPr>
        <p:spPr bwMode="auto">
          <a:xfrm>
            <a:off x="4125685" y="4371706"/>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1</a:t>
            </a:r>
          </a:p>
        </p:txBody>
      </p:sp>
      <p:sp>
        <p:nvSpPr>
          <p:cNvPr id="10" name="Rectangle 10">
            <a:extLst>
              <a:ext uri="{FF2B5EF4-FFF2-40B4-BE49-F238E27FC236}">
                <a16:creationId xmlns:a16="http://schemas.microsoft.com/office/drawing/2014/main" id="{7502A9C5-F7F8-4B4F-BB4C-3BAF140EA615}"/>
              </a:ext>
            </a:extLst>
          </p:cNvPr>
          <p:cNvSpPr>
            <a:spLocks noChangeArrowheads="1"/>
          </p:cNvSpPr>
          <p:nvPr/>
        </p:nvSpPr>
        <p:spPr bwMode="auto">
          <a:xfrm>
            <a:off x="4887685" y="4371706"/>
            <a:ext cx="4572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2</a:t>
            </a:r>
          </a:p>
        </p:txBody>
      </p:sp>
      <p:sp>
        <p:nvSpPr>
          <p:cNvPr id="11" name="Rectangle 11">
            <a:extLst>
              <a:ext uri="{FF2B5EF4-FFF2-40B4-BE49-F238E27FC236}">
                <a16:creationId xmlns:a16="http://schemas.microsoft.com/office/drawing/2014/main" id="{5798B594-6733-47E6-83CE-916EAC0C92FB}"/>
              </a:ext>
            </a:extLst>
          </p:cNvPr>
          <p:cNvSpPr>
            <a:spLocks noChangeArrowheads="1"/>
          </p:cNvSpPr>
          <p:nvPr/>
        </p:nvSpPr>
        <p:spPr bwMode="auto">
          <a:xfrm>
            <a:off x="5649685" y="4371706"/>
            <a:ext cx="457200" cy="838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3</a:t>
            </a:r>
          </a:p>
        </p:txBody>
      </p:sp>
      <p:sp>
        <p:nvSpPr>
          <p:cNvPr id="12" name="Rectangle 12">
            <a:extLst>
              <a:ext uri="{FF2B5EF4-FFF2-40B4-BE49-F238E27FC236}">
                <a16:creationId xmlns:a16="http://schemas.microsoft.com/office/drawing/2014/main" id="{59F69546-5021-466A-A3ED-BF7BE24B878C}"/>
              </a:ext>
            </a:extLst>
          </p:cNvPr>
          <p:cNvSpPr>
            <a:spLocks noChangeArrowheads="1"/>
          </p:cNvSpPr>
          <p:nvPr/>
        </p:nvSpPr>
        <p:spPr bwMode="auto">
          <a:xfrm>
            <a:off x="6411685" y="4371706"/>
            <a:ext cx="4572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4</a:t>
            </a:r>
          </a:p>
        </p:txBody>
      </p:sp>
      <p:sp>
        <p:nvSpPr>
          <p:cNvPr id="13" name="Rectangle 13">
            <a:extLst>
              <a:ext uri="{FF2B5EF4-FFF2-40B4-BE49-F238E27FC236}">
                <a16:creationId xmlns:a16="http://schemas.microsoft.com/office/drawing/2014/main" id="{32A1A4FF-0CD2-4527-85B6-ED97240B7A43}"/>
              </a:ext>
            </a:extLst>
          </p:cNvPr>
          <p:cNvSpPr>
            <a:spLocks noChangeArrowheads="1"/>
          </p:cNvSpPr>
          <p:nvPr/>
        </p:nvSpPr>
        <p:spPr bwMode="auto">
          <a:xfrm>
            <a:off x="7173685" y="4752706"/>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n</a:t>
            </a:r>
          </a:p>
        </p:txBody>
      </p:sp>
      <p:sp>
        <p:nvSpPr>
          <p:cNvPr id="14" name="Line 14">
            <a:extLst>
              <a:ext uri="{FF2B5EF4-FFF2-40B4-BE49-F238E27FC236}">
                <a16:creationId xmlns:a16="http://schemas.microsoft.com/office/drawing/2014/main" id="{B23DCDBA-A81A-4066-8918-92449FE1B417}"/>
              </a:ext>
            </a:extLst>
          </p:cNvPr>
          <p:cNvSpPr>
            <a:spLocks noChangeShapeType="1"/>
          </p:cNvSpPr>
          <p:nvPr/>
        </p:nvSpPr>
        <p:spPr bwMode="auto">
          <a:xfrm>
            <a:off x="5144860" y="2847706"/>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5" name="Line 15">
            <a:extLst>
              <a:ext uri="{FF2B5EF4-FFF2-40B4-BE49-F238E27FC236}">
                <a16:creationId xmlns:a16="http://schemas.microsoft.com/office/drawing/2014/main" id="{42BDCEC8-F126-490D-938D-E56ED95930BE}"/>
              </a:ext>
            </a:extLst>
          </p:cNvPr>
          <p:cNvSpPr>
            <a:spLocks noChangeShapeType="1"/>
          </p:cNvSpPr>
          <p:nvPr/>
        </p:nvSpPr>
        <p:spPr bwMode="auto">
          <a:xfrm>
            <a:off x="5878285" y="2847706"/>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 name="Line 16">
            <a:extLst>
              <a:ext uri="{FF2B5EF4-FFF2-40B4-BE49-F238E27FC236}">
                <a16:creationId xmlns:a16="http://schemas.microsoft.com/office/drawing/2014/main" id="{B77EB4D2-9097-4360-9611-6CF616E6D06D}"/>
              </a:ext>
            </a:extLst>
          </p:cNvPr>
          <p:cNvSpPr>
            <a:spLocks noChangeShapeType="1"/>
          </p:cNvSpPr>
          <p:nvPr/>
        </p:nvSpPr>
        <p:spPr bwMode="auto">
          <a:xfrm>
            <a:off x="7402285" y="3152506"/>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 name="Line 17">
            <a:extLst>
              <a:ext uri="{FF2B5EF4-FFF2-40B4-BE49-F238E27FC236}">
                <a16:creationId xmlns:a16="http://schemas.microsoft.com/office/drawing/2014/main" id="{7B35987D-535D-4A11-A481-7CEE5B2320F8}"/>
              </a:ext>
            </a:extLst>
          </p:cNvPr>
          <p:cNvSpPr>
            <a:spLocks noChangeShapeType="1"/>
          </p:cNvSpPr>
          <p:nvPr/>
        </p:nvSpPr>
        <p:spPr bwMode="auto">
          <a:xfrm>
            <a:off x="6640285" y="2847706"/>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8">
            <a:extLst>
              <a:ext uri="{FF2B5EF4-FFF2-40B4-BE49-F238E27FC236}">
                <a16:creationId xmlns:a16="http://schemas.microsoft.com/office/drawing/2014/main" id="{286F682C-7B9E-4F48-B9A4-33311B8C23D4}"/>
              </a:ext>
            </a:extLst>
          </p:cNvPr>
          <p:cNvSpPr>
            <a:spLocks noChangeShapeType="1"/>
          </p:cNvSpPr>
          <p:nvPr/>
        </p:nvSpPr>
        <p:spPr bwMode="auto">
          <a:xfrm>
            <a:off x="4354285" y="2847706"/>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 name="Freeform 20">
            <a:extLst>
              <a:ext uri="{FF2B5EF4-FFF2-40B4-BE49-F238E27FC236}">
                <a16:creationId xmlns:a16="http://schemas.microsoft.com/office/drawing/2014/main" id="{41778421-E5C1-43BC-A4AD-9670AEB05F78}"/>
              </a:ext>
            </a:extLst>
          </p:cNvPr>
          <p:cNvSpPr>
            <a:spLocks/>
          </p:cNvSpPr>
          <p:nvPr/>
        </p:nvSpPr>
        <p:spPr bwMode="auto">
          <a:xfrm>
            <a:off x="3668485" y="3990706"/>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 name="Text Box 21">
            <a:extLst>
              <a:ext uri="{FF2B5EF4-FFF2-40B4-BE49-F238E27FC236}">
                <a16:creationId xmlns:a16="http://schemas.microsoft.com/office/drawing/2014/main" id="{897D36A1-4CC4-4F93-A2B2-5C81345A46C8}"/>
              </a:ext>
            </a:extLst>
          </p:cNvPr>
          <p:cNvSpPr txBox="1">
            <a:spLocks noChangeArrowheads="1"/>
          </p:cNvSpPr>
          <p:nvPr/>
        </p:nvSpPr>
        <p:spPr bwMode="auto">
          <a:xfrm>
            <a:off x="2601685" y="239050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Directory</a:t>
            </a:r>
          </a:p>
        </p:txBody>
      </p:sp>
      <p:sp>
        <p:nvSpPr>
          <p:cNvPr id="21" name="Text Box 22">
            <a:extLst>
              <a:ext uri="{FF2B5EF4-FFF2-40B4-BE49-F238E27FC236}">
                <a16:creationId xmlns:a16="http://schemas.microsoft.com/office/drawing/2014/main" id="{42B8FF5F-C377-4E01-8935-7560DDC2CD46}"/>
              </a:ext>
            </a:extLst>
          </p:cNvPr>
          <p:cNvSpPr txBox="1">
            <a:spLocks noChangeArrowheads="1"/>
          </p:cNvSpPr>
          <p:nvPr/>
        </p:nvSpPr>
        <p:spPr bwMode="auto">
          <a:xfrm>
            <a:off x="2741385" y="4295506"/>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Files</a:t>
            </a:r>
          </a:p>
        </p:txBody>
      </p:sp>
      <p:sp>
        <p:nvSpPr>
          <p:cNvPr id="22" name="Freeform 19">
            <a:extLst>
              <a:ext uri="{FF2B5EF4-FFF2-40B4-BE49-F238E27FC236}">
                <a16:creationId xmlns:a16="http://schemas.microsoft.com/office/drawing/2014/main" id="{37B24075-74C2-4841-BE07-34EDE714DA9C}"/>
              </a:ext>
            </a:extLst>
          </p:cNvPr>
          <p:cNvSpPr>
            <a:spLocks/>
          </p:cNvSpPr>
          <p:nvPr/>
        </p:nvSpPr>
        <p:spPr bwMode="auto">
          <a:xfrm>
            <a:off x="3823266" y="2147888"/>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Tree>
    <p:extLst>
      <p:ext uri="{BB962C8B-B14F-4D97-AF65-F5344CB8AC3E}">
        <p14:creationId xmlns:p14="http://schemas.microsoft.com/office/powerpoint/2010/main" val="195417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126B-DC8A-4E03-A826-FC9BAE05F384}"/>
              </a:ext>
            </a:extLst>
          </p:cNvPr>
          <p:cNvSpPr>
            <a:spLocks noGrp="1"/>
          </p:cNvSpPr>
          <p:nvPr>
            <p:ph type="title"/>
          </p:nvPr>
        </p:nvSpPr>
        <p:spPr/>
        <p:txBody>
          <a:bodyPr/>
          <a:lstStyle/>
          <a:p>
            <a:r>
              <a:rPr lang="en-IN" dirty="0"/>
              <a:t>Disk Structure</a:t>
            </a:r>
          </a:p>
        </p:txBody>
      </p:sp>
      <p:sp>
        <p:nvSpPr>
          <p:cNvPr id="3" name="Content Placeholder 2">
            <a:extLst>
              <a:ext uri="{FF2B5EF4-FFF2-40B4-BE49-F238E27FC236}">
                <a16:creationId xmlns:a16="http://schemas.microsoft.com/office/drawing/2014/main" id="{EA8DF40C-73A1-4B8B-88B5-DA5283E675F6}"/>
              </a:ext>
            </a:extLst>
          </p:cNvPr>
          <p:cNvSpPr>
            <a:spLocks noGrp="1"/>
          </p:cNvSpPr>
          <p:nvPr>
            <p:ph idx="1"/>
          </p:nvPr>
        </p:nvSpPr>
        <p:spPr/>
        <p:txBody>
          <a:bodyPr>
            <a:normAutofit fontScale="92500" lnSpcReduction="10000"/>
          </a:bodyPr>
          <a:lstStyle/>
          <a:p>
            <a:r>
              <a:rPr lang="en-US" altLang="en-US" dirty="0"/>
              <a:t>Disk can be subdivided into </a:t>
            </a:r>
            <a:r>
              <a:rPr lang="en-US" altLang="en-US" b="1" dirty="0">
                <a:solidFill>
                  <a:srgbClr val="3366FF"/>
                </a:solidFill>
              </a:rPr>
              <a:t>partitions</a:t>
            </a:r>
          </a:p>
          <a:p>
            <a:r>
              <a:rPr lang="en-US" altLang="en-US" dirty="0"/>
              <a:t>Disks or partitions can be </a:t>
            </a:r>
            <a:r>
              <a:rPr lang="en-US" altLang="en-US" b="1" dirty="0">
                <a:solidFill>
                  <a:srgbClr val="3366FF"/>
                </a:solidFill>
              </a:rPr>
              <a:t>RAID </a:t>
            </a:r>
            <a:r>
              <a:rPr lang="en-US" altLang="en-US" dirty="0"/>
              <a:t>protected against failure</a:t>
            </a:r>
          </a:p>
          <a:p>
            <a:r>
              <a:rPr lang="en-US" altLang="en-US" dirty="0"/>
              <a:t>Disk or partition can be used </a:t>
            </a:r>
            <a:r>
              <a:rPr lang="en-US" altLang="en-US" b="1" dirty="0">
                <a:solidFill>
                  <a:srgbClr val="3366FF"/>
                </a:solidFill>
              </a:rPr>
              <a:t>raw</a:t>
            </a:r>
            <a:r>
              <a:rPr lang="en-US" altLang="en-US" dirty="0">
                <a:solidFill>
                  <a:srgbClr val="3366FF"/>
                </a:solidFill>
              </a:rPr>
              <a:t> </a:t>
            </a:r>
            <a:r>
              <a:rPr lang="en-US" altLang="en-US" dirty="0"/>
              <a:t>– without a file system, or </a:t>
            </a:r>
            <a:r>
              <a:rPr lang="en-US" altLang="en-US" b="1" dirty="0">
                <a:solidFill>
                  <a:srgbClr val="3366FF"/>
                </a:solidFill>
              </a:rPr>
              <a:t>formatted</a:t>
            </a:r>
            <a:r>
              <a:rPr lang="en-US" altLang="en-US" dirty="0">
                <a:solidFill>
                  <a:srgbClr val="3366FF"/>
                </a:solidFill>
              </a:rPr>
              <a:t> </a:t>
            </a:r>
            <a:r>
              <a:rPr lang="en-US" altLang="en-US" dirty="0"/>
              <a:t>with a file system</a:t>
            </a:r>
          </a:p>
          <a:p>
            <a:r>
              <a:rPr lang="en-US" altLang="en-US" dirty="0"/>
              <a:t>Partitions also known as minidisks, slices</a:t>
            </a:r>
          </a:p>
          <a:p>
            <a:r>
              <a:rPr lang="en-US" altLang="en-US" dirty="0"/>
              <a:t>Entity containing file system known as a </a:t>
            </a:r>
            <a:r>
              <a:rPr lang="en-US" altLang="en-US" b="1" dirty="0">
                <a:solidFill>
                  <a:srgbClr val="3366FF"/>
                </a:solidFill>
              </a:rPr>
              <a:t>volume</a:t>
            </a:r>
          </a:p>
          <a:p>
            <a:r>
              <a:rPr lang="en-US" altLang="en-US" dirty="0"/>
              <a:t>Each volume containing file system also tracks that file system</a:t>
            </a:r>
            <a:r>
              <a:rPr lang="ja-JP" altLang="en-US" dirty="0"/>
              <a:t>’</a:t>
            </a:r>
            <a:r>
              <a:rPr lang="en-US" altLang="ja-JP" dirty="0"/>
              <a:t>s info in </a:t>
            </a:r>
            <a:r>
              <a:rPr lang="en-US" altLang="ja-JP" b="1" dirty="0">
                <a:solidFill>
                  <a:srgbClr val="3366FF"/>
                </a:solidFill>
              </a:rPr>
              <a:t>device directory</a:t>
            </a:r>
            <a:r>
              <a:rPr lang="en-US" altLang="ja-JP" dirty="0">
                <a:solidFill>
                  <a:srgbClr val="3366FF"/>
                </a:solidFill>
              </a:rPr>
              <a:t> </a:t>
            </a:r>
            <a:r>
              <a:rPr lang="en-US" altLang="ja-JP" dirty="0"/>
              <a:t>or </a:t>
            </a:r>
            <a:r>
              <a:rPr lang="en-US" altLang="ja-JP" b="1" dirty="0">
                <a:solidFill>
                  <a:srgbClr val="3366FF"/>
                </a:solidFill>
              </a:rPr>
              <a:t>volume table of contents</a:t>
            </a:r>
          </a:p>
          <a:p>
            <a:r>
              <a:rPr lang="en-US" altLang="en-US" dirty="0"/>
              <a:t>As well as </a:t>
            </a:r>
            <a:r>
              <a:rPr lang="en-US" altLang="en-US" b="1" dirty="0">
                <a:solidFill>
                  <a:srgbClr val="3366FF"/>
                </a:solidFill>
              </a:rPr>
              <a:t>general-purpose file systems</a:t>
            </a:r>
            <a:r>
              <a:rPr lang="en-US" altLang="en-US" dirty="0">
                <a:solidFill>
                  <a:srgbClr val="3366FF"/>
                </a:solidFill>
              </a:rPr>
              <a:t> </a:t>
            </a:r>
            <a:r>
              <a:rPr lang="en-US" altLang="en-US" dirty="0"/>
              <a:t>there are many </a:t>
            </a:r>
            <a:r>
              <a:rPr lang="en-US" altLang="en-US" b="1" dirty="0">
                <a:solidFill>
                  <a:srgbClr val="3366FF"/>
                </a:solidFill>
              </a:rPr>
              <a:t>special-purpose file systems</a:t>
            </a:r>
            <a:r>
              <a:rPr lang="en-US" altLang="en-US" dirty="0"/>
              <a:t>, frequently all within the same operating system or computer</a:t>
            </a:r>
          </a:p>
          <a:p>
            <a:endParaRPr lang="en-IN" dirty="0"/>
          </a:p>
        </p:txBody>
      </p:sp>
    </p:spTree>
    <p:extLst>
      <p:ext uri="{BB962C8B-B14F-4D97-AF65-F5344CB8AC3E}">
        <p14:creationId xmlns:p14="http://schemas.microsoft.com/office/powerpoint/2010/main" val="457321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5DB-26EA-42E8-AEDB-B701A8016A01}"/>
              </a:ext>
            </a:extLst>
          </p:cNvPr>
          <p:cNvSpPr>
            <a:spLocks noGrp="1"/>
          </p:cNvSpPr>
          <p:nvPr>
            <p:ph type="title"/>
          </p:nvPr>
        </p:nvSpPr>
        <p:spPr/>
        <p:txBody>
          <a:bodyPr/>
          <a:lstStyle/>
          <a:p>
            <a:r>
              <a:rPr lang="en-IN" dirty="0"/>
              <a:t>Operations Performed on Directory</a:t>
            </a:r>
          </a:p>
        </p:txBody>
      </p:sp>
      <p:sp>
        <p:nvSpPr>
          <p:cNvPr id="3" name="Content Placeholder 2">
            <a:extLst>
              <a:ext uri="{FF2B5EF4-FFF2-40B4-BE49-F238E27FC236}">
                <a16:creationId xmlns:a16="http://schemas.microsoft.com/office/drawing/2014/main" id="{19CE442C-1FB0-4691-A05F-8BDCD1029A98}"/>
              </a:ext>
            </a:extLst>
          </p:cNvPr>
          <p:cNvSpPr>
            <a:spLocks noGrp="1"/>
          </p:cNvSpPr>
          <p:nvPr>
            <p:ph idx="1"/>
          </p:nvPr>
        </p:nvSpPr>
        <p:spPr/>
        <p:txBody>
          <a:bodyPr>
            <a:normAutofit fontScale="85000" lnSpcReduction="20000"/>
          </a:bodyPr>
          <a:lstStyle/>
          <a:p>
            <a:r>
              <a:rPr lang="en-US" dirty="0"/>
              <a:t>Search for a file</a:t>
            </a:r>
          </a:p>
          <a:p>
            <a:endParaRPr lang="en-US" dirty="0"/>
          </a:p>
          <a:p>
            <a:r>
              <a:rPr lang="en-US" dirty="0"/>
              <a:t>Create a file</a:t>
            </a:r>
          </a:p>
          <a:p>
            <a:endParaRPr lang="en-US" dirty="0"/>
          </a:p>
          <a:p>
            <a:r>
              <a:rPr lang="en-US" dirty="0"/>
              <a:t>Delete a file</a:t>
            </a:r>
          </a:p>
          <a:p>
            <a:endParaRPr lang="en-US" dirty="0"/>
          </a:p>
          <a:p>
            <a:r>
              <a:rPr lang="en-US" dirty="0"/>
              <a:t>List a directory</a:t>
            </a:r>
          </a:p>
          <a:p>
            <a:endParaRPr lang="en-US" dirty="0"/>
          </a:p>
          <a:p>
            <a:r>
              <a:rPr lang="en-US" dirty="0"/>
              <a:t>Rename a file</a:t>
            </a:r>
          </a:p>
          <a:p>
            <a:endParaRPr lang="en-US" dirty="0"/>
          </a:p>
          <a:p>
            <a:r>
              <a:rPr lang="en-US" dirty="0"/>
              <a:t>Traverse the file system</a:t>
            </a:r>
          </a:p>
          <a:p>
            <a:endParaRPr lang="en-IN" dirty="0"/>
          </a:p>
        </p:txBody>
      </p:sp>
    </p:spTree>
    <p:extLst>
      <p:ext uri="{BB962C8B-B14F-4D97-AF65-F5344CB8AC3E}">
        <p14:creationId xmlns:p14="http://schemas.microsoft.com/office/powerpoint/2010/main" val="133897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9823-AA9A-495D-9506-FF8D2A25CB51}"/>
              </a:ext>
            </a:extLst>
          </p:cNvPr>
          <p:cNvSpPr>
            <a:spLocks noGrp="1"/>
          </p:cNvSpPr>
          <p:nvPr>
            <p:ph type="title"/>
          </p:nvPr>
        </p:nvSpPr>
        <p:spPr/>
        <p:txBody>
          <a:bodyPr/>
          <a:lstStyle/>
          <a:p>
            <a:r>
              <a:rPr lang="en-IN" dirty="0"/>
              <a:t>Directory Organization</a:t>
            </a:r>
          </a:p>
        </p:txBody>
      </p:sp>
      <p:sp>
        <p:nvSpPr>
          <p:cNvPr id="3" name="Content Placeholder 2">
            <a:extLst>
              <a:ext uri="{FF2B5EF4-FFF2-40B4-BE49-F238E27FC236}">
                <a16:creationId xmlns:a16="http://schemas.microsoft.com/office/drawing/2014/main" id="{4FE90203-9AEF-46CB-8347-85D9A3139F4C}"/>
              </a:ext>
            </a:extLst>
          </p:cNvPr>
          <p:cNvSpPr>
            <a:spLocks noGrp="1"/>
          </p:cNvSpPr>
          <p:nvPr>
            <p:ph idx="1"/>
          </p:nvPr>
        </p:nvSpPr>
        <p:spPr/>
        <p:txBody>
          <a:bodyPr>
            <a:normAutofit/>
          </a:bodyPr>
          <a:lstStyle/>
          <a:p>
            <a:r>
              <a:rPr lang="en-US" sz="3600" dirty="0"/>
              <a:t>The directory is organized logically  to obtain </a:t>
            </a:r>
          </a:p>
          <a:p>
            <a:pPr lvl="1"/>
            <a:r>
              <a:rPr lang="en-US" altLang="en-US" sz="3200" dirty="0"/>
              <a:t>Efficiency – locating a file quickly</a:t>
            </a:r>
          </a:p>
          <a:p>
            <a:pPr lvl="1"/>
            <a:r>
              <a:rPr lang="en-US" altLang="en-US" sz="3200" dirty="0"/>
              <a:t>Naming – convenient to users</a:t>
            </a:r>
          </a:p>
          <a:p>
            <a:pPr lvl="2"/>
            <a:r>
              <a:rPr lang="en-US" altLang="en-US" sz="2800" dirty="0"/>
              <a:t>Two users can have same name for different files</a:t>
            </a:r>
          </a:p>
          <a:p>
            <a:pPr lvl="2"/>
            <a:r>
              <a:rPr lang="en-US" altLang="en-US" sz="2800" dirty="0"/>
              <a:t>The same file can have several different names</a:t>
            </a:r>
          </a:p>
          <a:p>
            <a:pPr lvl="1"/>
            <a:r>
              <a:rPr lang="en-US" altLang="en-US" sz="3200" dirty="0"/>
              <a:t>Grouping – logical grouping of files by properties, (e.g., all Java programs, all games, …)</a:t>
            </a:r>
          </a:p>
        </p:txBody>
      </p:sp>
    </p:spTree>
    <p:extLst>
      <p:ext uri="{BB962C8B-B14F-4D97-AF65-F5344CB8AC3E}">
        <p14:creationId xmlns:p14="http://schemas.microsoft.com/office/powerpoint/2010/main" val="3189155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B14F-191A-4B5E-90FC-148F59A02A42}"/>
              </a:ext>
            </a:extLst>
          </p:cNvPr>
          <p:cNvSpPr>
            <a:spLocks noGrp="1"/>
          </p:cNvSpPr>
          <p:nvPr>
            <p:ph type="title"/>
          </p:nvPr>
        </p:nvSpPr>
        <p:spPr/>
        <p:txBody>
          <a:bodyPr/>
          <a:lstStyle/>
          <a:p>
            <a:r>
              <a:rPr lang="en-IN" dirty="0"/>
              <a:t>Single-Level Directory</a:t>
            </a:r>
          </a:p>
        </p:txBody>
      </p:sp>
      <p:sp>
        <p:nvSpPr>
          <p:cNvPr id="3" name="Content Placeholder 2">
            <a:extLst>
              <a:ext uri="{FF2B5EF4-FFF2-40B4-BE49-F238E27FC236}">
                <a16:creationId xmlns:a16="http://schemas.microsoft.com/office/drawing/2014/main" id="{E86D5BE4-0637-4189-94AD-8089EB26BF4B}"/>
              </a:ext>
            </a:extLst>
          </p:cNvPr>
          <p:cNvSpPr>
            <a:spLocks noGrp="1"/>
          </p:cNvSpPr>
          <p:nvPr>
            <p:ph idx="1"/>
          </p:nvPr>
        </p:nvSpPr>
        <p:spPr/>
        <p:txBody>
          <a:bodyPr/>
          <a:lstStyle/>
          <a:p>
            <a:r>
              <a:rPr lang="en-US" dirty="0"/>
              <a:t>A single directory for all users</a:t>
            </a:r>
          </a:p>
          <a:p>
            <a:endParaRPr lang="en-US" dirty="0"/>
          </a:p>
          <a:p>
            <a:endParaRPr lang="en-US" dirty="0"/>
          </a:p>
          <a:p>
            <a:endParaRPr lang="en-US" dirty="0"/>
          </a:p>
          <a:p>
            <a:endParaRPr lang="en-US" dirty="0"/>
          </a:p>
          <a:p>
            <a:endParaRPr lang="en-US" dirty="0"/>
          </a:p>
          <a:p>
            <a:r>
              <a:rPr lang="en-US" dirty="0"/>
              <a:t>Naming problem</a:t>
            </a:r>
          </a:p>
          <a:p>
            <a:r>
              <a:rPr lang="en-US" dirty="0"/>
              <a:t>Grouping problem</a:t>
            </a:r>
          </a:p>
        </p:txBody>
      </p:sp>
      <p:pic>
        <p:nvPicPr>
          <p:cNvPr id="4" name="Picture 7">
            <a:extLst>
              <a:ext uri="{FF2B5EF4-FFF2-40B4-BE49-F238E27FC236}">
                <a16:creationId xmlns:a16="http://schemas.microsoft.com/office/drawing/2014/main" id="{1B6C23FF-C2A4-48F4-9E22-82BD7F710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680" y="2686843"/>
            <a:ext cx="805248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453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031-9A01-4AE7-B13C-74D03A393F64}"/>
              </a:ext>
            </a:extLst>
          </p:cNvPr>
          <p:cNvSpPr>
            <a:spLocks noGrp="1"/>
          </p:cNvSpPr>
          <p:nvPr>
            <p:ph type="title"/>
          </p:nvPr>
        </p:nvSpPr>
        <p:spPr>
          <a:xfrm>
            <a:off x="838200" y="0"/>
            <a:ext cx="10515600" cy="1325563"/>
          </a:xfrm>
        </p:spPr>
        <p:txBody>
          <a:bodyPr/>
          <a:lstStyle/>
          <a:p>
            <a:r>
              <a:rPr lang="en-IN" dirty="0"/>
              <a:t>Two-Level Directory</a:t>
            </a:r>
          </a:p>
        </p:txBody>
      </p:sp>
      <p:sp>
        <p:nvSpPr>
          <p:cNvPr id="3" name="Content Placeholder 2">
            <a:extLst>
              <a:ext uri="{FF2B5EF4-FFF2-40B4-BE49-F238E27FC236}">
                <a16:creationId xmlns:a16="http://schemas.microsoft.com/office/drawing/2014/main" id="{7E0CB0BE-BF08-409F-9BAF-9C06CDAC40DD}"/>
              </a:ext>
            </a:extLst>
          </p:cNvPr>
          <p:cNvSpPr>
            <a:spLocks noGrp="1"/>
          </p:cNvSpPr>
          <p:nvPr>
            <p:ph idx="1"/>
          </p:nvPr>
        </p:nvSpPr>
        <p:spPr>
          <a:xfrm>
            <a:off x="339634" y="1325563"/>
            <a:ext cx="11014166" cy="5167312"/>
          </a:xfrm>
        </p:spPr>
        <p:txBody>
          <a:bodyPr>
            <a:normAutofit fontScale="92500" lnSpcReduction="10000"/>
          </a:bodyPr>
          <a:lstStyle/>
          <a:p>
            <a:r>
              <a:rPr lang="en-US" dirty="0"/>
              <a:t>Separate directory for each user</a:t>
            </a:r>
          </a:p>
          <a:p>
            <a:endParaRPr lang="en-IN" dirty="0"/>
          </a:p>
          <a:p>
            <a:endParaRPr lang="en-IN" dirty="0"/>
          </a:p>
          <a:p>
            <a:endParaRPr lang="en-IN" dirty="0"/>
          </a:p>
          <a:p>
            <a:pPr>
              <a:spcBef>
                <a:spcPct val="35000"/>
              </a:spcBef>
              <a:buClr>
                <a:srgbClr val="993300"/>
              </a:buClr>
              <a:buSzPct val="90000"/>
              <a:buFont typeface="Monotype Sorts" pitchFamily="-84" charset="2"/>
              <a:buChar char="n"/>
            </a:pPr>
            <a:endParaRPr kumimoji="1" lang="en-US" altLang="en-US" dirty="0">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dirty="0">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dirty="0">
              <a:latin typeface="Helvetica" panose="020B0604020202020204" pitchFamily="34" charset="0"/>
            </a:endParaRP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Path name</a:t>
            </a: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Can have the same file name for different user</a:t>
            </a: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Efficient searching</a:t>
            </a:r>
          </a:p>
          <a:p>
            <a:pPr>
              <a:spcBef>
                <a:spcPct val="35000"/>
              </a:spcBef>
              <a:buClr>
                <a:srgbClr val="993300"/>
              </a:buClr>
              <a:buSzPct val="90000"/>
              <a:buFont typeface="Monotype Sorts" pitchFamily="-84" charset="2"/>
              <a:buChar char="n"/>
            </a:pPr>
            <a:r>
              <a:rPr kumimoji="1" lang="en-US" altLang="en-US" dirty="0">
                <a:latin typeface="Helvetica" panose="020B0604020202020204" pitchFamily="34" charset="0"/>
              </a:rPr>
              <a:t>No grouping capability</a:t>
            </a:r>
          </a:p>
        </p:txBody>
      </p:sp>
      <p:pic>
        <p:nvPicPr>
          <p:cNvPr id="4" name="Picture 8">
            <a:extLst>
              <a:ext uri="{FF2B5EF4-FFF2-40B4-BE49-F238E27FC236}">
                <a16:creationId xmlns:a16="http://schemas.microsoft.com/office/drawing/2014/main" id="{44D8DAE1-CB90-439E-B1CC-6DC37ECC9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75" y="2332831"/>
            <a:ext cx="6427788"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118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C09FAB-9E8B-4051-972C-B9D27C522F8C}"/>
              </a:ext>
            </a:extLst>
          </p:cNvPr>
          <p:cNvSpPr>
            <a:spLocks noGrp="1"/>
          </p:cNvSpPr>
          <p:nvPr>
            <p:ph type="title"/>
          </p:nvPr>
        </p:nvSpPr>
        <p:spPr>
          <a:xfrm>
            <a:off x="838200" y="609600"/>
            <a:ext cx="3739341" cy="1330839"/>
          </a:xfrm>
        </p:spPr>
        <p:txBody>
          <a:bodyPr>
            <a:normAutofit/>
          </a:bodyPr>
          <a:lstStyle/>
          <a:p>
            <a:r>
              <a:rPr lang="en-US" altLang="en-US" dirty="0"/>
              <a:t>Tree-Structured Directories</a:t>
            </a:r>
            <a:endParaRPr lang="en-IN" dirty="0"/>
          </a:p>
        </p:txBody>
      </p:sp>
      <p:sp>
        <p:nvSpPr>
          <p:cNvPr id="3" name="Content Placeholder 2">
            <a:extLst>
              <a:ext uri="{FF2B5EF4-FFF2-40B4-BE49-F238E27FC236}">
                <a16:creationId xmlns:a16="http://schemas.microsoft.com/office/drawing/2014/main" id="{14A0E79A-F099-4EF5-856F-873D4477858A}"/>
              </a:ext>
            </a:extLst>
          </p:cNvPr>
          <p:cNvSpPr>
            <a:spLocks noGrp="1"/>
          </p:cNvSpPr>
          <p:nvPr>
            <p:ph idx="1"/>
          </p:nvPr>
        </p:nvSpPr>
        <p:spPr>
          <a:xfrm>
            <a:off x="862366" y="2194102"/>
            <a:ext cx="3427001" cy="3908586"/>
          </a:xfrm>
        </p:spPr>
        <p:txBody>
          <a:bodyPr>
            <a:normAutofit/>
          </a:bodyPr>
          <a:lstStyle/>
          <a:p>
            <a:pPr algn="just"/>
            <a:endParaRPr lang="en-US" sz="2000" dirty="0"/>
          </a:p>
          <a:p>
            <a:pPr algn="just"/>
            <a:r>
              <a:rPr lang="en-US" sz="2000" dirty="0"/>
              <a:t>Efficient searching</a:t>
            </a:r>
          </a:p>
          <a:p>
            <a:pPr algn="just"/>
            <a:r>
              <a:rPr lang="en-US" sz="2000" dirty="0"/>
              <a:t>Grouping Capability</a:t>
            </a:r>
          </a:p>
          <a:p>
            <a:pPr algn="just"/>
            <a:r>
              <a:rPr lang="en-US" sz="2000" dirty="0"/>
              <a:t>Current directory (working directory)</a:t>
            </a:r>
          </a:p>
          <a:p>
            <a:pPr lvl="1" algn="just"/>
            <a:r>
              <a:rPr lang="en-US" sz="2000" dirty="0"/>
              <a:t>cd /spell/mail/prog</a:t>
            </a:r>
          </a:p>
          <a:p>
            <a:pPr lvl="1" algn="just"/>
            <a:r>
              <a:rPr lang="en-US" sz="2000" dirty="0"/>
              <a:t>type list</a:t>
            </a:r>
          </a:p>
        </p:txBody>
      </p:sp>
      <p:pic>
        <p:nvPicPr>
          <p:cNvPr id="4" name="Picture 6" descr="Diagram&#10;&#10;Description automatically generated">
            <a:extLst>
              <a:ext uri="{FF2B5EF4-FFF2-40B4-BE49-F238E27FC236}">
                <a16:creationId xmlns:a16="http://schemas.microsoft.com/office/drawing/2014/main" id="{89586B64-7A45-4843-B5E1-B171B69BC9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5457" y="1478919"/>
            <a:ext cx="6155141" cy="39239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087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392E-134B-4931-AF39-B9373A576436}"/>
              </a:ext>
            </a:extLst>
          </p:cNvPr>
          <p:cNvSpPr>
            <a:spLocks noGrp="1"/>
          </p:cNvSpPr>
          <p:nvPr>
            <p:ph type="title"/>
          </p:nvPr>
        </p:nvSpPr>
        <p:spPr>
          <a:xfrm>
            <a:off x="648929" y="629266"/>
            <a:ext cx="3505495" cy="1622321"/>
          </a:xfrm>
        </p:spPr>
        <p:txBody>
          <a:bodyPr>
            <a:normAutofit/>
          </a:bodyPr>
          <a:lstStyle/>
          <a:p>
            <a:r>
              <a:rPr lang="en-IN" dirty="0"/>
              <a:t>Acyclic-Graph Directories</a:t>
            </a:r>
          </a:p>
        </p:txBody>
      </p:sp>
      <p:sp>
        <p:nvSpPr>
          <p:cNvPr id="3" name="Content Placeholder 2">
            <a:extLst>
              <a:ext uri="{FF2B5EF4-FFF2-40B4-BE49-F238E27FC236}">
                <a16:creationId xmlns:a16="http://schemas.microsoft.com/office/drawing/2014/main" id="{27C25E3E-E2EA-468B-B51C-99F63EDB778E}"/>
              </a:ext>
            </a:extLst>
          </p:cNvPr>
          <p:cNvSpPr>
            <a:spLocks noGrp="1"/>
          </p:cNvSpPr>
          <p:nvPr>
            <p:ph idx="1"/>
          </p:nvPr>
        </p:nvSpPr>
        <p:spPr>
          <a:xfrm>
            <a:off x="648931" y="2438400"/>
            <a:ext cx="3505494" cy="3785419"/>
          </a:xfrm>
        </p:spPr>
        <p:txBody>
          <a:bodyPr>
            <a:normAutofit/>
          </a:bodyPr>
          <a:lstStyle/>
          <a:p>
            <a:pPr algn="just"/>
            <a:endParaRPr lang="en-US" sz="2000" dirty="0"/>
          </a:p>
          <a:p>
            <a:pPr algn="just"/>
            <a:r>
              <a:rPr lang="en-US" sz="2000" dirty="0"/>
              <a:t>Have shared subdirectories and files</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10">
            <a:extLst>
              <a:ext uri="{FF2B5EF4-FFF2-40B4-BE49-F238E27FC236}">
                <a16:creationId xmlns:a16="http://schemas.microsoft.com/office/drawing/2014/main" id="{58C74DC8-8DAC-48C0-954B-23CDF17481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997072"/>
            <a:ext cx="6019331" cy="4860609"/>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27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1633595-891B-499C-A8AE-8CF1B56B5457}"/>
              </a:ext>
            </a:extLst>
          </p:cNvPr>
          <p:cNvSpPr>
            <a:spLocks noGrp="1"/>
          </p:cNvSpPr>
          <p:nvPr>
            <p:ph type="title"/>
          </p:nvPr>
        </p:nvSpPr>
        <p:spPr>
          <a:xfrm>
            <a:off x="786385" y="841248"/>
            <a:ext cx="3515244" cy="5340097"/>
          </a:xfrm>
        </p:spPr>
        <p:txBody>
          <a:bodyPr anchor="ctr">
            <a:normAutofit/>
          </a:bodyPr>
          <a:lstStyle/>
          <a:p>
            <a:r>
              <a:rPr lang="en-IN" sz="4800">
                <a:solidFill>
                  <a:schemeClr val="bg1"/>
                </a:solidFill>
              </a:rPr>
              <a:t>Desirable properties of files</a:t>
            </a:r>
          </a:p>
        </p:txBody>
      </p:sp>
      <p:graphicFrame>
        <p:nvGraphicFramePr>
          <p:cNvPr id="5" name="Content Placeholder 2">
            <a:extLst>
              <a:ext uri="{FF2B5EF4-FFF2-40B4-BE49-F238E27FC236}">
                <a16:creationId xmlns:a16="http://schemas.microsoft.com/office/drawing/2014/main" id="{994E89EB-7277-4CA2-A6FC-40474B65A847}"/>
              </a:ext>
            </a:extLst>
          </p:cNvPr>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65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278A4-56BE-48A0-96E3-62C8FFF71BC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General Graph Directory</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10">
            <a:extLst>
              <a:ext uri="{FF2B5EF4-FFF2-40B4-BE49-F238E27FC236}">
                <a16:creationId xmlns:a16="http://schemas.microsoft.com/office/drawing/2014/main" id="{F20E57EF-D1F4-4A86-9404-E10950A43D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77954"/>
            <a:ext cx="7214616" cy="42746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850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A1D0C-2936-409E-A939-492071969822}"/>
              </a:ext>
            </a:extLst>
          </p:cNvPr>
          <p:cNvSpPr>
            <a:spLocks noGrp="1"/>
          </p:cNvSpPr>
          <p:nvPr>
            <p:ph type="title"/>
          </p:nvPr>
        </p:nvSpPr>
        <p:spPr>
          <a:xfrm>
            <a:off x="635000" y="640823"/>
            <a:ext cx="3418659" cy="5583148"/>
          </a:xfrm>
        </p:spPr>
        <p:txBody>
          <a:bodyPr anchor="ctr">
            <a:normAutofit/>
          </a:bodyPr>
          <a:lstStyle/>
          <a:p>
            <a:r>
              <a:rPr lang="en-US" altLang="en-US" sz="5400"/>
              <a:t>File Sharing</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91486E-2969-4319-947B-DBCAF43580FE}"/>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5386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DC9E9-B6FA-4F73-9253-88B99D9D507A}"/>
              </a:ext>
            </a:extLst>
          </p:cNvPr>
          <p:cNvSpPr>
            <a:spLocks noGrp="1"/>
          </p:cNvSpPr>
          <p:nvPr>
            <p:ph type="title"/>
          </p:nvPr>
        </p:nvSpPr>
        <p:spPr>
          <a:xfrm>
            <a:off x="635000" y="640823"/>
            <a:ext cx="3418659" cy="5583148"/>
          </a:xfrm>
        </p:spPr>
        <p:txBody>
          <a:bodyPr anchor="ctr">
            <a:normAutofit/>
          </a:bodyPr>
          <a:lstStyle/>
          <a:p>
            <a:r>
              <a:rPr lang="en-US" altLang="en-US" sz="5400"/>
              <a:t>File Sharing – Remote File Systems</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291E57-4719-4316-AA86-9E8FBF71DE14}"/>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981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9F2FC-ED93-4EDE-B3BB-9CFEAE88E555}"/>
              </a:ext>
            </a:extLst>
          </p:cNvPr>
          <p:cNvSpPr>
            <a:spLocks noGrp="1"/>
          </p:cNvSpPr>
          <p:nvPr>
            <p:ph type="title"/>
          </p:nvPr>
        </p:nvSpPr>
        <p:spPr>
          <a:xfrm>
            <a:off x="635000" y="640823"/>
            <a:ext cx="3418659" cy="5583148"/>
          </a:xfrm>
        </p:spPr>
        <p:txBody>
          <a:bodyPr anchor="ctr">
            <a:normAutofit/>
          </a:bodyPr>
          <a:lstStyle/>
          <a:p>
            <a:r>
              <a:rPr lang="en-US" altLang="en-US" sz="5400"/>
              <a:t>File Sharing – Failure Modes</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694FA-109F-4B1F-B932-4C1E07C3DA18}"/>
              </a:ext>
            </a:extLst>
          </p:cNvPr>
          <p:cNvGraphicFramePr>
            <a:graphicFrameLocks noGrp="1"/>
          </p:cNvGraphicFramePr>
          <p:nvPr>
            <p:ph idx="1"/>
          </p:nvPr>
        </p:nvGraphicFramePr>
        <p:xfrm>
          <a:off x="4692623" y="89210"/>
          <a:ext cx="7255240" cy="6679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089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7B0FB12-412E-46BA-AE57-C20505A64891}"/>
              </a:ext>
            </a:extLst>
          </p:cNvPr>
          <p:cNvSpPr>
            <a:spLocks noGrp="1"/>
          </p:cNvSpPr>
          <p:nvPr>
            <p:ph type="title"/>
          </p:nvPr>
        </p:nvSpPr>
        <p:spPr>
          <a:xfrm>
            <a:off x="1098468" y="885651"/>
            <a:ext cx="3229803" cy="4624603"/>
          </a:xfrm>
        </p:spPr>
        <p:txBody>
          <a:bodyPr>
            <a:normAutofit/>
          </a:bodyPr>
          <a:lstStyle/>
          <a:p>
            <a:r>
              <a:rPr lang="en-US" altLang="en-US">
                <a:solidFill>
                  <a:srgbClr val="FFFFFF"/>
                </a:solidFill>
              </a:rPr>
              <a:t>File Sharing – Consistency Semantics</a:t>
            </a:r>
            <a:endParaRPr lang="en-IN">
              <a:solidFill>
                <a:srgbClr val="FFFFFF"/>
              </a:solidFill>
            </a:endParaRPr>
          </a:p>
        </p:txBody>
      </p:sp>
      <p:sp>
        <p:nvSpPr>
          <p:cNvPr id="3" name="Content Placeholder 2">
            <a:extLst>
              <a:ext uri="{FF2B5EF4-FFF2-40B4-BE49-F238E27FC236}">
                <a16:creationId xmlns:a16="http://schemas.microsoft.com/office/drawing/2014/main" id="{50F05B8F-07AF-4C3A-AE42-C193A27FCE74}"/>
              </a:ext>
            </a:extLst>
          </p:cNvPr>
          <p:cNvSpPr>
            <a:spLocks noGrp="1"/>
          </p:cNvSpPr>
          <p:nvPr>
            <p:ph idx="1"/>
          </p:nvPr>
        </p:nvSpPr>
        <p:spPr>
          <a:xfrm>
            <a:off x="4978707" y="250854"/>
            <a:ext cx="6863887" cy="6291677"/>
          </a:xfrm>
        </p:spPr>
        <p:txBody>
          <a:bodyPr anchor="ctr">
            <a:normAutofit/>
          </a:bodyPr>
          <a:lstStyle/>
          <a:p>
            <a:pPr algn="just"/>
            <a:r>
              <a:rPr lang="en-US" altLang="en-US" sz="2000" dirty="0"/>
              <a:t>Specify how multiple users are to access a shared file simultaneously</a:t>
            </a:r>
          </a:p>
          <a:p>
            <a:pPr lvl="1" algn="just"/>
            <a:r>
              <a:rPr lang="en-US" altLang="en-US" sz="2000" dirty="0"/>
              <a:t>Similar to Module 3: Process Synchronization</a:t>
            </a:r>
          </a:p>
          <a:p>
            <a:pPr lvl="2" algn="just"/>
            <a:r>
              <a:rPr lang="en-US" altLang="en-US" dirty="0"/>
              <a:t>Tend to be less complex due to disk I/O and network latency (for remote file systems</a:t>
            </a:r>
          </a:p>
          <a:p>
            <a:pPr lvl="1" algn="just"/>
            <a:r>
              <a:rPr lang="en-US" altLang="en-US" sz="2000" dirty="0"/>
              <a:t>Andrew File System (AFS) implemented complex remote file sharing semantics</a:t>
            </a:r>
          </a:p>
          <a:p>
            <a:pPr lvl="1" algn="just"/>
            <a:r>
              <a:rPr lang="en-US" altLang="en-US" sz="2000" dirty="0"/>
              <a:t>Unix file system (UFS) implements:</a:t>
            </a:r>
          </a:p>
          <a:p>
            <a:pPr lvl="2" algn="just"/>
            <a:r>
              <a:rPr lang="en-US" altLang="en-US" dirty="0"/>
              <a:t>Writes to an open file visible immediately to other users of the same open file</a:t>
            </a:r>
          </a:p>
          <a:p>
            <a:pPr lvl="2" algn="just"/>
            <a:r>
              <a:rPr lang="en-US" altLang="en-US" dirty="0"/>
              <a:t>Sharing file pointer to allow multiple users to read and write concurrently</a:t>
            </a:r>
          </a:p>
          <a:p>
            <a:pPr lvl="1" algn="just"/>
            <a:r>
              <a:rPr lang="en-US" altLang="en-US" sz="2000" dirty="0"/>
              <a:t>AFS has session semantics</a:t>
            </a:r>
          </a:p>
          <a:p>
            <a:pPr lvl="2" algn="just"/>
            <a:r>
              <a:rPr lang="en-US" altLang="en-US" dirty="0"/>
              <a:t>Writes only visible to sessions starting after the file is closed</a:t>
            </a:r>
          </a:p>
        </p:txBody>
      </p:sp>
    </p:spTree>
    <p:extLst>
      <p:ext uri="{BB962C8B-B14F-4D97-AF65-F5344CB8AC3E}">
        <p14:creationId xmlns:p14="http://schemas.microsoft.com/office/powerpoint/2010/main" val="18435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7088-A92C-4D6E-A2AC-A139BF6AF2ED}"/>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D64711C8-2792-4631-9214-86E72B3C46D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3587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92B080D-474E-468C-986F-E71E49AE5C60}"/>
              </a:ext>
            </a:extLst>
          </p:cNvPr>
          <p:cNvSpPr>
            <a:spLocks noGrp="1"/>
          </p:cNvSpPr>
          <p:nvPr>
            <p:ph type="title"/>
          </p:nvPr>
        </p:nvSpPr>
        <p:spPr>
          <a:xfrm>
            <a:off x="786385" y="841248"/>
            <a:ext cx="3515244" cy="5340097"/>
          </a:xfrm>
        </p:spPr>
        <p:txBody>
          <a:bodyPr anchor="ctr">
            <a:normAutofit/>
          </a:bodyPr>
          <a:lstStyle/>
          <a:p>
            <a:r>
              <a:rPr lang="en-IN" sz="4800" dirty="0">
                <a:solidFill>
                  <a:schemeClr val="bg1"/>
                </a:solidFill>
              </a:rPr>
              <a:t>File Systems</a:t>
            </a:r>
          </a:p>
        </p:txBody>
      </p:sp>
      <p:graphicFrame>
        <p:nvGraphicFramePr>
          <p:cNvPr id="27" name="Content Placeholder 2">
            <a:extLst>
              <a:ext uri="{FF2B5EF4-FFF2-40B4-BE49-F238E27FC236}">
                <a16:creationId xmlns:a16="http://schemas.microsoft.com/office/drawing/2014/main" id="{F95CE62D-191B-41CB-9115-9B52F252C11B}"/>
              </a:ext>
            </a:extLst>
          </p:cNvPr>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6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8A14F83-9CF9-4775-B8A0-FE83E05BE338}"/>
              </a:ext>
            </a:extLst>
          </p:cNvPr>
          <p:cNvSpPr>
            <a:spLocks noGrp="1"/>
          </p:cNvSpPr>
          <p:nvPr>
            <p:ph type="title"/>
          </p:nvPr>
        </p:nvSpPr>
        <p:spPr>
          <a:xfrm>
            <a:off x="786385" y="841248"/>
            <a:ext cx="3515244" cy="5340097"/>
          </a:xfrm>
        </p:spPr>
        <p:txBody>
          <a:bodyPr anchor="ctr">
            <a:normAutofit/>
          </a:bodyPr>
          <a:lstStyle/>
          <a:p>
            <a:r>
              <a:rPr lang="en-IN" sz="4800" dirty="0">
                <a:solidFill>
                  <a:schemeClr val="bg1"/>
                </a:solidFill>
              </a:rPr>
              <a:t>Example</a:t>
            </a:r>
          </a:p>
        </p:txBody>
      </p:sp>
      <p:graphicFrame>
        <p:nvGraphicFramePr>
          <p:cNvPr id="5" name="Content Placeholder 2">
            <a:extLst>
              <a:ext uri="{FF2B5EF4-FFF2-40B4-BE49-F238E27FC236}">
                <a16:creationId xmlns:a16="http://schemas.microsoft.com/office/drawing/2014/main" id="{88C21D7C-F6E3-4A0A-BE30-24B87C71854F}"/>
              </a:ext>
            </a:extLst>
          </p:cNvPr>
          <p:cNvGraphicFramePr>
            <a:graphicFrameLocks noGrp="1"/>
          </p:cNvGraphicFramePr>
          <p:nvPr>
            <p:ph idx="1"/>
          </p:nvPr>
        </p:nvGraphicFramePr>
        <p:xfrm>
          <a:off x="5228334" y="1813049"/>
          <a:ext cx="6177281" cy="2432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77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0B095-B14D-4102-B00F-7C023696D340}"/>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File Attributes</a:t>
            </a:r>
          </a:p>
        </p:txBody>
      </p:sp>
      <p:sp>
        <p:nvSpPr>
          <p:cNvPr id="3" name="Content Placeholder 2">
            <a:extLst>
              <a:ext uri="{FF2B5EF4-FFF2-40B4-BE49-F238E27FC236}">
                <a16:creationId xmlns:a16="http://schemas.microsoft.com/office/drawing/2014/main" id="{4D35410B-BC26-4468-9978-D9D29E9462D3}"/>
              </a:ext>
            </a:extLst>
          </p:cNvPr>
          <p:cNvSpPr>
            <a:spLocks noGrp="1"/>
          </p:cNvSpPr>
          <p:nvPr>
            <p:ph idx="1"/>
          </p:nvPr>
        </p:nvSpPr>
        <p:spPr>
          <a:xfrm>
            <a:off x="4367695" y="240632"/>
            <a:ext cx="7567631" cy="6352673"/>
          </a:xfrm>
        </p:spPr>
        <p:txBody>
          <a:bodyPr anchor="ctr">
            <a:normAutofit/>
          </a:bodyPr>
          <a:lstStyle/>
          <a:p>
            <a:pPr algn="just"/>
            <a:r>
              <a:rPr lang="en-US" sz="2400" dirty="0"/>
              <a:t>Name – only information kept in human-readable form</a:t>
            </a:r>
          </a:p>
          <a:p>
            <a:pPr algn="just"/>
            <a:r>
              <a:rPr lang="en-US" sz="2400" dirty="0"/>
              <a:t>Identifier – unique tag (number) identifies file within file system</a:t>
            </a:r>
          </a:p>
          <a:p>
            <a:pPr algn="just"/>
            <a:r>
              <a:rPr lang="en-US" sz="2400" dirty="0"/>
              <a:t>Type – needed for systems that support different types</a:t>
            </a:r>
          </a:p>
          <a:p>
            <a:pPr algn="just"/>
            <a:r>
              <a:rPr lang="en-US" sz="2400" dirty="0"/>
              <a:t>Location – pointer to file location on device</a:t>
            </a:r>
          </a:p>
          <a:p>
            <a:pPr algn="just"/>
            <a:r>
              <a:rPr lang="en-US" sz="2400" dirty="0"/>
              <a:t>Size – current file size</a:t>
            </a:r>
          </a:p>
          <a:p>
            <a:pPr algn="just"/>
            <a:r>
              <a:rPr lang="en-US" sz="2400" dirty="0"/>
              <a:t>Protection – controls who can do reading, writing, executing</a:t>
            </a:r>
          </a:p>
          <a:p>
            <a:pPr algn="just"/>
            <a:r>
              <a:rPr lang="en-US" sz="2400" dirty="0"/>
              <a:t>Time, date, and user identification – data for protection, security, and usage monitoring</a:t>
            </a:r>
          </a:p>
          <a:p>
            <a:pPr algn="just"/>
            <a:r>
              <a:rPr lang="en-US" sz="2400" dirty="0"/>
              <a:t>Information about files are kept in the directory structure, which is maintained on the disk</a:t>
            </a:r>
          </a:p>
          <a:p>
            <a:pPr algn="just"/>
            <a:r>
              <a:rPr lang="en-US" sz="2400" dirty="0"/>
              <a:t>Many variations, including extended file attributes such as file checksum</a:t>
            </a:r>
          </a:p>
          <a:p>
            <a:pPr algn="just"/>
            <a:r>
              <a:rPr lang="en-US" sz="2400" dirty="0"/>
              <a:t>Information kept in the directory structure</a:t>
            </a:r>
          </a:p>
        </p:txBody>
      </p:sp>
    </p:spTree>
    <p:extLst>
      <p:ext uri="{BB962C8B-B14F-4D97-AF65-F5344CB8AC3E}">
        <p14:creationId xmlns:p14="http://schemas.microsoft.com/office/powerpoint/2010/main" val="38350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A772BF-5976-4D7F-94A9-F6BE43DF3E11}"/>
              </a:ext>
            </a:extLst>
          </p:cNvPr>
          <p:cNvSpPr>
            <a:spLocks noGrp="1"/>
          </p:cNvSpPr>
          <p:nvPr>
            <p:ph type="ctrTitle"/>
          </p:nvPr>
        </p:nvSpPr>
        <p:spPr>
          <a:xfrm>
            <a:off x="1100669" y="1111086"/>
            <a:ext cx="7690104" cy="2623885"/>
          </a:xfrm>
        </p:spPr>
        <p:txBody>
          <a:bodyPr anchor="ctr">
            <a:normAutofit/>
          </a:bodyPr>
          <a:lstStyle/>
          <a:p>
            <a:pPr algn="l"/>
            <a:r>
              <a:rPr lang="en-US" sz="6600" dirty="0">
                <a:solidFill>
                  <a:srgbClr val="FFFFFF"/>
                </a:solidFill>
              </a:rPr>
              <a:t>File Organization and Access </a:t>
            </a:r>
            <a:endParaRPr lang="en-IN" sz="6600" dirty="0">
              <a:solidFill>
                <a:srgbClr val="FFFFFF"/>
              </a:solidFill>
            </a:endParaRP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F4AF312-DBB9-43E3-921B-55E7D2298097}"/>
              </a:ext>
            </a:extLst>
          </p:cNvPr>
          <p:cNvSpPr>
            <a:spLocks noGrp="1"/>
          </p:cNvSpPr>
          <p:nvPr>
            <p:ph type="subTitle" idx="1"/>
          </p:nvPr>
        </p:nvSpPr>
        <p:spPr>
          <a:xfrm>
            <a:off x="1079499" y="4843002"/>
            <a:ext cx="10012680" cy="1234345"/>
          </a:xfrm>
        </p:spPr>
        <p:txBody>
          <a:bodyPr anchor="ctr">
            <a:normAutofit/>
          </a:bodyPr>
          <a:lstStyle/>
          <a:p>
            <a:pPr algn="l"/>
            <a:endParaRPr lang="en-IN" sz="2600">
              <a:solidFill>
                <a:srgbClr val="1B1B1B"/>
              </a:solidFill>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Document">
            <a:extLst>
              <a:ext uri="{FF2B5EF4-FFF2-40B4-BE49-F238E27FC236}">
                <a16:creationId xmlns:a16="http://schemas.microsoft.com/office/drawing/2014/main" id="{81B69E61-4EC8-40F3-8729-81D85EFA5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88349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877CE-0D2E-4D90-B33B-E24ECAF62959}"/>
              </a:ext>
            </a:extLst>
          </p:cNvPr>
          <p:cNvSpPr>
            <a:spLocks noGrp="1"/>
          </p:cNvSpPr>
          <p:nvPr>
            <p:ph type="title"/>
          </p:nvPr>
        </p:nvSpPr>
        <p:spPr>
          <a:xfrm>
            <a:off x="838200" y="0"/>
            <a:ext cx="10515600" cy="1325563"/>
          </a:xfrm>
        </p:spPr>
        <p:txBody>
          <a:bodyPr/>
          <a:lstStyle/>
          <a:p>
            <a:r>
              <a:rPr lang="en-NZ" dirty="0"/>
              <a:t>File Organization Types</a:t>
            </a:r>
            <a:endParaRPr lang="en-IN" dirty="0"/>
          </a:p>
        </p:txBody>
      </p:sp>
      <p:graphicFrame>
        <p:nvGraphicFramePr>
          <p:cNvPr id="4" name="Content Placeholder 3">
            <a:extLst>
              <a:ext uri="{FF2B5EF4-FFF2-40B4-BE49-F238E27FC236}">
                <a16:creationId xmlns:a16="http://schemas.microsoft.com/office/drawing/2014/main" id="{27281D6A-095E-4B27-A1A0-2DF98FFB1B90}"/>
              </a:ext>
            </a:extLst>
          </p:cNvPr>
          <p:cNvGraphicFramePr>
            <a:graphicFrameLocks/>
          </p:cNvGraphicFramePr>
          <p:nvPr/>
        </p:nvGraphicFramePr>
        <p:xfrm>
          <a:off x="838200" y="1179095"/>
          <a:ext cx="10038347" cy="5317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72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017558EE228E48BB951BF607F85E82" ma:contentTypeVersion="2" ma:contentTypeDescription="Create a new document." ma:contentTypeScope="" ma:versionID="e0bf9e22dc86af23ff9864873d768dad">
  <xsd:schema xmlns:xsd="http://www.w3.org/2001/XMLSchema" xmlns:xs="http://www.w3.org/2001/XMLSchema" xmlns:p="http://schemas.microsoft.com/office/2006/metadata/properties" xmlns:ns2="17a9b11b-c551-4c47-b7aa-84ca7d8a8ec3" targetNamespace="http://schemas.microsoft.com/office/2006/metadata/properties" ma:root="true" ma:fieldsID="133685b43690927740504de43b527d2d" ns2:_="">
    <xsd:import namespace="17a9b11b-c551-4c47-b7aa-84ca7d8a8ec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9b11b-c551-4c47-b7aa-84ca7d8a8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3C84F4-3426-4402-A9E5-601F73353549}"/>
</file>

<file path=customXml/itemProps2.xml><?xml version="1.0" encoding="utf-8"?>
<ds:datastoreItem xmlns:ds="http://schemas.openxmlformats.org/officeDocument/2006/customXml" ds:itemID="{FB16580C-707B-4646-BCAA-79713D122D5A}"/>
</file>

<file path=customXml/itemProps3.xml><?xml version="1.0" encoding="utf-8"?>
<ds:datastoreItem xmlns:ds="http://schemas.openxmlformats.org/officeDocument/2006/customXml" ds:itemID="{F79F03F5-DE99-46D9-84E5-A67E69C66489}"/>
</file>

<file path=docProps/app.xml><?xml version="1.0" encoding="utf-8"?>
<Properties xmlns="http://schemas.openxmlformats.org/officeDocument/2006/extended-properties" xmlns:vt="http://schemas.openxmlformats.org/officeDocument/2006/docPropsVTypes">
  <TotalTime>71</TotalTime>
  <Words>9949</Words>
  <Application>Microsoft Office PowerPoint</Application>
  <PresentationFormat>Widescreen</PresentationFormat>
  <Paragraphs>772</Paragraphs>
  <Slides>45</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arial</vt:lpstr>
      <vt:lpstr>arial</vt:lpstr>
      <vt:lpstr>Calibri</vt:lpstr>
      <vt:lpstr>Calibri Light</vt:lpstr>
      <vt:lpstr>Helvetica</vt:lpstr>
      <vt:lpstr>HiddenHorzOCR</vt:lpstr>
      <vt:lpstr>Monotype Sorts</vt:lpstr>
      <vt:lpstr>Times New Roman</vt:lpstr>
      <vt:lpstr>Verdana</vt:lpstr>
      <vt:lpstr>Office Theme</vt:lpstr>
      <vt:lpstr>Office Theme</vt:lpstr>
      <vt:lpstr>File Management</vt:lpstr>
      <vt:lpstr>Topics</vt:lpstr>
      <vt:lpstr>File Concept</vt:lpstr>
      <vt:lpstr>Desirable properties of files</vt:lpstr>
      <vt:lpstr>File Systems</vt:lpstr>
      <vt:lpstr>Example</vt:lpstr>
      <vt:lpstr>File Attributes</vt:lpstr>
      <vt:lpstr>File Organization and Access </vt:lpstr>
      <vt:lpstr>File Organization Types</vt:lpstr>
      <vt:lpstr>The Pile</vt:lpstr>
      <vt:lpstr>The Sequential File</vt:lpstr>
      <vt:lpstr>The Sequential File</vt:lpstr>
      <vt:lpstr>Indexed Sequential File</vt:lpstr>
      <vt:lpstr>Indexed File</vt:lpstr>
      <vt:lpstr>Indexed File</vt:lpstr>
      <vt:lpstr>Direct or Hashed File</vt:lpstr>
      <vt:lpstr>File allocation strategies</vt:lpstr>
      <vt:lpstr>Contiguous Allocation</vt:lpstr>
      <vt:lpstr>Contiguous Allocation</vt:lpstr>
      <vt:lpstr>Contiguous Allocation</vt:lpstr>
      <vt:lpstr>Contiguous Allocation</vt:lpstr>
      <vt:lpstr>Linked List Allocation</vt:lpstr>
      <vt:lpstr>Linked List Allocation</vt:lpstr>
      <vt:lpstr>Linked List Allocation</vt:lpstr>
      <vt:lpstr>Linked List Allocation</vt:lpstr>
      <vt:lpstr>Indexed Allocation</vt:lpstr>
      <vt:lpstr>Indexed Allocation</vt:lpstr>
      <vt:lpstr>Indexed Allocation</vt:lpstr>
      <vt:lpstr>Solution</vt:lpstr>
      <vt:lpstr>Solution</vt:lpstr>
      <vt:lpstr>Inode</vt:lpstr>
      <vt:lpstr>Directory Structure</vt:lpstr>
      <vt:lpstr>Disk Structure</vt:lpstr>
      <vt:lpstr>Operations Performed on Directory</vt:lpstr>
      <vt:lpstr>Directory Organization</vt:lpstr>
      <vt:lpstr>Single-Level Directory</vt:lpstr>
      <vt:lpstr>Two-Level Directory</vt:lpstr>
      <vt:lpstr>Tree-Structured Directories</vt:lpstr>
      <vt:lpstr>Acyclic-Graph Directories</vt:lpstr>
      <vt:lpstr>General Graph Directory</vt:lpstr>
      <vt:lpstr>File Sharing</vt:lpstr>
      <vt:lpstr>File Sharing – Remote File Systems</vt:lpstr>
      <vt:lpstr>File Sharing – Failure Modes</vt:lpstr>
      <vt:lpstr>File Sharing – Consistency Semantics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allocation strategies typically sequential, indexed and linked files</dc:title>
  <dc:creator>PANKAJ</dc:creator>
  <cp:lastModifiedBy>Pankaj Vanwari</cp:lastModifiedBy>
  <cp:revision>19</cp:revision>
  <dcterms:created xsi:type="dcterms:W3CDTF">2021-04-25T16:26:56Z</dcterms:created>
  <dcterms:modified xsi:type="dcterms:W3CDTF">2023-04-21T04:55:54Z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0x01010081017558EE228E48BB951BF607F85E82</vt:lpwstr>
  </property>
</Properties>
</file>