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90" r:id="rId3"/>
    <p:sldId id="258" r:id="rId4"/>
    <p:sldId id="259" r:id="rId5"/>
    <p:sldId id="260" r:id="rId6"/>
    <p:sldId id="261" r:id="rId7"/>
    <p:sldId id="266" r:id="rId8"/>
    <p:sldId id="263" r:id="rId9"/>
    <p:sldId id="264" r:id="rId10"/>
    <p:sldId id="267" r:id="rId11"/>
    <p:sldId id="294" r:id="rId12"/>
    <p:sldId id="269" r:id="rId13"/>
    <p:sldId id="270" r:id="rId14"/>
    <p:sldId id="271" r:id="rId15"/>
    <p:sldId id="272" r:id="rId16"/>
    <p:sldId id="273" r:id="rId17"/>
    <p:sldId id="274" r:id="rId18"/>
    <p:sldId id="275" r:id="rId19"/>
    <p:sldId id="276" r:id="rId20"/>
    <p:sldId id="291" r:id="rId21"/>
    <p:sldId id="277" r:id="rId22"/>
    <p:sldId id="292" r:id="rId23"/>
    <p:sldId id="278" r:id="rId24"/>
    <p:sldId id="279" r:id="rId25"/>
    <p:sldId id="280" r:id="rId26"/>
    <p:sldId id="293" r:id="rId27"/>
    <p:sldId id="281" r:id="rId28"/>
    <p:sldId id="282" r:id="rId29"/>
    <p:sldId id="283" r:id="rId30"/>
    <p:sldId id="284" r:id="rId31"/>
    <p:sldId id="285" r:id="rId32"/>
    <p:sldId id="286" r:id="rId33"/>
    <p:sldId id="287" r:id="rId34"/>
    <p:sldId id="288" r:id="rId35"/>
    <p:sldId id="289" r:id="rId36"/>
    <p:sldId id="303" r:id="rId37"/>
    <p:sldId id="304" r:id="rId38"/>
    <p:sldId id="305" r:id="rId39"/>
    <p:sldId id="306" r:id="rId40"/>
    <p:sldId id="296" r:id="rId41"/>
    <p:sldId id="295" r:id="rId42"/>
    <p:sldId id="297" r:id="rId43"/>
    <p:sldId id="298" r:id="rId44"/>
    <p:sldId id="299" r:id="rId45"/>
    <p:sldId id="300" r:id="rId46"/>
    <p:sldId id="301" r:id="rId47"/>
    <p:sldId id="302"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1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7" d="100"/>
          <a:sy n="57" d="100"/>
        </p:scale>
        <p:origin x="1692" y="72"/>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010366-D292-4984-8081-4FE972F2E559}" type="datetimeFigureOut">
              <a:rPr lang="en-US" smtClean="0"/>
              <a:t>2/8/2022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B02351-26FC-4473-AA63-19925A1B5F9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600" y="457200"/>
            <a:ext cx="7772400" cy="1470025"/>
          </a:xfrm>
        </p:spPr>
        <p:txBody>
          <a:bodyPr/>
          <a:lstStyle>
            <a:lvl1pPr>
              <a:defRPr sz="4400">
                <a:solidFill>
                  <a:srgbClr val="002060"/>
                </a:solidFill>
              </a:defRPr>
            </a:lvl1pPr>
          </a:lstStyle>
          <a:p>
            <a:r>
              <a:rPr lang="en-US" sz="2800" b="1" dirty="0">
                <a:solidFill>
                  <a:srgbClr val="002060"/>
                </a:solidFill>
              </a:rPr>
              <a:t>Module-I</a:t>
            </a:r>
            <a:endParaRPr lang="en-US" dirty="0"/>
          </a:p>
        </p:txBody>
      </p:sp>
      <p:sp>
        <p:nvSpPr>
          <p:cNvPr id="4" name="Date Placeholder 3"/>
          <p:cNvSpPr>
            <a:spLocks noGrp="1"/>
          </p:cNvSpPr>
          <p:nvPr>
            <p:ph type="dt" sz="half" idx="10"/>
          </p:nvPr>
        </p:nvSpPr>
        <p:spPr/>
        <p:txBody>
          <a:bodyPr/>
          <a:lstStyle/>
          <a:p>
            <a:fld id="{23689749-37B9-4995-9000-7042DB8AC0CA}"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93EE84-C4ED-4C5B-8F9B-073E60575EE9}" type="slidenum">
              <a:rPr lang="en-US" smtClean="0"/>
              <a:t>‹#›</a:t>
            </a:fld>
            <a:endParaRPr lang="en-US"/>
          </a:p>
        </p:txBody>
      </p:sp>
      <p:sp>
        <p:nvSpPr>
          <p:cNvPr id="3" name="Subtitle 2"/>
          <p:cNvSpPr>
            <a:spLocks noGrp="1"/>
          </p:cNvSpPr>
          <p:nvPr>
            <p:ph type="subTitle" idx="1" hasCustomPrompt="1"/>
          </p:nvPr>
        </p:nvSpPr>
        <p:spPr>
          <a:xfrm>
            <a:off x="1371600" y="2362200"/>
            <a:ext cx="6400800" cy="3352800"/>
          </a:xfrm>
          <a:noFill/>
        </p:spPr>
        <p:txBody>
          <a:bodyPr/>
          <a:lstStyle>
            <a:lvl1pPr marL="0" indent="0" algn="ctr">
              <a:buNone/>
              <a:defRPr>
                <a:solidFill>
                  <a:srgbClr val="7030A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err="1"/>
              <a:t>InTroduction</a:t>
            </a:r>
            <a:r>
              <a:rPr lang="en-US" dirty="0"/>
              <a:t> to</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689749-37B9-4995-9000-7042DB8AC0CA}"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3EE84-C4ED-4C5B-8F9B-073E60575EE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689749-37B9-4995-9000-7042DB8AC0CA}"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3EE84-C4ED-4C5B-8F9B-073E60575EE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689749-37B9-4995-9000-7042DB8AC0CA}"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3EE84-C4ED-4C5B-8F9B-073E60575EE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689749-37B9-4995-9000-7042DB8AC0CA}" type="datetimeFigureOut">
              <a:rPr lang="en-US" smtClean="0"/>
              <a:t>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93EE84-C4ED-4C5B-8F9B-073E60575EE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3689749-37B9-4995-9000-7042DB8AC0CA}" type="datetimeFigureOut">
              <a:rPr lang="en-US" smtClean="0"/>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93EE84-C4ED-4C5B-8F9B-073E60575EE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3689749-37B9-4995-9000-7042DB8AC0CA}" type="datetimeFigureOut">
              <a:rPr lang="en-US" smtClean="0"/>
              <a:t>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93EE84-C4ED-4C5B-8F9B-073E60575EE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689749-37B9-4995-9000-7042DB8AC0CA}" type="datetimeFigureOut">
              <a:rPr lang="en-US" smtClean="0"/>
              <a:t>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93EE84-C4ED-4C5B-8F9B-073E60575EE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689749-37B9-4995-9000-7042DB8AC0CA}" type="datetimeFigureOut">
              <a:rPr lang="en-US" smtClean="0"/>
              <a:t>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93EE84-C4ED-4C5B-8F9B-073E60575EE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689749-37B9-4995-9000-7042DB8AC0CA}" type="datetimeFigureOut">
              <a:rPr lang="en-US" smtClean="0"/>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93EE84-C4ED-4C5B-8F9B-073E60575EE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689749-37B9-4995-9000-7042DB8AC0CA}" type="datetimeFigureOut">
              <a:rPr lang="en-US" smtClean="0"/>
              <a:t>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93EE84-C4ED-4C5B-8F9B-073E60575EE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689749-37B9-4995-9000-7042DB8AC0CA}" type="datetimeFigureOut">
              <a:rPr lang="en-US" smtClean="0"/>
              <a:t>2/8/2022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93EE84-C4ED-4C5B-8F9B-073E60575EE9}" type="slidenum">
              <a:rPr lang="en-US" smtClean="0"/>
              <a:t>‹#›</a:t>
            </a:fld>
            <a:endParaRPr lang="en-US"/>
          </a:p>
        </p:txBody>
      </p:sp>
      <p:pic>
        <p:nvPicPr>
          <p:cNvPr id="10" name="Picture 9" descr="artificial-intelligence-4625878_960_720 (1).jpg"/>
          <p:cNvPicPr>
            <a:picLocks noChangeAspect="1"/>
          </p:cNvPicPr>
          <p:nvPr userDrawn="1"/>
        </p:nvPicPr>
        <p:blipFill>
          <a:blip r:embed="rId13"/>
          <a:stretch>
            <a:fillRect/>
          </a:stretch>
        </p:blipFill>
        <p:spPr>
          <a:xfrm>
            <a:off x="0" y="0"/>
            <a:ext cx="9144000" cy="6858000"/>
          </a:xfrm>
          <a:prstGeom prst="rect">
            <a:avLst/>
          </a:prstGeom>
        </p:spPr>
      </p:pic>
      <p:sp>
        <p:nvSpPr>
          <p:cNvPr id="11" name="Rectangle 10"/>
          <p:cNvSpPr/>
          <p:nvPr userDrawn="1"/>
        </p:nvSpPr>
        <p:spPr>
          <a:xfrm>
            <a:off x="0" y="0"/>
            <a:ext cx="9144000" cy="6858000"/>
          </a:xfrm>
          <a:prstGeom prst="rect">
            <a:avLst/>
          </a:prstGeom>
          <a:solidFill>
            <a:schemeClr val="accent5">
              <a:lumMod val="40000"/>
              <a:lumOff val="60000"/>
              <a:alpha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ea typeface="Verdana" pitchFamily="34" charset="0"/>
                <a:cs typeface="Segoe UI" panose="020B0502040204020203" pitchFamily="34" charset="0"/>
              </a:rPr>
              <a:t>Module-I</a:t>
            </a:r>
          </a:p>
        </p:txBody>
      </p:sp>
      <p:sp>
        <p:nvSpPr>
          <p:cNvPr id="3" name="Subtitle 2"/>
          <p:cNvSpPr>
            <a:spLocks noGrp="1"/>
          </p:cNvSpPr>
          <p:nvPr>
            <p:ph type="subTitle" idx="1"/>
          </p:nvPr>
        </p:nvSpPr>
        <p:spPr>
          <a:xfrm>
            <a:off x="914400" y="2362200"/>
            <a:ext cx="7772400" cy="3352800"/>
          </a:xfrm>
        </p:spPr>
        <p:txBody>
          <a:bodyPr>
            <a:normAutofit fontScale="92500" lnSpcReduction="10000"/>
          </a:bodyPr>
          <a:lstStyle/>
          <a:p>
            <a:r>
              <a:rPr lang="en-US" sz="40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ea typeface="Verdana" pitchFamily="34" charset="0"/>
                <a:cs typeface="Segoe UI" panose="020B0502040204020203" pitchFamily="34" charset="0"/>
              </a:rPr>
              <a:t>Introduction</a:t>
            </a:r>
          </a:p>
          <a:p>
            <a:r>
              <a:rPr lang="en-US" sz="40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ea typeface="Verdana" pitchFamily="34" charset="0"/>
                <a:cs typeface="Segoe UI" panose="020B0502040204020203" pitchFamily="34" charset="0"/>
              </a:rPr>
              <a:t> to</a:t>
            </a:r>
          </a:p>
          <a:p>
            <a:r>
              <a:rPr lang="en-US" sz="40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ea typeface="Verdana" pitchFamily="34" charset="0"/>
                <a:cs typeface="Segoe UI" panose="020B0502040204020203" pitchFamily="34" charset="0"/>
              </a:rPr>
              <a:t> Artificial Intelligence (AI) </a:t>
            </a:r>
          </a:p>
          <a:p>
            <a:r>
              <a:rPr lang="en-US" sz="40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ea typeface="Verdana" pitchFamily="34" charset="0"/>
                <a:cs typeface="Segoe UI" panose="020B0502040204020203" pitchFamily="34" charset="0"/>
              </a:rPr>
              <a:t>and </a:t>
            </a:r>
          </a:p>
          <a:p>
            <a:r>
              <a:rPr lang="en-US" sz="40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ea typeface="Verdana" pitchFamily="34" charset="0"/>
                <a:cs typeface="Segoe UI" panose="020B0502040204020203" pitchFamily="34" charset="0"/>
              </a:rPr>
              <a:t>Soft Computing (SC)</a:t>
            </a:r>
          </a:p>
          <a:p>
            <a:endParaRPr lang="en-US"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ea typeface="Verdana" pitchFamily="34" charset="0"/>
                <a:cs typeface="Segoe UI" panose="020B0502040204020203" pitchFamily="34" charset="0"/>
              </a:rPr>
              <a:t>Application of AI</a:t>
            </a:r>
            <a:br>
              <a:rPr lang="en-US" sz="32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ea typeface="Verdana" pitchFamily="34" charset="0"/>
                <a:cs typeface="Segoe UI" panose="020B0502040204020203" pitchFamily="34" charset="0"/>
              </a:rPr>
            </a:br>
            <a:endParaRPr lang="en-US" sz="32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ea typeface="Verdana" pitchFamily="34" charset="0"/>
              <a:cs typeface="Segoe UI" panose="020B0502040204020203" pitchFamily="34" charset="0"/>
            </a:endParaRPr>
          </a:p>
        </p:txBody>
      </p:sp>
      <p:sp>
        <p:nvSpPr>
          <p:cNvPr id="3" name="Content Placeholder 2"/>
          <p:cNvSpPr>
            <a:spLocks noGrp="1"/>
          </p:cNvSpPr>
          <p:nvPr>
            <p:ph idx="1"/>
          </p:nvPr>
        </p:nvSpPr>
        <p:spPr>
          <a:xfrm>
            <a:off x="457200" y="1066800"/>
            <a:ext cx="8229600" cy="5059363"/>
          </a:xfrm>
        </p:spPr>
        <p:txBody>
          <a:bodyPr/>
          <a:lstStyle/>
          <a:p>
            <a:pPr marL="0" indent="0">
              <a:buNone/>
            </a:pPr>
            <a:r>
              <a:rPr lang="en-IN" sz="2000" dirty="0">
                <a:latin typeface="Segoe UI" panose="020B0502040204020203" pitchFamily="34" charset="0"/>
                <a:ea typeface="Verdana" pitchFamily="34" charset="0"/>
                <a:cs typeface="Segoe UI" panose="020B0502040204020203" pitchFamily="34" charset="0"/>
              </a:rPr>
              <a:t>Artificial Intelligence has various applications in today's society. It is becoming essential for today's time. The Various sectors:</a:t>
            </a:r>
          </a:p>
          <a:p>
            <a:pPr marL="0" indent="0">
              <a:buNone/>
            </a:pPr>
            <a:endParaRPr lang="en-US" sz="2000" dirty="0">
              <a:latin typeface="Segoe UI" panose="020B0502040204020203" pitchFamily="34" charset="0"/>
              <a:ea typeface="Verdana" pitchFamily="34" charset="0"/>
              <a:cs typeface="Segoe UI" panose="020B0502040204020203" pitchFamily="34" charset="0"/>
            </a:endParaRPr>
          </a:p>
          <a:p>
            <a:pPr>
              <a:buNone/>
            </a:pPr>
            <a:endParaRPr lang="en-US" dirty="0"/>
          </a:p>
        </p:txBody>
      </p:sp>
      <p:pic>
        <p:nvPicPr>
          <p:cNvPr id="4" name="Picture 3" descr="Application of AI"/>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091532"/>
            <a:ext cx="4876800" cy="3962400"/>
          </a:xfrm>
          <a:prstGeom prst="rect">
            <a:avLst/>
          </a:prstGeom>
          <a:noFill/>
          <a:ln>
            <a:solidFill>
              <a:srgbClr val="CC00CC"/>
            </a:solidFill>
          </a:ln>
        </p:spPr>
      </p:pic>
      <p:sp>
        <p:nvSpPr>
          <p:cNvPr id="5" name="Content Placeholder 2">
            <a:extLst>
              <a:ext uri="{FF2B5EF4-FFF2-40B4-BE49-F238E27FC236}">
                <a16:creationId xmlns:a16="http://schemas.microsoft.com/office/drawing/2014/main" id="{2086A818-B28D-4D25-8E27-955EABDD6C7A}"/>
              </a:ext>
            </a:extLst>
          </p:cNvPr>
          <p:cNvSpPr txBox="1">
            <a:spLocks/>
          </p:cNvSpPr>
          <p:nvPr/>
        </p:nvSpPr>
        <p:spPr>
          <a:xfrm>
            <a:off x="457200" y="1943100"/>
            <a:ext cx="3048000" cy="4038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itchFamily="2" charset="2"/>
              <a:buChar char="§"/>
            </a:pPr>
            <a:r>
              <a:rPr lang="en-US" sz="1800" dirty="0">
                <a:latin typeface="Segoe UI" panose="020B0502040204020203" pitchFamily="34" charset="0"/>
                <a:ea typeface="Verdana" pitchFamily="34" charset="0"/>
                <a:cs typeface="Segoe UI" panose="020B0502040204020203" pitchFamily="34" charset="0"/>
              </a:rPr>
              <a:t>Astronomy</a:t>
            </a:r>
          </a:p>
          <a:p>
            <a:pPr>
              <a:buFont typeface="Wingdings" pitchFamily="2" charset="2"/>
              <a:buChar char="§"/>
            </a:pPr>
            <a:r>
              <a:rPr lang="en-US" sz="1800" dirty="0">
                <a:latin typeface="Segoe UI" panose="020B0502040204020203" pitchFamily="34" charset="0"/>
                <a:ea typeface="Verdana" pitchFamily="34" charset="0"/>
                <a:cs typeface="Segoe UI" panose="020B0502040204020203" pitchFamily="34" charset="0"/>
              </a:rPr>
              <a:t>Healthcare</a:t>
            </a:r>
          </a:p>
          <a:p>
            <a:pPr>
              <a:buFont typeface="Wingdings" pitchFamily="2" charset="2"/>
              <a:buChar char="§"/>
            </a:pPr>
            <a:r>
              <a:rPr lang="en-US" sz="1800" dirty="0">
                <a:latin typeface="Segoe UI" panose="020B0502040204020203" pitchFamily="34" charset="0"/>
                <a:ea typeface="Verdana" pitchFamily="34" charset="0"/>
                <a:cs typeface="Segoe UI" panose="020B0502040204020203" pitchFamily="34" charset="0"/>
              </a:rPr>
              <a:t>Gaming</a:t>
            </a:r>
          </a:p>
          <a:p>
            <a:pPr>
              <a:buFont typeface="Wingdings" pitchFamily="2" charset="2"/>
              <a:buChar char="§"/>
            </a:pPr>
            <a:r>
              <a:rPr lang="en-US" sz="1800" dirty="0">
                <a:latin typeface="Segoe UI" panose="020B0502040204020203" pitchFamily="34" charset="0"/>
                <a:ea typeface="Verdana" pitchFamily="34" charset="0"/>
                <a:cs typeface="Segoe UI" panose="020B0502040204020203" pitchFamily="34" charset="0"/>
              </a:rPr>
              <a:t>Finance</a:t>
            </a:r>
          </a:p>
          <a:p>
            <a:pPr>
              <a:buFont typeface="Wingdings" pitchFamily="2" charset="2"/>
              <a:buChar char="§"/>
            </a:pPr>
            <a:r>
              <a:rPr lang="en-US" sz="1800" dirty="0">
                <a:latin typeface="Segoe UI" panose="020B0502040204020203" pitchFamily="34" charset="0"/>
                <a:ea typeface="Verdana" pitchFamily="34" charset="0"/>
                <a:cs typeface="Segoe UI" panose="020B0502040204020203" pitchFamily="34" charset="0"/>
              </a:rPr>
              <a:t>Data Security</a:t>
            </a:r>
          </a:p>
          <a:p>
            <a:pPr>
              <a:buFont typeface="Wingdings" pitchFamily="2" charset="2"/>
              <a:buChar char="§"/>
            </a:pPr>
            <a:r>
              <a:rPr lang="en-US" sz="1800" dirty="0">
                <a:latin typeface="Segoe UI" panose="020B0502040204020203" pitchFamily="34" charset="0"/>
                <a:ea typeface="Verdana" pitchFamily="34" charset="0"/>
                <a:cs typeface="Segoe UI" panose="020B0502040204020203" pitchFamily="34" charset="0"/>
              </a:rPr>
              <a:t>Social Media</a:t>
            </a:r>
          </a:p>
          <a:p>
            <a:pPr>
              <a:buFont typeface="Wingdings" pitchFamily="2" charset="2"/>
              <a:buChar char="§"/>
            </a:pPr>
            <a:r>
              <a:rPr lang="en-US" sz="1800" dirty="0">
                <a:latin typeface="Segoe UI" panose="020B0502040204020203" pitchFamily="34" charset="0"/>
                <a:ea typeface="Verdana" pitchFamily="34" charset="0"/>
                <a:cs typeface="Segoe UI" panose="020B0502040204020203" pitchFamily="34" charset="0"/>
              </a:rPr>
              <a:t>Travel &amp; Transport</a:t>
            </a:r>
          </a:p>
          <a:p>
            <a:pPr>
              <a:buFont typeface="Wingdings" pitchFamily="2" charset="2"/>
              <a:buChar char="§"/>
            </a:pPr>
            <a:r>
              <a:rPr lang="en-US" sz="1800" dirty="0">
                <a:latin typeface="Segoe UI" panose="020B0502040204020203" pitchFamily="34" charset="0"/>
                <a:ea typeface="Verdana" pitchFamily="34" charset="0"/>
                <a:cs typeface="Segoe UI" panose="020B0502040204020203" pitchFamily="34" charset="0"/>
              </a:rPr>
              <a:t>Automotive Industry</a:t>
            </a:r>
          </a:p>
          <a:p>
            <a:pPr>
              <a:buFont typeface="Wingdings" pitchFamily="2" charset="2"/>
              <a:buChar char="§"/>
            </a:pPr>
            <a:r>
              <a:rPr lang="en-US" sz="1800" dirty="0">
                <a:latin typeface="Segoe UI" panose="020B0502040204020203" pitchFamily="34" charset="0"/>
                <a:ea typeface="Verdana" pitchFamily="34" charset="0"/>
                <a:cs typeface="Segoe UI" panose="020B0502040204020203" pitchFamily="34" charset="0"/>
              </a:rPr>
              <a:t>Robotics</a:t>
            </a:r>
          </a:p>
          <a:p>
            <a:pPr>
              <a:buFont typeface="Wingdings" pitchFamily="2" charset="2"/>
              <a:buChar char="§"/>
            </a:pPr>
            <a:r>
              <a:rPr lang="en-US" sz="1800" dirty="0">
                <a:latin typeface="Segoe UI" panose="020B0502040204020203" pitchFamily="34" charset="0"/>
                <a:ea typeface="Verdana" pitchFamily="34" charset="0"/>
                <a:cs typeface="Segoe UI" panose="020B0502040204020203" pitchFamily="34" charset="0"/>
              </a:rPr>
              <a:t>Entertainment</a:t>
            </a:r>
          </a:p>
          <a:p>
            <a:pPr>
              <a:buFont typeface="Wingdings" pitchFamily="2" charset="2"/>
              <a:buChar char="§"/>
            </a:pPr>
            <a:r>
              <a:rPr lang="en-US" sz="1800" dirty="0">
                <a:latin typeface="Segoe UI" panose="020B0502040204020203" pitchFamily="34" charset="0"/>
                <a:ea typeface="Verdana" pitchFamily="34" charset="0"/>
                <a:cs typeface="Segoe UI" panose="020B0502040204020203" pitchFamily="34" charset="0"/>
              </a:rPr>
              <a:t>Agriculture</a:t>
            </a:r>
          </a:p>
          <a:p>
            <a:pPr>
              <a:buFont typeface="Wingdings" pitchFamily="2" charset="2"/>
              <a:buChar char="§"/>
            </a:pPr>
            <a:r>
              <a:rPr lang="en-US" sz="1800" dirty="0">
                <a:latin typeface="Segoe UI" panose="020B0502040204020203" pitchFamily="34" charset="0"/>
                <a:ea typeface="Verdana" pitchFamily="34" charset="0"/>
                <a:cs typeface="Segoe UI" panose="020B0502040204020203" pitchFamily="34" charset="0"/>
              </a:rPr>
              <a:t>E-commerce</a:t>
            </a:r>
          </a:p>
          <a:p>
            <a:pPr>
              <a:buFont typeface="Wingdings" pitchFamily="2" charset="2"/>
              <a:buChar char="§"/>
            </a:pPr>
            <a:r>
              <a:rPr lang="en-US" sz="1800" dirty="0">
                <a:latin typeface="Segoe UI" panose="020B0502040204020203" pitchFamily="34" charset="0"/>
                <a:ea typeface="Verdana" pitchFamily="34" charset="0"/>
                <a:cs typeface="Segoe UI" panose="020B0502040204020203" pitchFamily="34" charset="0"/>
              </a:rPr>
              <a:t>Education</a:t>
            </a:r>
          </a:p>
          <a:p>
            <a:endParaRPr lang="en-US" sz="2000" dirty="0">
              <a:latin typeface="Segoe UI" panose="020B0502040204020203" pitchFamily="34" charset="0"/>
              <a:cs typeface="Segoe UI" panose="020B0502040204020203" pitchFamily="34" charset="0"/>
            </a:endParaRPr>
          </a:p>
          <a:p>
            <a:endParaRPr lang="en-US" sz="2000" dirty="0">
              <a:latin typeface="Segoe UI" panose="020B0502040204020203" pitchFamily="34" charset="0"/>
              <a:ea typeface="Verdana" pitchFamily="34" charset="0"/>
              <a:cs typeface="Segoe UI" panose="020B050204020402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50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arrow.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02112-BF6F-4AEA-98CA-4CA380C745EE}"/>
              </a:ext>
            </a:extLst>
          </p:cNvPr>
          <p:cNvSpPr>
            <a:spLocks noGrp="1"/>
          </p:cNvSpPr>
          <p:nvPr>
            <p:ph type="title"/>
          </p:nvPr>
        </p:nvSpPr>
        <p:spPr>
          <a:xfrm>
            <a:off x="457200" y="274638"/>
            <a:ext cx="8229600" cy="639762"/>
          </a:xfrm>
        </p:spPr>
        <p:txBody>
          <a:bodyPr>
            <a:normAutofit/>
          </a:bodyPr>
          <a:lstStyle/>
          <a:p>
            <a:pPr algn="l"/>
            <a:r>
              <a:rPr lang="en-US" sz="32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AI Problems (Tasks)</a:t>
            </a:r>
          </a:p>
        </p:txBody>
      </p:sp>
      <p:sp>
        <p:nvSpPr>
          <p:cNvPr id="3" name="Content Placeholder 2">
            <a:extLst>
              <a:ext uri="{FF2B5EF4-FFF2-40B4-BE49-F238E27FC236}">
                <a16:creationId xmlns:a16="http://schemas.microsoft.com/office/drawing/2014/main" id="{D0C8BB4C-814C-4885-B297-C4A755F4E5A1}"/>
              </a:ext>
            </a:extLst>
          </p:cNvPr>
          <p:cNvSpPr>
            <a:spLocks noGrp="1"/>
          </p:cNvSpPr>
          <p:nvPr>
            <p:ph idx="1"/>
          </p:nvPr>
        </p:nvSpPr>
        <p:spPr>
          <a:xfrm>
            <a:off x="457200" y="1066800"/>
            <a:ext cx="8229600" cy="5059363"/>
          </a:xfrm>
        </p:spPr>
        <p:txBody>
          <a:bodyPr>
            <a:normAutofit/>
          </a:bodyPr>
          <a:lstStyle/>
          <a:p>
            <a:pPr marL="0" indent="0">
              <a:buNone/>
            </a:pPr>
            <a:r>
              <a:rPr lang="en-US" sz="2000" dirty="0">
                <a:latin typeface="Segoe UI" panose="020B0502040204020203" pitchFamily="34" charset="0"/>
                <a:cs typeface="Segoe UI" panose="020B0502040204020203" pitchFamily="34" charset="0"/>
              </a:rPr>
              <a:t>AI Problems can be classified as:</a:t>
            </a:r>
          </a:p>
          <a:p>
            <a:pPr marL="457200" indent="-457200">
              <a:buFont typeface="+mj-lt"/>
              <a:buAutoNum type="arabicPeriod"/>
            </a:pPr>
            <a:r>
              <a:rPr lang="en-US" sz="2000" dirty="0">
                <a:latin typeface="Segoe UI" panose="020B0502040204020203" pitchFamily="34" charset="0"/>
                <a:cs typeface="Segoe UI" panose="020B0502040204020203" pitchFamily="34" charset="0"/>
              </a:rPr>
              <a:t>Mundane tasks</a:t>
            </a:r>
          </a:p>
          <a:p>
            <a:pPr marL="457200" indent="-457200">
              <a:buFont typeface="+mj-lt"/>
              <a:buAutoNum type="arabicPeriod"/>
            </a:pPr>
            <a:r>
              <a:rPr lang="en-US" sz="2000" dirty="0">
                <a:latin typeface="Segoe UI" panose="020B0502040204020203" pitchFamily="34" charset="0"/>
                <a:cs typeface="Segoe UI" panose="020B0502040204020203" pitchFamily="34" charset="0"/>
              </a:rPr>
              <a:t>Formal tasks</a:t>
            </a:r>
          </a:p>
          <a:p>
            <a:pPr marL="457200" indent="-457200">
              <a:buFont typeface="+mj-lt"/>
              <a:buAutoNum type="arabicPeriod"/>
            </a:pPr>
            <a:r>
              <a:rPr lang="en-US" sz="2000" dirty="0">
                <a:latin typeface="Segoe UI" panose="020B0502040204020203" pitchFamily="34" charset="0"/>
                <a:cs typeface="Segoe UI" panose="020B0502040204020203" pitchFamily="34" charset="0"/>
              </a:rPr>
              <a:t>Expert tasks</a:t>
            </a:r>
          </a:p>
        </p:txBody>
      </p:sp>
      <p:pic>
        <p:nvPicPr>
          <p:cNvPr id="4" name="Picture 4">
            <a:extLst>
              <a:ext uri="{FF2B5EF4-FFF2-40B4-BE49-F238E27FC236}">
                <a16:creationId xmlns:a16="http://schemas.microsoft.com/office/drawing/2014/main" id="{8409D15D-1F1A-4522-AD6A-79F7607D89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734558"/>
            <a:ext cx="5257800" cy="4391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6561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pPr algn="l"/>
            <a:br>
              <a:rPr lang="en-US" sz="32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ea typeface="Verdana" pitchFamily="34" charset="0"/>
                <a:cs typeface="Segoe UI" panose="020B0502040204020203" pitchFamily="34" charset="0"/>
              </a:rPr>
            </a:br>
            <a:r>
              <a:rPr lang="en-US" sz="32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ea typeface="Verdana" pitchFamily="34" charset="0"/>
                <a:cs typeface="Segoe UI" panose="020B0502040204020203" pitchFamily="34" charset="0"/>
              </a:rPr>
              <a:t>Agents</a:t>
            </a:r>
            <a:br>
              <a:rPr lang="en-US" sz="32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ea typeface="Verdana" pitchFamily="34" charset="0"/>
                <a:cs typeface="Segoe UI" panose="020B0502040204020203" pitchFamily="34" charset="0"/>
              </a:rPr>
            </a:br>
            <a:endParaRPr lang="en-US" sz="32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ea typeface="Verdana" pitchFamily="34" charset="0"/>
              <a:cs typeface="Segoe UI" panose="020B0502040204020203" pitchFamily="34" charset="0"/>
            </a:endParaRPr>
          </a:p>
        </p:txBody>
      </p:sp>
      <p:sp>
        <p:nvSpPr>
          <p:cNvPr id="3" name="Content Placeholder 2"/>
          <p:cNvSpPr>
            <a:spLocks noGrp="1"/>
          </p:cNvSpPr>
          <p:nvPr>
            <p:ph idx="1"/>
          </p:nvPr>
        </p:nvSpPr>
        <p:spPr>
          <a:xfrm>
            <a:off x="457200" y="1066800"/>
            <a:ext cx="8229600" cy="5486400"/>
          </a:xfrm>
        </p:spPr>
        <p:txBody>
          <a:bodyPr>
            <a:normAutofit lnSpcReduction="10000"/>
          </a:bodyPr>
          <a:lstStyle/>
          <a:p>
            <a:pPr marL="0" indent="0" algn="just">
              <a:buNone/>
            </a:pPr>
            <a:r>
              <a:rPr lang="en-US" sz="2000" dirty="0">
                <a:latin typeface="Segoe UI" panose="020B0502040204020203" pitchFamily="34" charset="0"/>
                <a:ea typeface="Verdana" pitchFamily="34" charset="0"/>
                <a:cs typeface="Segoe UI" panose="020B0502040204020203" pitchFamily="34" charset="0"/>
              </a:rPr>
              <a:t>An agent can be anything that perceive its environment through sensors and act upon that environment through actuators. An Agent runs in the cycle of </a:t>
            </a:r>
            <a:r>
              <a:rPr lang="en-US" sz="2000" b="1" dirty="0">
                <a:latin typeface="Segoe UI" panose="020B0502040204020203" pitchFamily="34" charset="0"/>
                <a:ea typeface="Verdana" pitchFamily="34" charset="0"/>
                <a:cs typeface="Segoe UI" panose="020B0502040204020203" pitchFamily="34" charset="0"/>
              </a:rPr>
              <a:t>perceiving</a:t>
            </a:r>
            <a:r>
              <a:rPr lang="en-US" sz="2000" dirty="0">
                <a:latin typeface="Segoe UI" panose="020B0502040204020203" pitchFamily="34" charset="0"/>
                <a:ea typeface="Verdana" pitchFamily="34" charset="0"/>
                <a:cs typeface="Segoe UI" panose="020B0502040204020203" pitchFamily="34" charset="0"/>
              </a:rPr>
              <a:t>, </a:t>
            </a:r>
            <a:r>
              <a:rPr lang="en-US" sz="2000" b="1" dirty="0">
                <a:latin typeface="Segoe UI" panose="020B0502040204020203" pitchFamily="34" charset="0"/>
                <a:ea typeface="Verdana" pitchFamily="34" charset="0"/>
                <a:cs typeface="Segoe UI" panose="020B0502040204020203" pitchFamily="34" charset="0"/>
              </a:rPr>
              <a:t>thinking</a:t>
            </a:r>
            <a:r>
              <a:rPr lang="en-US" sz="2000" dirty="0">
                <a:latin typeface="Segoe UI" panose="020B0502040204020203" pitchFamily="34" charset="0"/>
                <a:ea typeface="Verdana" pitchFamily="34" charset="0"/>
                <a:cs typeface="Segoe UI" panose="020B0502040204020203" pitchFamily="34" charset="0"/>
              </a:rPr>
              <a:t>, and </a:t>
            </a:r>
            <a:r>
              <a:rPr lang="en-US" sz="2000" b="1" dirty="0">
                <a:latin typeface="Segoe UI" panose="020B0502040204020203" pitchFamily="34" charset="0"/>
                <a:ea typeface="Verdana" pitchFamily="34" charset="0"/>
                <a:cs typeface="Segoe UI" panose="020B0502040204020203" pitchFamily="34" charset="0"/>
              </a:rPr>
              <a:t>acting</a:t>
            </a:r>
            <a:r>
              <a:rPr lang="en-US" sz="2000" dirty="0">
                <a:latin typeface="Segoe UI" panose="020B0502040204020203" pitchFamily="34" charset="0"/>
                <a:ea typeface="Verdana" pitchFamily="34" charset="0"/>
                <a:cs typeface="Segoe UI" panose="020B0502040204020203" pitchFamily="34" charset="0"/>
              </a:rPr>
              <a:t>. </a:t>
            </a:r>
          </a:p>
          <a:p>
            <a:pPr marL="0" indent="0" algn="just">
              <a:buNone/>
            </a:pPr>
            <a:endParaRPr lang="en-US" sz="2000" dirty="0">
              <a:latin typeface="Segoe UI" panose="020B0502040204020203" pitchFamily="34" charset="0"/>
              <a:ea typeface="Verdana" pitchFamily="34" charset="0"/>
              <a:cs typeface="Segoe UI" panose="020B0502040204020203" pitchFamily="34" charset="0"/>
            </a:endParaRPr>
          </a:p>
          <a:p>
            <a:pPr marL="0" indent="0" algn="just">
              <a:buNone/>
            </a:pPr>
            <a:r>
              <a:rPr lang="en-US" sz="2000" dirty="0">
                <a:latin typeface="Segoe UI" panose="020B0502040204020203" pitchFamily="34" charset="0"/>
                <a:ea typeface="Verdana" pitchFamily="34" charset="0"/>
                <a:cs typeface="Segoe UI" panose="020B0502040204020203" pitchFamily="34" charset="0"/>
              </a:rPr>
              <a:t>An agent can be:</a:t>
            </a:r>
          </a:p>
          <a:p>
            <a:pPr lvl="0"/>
            <a:r>
              <a:rPr lang="en-US" sz="2000" dirty="0">
                <a:latin typeface="Segoe UI" panose="020B0502040204020203" pitchFamily="34" charset="0"/>
                <a:ea typeface="Verdana" pitchFamily="34" charset="0"/>
                <a:cs typeface="Segoe UI" panose="020B0502040204020203" pitchFamily="34" charset="0"/>
              </a:rPr>
              <a:t>Human-Agent:</a:t>
            </a:r>
          </a:p>
          <a:p>
            <a:pPr marL="0" indent="0">
              <a:buNone/>
            </a:pPr>
            <a:r>
              <a:rPr lang="en-US" sz="2000" dirty="0">
                <a:latin typeface="Segoe UI" panose="020B0502040204020203" pitchFamily="34" charset="0"/>
                <a:ea typeface="Verdana" pitchFamily="34" charset="0"/>
                <a:cs typeface="Segoe UI" panose="020B0502040204020203" pitchFamily="34" charset="0"/>
              </a:rPr>
              <a:t>		</a:t>
            </a:r>
            <a:r>
              <a:rPr lang="en-US" sz="1800" dirty="0">
                <a:latin typeface="Segoe UI" panose="020B0502040204020203" pitchFamily="34" charset="0"/>
                <a:ea typeface="Verdana" pitchFamily="34" charset="0"/>
                <a:cs typeface="Segoe UI" panose="020B0502040204020203" pitchFamily="34" charset="0"/>
              </a:rPr>
              <a:t>Sensors     : Eyes, Ears &amp; Other Organs.</a:t>
            </a:r>
          </a:p>
          <a:p>
            <a:pPr marL="0" lvl="0" indent="0">
              <a:buNone/>
            </a:pPr>
            <a:r>
              <a:rPr lang="en-US" sz="1800" dirty="0">
                <a:latin typeface="Segoe UI" panose="020B0502040204020203" pitchFamily="34" charset="0"/>
                <a:ea typeface="Verdana" pitchFamily="34" charset="0"/>
                <a:cs typeface="Segoe UI" panose="020B0502040204020203" pitchFamily="34" charset="0"/>
              </a:rPr>
              <a:t>		Actuators  : Hand, Legs, Vocal tract.</a:t>
            </a:r>
          </a:p>
          <a:p>
            <a:pPr lvl="0"/>
            <a:r>
              <a:rPr lang="en-US" sz="2000" dirty="0">
                <a:latin typeface="Segoe UI" panose="020B0502040204020203" pitchFamily="34" charset="0"/>
                <a:ea typeface="Verdana" pitchFamily="34" charset="0"/>
                <a:cs typeface="Segoe UI" panose="020B0502040204020203" pitchFamily="34" charset="0"/>
              </a:rPr>
              <a:t>Robotic Agent:</a:t>
            </a:r>
          </a:p>
          <a:p>
            <a:pPr marL="0" lvl="0" indent="0">
              <a:buNone/>
            </a:pPr>
            <a:r>
              <a:rPr lang="en-US" sz="2000" dirty="0">
                <a:latin typeface="Segoe UI" panose="020B0502040204020203" pitchFamily="34" charset="0"/>
                <a:ea typeface="Verdana" pitchFamily="34" charset="0"/>
                <a:cs typeface="Segoe UI" panose="020B0502040204020203" pitchFamily="34" charset="0"/>
              </a:rPr>
              <a:t>		</a:t>
            </a:r>
            <a:r>
              <a:rPr lang="en-US" sz="1800" dirty="0">
                <a:latin typeface="Segoe UI" panose="020B0502040204020203" pitchFamily="34" charset="0"/>
                <a:ea typeface="Verdana" pitchFamily="34" charset="0"/>
                <a:cs typeface="Segoe UI" panose="020B0502040204020203" pitchFamily="34" charset="0"/>
              </a:rPr>
              <a:t>Sensors    : Cameras, Infrared range finder, NLP </a:t>
            </a:r>
          </a:p>
          <a:p>
            <a:pPr marL="0" lvl="0" indent="0">
              <a:buNone/>
            </a:pPr>
            <a:r>
              <a:rPr lang="en-US" sz="1800" dirty="0">
                <a:latin typeface="Segoe UI" panose="020B0502040204020203" pitchFamily="34" charset="0"/>
                <a:ea typeface="Verdana" pitchFamily="34" charset="0"/>
                <a:cs typeface="Segoe UI" panose="020B0502040204020203" pitchFamily="34" charset="0"/>
              </a:rPr>
              <a:t>		Actuators : Various motors</a:t>
            </a:r>
          </a:p>
          <a:p>
            <a:r>
              <a:rPr lang="en-US" sz="2000" dirty="0">
                <a:latin typeface="Segoe UI" panose="020B0502040204020203" pitchFamily="34" charset="0"/>
                <a:ea typeface="Verdana" pitchFamily="34" charset="0"/>
                <a:cs typeface="Segoe UI" panose="020B0502040204020203" pitchFamily="34" charset="0"/>
              </a:rPr>
              <a:t>Software Agent:</a:t>
            </a:r>
          </a:p>
          <a:p>
            <a:pPr marL="0" lvl="0" indent="0">
              <a:buNone/>
            </a:pPr>
            <a:r>
              <a:rPr lang="en-US" sz="2000" dirty="0">
                <a:latin typeface="Segoe UI" panose="020B0502040204020203" pitchFamily="34" charset="0"/>
                <a:ea typeface="Verdana" pitchFamily="34" charset="0"/>
                <a:cs typeface="Segoe UI" panose="020B0502040204020203" pitchFamily="34" charset="0"/>
              </a:rPr>
              <a:t>	             </a:t>
            </a:r>
            <a:r>
              <a:rPr lang="en-US" sz="1800" dirty="0">
                <a:latin typeface="Segoe UI" panose="020B0502040204020203" pitchFamily="34" charset="0"/>
                <a:ea typeface="Verdana" pitchFamily="34" charset="0"/>
                <a:cs typeface="Segoe UI" panose="020B0502040204020203" pitchFamily="34" charset="0"/>
              </a:rPr>
              <a:t>Sensors     :  Keystrokes, File contents</a:t>
            </a:r>
          </a:p>
          <a:p>
            <a:pPr lvl="0">
              <a:buNone/>
            </a:pPr>
            <a:r>
              <a:rPr lang="en-US" sz="1800" dirty="0">
                <a:latin typeface="Segoe UI" panose="020B0502040204020203" pitchFamily="34" charset="0"/>
                <a:ea typeface="Verdana" pitchFamily="34" charset="0"/>
                <a:cs typeface="Segoe UI" panose="020B0502040204020203" pitchFamily="34" charset="0"/>
              </a:rPr>
              <a:t>		               Actuators  : Screen</a:t>
            </a:r>
          </a:p>
          <a:p>
            <a:pPr marL="0" lvl="0" indent="0">
              <a:buNone/>
            </a:pPr>
            <a:endParaRPr lang="en-IN" sz="2000" dirty="0">
              <a:latin typeface="Segoe UI" panose="020B0502040204020203" pitchFamily="34" charset="0"/>
              <a:ea typeface="Verdana" pitchFamily="34" charset="0"/>
              <a:cs typeface="Segoe UI" panose="020B0502040204020203" pitchFamily="34" charset="0"/>
            </a:endParaRPr>
          </a:p>
          <a:p>
            <a:pPr marL="0" lvl="0" indent="0">
              <a:buNone/>
            </a:pPr>
            <a:r>
              <a:rPr lang="en-IN" sz="2000" dirty="0">
                <a:latin typeface="Segoe UI" panose="020B0502040204020203" pitchFamily="34" charset="0"/>
                <a:ea typeface="Verdana" pitchFamily="34" charset="0"/>
                <a:cs typeface="Segoe UI" panose="020B0502040204020203" pitchFamily="34" charset="0"/>
              </a:rPr>
              <a:t>An intelligent agent is an autonomous entity which act upon an environment using sensors and actuators for achieving goals.</a:t>
            </a:r>
            <a:endParaRPr lang="en-US" sz="2000" dirty="0">
              <a:latin typeface="Segoe UI" panose="020B0502040204020203" pitchFamily="34" charset="0"/>
              <a:ea typeface="Verdana" pitchFamily="34" charset="0"/>
              <a:cs typeface="Segoe UI" panose="020B0502040204020203" pitchFamily="34" charset="0"/>
            </a:endParaRPr>
          </a:p>
          <a:p>
            <a:pPr>
              <a:buNone/>
            </a:pPr>
            <a:endParaRPr lang="en-US" sz="2000" b="1" dirty="0">
              <a:latin typeface="Segoe UI" panose="020B0502040204020203" pitchFamily="34" charset="0"/>
              <a:ea typeface="Verdana" pitchFamily="34" charset="0"/>
              <a:cs typeface="Segoe UI" panose="020B0502040204020203" pitchFamily="34" charset="0"/>
            </a:endParaRPr>
          </a:p>
          <a:p>
            <a:pPr>
              <a:buNone/>
            </a:pPr>
            <a:endParaRPr lang="en-US" sz="2000" dirty="0">
              <a:latin typeface="Segoe UI" panose="020B0502040204020203" pitchFamily="34" charset="0"/>
              <a:ea typeface="Verdana" pitchFamily="34" charset="0"/>
              <a:cs typeface="Segoe UI" panose="020B0502040204020203" pitchFamily="34" charset="0"/>
            </a:endParaRPr>
          </a:p>
          <a:p>
            <a:endParaRPr lang="en-US" sz="4000" dirty="0">
              <a:latin typeface="Segoe UI" panose="020B0502040204020203" pitchFamily="34" charset="0"/>
              <a:cs typeface="Segoe UI" panose="020B0502040204020203"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algn="l"/>
            <a:r>
              <a:rPr lang="en-US" sz="32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ea typeface="Verdana" pitchFamily="34" charset="0"/>
                <a:cs typeface="Segoe UI" panose="020B0502040204020203" pitchFamily="34" charset="0"/>
              </a:rPr>
              <a:t>Agent</a:t>
            </a:r>
          </a:p>
        </p:txBody>
      </p:sp>
      <p:sp>
        <p:nvSpPr>
          <p:cNvPr id="3" name="Content Placeholder 2"/>
          <p:cNvSpPr>
            <a:spLocks noGrp="1"/>
          </p:cNvSpPr>
          <p:nvPr>
            <p:ph idx="1"/>
          </p:nvPr>
        </p:nvSpPr>
        <p:spPr>
          <a:xfrm>
            <a:off x="457200" y="914400"/>
            <a:ext cx="8229600" cy="5791200"/>
          </a:xfrm>
        </p:spPr>
        <p:txBody>
          <a:bodyPr>
            <a:noAutofit/>
          </a:bodyPr>
          <a:lstStyle/>
          <a:p>
            <a:pPr marL="0" indent="0">
              <a:buNone/>
            </a:pPr>
            <a:r>
              <a:rPr lang="en-US" sz="1800" b="1" dirty="0">
                <a:latin typeface="Segoe UI" panose="020B0502040204020203" pitchFamily="34" charset="0"/>
                <a:ea typeface="Verdana" pitchFamily="34" charset="0"/>
                <a:cs typeface="Segoe UI" panose="020B0502040204020203" pitchFamily="34" charset="0"/>
              </a:rPr>
              <a:t>Sensor:</a:t>
            </a:r>
            <a:r>
              <a:rPr lang="en-US" sz="1800" dirty="0">
                <a:latin typeface="Segoe UI" panose="020B0502040204020203" pitchFamily="34" charset="0"/>
                <a:ea typeface="Verdana" pitchFamily="34" charset="0"/>
                <a:cs typeface="Segoe UI" panose="020B0502040204020203" pitchFamily="34" charset="0"/>
              </a:rPr>
              <a:t> It detects the change in the environment and sends the information to other electronic devices. An agent observes its environment through sensors.</a:t>
            </a:r>
          </a:p>
          <a:p>
            <a:pPr marL="0" indent="0">
              <a:buNone/>
            </a:pPr>
            <a:r>
              <a:rPr lang="en-US" sz="1800" b="1" dirty="0">
                <a:latin typeface="Segoe UI" panose="020B0502040204020203" pitchFamily="34" charset="0"/>
                <a:ea typeface="Verdana" pitchFamily="34" charset="0"/>
                <a:cs typeface="Segoe UI" panose="020B0502040204020203" pitchFamily="34" charset="0"/>
              </a:rPr>
              <a:t>Actuators:</a:t>
            </a:r>
            <a:r>
              <a:rPr lang="en-US" sz="1800" dirty="0">
                <a:latin typeface="Segoe UI" panose="020B0502040204020203" pitchFamily="34" charset="0"/>
                <a:ea typeface="Verdana" pitchFamily="34" charset="0"/>
                <a:cs typeface="Segoe UI" panose="020B0502040204020203" pitchFamily="34" charset="0"/>
              </a:rPr>
              <a:t> These are component of machines that converts energy into motion. The actuators are only responsible for moving and controlling a system.</a:t>
            </a:r>
          </a:p>
          <a:p>
            <a:pPr marL="0" indent="0">
              <a:buNone/>
            </a:pPr>
            <a:r>
              <a:rPr lang="en-US" sz="1800" b="1" dirty="0">
                <a:latin typeface="Segoe UI" panose="020B0502040204020203" pitchFamily="34" charset="0"/>
                <a:ea typeface="Verdana" pitchFamily="34" charset="0"/>
                <a:cs typeface="Segoe UI" panose="020B0502040204020203" pitchFamily="34" charset="0"/>
              </a:rPr>
              <a:t>Effectors:</a:t>
            </a:r>
            <a:r>
              <a:rPr lang="en-US" sz="1800" dirty="0">
                <a:latin typeface="Segoe UI" panose="020B0502040204020203" pitchFamily="34" charset="0"/>
                <a:ea typeface="Verdana" pitchFamily="34" charset="0"/>
                <a:cs typeface="Segoe UI" panose="020B0502040204020203" pitchFamily="34" charset="0"/>
              </a:rPr>
              <a:t> These are devices which affect the environment. Effectors can be legs, wheels, arms, fingers, wings, fins, and display screen.</a:t>
            </a:r>
          </a:p>
          <a:p>
            <a:pPr>
              <a:buNone/>
            </a:pPr>
            <a:endParaRPr lang="en-US" sz="1400" dirty="0">
              <a:latin typeface="Verdana" pitchFamily="34" charset="0"/>
              <a:ea typeface="Verdana" pitchFamily="34" charset="0"/>
              <a:cs typeface="Verdana" pitchFamily="34" charset="0"/>
            </a:endParaRPr>
          </a:p>
        </p:txBody>
      </p:sp>
      <p:pic>
        <p:nvPicPr>
          <p:cNvPr id="4" name="Picture 3" descr="Agents in AI"/>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971800"/>
            <a:ext cx="6858000" cy="2743200"/>
          </a:xfrm>
          <a:prstGeom prst="rect">
            <a:avLst/>
          </a:prstGeom>
          <a:noFill/>
          <a:ln>
            <a:solidFill>
              <a:srgbClr val="CC00CC"/>
            </a:solid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sz="32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ea typeface="Verdana" pitchFamily="34" charset="0"/>
                <a:cs typeface="Segoe UI" panose="020B0502040204020203" pitchFamily="34" charset="0"/>
              </a:rPr>
              <a:t>Intelligent Agents:</a:t>
            </a:r>
            <a:endParaRPr lang="en-US" sz="24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ea typeface="Verdana" pitchFamily="34" charset="0"/>
              <a:cs typeface="Segoe UI" panose="020B0502040204020203" pitchFamily="34" charset="0"/>
            </a:endParaRPr>
          </a:p>
        </p:txBody>
      </p:sp>
      <p:sp>
        <p:nvSpPr>
          <p:cNvPr id="3" name="Content Placeholder 2"/>
          <p:cNvSpPr>
            <a:spLocks noGrp="1"/>
          </p:cNvSpPr>
          <p:nvPr>
            <p:ph idx="1"/>
          </p:nvPr>
        </p:nvSpPr>
        <p:spPr>
          <a:xfrm>
            <a:off x="457200" y="1143000"/>
            <a:ext cx="8229600" cy="4983163"/>
          </a:xfrm>
        </p:spPr>
        <p:txBody>
          <a:bodyPr>
            <a:normAutofit/>
          </a:bodyPr>
          <a:lstStyle/>
          <a:p>
            <a:pPr>
              <a:buNone/>
            </a:pPr>
            <a:r>
              <a:rPr lang="en-US" sz="2000" dirty="0">
                <a:latin typeface="Segoe UI" panose="020B0502040204020203" pitchFamily="34" charset="0"/>
                <a:ea typeface="Verdana" pitchFamily="34" charset="0"/>
                <a:cs typeface="Segoe UI" panose="020B0502040204020203" pitchFamily="34" charset="0"/>
              </a:rPr>
              <a:t>Following are the main four rules for an AI agent:</a:t>
            </a:r>
          </a:p>
          <a:p>
            <a:pPr>
              <a:buNone/>
            </a:pPr>
            <a:endParaRPr lang="en-US" sz="2000" b="1" dirty="0">
              <a:latin typeface="Segoe UI" panose="020B0502040204020203" pitchFamily="34" charset="0"/>
              <a:ea typeface="Verdana" pitchFamily="34" charset="0"/>
              <a:cs typeface="Segoe UI" panose="020B0502040204020203" pitchFamily="34" charset="0"/>
            </a:endParaRPr>
          </a:p>
          <a:p>
            <a:pPr marL="854075" lvl="0" indent="-854075">
              <a:buNone/>
            </a:pPr>
            <a:r>
              <a:rPr lang="en-US" sz="2000" b="1" dirty="0">
                <a:latin typeface="Segoe UI" panose="020B0502040204020203" pitchFamily="34" charset="0"/>
                <a:ea typeface="Verdana" pitchFamily="34" charset="0"/>
                <a:cs typeface="Segoe UI" panose="020B0502040204020203" pitchFamily="34" charset="0"/>
              </a:rPr>
              <a:t>Rule 1:</a:t>
            </a:r>
            <a:r>
              <a:rPr lang="en-US" sz="2000" dirty="0">
                <a:latin typeface="Segoe UI" panose="020B0502040204020203" pitchFamily="34" charset="0"/>
                <a:ea typeface="Verdana" pitchFamily="34" charset="0"/>
                <a:cs typeface="Segoe UI" panose="020B0502040204020203" pitchFamily="34" charset="0"/>
              </a:rPr>
              <a:t> An AI agent must have the ability to perceive the              environment.</a:t>
            </a:r>
          </a:p>
          <a:p>
            <a:pPr marL="0" lvl="0" indent="0">
              <a:buNone/>
            </a:pPr>
            <a:r>
              <a:rPr lang="en-US" sz="2000" b="1" dirty="0">
                <a:latin typeface="Segoe UI" panose="020B0502040204020203" pitchFamily="34" charset="0"/>
                <a:ea typeface="Verdana" pitchFamily="34" charset="0"/>
                <a:cs typeface="Segoe UI" panose="020B0502040204020203" pitchFamily="34" charset="0"/>
              </a:rPr>
              <a:t>Rule 2:</a:t>
            </a:r>
            <a:r>
              <a:rPr lang="en-US" sz="2000" dirty="0">
                <a:latin typeface="Segoe UI" panose="020B0502040204020203" pitchFamily="34" charset="0"/>
                <a:ea typeface="Verdana" pitchFamily="34" charset="0"/>
                <a:cs typeface="Segoe UI" panose="020B0502040204020203" pitchFamily="34" charset="0"/>
              </a:rPr>
              <a:t> The observation must be used to make decisions.</a:t>
            </a:r>
          </a:p>
          <a:p>
            <a:pPr marL="0" lvl="0" indent="0">
              <a:buNone/>
            </a:pPr>
            <a:r>
              <a:rPr lang="en-US" sz="2000" b="1" dirty="0">
                <a:latin typeface="Segoe UI" panose="020B0502040204020203" pitchFamily="34" charset="0"/>
                <a:ea typeface="Verdana" pitchFamily="34" charset="0"/>
                <a:cs typeface="Segoe UI" panose="020B0502040204020203" pitchFamily="34" charset="0"/>
              </a:rPr>
              <a:t>Rule 3:</a:t>
            </a:r>
            <a:r>
              <a:rPr lang="en-US" sz="2000" dirty="0">
                <a:latin typeface="Segoe UI" panose="020B0502040204020203" pitchFamily="34" charset="0"/>
                <a:ea typeface="Verdana" pitchFamily="34" charset="0"/>
                <a:cs typeface="Segoe UI" panose="020B0502040204020203" pitchFamily="34" charset="0"/>
              </a:rPr>
              <a:t> Decision should result in an action.</a:t>
            </a:r>
          </a:p>
          <a:p>
            <a:pPr marL="914400" lvl="0" indent="-914400">
              <a:buNone/>
            </a:pPr>
            <a:r>
              <a:rPr lang="en-US" sz="2000" b="1" dirty="0">
                <a:latin typeface="Segoe UI" panose="020B0502040204020203" pitchFamily="34" charset="0"/>
                <a:ea typeface="Verdana" pitchFamily="34" charset="0"/>
                <a:cs typeface="Segoe UI" panose="020B0502040204020203" pitchFamily="34" charset="0"/>
              </a:rPr>
              <a:t>Rule 4:</a:t>
            </a:r>
            <a:r>
              <a:rPr lang="en-US" sz="2000" dirty="0">
                <a:latin typeface="Segoe UI" panose="020B0502040204020203" pitchFamily="34" charset="0"/>
                <a:ea typeface="Verdana" pitchFamily="34" charset="0"/>
                <a:cs typeface="Segoe UI" panose="020B0502040204020203" pitchFamily="34" charset="0"/>
              </a:rPr>
              <a:t> The action taken by an AI agent must be a rational             action.</a:t>
            </a:r>
          </a:p>
          <a:p>
            <a:pPr marL="0" indent="0">
              <a:buNone/>
            </a:pPr>
            <a:endParaRPr lang="en-US" dirty="0">
              <a:latin typeface="Segoe UI" panose="020B0502040204020203" pitchFamily="34" charset="0"/>
              <a:cs typeface="Segoe UI" panose="020B050204020402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1000"/>
                                        <p:tgtEl>
                                          <p:spTgt spid="3">
                                            <p:txEl>
                                              <p:pRg st="3" end="3"/>
                                            </p:txEl>
                                          </p:spTgt>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1000"/>
                                        <p:tgtEl>
                                          <p:spTgt spid="3">
                                            <p:txEl>
                                              <p:pRg st="4" end="4"/>
                                            </p:txEl>
                                          </p:spTgt>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sz="32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ea typeface="Verdana" pitchFamily="34" charset="0"/>
                <a:cs typeface="Segoe UI" panose="020B0502040204020203" pitchFamily="34" charset="0"/>
              </a:rPr>
              <a:t>Rational Agent</a:t>
            </a:r>
          </a:p>
        </p:txBody>
      </p:sp>
      <p:sp>
        <p:nvSpPr>
          <p:cNvPr id="3" name="Content Placeholder 2"/>
          <p:cNvSpPr>
            <a:spLocks noGrp="1"/>
          </p:cNvSpPr>
          <p:nvPr>
            <p:ph idx="1"/>
          </p:nvPr>
        </p:nvSpPr>
        <p:spPr>
          <a:xfrm>
            <a:off x="457200" y="1295400"/>
            <a:ext cx="8229600" cy="4830763"/>
          </a:xfrm>
        </p:spPr>
        <p:txBody>
          <a:bodyPr>
            <a:normAutofit/>
          </a:bodyPr>
          <a:lstStyle/>
          <a:p>
            <a:pPr marL="0" indent="0" algn="just">
              <a:buNone/>
            </a:pPr>
            <a:r>
              <a:rPr lang="en-US" sz="2000" b="1" dirty="0">
                <a:latin typeface="Segoe UI" panose="020B0502040204020203" pitchFamily="34" charset="0"/>
                <a:ea typeface="Verdana" pitchFamily="34" charset="0"/>
                <a:cs typeface="Segoe UI" panose="020B0502040204020203" pitchFamily="34" charset="0"/>
              </a:rPr>
              <a:t>A rational agent</a:t>
            </a:r>
            <a:r>
              <a:rPr lang="en-US" sz="2000" dirty="0">
                <a:latin typeface="Segoe UI" panose="020B0502040204020203" pitchFamily="34" charset="0"/>
                <a:ea typeface="Verdana" pitchFamily="34" charset="0"/>
                <a:cs typeface="Segoe UI" panose="020B0502040204020203" pitchFamily="34" charset="0"/>
              </a:rPr>
              <a:t> is an agent which has clear preference, models uncertainty, and acts in a way to maximize its performance measure with all possible actions.</a:t>
            </a:r>
          </a:p>
          <a:p>
            <a:pPr marL="0" indent="0" algn="just">
              <a:buNone/>
            </a:pPr>
            <a:endParaRPr lang="en-US" sz="2000" dirty="0">
              <a:latin typeface="Segoe UI" panose="020B0502040204020203" pitchFamily="34" charset="0"/>
              <a:ea typeface="Verdana" pitchFamily="34" charset="0"/>
              <a:cs typeface="Segoe UI" panose="020B0502040204020203" pitchFamily="34" charset="0"/>
            </a:endParaRPr>
          </a:p>
          <a:p>
            <a:pPr marL="0" indent="0" algn="just">
              <a:buNone/>
            </a:pPr>
            <a:r>
              <a:rPr lang="en-US" sz="2000" b="1" dirty="0">
                <a:latin typeface="Segoe UI" panose="020B0502040204020203" pitchFamily="34" charset="0"/>
                <a:ea typeface="Verdana" pitchFamily="34" charset="0"/>
                <a:cs typeface="Segoe UI" panose="020B0502040204020203" pitchFamily="34" charset="0"/>
              </a:rPr>
              <a:t>A rational agent</a:t>
            </a:r>
            <a:r>
              <a:rPr lang="en-US" sz="2000" dirty="0">
                <a:latin typeface="Segoe UI" panose="020B0502040204020203" pitchFamily="34" charset="0"/>
                <a:ea typeface="Verdana" pitchFamily="34" charset="0"/>
                <a:cs typeface="Segoe UI" panose="020B0502040204020203" pitchFamily="34" charset="0"/>
              </a:rPr>
              <a:t> is said to perform the right things. AI is about creating rational agents to use for game theory and decision theory for various real-world scenarios.</a:t>
            </a:r>
          </a:p>
          <a:p>
            <a:pPr marL="0" indent="0" algn="just">
              <a:buNone/>
            </a:pPr>
            <a:endParaRPr lang="en-US" sz="2000" dirty="0">
              <a:latin typeface="Segoe UI" panose="020B0502040204020203" pitchFamily="34" charset="0"/>
              <a:ea typeface="Verdana" pitchFamily="34" charset="0"/>
              <a:cs typeface="Segoe UI" panose="020B0502040204020203" pitchFamily="34" charset="0"/>
            </a:endParaRPr>
          </a:p>
          <a:p>
            <a:pPr marL="0" indent="0" algn="just">
              <a:buNone/>
            </a:pPr>
            <a:r>
              <a:rPr lang="en-US" sz="2000" dirty="0">
                <a:latin typeface="Segoe UI" panose="020B0502040204020203" pitchFamily="34" charset="0"/>
                <a:ea typeface="Verdana" pitchFamily="34" charset="0"/>
                <a:cs typeface="Segoe UI" panose="020B0502040204020203" pitchFamily="34" charset="0"/>
              </a:rPr>
              <a:t>For an AI agent, the rational action is most important because in AI reinforcement learning algorithm, for each best possible action, agent gets the positive reward and for each wrong action, an agent gets a negative reward.</a:t>
            </a:r>
          </a:p>
          <a:p>
            <a:pPr marL="0" indent="0" algn="just">
              <a:buNone/>
            </a:pPr>
            <a:endParaRPr lang="en-US" sz="2000" b="1" i="1" dirty="0">
              <a:latin typeface="Segoe UI" panose="020B0502040204020203" pitchFamily="34" charset="0"/>
              <a:ea typeface="Verdana" pitchFamily="34" charset="0"/>
              <a:cs typeface="Segoe UI" panose="020B0502040204020203"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sz="3200" dirty="0">
                <a:solidFill>
                  <a:srgbClr val="27197D"/>
                </a:solidFill>
                <a:latin typeface="Segoe UI" panose="020B0502040204020203" pitchFamily="34" charset="0"/>
                <a:ea typeface="Verdana" pitchFamily="34" charset="0"/>
                <a:cs typeface="Segoe UI" panose="020B0502040204020203" pitchFamily="34" charset="0"/>
              </a:rPr>
              <a:t>Rationality:</a:t>
            </a:r>
          </a:p>
        </p:txBody>
      </p:sp>
      <p:sp>
        <p:nvSpPr>
          <p:cNvPr id="3" name="Content Placeholder 2"/>
          <p:cNvSpPr>
            <a:spLocks noGrp="1"/>
          </p:cNvSpPr>
          <p:nvPr>
            <p:ph idx="1"/>
          </p:nvPr>
        </p:nvSpPr>
        <p:spPr>
          <a:xfrm>
            <a:off x="457200" y="1066800"/>
            <a:ext cx="8229600" cy="5059363"/>
          </a:xfrm>
        </p:spPr>
        <p:txBody>
          <a:bodyPr>
            <a:normAutofit/>
          </a:bodyPr>
          <a:lstStyle/>
          <a:p>
            <a:pPr marL="0" indent="0">
              <a:buNone/>
            </a:pPr>
            <a:r>
              <a:rPr lang="en-US" sz="2000" dirty="0">
                <a:latin typeface="Segoe UI" panose="020B0502040204020203" pitchFamily="34" charset="0"/>
                <a:ea typeface="Verdana" pitchFamily="34" charset="0"/>
                <a:cs typeface="Segoe UI" panose="020B0502040204020203" pitchFamily="34" charset="0"/>
              </a:rPr>
              <a:t>The rationality of an agent is measured by its performance measure. Rationality can be judged on the basis of following points:</a:t>
            </a:r>
          </a:p>
          <a:p>
            <a:pPr lvl="0"/>
            <a:r>
              <a:rPr lang="en-US" sz="2000" dirty="0">
                <a:latin typeface="Segoe UI" panose="020B0502040204020203" pitchFamily="34" charset="0"/>
                <a:ea typeface="Verdana" pitchFamily="34" charset="0"/>
                <a:cs typeface="Segoe UI" panose="020B0502040204020203" pitchFamily="34" charset="0"/>
              </a:rPr>
              <a:t>Performance measure which defines the success criterion.</a:t>
            </a:r>
          </a:p>
          <a:p>
            <a:pPr lvl="0"/>
            <a:r>
              <a:rPr lang="en-US" sz="2000" dirty="0">
                <a:latin typeface="Segoe UI" panose="020B0502040204020203" pitchFamily="34" charset="0"/>
                <a:ea typeface="Verdana" pitchFamily="34" charset="0"/>
                <a:cs typeface="Segoe UI" panose="020B0502040204020203" pitchFamily="34" charset="0"/>
              </a:rPr>
              <a:t>Agent prior knowledge of its environment.</a:t>
            </a:r>
          </a:p>
          <a:p>
            <a:pPr lvl="0"/>
            <a:r>
              <a:rPr lang="en-US" sz="2000" dirty="0">
                <a:latin typeface="Segoe UI" panose="020B0502040204020203" pitchFamily="34" charset="0"/>
                <a:ea typeface="Verdana" pitchFamily="34" charset="0"/>
                <a:cs typeface="Segoe UI" panose="020B0502040204020203" pitchFamily="34" charset="0"/>
              </a:rPr>
              <a:t>Best possible actions that an agent can perform.</a:t>
            </a:r>
          </a:p>
          <a:p>
            <a:pPr lvl="0"/>
            <a:r>
              <a:rPr lang="en-US" sz="2000" dirty="0">
                <a:latin typeface="Segoe UI" panose="020B0502040204020203" pitchFamily="34" charset="0"/>
                <a:ea typeface="Verdana" pitchFamily="34" charset="0"/>
                <a:cs typeface="Segoe UI" panose="020B0502040204020203" pitchFamily="34" charset="0"/>
              </a:rPr>
              <a:t>The sequence of percepts.</a:t>
            </a:r>
          </a:p>
          <a:p>
            <a:pPr lvl="0">
              <a:buNone/>
            </a:pPr>
            <a:endParaRPr lang="en-US" sz="2000" dirty="0">
              <a:latin typeface="Segoe UI" panose="020B0502040204020203" pitchFamily="34" charset="0"/>
              <a:ea typeface="Verdana" pitchFamily="34" charset="0"/>
              <a:cs typeface="Segoe UI" panose="020B0502040204020203"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l"/>
            <a:r>
              <a:rPr lang="en-US" sz="32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ea typeface="Verdana" pitchFamily="34" charset="0"/>
                <a:cs typeface="Segoe UI" panose="020B0502040204020203" pitchFamily="34" charset="0"/>
              </a:rPr>
              <a:t>Structure of an AI Agent</a:t>
            </a:r>
          </a:p>
        </p:txBody>
      </p:sp>
      <p:sp>
        <p:nvSpPr>
          <p:cNvPr id="3" name="Content Placeholder 2"/>
          <p:cNvSpPr>
            <a:spLocks noGrp="1"/>
          </p:cNvSpPr>
          <p:nvPr>
            <p:ph idx="1"/>
          </p:nvPr>
        </p:nvSpPr>
        <p:spPr>
          <a:xfrm>
            <a:off x="457200" y="1066800"/>
            <a:ext cx="8001000" cy="5059363"/>
          </a:xfrm>
        </p:spPr>
        <p:txBody>
          <a:bodyPr>
            <a:noAutofit/>
          </a:bodyPr>
          <a:lstStyle/>
          <a:p>
            <a:pPr marL="0" indent="0">
              <a:buNone/>
            </a:pPr>
            <a:r>
              <a:rPr lang="en-US" sz="2000" dirty="0">
                <a:latin typeface="Segoe UI" panose="020B0502040204020203" pitchFamily="34" charset="0"/>
                <a:ea typeface="Verdana" pitchFamily="34" charset="0"/>
                <a:cs typeface="Segoe UI" panose="020B0502040204020203" pitchFamily="34" charset="0"/>
              </a:rPr>
              <a:t>The task of AI is to design an agent program which implements the agent function. </a:t>
            </a:r>
          </a:p>
          <a:p>
            <a:pPr marL="0" indent="0">
              <a:buNone/>
            </a:pPr>
            <a:r>
              <a:rPr lang="en-US" sz="2000" dirty="0">
                <a:latin typeface="Segoe UI" panose="020B0502040204020203" pitchFamily="34" charset="0"/>
                <a:ea typeface="Verdana" pitchFamily="34" charset="0"/>
                <a:cs typeface="Segoe UI" panose="020B0502040204020203" pitchFamily="34" charset="0"/>
              </a:rPr>
              <a:t>The structure of an intelligent agent is a combination of architecture and agent program. It can be viewed as:</a:t>
            </a:r>
          </a:p>
          <a:p>
            <a:pPr marL="0" lvl="0" indent="0">
              <a:buNone/>
            </a:pPr>
            <a:r>
              <a:rPr lang="en-US" sz="2000" b="1" dirty="0">
                <a:solidFill>
                  <a:srgbClr val="7030A0"/>
                </a:solidFill>
                <a:latin typeface="Segoe UI" panose="020B0502040204020203" pitchFamily="34" charset="0"/>
                <a:ea typeface="Verdana" pitchFamily="34" charset="0"/>
                <a:cs typeface="Segoe UI" panose="020B0502040204020203" pitchFamily="34" charset="0"/>
              </a:rPr>
              <a:t>                Agent = Architecture + Agent program  </a:t>
            </a:r>
          </a:p>
          <a:p>
            <a:pPr marL="0" indent="0">
              <a:buNone/>
            </a:pPr>
            <a:r>
              <a:rPr lang="en-US" sz="2000" dirty="0">
                <a:latin typeface="Segoe UI" panose="020B0502040204020203" pitchFamily="34" charset="0"/>
                <a:ea typeface="Verdana" pitchFamily="34" charset="0"/>
                <a:cs typeface="Segoe UI" panose="020B0502040204020203" pitchFamily="34" charset="0"/>
              </a:rPr>
              <a:t>Following are the main </a:t>
            </a:r>
            <a:r>
              <a:rPr lang="en-US" sz="2000" b="1" dirty="0">
                <a:latin typeface="Segoe UI" panose="020B0502040204020203" pitchFamily="34" charset="0"/>
                <a:ea typeface="Verdana" pitchFamily="34" charset="0"/>
                <a:cs typeface="Segoe UI" panose="020B0502040204020203" pitchFamily="34" charset="0"/>
              </a:rPr>
              <a:t>three</a:t>
            </a:r>
            <a:r>
              <a:rPr lang="en-US" sz="2000" dirty="0">
                <a:latin typeface="Segoe UI" panose="020B0502040204020203" pitchFamily="34" charset="0"/>
                <a:ea typeface="Verdana" pitchFamily="34" charset="0"/>
                <a:cs typeface="Segoe UI" panose="020B0502040204020203" pitchFamily="34" charset="0"/>
              </a:rPr>
              <a:t> </a:t>
            </a:r>
            <a:r>
              <a:rPr lang="en-US" sz="2000" b="1" dirty="0">
                <a:latin typeface="Segoe UI" panose="020B0502040204020203" pitchFamily="34" charset="0"/>
                <a:ea typeface="Verdana" pitchFamily="34" charset="0"/>
                <a:cs typeface="Segoe UI" panose="020B0502040204020203" pitchFamily="34" charset="0"/>
              </a:rPr>
              <a:t>terms</a:t>
            </a:r>
            <a:r>
              <a:rPr lang="en-US" sz="2000" dirty="0">
                <a:latin typeface="Segoe UI" panose="020B0502040204020203" pitchFamily="34" charset="0"/>
                <a:ea typeface="Verdana" pitchFamily="34" charset="0"/>
                <a:cs typeface="Segoe UI" panose="020B0502040204020203" pitchFamily="34" charset="0"/>
              </a:rPr>
              <a:t> involved in the structure of an AI agent:</a:t>
            </a:r>
          </a:p>
          <a:p>
            <a:pPr marL="0" indent="0">
              <a:buNone/>
            </a:pPr>
            <a:r>
              <a:rPr lang="en-IN" sz="2000" b="1" dirty="0">
                <a:solidFill>
                  <a:srgbClr val="7030A0"/>
                </a:solidFill>
                <a:latin typeface="Segoe UI" panose="020B0502040204020203" pitchFamily="34" charset="0"/>
                <a:ea typeface="Verdana" pitchFamily="34" charset="0"/>
                <a:cs typeface="Segoe UI" panose="020B0502040204020203" pitchFamily="34" charset="0"/>
              </a:rPr>
              <a:t>Architecture: </a:t>
            </a:r>
            <a:r>
              <a:rPr lang="en-IN" sz="2000" dirty="0">
                <a:latin typeface="Segoe UI" panose="020B0502040204020203" pitchFamily="34" charset="0"/>
                <a:ea typeface="Verdana" pitchFamily="34" charset="0"/>
                <a:cs typeface="Segoe UI" panose="020B0502040204020203" pitchFamily="34" charset="0"/>
              </a:rPr>
              <a:t>Architecture is machinery that an AI agent executes on</a:t>
            </a:r>
            <a:r>
              <a:rPr lang="en-IN" sz="2000" dirty="0">
                <a:solidFill>
                  <a:srgbClr val="7030A0"/>
                </a:solidFill>
                <a:latin typeface="Segoe UI" panose="020B0502040204020203" pitchFamily="34" charset="0"/>
                <a:ea typeface="Verdana" pitchFamily="34" charset="0"/>
                <a:cs typeface="Segoe UI" panose="020B0502040204020203" pitchFamily="34" charset="0"/>
              </a:rPr>
              <a:t>.</a:t>
            </a:r>
          </a:p>
          <a:p>
            <a:pPr marL="0" indent="0">
              <a:buNone/>
            </a:pPr>
            <a:r>
              <a:rPr lang="en-IN" sz="2000" b="1" dirty="0">
                <a:solidFill>
                  <a:srgbClr val="7030A0"/>
                </a:solidFill>
                <a:latin typeface="Segoe UI" panose="020B0502040204020203" pitchFamily="34" charset="0"/>
                <a:ea typeface="Verdana" pitchFamily="34" charset="0"/>
                <a:cs typeface="Segoe UI" panose="020B0502040204020203" pitchFamily="34" charset="0"/>
              </a:rPr>
              <a:t>Agent Function: </a:t>
            </a:r>
            <a:r>
              <a:rPr lang="en-IN" sz="2000" dirty="0">
                <a:latin typeface="Segoe UI" panose="020B0502040204020203" pitchFamily="34" charset="0"/>
                <a:ea typeface="Verdana" pitchFamily="34" charset="0"/>
                <a:cs typeface="Segoe UI" panose="020B0502040204020203" pitchFamily="34" charset="0"/>
              </a:rPr>
              <a:t>Agent function is used to map a percept to an action. </a:t>
            </a:r>
          </a:p>
          <a:p>
            <a:pPr marL="0" indent="0">
              <a:buNone/>
            </a:pPr>
            <a:r>
              <a:rPr lang="en-IN" sz="2000" dirty="0">
                <a:latin typeface="Segoe UI" panose="020B0502040204020203" pitchFamily="34" charset="0"/>
                <a:ea typeface="Verdana" pitchFamily="34" charset="0"/>
                <a:cs typeface="Segoe UI" panose="020B0502040204020203" pitchFamily="34" charset="0"/>
              </a:rPr>
              <a:t>	</a:t>
            </a:r>
            <a:r>
              <a:rPr lang="en-IN" sz="2000" b="1" dirty="0">
                <a:latin typeface="Segoe UI" panose="020B0502040204020203" pitchFamily="34" charset="0"/>
                <a:ea typeface="Verdana" pitchFamily="34" charset="0"/>
                <a:cs typeface="Segoe UI" panose="020B0502040204020203" pitchFamily="34" charset="0"/>
              </a:rPr>
              <a:t>f : P* → A   </a:t>
            </a:r>
          </a:p>
          <a:p>
            <a:pPr marL="0" indent="0">
              <a:buNone/>
            </a:pPr>
            <a:r>
              <a:rPr lang="en-IN" sz="2000" b="1" dirty="0">
                <a:solidFill>
                  <a:srgbClr val="7030A0"/>
                </a:solidFill>
                <a:latin typeface="Segoe UI" panose="020B0502040204020203" pitchFamily="34" charset="0"/>
                <a:ea typeface="Verdana" pitchFamily="34" charset="0"/>
                <a:cs typeface="Segoe UI" panose="020B0502040204020203" pitchFamily="34" charset="0"/>
              </a:rPr>
              <a:t>Agent program: </a:t>
            </a:r>
            <a:r>
              <a:rPr lang="en-IN" sz="2000" dirty="0">
                <a:latin typeface="Segoe UI" panose="020B0502040204020203" pitchFamily="34" charset="0"/>
                <a:ea typeface="Verdana" pitchFamily="34" charset="0"/>
                <a:cs typeface="Segoe UI" panose="020B0502040204020203" pitchFamily="34" charset="0"/>
              </a:rPr>
              <a:t>Agent program is an implementation of agent function. An agent program executes on the physical architecture to produce function f.</a:t>
            </a:r>
            <a:endParaRPr lang="en-US" sz="2000" dirty="0">
              <a:latin typeface="Segoe UI" panose="020B0502040204020203" pitchFamily="34" charset="0"/>
              <a:cs typeface="Segoe UI" panose="020B0502040204020203"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l"/>
            <a:r>
              <a:rPr lang="en-US" sz="32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ea typeface="Verdana" pitchFamily="34" charset="0"/>
                <a:cs typeface="Segoe UI" panose="020B0502040204020203" pitchFamily="34" charset="0"/>
              </a:rPr>
              <a:t>Types of AI Agents</a:t>
            </a:r>
          </a:p>
        </p:txBody>
      </p:sp>
      <p:sp>
        <p:nvSpPr>
          <p:cNvPr id="4" name="Rectangle: Rounded Corners 3">
            <a:extLst>
              <a:ext uri="{FF2B5EF4-FFF2-40B4-BE49-F238E27FC236}">
                <a16:creationId xmlns:a16="http://schemas.microsoft.com/office/drawing/2014/main" id="{4712FB08-A203-4F9B-9610-24FD38D6E6C0}"/>
              </a:ext>
            </a:extLst>
          </p:cNvPr>
          <p:cNvSpPr/>
          <p:nvPr/>
        </p:nvSpPr>
        <p:spPr>
          <a:xfrm>
            <a:off x="838200" y="2133600"/>
            <a:ext cx="3505200" cy="1828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066800"/>
            <a:ext cx="8229600" cy="5059363"/>
          </a:xfrm>
        </p:spPr>
        <p:txBody>
          <a:bodyPr>
            <a:normAutofit/>
          </a:bodyPr>
          <a:lstStyle/>
          <a:p>
            <a:pPr marL="0" indent="0">
              <a:buNone/>
            </a:pPr>
            <a:r>
              <a:rPr lang="en-US" sz="2000" b="1" dirty="0">
                <a:latin typeface="Segoe UI" panose="020B0502040204020203" pitchFamily="34" charset="0"/>
                <a:ea typeface="Verdana" pitchFamily="34" charset="0"/>
                <a:cs typeface="Segoe UI" panose="020B0502040204020203" pitchFamily="34" charset="0"/>
              </a:rPr>
              <a:t>Agents</a:t>
            </a:r>
            <a:r>
              <a:rPr lang="en-US" sz="2000" dirty="0">
                <a:latin typeface="Segoe UI" panose="020B0502040204020203" pitchFamily="34" charset="0"/>
                <a:ea typeface="Verdana" pitchFamily="34" charset="0"/>
                <a:cs typeface="Segoe UI" panose="020B0502040204020203" pitchFamily="34" charset="0"/>
              </a:rPr>
              <a:t> can be grouped into </a:t>
            </a:r>
            <a:r>
              <a:rPr lang="en-US" sz="2000" b="1" dirty="0">
                <a:latin typeface="Segoe UI" panose="020B0502040204020203" pitchFamily="34" charset="0"/>
                <a:ea typeface="Verdana" pitchFamily="34" charset="0"/>
                <a:cs typeface="Segoe UI" panose="020B0502040204020203" pitchFamily="34" charset="0"/>
              </a:rPr>
              <a:t>five</a:t>
            </a:r>
            <a:r>
              <a:rPr lang="en-US" sz="2000" dirty="0">
                <a:latin typeface="Segoe UI" panose="020B0502040204020203" pitchFamily="34" charset="0"/>
                <a:ea typeface="Verdana" pitchFamily="34" charset="0"/>
                <a:cs typeface="Segoe UI" panose="020B0502040204020203" pitchFamily="34" charset="0"/>
              </a:rPr>
              <a:t> </a:t>
            </a:r>
            <a:r>
              <a:rPr lang="en-US" sz="2000" b="1" dirty="0">
                <a:latin typeface="Segoe UI" panose="020B0502040204020203" pitchFamily="34" charset="0"/>
                <a:ea typeface="Verdana" pitchFamily="34" charset="0"/>
                <a:cs typeface="Segoe UI" panose="020B0502040204020203" pitchFamily="34" charset="0"/>
              </a:rPr>
              <a:t>classes</a:t>
            </a:r>
            <a:r>
              <a:rPr lang="en-US" sz="2000" dirty="0">
                <a:latin typeface="Segoe UI" panose="020B0502040204020203" pitchFamily="34" charset="0"/>
                <a:ea typeface="Verdana" pitchFamily="34" charset="0"/>
                <a:cs typeface="Segoe UI" panose="020B0502040204020203" pitchFamily="34" charset="0"/>
              </a:rPr>
              <a:t> based on their degree of perceived intelligence and capability. These are given below:</a:t>
            </a:r>
          </a:p>
          <a:p>
            <a:pPr>
              <a:buNone/>
            </a:pPr>
            <a:endParaRPr lang="en-US" sz="2000" dirty="0">
              <a:latin typeface="Segoe UI" panose="020B0502040204020203" pitchFamily="34" charset="0"/>
              <a:ea typeface="Verdana" pitchFamily="34" charset="0"/>
              <a:cs typeface="Segoe UI" panose="020B0502040204020203" pitchFamily="34" charset="0"/>
            </a:endParaRPr>
          </a:p>
          <a:p>
            <a:pPr lvl="1">
              <a:buFont typeface="Wingdings" pitchFamily="2" charset="2"/>
              <a:buChar char="§"/>
            </a:pPr>
            <a:r>
              <a:rPr lang="en-US" sz="2000" dirty="0">
                <a:latin typeface="Segoe UI" panose="020B0502040204020203" pitchFamily="34" charset="0"/>
                <a:ea typeface="Verdana" pitchFamily="34" charset="0"/>
                <a:cs typeface="Segoe UI" panose="020B0502040204020203" pitchFamily="34" charset="0"/>
              </a:rPr>
              <a:t>Simple Reflex Agent</a:t>
            </a:r>
          </a:p>
          <a:p>
            <a:pPr lvl="1">
              <a:buFont typeface="Wingdings" pitchFamily="2" charset="2"/>
              <a:buChar char="§"/>
            </a:pPr>
            <a:r>
              <a:rPr lang="en-US" sz="2000" dirty="0">
                <a:latin typeface="Segoe UI" panose="020B0502040204020203" pitchFamily="34" charset="0"/>
                <a:ea typeface="Verdana" pitchFamily="34" charset="0"/>
                <a:cs typeface="Segoe UI" panose="020B0502040204020203" pitchFamily="34" charset="0"/>
              </a:rPr>
              <a:t>Model-based reflex agent</a:t>
            </a:r>
          </a:p>
          <a:p>
            <a:pPr lvl="1">
              <a:buFont typeface="Wingdings" pitchFamily="2" charset="2"/>
              <a:buChar char="§"/>
            </a:pPr>
            <a:r>
              <a:rPr lang="en-US" sz="2000" dirty="0">
                <a:latin typeface="Segoe UI" panose="020B0502040204020203" pitchFamily="34" charset="0"/>
                <a:ea typeface="Verdana" pitchFamily="34" charset="0"/>
                <a:cs typeface="Segoe UI" panose="020B0502040204020203" pitchFamily="34" charset="0"/>
              </a:rPr>
              <a:t>Goal-based agents</a:t>
            </a:r>
          </a:p>
          <a:p>
            <a:pPr lvl="1">
              <a:buFont typeface="Wingdings" pitchFamily="2" charset="2"/>
              <a:buChar char="§"/>
            </a:pPr>
            <a:r>
              <a:rPr lang="en-US" sz="2000" dirty="0">
                <a:latin typeface="Segoe UI" panose="020B0502040204020203" pitchFamily="34" charset="0"/>
                <a:ea typeface="Verdana" pitchFamily="34" charset="0"/>
                <a:cs typeface="Segoe UI" panose="020B0502040204020203" pitchFamily="34" charset="0"/>
              </a:rPr>
              <a:t>Utility-based agent</a:t>
            </a:r>
          </a:p>
          <a:p>
            <a:pPr lvl="1">
              <a:buFont typeface="Wingdings" pitchFamily="2" charset="2"/>
              <a:buChar char="§"/>
            </a:pPr>
            <a:r>
              <a:rPr lang="en-US" sz="2000" dirty="0">
                <a:latin typeface="Segoe UI" panose="020B0502040204020203" pitchFamily="34" charset="0"/>
                <a:ea typeface="Verdana" pitchFamily="34" charset="0"/>
                <a:cs typeface="Segoe UI" panose="020B0502040204020203" pitchFamily="34" charset="0"/>
              </a:rPr>
              <a:t>Learning agent</a:t>
            </a:r>
          </a:p>
          <a:p>
            <a:pPr marL="0" indent="0">
              <a:buNone/>
            </a:pPr>
            <a:endParaRPr lang="en-US" sz="3600" dirty="0">
              <a:latin typeface="Segoe UI" panose="020B0502040204020203" pitchFamily="34" charset="0"/>
              <a:cs typeface="Segoe UI" panose="020B0502040204020203" pitchFamily="34" charset="0"/>
            </a:endParaRPr>
          </a:p>
        </p:txBody>
      </p:sp>
      <p:pic>
        <p:nvPicPr>
          <p:cNvPr id="5" name="Picture 4" descr="Agents in AI">
            <a:extLst>
              <a:ext uri="{FF2B5EF4-FFF2-40B4-BE49-F238E27FC236}">
                <a16:creationId xmlns:a16="http://schemas.microsoft.com/office/drawing/2014/main" id="{A18DFE88-8CF9-45DB-87B9-188C6E4C57D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09700" y="4221162"/>
            <a:ext cx="5867400" cy="2362200"/>
          </a:xfrm>
          <a:prstGeom prst="rect">
            <a:avLst/>
          </a:prstGeom>
          <a:noFill/>
          <a:ln>
            <a:solidFill>
              <a:srgbClr val="CC00CC"/>
            </a:solid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sz="32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ea typeface="Verdana" pitchFamily="34" charset="0"/>
                <a:cs typeface="Segoe UI" panose="020B0502040204020203" pitchFamily="34" charset="0"/>
              </a:rPr>
              <a:t>1. Simple Reflex Agent:</a:t>
            </a:r>
          </a:p>
        </p:txBody>
      </p:sp>
      <p:sp>
        <p:nvSpPr>
          <p:cNvPr id="3" name="Content Placeholder 2"/>
          <p:cNvSpPr>
            <a:spLocks noGrp="1"/>
          </p:cNvSpPr>
          <p:nvPr>
            <p:ph idx="1"/>
          </p:nvPr>
        </p:nvSpPr>
        <p:spPr>
          <a:xfrm>
            <a:off x="457200" y="914400"/>
            <a:ext cx="8382000" cy="5410200"/>
          </a:xfrm>
        </p:spPr>
        <p:txBody>
          <a:bodyPr>
            <a:normAutofit/>
          </a:bodyPr>
          <a:lstStyle/>
          <a:p>
            <a:r>
              <a:rPr lang="en-US" sz="2000" dirty="0">
                <a:latin typeface="Segoe UI" panose="020B0502040204020203" pitchFamily="34" charset="0"/>
                <a:ea typeface="Verdana" pitchFamily="34" charset="0"/>
                <a:cs typeface="Segoe UI" panose="020B0502040204020203" pitchFamily="34" charset="0"/>
              </a:rPr>
              <a:t>Succeed in the fully observable environment.</a:t>
            </a:r>
          </a:p>
          <a:p>
            <a:r>
              <a:rPr lang="en-US" sz="2000" dirty="0">
                <a:latin typeface="Segoe UI" panose="020B0502040204020203" pitchFamily="34" charset="0"/>
                <a:ea typeface="Verdana" pitchFamily="34" charset="0"/>
                <a:cs typeface="Segoe UI" panose="020B0502040204020203" pitchFamily="34" charset="0"/>
              </a:rPr>
              <a:t>Take decisions on the basis of the current percepts and ignore the rest of the percept history.</a:t>
            </a:r>
          </a:p>
          <a:p>
            <a:r>
              <a:rPr lang="en-US" sz="2000" dirty="0">
                <a:latin typeface="Segoe UI" panose="020B0502040204020203" pitchFamily="34" charset="0"/>
                <a:ea typeface="Verdana" pitchFamily="34" charset="0"/>
                <a:cs typeface="Segoe UI" panose="020B0502040204020203" pitchFamily="34" charset="0"/>
              </a:rPr>
              <a:t>Do not consider any part of percepts history during their decision and action process.</a:t>
            </a:r>
          </a:p>
          <a:p>
            <a:r>
              <a:rPr lang="en-US" sz="2000" dirty="0">
                <a:latin typeface="Segoe UI" panose="020B0502040204020203" pitchFamily="34" charset="0"/>
                <a:ea typeface="Verdana" pitchFamily="34" charset="0"/>
                <a:cs typeface="Segoe UI" panose="020B0502040204020203" pitchFamily="34" charset="0"/>
              </a:rPr>
              <a:t>Works on Condition-action rule, which means it maps the current state to action. </a:t>
            </a:r>
            <a:r>
              <a:rPr lang="en-US" sz="2000" dirty="0" err="1">
                <a:latin typeface="Segoe UI" panose="020B0502040204020203" pitchFamily="34" charset="0"/>
                <a:ea typeface="Verdana" pitchFamily="34" charset="0"/>
                <a:cs typeface="Segoe UI" panose="020B0502040204020203" pitchFamily="34" charset="0"/>
              </a:rPr>
              <a:t>Eg</a:t>
            </a:r>
            <a:r>
              <a:rPr lang="en-US" sz="2000" dirty="0">
                <a:latin typeface="Segoe UI" panose="020B0502040204020203" pitchFamily="34" charset="0"/>
                <a:ea typeface="Verdana" pitchFamily="34" charset="0"/>
                <a:cs typeface="Segoe UI" panose="020B0502040204020203" pitchFamily="34" charset="0"/>
              </a:rPr>
              <a:t>. Room Cleaner agent</a:t>
            </a:r>
          </a:p>
          <a:p>
            <a:pPr lvl="0">
              <a:buNone/>
            </a:pPr>
            <a:r>
              <a:rPr lang="en-US" sz="1500" b="1" dirty="0">
                <a:latin typeface="Segoe UI" panose="020B0502040204020203" pitchFamily="34" charset="0"/>
                <a:ea typeface="Verdana" pitchFamily="34" charset="0"/>
                <a:cs typeface="Segoe UI" panose="020B0502040204020203" pitchFamily="34" charset="0"/>
              </a:rPr>
              <a:t>	</a:t>
            </a:r>
            <a:endParaRPr lang="en-US" sz="2300" dirty="0">
              <a:latin typeface="Segoe UI" panose="020B0502040204020203" pitchFamily="34" charset="0"/>
              <a:ea typeface="Verdana" pitchFamily="34" charset="0"/>
              <a:cs typeface="Segoe UI" panose="020B0502040204020203" pitchFamily="34" charset="0"/>
            </a:endParaRPr>
          </a:p>
          <a:p>
            <a:pPr lvl="1"/>
            <a:endParaRPr lang="en-US" sz="2300" dirty="0">
              <a:latin typeface="Segoe UI" panose="020B0502040204020203" pitchFamily="34" charset="0"/>
              <a:ea typeface="Verdana"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pic>
        <p:nvPicPr>
          <p:cNvPr id="4" name="Picture 3" descr="Types of AI Agents"/>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505200"/>
            <a:ext cx="5486400" cy="2895600"/>
          </a:xfrm>
          <a:prstGeom prst="rect">
            <a:avLst/>
          </a:prstGeom>
          <a:noFill/>
          <a:ln>
            <a:solidFill>
              <a:srgbClr val="CC00CC"/>
            </a:solid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CCDFC-C92B-4455-8C40-48E73190CC17}"/>
              </a:ext>
            </a:extLst>
          </p:cNvPr>
          <p:cNvSpPr>
            <a:spLocks noGrp="1"/>
          </p:cNvSpPr>
          <p:nvPr>
            <p:ph type="title"/>
          </p:nvPr>
        </p:nvSpPr>
        <p:spPr>
          <a:xfrm>
            <a:off x="457200" y="274638"/>
            <a:ext cx="8229600" cy="639762"/>
          </a:xfrm>
        </p:spPr>
        <p:txBody>
          <a:bodyPr>
            <a:normAutofit/>
          </a:bodyPr>
          <a:lstStyle/>
          <a:p>
            <a:pPr algn="l"/>
            <a:r>
              <a:rPr lang="en-US" sz="3200" dirty="0">
                <a:ln w="0"/>
                <a:solidFill>
                  <a:schemeClr val="accent1"/>
                </a:solidFill>
                <a:effectLst>
                  <a:outerShdw blurRad="38100" dist="25400" dir="5400000" algn="ctr" rotWithShape="0">
                    <a:srgbClr val="6E747A">
                      <a:alpha val="43000"/>
                    </a:srgbClr>
                  </a:outerShdw>
                </a:effectLst>
              </a:rPr>
              <a:t>Agenda</a:t>
            </a:r>
          </a:p>
        </p:txBody>
      </p:sp>
      <p:sp>
        <p:nvSpPr>
          <p:cNvPr id="3" name="Content Placeholder 2">
            <a:extLst>
              <a:ext uri="{FF2B5EF4-FFF2-40B4-BE49-F238E27FC236}">
                <a16:creationId xmlns:a16="http://schemas.microsoft.com/office/drawing/2014/main" id="{4ED620EF-65B7-4143-A5FF-EBCDD9CB2AD4}"/>
              </a:ext>
            </a:extLst>
          </p:cNvPr>
          <p:cNvSpPr>
            <a:spLocks noGrp="1"/>
          </p:cNvSpPr>
          <p:nvPr>
            <p:ph idx="1"/>
          </p:nvPr>
        </p:nvSpPr>
        <p:spPr>
          <a:xfrm>
            <a:off x="457200" y="1143000"/>
            <a:ext cx="8229600" cy="4983163"/>
          </a:xfrm>
        </p:spPr>
        <p:txBody>
          <a:bodyPr>
            <a:normAutofit/>
          </a:bodyPr>
          <a:lstStyle/>
          <a:p>
            <a:r>
              <a:rPr lang="en-US" sz="2000" dirty="0">
                <a:latin typeface="Segoe UI" panose="020B0502040204020203" pitchFamily="34" charset="0"/>
                <a:cs typeface="Segoe UI" panose="020B0502040204020203" pitchFamily="34" charset="0"/>
              </a:rPr>
              <a:t>Introduction to AI</a:t>
            </a:r>
          </a:p>
          <a:p>
            <a:r>
              <a:rPr lang="en-US" sz="2000" dirty="0">
                <a:latin typeface="Segoe UI" panose="020B0502040204020203" pitchFamily="34" charset="0"/>
                <a:cs typeface="Segoe UI" panose="020B0502040204020203" pitchFamily="34" charset="0"/>
              </a:rPr>
              <a:t>Introduction to Agent and their types</a:t>
            </a:r>
          </a:p>
          <a:p>
            <a:r>
              <a:rPr lang="en-US" sz="2000" dirty="0">
                <a:latin typeface="Segoe UI" panose="020B0502040204020203" pitchFamily="34" charset="0"/>
                <a:cs typeface="Segoe UI" panose="020B0502040204020203" pitchFamily="34" charset="0"/>
              </a:rPr>
              <a:t>Properties of environment</a:t>
            </a:r>
          </a:p>
          <a:p>
            <a:r>
              <a:rPr lang="en-US" sz="2000" dirty="0">
                <a:latin typeface="Segoe UI" panose="020B0502040204020203" pitchFamily="34" charset="0"/>
                <a:cs typeface="Segoe UI" panose="020B0502040204020203" pitchFamily="34" charset="0"/>
              </a:rPr>
              <a:t>PEAS for Agent</a:t>
            </a:r>
          </a:p>
        </p:txBody>
      </p:sp>
    </p:spTree>
    <p:extLst>
      <p:ext uri="{BB962C8B-B14F-4D97-AF65-F5344CB8AC3E}">
        <p14:creationId xmlns:p14="http://schemas.microsoft.com/office/powerpoint/2010/main" val="1234501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9F0CB-22E6-456E-8966-567196149D5A}"/>
              </a:ext>
            </a:extLst>
          </p:cNvPr>
          <p:cNvSpPr>
            <a:spLocks noGrp="1"/>
          </p:cNvSpPr>
          <p:nvPr>
            <p:ph type="title"/>
          </p:nvPr>
        </p:nvSpPr>
        <p:spPr>
          <a:xfrm>
            <a:off x="457200" y="274638"/>
            <a:ext cx="8229600" cy="563562"/>
          </a:xfrm>
        </p:spPr>
        <p:txBody>
          <a:bodyPr>
            <a:normAutofit fontScale="90000"/>
          </a:bodyPr>
          <a:lstStyle/>
          <a:p>
            <a:pPr algn="l"/>
            <a:r>
              <a:rPr lang="en-US" sz="32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ea typeface="Verdana" pitchFamily="34" charset="0"/>
                <a:cs typeface="Segoe UI" panose="020B0502040204020203" pitchFamily="34" charset="0"/>
              </a:rPr>
              <a:t>1. Simple Reflex Agent:</a:t>
            </a:r>
            <a:endParaRPr lang="en-US" sz="3200" dirty="0"/>
          </a:p>
        </p:txBody>
      </p:sp>
      <p:sp>
        <p:nvSpPr>
          <p:cNvPr id="3" name="Content Placeholder 2">
            <a:extLst>
              <a:ext uri="{FF2B5EF4-FFF2-40B4-BE49-F238E27FC236}">
                <a16:creationId xmlns:a16="http://schemas.microsoft.com/office/drawing/2014/main" id="{9C0A5451-C739-44AB-851E-577EA3113C8B}"/>
              </a:ext>
            </a:extLst>
          </p:cNvPr>
          <p:cNvSpPr>
            <a:spLocks noGrp="1"/>
          </p:cNvSpPr>
          <p:nvPr>
            <p:ph idx="1"/>
          </p:nvPr>
        </p:nvSpPr>
        <p:spPr>
          <a:xfrm>
            <a:off x="457200" y="838200"/>
            <a:ext cx="8229600" cy="5287963"/>
          </a:xfrm>
        </p:spPr>
        <p:txBody>
          <a:bodyPr>
            <a:normAutofit/>
          </a:bodyPr>
          <a:lstStyle/>
          <a:p>
            <a:pPr lvl="0">
              <a:buNone/>
            </a:pPr>
            <a:r>
              <a:rPr lang="en-US" sz="2000" b="1" dirty="0">
                <a:latin typeface="Segoe UI" panose="020B0502040204020203" pitchFamily="34" charset="0"/>
                <a:ea typeface="Verdana" pitchFamily="34" charset="0"/>
                <a:cs typeface="Segoe UI" panose="020B0502040204020203" pitchFamily="34" charset="0"/>
              </a:rPr>
              <a:t>Problems for the simple reflex agent design approach:</a:t>
            </a:r>
          </a:p>
          <a:p>
            <a:r>
              <a:rPr lang="en-US" sz="2000" dirty="0">
                <a:latin typeface="Segoe UI" panose="020B0502040204020203" pitchFamily="34" charset="0"/>
                <a:ea typeface="Verdana" pitchFamily="34" charset="0"/>
                <a:cs typeface="Segoe UI" panose="020B0502040204020203" pitchFamily="34" charset="0"/>
              </a:rPr>
              <a:t>Limited intelligence</a:t>
            </a:r>
          </a:p>
          <a:p>
            <a:r>
              <a:rPr lang="en-US" sz="2000" dirty="0">
                <a:latin typeface="Segoe UI" panose="020B0502040204020203" pitchFamily="34" charset="0"/>
                <a:ea typeface="Verdana" pitchFamily="34" charset="0"/>
                <a:cs typeface="Segoe UI" panose="020B0502040204020203" pitchFamily="34" charset="0"/>
              </a:rPr>
              <a:t>Don’t have knowledge of non-perceptual parts of the current state</a:t>
            </a:r>
          </a:p>
          <a:p>
            <a:r>
              <a:rPr lang="en-US" sz="2000" dirty="0">
                <a:latin typeface="Segoe UI" panose="020B0502040204020203" pitchFamily="34" charset="0"/>
                <a:ea typeface="Verdana" pitchFamily="34" charset="0"/>
                <a:cs typeface="Segoe UI" panose="020B0502040204020203" pitchFamily="34" charset="0"/>
              </a:rPr>
              <a:t>Mostly too big to generate and to store.</a:t>
            </a:r>
          </a:p>
          <a:p>
            <a:r>
              <a:rPr lang="en-US" sz="2000" dirty="0">
                <a:latin typeface="Segoe UI" panose="020B0502040204020203" pitchFamily="34" charset="0"/>
                <a:ea typeface="Verdana" pitchFamily="34" charset="0"/>
                <a:cs typeface="Segoe UI" panose="020B0502040204020203" pitchFamily="34" charset="0"/>
              </a:rPr>
              <a:t>Not adaptive to changes in the environment.</a:t>
            </a:r>
          </a:p>
          <a:p>
            <a:pPr marL="0" indent="0">
              <a:buNone/>
            </a:pPr>
            <a:endParaRPr lang="en-US" sz="4400" dirty="0"/>
          </a:p>
        </p:txBody>
      </p:sp>
      <p:pic>
        <p:nvPicPr>
          <p:cNvPr id="4" name="Picture 3" descr="Types of AI Agents">
            <a:extLst>
              <a:ext uri="{FF2B5EF4-FFF2-40B4-BE49-F238E27FC236}">
                <a16:creationId xmlns:a16="http://schemas.microsoft.com/office/drawing/2014/main" id="{05061337-D4D5-4031-9046-A2A7D075873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971800"/>
            <a:ext cx="5791200" cy="3429000"/>
          </a:xfrm>
          <a:prstGeom prst="rect">
            <a:avLst/>
          </a:prstGeom>
          <a:noFill/>
          <a:ln>
            <a:solidFill>
              <a:srgbClr val="CC00CC"/>
            </a:solidFill>
          </a:ln>
        </p:spPr>
      </p:pic>
    </p:spTree>
    <p:extLst>
      <p:ext uri="{BB962C8B-B14F-4D97-AF65-F5344CB8AC3E}">
        <p14:creationId xmlns:p14="http://schemas.microsoft.com/office/powerpoint/2010/main" val="2149454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sz="32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ea typeface="Verdana" pitchFamily="34" charset="0"/>
                <a:cs typeface="Segoe UI" panose="020B0502040204020203" pitchFamily="34" charset="0"/>
              </a:rPr>
              <a:t>2. Model-based reflex agent</a:t>
            </a:r>
          </a:p>
        </p:txBody>
      </p:sp>
      <p:sp>
        <p:nvSpPr>
          <p:cNvPr id="3" name="Content Placeholder 2"/>
          <p:cNvSpPr>
            <a:spLocks noGrp="1"/>
          </p:cNvSpPr>
          <p:nvPr>
            <p:ph idx="1"/>
          </p:nvPr>
        </p:nvSpPr>
        <p:spPr>
          <a:xfrm>
            <a:off x="228600" y="914400"/>
            <a:ext cx="8686800" cy="5410200"/>
          </a:xfrm>
        </p:spPr>
        <p:txBody>
          <a:bodyPr>
            <a:normAutofit/>
          </a:bodyPr>
          <a:lstStyle/>
          <a:p>
            <a:pPr lvl="0"/>
            <a:r>
              <a:rPr lang="en-US" sz="2000" dirty="0">
                <a:latin typeface="Segoe UI" panose="020B0502040204020203" pitchFamily="34" charset="0"/>
                <a:ea typeface="Verdana" pitchFamily="34" charset="0"/>
                <a:cs typeface="Segoe UI" panose="020B0502040204020203" pitchFamily="34" charset="0"/>
              </a:rPr>
              <a:t>It can work in a partially observable environment and track the situation.</a:t>
            </a:r>
          </a:p>
          <a:p>
            <a:pPr lvl="0"/>
            <a:r>
              <a:rPr lang="en-US" sz="2000" dirty="0">
                <a:latin typeface="Segoe UI" panose="020B0502040204020203" pitchFamily="34" charset="0"/>
                <a:ea typeface="Verdana" pitchFamily="34" charset="0"/>
                <a:cs typeface="Segoe UI" panose="020B0502040204020203" pitchFamily="34" charset="0"/>
              </a:rPr>
              <a:t>A model-based agent has two important factors:</a:t>
            </a:r>
          </a:p>
          <a:p>
            <a:pPr lvl="1">
              <a:buFont typeface="Arial" panose="020B0604020202020204" pitchFamily="34" charset="0"/>
              <a:buChar char="•"/>
            </a:pPr>
            <a:r>
              <a:rPr lang="en-US" sz="2000" b="1" dirty="0">
                <a:latin typeface="Segoe UI" panose="020B0502040204020203" pitchFamily="34" charset="0"/>
                <a:ea typeface="Verdana" pitchFamily="34" charset="0"/>
                <a:cs typeface="Segoe UI" panose="020B0502040204020203" pitchFamily="34" charset="0"/>
              </a:rPr>
              <a:t>Model:</a:t>
            </a:r>
            <a:r>
              <a:rPr lang="en-US" sz="2000" dirty="0">
                <a:latin typeface="Segoe UI" panose="020B0502040204020203" pitchFamily="34" charset="0"/>
                <a:ea typeface="Verdana" pitchFamily="34" charset="0"/>
                <a:cs typeface="Segoe UI" panose="020B0502040204020203" pitchFamily="34" charset="0"/>
              </a:rPr>
              <a:t> It is knowledge about "how things happen in the world," so it is called a Model-based agent.</a:t>
            </a:r>
          </a:p>
          <a:p>
            <a:pPr lvl="1">
              <a:buFont typeface="Arial" panose="020B0604020202020204" pitchFamily="34" charset="0"/>
              <a:buChar char="•"/>
            </a:pPr>
            <a:r>
              <a:rPr lang="en-US" sz="2000" b="1" dirty="0">
                <a:latin typeface="Segoe UI" panose="020B0502040204020203" pitchFamily="34" charset="0"/>
                <a:ea typeface="Verdana" pitchFamily="34" charset="0"/>
                <a:cs typeface="Segoe UI" panose="020B0502040204020203" pitchFamily="34" charset="0"/>
              </a:rPr>
              <a:t>Internal State:</a:t>
            </a:r>
            <a:r>
              <a:rPr lang="en-US" sz="2000" dirty="0">
                <a:latin typeface="Segoe UI" panose="020B0502040204020203" pitchFamily="34" charset="0"/>
                <a:ea typeface="Verdana" pitchFamily="34" charset="0"/>
                <a:cs typeface="Segoe UI" panose="020B0502040204020203" pitchFamily="34" charset="0"/>
              </a:rPr>
              <a:t> It is a representation of the current state based on percept history.</a:t>
            </a:r>
          </a:p>
          <a:p>
            <a:pPr lvl="1">
              <a:buNone/>
            </a:pPr>
            <a:endParaRPr lang="en-US" sz="2000" dirty="0">
              <a:latin typeface="Segoe UI" panose="020B0502040204020203" pitchFamily="34" charset="0"/>
              <a:ea typeface="Verdana" pitchFamily="34" charset="0"/>
              <a:cs typeface="Segoe UI" panose="020B0502040204020203" pitchFamily="34" charset="0"/>
            </a:endParaRPr>
          </a:p>
        </p:txBody>
      </p:sp>
      <p:pic>
        <p:nvPicPr>
          <p:cNvPr id="4" name="Picture 3" descr="Types of AI Agents"/>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048000"/>
            <a:ext cx="5638800" cy="3276600"/>
          </a:xfrm>
          <a:prstGeom prst="rect">
            <a:avLst/>
          </a:prstGeom>
          <a:noFill/>
          <a:ln>
            <a:solidFill>
              <a:srgbClr val="CC00CC"/>
            </a:solid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425A3-107E-44D9-A149-9C133A9E3878}"/>
              </a:ext>
            </a:extLst>
          </p:cNvPr>
          <p:cNvSpPr>
            <a:spLocks noGrp="1"/>
          </p:cNvSpPr>
          <p:nvPr>
            <p:ph type="title"/>
          </p:nvPr>
        </p:nvSpPr>
        <p:spPr>
          <a:xfrm>
            <a:off x="457200" y="274638"/>
            <a:ext cx="8229600" cy="563562"/>
          </a:xfrm>
        </p:spPr>
        <p:txBody>
          <a:bodyPr>
            <a:normAutofit fontScale="90000"/>
          </a:bodyPr>
          <a:lstStyle/>
          <a:p>
            <a:pPr algn="l"/>
            <a:r>
              <a:rPr lang="en-US" sz="32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ea typeface="Verdana" pitchFamily="34" charset="0"/>
                <a:cs typeface="Segoe UI" panose="020B0502040204020203" pitchFamily="34" charset="0"/>
              </a:rPr>
              <a:t>2. Model-based reflex agent</a:t>
            </a:r>
            <a:endParaRPr lang="en-US" sz="3200" dirty="0"/>
          </a:p>
        </p:txBody>
      </p:sp>
      <p:sp>
        <p:nvSpPr>
          <p:cNvPr id="3" name="Content Placeholder 2">
            <a:extLst>
              <a:ext uri="{FF2B5EF4-FFF2-40B4-BE49-F238E27FC236}">
                <a16:creationId xmlns:a16="http://schemas.microsoft.com/office/drawing/2014/main" id="{78ABB8DD-5439-46EB-A54F-F2C9102024BD}"/>
              </a:ext>
            </a:extLst>
          </p:cNvPr>
          <p:cNvSpPr>
            <a:spLocks noGrp="1"/>
          </p:cNvSpPr>
          <p:nvPr>
            <p:ph idx="1"/>
          </p:nvPr>
        </p:nvSpPr>
        <p:spPr>
          <a:xfrm>
            <a:off x="457200" y="990600"/>
            <a:ext cx="8229600" cy="5135563"/>
          </a:xfrm>
        </p:spPr>
        <p:txBody>
          <a:bodyPr/>
          <a:lstStyle/>
          <a:p>
            <a:pPr lvl="0"/>
            <a:r>
              <a:rPr lang="en-US" sz="2000" dirty="0">
                <a:latin typeface="Segoe UI" panose="020B0502040204020203" pitchFamily="34" charset="0"/>
                <a:ea typeface="Verdana" pitchFamily="34" charset="0"/>
                <a:cs typeface="Segoe UI" panose="020B0502040204020203" pitchFamily="34" charset="0"/>
              </a:rPr>
              <a:t>These agents have the model, "which is knowledge of the world" and based on the model they perform actions.</a:t>
            </a:r>
          </a:p>
          <a:p>
            <a:pPr lvl="0"/>
            <a:r>
              <a:rPr lang="en-US" sz="2000" dirty="0">
                <a:latin typeface="Segoe UI" panose="020B0502040204020203" pitchFamily="34" charset="0"/>
                <a:ea typeface="Verdana" pitchFamily="34" charset="0"/>
                <a:cs typeface="Segoe UI" panose="020B0502040204020203" pitchFamily="34" charset="0"/>
              </a:rPr>
              <a:t>Updating the agent state requires information about:</a:t>
            </a:r>
          </a:p>
          <a:p>
            <a:pPr lvl="1">
              <a:buFont typeface="Arial" panose="020B0604020202020204" pitchFamily="34" charset="0"/>
              <a:buChar char="•"/>
            </a:pPr>
            <a:r>
              <a:rPr lang="en-US" sz="2000" dirty="0">
                <a:latin typeface="Segoe UI" panose="020B0502040204020203" pitchFamily="34" charset="0"/>
                <a:ea typeface="Verdana" pitchFamily="34" charset="0"/>
                <a:cs typeface="Segoe UI" panose="020B0502040204020203" pitchFamily="34" charset="0"/>
              </a:rPr>
              <a:t>How the world evolves?</a:t>
            </a:r>
          </a:p>
          <a:p>
            <a:pPr lvl="1">
              <a:buFont typeface="Arial" panose="020B0604020202020204" pitchFamily="34" charset="0"/>
              <a:buChar char="•"/>
            </a:pPr>
            <a:r>
              <a:rPr lang="en-US" sz="2000" dirty="0">
                <a:latin typeface="Segoe UI" panose="020B0502040204020203" pitchFamily="34" charset="0"/>
                <a:ea typeface="Verdana" pitchFamily="34" charset="0"/>
                <a:cs typeface="Segoe UI" panose="020B0502040204020203" pitchFamily="34" charset="0"/>
              </a:rPr>
              <a:t>How the agent's action affects the world?</a:t>
            </a:r>
          </a:p>
          <a:p>
            <a:pPr marL="0" indent="0">
              <a:buNone/>
            </a:pPr>
            <a:endParaRPr lang="en-US" dirty="0"/>
          </a:p>
        </p:txBody>
      </p:sp>
      <p:pic>
        <p:nvPicPr>
          <p:cNvPr id="4" name="Picture 3" descr="Types of AI Agents">
            <a:extLst>
              <a:ext uri="{FF2B5EF4-FFF2-40B4-BE49-F238E27FC236}">
                <a16:creationId xmlns:a16="http://schemas.microsoft.com/office/drawing/2014/main" id="{246CC49F-4D17-4C5D-BF5A-D99B5151434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14500" y="2895600"/>
            <a:ext cx="5715000" cy="3230563"/>
          </a:xfrm>
          <a:prstGeom prst="rect">
            <a:avLst/>
          </a:prstGeom>
          <a:noFill/>
          <a:ln>
            <a:solidFill>
              <a:srgbClr val="CC00CC"/>
            </a:solidFill>
          </a:ln>
        </p:spPr>
      </p:pic>
    </p:spTree>
    <p:extLst>
      <p:ext uri="{BB962C8B-B14F-4D97-AF65-F5344CB8AC3E}">
        <p14:creationId xmlns:p14="http://schemas.microsoft.com/office/powerpoint/2010/main" val="2608727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sz="32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ea typeface="Verdana" pitchFamily="34" charset="0"/>
                <a:cs typeface="Segoe UI" panose="020B0502040204020203" pitchFamily="34" charset="0"/>
              </a:rPr>
              <a:t>3. Goal-based agents</a:t>
            </a:r>
          </a:p>
        </p:txBody>
      </p:sp>
      <p:sp>
        <p:nvSpPr>
          <p:cNvPr id="3" name="Content Placeholder 2"/>
          <p:cNvSpPr>
            <a:spLocks noGrp="1"/>
          </p:cNvSpPr>
          <p:nvPr>
            <p:ph idx="1"/>
          </p:nvPr>
        </p:nvSpPr>
        <p:spPr>
          <a:xfrm>
            <a:off x="152400" y="946879"/>
            <a:ext cx="8839200" cy="5334000"/>
          </a:xfrm>
        </p:spPr>
        <p:txBody>
          <a:bodyPr>
            <a:normAutofit/>
          </a:bodyPr>
          <a:lstStyle/>
          <a:p>
            <a:pPr lvl="0" algn="just"/>
            <a:r>
              <a:rPr lang="en-US" sz="1800" dirty="0">
                <a:latin typeface="Segoe UI" panose="020B0502040204020203" pitchFamily="34" charset="0"/>
                <a:ea typeface="Verdana" pitchFamily="34" charset="0"/>
                <a:cs typeface="Segoe UI" panose="020B0502040204020203" pitchFamily="34" charset="0"/>
              </a:rPr>
              <a:t>The knowledge of the current state environment is not always sufficient to decide for an agent to what to do?</a:t>
            </a:r>
          </a:p>
          <a:p>
            <a:pPr lvl="0" algn="just"/>
            <a:r>
              <a:rPr lang="en-US" sz="1800" dirty="0">
                <a:latin typeface="Segoe UI" panose="020B0502040204020203" pitchFamily="34" charset="0"/>
                <a:ea typeface="Verdana" pitchFamily="34" charset="0"/>
                <a:cs typeface="Segoe UI" panose="020B0502040204020203" pitchFamily="34" charset="0"/>
              </a:rPr>
              <a:t>The agent needs to know its goal which describes desirable situations.</a:t>
            </a:r>
          </a:p>
          <a:p>
            <a:pPr lvl="0" algn="just"/>
            <a:r>
              <a:rPr lang="en-US" sz="1800" dirty="0">
                <a:latin typeface="Segoe UI" panose="020B0502040204020203" pitchFamily="34" charset="0"/>
                <a:ea typeface="Verdana" pitchFamily="34" charset="0"/>
                <a:cs typeface="Segoe UI" panose="020B0502040204020203" pitchFamily="34" charset="0"/>
              </a:rPr>
              <a:t>It expand the capabilities of the model-based agent by having the "goal" information.</a:t>
            </a:r>
          </a:p>
          <a:p>
            <a:pPr lvl="0" algn="just"/>
            <a:r>
              <a:rPr lang="en-US" sz="1800" dirty="0">
                <a:latin typeface="Segoe UI" panose="020B0502040204020203" pitchFamily="34" charset="0"/>
                <a:ea typeface="Verdana" pitchFamily="34" charset="0"/>
                <a:cs typeface="Segoe UI" panose="020B0502040204020203" pitchFamily="34" charset="0"/>
              </a:rPr>
              <a:t>They choose an action, so that they can achieve the goal.</a:t>
            </a:r>
          </a:p>
          <a:p>
            <a:pPr lvl="0" algn="just"/>
            <a:r>
              <a:rPr lang="en-US" sz="1800" dirty="0">
                <a:latin typeface="Segoe UI" panose="020B0502040204020203" pitchFamily="34" charset="0"/>
                <a:ea typeface="Verdana" pitchFamily="34" charset="0"/>
                <a:cs typeface="Segoe UI" panose="020B0502040204020203" pitchFamily="34" charset="0"/>
              </a:rPr>
              <a:t>These agents may have to consider a long sequence of possible actions before deciding whether the goal is achieved or not.  </a:t>
            </a:r>
          </a:p>
          <a:p>
            <a:pPr marL="0" indent="0">
              <a:buNone/>
            </a:pPr>
            <a:endParaRPr lang="en-US" sz="1800" dirty="0">
              <a:latin typeface="Segoe UI" panose="020B0502040204020203" pitchFamily="34" charset="0"/>
              <a:cs typeface="Segoe UI" panose="020B0502040204020203" pitchFamily="34" charset="0"/>
            </a:endParaRPr>
          </a:p>
        </p:txBody>
      </p:sp>
      <p:pic>
        <p:nvPicPr>
          <p:cNvPr id="4" name="Picture 3" descr="Types of AI Agents"/>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471290"/>
            <a:ext cx="5715000" cy="3112071"/>
          </a:xfrm>
          <a:prstGeom prst="rect">
            <a:avLst/>
          </a:prstGeom>
          <a:noFill/>
          <a:ln>
            <a:solidFill>
              <a:srgbClr val="CC00CC"/>
            </a:solid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sz="32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ea typeface="Verdana" pitchFamily="34" charset="0"/>
                <a:cs typeface="Segoe UI" panose="020B0502040204020203" pitchFamily="34" charset="0"/>
              </a:rPr>
              <a:t>4. Utility-based agents</a:t>
            </a:r>
          </a:p>
        </p:txBody>
      </p:sp>
      <p:sp>
        <p:nvSpPr>
          <p:cNvPr id="3" name="Content Placeholder 2"/>
          <p:cNvSpPr>
            <a:spLocks noGrp="1"/>
          </p:cNvSpPr>
          <p:nvPr>
            <p:ph idx="1"/>
          </p:nvPr>
        </p:nvSpPr>
        <p:spPr>
          <a:xfrm>
            <a:off x="457200" y="838200"/>
            <a:ext cx="8229600" cy="5867400"/>
          </a:xfrm>
        </p:spPr>
        <p:txBody>
          <a:bodyPr>
            <a:normAutofit/>
          </a:bodyPr>
          <a:lstStyle/>
          <a:p>
            <a:pPr algn="just"/>
            <a:r>
              <a:rPr lang="en-US" sz="1800" dirty="0">
                <a:latin typeface="Segoe UI" panose="020B0502040204020203" pitchFamily="34" charset="0"/>
                <a:ea typeface="Verdana" pitchFamily="34" charset="0"/>
                <a:cs typeface="Segoe UI" panose="020B0502040204020203" pitchFamily="34" charset="0"/>
              </a:rPr>
              <a:t>These agents  provide an extra component of utility measurement which makes them different by providing a measure of success at a given state.</a:t>
            </a:r>
          </a:p>
          <a:p>
            <a:pPr lvl="0" algn="just"/>
            <a:r>
              <a:rPr lang="en-US" sz="1800" dirty="0">
                <a:latin typeface="Segoe UI" panose="020B0502040204020203" pitchFamily="34" charset="0"/>
                <a:ea typeface="Verdana" pitchFamily="34" charset="0"/>
                <a:cs typeface="Segoe UI" panose="020B0502040204020203" pitchFamily="34" charset="0"/>
              </a:rPr>
              <a:t>Its act based not only goals but also the best way to achieve the goal.</a:t>
            </a:r>
          </a:p>
          <a:p>
            <a:pPr lvl="0" algn="just"/>
            <a:r>
              <a:rPr lang="en-US" sz="1800" dirty="0">
                <a:latin typeface="Segoe UI" panose="020B0502040204020203" pitchFamily="34" charset="0"/>
                <a:ea typeface="Verdana" pitchFamily="34" charset="0"/>
                <a:cs typeface="Segoe UI" panose="020B0502040204020203" pitchFamily="34" charset="0"/>
              </a:rPr>
              <a:t>It is useful when there are multiple possible alternatives, and an agent must choose in order to perform the best action.</a:t>
            </a:r>
          </a:p>
          <a:p>
            <a:pPr lvl="0" algn="just"/>
            <a:r>
              <a:rPr lang="en-US" sz="1800" dirty="0">
                <a:latin typeface="Segoe UI" panose="020B0502040204020203" pitchFamily="34" charset="0"/>
                <a:ea typeface="Verdana" pitchFamily="34" charset="0"/>
                <a:cs typeface="Segoe UI" panose="020B0502040204020203" pitchFamily="34" charset="0"/>
              </a:rPr>
              <a:t>The utility function maps each state to a real number to check how efficiently each action achieves the goals.</a:t>
            </a:r>
          </a:p>
        </p:txBody>
      </p:sp>
      <p:pic>
        <p:nvPicPr>
          <p:cNvPr id="4" name="Picture 3" descr="Types of AI Agents"/>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124200"/>
            <a:ext cx="6248400" cy="3505200"/>
          </a:xfrm>
          <a:prstGeom prst="rect">
            <a:avLst/>
          </a:prstGeom>
          <a:noFill/>
          <a:ln>
            <a:solidFill>
              <a:srgbClr val="CC00CC"/>
            </a:solid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9"/>
          </a:xfrm>
        </p:spPr>
        <p:txBody>
          <a:bodyPr>
            <a:noAutofit/>
          </a:bodyPr>
          <a:lstStyle/>
          <a:p>
            <a:pPr algn="l"/>
            <a:r>
              <a:rPr lang="en-US" sz="32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ea typeface="Verdana" pitchFamily="34" charset="0"/>
                <a:cs typeface="Segoe UI" panose="020B0502040204020203" pitchFamily="34" charset="0"/>
              </a:rPr>
              <a:t>5. Learning Agents</a:t>
            </a:r>
          </a:p>
        </p:txBody>
      </p:sp>
      <p:sp>
        <p:nvSpPr>
          <p:cNvPr id="3" name="Content Placeholder 2"/>
          <p:cNvSpPr>
            <a:spLocks noGrp="1"/>
          </p:cNvSpPr>
          <p:nvPr>
            <p:ph idx="1"/>
          </p:nvPr>
        </p:nvSpPr>
        <p:spPr>
          <a:xfrm>
            <a:off x="228600" y="914400"/>
            <a:ext cx="8458200" cy="5211763"/>
          </a:xfrm>
        </p:spPr>
        <p:txBody>
          <a:bodyPr>
            <a:normAutofit/>
          </a:bodyPr>
          <a:lstStyle/>
          <a:p>
            <a:pPr lvl="0" algn="just"/>
            <a:r>
              <a:rPr lang="en-US" sz="2000" dirty="0">
                <a:latin typeface="Segoe UI" panose="020B0502040204020203" pitchFamily="34" charset="0"/>
                <a:ea typeface="Verdana" pitchFamily="34" charset="0"/>
                <a:cs typeface="Segoe UI" panose="020B0502040204020203" pitchFamily="34" charset="0"/>
              </a:rPr>
              <a:t>A learning agent in AI is the type of agent which can learn from its past experiences, or it has learning capabilities.</a:t>
            </a:r>
          </a:p>
          <a:p>
            <a:pPr lvl="0" algn="just"/>
            <a:r>
              <a:rPr lang="en-US" sz="2000" dirty="0">
                <a:latin typeface="Segoe UI" panose="020B0502040204020203" pitchFamily="34" charset="0"/>
                <a:ea typeface="Verdana" pitchFamily="34" charset="0"/>
                <a:cs typeface="Segoe UI" panose="020B0502040204020203" pitchFamily="34" charset="0"/>
              </a:rPr>
              <a:t>It starts to act with basic knowledge and then able to act and adapt automatically through learning.</a:t>
            </a:r>
          </a:p>
          <a:p>
            <a:pPr lvl="0">
              <a:buNone/>
            </a:pPr>
            <a:endParaRPr lang="en-US" sz="2000" dirty="0">
              <a:latin typeface="Segoe UI" panose="020B0502040204020203" pitchFamily="34" charset="0"/>
              <a:ea typeface="Verdana" pitchFamily="34" charset="0"/>
              <a:cs typeface="Segoe UI" panose="020B0502040204020203" pitchFamily="34" charset="0"/>
            </a:endParaRPr>
          </a:p>
        </p:txBody>
      </p:sp>
      <p:pic>
        <p:nvPicPr>
          <p:cNvPr id="4" name="Picture 3" descr="Types of AI Agents"/>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743200"/>
            <a:ext cx="5715000" cy="3352800"/>
          </a:xfrm>
          <a:prstGeom prst="rect">
            <a:avLst/>
          </a:prstGeom>
          <a:noFill/>
          <a:ln>
            <a:solidFill>
              <a:srgbClr val="CC00CC"/>
            </a:solid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CD262-C7E2-45D8-9D0D-CB6AAC5AC0E9}"/>
              </a:ext>
            </a:extLst>
          </p:cNvPr>
          <p:cNvSpPr>
            <a:spLocks noGrp="1"/>
          </p:cNvSpPr>
          <p:nvPr>
            <p:ph type="title"/>
          </p:nvPr>
        </p:nvSpPr>
        <p:spPr>
          <a:xfrm>
            <a:off x="457200" y="274638"/>
            <a:ext cx="8229600" cy="639762"/>
          </a:xfrm>
        </p:spPr>
        <p:txBody>
          <a:bodyPr>
            <a:normAutofit/>
          </a:bodyPr>
          <a:lstStyle/>
          <a:p>
            <a:pPr algn="l"/>
            <a:r>
              <a:rPr lang="en-US" sz="32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ea typeface="Verdana" pitchFamily="34" charset="0"/>
                <a:cs typeface="Segoe UI" panose="020B0502040204020203" pitchFamily="34" charset="0"/>
              </a:rPr>
              <a:t>5. Learning Agents</a:t>
            </a:r>
            <a:endParaRPr lang="en-US" sz="3200" dirty="0"/>
          </a:p>
        </p:txBody>
      </p:sp>
      <p:sp>
        <p:nvSpPr>
          <p:cNvPr id="3" name="Content Placeholder 2">
            <a:extLst>
              <a:ext uri="{FF2B5EF4-FFF2-40B4-BE49-F238E27FC236}">
                <a16:creationId xmlns:a16="http://schemas.microsoft.com/office/drawing/2014/main" id="{DAB7523B-151B-4932-BDE4-09AE865B3880}"/>
              </a:ext>
            </a:extLst>
          </p:cNvPr>
          <p:cNvSpPr>
            <a:spLocks noGrp="1"/>
          </p:cNvSpPr>
          <p:nvPr>
            <p:ph idx="1"/>
          </p:nvPr>
        </p:nvSpPr>
        <p:spPr>
          <a:xfrm>
            <a:off x="304800" y="990600"/>
            <a:ext cx="8382000" cy="5135563"/>
          </a:xfrm>
        </p:spPr>
        <p:txBody>
          <a:bodyPr>
            <a:normAutofit/>
          </a:bodyPr>
          <a:lstStyle/>
          <a:p>
            <a:pPr lvl="0"/>
            <a:r>
              <a:rPr lang="en-US" sz="2000" dirty="0">
                <a:latin typeface="Segoe UI" panose="020B0502040204020203" pitchFamily="34" charset="0"/>
                <a:cs typeface="Segoe UI" panose="020B0502040204020203" pitchFamily="34" charset="0"/>
              </a:rPr>
              <a:t>A learning agent has mainly four conceptual components, which are:</a:t>
            </a:r>
            <a:endParaRPr lang="en-US" dirty="0">
              <a:latin typeface="Segoe UI" panose="020B0502040204020203" pitchFamily="34" charset="0"/>
              <a:cs typeface="Segoe UI" panose="020B0502040204020203" pitchFamily="34" charset="0"/>
            </a:endParaRPr>
          </a:p>
          <a:p>
            <a:pPr marL="344488" lvl="1" indent="-344488" algn="just">
              <a:buFont typeface="+mj-lt"/>
              <a:buAutoNum type="arabicPeriod"/>
            </a:pPr>
            <a:r>
              <a:rPr lang="en-US" sz="2000" b="1" dirty="0">
                <a:latin typeface="Segoe UI" panose="020B0502040204020203" pitchFamily="34" charset="0"/>
                <a:cs typeface="Segoe UI" panose="020B0502040204020203" pitchFamily="34" charset="0"/>
              </a:rPr>
              <a:t>Learning element:</a:t>
            </a:r>
            <a:r>
              <a:rPr lang="en-US" sz="2000" dirty="0">
                <a:latin typeface="Segoe UI" panose="020B0502040204020203" pitchFamily="34" charset="0"/>
                <a:cs typeface="Segoe UI" panose="020B0502040204020203" pitchFamily="34" charset="0"/>
              </a:rPr>
              <a:t> It is responsible for making improvements by learning from environment.</a:t>
            </a:r>
            <a:endParaRPr lang="en-US" dirty="0">
              <a:latin typeface="Segoe UI" panose="020B0502040204020203" pitchFamily="34" charset="0"/>
              <a:cs typeface="Segoe UI" panose="020B0502040204020203" pitchFamily="34" charset="0"/>
            </a:endParaRPr>
          </a:p>
          <a:p>
            <a:pPr marL="344488" lvl="1" indent="-344488" algn="just">
              <a:buFont typeface="+mj-lt"/>
              <a:buAutoNum type="arabicPeriod"/>
            </a:pPr>
            <a:r>
              <a:rPr lang="en-US" sz="2000" b="1" dirty="0">
                <a:latin typeface="Segoe UI" panose="020B0502040204020203" pitchFamily="34" charset="0"/>
                <a:cs typeface="Segoe UI" panose="020B0502040204020203" pitchFamily="34" charset="0"/>
              </a:rPr>
              <a:t>Critic:</a:t>
            </a:r>
            <a:r>
              <a:rPr lang="en-US" sz="2000" dirty="0">
                <a:latin typeface="Segoe UI" panose="020B0502040204020203" pitchFamily="34" charset="0"/>
                <a:cs typeface="Segoe UI" panose="020B0502040204020203" pitchFamily="34" charset="0"/>
              </a:rPr>
              <a:t> Learning element takes feedback from critic which describes that how well the agent is doing with respect to a fixed performance standard.</a:t>
            </a:r>
            <a:endParaRPr lang="en-US" dirty="0">
              <a:latin typeface="Segoe UI" panose="020B0502040204020203" pitchFamily="34" charset="0"/>
              <a:cs typeface="Segoe UI" panose="020B0502040204020203" pitchFamily="34" charset="0"/>
            </a:endParaRPr>
          </a:p>
          <a:p>
            <a:pPr marL="344488" lvl="1" indent="-344488" algn="just">
              <a:buFont typeface="+mj-lt"/>
              <a:buAutoNum type="arabicPeriod"/>
            </a:pPr>
            <a:r>
              <a:rPr lang="en-US" sz="2000" b="1" dirty="0">
                <a:latin typeface="Segoe UI" panose="020B0502040204020203" pitchFamily="34" charset="0"/>
                <a:cs typeface="Segoe UI" panose="020B0502040204020203" pitchFamily="34" charset="0"/>
              </a:rPr>
              <a:t>Performance element:</a:t>
            </a:r>
            <a:r>
              <a:rPr lang="en-US" sz="2000" dirty="0">
                <a:latin typeface="Segoe UI" panose="020B0502040204020203" pitchFamily="34" charset="0"/>
                <a:cs typeface="Segoe UI" panose="020B0502040204020203" pitchFamily="34" charset="0"/>
              </a:rPr>
              <a:t> It is responsible for selecting external action</a:t>
            </a:r>
            <a:endParaRPr lang="en-US" dirty="0">
              <a:latin typeface="Segoe UI" panose="020B0502040204020203" pitchFamily="34" charset="0"/>
              <a:cs typeface="Segoe UI" panose="020B0502040204020203" pitchFamily="34" charset="0"/>
            </a:endParaRPr>
          </a:p>
          <a:p>
            <a:pPr marL="344488" lvl="1" indent="-344488" algn="just">
              <a:buFont typeface="+mj-lt"/>
              <a:buAutoNum type="arabicPeriod"/>
            </a:pPr>
            <a:r>
              <a:rPr lang="en-US" sz="2000" b="1" dirty="0">
                <a:latin typeface="Segoe UI" panose="020B0502040204020203" pitchFamily="34" charset="0"/>
                <a:cs typeface="Segoe UI" panose="020B0502040204020203" pitchFamily="34" charset="0"/>
              </a:rPr>
              <a:t>Problem generator:</a:t>
            </a:r>
            <a:r>
              <a:rPr lang="en-US" sz="2000" dirty="0">
                <a:latin typeface="Segoe UI" panose="020B0502040204020203" pitchFamily="34" charset="0"/>
                <a:cs typeface="Segoe UI" panose="020B0502040204020203" pitchFamily="34" charset="0"/>
              </a:rPr>
              <a:t> This component is responsible for suggesting actions that will lead to new and informative experiences.</a:t>
            </a:r>
            <a:endParaRPr lang="en-US" dirty="0">
              <a:latin typeface="Segoe UI" panose="020B0502040204020203" pitchFamily="34" charset="0"/>
              <a:cs typeface="Segoe UI" panose="020B0502040204020203" pitchFamily="34" charset="0"/>
            </a:endParaRPr>
          </a:p>
          <a:p>
            <a:pPr lvl="0" algn="just"/>
            <a:endParaRPr lang="en-US" sz="2000" dirty="0">
              <a:latin typeface="Segoe UI" panose="020B0502040204020203" pitchFamily="34" charset="0"/>
              <a:cs typeface="Segoe UI" panose="020B0502040204020203" pitchFamily="34" charset="0"/>
            </a:endParaRPr>
          </a:p>
          <a:p>
            <a:pPr lvl="0" algn="just"/>
            <a:r>
              <a:rPr lang="en-US" sz="2000" dirty="0">
                <a:latin typeface="Segoe UI" panose="020B0502040204020203" pitchFamily="34" charset="0"/>
                <a:cs typeface="Segoe UI" panose="020B0502040204020203" pitchFamily="34" charset="0"/>
              </a:rPr>
              <a:t>Hence, learning agents can learn, analyze performance, and look for new ways to improve the performance.</a:t>
            </a:r>
            <a:endParaRPr lang="en-US" sz="2800"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23646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sz="32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ea typeface="Verdana" pitchFamily="34" charset="0"/>
                <a:cs typeface="Segoe UI" panose="020B0502040204020203" pitchFamily="34" charset="0"/>
              </a:rPr>
              <a:t>PEAS Representation</a:t>
            </a:r>
          </a:p>
        </p:txBody>
      </p:sp>
      <p:sp>
        <p:nvSpPr>
          <p:cNvPr id="3" name="Content Placeholder 2"/>
          <p:cNvSpPr>
            <a:spLocks noGrp="1"/>
          </p:cNvSpPr>
          <p:nvPr>
            <p:ph idx="1"/>
          </p:nvPr>
        </p:nvSpPr>
        <p:spPr>
          <a:xfrm>
            <a:off x="457200" y="990600"/>
            <a:ext cx="8229600" cy="5135563"/>
          </a:xfrm>
        </p:spPr>
        <p:txBody>
          <a:bodyPr>
            <a:normAutofit/>
          </a:bodyPr>
          <a:lstStyle/>
          <a:p>
            <a:pPr marL="0" indent="0">
              <a:buNone/>
            </a:pPr>
            <a:r>
              <a:rPr lang="en-US" sz="2000" dirty="0">
                <a:latin typeface="Segoe UI" panose="020B0502040204020203" pitchFamily="34" charset="0"/>
                <a:ea typeface="Verdana" pitchFamily="34" charset="0"/>
                <a:cs typeface="Segoe UI" panose="020B0502040204020203" pitchFamily="34" charset="0"/>
              </a:rPr>
              <a:t>PEAS is a type of model on which an AI agent works upon.  It is made up of </a:t>
            </a:r>
            <a:r>
              <a:rPr lang="en-US" sz="2000" b="1" dirty="0">
                <a:latin typeface="Segoe UI" panose="020B0502040204020203" pitchFamily="34" charset="0"/>
                <a:ea typeface="Verdana" pitchFamily="34" charset="0"/>
                <a:cs typeface="Segoe UI" panose="020B0502040204020203" pitchFamily="34" charset="0"/>
              </a:rPr>
              <a:t>four</a:t>
            </a:r>
            <a:r>
              <a:rPr lang="en-US" sz="2000" dirty="0">
                <a:latin typeface="Segoe UI" panose="020B0502040204020203" pitchFamily="34" charset="0"/>
                <a:ea typeface="Verdana" pitchFamily="34" charset="0"/>
                <a:cs typeface="Segoe UI" panose="020B0502040204020203" pitchFamily="34" charset="0"/>
              </a:rPr>
              <a:t> words:</a:t>
            </a:r>
          </a:p>
          <a:p>
            <a:pPr lvl="0"/>
            <a:r>
              <a:rPr lang="en-US" sz="2000" b="1" dirty="0">
                <a:latin typeface="Segoe UI" panose="020B0502040204020203" pitchFamily="34" charset="0"/>
                <a:ea typeface="Verdana" pitchFamily="34" charset="0"/>
                <a:cs typeface="Segoe UI" panose="020B0502040204020203" pitchFamily="34" charset="0"/>
              </a:rPr>
              <a:t>P:</a:t>
            </a:r>
            <a:r>
              <a:rPr lang="en-US" sz="2000" dirty="0">
                <a:latin typeface="Segoe UI" panose="020B0502040204020203" pitchFamily="34" charset="0"/>
                <a:ea typeface="Verdana" pitchFamily="34" charset="0"/>
                <a:cs typeface="Segoe UI" panose="020B0502040204020203" pitchFamily="34" charset="0"/>
              </a:rPr>
              <a:t> Performance measure</a:t>
            </a:r>
          </a:p>
          <a:p>
            <a:pPr lvl="0"/>
            <a:r>
              <a:rPr lang="en-US" sz="2000" b="1" dirty="0">
                <a:latin typeface="Segoe UI" panose="020B0502040204020203" pitchFamily="34" charset="0"/>
                <a:ea typeface="Verdana" pitchFamily="34" charset="0"/>
                <a:cs typeface="Segoe UI" panose="020B0502040204020203" pitchFamily="34" charset="0"/>
              </a:rPr>
              <a:t>E:</a:t>
            </a:r>
            <a:r>
              <a:rPr lang="en-US" sz="2000" dirty="0">
                <a:latin typeface="Segoe UI" panose="020B0502040204020203" pitchFamily="34" charset="0"/>
                <a:ea typeface="Verdana" pitchFamily="34" charset="0"/>
                <a:cs typeface="Segoe UI" panose="020B0502040204020203" pitchFamily="34" charset="0"/>
              </a:rPr>
              <a:t> Environment</a:t>
            </a:r>
          </a:p>
          <a:p>
            <a:pPr lvl="0"/>
            <a:r>
              <a:rPr lang="en-US" sz="2000" b="1" dirty="0">
                <a:latin typeface="Segoe UI" panose="020B0502040204020203" pitchFamily="34" charset="0"/>
                <a:ea typeface="Verdana" pitchFamily="34" charset="0"/>
                <a:cs typeface="Segoe UI" panose="020B0502040204020203" pitchFamily="34" charset="0"/>
              </a:rPr>
              <a:t>A:</a:t>
            </a:r>
            <a:r>
              <a:rPr lang="en-US" sz="2000" dirty="0">
                <a:latin typeface="Segoe UI" panose="020B0502040204020203" pitchFamily="34" charset="0"/>
                <a:ea typeface="Verdana" pitchFamily="34" charset="0"/>
                <a:cs typeface="Segoe UI" panose="020B0502040204020203" pitchFamily="34" charset="0"/>
              </a:rPr>
              <a:t> Actuators</a:t>
            </a:r>
          </a:p>
          <a:p>
            <a:pPr lvl="0"/>
            <a:r>
              <a:rPr lang="en-US" sz="2000" b="1" dirty="0">
                <a:latin typeface="Segoe UI" panose="020B0502040204020203" pitchFamily="34" charset="0"/>
                <a:ea typeface="Verdana" pitchFamily="34" charset="0"/>
                <a:cs typeface="Segoe UI" panose="020B0502040204020203" pitchFamily="34" charset="0"/>
              </a:rPr>
              <a:t>S:</a:t>
            </a:r>
            <a:r>
              <a:rPr lang="en-US" sz="2000" dirty="0">
                <a:latin typeface="Segoe UI" panose="020B0502040204020203" pitchFamily="34" charset="0"/>
                <a:ea typeface="Verdana" pitchFamily="34" charset="0"/>
                <a:cs typeface="Segoe UI" panose="020B0502040204020203" pitchFamily="34" charset="0"/>
              </a:rPr>
              <a:t> Sensors</a:t>
            </a:r>
          </a:p>
          <a:p>
            <a:pPr lvl="0">
              <a:buNone/>
            </a:pPr>
            <a:endParaRPr lang="en-US" sz="2000" dirty="0">
              <a:latin typeface="Segoe UI" panose="020B0502040204020203" pitchFamily="34" charset="0"/>
              <a:ea typeface="Verdana" pitchFamily="34" charset="0"/>
              <a:cs typeface="Segoe UI" panose="020B0502040204020203" pitchFamily="34" charset="0"/>
            </a:endParaRPr>
          </a:p>
          <a:p>
            <a:pPr marL="749300" indent="-749300">
              <a:buNone/>
            </a:pPr>
            <a:r>
              <a:rPr lang="en-US" sz="2000" b="1" dirty="0">
                <a:solidFill>
                  <a:schemeClr val="accent3"/>
                </a:solidFill>
                <a:latin typeface="Segoe UI" panose="020B0502040204020203" pitchFamily="34" charset="0"/>
                <a:ea typeface="Verdana" pitchFamily="34" charset="0"/>
                <a:cs typeface="Segoe UI" panose="020B0502040204020203" pitchFamily="34" charset="0"/>
              </a:rPr>
              <a:t>Note:</a:t>
            </a:r>
            <a:r>
              <a:rPr lang="en-US" sz="2000" dirty="0">
                <a:latin typeface="Segoe UI" panose="020B0502040204020203" pitchFamily="34" charset="0"/>
                <a:ea typeface="Verdana" pitchFamily="34" charset="0"/>
                <a:cs typeface="Segoe UI" panose="020B0502040204020203" pitchFamily="34" charset="0"/>
              </a:rPr>
              <a:t> Here performance measure is the objective for the </a:t>
            </a:r>
            <a:r>
              <a:rPr lang="en-US" sz="2000" b="1" dirty="0">
                <a:solidFill>
                  <a:schemeClr val="accent2"/>
                </a:solidFill>
                <a:latin typeface="Segoe UI" panose="020B0502040204020203" pitchFamily="34" charset="0"/>
                <a:ea typeface="Verdana" pitchFamily="34" charset="0"/>
                <a:cs typeface="Segoe UI" panose="020B0502040204020203" pitchFamily="34" charset="0"/>
              </a:rPr>
              <a:t>success</a:t>
            </a:r>
            <a:r>
              <a:rPr lang="en-US" sz="2000" dirty="0">
                <a:latin typeface="Segoe UI" panose="020B0502040204020203" pitchFamily="34" charset="0"/>
                <a:ea typeface="Verdana" pitchFamily="34" charset="0"/>
                <a:cs typeface="Segoe UI" panose="020B0502040204020203" pitchFamily="34" charset="0"/>
              </a:rPr>
              <a:t> of an       agent's behavior.</a:t>
            </a:r>
          </a:p>
          <a:p>
            <a:endParaRPr lang="en-US" dirty="0">
              <a:latin typeface="Segoe UI" panose="020B0502040204020203" pitchFamily="34" charset="0"/>
              <a:cs typeface="Segoe UI" panose="020B0502040204020203"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sz="3200" dirty="0">
                <a:solidFill>
                  <a:srgbClr val="27197D"/>
                </a:solidFill>
                <a:effectLst>
                  <a:outerShdw blurRad="38100" dist="38100" dir="2700000" algn="tl">
                    <a:srgbClr val="000000">
                      <a:alpha val="43137"/>
                    </a:srgbClr>
                  </a:outerShdw>
                </a:effectLst>
                <a:latin typeface="Segoe UI" panose="020B0502040204020203" pitchFamily="34" charset="0"/>
                <a:ea typeface="Verdana" pitchFamily="34" charset="0"/>
                <a:cs typeface="Segoe UI" panose="020B0502040204020203" pitchFamily="34" charset="0"/>
              </a:rPr>
              <a:t>PEAS for self-driving cars:</a:t>
            </a:r>
          </a:p>
        </p:txBody>
      </p:sp>
      <p:sp>
        <p:nvSpPr>
          <p:cNvPr id="3" name="Content Placeholder 2"/>
          <p:cNvSpPr>
            <a:spLocks noGrp="1"/>
          </p:cNvSpPr>
          <p:nvPr>
            <p:ph idx="1"/>
          </p:nvPr>
        </p:nvSpPr>
        <p:spPr>
          <a:xfrm>
            <a:off x="457200" y="1066800"/>
            <a:ext cx="8229600" cy="5486400"/>
          </a:xfrm>
        </p:spPr>
        <p:txBody>
          <a:bodyPr>
            <a:normAutofit lnSpcReduction="10000"/>
          </a:bodyPr>
          <a:lstStyle/>
          <a:p>
            <a:endParaRPr lang="en-US" sz="2000" dirty="0">
              <a:latin typeface="Segoe UI" panose="020B0502040204020203" pitchFamily="34" charset="0"/>
              <a:ea typeface="Verdana" pitchFamily="34" charset="0"/>
              <a:cs typeface="Segoe UI" panose="020B0502040204020203" pitchFamily="34" charset="0"/>
            </a:endParaRPr>
          </a:p>
          <a:p>
            <a:endParaRPr lang="en-US" sz="2000" dirty="0">
              <a:latin typeface="Segoe UI" panose="020B0502040204020203" pitchFamily="34" charset="0"/>
              <a:ea typeface="Verdana" pitchFamily="34" charset="0"/>
              <a:cs typeface="Segoe UI" panose="020B0502040204020203" pitchFamily="34" charset="0"/>
            </a:endParaRPr>
          </a:p>
          <a:p>
            <a:endParaRPr lang="en-US" sz="2000" dirty="0">
              <a:latin typeface="Segoe UI" panose="020B0502040204020203" pitchFamily="34" charset="0"/>
              <a:ea typeface="Verdana" pitchFamily="34" charset="0"/>
              <a:cs typeface="Segoe UI" panose="020B0502040204020203" pitchFamily="34" charset="0"/>
            </a:endParaRPr>
          </a:p>
          <a:p>
            <a:endParaRPr lang="en-US" sz="2000" dirty="0">
              <a:latin typeface="Segoe UI" panose="020B0502040204020203" pitchFamily="34" charset="0"/>
              <a:ea typeface="Verdana" pitchFamily="34" charset="0"/>
              <a:cs typeface="Segoe UI" panose="020B0502040204020203" pitchFamily="34" charset="0"/>
            </a:endParaRPr>
          </a:p>
          <a:p>
            <a:endParaRPr lang="en-US" sz="2000" dirty="0">
              <a:latin typeface="Segoe UI" panose="020B0502040204020203" pitchFamily="34" charset="0"/>
              <a:ea typeface="Verdana" pitchFamily="34" charset="0"/>
              <a:cs typeface="Segoe UI" panose="020B0502040204020203" pitchFamily="34" charset="0"/>
            </a:endParaRPr>
          </a:p>
          <a:p>
            <a:endParaRPr lang="en-US" sz="2000" dirty="0">
              <a:latin typeface="Segoe UI" panose="020B0502040204020203" pitchFamily="34" charset="0"/>
              <a:ea typeface="Verdana" pitchFamily="34" charset="0"/>
              <a:cs typeface="Segoe UI" panose="020B0502040204020203" pitchFamily="34" charset="0"/>
            </a:endParaRPr>
          </a:p>
          <a:p>
            <a:endParaRPr lang="en-US" sz="2000" dirty="0">
              <a:latin typeface="Segoe UI" panose="020B0502040204020203" pitchFamily="34" charset="0"/>
              <a:ea typeface="Verdana" pitchFamily="34" charset="0"/>
              <a:cs typeface="Segoe UI" panose="020B0502040204020203" pitchFamily="34" charset="0"/>
            </a:endParaRPr>
          </a:p>
          <a:p>
            <a:endParaRPr lang="en-US" sz="2000" dirty="0">
              <a:latin typeface="Segoe UI" panose="020B0502040204020203" pitchFamily="34" charset="0"/>
              <a:ea typeface="Verdana" pitchFamily="34" charset="0"/>
              <a:cs typeface="Segoe UI" panose="020B0502040204020203" pitchFamily="34" charset="0"/>
            </a:endParaRPr>
          </a:p>
          <a:p>
            <a:endParaRPr lang="en-US" sz="2000" dirty="0">
              <a:latin typeface="Segoe UI" panose="020B0502040204020203" pitchFamily="34" charset="0"/>
              <a:ea typeface="Verdana" pitchFamily="34" charset="0"/>
              <a:cs typeface="Segoe UI" panose="020B0502040204020203" pitchFamily="34" charset="0"/>
            </a:endParaRPr>
          </a:p>
          <a:p>
            <a:endParaRPr lang="en-US" sz="2000" dirty="0">
              <a:latin typeface="Segoe UI" panose="020B0502040204020203" pitchFamily="34" charset="0"/>
              <a:ea typeface="Verdana" pitchFamily="34" charset="0"/>
              <a:cs typeface="Segoe UI" panose="020B0502040204020203" pitchFamily="34" charset="0"/>
            </a:endParaRPr>
          </a:p>
          <a:p>
            <a:pPr>
              <a:buNone/>
            </a:pPr>
            <a:r>
              <a:rPr lang="en-US" sz="2000" dirty="0">
                <a:latin typeface="Segoe UI" panose="020B0502040204020203" pitchFamily="34" charset="0"/>
                <a:ea typeface="Verdana" pitchFamily="34" charset="0"/>
                <a:cs typeface="Segoe UI" panose="020B0502040204020203" pitchFamily="34" charset="0"/>
              </a:rPr>
              <a:t>	Let's suppose a self-driving car then PEAS representation will be:</a:t>
            </a:r>
          </a:p>
          <a:p>
            <a:r>
              <a:rPr lang="en-US" sz="2000" b="1" dirty="0">
                <a:latin typeface="Segoe UI" panose="020B0502040204020203" pitchFamily="34" charset="0"/>
                <a:ea typeface="Verdana" pitchFamily="34" charset="0"/>
                <a:cs typeface="Segoe UI" panose="020B0502040204020203" pitchFamily="34" charset="0"/>
              </a:rPr>
              <a:t>Performance:</a:t>
            </a:r>
            <a:r>
              <a:rPr lang="en-US" sz="2000" dirty="0">
                <a:latin typeface="Segoe UI" panose="020B0502040204020203" pitchFamily="34" charset="0"/>
                <a:ea typeface="Verdana" pitchFamily="34" charset="0"/>
                <a:cs typeface="Segoe UI" panose="020B0502040204020203" pitchFamily="34" charset="0"/>
              </a:rPr>
              <a:t> Safety, time, legal drive, comfort</a:t>
            </a:r>
          </a:p>
          <a:p>
            <a:r>
              <a:rPr lang="en-US" sz="2000" b="1" dirty="0">
                <a:latin typeface="Segoe UI" panose="020B0502040204020203" pitchFamily="34" charset="0"/>
                <a:ea typeface="Verdana" pitchFamily="34" charset="0"/>
                <a:cs typeface="Segoe UI" panose="020B0502040204020203" pitchFamily="34" charset="0"/>
              </a:rPr>
              <a:t>Environment:</a:t>
            </a:r>
            <a:r>
              <a:rPr lang="en-US" sz="2000" dirty="0">
                <a:latin typeface="Segoe UI" panose="020B0502040204020203" pitchFamily="34" charset="0"/>
                <a:ea typeface="Verdana" pitchFamily="34" charset="0"/>
                <a:cs typeface="Segoe UI" panose="020B0502040204020203" pitchFamily="34" charset="0"/>
              </a:rPr>
              <a:t> Roads, other vehicles, road signs, pedestrian</a:t>
            </a:r>
          </a:p>
          <a:p>
            <a:r>
              <a:rPr lang="en-US" sz="2000" b="1" dirty="0">
                <a:latin typeface="Segoe UI" panose="020B0502040204020203" pitchFamily="34" charset="0"/>
                <a:ea typeface="Verdana" pitchFamily="34" charset="0"/>
                <a:cs typeface="Segoe UI" panose="020B0502040204020203" pitchFamily="34" charset="0"/>
              </a:rPr>
              <a:t>Actuators:</a:t>
            </a:r>
            <a:r>
              <a:rPr lang="en-US" sz="2000" dirty="0">
                <a:latin typeface="Segoe UI" panose="020B0502040204020203" pitchFamily="34" charset="0"/>
                <a:ea typeface="Verdana" pitchFamily="34" charset="0"/>
                <a:cs typeface="Segoe UI" panose="020B0502040204020203" pitchFamily="34" charset="0"/>
              </a:rPr>
              <a:t> Steering, accelerator, brake, signal, horn</a:t>
            </a:r>
          </a:p>
          <a:p>
            <a:r>
              <a:rPr lang="en-US" sz="2000" b="1" dirty="0">
                <a:latin typeface="Segoe UI" panose="020B0502040204020203" pitchFamily="34" charset="0"/>
                <a:ea typeface="Verdana" pitchFamily="34" charset="0"/>
                <a:cs typeface="Segoe UI" panose="020B0502040204020203" pitchFamily="34" charset="0"/>
              </a:rPr>
              <a:t>Sensors:</a:t>
            </a:r>
            <a:r>
              <a:rPr lang="en-US" sz="2000" dirty="0">
                <a:latin typeface="Segoe UI" panose="020B0502040204020203" pitchFamily="34" charset="0"/>
                <a:ea typeface="Verdana" pitchFamily="34" charset="0"/>
                <a:cs typeface="Segoe UI" panose="020B0502040204020203" pitchFamily="34" charset="0"/>
              </a:rPr>
              <a:t> Camera, GPS, speedometer, odometer, accelerometer, sonar.</a:t>
            </a:r>
          </a:p>
          <a:p>
            <a:endParaRPr lang="en-US" sz="3600" dirty="0">
              <a:latin typeface="Segoe UI" panose="020B0502040204020203" pitchFamily="34" charset="0"/>
              <a:cs typeface="Segoe UI" panose="020B0502040204020203" pitchFamily="34" charset="0"/>
            </a:endParaRPr>
          </a:p>
        </p:txBody>
      </p:sp>
      <p:pic>
        <p:nvPicPr>
          <p:cNvPr id="6" name="Picture 5" descr="Agents in AI"/>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066800"/>
            <a:ext cx="6858000" cy="2971800"/>
          </a:xfrm>
          <a:prstGeom prst="rect">
            <a:avLst/>
          </a:prstGeom>
          <a:noFill/>
          <a:ln>
            <a:solidFill>
              <a:srgbClr val="CC00CC"/>
            </a:solid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pPr algn="l"/>
            <a:r>
              <a:rPr lang="en-US" sz="32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ea typeface="Verdana" pitchFamily="34" charset="0"/>
                <a:cs typeface="Segoe UI" panose="020B0502040204020203" pitchFamily="34" charset="0"/>
              </a:rPr>
              <a:t>Example of Agents with their PEAS representation</a:t>
            </a:r>
          </a:p>
        </p:txBody>
      </p:sp>
      <p:graphicFrame>
        <p:nvGraphicFramePr>
          <p:cNvPr id="15" name="Table 14">
            <a:extLst>
              <a:ext uri="{FF2B5EF4-FFF2-40B4-BE49-F238E27FC236}">
                <a16:creationId xmlns:a16="http://schemas.microsoft.com/office/drawing/2014/main" id="{A95D9631-979F-47C6-910F-7DBCAB2C08D3}"/>
              </a:ext>
            </a:extLst>
          </p:cNvPr>
          <p:cNvGraphicFramePr>
            <a:graphicFrameLocks noGrp="1"/>
          </p:cNvGraphicFramePr>
          <p:nvPr>
            <p:extLst>
              <p:ext uri="{D42A27DB-BD31-4B8C-83A1-F6EECF244321}">
                <p14:modId xmlns:p14="http://schemas.microsoft.com/office/powerpoint/2010/main" val="1171294629"/>
              </p:ext>
            </p:extLst>
          </p:nvPr>
        </p:nvGraphicFramePr>
        <p:xfrm>
          <a:off x="457200" y="1295401"/>
          <a:ext cx="8229601" cy="5231243"/>
        </p:xfrm>
        <a:graphic>
          <a:graphicData uri="http://schemas.openxmlformats.org/drawingml/2006/table">
            <a:tbl>
              <a:tblPr firstRow="1" firstCol="1" bandRow="1">
                <a:tableStyleId>{5940675A-B579-460E-94D1-54222C63F5DA}</a:tableStyleId>
              </a:tblPr>
              <a:tblGrid>
                <a:gridCol w="1221273">
                  <a:extLst>
                    <a:ext uri="{9D8B030D-6E8A-4147-A177-3AD203B41FA5}">
                      <a16:colId xmlns:a16="http://schemas.microsoft.com/office/drawing/2014/main" val="4009217053"/>
                    </a:ext>
                  </a:extLst>
                </a:gridCol>
                <a:gridCol w="1812158">
                  <a:extLst>
                    <a:ext uri="{9D8B030D-6E8A-4147-A177-3AD203B41FA5}">
                      <a16:colId xmlns:a16="http://schemas.microsoft.com/office/drawing/2014/main" val="334008660"/>
                    </a:ext>
                  </a:extLst>
                </a:gridCol>
                <a:gridCol w="1688714">
                  <a:extLst>
                    <a:ext uri="{9D8B030D-6E8A-4147-A177-3AD203B41FA5}">
                      <a16:colId xmlns:a16="http://schemas.microsoft.com/office/drawing/2014/main" val="1448371331"/>
                    </a:ext>
                  </a:extLst>
                </a:gridCol>
                <a:gridCol w="1593251">
                  <a:extLst>
                    <a:ext uri="{9D8B030D-6E8A-4147-A177-3AD203B41FA5}">
                      <a16:colId xmlns:a16="http://schemas.microsoft.com/office/drawing/2014/main" val="3529843437"/>
                    </a:ext>
                  </a:extLst>
                </a:gridCol>
                <a:gridCol w="1914205">
                  <a:extLst>
                    <a:ext uri="{9D8B030D-6E8A-4147-A177-3AD203B41FA5}">
                      <a16:colId xmlns:a16="http://schemas.microsoft.com/office/drawing/2014/main" val="3202052200"/>
                    </a:ext>
                  </a:extLst>
                </a:gridCol>
              </a:tblGrid>
              <a:tr h="501993">
                <a:tc>
                  <a:txBody>
                    <a:bodyPr/>
                    <a:lstStyle/>
                    <a:p>
                      <a:pPr marL="0" marR="0">
                        <a:lnSpc>
                          <a:spcPct val="107000"/>
                        </a:lnSpc>
                        <a:spcBef>
                          <a:spcPts val="0"/>
                        </a:spcBef>
                        <a:spcAft>
                          <a:spcPts val="0"/>
                        </a:spcAft>
                      </a:pPr>
                      <a:r>
                        <a:rPr lang="en-US" sz="2000" dirty="0">
                          <a:effectLst/>
                          <a:latin typeface="Segoe UI" panose="020B0502040204020203" pitchFamily="34" charset="0"/>
                          <a:cs typeface="Segoe UI" panose="020B0502040204020203" pitchFamily="34" charset="0"/>
                        </a:rPr>
                        <a:t>Agent</a:t>
                      </a:r>
                      <a:endParaRPr lang="en-US" sz="2000" dirty="0">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solidFill>
                      <a:schemeClr val="accent1">
                        <a:lumMod val="40000"/>
                        <a:lumOff val="60000"/>
                      </a:schemeClr>
                    </a:solidFill>
                  </a:tcPr>
                </a:tc>
                <a:tc>
                  <a:txBody>
                    <a:bodyPr/>
                    <a:lstStyle/>
                    <a:p>
                      <a:pPr marL="0" marR="0">
                        <a:lnSpc>
                          <a:spcPct val="107000"/>
                        </a:lnSpc>
                        <a:spcBef>
                          <a:spcPts val="0"/>
                        </a:spcBef>
                        <a:spcAft>
                          <a:spcPts val="0"/>
                        </a:spcAft>
                      </a:pPr>
                      <a:r>
                        <a:rPr lang="en-US" sz="2000" dirty="0">
                          <a:effectLst/>
                          <a:latin typeface="Segoe UI" panose="020B0502040204020203" pitchFamily="34" charset="0"/>
                          <a:cs typeface="Segoe UI" panose="020B0502040204020203" pitchFamily="34" charset="0"/>
                        </a:rPr>
                        <a:t>Performance measure</a:t>
                      </a:r>
                      <a:endParaRPr lang="en-US" sz="2000" dirty="0">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solidFill>
                      <a:schemeClr val="accent1">
                        <a:lumMod val="40000"/>
                        <a:lumOff val="60000"/>
                      </a:schemeClr>
                    </a:solidFill>
                  </a:tcPr>
                </a:tc>
                <a:tc>
                  <a:txBody>
                    <a:bodyPr/>
                    <a:lstStyle/>
                    <a:p>
                      <a:pPr marL="0" marR="0">
                        <a:lnSpc>
                          <a:spcPct val="107000"/>
                        </a:lnSpc>
                        <a:spcBef>
                          <a:spcPts val="0"/>
                        </a:spcBef>
                        <a:spcAft>
                          <a:spcPts val="0"/>
                        </a:spcAft>
                      </a:pPr>
                      <a:r>
                        <a:rPr lang="en-US" sz="2000" dirty="0">
                          <a:effectLst/>
                          <a:latin typeface="Segoe UI" panose="020B0502040204020203" pitchFamily="34" charset="0"/>
                          <a:cs typeface="Segoe UI" panose="020B0502040204020203" pitchFamily="34" charset="0"/>
                        </a:rPr>
                        <a:t>Environment</a:t>
                      </a:r>
                      <a:endParaRPr lang="en-US" sz="2000" dirty="0">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solidFill>
                      <a:schemeClr val="accent1">
                        <a:lumMod val="40000"/>
                        <a:lumOff val="60000"/>
                      </a:schemeClr>
                    </a:solidFill>
                  </a:tcPr>
                </a:tc>
                <a:tc>
                  <a:txBody>
                    <a:bodyPr/>
                    <a:lstStyle/>
                    <a:p>
                      <a:pPr marL="0" marR="0">
                        <a:lnSpc>
                          <a:spcPct val="107000"/>
                        </a:lnSpc>
                        <a:spcBef>
                          <a:spcPts val="0"/>
                        </a:spcBef>
                        <a:spcAft>
                          <a:spcPts val="0"/>
                        </a:spcAft>
                      </a:pPr>
                      <a:r>
                        <a:rPr lang="en-US" sz="2000" dirty="0">
                          <a:effectLst/>
                          <a:latin typeface="Segoe UI" panose="020B0502040204020203" pitchFamily="34" charset="0"/>
                          <a:cs typeface="Segoe UI" panose="020B0502040204020203" pitchFamily="34" charset="0"/>
                        </a:rPr>
                        <a:t>Actuators</a:t>
                      </a:r>
                      <a:endParaRPr lang="en-US" sz="2000" dirty="0">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solidFill>
                      <a:schemeClr val="accent1">
                        <a:lumMod val="40000"/>
                        <a:lumOff val="60000"/>
                      </a:schemeClr>
                    </a:solidFill>
                  </a:tcPr>
                </a:tc>
                <a:tc>
                  <a:txBody>
                    <a:bodyPr/>
                    <a:lstStyle/>
                    <a:p>
                      <a:pPr marL="0" marR="0">
                        <a:lnSpc>
                          <a:spcPct val="107000"/>
                        </a:lnSpc>
                        <a:spcBef>
                          <a:spcPts val="0"/>
                        </a:spcBef>
                        <a:spcAft>
                          <a:spcPts val="0"/>
                        </a:spcAft>
                      </a:pPr>
                      <a:r>
                        <a:rPr lang="en-US" sz="2000" dirty="0">
                          <a:effectLst/>
                          <a:latin typeface="Segoe UI" panose="020B0502040204020203" pitchFamily="34" charset="0"/>
                          <a:cs typeface="Segoe UI" panose="020B0502040204020203" pitchFamily="34" charset="0"/>
                        </a:rPr>
                        <a:t>Sensors</a:t>
                      </a:r>
                      <a:endParaRPr lang="en-US" sz="2000" dirty="0">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solidFill>
                      <a:schemeClr val="accent1">
                        <a:lumMod val="40000"/>
                        <a:lumOff val="60000"/>
                      </a:schemeClr>
                    </a:solidFill>
                  </a:tcPr>
                </a:tc>
                <a:extLst>
                  <a:ext uri="{0D108BD9-81ED-4DB2-BD59-A6C34878D82A}">
                    <a16:rowId xmlns:a16="http://schemas.microsoft.com/office/drawing/2014/main" val="1234029626"/>
                  </a:ext>
                </a:extLst>
              </a:tr>
              <a:tr h="837172">
                <a:tc>
                  <a:txBody>
                    <a:bodyPr/>
                    <a:lstStyle/>
                    <a:p>
                      <a:pPr marL="0" marR="0">
                        <a:lnSpc>
                          <a:spcPct val="107000"/>
                        </a:lnSpc>
                        <a:spcBef>
                          <a:spcPts val="0"/>
                        </a:spcBef>
                        <a:spcAft>
                          <a:spcPts val="0"/>
                        </a:spcAft>
                      </a:pPr>
                      <a:r>
                        <a:rPr lang="en-US" sz="1600">
                          <a:effectLst/>
                          <a:latin typeface="Segoe UI" panose="020B0502040204020203" pitchFamily="34" charset="0"/>
                          <a:cs typeface="Segoe UI" panose="020B0502040204020203" pitchFamily="34" charset="0"/>
                        </a:rPr>
                        <a:t>Medical Diagnose</a:t>
                      </a:r>
                      <a:endParaRPr lang="en-US" sz="2000">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tc>
                <a:tc>
                  <a:txBody>
                    <a:bodyPr/>
                    <a:lstStyle/>
                    <a:p>
                      <a:pPr marL="225425" marR="0" lvl="0" indent="-225425">
                        <a:lnSpc>
                          <a:spcPct val="107000"/>
                        </a:lnSpc>
                        <a:spcBef>
                          <a:spcPts val="0"/>
                        </a:spcBef>
                        <a:spcAft>
                          <a:spcPts val="800"/>
                        </a:spcAft>
                        <a:buSzPts val="1000"/>
                        <a:buFont typeface="Courier New" panose="02070309020205020404" pitchFamily="49" charset="0"/>
                        <a:buChar char="o"/>
                        <a:tabLst>
                          <a:tab pos="457200" algn="l"/>
                        </a:tabLst>
                      </a:pPr>
                      <a:r>
                        <a:rPr lang="en-US" sz="1600" dirty="0">
                          <a:effectLst/>
                          <a:latin typeface="Segoe UI" panose="020B0502040204020203" pitchFamily="34" charset="0"/>
                          <a:cs typeface="Segoe UI" panose="020B0502040204020203" pitchFamily="34" charset="0"/>
                        </a:rPr>
                        <a:t>Healthy patient</a:t>
                      </a:r>
                      <a:endParaRPr lang="en-US" sz="2000" dirty="0">
                        <a:effectLst/>
                        <a:latin typeface="Segoe UI" panose="020B0502040204020203" pitchFamily="34" charset="0"/>
                        <a:cs typeface="Segoe UI" panose="020B0502040204020203" pitchFamily="34" charset="0"/>
                      </a:endParaRPr>
                    </a:p>
                    <a:p>
                      <a:pPr marL="225425" marR="0" lvl="0" indent="-225425">
                        <a:lnSpc>
                          <a:spcPct val="107000"/>
                        </a:lnSpc>
                        <a:spcBef>
                          <a:spcPts val="0"/>
                        </a:spcBef>
                        <a:spcAft>
                          <a:spcPts val="800"/>
                        </a:spcAft>
                        <a:buSzPts val="1000"/>
                        <a:buFont typeface="Courier New" panose="02070309020205020404" pitchFamily="49" charset="0"/>
                        <a:buChar char="o"/>
                        <a:tabLst>
                          <a:tab pos="457200" algn="l"/>
                        </a:tabLst>
                      </a:pPr>
                      <a:r>
                        <a:rPr lang="en-US" sz="1600" dirty="0">
                          <a:effectLst/>
                          <a:latin typeface="Segoe UI" panose="020B0502040204020203" pitchFamily="34" charset="0"/>
                          <a:cs typeface="Segoe UI" panose="020B0502040204020203" pitchFamily="34" charset="0"/>
                        </a:rPr>
                        <a:t>Minimized cost</a:t>
                      </a:r>
                      <a:endParaRPr lang="en-US" sz="2000" dirty="0">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tc>
                <a:tc>
                  <a:txBody>
                    <a:bodyPr/>
                    <a:lstStyle/>
                    <a:p>
                      <a:pPr marL="225425" marR="0" lvl="0" indent="-225425" algn="l" defTabSz="914400" rtl="0" eaLnBrk="1" latinLnBrk="0" hangingPunct="1">
                        <a:lnSpc>
                          <a:spcPct val="107000"/>
                        </a:lnSpc>
                        <a:spcBef>
                          <a:spcPts val="0"/>
                        </a:spcBef>
                        <a:spcAft>
                          <a:spcPts val="800"/>
                        </a:spcAft>
                        <a:buSzPts val="1000"/>
                        <a:buFont typeface="Courier New" panose="02070309020205020404" pitchFamily="49" charset="0"/>
                        <a:buChar char="o"/>
                        <a:tabLst>
                          <a:tab pos="457200" algn="l"/>
                        </a:tabLst>
                      </a:pPr>
                      <a:r>
                        <a:rPr lang="en-US" sz="1600" kern="1200" dirty="0">
                          <a:solidFill>
                            <a:schemeClr val="tx1"/>
                          </a:solidFill>
                          <a:effectLst/>
                          <a:latin typeface="Segoe UI" panose="020B0502040204020203" pitchFamily="34" charset="0"/>
                          <a:ea typeface="+mn-ea"/>
                          <a:cs typeface="Segoe UI" panose="020B0502040204020203" pitchFamily="34" charset="0"/>
                        </a:rPr>
                        <a:t>Patient</a:t>
                      </a:r>
                    </a:p>
                    <a:p>
                      <a:pPr marL="225425" marR="0" lvl="0" indent="-225425" algn="l" defTabSz="914400" rtl="0" eaLnBrk="1" latinLnBrk="0" hangingPunct="1">
                        <a:lnSpc>
                          <a:spcPct val="107000"/>
                        </a:lnSpc>
                        <a:spcBef>
                          <a:spcPts val="0"/>
                        </a:spcBef>
                        <a:spcAft>
                          <a:spcPts val="800"/>
                        </a:spcAft>
                        <a:buSzPts val="1000"/>
                        <a:buFont typeface="Courier New" panose="02070309020205020404" pitchFamily="49" charset="0"/>
                        <a:buChar char="o"/>
                        <a:tabLst>
                          <a:tab pos="457200" algn="l"/>
                        </a:tabLst>
                      </a:pPr>
                      <a:r>
                        <a:rPr lang="en-US" sz="1600" kern="1200" dirty="0">
                          <a:solidFill>
                            <a:schemeClr val="tx1"/>
                          </a:solidFill>
                          <a:effectLst/>
                          <a:latin typeface="Segoe UI" panose="020B0502040204020203" pitchFamily="34" charset="0"/>
                          <a:ea typeface="+mn-ea"/>
                          <a:cs typeface="Segoe UI" panose="020B0502040204020203" pitchFamily="34" charset="0"/>
                        </a:rPr>
                        <a:t>Hospital</a:t>
                      </a:r>
                    </a:p>
                    <a:p>
                      <a:pPr marL="225425" marR="0" lvl="0" indent="-225425" algn="l" defTabSz="914400" rtl="0" eaLnBrk="1" latinLnBrk="0" hangingPunct="1">
                        <a:lnSpc>
                          <a:spcPct val="107000"/>
                        </a:lnSpc>
                        <a:spcBef>
                          <a:spcPts val="0"/>
                        </a:spcBef>
                        <a:spcAft>
                          <a:spcPts val="800"/>
                        </a:spcAft>
                        <a:buSzPts val="1000"/>
                        <a:buFont typeface="Courier New" panose="02070309020205020404" pitchFamily="49" charset="0"/>
                        <a:buChar char="o"/>
                        <a:tabLst>
                          <a:tab pos="457200" algn="l"/>
                        </a:tabLst>
                      </a:pPr>
                      <a:r>
                        <a:rPr lang="en-US" sz="1600" kern="1200" dirty="0">
                          <a:solidFill>
                            <a:schemeClr val="tx1"/>
                          </a:solidFill>
                          <a:effectLst/>
                          <a:latin typeface="Segoe UI" panose="020B0502040204020203" pitchFamily="34" charset="0"/>
                          <a:ea typeface="+mn-ea"/>
                          <a:cs typeface="Segoe UI" panose="020B0502040204020203" pitchFamily="34" charset="0"/>
                        </a:rPr>
                        <a:t>Staff</a:t>
                      </a:r>
                    </a:p>
                  </a:txBody>
                  <a:tcPr marL="68580" marR="68580" marT="0" marB="0"/>
                </a:tc>
                <a:tc>
                  <a:txBody>
                    <a:bodyPr/>
                    <a:lstStyle/>
                    <a:p>
                      <a:pPr marL="165100" marR="0" lvl="0" indent="-165100">
                        <a:lnSpc>
                          <a:spcPct val="107000"/>
                        </a:lnSpc>
                        <a:spcBef>
                          <a:spcPts val="0"/>
                        </a:spcBef>
                        <a:spcAft>
                          <a:spcPts val="800"/>
                        </a:spcAft>
                        <a:buSzPts val="1000"/>
                        <a:buFont typeface="Courier New" panose="02070309020205020404" pitchFamily="49" charset="0"/>
                        <a:buChar char="o"/>
                        <a:tabLst>
                          <a:tab pos="457200" algn="l"/>
                        </a:tabLst>
                      </a:pPr>
                      <a:r>
                        <a:rPr lang="en-US" sz="1600" dirty="0">
                          <a:effectLst/>
                          <a:latin typeface="Segoe UI" panose="020B0502040204020203" pitchFamily="34" charset="0"/>
                          <a:cs typeface="Segoe UI" panose="020B0502040204020203" pitchFamily="34" charset="0"/>
                        </a:rPr>
                        <a:t>Tests</a:t>
                      </a:r>
                      <a:endParaRPr lang="en-US" sz="2000" dirty="0">
                        <a:effectLst/>
                        <a:latin typeface="Segoe UI" panose="020B0502040204020203" pitchFamily="34" charset="0"/>
                        <a:cs typeface="Segoe UI" panose="020B0502040204020203" pitchFamily="34" charset="0"/>
                      </a:endParaRPr>
                    </a:p>
                    <a:p>
                      <a:pPr marL="165100" marR="0" lvl="0" indent="-165100">
                        <a:lnSpc>
                          <a:spcPct val="107000"/>
                        </a:lnSpc>
                        <a:spcBef>
                          <a:spcPts val="0"/>
                        </a:spcBef>
                        <a:spcAft>
                          <a:spcPts val="800"/>
                        </a:spcAft>
                        <a:buSzPts val="1000"/>
                        <a:buFont typeface="Courier New" panose="02070309020205020404" pitchFamily="49" charset="0"/>
                        <a:buChar char="o"/>
                        <a:tabLst>
                          <a:tab pos="457200" algn="l"/>
                        </a:tabLst>
                      </a:pPr>
                      <a:r>
                        <a:rPr lang="en-US" sz="1600" dirty="0">
                          <a:effectLst/>
                          <a:latin typeface="Segoe UI" panose="020B0502040204020203" pitchFamily="34" charset="0"/>
                          <a:cs typeface="Segoe UI" panose="020B0502040204020203" pitchFamily="34" charset="0"/>
                        </a:rPr>
                        <a:t>Treatments</a:t>
                      </a:r>
                      <a:endParaRPr lang="en-US" sz="2000" dirty="0">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tc>
                <a:tc>
                  <a:txBody>
                    <a:bodyPr/>
                    <a:lstStyle/>
                    <a:p>
                      <a:pPr marL="165100" marR="0" lvl="0" indent="-165100" algn="l" defTabSz="914400" rtl="0" eaLnBrk="1" latinLnBrk="0" hangingPunct="1">
                        <a:lnSpc>
                          <a:spcPct val="107000"/>
                        </a:lnSpc>
                        <a:spcBef>
                          <a:spcPts val="0"/>
                        </a:spcBef>
                        <a:spcAft>
                          <a:spcPts val="800"/>
                        </a:spcAft>
                        <a:buSzPts val="1000"/>
                        <a:buFont typeface="Courier New" panose="02070309020205020404" pitchFamily="49" charset="0"/>
                        <a:buChar char="o"/>
                        <a:tabLst>
                          <a:tab pos="457200" algn="l"/>
                        </a:tabLst>
                      </a:pPr>
                      <a:r>
                        <a:rPr lang="en-US" sz="1600" kern="1200" dirty="0">
                          <a:solidFill>
                            <a:schemeClr val="tx1"/>
                          </a:solidFill>
                          <a:effectLst/>
                          <a:latin typeface="Segoe UI" panose="020B0502040204020203" pitchFamily="34" charset="0"/>
                          <a:ea typeface="+mn-ea"/>
                          <a:cs typeface="Segoe UI" panose="020B0502040204020203" pitchFamily="34" charset="0"/>
                        </a:rPr>
                        <a:t>Keyboard</a:t>
                      </a:r>
                      <a:br>
                        <a:rPr lang="en-US" sz="1600" kern="1200" dirty="0">
                          <a:solidFill>
                            <a:schemeClr val="tx1"/>
                          </a:solidFill>
                          <a:effectLst/>
                          <a:latin typeface="Segoe UI" panose="020B0502040204020203" pitchFamily="34" charset="0"/>
                          <a:ea typeface="+mn-ea"/>
                          <a:cs typeface="Segoe UI" panose="020B0502040204020203" pitchFamily="34" charset="0"/>
                        </a:rPr>
                      </a:br>
                      <a:r>
                        <a:rPr lang="en-US" sz="1600" kern="1200" dirty="0">
                          <a:solidFill>
                            <a:schemeClr val="tx1"/>
                          </a:solidFill>
                          <a:effectLst/>
                          <a:latin typeface="Segoe UI" panose="020B0502040204020203" pitchFamily="34" charset="0"/>
                          <a:ea typeface="+mn-ea"/>
                          <a:cs typeface="Segoe UI" panose="020B0502040204020203" pitchFamily="34" charset="0"/>
                        </a:rPr>
                        <a:t>(Entry of symptoms)</a:t>
                      </a:r>
                    </a:p>
                  </a:txBody>
                  <a:tcPr marL="68580" marR="68580" marT="0" marB="0"/>
                </a:tc>
                <a:extLst>
                  <a:ext uri="{0D108BD9-81ED-4DB2-BD59-A6C34878D82A}">
                    <a16:rowId xmlns:a16="http://schemas.microsoft.com/office/drawing/2014/main" val="1656229484"/>
                  </a:ext>
                </a:extLst>
              </a:tr>
              <a:tr h="1737966">
                <a:tc>
                  <a:txBody>
                    <a:bodyPr/>
                    <a:lstStyle/>
                    <a:p>
                      <a:pPr marL="0" marR="0">
                        <a:lnSpc>
                          <a:spcPct val="107000"/>
                        </a:lnSpc>
                        <a:spcBef>
                          <a:spcPts val="0"/>
                        </a:spcBef>
                        <a:spcAft>
                          <a:spcPts val="0"/>
                        </a:spcAft>
                      </a:pPr>
                      <a:r>
                        <a:rPr lang="en-US" sz="1600">
                          <a:effectLst/>
                          <a:latin typeface="Segoe UI" panose="020B0502040204020203" pitchFamily="34" charset="0"/>
                          <a:cs typeface="Segoe UI" panose="020B0502040204020203" pitchFamily="34" charset="0"/>
                        </a:rPr>
                        <a:t>Vacuum Cleaner</a:t>
                      </a:r>
                      <a:endParaRPr lang="en-US" sz="2000">
                        <a:effectLst/>
                        <a:latin typeface="Segoe UI" panose="020B0502040204020203" pitchFamily="34" charset="0"/>
                        <a:cs typeface="Segoe UI" panose="020B0502040204020203" pitchFamily="34" charset="0"/>
                      </a:endParaRPr>
                    </a:p>
                    <a:p>
                      <a:pPr marL="0" marR="0">
                        <a:lnSpc>
                          <a:spcPct val="107000"/>
                        </a:lnSpc>
                        <a:spcBef>
                          <a:spcPts val="0"/>
                        </a:spcBef>
                        <a:spcAft>
                          <a:spcPts val="0"/>
                        </a:spcAft>
                      </a:pPr>
                      <a:r>
                        <a:rPr lang="en-US" sz="1600">
                          <a:effectLst/>
                          <a:latin typeface="Segoe UI" panose="020B0502040204020203" pitchFamily="34" charset="0"/>
                          <a:cs typeface="Segoe UI" panose="020B0502040204020203" pitchFamily="34" charset="0"/>
                        </a:rPr>
                        <a:t> </a:t>
                      </a:r>
                      <a:endParaRPr lang="en-US" sz="2000">
                        <a:effectLst/>
                        <a:latin typeface="Segoe UI" panose="020B0502040204020203" pitchFamily="34" charset="0"/>
                        <a:cs typeface="Segoe UI" panose="020B0502040204020203" pitchFamily="34" charset="0"/>
                      </a:endParaRPr>
                    </a:p>
                    <a:p>
                      <a:pPr marL="0" marR="0">
                        <a:lnSpc>
                          <a:spcPct val="107000"/>
                        </a:lnSpc>
                        <a:spcBef>
                          <a:spcPts val="0"/>
                        </a:spcBef>
                        <a:spcAft>
                          <a:spcPts val="0"/>
                        </a:spcAft>
                        <a:tabLst>
                          <a:tab pos="571500" algn="l"/>
                        </a:tabLst>
                      </a:pPr>
                      <a:r>
                        <a:rPr lang="en-US" sz="1600">
                          <a:effectLst/>
                          <a:latin typeface="Segoe UI" panose="020B0502040204020203" pitchFamily="34" charset="0"/>
                          <a:cs typeface="Segoe UI" panose="020B0502040204020203" pitchFamily="34" charset="0"/>
                        </a:rPr>
                        <a:t>	</a:t>
                      </a:r>
                      <a:endParaRPr lang="en-US" sz="2000">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tc>
                <a:tc>
                  <a:txBody>
                    <a:bodyPr/>
                    <a:lstStyle/>
                    <a:p>
                      <a:pPr marL="225425" marR="0" lvl="0" indent="-225425">
                        <a:lnSpc>
                          <a:spcPct val="107000"/>
                        </a:lnSpc>
                        <a:spcBef>
                          <a:spcPts val="300"/>
                        </a:spcBef>
                        <a:spcAft>
                          <a:spcPts val="800"/>
                        </a:spcAft>
                        <a:buSzPts val="1000"/>
                        <a:buFont typeface="Courier New" panose="02070309020205020404" pitchFamily="49" charset="0"/>
                        <a:buChar char="o"/>
                        <a:tabLst>
                          <a:tab pos="457200" algn="l"/>
                        </a:tabLst>
                      </a:pPr>
                      <a:r>
                        <a:rPr lang="en-US" sz="1600" dirty="0">
                          <a:effectLst/>
                          <a:latin typeface="Segoe UI" panose="020B0502040204020203" pitchFamily="34" charset="0"/>
                          <a:cs typeface="Segoe UI" panose="020B0502040204020203" pitchFamily="34" charset="0"/>
                        </a:rPr>
                        <a:t>Cleanness</a:t>
                      </a:r>
                      <a:endParaRPr lang="en-US" sz="2000" dirty="0">
                        <a:effectLst/>
                        <a:latin typeface="Segoe UI" panose="020B0502040204020203" pitchFamily="34" charset="0"/>
                        <a:cs typeface="Segoe UI" panose="020B0502040204020203" pitchFamily="34" charset="0"/>
                      </a:endParaRPr>
                    </a:p>
                    <a:p>
                      <a:pPr marL="225425" marR="0" lvl="0" indent="-225425">
                        <a:lnSpc>
                          <a:spcPct val="107000"/>
                        </a:lnSpc>
                        <a:spcBef>
                          <a:spcPts val="300"/>
                        </a:spcBef>
                        <a:spcAft>
                          <a:spcPts val="800"/>
                        </a:spcAft>
                        <a:buSzPts val="1000"/>
                        <a:buFont typeface="Courier New" panose="02070309020205020404" pitchFamily="49" charset="0"/>
                        <a:buChar char="o"/>
                        <a:tabLst>
                          <a:tab pos="457200" algn="l"/>
                        </a:tabLst>
                      </a:pPr>
                      <a:r>
                        <a:rPr lang="en-US" sz="1600" dirty="0">
                          <a:effectLst/>
                          <a:latin typeface="Segoe UI" panose="020B0502040204020203" pitchFamily="34" charset="0"/>
                          <a:cs typeface="Segoe UI" panose="020B0502040204020203" pitchFamily="34" charset="0"/>
                        </a:rPr>
                        <a:t>Efficiency</a:t>
                      </a:r>
                      <a:endParaRPr lang="en-US" sz="2000" dirty="0">
                        <a:effectLst/>
                        <a:latin typeface="Segoe UI" panose="020B0502040204020203" pitchFamily="34" charset="0"/>
                        <a:cs typeface="Segoe UI" panose="020B0502040204020203" pitchFamily="34" charset="0"/>
                      </a:endParaRPr>
                    </a:p>
                    <a:p>
                      <a:pPr marL="225425" marR="0" lvl="0" indent="-225425">
                        <a:lnSpc>
                          <a:spcPct val="107000"/>
                        </a:lnSpc>
                        <a:spcBef>
                          <a:spcPts val="300"/>
                        </a:spcBef>
                        <a:spcAft>
                          <a:spcPts val="800"/>
                        </a:spcAft>
                        <a:buSzPts val="1000"/>
                        <a:buFont typeface="Courier New" panose="02070309020205020404" pitchFamily="49" charset="0"/>
                        <a:buChar char="o"/>
                        <a:tabLst>
                          <a:tab pos="457200" algn="l"/>
                        </a:tabLst>
                      </a:pPr>
                      <a:r>
                        <a:rPr lang="en-US" sz="1600" dirty="0">
                          <a:effectLst/>
                          <a:latin typeface="Segoe UI" panose="020B0502040204020203" pitchFamily="34" charset="0"/>
                          <a:cs typeface="Segoe UI" panose="020B0502040204020203" pitchFamily="34" charset="0"/>
                        </a:rPr>
                        <a:t>Battery life</a:t>
                      </a:r>
                      <a:endParaRPr lang="en-US" sz="2000" dirty="0">
                        <a:effectLst/>
                        <a:latin typeface="Segoe UI" panose="020B0502040204020203" pitchFamily="34" charset="0"/>
                        <a:cs typeface="Segoe UI" panose="020B0502040204020203" pitchFamily="34" charset="0"/>
                      </a:endParaRPr>
                    </a:p>
                    <a:p>
                      <a:pPr marL="225425" marR="0" lvl="0" indent="-225425">
                        <a:lnSpc>
                          <a:spcPct val="107000"/>
                        </a:lnSpc>
                        <a:spcBef>
                          <a:spcPts val="300"/>
                        </a:spcBef>
                        <a:spcAft>
                          <a:spcPts val="800"/>
                        </a:spcAft>
                        <a:buSzPts val="1000"/>
                        <a:buFont typeface="Courier New" panose="02070309020205020404" pitchFamily="49" charset="0"/>
                        <a:buChar char="o"/>
                        <a:tabLst>
                          <a:tab pos="457200" algn="l"/>
                        </a:tabLst>
                      </a:pPr>
                      <a:r>
                        <a:rPr lang="en-US" sz="1600" dirty="0">
                          <a:effectLst/>
                          <a:latin typeface="Segoe UI" panose="020B0502040204020203" pitchFamily="34" charset="0"/>
                          <a:cs typeface="Segoe UI" panose="020B0502040204020203" pitchFamily="34" charset="0"/>
                        </a:rPr>
                        <a:t>Security</a:t>
                      </a:r>
                      <a:endParaRPr lang="en-US" sz="2000" dirty="0">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tc>
                <a:tc>
                  <a:txBody>
                    <a:bodyPr/>
                    <a:lstStyle/>
                    <a:p>
                      <a:pPr marL="225425" marR="0" lvl="0" indent="-225425">
                        <a:lnSpc>
                          <a:spcPct val="107000"/>
                        </a:lnSpc>
                        <a:spcBef>
                          <a:spcPts val="300"/>
                        </a:spcBef>
                        <a:spcAft>
                          <a:spcPts val="800"/>
                        </a:spcAft>
                        <a:buSzPts val="1000"/>
                        <a:buFont typeface="Courier New" panose="02070309020205020404" pitchFamily="49" charset="0"/>
                        <a:buChar char="o"/>
                        <a:tabLst>
                          <a:tab pos="457200" algn="l"/>
                        </a:tabLst>
                      </a:pPr>
                      <a:r>
                        <a:rPr lang="en-US" sz="1600" dirty="0">
                          <a:effectLst/>
                          <a:latin typeface="Segoe UI" panose="020B0502040204020203" pitchFamily="34" charset="0"/>
                          <a:cs typeface="Segoe UI" panose="020B0502040204020203" pitchFamily="34" charset="0"/>
                        </a:rPr>
                        <a:t>Room</a:t>
                      </a:r>
                      <a:endParaRPr lang="en-US" sz="2000" dirty="0">
                        <a:effectLst/>
                        <a:latin typeface="Segoe UI" panose="020B0502040204020203" pitchFamily="34" charset="0"/>
                        <a:cs typeface="Segoe UI" panose="020B0502040204020203" pitchFamily="34" charset="0"/>
                      </a:endParaRPr>
                    </a:p>
                    <a:p>
                      <a:pPr marL="225425" marR="0" lvl="0" indent="-225425">
                        <a:lnSpc>
                          <a:spcPct val="107000"/>
                        </a:lnSpc>
                        <a:spcBef>
                          <a:spcPts val="300"/>
                        </a:spcBef>
                        <a:spcAft>
                          <a:spcPts val="800"/>
                        </a:spcAft>
                        <a:buSzPts val="1000"/>
                        <a:buFont typeface="Courier New" panose="02070309020205020404" pitchFamily="49" charset="0"/>
                        <a:buChar char="o"/>
                        <a:tabLst>
                          <a:tab pos="457200" algn="l"/>
                        </a:tabLst>
                      </a:pPr>
                      <a:r>
                        <a:rPr lang="en-US" sz="1600" dirty="0">
                          <a:effectLst/>
                          <a:latin typeface="Segoe UI" panose="020B0502040204020203" pitchFamily="34" charset="0"/>
                          <a:cs typeface="Segoe UI" panose="020B0502040204020203" pitchFamily="34" charset="0"/>
                        </a:rPr>
                        <a:t>Table</a:t>
                      </a:r>
                      <a:endParaRPr lang="en-US" sz="2000" dirty="0">
                        <a:effectLst/>
                        <a:latin typeface="Segoe UI" panose="020B0502040204020203" pitchFamily="34" charset="0"/>
                        <a:cs typeface="Segoe UI" panose="020B0502040204020203" pitchFamily="34" charset="0"/>
                      </a:endParaRPr>
                    </a:p>
                    <a:p>
                      <a:pPr marL="225425" marR="0" lvl="0" indent="-225425">
                        <a:lnSpc>
                          <a:spcPct val="107000"/>
                        </a:lnSpc>
                        <a:spcBef>
                          <a:spcPts val="300"/>
                        </a:spcBef>
                        <a:spcAft>
                          <a:spcPts val="800"/>
                        </a:spcAft>
                        <a:buSzPts val="1000"/>
                        <a:buFont typeface="Courier New" panose="02070309020205020404" pitchFamily="49" charset="0"/>
                        <a:buChar char="o"/>
                        <a:tabLst>
                          <a:tab pos="457200" algn="l"/>
                        </a:tabLst>
                      </a:pPr>
                      <a:r>
                        <a:rPr lang="en-US" sz="1600" dirty="0">
                          <a:effectLst/>
                          <a:latin typeface="Segoe UI" panose="020B0502040204020203" pitchFamily="34" charset="0"/>
                          <a:cs typeface="Segoe UI" panose="020B0502040204020203" pitchFamily="34" charset="0"/>
                        </a:rPr>
                        <a:t>Wood floor</a:t>
                      </a:r>
                      <a:endParaRPr lang="en-US" sz="2000" dirty="0">
                        <a:effectLst/>
                        <a:latin typeface="Segoe UI" panose="020B0502040204020203" pitchFamily="34" charset="0"/>
                        <a:cs typeface="Segoe UI" panose="020B0502040204020203" pitchFamily="34" charset="0"/>
                      </a:endParaRPr>
                    </a:p>
                    <a:p>
                      <a:pPr marL="225425" marR="0" lvl="0" indent="-225425">
                        <a:lnSpc>
                          <a:spcPct val="107000"/>
                        </a:lnSpc>
                        <a:spcBef>
                          <a:spcPts val="300"/>
                        </a:spcBef>
                        <a:spcAft>
                          <a:spcPts val="800"/>
                        </a:spcAft>
                        <a:buSzPts val="1000"/>
                        <a:buFont typeface="Courier New" panose="02070309020205020404" pitchFamily="49" charset="0"/>
                        <a:buChar char="o"/>
                        <a:tabLst>
                          <a:tab pos="457200" algn="l"/>
                        </a:tabLst>
                      </a:pPr>
                      <a:r>
                        <a:rPr lang="en-US" sz="1600" dirty="0">
                          <a:effectLst/>
                          <a:latin typeface="Segoe UI" panose="020B0502040204020203" pitchFamily="34" charset="0"/>
                          <a:cs typeface="Segoe UI" panose="020B0502040204020203" pitchFamily="34" charset="0"/>
                        </a:rPr>
                        <a:t>Carpet</a:t>
                      </a:r>
                      <a:endParaRPr lang="en-US" sz="2000" dirty="0">
                        <a:effectLst/>
                        <a:latin typeface="Segoe UI" panose="020B0502040204020203" pitchFamily="34" charset="0"/>
                        <a:cs typeface="Segoe UI" panose="020B0502040204020203" pitchFamily="34" charset="0"/>
                      </a:endParaRPr>
                    </a:p>
                    <a:p>
                      <a:pPr marL="225425" marR="0" lvl="0" indent="-225425">
                        <a:lnSpc>
                          <a:spcPct val="107000"/>
                        </a:lnSpc>
                        <a:spcBef>
                          <a:spcPts val="300"/>
                        </a:spcBef>
                        <a:spcAft>
                          <a:spcPts val="800"/>
                        </a:spcAft>
                        <a:buSzPts val="1000"/>
                        <a:buFont typeface="Courier New" panose="02070309020205020404" pitchFamily="49" charset="0"/>
                        <a:buChar char="o"/>
                        <a:tabLst>
                          <a:tab pos="457200" algn="l"/>
                        </a:tabLst>
                      </a:pPr>
                      <a:r>
                        <a:rPr lang="en-US" sz="1600" dirty="0">
                          <a:effectLst/>
                          <a:latin typeface="Segoe UI" panose="020B0502040204020203" pitchFamily="34" charset="0"/>
                          <a:cs typeface="Segoe UI" panose="020B0502040204020203" pitchFamily="34" charset="0"/>
                        </a:rPr>
                        <a:t>Various obstacles</a:t>
                      </a:r>
                      <a:endParaRPr lang="en-US" sz="2000" dirty="0">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tc>
                <a:tc>
                  <a:txBody>
                    <a:bodyPr/>
                    <a:lstStyle/>
                    <a:p>
                      <a:pPr marL="165100" marR="0" lvl="0" indent="-165100">
                        <a:lnSpc>
                          <a:spcPct val="107000"/>
                        </a:lnSpc>
                        <a:spcBef>
                          <a:spcPts val="300"/>
                        </a:spcBef>
                        <a:spcAft>
                          <a:spcPts val="800"/>
                        </a:spcAft>
                        <a:buSzPts val="1000"/>
                        <a:buFont typeface="Courier New" panose="02070309020205020404" pitchFamily="49" charset="0"/>
                        <a:buChar char="o"/>
                        <a:tabLst>
                          <a:tab pos="457200" algn="l"/>
                        </a:tabLst>
                      </a:pPr>
                      <a:r>
                        <a:rPr lang="en-US" sz="1600" dirty="0">
                          <a:effectLst/>
                          <a:latin typeface="Segoe UI" panose="020B0502040204020203" pitchFamily="34" charset="0"/>
                          <a:cs typeface="Segoe UI" panose="020B0502040204020203" pitchFamily="34" charset="0"/>
                        </a:rPr>
                        <a:t>Wheels</a:t>
                      </a:r>
                      <a:endParaRPr lang="en-US" sz="2000" dirty="0">
                        <a:effectLst/>
                        <a:latin typeface="Segoe UI" panose="020B0502040204020203" pitchFamily="34" charset="0"/>
                        <a:cs typeface="Segoe UI" panose="020B0502040204020203" pitchFamily="34" charset="0"/>
                      </a:endParaRPr>
                    </a:p>
                    <a:p>
                      <a:pPr marL="165100" marR="0" lvl="0" indent="-165100">
                        <a:lnSpc>
                          <a:spcPct val="107000"/>
                        </a:lnSpc>
                        <a:spcBef>
                          <a:spcPts val="300"/>
                        </a:spcBef>
                        <a:spcAft>
                          <a:spcPts val="800"/>
                        </a:spcAft>
                        <a:buSzPts val="1000"/>
                        <a:buFont typeface="Courier New" panose="02070309020205020404" pitchFamily="49" charset="0"/>
                        <a:buChar char="o"/>
                        <a:tabLst>
                          <a:tab pos="457200" algn="l"/>
                        </a:tabLst>
                      </a:pPr>
                      <a:r>
                        <a:rPr lang="en-US" sz="1600" dirty="0">
                          <a:effectLst/>
                          <a:latin typeface="Segoe UI" panose="020B0502040204020203" pitchFamily="34" charset="0"/>
                          <a:cs typeface="Segoe UI" panose="020B0502040204020203" pitchFamily="34" charset="0"/>
                        </a:rPr>
                        <a:t>Brushes</a:t>
                      </a:r>
                      <a:endParaRPr lang="en-US" sz="2000" dirty="0">
                        <a:effectLst/>
                        <a:latin typeface="Segoe UI" panose="020B0502040204020203" pitchFamily="34" charset="0"/>
                        <a:cs typeface="Segoe UI" panose="020B0502040204020203" pitchFamily="34" charset="0"/>
                      </a:endParaRPr>
                    </a:p>
                    <a:p>
                      <a:pPr marL="165100" marR="0" lvl="0" indent="-165100">
                        <a:lnSpc>
                          <a:spcPct val="107000"/>
                        </a:lnSpc>
                        <a:spcBef>
                          <a:spcPts val="300"/>
                        </a:spcBef>
                        <a:spcAft>
                          <a:spcPts val="800"/>
                        </a:spcAft>
                        <a:buSzPts val="1000"/>
                        <a:buFont typeface="Courier New" panose="02070309020205020404" pitchFamily="49" charset="0"/>
                        <a:buChar char="o"/>
                        <a:tabLst>
                          <a:tab pos="457200" algn="l"/>
                        </a:tabLst>
                      </a:pPr>
                      <a:r>
                        <a:rPr lang="en-US" sz="1600" dirty="0">
                          <a:effectLst/>
                          <a:latin typeface="Segoe UI" panose="020B0502040204020203" pitchFamily="34" charset="0"/>
                          <a:cs typeface="Segoe UI" panose="020B0502040204020203" pitchFamily="34" charset="0"/>
                        </a:rPr>
                        <a:t>Vacuum Extractor</a:t>
                      </a:r>
                      <a:endParaRPr lang="en-US" sz="2000" dirty="0">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tc>
                <a:tc>
                  <a:txBody>
                    <a:bodyPr/>
                    <a:lstStyle/>
                    <a:p>
                      <a:pPr marL="165100" marR="0" lvl="0" indent="-165100">
                        <a:lnSpc>
                          <a:spcPct val="107000"/>
                        </a:lnSpc>
                        <a:spcBef>
                          <a:spcPts val="300"/>
                        </a:spcBef>
                        <a:spcAft>
                          <a:spcPts val="800"/>
                        </a:spcAft>
                        <a:buSzPts val="1000"/>
                        <a:buFont typeface="Courier New" panose="02070309020205020404" pitchFamily="49" charset="0"/>
                        <a:buChar char="o"/>
                        <a:tabLst>
                          <a:tab pos="457200" algn="l"/>
                        </a:tabLst>
                      </a:pPr>
                      <a:r>
                        <a:rPr lang="en-US" sz="1600" dirty="0">
                          <a:effectLst/>
                          <a:latin typeface="Segoe UI" panose="020B0502040204020203" pitchFamily="34" charset="0"/>
                          <a:cs typeface="Segoe UI" panose="020B0502040204020203" pitchFamily="34" charset="0"/>
                        </a:rPr>
                        <a:t>Camera</a:t>
                      </a:r>
                      <a:endParaRPr lang="en-US" sz="2000" dirty="0">
                        <a:effectLst/>
                        <a:latin typeface="Segoe UI" panose="020B0502040204020203" pitchFamily="34" charset="0"/>
                        <a:cs typeface="Segoe UI" panose="020B0502040204020203" pitchFamily="34" charset="0"/>
                      </a:endParaRPr>
                    </a:p>
                    <a:p>
                      <a:pPr marL="165100" marR="0" lvl="0" indent="-165100">
                        <a:lnSpc>
                          <a:spcPct val="107000"/>
                        </a:lnSpc>
                        <a:spcBef>
                          <a:spcPts val="300"/>
                        </a:spcBef>
                        <a:spcAft>
                          <a:spcPts val="800"/>
                        </a:spcAft>
                        <a:buSzPts val="1000"/>
                        <a:buFont typeface="Courier New" panose="02070309020205020404" pitchFamily="49" charset="0"/>
                        <a:buChar char="o"/>
                        <a:tabLst>
                          <a:tab pos="457200" algn="l"/>
                        </a:tabLst>
                      </a:pPr>
                      <a:r>
                        <a:rPr lang="en-US" sz="1600" dirty="0">
                          <a:effectLst/>
                          <a:latin typeface="Segoe UI" panose="020B0502040204020203" pitchFamily="34" charset="0"/>
                          <a:cs typeface="Segoe UI" panose="020B0502040204020203" pitchFamily="34" charset="0"/>
                        </a:rPr>
                        <a:t>Dirt detection sensor</a:t>
                      </a:r>
                      <a:endParaRPr lang="en-US" sz="2000" dirty="0">
                        <a:effectLst/>
                        <a:latin typeface="Segoe UI" panose="020B0502040204020203" pitchFamily="34" charset="0"/>
                        <a:cs typeface="Segoe UI" panose="020B0502040204020203" pitchFamily="34" charset="0"/>
                      </a:endParaRPr>
                    </a:p>
                    <a:p>
                      <a:pPr marL="165100" marR="0" lvl="0" indent="-165100">
                        <a:lnSpc>
                          <a:spcPct val="107000"/>
                        </a:lnSpc>
                        <a:spcBef>
                          <a:spcPts val="300"/>
                        </a:spcBef>
                        <a:spcAft>
                          <a:spcPts val="800"/>
                        </a:spcAft>
                        <a:buSzPts val="1000"/>
                        <a:buFont typeface="Courier New" panose="02070309020205020404" pitchFamily="49" charset="0"/>
                        <a:buChar char="o"/>
                        <a:tabLst>
                          <a:tab pos="457200" algn="l"/>
                        </a:tabLst>
                      </a:pPr>
                      <a:r>
                        <a:rPr lang="en-US" sz="1600" dirty="0">
                          <a:effectLst/>
                          <a:latin typeface="Segoe UI" panose="020B0502040204020203" pitchFamily="34" charset="0"/>
                          <a:cs typeface="Segoe UI" panose="020B0502040204020203" pitchFamily="34" charset="0"/>
                        </a:rPr>
                        <a:t>Cliff sensor</a:t>
                      </a:r>
                      <a:endParaRPr lang="en-US" sz="2000" dirty="0">
                        <a:effectLst/>
                        <a:latin typeface="Segoe UI" panose="020B0502040204020203" pitchFamily="34" charset="0"/>
                        <a:cs typeface="Segoe UI" panose="020B0502040204020203" pitchFamily="34" charset="0"/>
                      </a:endParaRPr>
                    </a:p>
                    <a:p>
                      <a:pPr marL="165100" marR="0" lvl="0" indent="-165100">
                        <a:lnSpc>
                          <a:spcPct val="107000"/>
                        </a:lnSpc>
                        <a:spcBef>
                          <a:spcPts val="300"/>
                        </a:spcBef>
                        <a:spcAft>
                          <a:spcPts val="800"/>
                        </a:spcAft>
                        <a:buSzPts val="1000"/>
                        <a:buFont typeface="Courier New" panose="02070309020205020404" pitchFamily="49" charset="0"/>
                        <a:buChar char="o"/>
                        <a:tabLst>
                          <a:tab pos="457200" algn="l"/>
                        </a:tabLst>
                      </a:pPr>
                      <a:r>
                        <a:rPr lang="en-US" sz="1600" dirty="0">
                          <a:effectLst/>
                          <a:latin typeface="Segoe UI" panose="020B0502040204020203" pitchFamily="34" charset="0"/>
                          <a:cs typeface="Segoe UI" panose="020B0502040204020203" pitchFamily="34" charset="0"/>
                        </a:rPr>
                        <a:t>Bump Sensor</a:t>
                      </a:r>
                      <a:endParaRPr lang="en-US" sz="2000" dirty="0">
                        <a:effectLst/>
                        <a:latin typeface="Segoe UI" panose="020B0502040204020203" pitchFamily="34" charset="0"/>
                        <a:cs typeface="Segoe UI" panose="020B0502040204020203" pitchFamily="34" charset="0"/>
                      </a:endParaRPr>
                    </a:p>
                    <a:p>
                      <a:pPr marL="165100" marR="0" lvl="0" indent="-165100">
                        <a:lnSpc>
                          <a:spcPct val="107000"/>
                        </a:lnSpc>
                        <a:spcBef>
                          <a:spcPts val="300"/>
                        </a:spcBef>
                        <a:spcAft>
                          <a:spcPts val="800"/>
                        </a:spcAft>
                        <a:buSzPts val="1000"/>
                        <a:buFont typeface="Courier New" panose="02070309020205020404" pitchFamily="49" charset="0"/>
                        <a:buChar char="o"/>
                        <a:tabLst>
                          <a:tab pos="457200" algn="l"/>
                        </a:tabLst>
                      </a:pPr>
                      <a:r>
                        <a:rPr lang="en-US" sz="1600" dirty="0">
                          <a:effectLst/>
                          <a:latin typeface="Segoe UI" panose="020B0502040204020203" pitchFamily="34" charset="0"/>
                          <a:cs typeface="Segoe UI" panose="020B0502040204020203" pitchFamily="34" charset="0"/>
                        </a:rPr>
                        <a:t>Infrared Wall Sensor</a:t>
                      </a:r>
                      <a:endParaRPr lang="en-US" sz="2000" dirty="0">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tc>
                <a:extLst>
                  <a:ext uri="{0D108BD9-81ED-4DB2-BD59-A6C34878D82A}">
                    <a16:rowId xmlns:a16="http://schemas.microsoft.com/office/drawing/2014/main" val="2899579286"/>
                  </a:ext>
                </a:extLst>
              </a:tr>
              <a:tr h="1270112">
                <a:tc>
                  <a:txBody>
                    <a:bodyPr/>
                    <a:lstStyle/>
                    <a:p>
                      <a:pPr marL="0" marR="0">
                        <a:lnSpc>
                          <a:spcPct val="107000"/>
                        </a:lnSpc>
                        <a:spcBef>
                          <a:spcPts val="0"/>
                        </a:spcBef>
                        <a:spcAft>
                          <a:spcPts val="0"/>
                        </a:spcAft>
                      </a:pPr>
                      <a:r>
                        <a:rPr lang="en-US" sz="1600">
                          <a:effectLst/>
                          <a:latin typeface="Segoe UI" panose="020B0502040204020203" pitchFamily="34" charset="0"/>
                          <a:cs typeface="Segoe UI" panose="020B0502040204020203" pitchFamily="34" charset="0"/>
                        </a:rPr>
                        <a:t>Part -picking Robot</a:t>
                      </a:r>
                      <a:endParaRPr lang="en-US" sz="2000">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tc>
                <a:tc>
                  <a:txBody>
                    <a:bodyPr/>
                    <a:lstStyle/>
                    <a:p>
                      <a:pPr marL="225425" marR="0" lvl="0" indent="-225425">
                        <a:lnSpc>
                          <a:spcPct val="107000"/>
                        </a:lnSpc>
                        <a:spcBef>
                          <a:spcPts val="300"/>
                        </a:spcBef>
                        <a:spcAft>
                          <a:spcPts val="800"/>
                        </a:spcAft>
                        <a:buSzPts val="1000"/>
                        <a:buFont typeface="Courier New" panose="02070309020205020404" pitchFamily="49" charset="0"/>
                        <a:buChar char="o"/>
                        <a:tabLst>
                          <a:tab pos="457200" algn="l"/>
                        </a:tabLst>
                      </a:pPr>
                      <a:r>
                        <a:rPr lang="en-US" sz="1600" dirty="0">
                          <a:effectLst/>
                          <a:latin typeface="Segoe UI" panose="020B0502040204020203" pitchFamily="34" charset="0"/>
                          <a:cs typeface="Segoe UI" panose="020B0502040204020203" pitchFamily="34" charset="0"/>
                        </a:rPr>
                        <a:t>Percentage of parts in correct bins.</a:t>
                      </a:r>
                      <a:endParaRPr lang="en-US" sz="2000" dirty="0">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tc>
                <a:tc>
                  <a:txBody>
                    <a:bodyPr/>
                    <a:lstStyle/>
                    <a:p>
                      <a:pPr marL="342900" marR="0" lvl="0" indent="-342900">
                        <a:lnSpc>
                          <a:spcPct val="107000"/>
                        </a:lnSpc>
                        <a:spcBef>
                          <a:spcPts val="300"/>
                        </a:spcBef>
                        <a:spcAft>
                          <a:spcPts val="800"/>
                        </a:spcAft>
                        <a:buSzPts val="1000"/>
                        <a:buFont typeface="Courier New" panose="02070309020205020404" pitchFamily="49" charset="0"/>
                        <a:buChar char="o"/>
                        <a:tabLst>
                          <a:tab pos="457200" algn="l"/>
                        </a:tabLst>
                      </a:pPr>
                      <a:r>
                        <a:rPr lang="en-US" sz="1600" dirty="0">
                          <a:effectLst/>
                          <a:latin typeface="Segoe UI" panose="020B0502040204020203" pitchFamily="34" charset="0"/>
                          <a:cs typeface="Segoe UI" panose="020B0502040204020203" pitchFamily="34" charset="0"/>
                        </a:rPr>
                        <a:t>Conveyor belt with parts,</a:t>
                      </a:r>
                      <a:endParaRPr lang="en-US" sz="2000" dirty="0">
                        <a:effectLst/>
                        <a:latin typeface="Segoe UI" panose="020B0502040204020203" pitchFamily="34" charset="0"/>
                        <a:cs typeface="Segoe UI" panose="020B0502040204020203" pitchFamily="34" charset="0"/>
                      </a:endParaRPr>
                    </a:p>
                    <a:p>
                      <a:pPr marL="342900" marR="0" lvl="0" indent="-342900">
                        <a:lnSpc>
                          <a:spcPct val="107000"/>
                        </a:lnSpc>
                        <a:spcBef>
                          <a:spcPts val="300"/>
                        </a:spcBef>
                        <a:spcAft>
                          <a:spcPts val="800"/>
                        </a:spcAft>
                        <a:buSzPts val="1000"/>
                        <a:buFont typeface="Courier New" panose="02070309020205020404" pitchFamily="49" charset="0"/>
                        <a:buChar char="o"/>
                        <a:tabLst>
                          <a:tab pos="457200" algn="l"/>
                        </a:tabLst>
                      </a:pPr>
                      <a:r>
                        <a:rPr lang="en-US" sz="1600" dirty="0">
                          <a:effectLst/>
                          <a:latin typeface="Segoe UI" panose="020B0502040204020203" pitchFamily="34" charset="0"/>
                          <a:cs typeface="Segoe UI" panose="020B0502040204020203" pitchFamily="34" charset="0"/>
                        </a:rPr>
                        <a:t>Bins</a:t>
                      </a:r>
                      <a:endParaRPr lang="en-US" sz="2000" dirty="0">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tc>
                <a:tc>
                  <a:txBody>
                    <a:bodyPr/>
                    <a:lstStyle/>
                    <a:p>
                      <a:pPr marL="165100" marR="0" lvl="0" indent="-165100">
                        <a:lnSpc>
                          <a:spcPct val="107000"/>
                        </a:lnSpc>
                        <a:spcBef>
                          <a:spcPts val="300"/>
                        </a:spcBef>
                        <a:spcAft>
                          <a:spcPts val="800"/>
                        </a:spcAft>
                        <a:buSzPts val="1000"/>
                        <a:buFont typeface="Courier New" panose="02070309020205020404" pitchFamily="49" charset="0"/>
                        <a:buChar char="o"/>
                        <a:tabLst>
                          <a:tab pos="457200" algn="l"/>
                        </a:tabLst>
                      </a:pPr>
                      <a:r>
                        <a:rPr lang="en-US" sz="1600" dirty="0">
                          <a:effectLst/>
                          <a:latin typeface="Segoe UI" panose="020B0502040204020203" pitchFamily="34" charset="0"/>
                          <a:cs typeface="Segoe UI" panose="020B0502040204020203" pitchFamily="34" charset="0"/>
                        </a:rPr>
                        <a:t>Jointed Arms</a:t>
                      </a:r>
                      <a:endParaRPr lang="en-US" sz="2000" dirty="0">
                        <a:effectLst/>
                        <a:latin typeface="Segoe UI" panose="020B0502040204020203" pitchFamily="34" charset="0"/>
                        <a:cs typeface="Segoe UI" panose="020B0502040204020203" pitchFamily="34" charset="0"/>
                      </a:endParaRPr>
                    </a:p>
                    <a:p>
                      <a:pPr marL="165100" marR="0" lvl="0" indent="-165100">
                        <a:lnSpc>
                          <a:spcPct val="107000"/>
                        </a:lnSpc>
                        <a:spcBef>
                          <a:spcPts val="300"/>
                        </a:spcBef>
                        <a:spcAft>
                          <a:spcPts val="800"/>
                        </a:spcAft>
                        <a:buSzPts val="1000"/>
                        <a:buFont typeface="Courier New" panose="02070309020205020404" pitchFamily="49" charset="0"/>
                        <a:buChar char="o"/>
                        <a:tabLst>
                          <a:tab pos="457200" algn="l"/>
                        </a:tabLst>
                      </a:pPr>
                      <a:r>
                        <a:rPr lang="en-US" sz="1600" dirty="0">
                          <a:effectLst/>
                          <a:latin typeface="Segoe UI" panose="020B0502040204020203" pitchFamily="34" charset="0"/>
                          <a:cs typeface="Segoe UI" panose="020B0502040204020203" pitchFamily="34" charset="0"/>
                        </a:rPr>
                        <a:t>Hand</a:t>
                      </a:r>
                      <a:endParaRPr lang="en-US" sz="2000" dirty="0">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tc>
                <a:tc>
                  <a:txBody>
                    <a:bodyPr/>
                    <a:lstStyle/>
                    <a:p>
                      <a:pPr marL="165100" marR="0" lvl="0" indent="-165100">
                        <a:lnSpc>
                          <a:spcPct val="107000"/>
                        </a:lnSpc>
                        <a:spcBef>
                          <a:spcPts val="300"/>
                        </a:spcBef>
                        <a:spcAft>
                          <a:spcPts val="800"/>
                        </a:spcAft>
                        <a:buSzPts val="1000"/>
                        <a:buFont typeface="Courier New" panose="02070309020205020404" pitchFamily="49" charset="0"/>
                        <a:buChar char="o"/>
                        <a:tabLst>
                          <a:tab pos="457200" algn="l"/>
                        </a:tabLst>
                      </a:pPr>
                      <a:r>
                        <a:rPr lang="en-US" sz="1600" dirty="0">
                          <a:effectLst/>
                          <a:latin typeface="Segoe UI" panose="020B0502040204020203" pitchFamily="34" charset="0"/>
                          <a:cs typeface="Segoe UI" panose="020B0502040204020203" pitchFamily="34" charset="0"/>
                        </a:rPr>
                        <a:t>Camera</a:t>
                      </a:r>
                      <a:endParaRPr lang="en-US" sz="2000" dirty="0">
                        <a:effectLst/>
                        <a:latin typeface="Segoe UI" panose="020B0502040204020203" pitchFamily="34" charset="0"/>
                        <a:cs typeface="Segoe UI" panose="020B0502040204020203" pitchFamily="34" charset="0"/>
                      </a:endParaRPr>
                    </a:p>
                    <a:p>
                      <a:pPr marL="165100" marR="0" lvl="0" indent="-165100">
                        <a:lnSpc>
                          <a:spcPct val="107000"/>
                        </a:lnSpc>
                        <a:spcBef>
                          <a:spcPts val="300"/>
                        </a:spcBef>
                        <a:spcAft>
                          <a:spcPts val="800"/>
                        </a:spcAft>
                        <a:buSzPts val="1000"/>
                        <a:buFont typeface="Courier New" panose="02070309020205020404" pitchFamily="49" charset="0"/>
                        <a:buChar char="o"/>
                        <a:tabLst>
                          <a:tab pos="457200" algn="l"/>
                        </a:tabLst>
                      </a:pPr>
                      <a:r>
                        <a:rPr lang="en-US" sz="1600" dirty="0">
                          <a:effectLst/>
                          <a:latin typeface="Segoe UI" panose="020B0502040204020203" pitchFamily="34" charset="0"/>
                          <a:cs typeface="Segoe UI" panose="020B0502040204020203" pitchFamily="34" charset="0"/>
                        </a:rPr>
                        <a:t>Joint angle sensors.</a:t>
                      </a:r>
                      <a:endParaRPr lang="en-US" sz="2000" dirty="0">
                        <a:effectLst/>
                        <a:latin typeface="Segoe UI" panose="020B0502040204020203" pitchFamily="34" charset="0"/>
                        <a:ea typeface="Calibri" panose="020F0502020204030204" pitchFamily="34" charset="0"/>
                        <a:cs typeface="Segoe UI" panose="020B0502040204020203" pitchFamily="34" charset="0"/>
                      </a:endParaRPr>
                    </a:p>
                  </a:txBody>
                  <a:tcPr marL="68580" marR="68580" marT="0" marB="0"/>
                </a:tc>
                <a:extLst>
                  <a:ext uri="{0D108BD9-81ED-4DB2-BD59-A6C34878D82A}">
                    <a16:rowId xmlns:a16="http://schemas.microsoft.com/office/drawing/2014/main" val="353478196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9"/>
          </a:xfrm>
        </p:spPr>
        <p:txBody>
          <a:bodyPr>
            <a:normAutofit fontScale="90000"/>
          </a:bodyPr>
          <a:lstStyle/>
          <a:p>
            <a:pPr algn="l"/>
            <a:r>
              <a:rPr lang="en-US" sz="32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ea typeface="Verdana" pitchFamily="34" charset="0"/>
                <a:cs typeface="Segoe UI" panose="020B0502040204020203" pitchFamily="34" charset="0"/>
              </a:rPr>
              <a:t>Artificial Intelligence</a:t>
            </a:r>
          </a:p>
        </p:txBody>
      </p:sp>
      <p:sp>
        <p:nvSpPr>
          <p:cNvPr id="3" name="Content Placeholder 2"/>
          <p:cNvSpPr>
            <a:spLocks noGrp="1"/>
          </p:cNvSpPr>
          <p:nvPr>
            <p:ph idx="1"/>
          </p:nvPr>
        </p:nvSpPr>
        <p:spPr>
          <a:xfrm>
            <a:off x="457200" y="990600"/>
            <a:ext cx="8229600" cy="5135563"/>
          </a:xfrm>
        </p:spPr>
        <p:txBody>
          <a:bodyPr>
            <a:normAutofit/>
          </a:bodyPr>
          <a:lstStyle/>
          <a:p>
            <a:pPr marL="0" indent="0">
              <a:buNone/>
            </a:pPr>
            <a:r>
              <a:rPr lang="en-US" sz="2000" dirty="0">
                <a:latin typeface="Segoe UI" panose="020B0502040204020203" pitchFamily="34" charset="0"/>
                <a:ea typeface="Verdana" pitchFamily="34" charset="0"/>
                <a:cs typeface="Segoe UI" panose="020B0502040204020203" pitchFamily="34" charset="0"/>
              </a:rPr>
              <a:t>Definition of AI: </a:t>
            </a:r>
          </a:p>
          <a:p>
            <a:r>
              <a:rPr lang="en-US" sz="2000" dirty="0">
                <a:latin typeface="Segoe UI" panose="020B0502040204020203" pitchFamily="34" charset="0"/>
                <a:ea typeface="Verdana" pitchFamily="34" charset="0"/>
                <a:cs typeface="Segoe UI" panose="020B0502040204020203" pitchFamily="34" charset="0"/>
              </a:rPr>
              <a:t>"It is a branch of computer science by which we can create intelligent machines which can behave like a human, think like humans, and able to make decisions.“</a:t>
            </a:r>
          </a:p>
          <a:p>
            <a:pPr marL="0" indent="0">
              <a:buNone/>
            </a:pPr>
            <a:endParaRPr lang="en-US" sz="2000" dirty="0">
              <a:latin typeface="Segoe UI" panose="020B0502040204020203" pitchFamily="34" charset="0"/>
              <a:ea typeface="Verdana" pitchFamily="34" charset="0"/>
              <a:cs typeface="Segoe UI" panose="020B0502040204020203" pitchFamily="34" charset="0"/>
            </a:endParaRPr>
          </a:p>
          <a:p>
            <a:pPr marL="0" indent="0">
              <a:buNone/>
            </a:pPr>
            <a:r>
              <a:rPr lang="en-IN" sz="2000" dirty="0">
                <a:latin typeface="Segoe UI" panose="020B0502040204020203" pitchFamily="34" charset="0"/>
                <a:ea typeface="Verdana" pitchFamily="34" charset="0"/>
                <a:cs typeface="Segoe UI" panose="020B0502040204020203" pitchFamily="34" charset="0"/>
              </a:rPr>
              <a:t>Artificial Intelligence exists when a machine can have human based skills such as learning, reasoning, and solving problems</a:t>
            </a:r>
            <a:endParaRPr lang="en-US" dirty="0">
              <a:latin typeface="Segoe UI" panose="020B0502040204020203" pitchFamily="34" charset="0"/>
              <a:cs typeface="Segoe UI" panose="020B0502040204020203"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sz="32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ea typeface="Verdana" pitchFamily="34" charset="0"/>
                <a:cs typeface="Segoe UI" panose="020B0502040204020203" pitchFamily="34" charset="0"/>
              </a:rPr>
              <a:t>Agent Environment in AI</a:t>
            </a:r>
            <a:endParaRPr lang="en-US" sz="20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ea typeface="Verdana" pitchFamily="34" charset="0"/>
              <a:cs typeface="Segoe UI" panose="020B0502040204020203" pitchFamily="34" charset="0"/>
            </a:endParaRPr>
          </a:p>
        </p:txBody>
      </p:sp>
      <p:sp>
        <p:nvSpPr>
          <p:cNvPr id="3" name="Content Placeholder 2"/>
          <p:cNvSpPr>
            <a:spLocks noGrp="1"/>
          </p:cNvSpPr>
          <p:nvPr>
            <p:ph idx="1"/>
          </p:nvPr>
        </p:nvSpPr>
        <p:spPr>
          <a:xfrm>
            <a:off x="457200" y="990600"/>
            <a:ext cx="8229600" cy="4876800"/>
          </a:xfrm>
        </p:spPr>
        <p:txBody>
          <a:bodyPr>
            <a:normAutofit/>
          </a:bodyPr>
          <a:lstStyle/>
          <a:p>
            <a:r>
              <a:rPr lang="en-US" sz="2000" dirty="0">
                <a:latin typeface="Segoe UI" panose="020B0502040204020203" pitchFamily="34" charset="0"/>
                <a:ea typeface="Verdana" pitchFamily="34" charset="0"/>
                <a:cs typeface="Segoe UI" panose="020B0502040204020203" pitchFamily="34" charset="0"/>
              </a:rPr>
              <a:t>An environment can be described as a situation in which an agent is present.</a:t>
            </a:r>
          </a:p>
          <a:p>
            <a:r>
              <a:rPr lang="en-US" sz="2000" dirty="0">
                <a:latin typeface="Segoe UI" panose="020B0502040204020203" pitchFamily="34" charset="0"/>
                <a:ea typeface="Verdana" pitchFamily="34" charset="0"/>
                <a:cs typeface="Segoe UI" panose="020B0502040204020203" pitchFamily="34" charset="0"/>
              </a:rPr>
              <a:t>An environment is everything in the world which surrounds the agent, but it is not a part of an agent itself. </a:t>
            </a:r>
          </a:p>
          <a:p>
            <a:r>
              <a:rPr lang="en-US" sz="2000" dirty="0">
                <a:latin typeface="Segoe UI" panose="020B0502040204020203" pitchFamily="34" charset="0"/>
                <a:ea typeface="Verdana" pitchFamily="34" charset="0"/>
                <a:cs typeface="Segoe UI" panose="020B0502040204020203" pitchFamily="34" charset="0"/>
              </a:rPr>
              <a:t>The environment is where agent lives, operate and provide the agent with something to sense and act upon it. </a:t>
            </a:r>
          </a:p>
          <a:p>
            <a:pPr marL="0" indent="0">
              <a:buNone/>
            </a:pPr>
            <a:br>
              <a:rPr lang="en-US" sz="2000" dirty="0">
                <a:latin typeface="Segoe UI" panose="020B0502040204020203" pitchFamily="34" charset="0"/>
                <a:ea typeface="Verdana" pitchFamily="34" charset="0"/>
                <a:cs typeface="Segoe UI" panose="020B0502040204020203" pitchFamily="34" charset="0"/>
              </a:rPr>
            </a:br>
            <a:endParaRPr lang="en-US" sz="2000" dirty="0">
              <a:latin typeface="Segoe UI" panose="020B0502040204020203" pitchFamily="34" charset="0"/>
              <a:ea typeface="Verdana" pitchFamily="34" charset="0"/>
              <a:cs typeface="Segoe UI" panose="020B0502040204020203"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9"/>
          </a:xfrm>
        </p:spPr>
        <p:txBody>
          <a:bodyPr>
            <a:normAutofit fontScale="90000"/>
          </a:bodyPr>
          <a:lstStyle/>
          <a:p>
            <a:pPr algn="l"/>
            <a:r>
              <a:rPr lang="en-US" sz="36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ea typeface="Verdana" pitchFamily="34" charset="0"/>
                <a:cs typeface="Segoe UI" panose="020B0502040204020203" pitchFamily="34" charset="0"/>
              </a:rPr>
              <a:t>Features of Environment</a:t>
            </a:r>
            <a:endParaRPr lang="en-US" sz="32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ea typeface="Verdana" pitchFamily="34" charset="0"/>
              <a:cs typeface="Segoe UI" panose="020B0502040204020203" pitchFamily="34" charset="0"/>
            </a:endParaRPr>
          </a:p>
        </p:txBody>
      </p:sp>
      <p:sp>
        <p:nvSpPr>
          <p:cNvPr id="6" name="Content Placeholder 5">
            <a:extLst>
              <a:ext uri="{FF2B5EF4-FFF2-40B4-BE49-F238E27FC236}">
                <a16:creationId xmlns:a16="http://schemas.microsoft.com/office/drawing/2014/main" id="{2B7808C8-C499-4CEA-9D49-4995E65D368E}"/>
              </a:ext>
            </a:extLst>
          </p:cNvPr>
          <p:cNvSpPr>
            <a:spLocks noGrp="1"/>
          </p:cNvSpPr>
          <p:nvPr>
            <p:ph sz="half" idx="1"/>
          </p:nvPr>
        </p:nvSpPr>
        <p:spPr>
          <a:xfrm>
            <a:off x="457200" y="838200"/>
            <a:ext cx="8229600" cy="5287963"/>
          </a:xfrm>
        </p:spPr>
        <p:txBody>
          <a:bodyPr>
            <a:normAutofit/>
          </a:bodyPr>
          <a:lstStyle/>
          <a:p>
            <a:pPr marL="0" indent="0">
              <a:buNone/>
            </a:pPr>
            <a:r>
              <a:rPr lang="en-US" sz="2000" dirty="0">
                <a:latin typeface="Segoe UI" panose="020B0502040204020203" pitchFamily="34" charset="0"/>
                <a:ea typeface="Verdana" pitchFamily="34" charset="0"/>
                <a:cs typeface="Segoe UI" panose="020B0502040204020203" pitchFamily="34" charset="0"/>
              </a:rPr>
              <a:t>An environment can have various features from the point of view of an agent:-</a:t>
            </a:r>
          </a:p>
          <a:p>
            <a:pPr marL="0" indent="0">
              <a:buNone/>
            </a:pPr>
            <a:r>
              <a:rPr lang="en-US" sz="2000" dirty="0">
                <a:latin typeface="Segoe UI" panose="020B0502040204020203" pitchFamily="34" charset="0"/>
                <a:cs typeface="Segoe UI" panose="020B0502040204020203" pitchFamily="34" charset="0"/>
              </a:rPr>
              <a:t>1.  Fully observable vs Partially Observable</a:t>
            </a:r>
          </a:p>
          <a:p>
            <a:pPr marL="0" indent="0">
              <a:buNone/>
            </a:pPr>
            <a:r>
              <a:rPr lang="en-US" sz="2000" dirty="0">
                <a:latin typeface="Segoe UI" panose="020B0502040204020203" pitchFamily="34" charset="0"/>
                <a:cs typeface="Segoe UI" panose="020B0502040204020203" pitchFamily="34" charset="0"/>
              </a:rPr>
              <a:t>2.  Static vs Dynamic</a:t>
            </a:r>
          </a:p>
          <a:p>
            <a:pPr marL="0" indent="0">
              <a:buNone/>
            </a:pPr>
            <a:r>
              <a:rPr lang="en-US" sz="2000" dirty="0">
                <a:latin typeface="Segoe UI" panose="020B0502040204020203" pitchFamily="34" charset="0"/>
                <a:cs typeface="Segoe UI" panose="020B0502040204020203" pitchFamily="34" charset="0"/>
              </a:rPr>
              <a:t>3.  Discrete vs Continuous</a:t>
            </a:r>
          </a:p>
          <a:p>
            <a:pPr marL="0" indent="0">
              <a:buNone/>
            </a:pPr>
            <a:r>
              <a:rPr lang="en-US" sz="2000" dirty="0">
                <a:latin typeface="Segoe UI" panose="020B0502040204020203" pitchFamily="34" charset="0"/>
                <a:cs typeface="Segoe UI" panose="020B0502040204020203" pitchFamily="34" charset="0"/>
              </a:rPr>
              <a:t>4.  Deterministic vs Stochastic</a:t>
            </a:r>
          </a:p>
          <a:p>
            <a:pPr marL="0" indent="0">
              <a:buNone/>
            </a:pPr>
            <a:r>
              <a:rPr lang="en-US" sz="2000" dirty="0">
                <a:latin typeface="Segoe UI" panose="020B0502040204020203" pitchFamily="34" charset="0"/>
                <a:cs typeface="Segoe UI" panose="020B0502040204020203" pitchFamily="34" charset="0"/>
              </a:rPr>
              <a:t>5.  Single-agent vs Multi-agent</a:t>
            </a:r>
          </a:p>
          <a:p>
            <a:pPr marL="0" indent="0">
              <a:buNone/>
            </a:pPr>
            <a:r>
              <a:rPr lang="en-US" sz="2000" dirty="0">
                <a:latin typeface="Segoe UI" panose="020B0502040204020203" pitchFamily="34" charset="0"/>
                <a:cs typeface="Segoe UI" panose="020B0502040204020203" pitchFamily="34" charset="0"/>
              </a:rPr>
              <a:t>6.  Episodic vs sequential</a:t>
            </a:r>
          </a:p>
          <a:p>
            <a:pPr marL="0" indent="0">
              <a:buNone/>
            </a:pPr>
            <a:r>
              <a:rPr lang="en-US" sz="2000" dirty="0">
                <a:latin typeface="Segoe UI" panose="020B0502040204020203" pitchFamily="34" charset="0"/>
                <a:cs typeface="Segoe UI" panose="020B0502040204020203" pitchFamily="34" charset="0"/>
              </a:rPr>
              <a:t>7.  Known vs Unknown</a:t>
            </a:r>
          </a:p>
          <a:p>
            <a:pPr marL="0" indent="0">
              <a:buNone/>
            </a:pPr>
            <a:r>
              <a:rPr lang="en-US" sz="2000" dirty="0">
                <a:latin typeface="Segoe UI" panose="020B0502040204020203" pitchFamily="34" charset="0"/>
                <a:cs typeface="Segoe UI" panose="020B0502040204020203" pitchFamily="34" charset="0"/>
              </a:rPr>
              <a:t>8.  Accessible vs Inaccessible</a:t>
            </a:r>
          </a:p>
          <a:p>
            <a:endParaRPr lang="en-US" sz="2000" dirty="0">
              <a:latin typeface="Segoe UI" panose="020B0502040204020203" pitchFamily="34" charset="0"/>
              <a:cs typeface="Segoe UI" panose="020B0502040204020203"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39962"/>
          </a:xfrm>
        </p:spPr>
        <p:txBody>
          <a:bodyPr>
            <a:normAutofit/>
          </a:bodyPr>
          <a:lstStyle/>
          <a:p>
            <a:pPr algn="l"/>
            <a:r>
              <a:rPr lang="en-US" sz="2400" b="1" dirty="0">
                <a:solidFill>
                  <a:srgbClr val="27197D"/>
                </a:solidFill>
                <a:effectLst>
                  <a:outerShdw blurRad="38100" dist="38100" dir="2700000" algn="tl">
                    <a:srgbClr val="000000">
                      <a:alpha val="43137"/>
                    </a:srgbClr>
                  </a:outerShdw>
                </a:effectLst>
                <a:latin typeface="Verdana" pitchFamily="34" charset="0"/>
                <a:ea typeface="Verdana" pitchFamily="34" charset="0"/>
                <a:cs typeface="Verdana" pitchFamily="34" charset="0"/>
              </a:rPr>
              <a:t> </a:t>
            </a:r>
            <a:endParaRPr lang="en-US" sz="1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95300" y="988101"/>
            <a:ext cx="7924800" cy="5412699"/>
          </a:xfrm>
        </p:spPr>
        <p:txBody>
          <a:bodyPr>
            <a:normAutofit/>
          </a:bodyPr>
          <a:lstStyle/>
          <a:p>
            <a:pPr marL="514350" indent="-514350">
              <a:buNone/>
            </a:pPr>
            <a:r>
              <a:rPr lang="en-US" sz="2000" b="1" dirty="0">
                <a:solidFill>
                  <a:srgbClr val="27197D"/>
                </a:solidFill>
                <a:latin typeface="Segoe UI" panose="020B0502040204020203" pitchFamily="34" charset="0"/>
                <a:ea typeface="Verdana" pitchFamily="34" charset="0"/>
                <a:cs typeface="Segoe UI" panose="020B0502040204020203" pitchFamily="34" charset="0"/>
              </a:rPr>
              <a:t>1. Fully observable vs Partially Observable:</a:t>
            </a:r>
          </a:p>
          <a:p>
            <a:r>
              <a:rPr lang="en-US" sz="2000" dirty="0">
                <a:latin typeface="Segoe UI" panose="020B0502040204020203" pitchFamily="34" charset="0"/>
                <a:ea typeface="Verdana" pitchFamily="34" charset="0"/>
                <a:cs typeface="Segoe UI" panose="020B0502040204020203" pitchFamily="34" charset="0"/>
              </a:rPr>
              <a:t>If an agent sensor can sense or access the complete state of an environment at each point of time then it is </a:t>
            </a:r>
            <a:r>
              <a:rPr lang="en-US" sz="2000" b="1" dirty="0">
                <a:latin typeface="Segoe UI" panose="020B0502040204020203" pitchFamily="34" charset="0"/>
                <a:ea typeface="Verdana" pitchFamily="34" charset="0"/>
                <a:cs typeface="Segoe UI" panose="020B0502040204020203" pitchFamily="34" charset="0"/>
              </a:rPr>
              <a:t>a fully observable</a:t>
            </a:r>
            <a:r>
              <a:rPr lang="en-US" sz="2000" dirty="0">
                <a:latin typeface="Segoe UI" panose="020B0502040204020203" pitchFamily="34" charset="0"/>
                <a:ea typeface="Verdana" pitchFamily="34" charset="0"/>
                <a:cs typeface="Segoe UI" panose="020B0502040204020203" pitchFamily="34" charset="0"/>
              </a:rPr>
              <a:t> environment, else it is </a:t>
            </a:r>
            <a:r>
              <a:rPr lang="en-US" sz="2000" b="1" dirty="0">
                <a:latin typeface="Segoe UI" panose="020B0502040204020203" pitchFamily="34" charset="0"/>
                <a:ea typeface="Verdana" pitchFamily="34" charset="0"/>
                <a:cs typeface="Segoe UI" panose="020B0502040204020203" pitchFamily="34" charset="0"/>
              </a:rPr>
              <a:t>partially observable</a:t>
            </a:r>
            <a:r>
              <a:rPr lang="en-US" sz="2000" dirty="0">
                <a:latin typeface="Segoe UI" panose="020B0502040204020203" pitchFamily="34" charset="0"/>
                <a:ea typeface="Verdana" pitchFamily="34" charset="0"/>
                <a:cs typeface="Segoe UI" panose="020B0502040204020203" pitchFamily="34" charset="0"/>
              </a:rPr>
              <a:t>.</a:t>
            </a:r>
          </a:p>
          <a:p>
            <a:r>
              <a:rPr lang="en-US" sz="2000" dirty="0">
                <a:latin typeface="Segoe UI" panose="020B0502040204020203" pitchFamily="34" charset="0"/>
                <a:ea typeface="Verdana" pitchFamily="34" charset="0"/>
                <a:cs typeface="Segoe UI" panose="020B0502040204020203" pitchFamily="34" charset="0"/>
              </a:rPr>
              <a:t>A fully observable environment is easy as there is no need to maintain the internal state to keep track history of the world.</a:t>
            </a:r>
          </a:p>
          <a:p>
            <a:r>
              <a:rPr lang="en-US" sz="2000" dirty="0">
                <a:latin typeface="Segoe UI" panose="020B0502040204020203" pitchFamily="34" charset="0"/>
                <a:ea typeface="Verdana" pitchFamily="34" charset="0"/>
                <a:cs typeface="Segoe UI" panose="020B0502040204020203" pitchFamily="34" charset="0"/>
              </a:rPr>
              <a:t>An agent with no sensors in all environments then such an environment is called as </a:t>
            </a:r>
            <a:r>
              <a:rPr lang="en-US" sz="2000" b="1" dirty="0">
                <a:latin typeface="Segoe UI" panose="020B0502040204020203" pitchFamily="34" charset="0"/>
                <a:ea typeface="Verdana" pitchFamily="34" charset="0"/>
                <a:cs typeface="Segoe UI" panose="020B0502040204020203" pitchFamily="34" charset="0"/>
              </a:rPr>
              <a:t>unobservable</a:t>
            </a:r>
            <a:r>
              <a:rPr lang="en-US" sz="2000" dirty="0">
                <a:latin typeface="Segoe UI" panose="020B0502040204020203" pitchFamily="34" charset="0"/>
                <a:ea typeface="Verdana" pitchFamily="34" charset="0"/>
                <a:cs typeface="Segoe UI" panose="020B0502040204020203" pitchFamily="34" charset="0"/>
              </a:rPr>
              <a:t>.</a:t>
            </a:r>
          </a:p>
          <a:p>
            <a:pPr marL="514350" indent="-514350">
              <a:buNone/>
            </a:pPr>
            <a:r>
              <a:rPr lang="en-US" sz="2000" b="1" dirty="0">
                <a:solidFill>
                  <a:srgbClr val="27197D"/>
                </a:solidFill>
                <a:latin typeface="Segoe UI" panose="020B0502040204020203" pitchFamily="34" charset="0"/>
                <a:ea typeface="Verdana" pitchFamily="34" charset="0"/>
                <a:cs typeface="Segoe UI" panose="020B0502040204020203" pitchFamily="34" charset="0"/>
              </a:rPr>
              <a:t>2. Deterministic </a:t>
            </a:r>
            <a:r>
              <a:rPr lang="en-US" sz="2000" b="1" dirty="0" err="1">
                <a:solidFill>
                  <a:srgbClr val="27197D"/>
                </a:solidFill>
                <a:latin typeface="Segoe UI" panose="020B0502040204020203" pitchFamily="34" charset="0"/>
                <a:ea typeface="Verdana" pitchFamily="34" charset="0"/>
                <a:cs typeface="Segoe UI" panose="020B0502040204020203" pitchFamily="34" charset="0"/>
              </a:rPr>
              <a:t>vs</a:t>
            </a:r>
            <a:r>
              <a:rPr lang="en-US" sz="2000" b="1" dirty="0">
                <a:solidFill>
                  <a:srgbClr val="27197D"/>
                </a:solidFill>
                <a:latin typeface="Segoe UI" panose="020B0502040204020203" pitchFamily="34" charset="0"/>
                <a:ea typeface="Verdana" pitchFamily="34" charset="0"/>
                <a:cs typeface="Segoe UI" panose="020B0502040204020203" pitchFamily="34" charset="0"/>
              </a:rPr>
              <a:t> Stochastic:</a:t>
            </a:r>
          </a:p>
          <a:p>
            <a:pPr lvl="0"/>
            <a:r>
              <a:rPr lang="en-US" sz="2000" dirty="0">
                <a:latin typeface="Segoe UI" panose="020B0502040204020203" pitchFamily="34" charset="0"/>
                <a:ea typeface="Verdana" pitchFamily="34" charset="0"/>
                <a:cs typeface="Segoe UI" panose="020B0502040204020203" pitchFamily="34" charset="0"/>
              </a:rPr>
              <a:t>If an agent's current state and selected action </a:t>
            </a:r>
            <a:r>
              <a:rPr lang="en-US" sz="2000" b="1" dirty="0">
                <a:solidFill>
                  <a:srgbClr val="FF0000"/>
                </a:solidFill>
                <a:latin typeface="Segoe UI" panose="020B0502040204020203" pitchFamily="34" charset="0"/>
                <a:ea typeface="Verdana" pitchFamily="34" charset="0"/>
                <a:cs typeface="Segoe UI" panose="020B0502040204020203" pitchFamily="34" charset="0"/>
              </a:rPr>
              <a:t>can</a:t>
            </a:r>
            <a:r>
              <a:rPr lang="en-US" sz="2000" dirty="0">
                <a:latin typeface="Segoe UI" panose="020B0502040204020203" pitchFamily="34" charset="0"/>
                <a:ea typeface="Verdana" pitchFamily="34" charset="0"/>
                <a:cs typeface="Segoe UI" panose="020B0502040204020203" pitchFamily="34" charset="0"/>
              </a:rPr>
              <a:t> completely </a:t>
            </a:r>
            <a:r>
              <a:rPr lang="en-US" sz="2000" b="1" dirty="0">
                <a:latin typeface="Segoe UI" panose="020B0502040204020203" pitchFamily="34" charset="0"/>
                <a:ea typeface="Verdana" pitchFamily="34" charset="0"/>
                <a:cs typeface="Segoe UI" panose="020B0502040204020203" pitchFamily="34" charset="0"/>
              </a:rPr>
              <a:t>determine</a:t>
            </a:r>
            <a:r>
              <a:rPr lang="en-US" sz="2000" dirty="0">
                <a:latin typeface="Segoe UI" panose="020B0502040204020203" pitchFamily="34" charset="0"/>
                <a:ea typeface="Verdana" pitchFamily="34" charset="0"/>
                <a:cs typeface="Segoe UI" panose="020B0502040204020203" pitchFamily="34" charset="0"/>
              </a:rPr>
              <a:t> the </a:t>
            </a:r>
            <a:r>
              <a:rPr lang="en-US" sz="2000" b="1" dirty="0">
                <a:latin typeface="Segoe UI" panose="020B0502040204020203" pitchFamily="34" charset="0"/>
                <a:ea typeface="Verdana" pitchFamily="34" charset="0"/>
                <a:cs typeface="Segoe UI" panose="020B0502040204020203" pitchFamily="34" charset="0"/>
              </a:rPr>
              <a:t>next state </a:t>
            </a:r>
            <a:r>
              <a:rPr lang="en-US" sz="2000" dirty="0">
                <a:latin typeface="Segoe UI" panose="020B0502040204020203" pitchFamily="34" charset="0"/>
                <a:ea typeface="Verdana" pitchFamily="34" charset="0"/>
                <a:cs typeface="Segoe UI" panose="020B0502040204020203" pitchFamily="34" charset="0"/>
              </a:rPr>
              <a:t>of the environment, then such environment is called a deterministic environment.</a:t>
            </a:r>
          </a:p>
          <a:p>
            <a:pPr lvl="0"/>
            <a:r>
              <a:rPr lang="en-US" sz="2000" dirty="0">
                <a:latin typeface="Segoe UI" panose="020B0502040204020203" pitchFamily="34" charset="0"/>
                <a:ea typeface="Verdana" pitchFamily="34" charset="0"/>
                <a:cs typeface="Segoe UI" panose="020B0502040204020203" pitchFamily="34" charset="0"/>
              </a:rPr>
              <a:t>A stochastic environment is random in nature and </a:t>
            </a:r>
            <a:r>
              <a:rPr lang="en-US" sz="2000" b="1" dirty="0">
                <a:solidFill>
                  <a:srgbClr val="FF0000"/>
                </a:solidFill>
                <a:latin typeface="Segoe UI" panose="020B0502040204020203" pitchFamily="34" charset="0"/>
                <a:ea typeface="Verdana" pitchFamily="34" charset="0"/>
                <a:cs typeface="Segoe UI" panose="020B0502040204020203" pitchFamily="34" charset="0"/>
              </a:rPr>
              <a:t>cannot</a:t>
            </a:r>
            <a:r>
              <a:rPr lang="en-US" sz="2000" dirty="0">
                <a:latin typeface="Segoe UI" panose="020B0502040204020203" pitchFamily="34" charset="0"/>
                <a:ea typeface="Verdana" pitchFamily="34" charset="0"/>
                <a:cs typeface="Segoe UI" panose="020B0502040204020203" pitchFamily="34" charset="0"/>
              </a:rPr>
              <a:t> be </a:t>
            </a:r>
            <a:r>
              <a:rPr lang="en-US" sz="2000" b="1" dirty="0">
                <a:latin typeface="Segoe UI" panose="020B0502040204020203" pitchFamily="34" charset="0"/>
                <a:ea typeface="Verdana" pitchFamily="34" charset="0"/>
                <a:cs typeface="Segoe UI" panose="020B0502040204020203" pitchFamily="34" charset="0"/>
              </a:rPr>
              <a:t>determined</a:t>
            </a:r>
            <a:r>
              <a:rPr lang="en-US" sz="2000" dirty="0">
                <a:latin typeface="Segoe UI" panose="020B0502040204020203" pitchFamily="34" charset="0"/>
                <a:ea typeface="Verdana" pitchFamily="34" charset="0"/>
                <a:cs typeface="Segoe UI" panose="020B0502040204020203" pitchFamily="34" charset="0"/>
              </a:rPr>
              <a:t> completely by an agent.</a:t>
            </a:r>
          </a:p>
          <a:p>
            <a:pPr lvl="0"/>
            <a:r>
              <a:rPr lang="en-US" sz="2000" dirty="0">
                <a:latin typeface="Segoe UI" panose="020B0502040204020203" pitchFamily="34" charset="0"/>
                <a:ea typeface="Verdana" pitchFamily="34" charset="0"/>
                <a:cs typeface="Segoe UI" panose="020B0502040204020203" pitchFamily="34" charset="0"/>
              </a:rPr>
              <a:t>In a deterministic, fully observable environment, agent </a:t>
            </a:r>
            <a:r>
              <a:rPr lang="en-US" sz="2000" b="1" dirty="0">
                <a:latin typeface="Segoe UI" panose="020B0502040204020203" pitchFamily="34" charset="0"/>
                <a:ea typeface="Verdana" pitchFamily="34" charset="0"/>
                <a:cs typeface="Segoe UI" panose="020B0502040204020203" pitchFamily="34" charset="0"/>
              </a:rPr>
              <a:t>does not </a:t>
            </a:r>
            <a:r>
              <a:rPr lang="en-US" sz="2000" dirty="0">
                <a:latin typeface="Segoe UI" panose="020B0502040204020203" pitchFamily="34" charset="0"/>
                <a:ea typeface="Verdana" pitchFamily="34" charset="0"/>
                <a:cs typeface="Segoe UI" panose="020B0502040204020203" pitchFamily="34" charset="0"/>
              </a:rPr>
              <a:t>need to </a:t>
            </a:r>
            <a:r>
              <a:rPr lang="en-US" sz="2000" b="1" dirty="0">
                <a:latin typeface="Segoe UI" panose="020B0502040204020203" pitchFamily="34" charset="0"/>
                <a:ea typeface="Verdana" pitchFamily="34" charset="0"/>
                <a:cs typeface="Segoe UI" panose="020B0502040204020203" pitchFamily="34" charset="0"/>
              </a:rPr>
              <a:t>worry about uncertainty</a:t>
            </a:r>
            <a:r>
              <a:rPr lang="en-US" sz="2000" dirty="0">
                <a:latin typeface="Segoe UI" panose="020B0502040204020203" pitchFamily="34" charset="0"/>
                <a:ea typeface="Verdana" pitchFamily="34" charset="0"/>
                <a:cs typeface="Segoe UI" panose="020B0502040204020203" pitchFamily="34" charset="0"/>
              </a:rPr>
              <a:t>.</a:t>
            </a:r>
          </a:p>
          <a:p>
            <a:pPr marL="0" indent="0">
              <a:buNone/>
            </a:pPr>
            <a:endParaRPr lang="en-US" sz="2000" dirty="0">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227C0756-E4A1-447A-9613-2FC959A1B118}"/>
              </a:ext>
            </a:extLst>
          </p:cNvPr>
          <p:cNvSpPr txBox="1"/>
          <p:nvPr/>
        </p:nvSpPr>
        <p:spPr>
          <a:xfrm>
            <a:off x="723900" y="274638"/>
            <a:ext cx="7696200" cy="584775"/>
          </a:xfrm>
          <a:prstGeom prst="rect">
            <a:avLst/>
          </a:prstGeom>
          <a:noFill/>
        </p:spPr>
        <p:txBody>
          <a:bodyPr wrap="square" rtlCol="0">
            <a:spAutoFit/>
          </a:bodyPr>
          <a:lstStyle/>
          <a:p>
            <a:r>
              <a:rPr lang="en-US" sz="32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ea typeface="Verdana" pitchFamily="34" charset="0"/>
                <a:cs typeface="Segoe UI" panose="020B0502040204020203" pitchFamily="34" charset="0"/>
              </a:rPr>
              <a:t>Features of Environment</a:t>
            </a:r>
            <a:endParaRPr lang="en-US" sz="32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p>
        </p:txBody>
      </p:sp>
      <p:sp>
        <p:nvSpPr>
          <p:cNvPr id="3" name="Content Placeholder 2"/>
          <p:cNvSpPr>
            <a:spLocks noGrp="1"/>
          </p:cNvSpPr>
          <p:nvPr>
            <p:ph idx="1"/>
          </p:nvPr>
        </p:nvSpPr>
        <p:spPr>
          <a:xfrm>
            <a:off x="381000" y="990600"/>
            <a:ext cx="8229600" cy="5029200"/>
          </a:xfrm>
        </p:spPr>
        <p:txBody>
          <a:bodyPr>
            <a:normAutofit/>
          </a:bodyPr>
          <a:lstStyle/>
          <a:p>
            <a:pPr>
              <a:buNone/>
            </a:pPr>
            <a:r>
              <a:rPr lang="en-US" sz="2000" b="1" dirty="0">
                <a:solidFill>
                  <a:srgbClr val="27197D"/>
                </a:solidFill>
                <a:latin typeface="Segoe UI" panose="020B0502040204020203" pitchFamily="34" charset="0"/>
                <a:ea typeface="Verdana" pitchFamily="34" charset="0"/>
                <a:cs typeface="Segoe UI" panose="020B0502040204020203" pitchFamily="34" charset="0"/>
              </a:rPr>
              <a:t>3. Episodic </a:t>
            </a:r>
            <a:r>
              <a:rPr lang="en-US" sz="2000" b="1" dirty="0" err="1">
                <a:solidFill>
                  <a:srgbClr val="27197D"/>
                </a:solidFill>
                <a:latin typeface="Segoe UI" panose="020B0502040204020203" pitchFamily="34" charset="0"/>
                <a:ea typeface="Verdana" pitchFamily="34" charset="0"/>
                <a:cs typeface="Segoe UI" panose="020B0502040204020203" pitchFamily="34" charset="0"/>
              </a:rPr>
              <a:t>vs</a:t>
            </a:r>
            <a:r>
              <a:rPr lang="en-US" sz="2000" b="1" dirty="0">
                <a:solidFill>
                  <a:srgbClr val="27197D"/>
                </a:solidFill>
                <a:latin typeface="Segoe UI" panose="020B0502040204020203" pitchFamily="34" charset="0"/>
                <a:ea typeface="Verdana" pitchFamily="34" charset="0"/>
                <a:cs typeface="Segoe UI" panose="020B0502040204020203" pitchFamily="34" charset="0"/>
              </a:rPr>
              <a:t> Sequential:</a:t>
            </a:r>
          </a:p>
          <a:p>
            <a:r>
              <a:rPr lang="en-US" sz="2000" dirty="0">
                <a:latin typeface="Segoe UI" panose="020B0502040204020203" pitchFamily="34" charset="0"/>
                <a:ea typeface="Verdana" pitchFamily="34" charset="0"/>
                <a:cs typeface="Segoe UI" panose="020B0502040204020203" pitchFamily="34" charset="0"/>
              </a:rPr>
              <a:t>In an episodic environment, there is a </a:t>
            </a:r>
            <a:r>
              <a:rPr lang="en-US" sz="2000" b="1" dirty="0">
                <a:solidFill>
                  <a:srgbClr val="FF0000"/>
                </a:solidFill>
                <a:latin typeface="Segoe UI" panose="020B0502040204020203" pitchFamily="34" charset="0"/>
                <a:ea typeface="Verdana" pitchFamily="34" charset="0"/>
                <a:cs typeface="Segoe UI" panose="020B0502040204020203" pitchFamily="34" charset="0"/>
              </a:rPr>
              <a:t>series</a:t>
            </a:r>
            <a:r>
              <a:rPr lang="en-US" sz="2000" dirty="0">
                <a:latin typeface="Segoe UI" panose="020B0502040204020203" pitchFamily="34" charset="0"/>
                <a:ea typeface="Verdana" pitchFamily="34" charset="0"/>
                <a:cs typeface="Segoe UI" panose="020B0502040204020203" pitchFamily="34" charset="0"/>
              </a:rPr>
              <a:t> of   </a:t>
            </a:r>
            <a:r>
              <a:rPr lang="en-US" sz="2000" b="1" dirty="0">
                <a:latin typeface="Segoe UI" panose="020B0502040204020203" pitchFamily="34" charset="0"/>
                <a:ea typeface="Verdana" pitchFamily="34" charset="0"/>
                <a:cs typeface="Segoe UI" panose="020B0502040204020203" pitchFamily="34" charset="0"/>
              </a:rPr>
              <a:t>one-shot actions</a:t>
            </a:r>
            <a:r>
              <a:rPr lang="en-US" sz="2000" dirty="0">
                <a:latin typeface="Segoe UI" panose="020B0502040204020203" pitchFamily="34" charset="0"/>
                <a:ea typeface="Verdana" pitchFamily="34" charset="0"/>
                <a:cs typeface="Segoe UI" panose="020B0502040204020203" pitchFamily="34" charset="0"/>
              </a:rPr>
              <a:t>, and only the current percept is required for the action.</a:t>
            </a:r>
          </a:p>
          <a:p>
            <a:pPr lvl="0"/>
            <a:r>
              <a:rPr lang="en-US" sz="2000" dirty="0">
                <a:latin typeface="Segoe UI" panose="020B0502040204020203" pitchFamily="34" charset="0"/>
                <a:ea typeface="Verdana" pitchFamily="34" charset="0"/>
                <a:cs typeface="Segoe UI" panose="020B0502040204020203" pitchFamily="34" charset="0"/>
              </a:rPr>
              <a:t>However, in Sequential environment, an agent requires </a:t>
            </a:r>
            <a:r>
              <a:rPr lang="en-US" sz="2000" b="1" dirty="0">
                <a:latin typeface="Segoe UI" panose="020B0502040204020203" pitchFamily="34" charset="0"/>
                <a:ea typeface="Verdana" pitchFamily="34" charset="0"/>
                <a:cs typeface="Segoe UI" panose="020B0502040204020203" pitchFamily="34" charset="0"/>
              </a:rPr>
              <a:t>memory of past actions</a:t>
            </a:r>
            <a:r>
              <a:rPr lang="en-US" sz="2000" dirty="0">
                <a:latin typeface="Segoe UI" panose="020B0502040204020203" pitchFamily="34" charset="0"/>
                <a:ea typeface="Verdana" pitchFamily="34" charset="0"/>
                <a:cs typeface="Segoe UI" panose="020B0502040204020203" pitchFamily="34" charset="0"/>
              </a:rPr>
              <a:t> to </a:t>
            </a:r>
            <a:r>
              <a:rPr lang="en-US" sz="2000" b="1" dirty="0">
                <a:solidFill>
                  <a:srgbClr val="FF0000"/>
                </a:solidFill>
                <a:latin typeface="Segoe UI" panose="020B0502040204020203" pitchFamily="34" charset="0"/>
                <a:ea typeface="Verdana" pitchFamily="34" charset="0"/>
                <a:cs typeface="Segoe UI" panose="020B0502040204020203" pitchFamily="34" charset="0"/>
              </a:rPr>
              <a:t>determine</a:t>
            </a:r>
            <a:r>
              <a:rPr lang="en-US" sz="2000" dirty="0">
                <a:latin typeface="Segoe UI" panose="020B0502040204020203" pitchFamily="34" charset="0"/>
                <a:ea typeface="Verdana" pitchFamily="34" charset="0"/>
                <a:cs typeface="Segoe UI" panose="020B0502040204020203" pitchFamily="34" charset="0"/>
              </a:rPr>
              <a:t> the </a:t>
            </a:r>
            <a:r>
              <a:rPr lang="en-US" sz="2000" b="1" dirty="0">
                <a:latin typeface="Segoe UI" panose="020B0502040204020203" pitchFamily="34" charset="0"/>
                <a:ea typeface="Verdana" pitchFamily="34" charset="0"/>
                <a:cs typeface="Segoe UI" panose="020B0502040204020203" pitchFamily="34" charset="0"/>
              </a:rPr>
              <a:t>next best actions</a:t>
            </a:r>
            <a:r>
              <a:rPr lang="en-US" sz="2000" dirty="0">
                <a:latin typeface="Segoe UI" panose="020B0502040204020203" pitchFamily="34" charset="0"/>
                <a:ea typeface="Verdana" pitchFamily="34" charset="0"/>
                <a:cs typeface="Segoe UI" panose="020B0502040204020203" pitchFamily="34" charset="0"/>
              </a:rPr>
              <a:t>.</a:t>
            </a:r>
          </a:p>
          <a:p>
            <a:pPr lvl="0">
              <a:buNone/>
            </a:pPr>
            <a:endParaRPr lang="en-US" sz="2000" dirty="0">
              <a:latin typeface="Segoe UI" panose="020B0502040204020203" pitchFamily="34" charset="0"/>
              <a:ea typeface="Verdana" pitchFamily="34" charset="0"/>
              <a:cs typeface="Segoe UI" panose="020B0502040204020203" pitchFamily="34" charset="0"/>
            </a:endParaRPr>
          </a:p>
          <a:p>
            <a:pPr>
              <a:buNone/>
            </a:pPr>
            <a:r>
              <a:rPr lang="en-US" sz="2000" b="1" dirty="0">
                <a:solidFill>
                  <a:srgbClr val="27197D"/>
                </a:solidFill>
                <a:latin typeface="Segoe UI" panose="020B0502040204020203" pitchFamily="34" charset="0"/>
                <a:ea typeface="Verdana" pitchFamily="34" charset="0"/>
                <a:cs typeface="Segoe UI" panose="020B0502040204020203" pitchFamily="34" charset="0"/>
              </a:rPr>
              <a:t>4. Single-agent </a:t>
            </a:r>
            <a:r>
              <a:rPr lang="en-US" sz="2000" b="1" dirty="0" err="1">
                <a:solidFill>
                  <a:srgbClr val="27197D"/>
                </a:solidFill>
                <a:latin typeface="Segoe UI" panose="020B0502040204020203" pitchFamily="34" charset="0"/>
                <a:ea typeface="Verdana" pitchFamily="34" charset="0"/>
                <a:cs typeface="Segoe UI" panose="020B0502040204020203" pitchFamily="34" charset="0"/>
              </a:rPr>
              <a:t>vs</a:t>
            </a:r>
            <a:r>
              <a:rPr lang="en-US" sz="2000" b="1" dirty="0">
                <a:solidFill>
                  <a:srgbClr val="27197D"/>
                </a:solidFill>
                <a:latin typeface="Segoe UI" panose="020B0502040204020203" pitchFamily="34" charset="0"/>
                <a:ea typeface="Verdana" pitchFamily="34" charset="0"/>
                <a:cs typeface="Segoe UI" panose="020B0502040204020203" pitchFamily="34" charset="0"/>
              </a:rPr>
              <a:t> Multi-agent</a:t>
            </a:r>
            <a:endParaRPr lang="en-US" sz="2400" b="1" dirty="0">
              <a:solidFill>
                <a:srgbClr val="27197D"/>
              </a:solidFill>
              <a:latin typeface="Segoe UI" panose="020B0502040204020203" pitchFamily="34" charset="0"/>
              <a:ea typeface="Verdana" pitchFamily="34" charset="0"/>
              <a:cs typeface="Segoe UI" panose="020B0502040204020203" pitchFamily="34" charset="0"/>
            </a:endParaRPr>
          </a:p>
          <a:p>
            <a:pPr lvl="0"/>
            <a:r>
              <a:rPr lang="en-US" sz="2000" dirty="0">
                <a:latin typeface="Segoe UI" panose="020B0502040204020203" pitchFamily="34" charset="0"/>
                <a:ea typeface="Verdana" pitchFamily="34" charset="0"/>
                <a:cs typeface="Segoe UI" panose="020B0502040204020203" pitchFamily="34" charset="0"/>
              </a:rPr>
              <a:t>If </a:t>
            </a:r>
            <a:r>
              <a:rPr lang="en-US" sz="2000" b="1" dirty="0">
                <a:latin typeface="Segoe UI" panose="020B0502040204020203" pitchFamily="34" charset="0"/>
                <a:ea typeface="Verdana" pitchFamily="34" charset="0"/>
                <a:cs typeface="Segoe UI" panose="020B0502040204020203" pitchFamily="34" charset="0"/>
              </a:rPr>
              <a:t>only one agent </a:t>
            </a:r>
            <a:r>
              <a:rPr lang="en-US" sz="2000" dirty="0">
                <a:latin typeface="Segoe UI" panose="020B0502040204020203" pitchFamily="34" charset="0"/>
                <a:ea typeface="Verdana" pitchFamily="34" charset="0"/>
                <a:cs typeface="Segoe UI" panose="020B0502040204020203" pitchFamily="34" charset="0"/>
              </a:rPr>
              <a:t>is involved in an environment and operating by itself, then such an environment is called single agent environment.</a:t>
            </a:r>
          </a:p>
          <a:p>
            <a:pPr lvl="0"/>
            <a:r>
              <a:rPr lang="en-US" sz="2000" dirty="0">
                <a:latin typeface="Segoe UI" panose="020B0502040204020203" pitchFamily="34" charset="0"/>
                <a:ea typeface="Verdana" pitchFamily="34" charset="0"/>
                <a:cs typeface="Segoe UI" panose="020B0502040204020203" pitchFamily="34" charset="0"/>
              </a:rPr>
              <a:t>However, if </a:t>
            </a:r>
            <a:r>
              <a:rPr lang="en-US" sz="2000" b="1" dirty="0">
                <a:latin typeface="Segoe UI" panose="020B0502040204020203" pitchFamily="34" charset="0"/>
                <a:ea typeface="Verdana" pitchFamily="34" charset="0"/>
                <a:cs typeface="Segoe UI" panose="020B0502040204020203" pitchFamily="34" charset="0"/>
              </a:rPr>
              <a:t>multiple agents</a:t>
            </a:r>
            <a:r>
              <a:rPr lang="en-US" sz="2000" dirty="0">
                <a:latin typeface="Segoe UI" panose="020B0502040204020203" pitchFamily="34" charset="0"/>
                <a:ea typeface="Verdana" pitchFamily="34" charset="0"/>
                <a:cs typeface="Segoe UI" panose="020B0502040204020203" pitchFamily="34" charset="0"/>
              </a:rPr>
              <a:t> are operating in an environment, then such an environment is called a multi-agent environment.</a:t>
            </a:r>
          </a:p>
          <a:p>
            <a:pPr lvl="0"/>
            <a:r>
              <a:rPr lang="en-US" sz="2000" dirty="0">
                <a:latin typeface="Segoe UI" panose="020B0502040204020203" pitchFamily="34" charset="0"/>
                <a:ea typeface="Verdana" pitchFamily="34" charset="0"/>
                <a:cs typeface="Segoe UI" panose="020B0502040204020203" pitchFamily="34" charset="0"/>
              </a:rPr>
              <a:t>The agent design problems in the multi-agent environment are different from single agent environment.</a:t>
            </a:r>
          </a:p>
        </p:txBody>
      </p:sp>
      <p:sp>
        <p:nvSpPr>
          <p:cNvPr id="5" name="TextBox 4">
            <a:extLst>
              <a:ext uri="{FF2B5EF4-FFF2-40B4-BE49-F238E27FC236}">
                <a16:creationId xmlns:a16="http://schemas.microsoft.com/office/drawing/2014/main" id="{E71B08C5-AAC0-4E3C-9083-F31B64BC8442}"/>
              </a:ext>
            </a:extLst>
          </p:cNvPr>
          <p:cNvSpPr txBox="1"/>
          <p:nvPr/>
        </p:nvSpPr>
        <p:spPr>
          <a:xfrm>
            <a:off x="457200" y="274638"/>
            <a:ext cx="7924800" cy="584775"/>
          </a:xfrm>
          <a:prstGeom prst="rect">
            <a:avLst/>
          </a:prstGeom>
          <a:noFill/>
        </p:spPr>
        <p:txBody>
          <a:bodyPr wrap="square" rtlCol="0">
            <a:spAutoFit/>
          </a:bodyPr>
          <a:lstStyle/>
          <a:p>
            <a:r>
              <a:rPr lang="en-US" sz="32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ea typeface="Verdana" pitchFamily="34" charset="0"/>
                <a:cs typeface="Segoe UI" panose="020B0502040204020203" pitchFamily="34" charset="0"/>
              </a:rPr>
              <a:t>Features of Environment</a:t>
            </a:r>
            <a:endParaRPr lang="en-US" sz="32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sz="32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ea typeface="Verdana" pitchFamily="34" charset="0"/>
                <a:cs typeface="Segoe UI" panose="020B0502040204020203" pitchFamily="34" charset="0"/>
              </a:rPr>
              <a:t>Features of Environment</a:t>
            </a:r>
            <a:endParaRPr lang="en-US" sz="3200" dirty="0"/>
          </a:p>
        </p:txBody>
      </p:sp>
      <p:sp>
        <p:nvSpPr>
          <p:cNvPr id="3" name="Content Placeholder 2"/>
          <p:cNvSpPr>
            <a:spLocks noGrp="1"/>
          </p:cNvSpPr>
          <p:nvPr>
            <p:ph idx="1"/>
          </p:nvPr>
        </p:nvSpPr>
        <p:spPr>
          <a:xfrm>
            <a:off x="381000" y="838200"/>
            <a:ext cx="8382000" cy="5782637"/>
          </a:xfrm>
        </p:spPr>
        <p:txBody>
          <a:bodyPr>
            <a:normAutofit/>
          </a:bodyPr>
          <a:lstStyle/>
          <a:p>
            <a:pPr>
              <a:buNone/>
            </a:pPr>
            <a:r>
              <a:rPr lang="en-US" sz="2000" b="1" dirty="0">
                <a:solidFill>
                  <a:srgbClr val="27197D"/>
                </a:solidFill>
                <a:latin typeface="Segoe UI" panose="020B0502040204020203" pitchFamily="34" charset="0"/>
                <a:ea typeface="Verdana" pitchFamily="34" charset="0"/>
                <a:cs typeface="Segoe UI" panose="020B0502040204020203" pitchFamily="34" charset="0"/>
              </a:rPr>
              <a:t>5. Static </a:t>
            </a:r>
            <a:r>
              <a:rPr lang="en-US" sz="2000" b="1" dirty="0" err="1">
                <a:solidFill>
                  <a:srgbClr val="27197D"/>
                </a:solidFill>
                <a:latin typeface="Segoe UI" panose="020B0502040204020203" pitchFamily="34" charset="0"/>
                <a:ea typeface="Verdana" pitchFamily="34" charset="0"/>
                <a:cs typeface="Segoe UI" panose="020B0502040204020203" pitchFamily="34" charset="0"/>
              </a:rPr>
              <a:t>vs</a:t>
            </a:r>
            <a:r>
              <a:rPr lang="en-US" sz="2000" b="1" dirty="0">
                <a:solidFill>
                  <a:srgbClr val="27197D"/>
                </a:solidFill>
                <a:latin typeface="Segoe UI" panose="020B0502040204020203" pitchFamily="34" charset="0"/>
                <a:ea typeface="Verdana" pitchFamily="34" charset="0"/>
                <a:cs typeface="Segoe UI" panose="020B0502040204020203" pitchFamily="34" charset="0"/>
              </a:rPr>
              <a:t> Dynamic:</a:t>
            </a:r>
          </a:p>
          <a:p>
            <a:pPr lvl="0"/>
            <a:r>
              <a:rPr lang="en-US" sz="1800" dirty="0">
                <a:latin typeface="Segoe UI" panose="020B0502040204020203" pitchFamily="34" charset="0"/>
                <a:ea typeface="Verdana" pitchFamily="34" charset="0"/>
                <a:cs typeface="Segoe UI" panose="020B0502040204020203" pitchFamily="34" charset="0"/>
              </a:rPr>
              <a:t>If the environment can </a:t>
            </a:r>
            <a:r>
              <a:rPr lang="en-US" sz="1800" b="1" dirty="0">
                <a:solidFill>
                  <a:srgbClr val="FF0000"/>
                </a:solidFill>
                <a:latin typeface="Segoe UI" panose="020B0502040204020203" pitchFamily="34" charset="0"/>
                <a:ea typeface="Verdana" pitchFamily="34" charset="0"/>
                <a:cs typeface="Segoe UI" panose="020B0502040204020203" pitchFamily="34" charset="0"/>
              </a:rPr>
              <a:t>change itself</a:t>
            </a:r>
            <a:r>
              <a:rPr lang="en-US" sz="1800" dirty="0">
                <a:latin typeface="Segoe UI" panose="020B0502040204020203" pitchFamily="34" charset="0"/>
                <a:ea typeface="Verdana" pitchFamily="34" charset="0"/>
                <a:cs typeface="Segoe UI" panose="020B0502040204020203" pitchFamily="34" charset="0"/>
              </a:rPr>
              <a:t> while an agent is deliberating, then such environment is called a dynamic environment else it is called a static environment.</a:t>
            </a:r>
          </a:p>
          <a:p>
            <a:pPr lvl="0"/>
            <a:r>
              <a:rPr lang="en-US" sz="1800" dirty="0">
                <a:latin typeface="Segoe UI" panose="020B0502040204020203" pitchFamily="34" charset="0"/>
                <a:ea typeface="Verdana" pitchFamily="34" charset="0"/>
                <a:cs typeface="Segoe UI" panose="020B0502040204020203" pitchFamily="34" charset="0"/>
              </a:rPr>
              <a:t>Static environments are </a:t>
            </a:r>
            <a:r>
              <a:rPr lang="en-US" sz="1800" b="1" dirty="0">
                <a:latin typeface="Segoe UI" panose="020B0502040204020203" pitchFamily="34" charset="0"/>
                <a:ea typeface="Verdana" pitchFamily="34" charset="0"/>
                <a:cs typeface="Segoe UI" panose="020B0502040204020203" pitchFamily="34" charset="0"/>
              </a:rPr>
              <a:t>easy to deal </a:t>
            </a:r>
            <a:r>
              <a:rPr lang="en-US" sz="1800" dirty="0">
                <a:latin typeface="Segoe UI" panose="020B0502040204020203" pitchFamily="34" charset="0"/>
                <a:ea typeface="Verdana" pitchFamily="34" charset="0"/>
                <a:cs typeface="Segoe UI" panose="020B0502040204020203" pitchFamily="34" charset="0"/>
              </a:rPr>
              <a:t>because an agent does not need to continue looking at the world while deciding for an action.</a:t>
            </a:r>
          </a:p>
          <a:p>
            <a:pPr lvl="0"/>
            <a:r>
              <a:rPr lang="en-US" sz="1800" dirty="0">
                <a:latin typeface="Segoe UI" panose="020B0502040204020203" pitchFamily="34" charset="0"/>
                <a:ea typeface="Verdana" pitchFamily="34" charset="0"/>
                <a:cs typeface="Segoe UI" panose="020B0502040204020203" pitchFamily="34" charset="0"/>
              </a:rPr>
              <a:t>However, for dynamic environment, agents need to keep looking at the world at each action.</a:t>
            </a:r>
          </a:p>
          <a:p>
            <a:pPr lvl="0"/>
            <a:r>
              <a:rPr lang="en-US" sz="1800" b="1" dirty="0">
                <a:latin typeface="Segoe UI" panose="020B0502040204020203" pitchFamily="34" charset="0"/>
                <a:ea typeface="Verdana" pitchFamily="34" charset="0"/>
                <a:cs typeface="Segoe UI" panose="020B0502040204020203" pitchFamily="34" charset="0"/>
              </a:rPr>
              <a:t>Taxi driving </a:t>
            </a:r>
            <a:r>
              <a:rPr lang="en-US" sz="1800" dirty="0">
                <a:latin typeface="Segoe UI" panose="020B0502040204020203" pitchFamily="34" charset="0"/>
                <a:ea typeface="Verdana" pitchFamily="34" charset="0"/>
                <a:cs typeface="Segoe UI" panose="020B0502040204020203" pitchFamily="34" charset="0"/>
              </a:rPr>
              <a:t>is an example of a dynamic environment whereas </a:t>
            </a:r>
            <a:r>
              <a:rPr lang="en-US" sz="1800" b="1" dirty="0">
                <a:latin typeface="Segoe UI" panose="020B0502040204020203" pitchFamily="34" charset="0"/>
                <a:ea typeface="Verdana" pitchFamily="34" charset="0"/>
                <a:cs typeface="Segoe UI" panose="020B0502040204020203" pitchFamily="34" charset="0"/>
              </a:rPr>
              <a:t>Crossword puzzles </a:t>
            </a:r>
            <a:r>
              <a:rPr lang="en-US" sz="1800" dirty="0">
                <a:latin typeface="Segoe UI" panose="020B0502040204020203" pitchFamily="34" charset="0"/>
                <a:ea typeface="Verdana" pitchFamily="34" charset="0"/>
                <a:cs typeface="Segoe UI" panose="020B0502040204020203" pitchFamily="34" charset="0"/>
              </a:rPr>
              <a:t>are an example of a static environment.</a:t>
            </a:r>
          </a:p>
          <a:p>
            <a:pPr>
              <a:buNone/>
            </a:pPr>
            <a:r>
              <a:rPr lang="en-US" sz="2000" b="1" dirty="0">
                <a:solidFill>
                  <a:srgbClr val="27197D"/>
                </a:solidFill>
                <a:latin typeface="Segoe UI" panose="020B0502040204020203" pitchFamily="34" charset="0"/>
                <a:ea typeface="Verdana" pitchFamily="34" charset="0"/>
                <a:cs typeface="Segoe UI" panose="020B0502040204020203" pitchFamily="34" charset="0"/>
              </a:rPr>
              <a:t>6. Discrete </a:t>
            </a:r>
            <a:r>
              <a:rPr lang="en-US" sz="2000" b="1" dirty="0" err="1">
                <a:solidFill>
                  <a:srgbClr val="27197D"/>
                </a:solidFill>
                <a:latin typeface="Segoe UI" panose="020B0502040204020203" pitchFamily="34" charset="0"/>
                <a:ea typeface="Verdana" pitchFamily="34" charset="0"/>
                <a:cs typeface="Segoe UI" panose="020B0502040204020203" pitchFamily="34" charset="0"/>
              </a:rPr>
              <a:t>vs</a:t>
            </a:r>
            <a:r>
              <a:rPr lang="en-US" sz="2000" b="1" dirty="0">
                <a:solidFill>
                  <a:srgbClr val="27197D"/>
                </a:solidFill>
                <a:latin typeface="Segoe UI" panose="020B0502040204020203" pitchFamily="34" charset="0"/>
                <a:ea typeface="Verdana" pitchFamily="34" charset="0"/>
                <a:cs typeface="Segoe UI" panose="020B0502040204020203" pitchFamily="34" charset="0"/>
              </a:rPr>
              <a:t> Continuous:</a:t>
            </a:r>
          </a:p>
          <a:p>
            <a:pPr lvl="0"/>
            <a:r>
              <a:rPr lang="en-US" sz="1800" dirty="0">
                <a:latin typeface="Segoe UI" panose="020B0502040204020203" pitchFamily="34" charset="0"/>
                <a:ea typeface="Verdana" pitchFamily="34" charset="0"/>
                <a:cs typeface="Segoe UI" panose="020B0502040204020203" pitchFamily="34" charset="0"/>
              </a:rPr>
              <a:t>If in an environment there are a </a:t>
            </a:r>
            <a:r>
              <a:rPr lang="en-US" sz="1800" b="1" dirty="0">
                <a:solidFill>
                  <a:srgbClr val="FF0000"/>
                </a:solidFill>
                <a:latin typeface="Segoe UI" panose="020B0502040204020203" pitchFamily="34" charset="0"/>
                <a:ea typeface="Verdana" pitchFamily="34" charset="0"/>
                <a:cs typeface="Segoe UI" panose="020B0502040204020203" pitchFamily="34" charset="0"/>
              </a:rPr>
              <a:t>finite</a:t>
            </a:r>
            <a:r>
              <a:rPr lang="en-US" sz="1800" dirty="0">
                <a:latin typeface="Segoe UI" panose="020B0502040204020203" pitchFamily="34" charset="0"/>
                <a:ea typeface="Verdana" pitchFamily="34" charset="0"/>
                <a:cs typeface="Segoe UI" panose="020B0502040204020203" pitchFamily="34" charset="0"/>
              </a:rPr>
              <a:t> number of </a:t>
            </a:r>
            <a:r>
              <a:rPr lang="en-US" sz="1800" b="1" dirty="0">
                <a:latin typeface="Segoe UI" panose="020B0502040204020203" pitchFamily="34" charset="0"/>
                <a:ea typeface="Verdana" pitchFamily="34" charset="0"/>
                <a:cs typeface="Segoe UI" panose="020B0502040204020203" pitchFamily="34" charset="0"/>
              </a:rPr>
              <a:t>percepts</a:t>
            </a:r>
            <a:r>
              <a:rPr lang="en-US" sz="1800" dirty="0">
                <a:latin typeface="Segoe UI" panose="020B0502040204020203" pitchFamily="34" charset="0"/>
                <a:ea typeface="Verdana" pitchFamily="34" charset="0"/>
                <a:cs typeface="Segoe UI" panose="020B0502040204020203" pitchFamily="34" charset="0"/>
              </a:rPr>
              <a:t> and </a:t>
            </a:r>
            <a:r>
              <a:rPr lang="en-US" sz="1800" b="1" dirty="0">
                <a:latin typeface="Segoe UI" panose="020B0502040204020203" pitchFamily="34" charset="0"/>
                <a:ea typeface="Verdana" pitchFamily="34" charset="0"/>
                <a:cs typeface="Segoe UI" panose="020B0502040204020203" pitchFamily="34" charset="0"/>
              </a:rPr>
              <a:t>actions</a:t>
            </a:r>
            <a:r>
              <a:rPr lang="en-US" sz="1800" dirty="0">
                <a:latin typeface="Segoe UI" panose="020B0502040204020203" pitchFamily="34" charset="0"/>
                <a:ea typeface="Verdana" pitchFamily="34" charset="0"/>
                <a:cs typeface="Segoe UI" panose="020B0502040204020203" pitchFamily="34" charset="0"/>
              </a:rPr>
              <a:t> that can be performed within it, then such an environment is called a discrete environment else it is called continuous environment.</a:t>
            </a:r>
          </a:p>
          <a:p>
            <a:pPr lvl="0"/>
            <a:r>
              <a:rPr lang="en-US" sz="1800" dirty="0">
                <a:latin typeface="Segoe UI" panose="020B0502040204020203" pitchFamily="34" charset="0"/>
                <a:ea typeface="Verdana" pitchFamily="34" charset="0"/>
                <a:cs typeface="Segoe UI" panose="020B0502040204020203" pitchFamily="34" charset="0"/>
              </a:rPr>
              <a:t>A </a:t>
            </a:r>
            <a:r>
              <a:rPr lang="en-US" sz="1800" b="1" dirty="0">
                <a:latin typeface="Segoe UI" panose="020B0502040204020203" pitchFamily="34" charset="0"/>
                <a:ea typeface="Verdana" pitchFamily="34" charset="0"/>
                <a:cs typeface="Segoe UI" panose="020B0502040204020203" pitchFamily="34" charset="0"/>
              </a:rPr>
              <a:t>chess game </a:t>
            </a:r>
            <a:r>
              <a:rPr lang="en-US" sz="1800" dirty="0">
                <a:latin typeface="Segoe UI" panose="020B0502040204020203" pitchFamily="34" charset="0"/>
                <a:ea typeface="Verdana" pitchFamily="34" charset="0"/>
                <a:cs typeface="Segoe UI" panose="020B0502040204020203" pitchFamily="34" charset="0"/>
              </a:rPr>
              <a:t>comes under discrete environment as there is a finite number of moves that can be performed.</a:t>
            </a:r>
          </a:p>
          <a:p>
            <a:pPr lvl="0"/>
            <a:r>
              <a:rPr lang="en-US" sz="1800" dirty="0">
                <a:latin typeface="Segoe UI" panose="020B0502040204020203" pitchFamily="34" charset="0"/>
                <a:ea typeface="Verdana" pitchFamily="34" charset="0"/>
                <a:cs typeface="Segoe UI" panose="020B0502040204020203" pitchFamily="34" charset="0"/>
              </a:rPr>
              <a:t>A </a:t>
            </a:r>
            <a:r>
              <a:rPr lang="en-US" sz="1800" b="1" dirty="0">
                <a:latin typeface="Segoe UI" panose="020B0502040204020203" pitchFamily="34" charset="0"/>
                <a:ea typeface="Verdana" pitchFamily="34" charset="0"/>
                <a:cs typeface="Segoe UI" panose="020B0502040204020203" pitchFamily="34" charset="0"/>
              </a:rPr>
              <a:t>self-driving</a:t>
            </a:r>
            <a:r>
              <a:rPr lang="en-US" sz="1800" dirty="0">
                <a:latin typeface="Segoe UI" panose="020B0502040204020203" pitchFamily="34" charset="0"/>
                <a:ea typeface="Verdana" pitchFamily="34" charset="0"/>
                <a:cs typeface="Segoe UI" panose="020B0502040204020203" pitchFamily="34" charset="0"/>
              </a:rPr>
              <a:t> car is an example of a continuous environment.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 dirty="0">
                <a:solidFill>
                  <a:schemeClr val="bg1"/>
                </a:solidFill>
              </a:rPr>
              <a:t>-</a:t>
            </a:r>
          </a:p>
        </p:txBody>
      </p:sp>
      <p:sp>
        <p:nvSpPr>
          <p:cNvPr id="3" name="Content Placeholder 2"/>
          <p:cNvSpPr>
            <a:spLocks noGrp="1"/>
          </p:cNvSpPr>
          <p:nvPr>
            <p:ph idx="1"/>
          </p:nvPr>
        </p:nvSpPr>
        <p:spPr>
          <a:xfrm>
            <a:off x="457200" y="990600"/>
            <a:ext cx="8229600" cy="5592762"/>
          </a:xfrm>
        </p:spPr>
        <p:txBody>
          <a:bodyPr>
            <a:normAutofit/>
          </a:bodyPr>
          <a:lstStyle/>
          <a:p>
            <a:pPr>
              <a:buNone/>
            </a:pPr>
            <a:r>
              <a:rPr lang="en-US" sz="2000" b="1" dirty="0">
                <a:solidFill>
                  <a:srgbClr val="27197D"/>
                </a:solidFill>
                <a:latin typeface="Segoe UI" panose="020B0502040204020203" pitchFamily="34" charset="0"/>
                <a:ea typeface="Verdana" pitchFamily="34" charset="0"/>
                <a:cs typeface="Segoe UI" panose="020B0502040204020203" pitchFamily="34" charset="0"/>
              </a:rPr>
              <a:t>7. Known </a:t>
            </a:r>
            <a:r>
              <a:rPr lang="en-US" sz="2000" b="1" dirty="0" err="1">
                <a:solidFill>
                  <a:srgbClr val="27197D"/>
                </a:solidFill>
                <a:latin typeface="Segoe UI" panose="020B0502040204020203" pitchFamily="34" charset="0"/>
                <a:ea typeface="Verdana" pitchFamily="34" charset="0"/>
                <a:cs typeface="Segoe UI" panose="020B0502040204020203" pitchFamily="34" charset="0"/>
              </a:rPr>
              <a:t>vs</a:t>
            </a:r>
            <a:r>
              <a:rPr lang="en-US" sz="2000" b="1" dirty="0">
                <a:solidFill>
                  <a:srgbClr val="27197D"/>
                </a:solidFill>
                <a:latin typeface="Segoe UI" panose="020B0502040204020203" pitchFamily="34" charset="0"/>
                <a:ea typeface="Verdana" pitchFamily="34" charset="0"/>
                <a:cs typeface="Segoe UI" panose="020B0502040204020203" pitchFamily="34" charset="0"/>
              </a:rPr>
              <a:t> Unknown</a:t>
            </a:r>
          </a:p>
          <a:p>
            <a:pPr lvl="0"/>
            <a:r>
              <a:rPr lang="en-US" sz="2000" dirty="0">
                <a:latin typeface="Segoe UI" panose="020B0502040204020203" pitchFamily="34" charset="0"/>
                <a:ea typeface="Verdana" pitchFamily="34" charset="0"/>
                <a:cs typeface="Segoe UI" panose="020B0502040204020203" pitchFamily="34" charset="0"/>
              </a:rPr>
              <a:t>Known and unknown are not actually a feature of an environment, but it is an agent's </a:t>
            </a:r>
            <a:r>
              <a:rPr lang="en-US" sz="2000" b="1" dirty="0">
                <a:latin typeface="Segoe UI" panose="020B0502040204020203" pitchFamily="34" charset="0"/>
                <a:ea typeface="Verdana" pitchFamily="34" charset="0"/>
                <a:cs typeface="Segoe UI" panose="020B0502040204020203" pitchFamily="34" charset="0"/>
              </a:rPr>
              <a:t>state of knowledge </a:t>
            </a:r>
            <a:r>
              <a:rPr lang="en-US" sz="2000" dirty="0">
                <a:latin typeface="Segoe UI" panose="020B0502040204020203" pitchFamily="34" charset="0"/>
                <a:ea typeface="Verdana" pitchFamily="34" charset="0"/>
                <a:cs typeface="Segoe UI" panose="020B0502040204020203" pitchFamily="34" charset="0"/>
              </a:rPr>
              <a:t>to perform an action.</a:t>
            </a:r>
          </a:p>
          <a:p>
            <a:pPr lvl="0"/>
            <a:r>
              <a:rPr lang="en-US" sz="2000" dirty="0">
                <a:latin typeface="Segoe UI" panose="020B0502040204020203" pitchFamily="34" charset="0"/>
                <a:ea typeface="Verdana" pitchFamily="34" charset="0"/>
                <a:cs typeface="Segoe UI" panose="020B0502040204020203" pitchFamily="34" charset="0"/>
              </a:rPr>
              <a:t>In a known environment, the </a:t>
            </a:r>
            <a:r>
              <a:rPr lang="en-US" sz="2000" b="1" dirty="0">
                <a:solidFill>
                  <a:srgbClr val="FF0000"/>
                </a:solidFill>
                <a:latin typeface="Segoe UI" panose="020B0502040204020203" pitchFamily="34" charset="0"/>
                <a:ea typeface="Verdana" pitchFamily="34" charset="0"/>
                <a:cs typeface="Segoe UI" panose="020B0502040204020203" pitchFamily="34" charset="0"/>
              </a:rPr>
              <a:t>results</a:t>
            </a:r>
            <a:r>
              <a:rPr lang="en-US" sz="2000" dirty="0">
                <a:latin typeface="Segoe UI" panose="020B0502040204020203" pitchFamily="34" charset="0"/>
                <a:ea typeface="Verdana" pitchFamily="34" charset="0"/>
                <a:cs typeface="Segoe UI" panose="020B0502040204020203" pitchFamily="34" charset="0"/>
              </a:rPr>
              <a:t> for all actions are known to the agent. While in unknown environment, agent needs to </a:t>
            </a:r>
            <a:r>
              <a:rPr lang="en-US" sz="2000" b="1" dirty="0">
                <a:solidFill>
                  <a:srgbClr val="FF0000"/>
                </a:solidFill>
                <a:latin typeface="Segoe UI" panose="020B0502040204020203" pitchFamily="34" charset="0"/>
                <a:ea typeface="Verdana" pitchFamily="34" charset="0"/>
                <a:cs typeface="Segoe UI" panose="020B0502040204020203" pitchFamily="34" charset="0"/>
              </a:rPr>
              <a:t>learn</a:t>
            </a:r>
            <a:r>
              <a:rPr lang="en-US" sz="2000" dirty="0">
                <a:latin typeface="Segoe UI" panose="020B0502040204020203" pitchFamily="34" charset="0"/>
                <a:ea typeface="Verdana" pitchFamily="34" charset="0"/>
                <a:cs typeface="Segoe UI" panose="020B0502040204020203" pitchFamily="34" charset="0"/>
              </a:rPr>
              <a:t> how it works in order to perform an action.</a:t>
            </a:r>
          </a:p>
          <a:p>
            <a:pPr lvl="0"/>
            <a:r>
              <a:rPr lang="en-US" sz="2000" dirty="0">
                <a:latin typeface="Segoe UI" panose="020B0502040204020203" pitchFamily="34" charset="0"/>
                <a:ea typeface="Verdana" pitchFamily="34" charset="0"/>
                <a:cs typeface="Segoe UI" panose="020B0502040204020203" pitchFamily="34" charset="0"/>
              </a:rPr>
              <a:t>It is quite possible that a </a:t>
            </a:r>
            <a:r>
              <a:rPr lang="en-US" sz="2000" b="1" dirty="0">
                <a:solidFill>
                  <a:schemeClr val="accent2"/>
                </a:solidFill>
                <a:latin typeface="Segoe UI" panose="020B0502040204020203" pitchFamily="34" charset="0"/>
                <a:ea typeface="Verdana" pitchFamily="34" charset="0"/>
                <a:cs typeface="Segoe UI" panose="020B0502040204020203" pitchFamily="34" charset="0"/>
              </a:rPr>
              <a:t>known</a:t>
            </a:r>
            <a:r>
              <a:rPr lang="en-US" sz="2000" dirty="0">
                <a:latin typeface="Segoe UI" panose="020B0502040204020203" pitchFamily="34" charset="0"/>
                <a:ea typeface="Verdana" pitchFamily="34" charset="0"/>
                <a:cs typeface="Segoe UI" panose="020B0502040204020203" pitchFamily="34" charset="0"/>
              </a:rPr>
              <a:t> environment to be </a:t>
            </a:r>
            <a:r>
              <a:rPr lang="en-US" sz="2000" b="1" dirty="0">
                <a:solidFill>
                  <a:schemeClr val="accent2"/>
                </a:solidFill>
                <a:latin typeface="Segoe UI" panose="020B0502040204020203" pitchFamily="34" charset="0"/>
                <a:ea typeface="Verdana" pitchFamily="34" charset="0"/>
                <a:cs typeface="Segoe UI" panose="020B0502040204020203" pitchFamily="34" charset="0"/>
              </a:rPr>
              <a:t>partially</a:t>
            </a:r>
            <a:r>
              <a:rPr lang="en-US" sz="2000" dirty="0">
                <a:latin typeface="Segoe UI" panose="020B0502040204020203" pitchFamily="34" charset="0"/>
                <a:ea typeface="Verdana" pitchFamily="34" charset="0"/>
                <a:cs typeface="Segoe UI" panose="020B0502040204020203" pitchFamily="34" charset="0"/>
              </a:rPr>
              <a:t> observable and an </a:t>
            </a:r>
            <a:r>
              <a:rPr lang="en-US" sz="2000" b="1" dirty="0">
                <a:solidFill>
                  <a:schemeClr val="accent3"/>
                </a:solidFill>
                <a:latin typeface="Segoe UI" panose="020B0502040204020203" pitchFamily="34" charset="0"/>
                <a:ea typeface="Verdana" pitchFamily="34" charset="0"/>
                <a:cs typeface="Segoe UI" panose="020B0502040204020203" pitchFamily="34" charset="0"/>
              </a:rPr>
              <a:t>Unknown</a:t>
            </a:r>
            <a:r>
              <a:rPr lang="en-US" sz="2000" dirty="0">
                <a:latin typeface="Segoe UI" panose="020B0502040204020203" pitchFamily="34" charset="0"/>
                <a:ea typeface="Verdana" pitchFamily="34" charset="0"/>
                <a:cs typeface="Segoe UI" panose="020B0502040204020203" pitchFamily="34" charset="0"/>
              </a:rPr>
              <a:t> environment to be </a:t>
            </a:r>
            <a:r>
              <a:rPr lang="en-US" sz="2000" b="1" dirty="0">
                <a:solidFill>
                  <a:schemeClr val="accent3"/>
                </a:solidFill>
                <a:latin typeface="Segoe UI" panose="020B0502040204020203" pitchFamily="34" charset="0"/>
                <a:ea typeface="Verdana" pitchFamily="34" charset="0"/>
                <a:cs typeface="Segoe UI" panose="020B0502040204020203" pitchFamily="34" charset="0"/>
              </a:rPr>
              <a:t>fully observable</a:t>
            </a:r>
            <a:r>
              <a:rPr lang="en-US" sz="2000" dirty="0">
                <a:latin typeface="Segoe UI" panose="020B0502040204020203" pitchFamily="34" charset="0"/>
                <a:ea typeface="Verdana" pitchFamily="34" charset="0"/>
                <a:cs typeface="Segoe UI" panose="020B0502040204020203" pitchFamily="34" charset="0"/>
              </a:rPr>
              <a:t>.</a:t>
            </a:r>
          </a:p>
          <a:p>
            <a:pPr>
              <a:buNone/>
            </a:pPr>
            <a:r>
              <a:rPr lang="en-US" sz="2000" b="1" dirty="0">
                <a:solidFill>
                  <a:srgbClr val="27197D"/>
                </a:solidFill>
                <a:latin typeface="Segoe UI" panose="020B0502040204020203" pitchFamily="34" charset="0"/>
                <a:ea typeface="Verdana" pitchFamily="34" charset="0"/>
                <a:cs typeface="Segoe UI" panose="020B0502040204020203" pitchFamily="34" charset="0"/>
              </a:rPr>
              <a:t>8. Accessible </a:t>
            </a:r>
            <a:r>
              <a:rPr lang="en-US" sz="2000" b="1" dirty="0" err="1">
                <a:solidFill>
                  <a:srgbClr val="27197D"/>
                </a:solidFill>
                <a:latin typeface="Segoe UI" panose="020B0502040204020203" pitchFamily="34" charset="0"/>
                <a:ea typeface="Verdana" pitchFamily="34" charset="0"/>
                <a:cs typeface="Segoe UI" panose="020B0502040204020203" pitchFamily="34" charset="0"/>
              </a:rPr>
              <a:t>vs</a:t>
            </a:r>
            <a:r>
              <a:rPr lang="en-US" sz="2000" b="1" dirty="0">
                <a:solidFill>
                  <a:srgbClr val="27197D"/>
                </a:solidFill>
                <a:latin typeface="Segoe UI" panose="020B0502040204020203" pitchFamily="34" charset="0"/>
                <a:ea typeface="Verdana" pitchFamily="34" charset="0"/>
                <a:cs typeface="Segoe UI" panose="020B0502040204020203" pitchFamily="34" charset="0"/>
              </a:rPr>
              <a:t> Inaccessible</a:t>
            </a:r>
          </a:p>
          <a:p>
            <a:pPr lvl="0"/>
            <a:r>
              <a:rPr lang="en-US" sz="2000" dirty="0">
                <a:latin typeface="Segoe UI" panose="020B0502040204020203" pitchFamily="34" charset="0"/>
                <a:ea typeface="Verdana" pitchFamily="34" charset="0"/>
                <a:cs typeface="Segoe UI" panose="020B0502040204020203" pitchFamily="34" charset="0"/>
              </a:rPr>
              <a:t>If an agent can obtain </a:t>
            </a:r>
            <a:r>
              <a:rPr lang="en-US" sz="2000" b="1" dirty="0">
                <a:solidFill>
                  <a:schemeClr val="accent3"/>
                </a:solidFill>
                <a:latin typeface="Segoe UI" panose="020B0502040204020203" pitchFamily="34" charset="0"/>
                <a:ea typeface="Verdana" pitchFamily="34" charset="0"/>
                <a:cs typeface="Segoe UI" panose="020B0502040204020203" pitchFamily="34" charset="0"/>
              </a:rPr>
              <a:t>complete</a:t>
            </a:r>
            <a:r>
              <a:rPr lang="en-US" sz="2000" dirty="0">
                <a:latin typeface="Segoe UI" panose="020B0502040204020203" pitchFamily="34" charset="0"/>
                <a:ea typeface="Verdana" pitchFamily="34" charset="0"/>
                <a:cs typeface="Segoe UI" panose="020B0502040204020203" pitchFamily="34" charset="0"/>
              </a:rPr>
              <a:t> and </a:t>
            </a:r>
            <a:r>
              <a:rPr lang="en-US" sz="2000" b="1" dirty="0">
                <a:solidFill>
                  <a:schemeClr val="accent2"/>
                </a:solidFill>
                <a:latin typeface="Segoe UI" panose="020B0502040204020203" pitchFamily="34" charset="0"/>
                <a:ea typeface="Verdana" pitchFamily="34" charset="0"/>
                <a:cs typeface="Segoe UI" panose="020B0502040204020203" pitchFamily="34" charset="0"/>
              </a:rPr>
              <a:t>accurate</a:t>
            </a:r>
            <a:r>
              <a:rPr lang="en-US" sz="2000" dirty="0">
                <a:latin typeface="Segoe UI" panose="020B0502040204020203" pitchFamily="34" charset="0"/>
                <a:ea typeface="Verdana" pitchFamily="34" charset="0"/>
                <a:cs typeface="Segoe UI" panose="020B0502040204020203" pitchFamily="34" charset="0"/>
              </a:rPr>
              <a:t> information about the state's environment, then such an environment is called an Accessible environment else it is called inaccessible.</a:t>
            </a:r>
          </a:p>
          <a:p>
            <a:pPr lvl="0"/>
            <a:r>
              <a:rPr lang="en-US" sz="2000" dirty="0">
                <a:latin typeface="Segoe UI" panose="020B0502040204020203" pitchFamily="34" charset="0"/>
                <a:ea typeface="Verdana" pitchFamily="34" charset="0"/>
                <a:cs typeface="Segoe UI" panose="020B0502040204020203" pitchFamily="34" charset="0"/>
              </a:rPr>
              <a:t>An </a:t>
            </a:r>
            <a:r>
              <a:rPr lang="en-US" sz="2000" b="1" dirty="0">
                <a:latin typeface="Segoe UI" panose="020B0502040204020203" pitchFamily="34" charset="0"/>
                <a:ea typeface="Verdana" pitchFamily="34" charset="0"/>
                <a:cs typeface="Segoe UI" panose="020B0502040204020203" pitchFamily="34" charset="0"/>
              </a:rPr>
              <a:t>empty room </a:t>
            </a:r>
            <a:r>
              <a:rPr lang="en-US" sz="2000" dirty="0">
                <a:latin typeface="Segoe UI" panose="020B0502040204020203" pitchFamily="34" charset="0"/>
                <a:ea typeface="Verdana" pitchFamily="34" charset="0"/>
                <a:cs typeface="Segoe UI" panose="020B0502040204020203" pitchFamily="34" charset="0"/>
              </a:rPr>
              <a:t>whose state can be defined by its temperature is an example of an accessible environment.</a:t>
            </a:r>
          </a:p>
          <a:p>
            <a:pPr lvl="0"/>
            <a:r>
              <a:rPr lang="en-US" sz="2000" dirty="0">
                <a:latin typeface="Segoe UI" panose="020B0502040204020203" pitchFamily="34" charset="0"/>
                <a:ea typeface="Verdana" pitchFamily="34" charset="0"/>
                <a:cs typeface="Segoe UI" panose="020B0502040204020203" pitchFamily="34" charset="0"/>
              </a:rPr>
              <a:t>Information about an </a:t>
            </a:r>
            <a:r>
              <a:rPr lang="en-US" sz="2000" b="1" dirty="0">
                <a:latin typeface="Segoe UI" panose="020B0502040204020203" pitchFamily="34" charset="0"/>
                <a:ea typeface="Verdana" pitchFamily="34" charset="0"/>
                <a:cs typeface="Segoe UI" panose="020B0502040204020203" pitchFamily="34" charset="0"/>
              </a:rPr>
              <a:t>event on earth </a:t>
            </a:r>
            <a:r>
              <a:rPr lang="en-US" sz="2000" dirty="0">
                <a:latin typeface="Segoe UI" panose="020B0502040204020203" pitchFamily="34" charset="0"/>
                <a:ea typeface="Verdana" pitchFamily="34" charset="0"/>
                <a:cs typeface="Segoe UI" panose="020B0502040204020203" pitchFamily="34" charset="0"/>
              </a:rPr>
              <a:t>is an example of Inaccessible environment.</a:t>
            </a:r>
          </a:p>
          <a:p>
            <a:pPr marL="0" indent="0">
              <a:buNone/>
            </a:pPr>
            <a:endParaRPr lang="en-US" dirty="0">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AB99DA44-3AC8-4851-A3A7-F96F14EE9F75}"/>
              </a:ext>
            </a:extLst>
          </p:cNvPr>
          <p:cNvSpPr txBox="1"/>
          <p:nvPr/>
        </p:nvSpPr>
        <p:spPr>
          <a:xfrm>
            <a:off x="609600" y="274638"/>
            <a:ext cx="7696200" cy="584775"/>
          </a:xfrm>
          <a:prstGeom prst="rect">
            <a:avLst/>
          </a:prstGeom>
          <a:noFill/>
        </p:spPr>
        <p:txBody>
          <a:bodyPr wrap="square" rtlCol="0">
            <a:spAutoFit/>
          </a:bodyPr>
          <a:lstStyle/>
          <a:p>
            <a:r>
              <a:rPr lang="en-US" sz="32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ea typeface="Verdana" pitchFamily="34" charset="0"/>
                <a:cs typeface="Segoe UI" panose="020B0502040204020203" pitchFamily="34" charset="0"/>
              </a:rPr>
              <a:t>Features of Environment</a:t>
            </a:r>
            <a:endParaRPr lang="en-US" sz="32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7B36C-2215-4D86-BA76-B8CEEC489CE4}"/>
              </a:ext>
            </a:extLst>
          </p:cNvPr>
          <p:cNvSpPr>
            <a:spLocks noGrp="1"/>
          </p:cNvSpPr>
          <p:nvPr>
            <p:ph type="title"/>
          </p:nvPr>
        </p:nvSpPr>
        <p:spPr>
          <a:xfrm>
            <a:off x="457200" y="274638"/>
            <a:ext cx="8229600" cy="563562"/>
          </a:xfrm>
        </p:spPr>
        <p:txBody>
          <a:bodyPr>
            <a:normAutofit fontScale="90000"/>
          </a:bodyPr>
          <a:lstStyle/>
          <a:p>
            <a:pPr algn="l"/>
            <a:r>
              <a:rPr lang="en-US" sz="32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QUIZ</a:t>
            </a:r>
          </a:p>
        </p:txBody>
      </p:sp>
      <p:sp>
        <p:nvSpPr>
          <p:cNvPr id="3" name="Content Placeholder 2">
            <a:extLst>
              <a:ext uri="{FF2B5EF4-FFF2-40B4-BE49-F238E27FC236}">
                <a16:creationId xmlns:a16="http://schemas.microsoft.com/office/drawing/2014/main" id="{81E625EF-5FF3-4829-A843-EA5B4FF90F8A}"/>
              </a:ext>
            </a:extLst>
          </p:cNvPr>
          <p:cNvSpPr>
            <a:spLocks noGrp="1"/>
          </p:cNvSpPr>
          <p:nvPr>
            <p:ph idx="1"/>
          </p:nvPr>
        </p:nvSpPr>
        <p:spPr>
          <a:xfrm>
            <a:off x="457200" y="914400"/>
            <a:ext cx="8229600" cy="5211763"/>
          </a:xfrm>
        </p:spPr>
        <p:txBody>
          <a:bodyPr>
            <a:normAutofit fontScale="92500" lnSpcReduction="10000"/>
          </a:bodyPr>
          <a:lstStyle/>
          <a:p>
            <a:pPr marL="284163" indent="-284163">
              <a:lnSpc>
                <a:spcPct val="150000"/>
              </a:lnSpc>
              <a:buNone/>
            </a:pPr>
            <a:r>
              <a:rPr lang="en-US" sz="2000" dirty="0">
                <a:latin typeface="Segoe UI" panose="020B0502040204020203" pitchFamily="34" charset="0"/>
                <a:cs typeface="Segoe UI" panose="020B0502040204020203" pitchFamily="34" charset="0"/>
              </a:rPr>
              <a:t>1. The term Artificial Intelligence was coined by_____________________</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a) Bill Gates                             b) Larry Page </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c) Steve Jobs                           d) John McCarthy</a:t>
            </a:r>
            <a:br>
              <a:rPr lang="en-US" sz="2000" dirty="0">
                <a:latin typeface="Segoe UI" panose="020B0502040204020203" pitchFamily="34" charset="0"/>
                <a:cs typeface="Segoe UI" panose="020B0502040204020203" pitchFamily="34" charset="0"/>
              </a:rPr>
            </a:br>
            <a:endParaRPr lang="en-US" sz="2000" dirty="0">
              <a:latin typeface="Segoe UI" panose="020B0502040204020203" pitchFamily="34" charset="0"/>
              <a:cs typeface="Segoe UI" panose="020B0502040204020203" pitchFamily="34" charset="0"/>
            </a:endParaRPr>
          </a:p>
          <a:p>
            <a:pPr marL="344488" indent="-344488">
              <a:lnSpc>
                <a:spcPct val="150000"/>
              </a:lnSpc>
              <a:buNone/>
            </a:pPr>
            <a:r>
              <a:rPr lang="en-US" sz="2000" dirty="0">
                <a:latin typeface="Segoe UI" panose="020B0502040204020203" pitchFamily="34" charset="0"/>
                <a:cs typeface="Segoe UI" panose="020B0502040204020203" pitchFamily="34" charset="0"/>
              </a:rPr>
              <a:t>2. The domain of AI is classified into ____ , ____ and ____ tasks</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a) Formal, Mundane, and Expert          b) Input , Processing and Output</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c) Intercept, Interpret and Infer         d) None of the mentioned</a:t>
            </a:r>
            <a:br>
              <a:rPr lang="en-US" sz="2000" dirty="0">
                <a:latin typeface="Segoe UI" panose="020B0502040204020203" pitchFamily="34" charset="0"/>
                <a:cs typeface="Segoe UI" panose="020B0502040204020203" pitchFamily="34" charset="0"/>
              </a:rPr>
            </a:br>
            <a:endParaRPr lang="en-US" sz="2000" dirty="0">
              <a:latin typeface="Segoe UI" panose="020B0502040204020203" pitchFamily="34" charset="0"/>
              <a:cs typeface="Segoe UI" panose="020B0502040204020203" pitchFamily="34" charset="0"/>
            </a:endParaRPr>
          </a:p>
          <a:p>
            <a:pPr marL="0" indent="0">
              <a:lnSpc>
                <a:spcPct val="150000"/>
              </a:lnSpc>
              <a:buNone/>
            </a:pPr>
            <a:r>
              <a:rPr lang="en-US" sz="2000" dirty="0">
                <a:latin typeface="Segoe UI" panose="020B0502040204020203" pitchFamily="34" charset="0"/>
                <a:cs typeface="Segoe UI" panose="020B0502040204020203" pitchFamily="34" charset="0"/>
              </a:rPr>
              <a:t>3. Common Sense , Reasoning , Perception and NLP belongs to ___</a:t>
            </a:r>
          </a:p>
          <a:p>
            <a:pPr marL="344488" indent="0">
              <a:lnSpc>
                <a:spcPct val="150000"/>
              </a:lnSpc>
              <a:buNone/>
            </a:pPr>
            <a:r>
              <a:rPr lang="en-US" sz="2000" dirty="0">
                <a:latin typeface="Segoe UI" panose="020B0502040204020203" pitchFamily="34" charset="0"/>
                <a:cs typeface="Segoe UI" panose="020B0502040204020203" pitchFamily="34" charset="0"/>
              </a:rPr>
              <a:t>a) Formal Tasks                        b) Mundane Tasks</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c) Expert Tasks                         d) None of the mentioned</a:t>
            </a:r>
            <a:br>
              <a:rPr lang="en-US" sz="2000" dirty="0">
                <a:latin typeface="Segoe UI" panose="020B0502040204020203" pitchFamily="34" charset="0"/>
                <a:cs typeface="Segoe UI" panose="020B0502040204020203" pitchFamily="34" charset="0"/>
              </a:rPr>
            </a:br>
            <a:endParaRPr lang="en-US" sz="2000" dirty="0">
              <a:latin typeface="Segoe UI" panose="020B0502040204020203" pitchFamily="34" charset="0"/>
              <a:cs typeface="Segoe UI" panose="020B0502040204020203" pitchFamily="34" charset="0"/>
            </a:endParaRPr>
          </a:p>
          <a:p>
            <a:pPr>
              <a:lnSpc>
                <a:spcPct val="150000"/>
              </a:lnSpc>
            </a:pPr>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32767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8108D-0597-4646-BA80-1264A2A5F2AA}"/>
              </a:ext>
            </a:extLst>
          </p:cNvPr>
          <p:cNvSpPr>
            <a:spLocks noGrp="1"/>
          </p:cNvSpPr>
          <p:nvPr>
            <p:ph type="title"/>
          </p:nvPr>
        </p:nvSpPr>
        <p:spPr>
          <a:xfrm>
            <a:off x="457200" y="274638"/>
            <a:ext cx="8229600" cy="639762"/>
          </a:xfrm>
        </p:spPr>
        <p:txBody>
          <a:bodyPr>
            <a:normAutofit/>
          </a:bodyPr>
          <a:lstStyle/>
          <a:p>
            <a:pPr algn="l"/>
            <a:r>
              <a:rPr lang="en-US" sz="32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QUIZ</a:t>
            </a:r>
            <a:endParaRPr lang="en-US" sz="3200" dirty="0"/>
          </a:p>
        </p:txBody>
      </p:sp>
      <p:sp>
        <p:nvSpPr>
          <p:cNvPr id="3" name="Content Placeholder 2">
            <a:extLst>
              <a:ext uri="{FF2B5EF4-FFF2-40B4-BE49-F238E27FC236}">
                <a16:creationId xmlns:a16="http://schemas.microsoft.com/office/drawing/2014/main" id="{50EDA41C-7062-4087-BFDA-42B1493BBD79}"/>
              </a:ext>
            </a:extLst>
          </p:cNvPr>
          <p:cNvSpPr>
            <a:spLocks noGrp="1"/>
          </p:cNvSpPr>
          <p:nvPr>
            <p:ph idx="1"/>
          </p:nvPr>
        </p:nvSpPr>
        <p:spPr>
          <a:xfrm>
            <a:off x="457200" y="914400"/>
            <a:ext cx="8229600" cy="5211763"/>
          </a:xfrm>
        </p:spPr>
        <p:txBody>
          <a:bodyPr>
            <a:normAutofit/>
          </a:bodyPr>
          <a:lstStyle/>
          <a:p>
            <a:pPr marL="457200" indent="-457200">
              <a:buFont typeface="+mj-lt"/>
              <a:buAutoNum type="arabicPeriod" startAt="4"/>
            </a:pPr>
            <a:r>
              <a:rPr lang="en-US" sz="2000" dirty="0">
                <a:latin typeface="Segoe UI" panose="020B0502040204020203" pitchFamily="34" charset="0"/>
                <a:cs typeface="Segoe UI" panose="020B0502040204020203" pitchFamily="34" charset="0"/>
              </a:rPr>
              <a:t>Which instruments are used for perceiving and acting upon the environment?</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a) Sensors and Actuators        b) Sensors</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c) Perceiver                              d) None of the mentioned</a:t>
            </a:r>
          </a:p>
          <a:p>
            <a:pPr marL="457200" indent="-457200">
              <a:buFont typeface="+mj-lt"/>
              <a:buAutoNum type="arabicPeriod" startAt="4"/>
            </a:pPr>
            <a:endParaRPr lang="en-US" sz="2000" dirty="0">
              <a:latin typeface="Segoe UI" panose="020B0502040204020203" pitchFamily="34" charset="0"/>
              <a:cs typeface="Segoe UI" panose="020B0502040204020203" pitchFamily="34" charset="0"/>
            </a:endParaRPr>
          </a:p>
          <a:p>
            <a:pPr marL="457200" indent="-457200">
              <a:buFont typeface="+mj-lt"/>
              <a:buAutoNum type="arabicPeriod" startAt="4"/>
            </a:pPr>
            <a:r>
              <a:rPr lang="en-US" sz="2000" dirty="0">
                <a:latin typeface="Segoe UI" panose="020B0502040204020203" pitchFamily="34" charset="0"/>
                <a:cs typeface="Segoe UI" panose="020B0502040204020203" pitchFamily="34" charset="0"/>
              </a:rPr>
              <a:t>What is the expansion of PEAS in task environment?</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a) Peer, Environment, Actuators, Sense           </a:t>
            </a:r>
          </a:p>
          <a:p>
            <a:pPr marL="465138" indent="-465138">
              <a:buNone/>
            </a:pPr>
            <a:r>
              <a:rPr lang="en-US" sz="2000" dirty="0">
                <a:latin typeface="Segoe UI" panose="020B0502040204020203" pitchFamily="34" charset="0"/>
                <a:cs typeface="Segoe UI" panose="020B0502040204020203" pitchFamily="34" charset="0"/>
              </a:rPr>
              <a:t>       b) Perceiving, Environment, Actuators, Sensors</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c) Performance, Environment, Actuators, Sensors</a:t>
            </a:r>
          </a:p>
          <a:p>
            <a:pPr marL="0" indent="0">
              <a:buNone/>
            </a:pPr>
            <a:r>
              <a:rPr lang="en-US" sz="2000" dirty="0">
                <a:latin typeface="Segoe UI" panose="020B0502040204020203" pitchFamily="34" charset="0"/>
                <a:cs typeface="Segoe UI" panose="020B0502040204020203" pitchFamily="34" charset="0"/>
              </a:rPr>
              <a:t>       d) None of the mentioned</a:t>
            </a:r>
            <a:br>
              <a:rPr lang="en-US" sz="2000" dirty="0">
                <a:latin typeface="Segoe UI" panose="020B0502040204020203" pitchFamily="34" charset="0"/>
                <a:cs typeface="Segoe UI" panose="020B0502040204020203" pitchFamily="34" charset="0"/>
              </a:rPr>
            </a:br>
            <a:endParaRPr lang="en-US" sz="2000" dirty="0">
              <a:latin typeface="Segoe UI" panose="020B0502040204020203" pitchFamily="34" charset="0"/>
              <a:cs typeface="Segoe UI" panose="020B0502040204020203" pitchFamily="34" charset="0"/>
            </a:endParaRPr>
          </a:p>
          <a:p>
            <a:pPr marL="284163" indent="-284163">
              <a:buFont typeface="+mj-lt"/>
              <a:buAutoNum type="arabicPeriod" startAt="6"/>
            </a:pPr>
            <a:r>
              <a:rPr lang="en-US" sz="2000" dirty="0">
                <a:latin typeface="Segoe UI" panose="020B0502040204020203" pitchFamily="34" charset="0"/>
                <a:cs typeface="Segoe UI" panose="020B0502040204020203" pitchFamily="34" charset="0"/>
              </a:rPr>
              <a:t>   Sophia Robot is developed at ________</a:t>
            </a:r>
          </a:p>
          <a:p>
            <a:pPr marL="509588" indent="0">
              <a:buNone/>
            </a:pPr>
            <a:r>
              <a:rPr lang="en-US" sz="2000" dirty="0">
                <a:latin typeface="Segoe UI" panose="020B0502040204020203" pitchFamily="34" charset="0"/>
                <a:cs typeface="Segoe UI" panose="020B0502040204020203" pitchFamily="34" charset="0"/>
              </a:rPr>
              <a:t>a) Boston Dynamics                                 b) Apple</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c) Hanson Robotics                                  d) Sony Electronics</a:t>
            </a:r>
            <a:br>
              <a:rPr lang="en-US" sz="2000" dirty="0">
                <a:latin typeface="Segoe UI" panose="020B0502040204020203" pitchFamily="34" charset="0"/>
                <a:cs typeface="Segoe UI" panose="020B0502040204020203" pitchFamily="34" charset="0"/>
              </a:rPr>
            </a:br>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155324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37B46-65E5-45E9-A54E-8165A245CABD}"/>
              </a:ext>
            </a:extLst>
          </p:cNvPr>
          <p:cNvSpPr>
            <a:spLocks noGrp="1"/>
          </p:cNvSpPr>
          <p:nvPr>
            <p:ph type="title"/>
          </p:nvPr>
        </p:nvSpPr>
        <p:spPr>
          <a:xfrm>
            <a:off x="457200" y="274638"/>
            <a:ext cx="8229600" cy="639762"/>
          </a:xfrm>
        </p:spPr>
        <p:txBody>
          <a:bodyPr>
            <a:normAutofit/>
          </a:bodyPr>
          <a:lstStyle/>
          <a:p>
            <a:pPr algn="l"/>
            <a:r>
              <a:rPr lang="en-US" sz="32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QUIZ</a:t>
            </a:r>
            <a:endParaRPr lang="en-US" sz="3200" dirty="0"/>
          </a:p>
        </p:txBody>
      </p:sp>
      <p:sp>
        <p:nvSpPr>
          <p:cNvPr id="3" name="Content Placeholder 2">
            <a:extLst>
              <a:ext uri="{FF2B5EF4-FFF2-40B4-BE49-F238E27FC236}">
                <a16:creationId xmlns:a16="http://schemas.microsoft.com/office/drawing/2014/main" id="{CECFEB88-F471-4BFF-9E1D-227D738BE7E2}"/>
              </a:ext>
            </a:extLst>
          </p:cNvPr>
          <p:cNvSpPr>
            <a:spLocks noGrp="1"/>
          </p:cNvSpPr>
          <p:nvPr>
            <p:ph idx="1"/>
          </p:nvPr>
        </p:nvSpPr>
        <p:spPr>
          <a:xfrm>
            <a:off x="457200" y="1066800"/>
            <a:ext cx="8229600" cy="5059363"/>
          </a:xfrm>
        </p:spPr>
        <p:txBody>
          <a:bodyPr>
            <a:normAutofit fontScale="92500" lnSpcReduction="10000"/>
          </a:bodyPr>
          <a:lstStyle/>
          <a:p>
            <a:pPr marL="457200" indent="-457200">
              <a:buFont typeface="+mj-lt"/>
              <a:buAutoNum type="arabicPeriod" startAt="7"/>
            </a:pPr>
            <a:r>
              <a:rPr lang="en-US" sz="2000" dirty="0">
                <a:latin typeface="Segoe UI" panose="020B0502040204020203" pitchFamily="34" charset="0"/>
                <a:cs typeface="Segoe UI" panose="020B0502040204020203" pitchFamily="34" charset="0"/>
              </a:rPr>
              <a:t>The rational agent is one which ______</a:t>
            </a:r>
          </a:p>
          <a:p>
            <a:pPr marL="404813" indent="0">
              <a:buNone/>
            </a:pPr>
            <a:r>
              <a:rPr lang="en-US" sz="2000" dirty="0">
                <a:latin typeface="Segoe UI" panose="020B0502040204020203" pitchFamily="34" charset="0"/>
                <a:cs typeface="Segoe UI" panose="020B0502040204020203" pitchFamily="34" charset="0"/>
              </a:rPr>
              <a:t>a) Knows Everything                                 b) Does the right things</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c) acts like human                                     d) Thinks like human</a:t>
            </a:r>
          </a:p>
          <a:p>
            <a:pPr marL="457200" indent="-457200">
              <a:buFont typeface="+mj-lt"/>
              <a:buAutoNum type="arabicPeriod" startAt="7"/>
            </a:pPr>
            <a:endParaRPr lang="en-US" sz="2000" dirty="0">
              <a:latin typeface="Segoe UI" panose="020B0502040204020203" pitchFamily="34" charset="0"/>
              <a:cs typeface="Segoe UI" panose="020B0502040204020203" pitchFamily="34" charset="0"/>
            </a:endParaRPr>
          </a:p>
          <a:p>
            <a:pPr marL="457200" indent="-457200">
              <a:buFont typeface="+mj-lt"/>
              <a:buAutoNum type="arabicPeriod" startAt="8"/>
            </a:pPr>
            <a:r>
              <a:rPr lang="en-US" sz="2000" dirty="0">
                <a:latin typeface="Segoe UI" panose="020B0502040204020203" pitchFamily="34" charset="0"/>
                <a:cs typeface="Segoe UI" panose="020B0502040204020203" pitchFamily="34" charset="0"/>
              </a:rPr>
              <a:t> What is the rule of simple reflex agent?</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a) Simple-action rule               b) Condition-action rule</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c) Both a &amp; b                           d) None of the mentioned</a:t>
            </a:r>
            <a:br>
              <a:rPr lang="en-US" sz="2000" dirty="0">
                <a:latin typeface="Segoe UI" panose="020B0502040204020203" pitchFamily="34" charset="0"/>
                <a:cs typeface="Segoe UI" panose="020B0502040204020203" pitchFamily="34" charset="0"/>
              </a:rPr>
            </a:br>
            <a:endParaRPr lang="en-US" sz="2000" dirty="0">
              <a:latin typeface="Segoe UI" panose="020B0502040204020203" pitchFamily="34" charset="0"/>
              <a:cs typeface="Segoe UI" panose="020B0502040204020203" pitchFamily="34" charset="0"/>
            </a:endParaRPr>
          </a:p>
          <a:p>
            <a:pPr marL="457200" indent="-457200">
              <a:buFont typeface="+mj-lt"/>
              <a:buAutoNum type="arabicPeriod" startAt="8"/>
            </a:pPr>
            <a:r>
              <a:rPr lang="en-US" sz="2000" dirty="0">
                <a:latin typeface="Segoe UI" panose="020B0502040204020203" pitchFamily="34" charset="0"/>
                <a:cs typeface="Segoe UI" panose="020B0502040204020203" pitchFamily="34" charset="0"/>
              </a:rPr>
              <a:t>In which agent does the problem generator is present?</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a) Learning agent                    b) Observing agent</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c) Reflex agent                        d) None of the mentioned</a:t>
            </a:r>
            <a:br>
              <a:rPr lang="en-US" sz="2000" dirty="0">
                <a:latin typeface="Segoe UI" panose="020B0502040204020203" pitchFamily="34" charset="0"/>
                <a:cs typeface="Segoe UI" panose="020B0502040204020203" pitchFamily="34" charset="0"/>
              </a:rPr>
            </a:br>
            <a:endParaRPr lang="en-US" sz="2000" dirty="0">
              <a:latin typeface="Segoe UI" panose="020B0502040204020203" pitchFamily="34" charset="0"/>
              <a:cs typeface="Segoe UI" panose="020B0502040204020203" pitchFamily="34" charset="0"/>
            </a:endParaRPr>
          </a:p>
          <a:p>
            <a:pPr marL="457200" indent="-457200">
              <a:buFont typeface="+mj-lt"/>
              <a:buAutoNum type="arabicPeriod" startAt="8"/>
            </a:pPr>
            <a:r>
              <a:rPr lang="en-US" sz="2200" dirty="0">
                <a:latin typeface="Segoe UI" panose="020B0502040204020203" pitchFamily="34" charset="0"/>
                <a:cs typeface="Segoe UI" panose="020B0502040204020203" pitchFamily="34" charset="0"/>
              </a:rPr>
              <a:t>Which agent deals with happy and unhappy states?</a:t>
            </a:r>
            <a:br>
              <a:rPr lang="en-US" sz="2200" dirty="0">
                <a:latin typeface="Segoe UI" panose="020B0502040204020203" pitchFamily="34" charset="0"/>
                <a:cs typeface="Segoe UI" panose="020B0502040204020203" pitchFamily="34" charset="0"/>
              </a:rPr>
            </a:br>
            <a:r>
              <a:rPr lang="en-US" sz="2200" dirty="0">
                <a:latin typeface="Segoe UI" panose="020B0502040204020203" pitchFamily="34" charset="0"/>
                <a:cs typeface="Segoe UI" panose="020B0502040204020203" pitchFamily="34" charset="0"/>
              </a:rPr>
              <a:t>a) Simple reflex agent            b) Model based agent</a:t>
            </a:r>
            <a:br>
              <a:rPr lang="en-US" sz="2200" dirty="0">
                <a:latin typeface="Segoe UI" panose="020B0502040204020203" pitchFamily="34" charset="0"/>
                <a:cs typeface="Segoe UI" panose="020B0502040204020203" pitchFamily="34" charset="0"/>
              </a:rPr>
            </a:br>
            <a:r>
              <a:rPr lang="en-US" sz="2200" dirty="0">
                <a:latin typeface="Segoe UI" panose="020B0502040204020203" pitchFamily="34" charset="0"/>
                <a:cs typeface="Segoe UI" panose="020B0502040204020203" pitchFamily="34" charset="0"/>
              </a:rPr>
              <a:t>c) Learning agent                   d) Utility based agent</a:t>
            </a:r>
            <a:br>
              <a:rPr lang="en-US" b="1" dirty="0"/>
            </a:br>
            <a:endParaRPr lang="en-US" dirty="0"/>
          </a:p>
        </p:txBody>
      </p:sp>
    </p:spTree>
    <p:extLst>
      <p:ext uri="{BB962C8B-B14F-4D97-AF65-F5344CB8AC3E}">
        <p14:creationId xmlns:p14="http://schemas.microsoft.com/office/powerpoint/2010/main" val="11121969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F03B2-3268-463E-9076-CD3E10574EFA}"/>
              </a:ext>
            </a:extLst>
          </p:cNvPr>
          <p:cNvSpPr>
            <a:spLocks noGrp="1"/>
          </p:cNvSpPr>
          <p:nvPr>
            <p:ph type="title"/>
          </p:nvPr>
        </p:nvSpPr>
        <p:spPr>
          <a:xfrm>
            <a:off x="457200" y="274638"/>
            <a:ext cx="8229600" cy="563562"/>
          </a:xfrm>
        </p:spPr>
        <p:txBody>
          <a:bodyPr>
            <a:normAutofit fontScale="90000"/>
          </a:bodyPr>
          <a:lstStyle/>
          <a:p>
            <a:pPr algn="l"/>
            <a:r>
              <a:rPr lang="en-US" sz="32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QUIZ</a:t>
            </a:r>
            <a:endParaRPr lang="en-US" sz="3200" dirty="0"/>
          </a:p>
        </p:txBody>
      </p:sp>
      <p:sp>
        <p:nvSpPr>
          <p:cNvPr id="3" name="Content Placeholder 2">
            <a:extLst>
              <a:ext uri="{FF2B5EF4-FFF2-40B4-BE49-F238E27FC236}">
                <a16:creationId xmlns:a16="http://schemas.microsoft.com/office/drawing/2014/main" id="{428FA93E-BACE-44D4-80E0-DB9C8AD6A20F}"/>
              </a:ext>
            </a:extLst>
          </p:cNvPr>
          <p:cNvSpPr>
            <a:spLocks noGrp="1"/>
          </p:cNvSpPr>
          <p:nvPr>
            <p:ph idx="1"/>
          </p:nvPr>
        </p:nvSpPr>
        <p:spPr>
          <a:xfrm>
            <a:off x="457200" y="838200"/>
            <a:ext cx="8229600" cy="5287963"/>
          </a:xfrm>
        </p:spPr>
        <p:txBody>
          <a:bodyPr>
            <a:normAutofit/>
          </a:bodyPr>
          <a:lstStyle/>
          <a:p>
            <a:pPr marL="457200" indent="-457200">
              <a:buFont typeface="+mj-lt"/>
              <a:buAutoNum type="arabicPeriod" startAt="11"/>
            </a:pPr>
            <a:r>
              <a:rPr lang="en-US" sz="2000" dirty="0">
                <a:latin typeface="Segoe UI" panose="020B0502040204020203" pitchFamily="34" charset="0"/>
                <a:cs typeface="Segoe UI" panose="020B0502040204020203" pitchFamily="34" charset="0"/>
              </a:rPr>
              <a:t>4. What kind of environment is crossword puzzle?</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a) Partially Observable           b) Fully Observable</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c) Deterministic                      d) both b and c</a:t>
            </a:r>
            <a:br>
              <a:rPr lang="en-US" sz="2000" dirty="0">
                <a:latin typeface="Segoe UI" panose="020B0502040204020203" pitchFamily="34" charset="0"/>
                <a:cs typeface="Segoe UI" panose="020B0502040204020203" pitchFamily="34" charset="0"/>
              </a:rPr>
            </a:br>
            <a:endParaRPr lang="en-US" sz="2000" dirty="0">
              <a:latin typeface="Segoe UI" panose="020B0502040204020203" pitchFamily="34" charset="0"/>
              <a:cs typeface="Segoe UI" panose="020B0502040204020203" pitchFamily="34" charset="0"/>
            </a:endParaRPr>
          </a:p>
          <a:p>
            <a:pPr marL="457200" indent="-457200">
              <a:buFont typeface="+mj-lt"/>
              <a:buAutoNum type="arabicPeriod" startAt="11"/>
            </a:pPr>
            <a:r>
              <a:rPr lang="en-US" sz="2000" dirty="0">
                <a:latin typeface="Segoe UI" panose="020B0502040204020203" pitchFamily="34" charset="0"/>
                <a:cs typeface="Segoe UI" panose="020B0502040204020203" pitchFamily="34" charset="0"/>
              </a:rPr>
              <a:t>5. What provides the feedback to the learning element?</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a) Critic                                     b) Actuators</a:t>
            </a:r>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c) Sensor                                   d) None of the mentioned</a:t>
            </a:r>
          </a:p>
          <a:p>
            <a:pPr marL="0" indent="0">
              <a:buNone/>
            </a:pPr>
            <a:endParaRPr lang="en-US" sz="2000"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E5788028-7123-472C-9AA0-CA6CB48BB27F}"/>
              </a:ext>
            </a:extLst>
          </p:cNvPr>
          <p:cNvPicPr>
            <a:picLocks noChangeAspect="1"/>
          </p:cNvPicPr>
          <p:nvPr/>
        </p:nvPicPr>
        <p:blipFill>
          <a:blip r:embed="rId2"/>
          <a:stretch>
            <a:fillRect/>
          </a:stretch>
        </p:blipFill>
        <p:spPr>
          <a:xfrm>
            <a:off x="3048000" y="3429000"/>
            <a:ext cx="3306691" cy="2697163"/>
          </a:xfrm>
          <a:prstGeom prst="rect">
            <a:avLst/>
          </a:prstGeom>
          <a:ln w="28575">
            <a:solidFill>
              <a:srgbClr val="C00000"/>
            </a:solidFill>
          </a:ln>
        </p:spPr>
      </p:pic>
    </p:spTree>
    <p:extLst>
      <p:ext uri="{BB962C8B-B14F-4D97-AF65-F5344CB8AC3E}">
        <p14:creationId xmlns:p14="http://schemas.microsoft.com/office/powerpoint/2010/main" val="3225683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9"/>
          </a:xfrm>
        </p:spPr>
        <p:txBody>
          <a:bodyPr>
            <a:normAutofit fontScale="90000"/>
          </a:bodyPr>
          <a:lstStyle/>
          <a:p>
            <a:pPr algn="l"/>
            <a:r>
              <a:rPr lang="en-US" sz="32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ea typeface="Verdana" pitchFamily="34" charset="0"/>
                <a:cs typeface="Segoe UI" panose="020B0502040204020203" pitchFamily="34" charset="0"/>
              </a:rPr>
              <a:t>  Why Artificial Intelligence?</a:t>
            </a:r>
          </a:p>
        </p:txBody>
      </p:sp>
      <p:sp>
        <p:nvSpPr>
          <p:cNvPr id="3" name="Content Placeholder 2"/>
          <p:cNvSpPr>
            <a:spLocks noGrp="1"/>
          </p:cNvSpPr>
          <p:nvPr>
            <p:ph idx="1"/>
          </p:nvPr>
        </p:nvSpPr>
        <p:spPr>
          <a:xfrm>
            <a:off x="381000" y="914400"/>
            <a:ext cx="8305800" cy="5211763"/>
          </a:xfrm>
        </p:spPr>
        <p:txBody>
          <a:bodyPr>
            <a:noAutofit/>
          </a:bodyPr>
          <a:lstStyle/>
          <a:p>
            <a:pPr lvl="0"/>
            <a:r>
              <a:rPr lang="en-US" sz="2000" dirty="0">
                <a:latin typeface="Segoe UI" panose="020B0502040204020203" pitchFamily="34" charset="0"/>
                <a:cs typeface="Segoe UI" panose="020B0502040204020203" pitchFamily="34" charset="0"/>
              </a:rPr>
              <a:t>With the help of AI, you can create such software or devices which can solve real-world problems very easily and with accuracy such as health issues, marketing, traffic issues, etc.</a:t>
            </a:r>
          </a:p>
          <a:p>
            <a:pPr lvl="0"/>
            <a:r>
              <a:rPr lang="en-US" sz="2000" dirty="0">
                <a:latin typeface="Segoe UI" panose="020B0502040204020203" pitchFamily="34" charset="0"/>
                <a:cs typeface="Segoe UI" panose="020B0502040204020203" pitchFamily="34" charset="0"/>
              </a:rPr>
              <a:t>With the help of AI, you can create your personal virtual Assistant, such as Cortana, Google Assistant, Siri, etc.</a:t>
            </a:r>
          </a:p>
          <a:p>
            <a:pPr lvl="0"/>
            <a:r>
              <a:rPr lang="en-US" sz="2000" dirty="0">
                <a:latin typeface="Segoe UI" panose="020B0502040204020203" pitchFamily="34" charset="0"/>
                <a:cs typeface="Segoe UI" panose="020B0502040204020203" pitchFamily="34" charset="0"/>
              </a:rPr>
              <a:t>With the help of AI, you can build such Robots which can work in an environment where survival of humans can be at risk.</a:t>
            </a:r>
          </a:p>
          <a:p>
            <a:pPr lvl="0"/>
            <a:r>
              <a:rPr lang="en-US" sz="2000" dirty="0">
                <a:latin typeface="Segoe UI" panose="020B0502040204020203" pitchFamily="34" charset="0"/>
                <a:cs typeface="Segoe UI" panose="020B0502040204020203" pitchFamily="34" charset="0"/>
              </a:rPr>
              <a:t>AI opens a path for other new technologies, new devices, and new Opportunities.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FC831-F402-4E77-B499-B694DF1E4C17}"/>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CE20377-BFE4-4896-9C15-4BFCD58E97A6}"/>
              </a:ext>
            </a:extLst>
          </p:cNvPr>
          <p:cNvSpPr>
            <a:spLocks noGrp="1"/>
          </p:cNvSpPr>
          <p:nvPr>
            <p:ph type="subTitle" idx="1"/>
          </p:nvPr>
        </p:nvSpPr>
        <p:spPr/>
        <p:txBody>
          <a:bodyPr>
            <a:normAutofit/>
          </a:bodyPr>
          <a:lstStyle/>
          <a:p>
            <a:r>
              <a:rPr lang="en-US" sz="44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Introduction </a:t>
            </a:r>
          </a:p>
          <a:p>
            <a:r>
              <a:rPr lang="en-US" sz="44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to</a:t>
            </a:r>
          </a:p>
          <a:p>
            <a:r>
              <a:rPr lang="en-US" sz="44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 Soft Computing</a:t>
            </a:r>
          </a:p>
        </p:txBody>
      </p:sp>
    </p:spTree>
    <p:extLst>
      <p:ext uri="{BB962C8B-B14F-4D97-AF65-F5344CB8AC3E}">
        <p14:creationId xmlns:p14="http://schemas.microsoft.com/office/powerpoint/2010/main" val="40465614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D9AF2-4E31-46C2-BA9C-D46CDCC7E9A4}"/>
              </a:ext>
            </a:extLst>
          </p:cNvPr>
          <p:cNvSpPr>
            <a:spLocks noGrp="1"/>
          </p:cNvSpPr>
          <p:nvPr>
            <p:ph type="title"/>
          </p:nvPr>
        </p:nvSpPr>
        <p:spPr>
          <a:xfrm>
            <a:off x="457200" y="274638"/>
            <a:ext cx="8229600" cy="639762"/>
          </a:xfrm>
        </p:spPr>
        <p:txBody>
          <a:bodyPr>
            <a:normAutofit/>
          </a:bodyPr>
          <a:lstStyle/>
          <a:p>
            <a:pPr algn="l"/>
            <a:r>
              <a:rPr lang="en-US" sz="32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What is Soft Computing?</a:t>
            </a:r>
          </a:p>
        </p:txBody>
      </p:sp>
      <p:sp>
        <p:nvSpPr>
          <p:cNvPr id="3" name="Content Placeholder 2">
            <a:extLst>
              <a:ext uri="{FF2B5EF4-FFF2-40B4-BE49-F238E27FC236}">
                <a16:creationId xmlns:a16="http://schemas.microsoft.com/office/drawing/2014/main" id="{C64BBF72-FC0A-4DD1-A0C8-1BBF6E26DEE7}"/>
              </a:ext>
            </a:extLst>
          </p:cNvPr>
          <p:cNvSpPr>
            <a:spLocks noGrp="1"/>
          </p:cNvSpPr>
          <p:nvPr>
            <p:ph idx="1"/>
          </p:nvPr>
        </p:nvSpPr>
        <p:spPr>
          <a:xfrm>
            <a:off x="457200" y="914400"/>
            <a:ext cx="8229600" cy="5211763"/>
          </a:xfrm>
        </p:spPr>
        <p:txBody>
          <a:bodyPr>
            <a:normAutofit/>
          </a:bodyPr>
          <a:lstStyle/>
          <a:p>
            <a:pPr marL="0" indent="0">
              <a:buNone/>
            </a:pPr>
            <a:r>
              <a:rPr lang="en-US" sz="2000" dirty="0">
                <a:latin typeface="Segoe UI" panose="020B0502040204020203" pitchFamily="34" charset="0"/>
                <a:cs typeface="Segoe UI" panose="020B0502040204020203" pitchFamily="34" charset="0"/>
              </a:rPr>
              <a:t>The idea behind soft computing is to model </a:t>
            </a:r>
            <a:r>
              <a:rPr lang="en-US" sz="2000" b="1" dirty="0">
                <a:latin typeface="Segoe UI" panose="020B0502040204020203" pitchFamily="34" charset="0"/>
                <a:cs typeface="Segoe UI" panose="020B0502040204020203" pitchFamily="34" charset="0"/>
              </a:rPr>
              <a:t>cognitive behavior </a:t>
            </a:r>
            <a:r>
              <a:rPr lang="en-US" sz="2000" dirty="0">
                <a:latin typeface="Segoe UI" panose="020B0502040204020203" pitchFamily="34" charset="0"/>
                <a:cs typeface="Segoe UI" panose="020B0502040204020203" pitchFamily="34" charset="0"/>
              </a:rPr>
              <a:t>of human mind. </a:t>
            </a:r>
          </a:p>
          <a:p>
            <a:pPr marL="0" indent="0">
              <a:buNone/>
            </a:pPr>
            <a:r>
              <a:rPr lang="en-US" sz="2000" dirty="0">
                <a:latin typeface="Segoe UI" panose="020B0502040204020203" pitchFamily="34" charset="0"/>
                <a:cs typeface="Segoe UI" panose="020B0502040204020203" pitchFamily="34" charset="0"/>
              </a:rPr>
              <a:t>Soft computing is foundation of </a:t>
            </a:r>
            <a:r>
              <a:rPr lang="en-US" sz="2000" b="1" dirty="0">
                <a:latin typeface="Segoe UI" panose="020B0502040204020203" pitchFamily="34" charset="0"/>
                <a:cs typeface="Segoe UI" panose="020B0502040204020203" pitchFamily="34" charset="0"/>
              </a:rPr>
              <a:t>conceptual intelligence </a:t>
            </a:r>
            <a:r>
              <a:rPr lang="en-US" sz="2000" dirty="0">
                <a:latin typeface="Segoe UI" panose="020B0502040204020203" pitchFamily="34" charset="0"/>
                <a:cs typeface="Segoe UI" panose="020B0502040204020203" pitchFamily="34" charset="0"/>
              </a:rPr>
              <a:t>in machines. </a:t>
            </a:r>
          </a:p>
          <a:p>
            <a:pPr marL="0" indent="0">
              <a:buNone/>
            </a:pPr>
            <a:r>
              <a:rPr lang="en-US" sz="2000" dirty="0">
                <a:latin typeface="Segoe UI" panose="020B0502040204020203" pitchFamily="34" charset="0"/>
                <a:cs typeface="Segoe UI" panose="020B0502040204020203" pitchFamily="34" charset="0"/>
              </a:rPr>
              <a:t>Soft computing is defined as a collection of techniques spanning many fields that fall under </a:t>
            </a:r>
            <a:r>
              <a:rPr lang="en-US" sz="2000" u="sng" dirty="0">
                <a:latin typeface="Segoe UI" panose="020B0502040204020203" pitchFamily="34" charset="0"/>
                <a:cs typeface="Segoe UI" panose="020B0502040204020203" pitchFamily="34" charset="0"/>
              </a:rPr>
              <a:t>various categories</a:t>
            </a:r>
            <a:r>
              <a:rPr lang="en-US" sz="2000" dirty="0">
                <a:latin typeface="Segoe UI" panose="020B0502040204020203" pitchFamily="34" charset="0"/>
                <a:cs typeface="Segoe UI" panose="020B0502040204020203" pitchFamily="34" charset="0"/>
              </a:rPr>
              <a:t> in computational intelligence. </a:t>
            </a:r>
          </a:p>
          <a:p>
            <a:pPr marL="0" indent="0">
              <a:buNone/>
            </a:pPr>
            <a:r>
              <a:rPr lang="en-US" sz="2000" dirty="0">
                <a:latin typeface="Segoe UI" panose="020B0502040204020203" pitchFamily="34" charset="0"/>
                <a:cs typeface="Segoe UI" panose="020B0502040204020203" pitchFamily="34" charset="0"/>
              </a:rPr>
              <a:t>Soft computing has main branches: </a:t>
            </a:r>
          </a:p>
          <a:p>
            <a:r>
              <a:rPr lang="en-US" sz="2000" dirty="0">
                <a:latin typeface="Segoe UI" panose="020B0502040204020203" pitchFamily="34" charset="0"/>
                <a:cs typeface="Segoe UI" panose="020B0502040204020203" pitchFamily="34" charset="0"/>
              </a:rPr>
              <a:t>Fuzzy Systems</a:t>
            </a:r>
          </a:p>
          <a:p>
            <a:r>
              <a:rPr lang="en-US" sz="2000" dirty="0">
                <a:latin typeface="Segoe UI" panose="020B0502040204020203" pitchFamily="34" charset="0"/>
                <a:cs typeface="Segoe UI" panose="020B0502040204020203" pitchFamily="34" charset="0"/>
              </a:rPr>
              <a:t>Evolutionary computation</a:t>
            </a:r>
          </a:p>
          <a:p>
            <a:r>
              <a:rPr lang="en-US" sz="2000" dirty="0">
                <a:latin typeface="Segoe UI" panose="020B0502040204020203" pitchFamily="34" charset="0"/>
                <a:cs typeface="Segoe UI" panose="020B0502040204020203" pitchFamily="34" charset="0"/>
              </a:rPr>
              <a:t>Artificial neural computing</a:t>
            </a:r>
          </a:p>
          <a:p>
            <a:r>
              <a:rPr lang="en-US" sz="2000" dirty="0">
                <a:latin typeface="Segoe UI" panose="020B0502040204020203" pitchFamily="34" charset="0"/>
                <a:cs typeface="Segoe UI" panose="020B0502040204020203" pitchFamily="34" charset="0"/>
              </a:rPr>
              <a:t>Machine Learning (ML)</a:t>
            </a:r>
          </a:p>
          <a:p>
            <a:r>
              <a:rPr lang="en-US" sz="2000" dirty="0">
                <a:latin typeface="Segoe UI" panose="020B0502040204020203" pitchFamily="34" charset="0"/>
                <a:cs typeface="Segoe UI" panose="020B0502040204020203" pitchFamily="34" charset="0"/>
              </a:rPr>
              <a:t>Probabilistic Reasoning (PR)</a:t>
            </a:r>
          </a:p>
          <a:p>
            <a:r>
              <a:rPr lang="en-US" sz="2000" dirty="0">
                <a:latin typeface="Segoe UI" panose="020B0502040204020203" pitchFamily="34" charset="0"/>
                <a:cs typeface="Segoe UI" panose="020B0502040204020203" pitchFamily="34" charset="0"/>
              </a:rPr>
              <a:t>Belief networks</a:t>
            </a:r>
          </a:p>
          <a:p>
            <a:r>
              <a:rPr lang="en-US" sz="2000" dirty="0">
                <a:latin typeface="Segoe UI" panose="020B0502040204020203" pitchFamily="34" charset="0"/>
                <a:cs typeface="Segoe UI" panose="020B0502040204020203" pitchFamily="34" charset="0"/>
              </a:rPr>
              <a:t>Parts of learning theory </a:t>
            </a:r>
          </a:p>
          <a:p>
            <a:r>
              <a:rPr lang="en-US" sz="2000" dirty="0">
                <a:latin typeface="Segoe UI" panose="020B0502040204020203" pitchFamily="34" charset="0"/>
                <a:cs typeface="Segoe UI" panose="020B0502040204020203" pitchFamily="34" charset="0"/>
              </a:rPr>
              <a:t>Wisdom based Expert System (WES), etc.</a:t>
            </a:r>
          </a:p>
          <a:p>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801222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A7BAA-D135-47DB-BDD3-5A1C881CE1FE}"/>
              </a:ext>
            </a:extLst>
          </p:cNvPr>
          <p:cNvSpPr>
            <a:spLocks noGrp="1"/>
          </p:cNvSpPr>
          <p:nvPr>
            <p:ph type="title"/>
          </p:nvPr>
        </p:nvSpPr>
        <p:spPr>
          <a:xfrm>
            <a:off x="457200" y="274638"/>
            <a:ext cx="8229600" cy="639762"/>
          </a:xfrm>
        </p:spPr>
        <p:txBody>
          <a:bodyPr>
            <a:noAutofit/>
          </a:bodyPr>
          <a:lstStyle/>
          <a:p>
            <a:pPr algn="l"/>
            <a:r>
              <a:rPr lang="en-US" sz="32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Soft and Hard Computing</a:t>
            </a:r>
          </a:p>
        </p:txBody>
      </p:sp>
      <p:graphicFrame>
        <p:nvGraphicFramePr>
          <p:cNvPr id="5" name="Content Placeholder 4">
            <a:extLst>
              <a:ext uri="{FF2B5EF4-FFF2-40B4-BE49-F238E27FC236}">
                <a16:creationId xmlns:a16="http://schemas.microsoft.com/office/drawing/2014/main" id="{6B87180A-A58A-42AE-9A7E-F3FADF098D34}"/>
              </a:ext>
            </a:extLst>
          </p:cNvPr>
          <p:cNvGraphicFramePr>
            <a:graphicFrameLocks noGrp="1"/>
          </p:cNvGraphicFramePr>
          <p:nvPr>
            <p:ph idx="1"/>
            <p:extLst>
              <p:ext uri="{D42A27DB-BD31-4B8C-83A1-F6EECF244321}">
                <p14:modId xmlns:p14="http://schemas.microsoft.com/office/powerpoint/2010/main" val="2165327531"/>
              </p:ext>
            </p:extLst>
          </p:nvPr>
        </p:nvGraphicFramePr>
        <p:xfrm>
          <a:off x="609600" y="1219200"/>
          <a:ext cx="7391400" cy="4630390"/>
        </p:xfrm>
        <a:graphic>
          <a:graphicData uri="http://schemas.openxmlformats.org/drawingml/2006/table">
            <a:tbl>
              <a:tblPr firstRow="1" firstCol="1" bandRow="1"/>
              <a:tblGrid>
                <a:gridCol w="3695700">
                  <a:extLst>
                    <a:ext uri="{9D8B030D-6E8A-4147-A177-3AD203B41FA5}">
                      <a16:colId xmlns:a16="http://schemas.microsoft.com/office/drawing/2014/main" val="3274205936"/>
                    </a:ext>
                  </a:extLst>
                </a:gridCol>
                <a:gridCol w="3695700">
                  <a:extLst>
                    <a:ext uri="{9D8B030D-6E8A-4147-A177-3AD203B41FA5}">
                      <a16:colId xmlns:a16="http://schemas.microsoft.com/office/drawing/2014/main" val="3595947486"/>
                    </a:ext>
                  </a:extLst>
                </a:gridCol>
              </a:tblGrid>
              <a:tr h="333995">
                <a:tc>
                  <a:txBody>
                    <a:bodyPr/>
                    <a:lstStyle/>
                    <a:p>
                      <a:pPr marL="0" marR="0" algn="ctr">
                        <a:lnSpc>
                          <a:spcPct val="107000"/>
                        </a:lnSpc>
                        <a:spcBef>
                          <a:spcPts val="0"/>
                        </a:spcBef>
                        <a:spcAft>
                          <a:spcPts val="800"/>
                        </a:spcAft>
                      </a:pPr>
                      <a:r>
                        <a:rPr lang="en-US" sz="2000" b="1"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Hard Computing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pPr marL="0" marR="0" algn="ctr">
                        <a:lnSpc>
                          <a:spcPct val="107000"/>
                        </a:lnSpc>
                        <a:spcBef>
                          <a:spcPts val="0"/>
                        </a:spcBef>
                        <a:spcAft>
                          <a:spcPts val="800"/>
                        </a:spcAft>
                      </a:pPr>
                      <a:r>
                        <a:rPr lang="en-US" sz="2000" b="1" dirty="0">
                          <a:solidFill>
                            <a:srgbClr val="000000"/>
                          </a:solidFill>
                          <a:effectLst/>
                          <a:latin typeface="Segoe UI" panose="020B0502040204020203" pitchFamily="34" charset="0"/>
                          <a:ea typeface="Calibri" panose="020F0502020204030204" pitchFamily="34" charset="0"/>
                          <a:cs typeface="Times New Roman" panose="02020603050405020304" pitchFamily="18" charset="0"/>
                        </a:rPr>
                        <a:t>Soft computing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extLst>
                  <a:ext uri="{0D108BD9-81ED-4DB2-BD59-A6C34878D82A}">
                    <a16:rowId xmlns:a16="http://schemas.microsoft.com/office/drawing/2014/main" val="2021689208"/>
                  </a:ext>
                </a:extLst>
              </a:tr>
              <a:tr h="1037605">
                <a:tc>
                  <a:txBody>
                    <a:bodyPr/>
                    <a:lstStyle/>
                    <a:p>
                      <a:pPr marL="0" marR="0" algn="l">
                        <a:lnSpc>
                          <a:spcPct val="107000"/>
                        </a:lnSpc>
                        <a:spcBef>
                          <a:spcPts val="0"/>
                        </a:spcBef>
                        <a:spcAft>
                          <a:spcPts val="800"/>
                        </a:spcAft>
                      </a:pPr>
                      <a:r>
                        <a:rPr lang="en-US" sz="20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Conventional computing requires a precisely stated analytical model.</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US" sz="200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Soft computing is tolerant of imprecision.</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221576"/>
                  </a:ext>
                </a:extLst>
              </a:tr>
              <a:tr h="1037605">
                <a:tc>
                  <a:txBody>
                    <a:bodyPr/>
                    <a:lstStyle/>
                    <a:p>
                      <a:pPr marL="0" marR="0" algn="l">
                        <a:lnSpc>
                          <a:spcPct val="107000"/>
                        </a:lnSpc>
                        <a:spcBef>
                          <a:spcPts val="0"/>
                        </a:spcBef>
                        <a:spcAft>
                          <a:spcPts val="800"/>
                        </a:spcAft>
                      </a:pPr>
                      <a:r>
                        <a:rPr lang="en-US" sz="20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Often requires a lot of computation time.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US" sz="200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Can solve some real-world problems in reasonably less time.</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144087"/>
                  </a:ext>
                </a:extLst>
              </a:tr>
              <a:tr h="1037605">
                <a:tc>
                  <a:txBody>
                    <a:bodyPr/>
                    <a:lstStyle/>
                    <a:p>
                      <a:pPr marL="0" marR="0" algn="l">
                        <a:lnSpc>
                          <a:spcPct val="107000"/>
                        </a:lnSpc>
                        <a:spcBef>
                          <a:spcPts val="0"/>
                        </a:spcBef>
                        <a:spcAft>
                          <a:spcPts val="800"/>
                        </a:spcAft>
                      </a:pPr>
                      <a:r>
                        <a:rPr lang="en-US" sz="20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Not suited for real world problems for which ideal model is not present.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US" sz="200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Suitable for real world problems.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0922339"/>
                  </a:ext>
                </a:extLst>
              </a:tr>
              <a:tr h="515590">
                <a:tc>
                  <a:txBody>
                    <a:bodyPr/>
                    <a:lstStyle/>
                    <a:p>
                      <a:pPr marL="0" marR="0" algn="l">
                        <a:lnSpc>
                          <a:spcPct val="107000"/>
                        </a:lnSpc>
                        <a:spcBef>
                          <a:spcPts val="0"/>
                        </a:spcBef>
                        <a:spcAft>
                          <a:spcPts val="800"/>
                        </a:spcAft>
                      </a:pPr>
                      <a:r>
                        <a:rPr lang="en-US" sz="20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It requires full truth</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US" sz="20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Can work with partial truth</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3765720"/>
                  </a:ext>
                </a:extLst>
              </a:tr>
              <a:tr h="333995">
                <a:tc>
                  <a:txBody>
                    <a:bodyPr/>
                    <a:lstStyle/>
                    <a:p>
                      <a:pPr marL="0" marR="0" algn="l">
                        <a:lnSpc>
                          <a:spcPct val="107000"/>
                        </a:lnSpc>
                        <a:spcBef>
                          <a:spcPts val="0"/>
                        </a:spcBef>
                        <a:spcAft>
                          <a:spcPts val="800"/>
                        </a:spcAft>
                      </a:pPr>
                      <a:r>
                        <a:rPr lang="en-US" sz="20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It is precise and accurate.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US" sz="20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Imprecise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661851"/>
                  </a:ext>
                </a:extLst>
              </a:tr>
              <a:tr h="333995">
                <a:tc>
                  <a:txBody>
                    <a:bodyPr/>
                    <a:lstStyle/>
                    <a:p>
                      <a:pPr marL="0" marR="0" algn="l">
                        <a:lnSpc>
                          <a:spcPct val="107000"/>
                        </a:lnSpc>
                        <a:spcBef>
                          <a:spcPts val="0"/>
                        </a:spcBef>
                        <a:spcAft>
                          <a:spcPts val="800"/>
                        </a:spcAft>
                      </a:pPr>
                      <a:r>
                        <a:rPr lang="en-US" sz="20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High cost for solution.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07000"/>
                        </a:lnSpc>
                        <a:spcBef>
                          <a:spcPts val="0"/>
                        </a:spcBef>
                        <a:spcAft>
                          <a:spcPts val="800"/>
                        </a:spcAft>
                      </a:pPr>
                      <a:r>
                        <a:rPr lang="en-US" sz="20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Low cost for solution.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7340867"/>
                  </a:ext>
                </a:extLst>
              </a:tr>
            </a:tbl>
          </a:graphicData>
        </a:graphic>
      </p:graphicFrame>
    </p:spTree>
    <p:extLst>
      <p:ext uri="{BB962C8B-B14F-4D97-AF65-F5344CB8AC3E}">
        <p14:creationId xmlns:p14="http://schemas.microsoft.com/office/powerpoint/2010/main" val="19849016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BF54A-9D6B-4D19-907B-BD99E3F46E25}"/>
              </a:ext>
            </a:extLst>
          </p:cNvPr>
          <p:cNvSpPr>
            <a:spLocks noGrp="1"/>
          </p:cNvSpPr>
          <p:nvPr>
            <p:ph type="title"/>
          </p:nvPr>
        </p:nvSpPr>
        <p:spPr>
          <a:xfrm>
            <a:off x="457200" y="274638"/>
            <a:ext cx="8229600" cy="563562"/>
          </a:xfrm>
        </p:spPr>
        <p:txBody>
          <a:bodyPr>
            <a:normAutofit fontScale="90000"/>
          </a:bodyPr>
          <a:lstStyle/>
          <a:p>
            <a:pPr algn="l"/>
            <a:r>
              <a:rPr lang="en-US" sz="32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Soft Computing</a:t>
            </a:r>
            <a:endParaRPr lang="en-US" sz="3200" dirty="0">
              <a:ln w="0"/>
              <a:solidFill>
                <a:schemeClr val="accent1"/>
              </a:solidFill>
              <a:effectLst>
                <a:outerShdw blurRad="38100" dist="25400" dir="5400000" algn="ctr" rotWithShape="0">
                  <a:srgbClr val="6E747A">
                    <a:alpha val="43000"/>
                  </a:srgbClr>
                </a:outerShdw>
              </a:effectLst>
            </a:endParaRPr>
          </a:p>
        </p:txBody>
      </p:sp>
      <p:sp>
        <p:nvSpPr>
          <p:cNvPr id="3" name="Content Placeholder 2">
            <a:extLst>
              <a:ext uri="{FF2B5EF4-FFF2-40B4-BE49-F238E27FC236}">
                <a16:creationId xmlns:a16="http://schemas.microsoft.com/office/drawing/2014/main" id="{5057D87C-5CE8-4C7F-ABAB-566079458F0B}"/>
              </a:ext>
            </a:extLst>
          </p:cNvPr>
          <p:cNvSpPr>
            <a:spLocks noGrp="1"/>
          </p:cNvSpPr>
          <p:nvPr>
            <p:ph idx="1"/>
          </p:nvPr>
        </p:nvSpPr>
        <p:spPr>
          <a:xfrm>
            <a:off x="457200" y="838200"/>
            <a:ext cx="8229600" cy="5287963"/>
          </a:xfrm>
        </p:spPr>
        <p:txBody>
          <a:bodyPr>
            <a:normAutofit/>
          </a:bodyPr>
          <a:lstStyle/>
          <a:p>
            <a:pPr marL="0" indent="0">
              <a:buNone/>
            </a:pPr>
            <a:r>
              <a:rPr lang="en-US" sz="2000" dirty="0">
                <a:latin typeface="Segoe UI" panose="020B0502040204020203" pitchFamily="34" charset="0"/>
                <a:cs typeface="Segoe UI" panose="020B0502040204020203" pitchFamily="34" charset="0"/>
              </a:rPr>
              <a:t>Soft Computing is an approach for constructing systems which are </a:t>
            </a:r>
            <a:r>
              <a:rPr lang="en-US" sz="2000" b="1" dirty="0">
                <a:latin typeface="Segoe UI" panose="020B0502040204020203" pitchFamily="34" charset="0"/>
                <a:cs typeface="Segoe UI" panose="020B0502040204020203" pitchFamily="34" charset="0"/>
              </a:rPr>
              <a:t>computationally intelligent</a:t>
            </a:r>
            <a:r>
              <a:rPr lang="en-US" sz="2000" dirty="0">
                <a:latin typeface="Segoe UI" panose="020B0502040204020203" pitchFamily="34" charset="0"/>
                <a:cs typeface="Segoe UI" panose="020B0502040204020203" pitchFamily="34" charset="0"/>
              </a:rPr>
              <a:t>, possess human like </a:t>
            </a:r>
            <a:r>
              <a:rPr lang="en-US" sz="2000" b="1" dirty="0">
                <a:latin typeface="Segoe UI" panose="020B0502040204020203" pitchFamily="34" charset="0"/>
                <a:cs typeface="Segoe UI" panose="020B0502040204020203" pitchFamily="34" charset="0"/>
              </a:rPr>
              <a:t>expertise</a:t>
            </a:r>
            <a:r>
              <a:rPr lang="en-US" sz="2000" dirty="0">
                <a:latin typeface="Segoe UI" panose="020B0502040204020203" pitchFamily="34" charset="0"/>
                <a:cs typeface="Segoe UI" panose="020B0502040204020203" pitchFamily="34" charset="0"/>
              </a:rPr>
              <a:t> in particular domain, can </a:t>
            </a:r>
            <a:r>
              <a:rPr lang="en-US" sz="2000" b="1" dirty="0">
                <a:latin typeface="Segoe UI" panose="020B0502040204020203" pitchFamily="34" charset="0"/>
                <a:cs typeface="Segoe UI" panose="020B0502040204020203" pitchFamily="34" charset="0"/>
              </a:rPr>
              <a:t>adapt</a:t>
            </a:r>
            <a:r>
              <a:rPr lang="en-US" sz="2000" dirty="0">
                <a:latin typeface="Segoe UI" panose="020B0502040204020203" pitchFamily="34" charset="0"/>
                <a:cs typeface="Segoe UI" panose="020B0502040204020203" pitchFamily="34" charset="0"/>
              </a:rPr>
              <a:t> to the changing environment, can </a:t>
            </a:r>
            <a:r>
              <a:rPr lang="en-US" sz="2000" b="1" dirty="0">
                <a:latin typeface="Segoe UI" panose="020B0502040204020203" pitchFamily="34" charset="0"/>
                <a:cs typeface="Segoe UI" panose="020B0502040204020203" pitchFamily="34" charset="0"/>
              </a:rPr>
              <a:t>learn</a:t>
            </a:r>
            <a:r>
              <a:rPr lang="en-US" sz="2000" dirty="0">
                <a:latin typeface="Segoe UI" panose="020B0502040204020203" pitchFamily="34" charset="0"/>
                <a:cs typeface="Segoe UI" panose="020B0502040204020203" pitchFamily="34" charset="0"/>
              </a:rPr>
              <a:t> to do better and can </a:t>
            </a:r>
            <a:r>
              <a:rPr lang="en-US" sz="2000" b="1" dirty="0">
                <a:latin typeface="Segoe UI" panose="020B0502040204020203" pitchFamily="34" charset="0"/>
                <a:cs typeface="Segoe UI" panose="020B0502040204020203" pitchFamily="34" charset="0"/>
              </a:rPr>
              <a:t>explain</a:t>
            </a:r>
            <a:r>
              <a:rPr lang="en-US" sz="2000" dirty="0">
                <a:latin typeface="Segoe UI" panose="020B0502040204020203" pitchFamily="34" charset="0"/>
                <a:cs typeface="Segoe UI" panose="020B0502040204020203" pitchFamily="34" charset="0"/>
              </a:rPr>
              <a:t> their decisions</a:t>
            </a:r>
          </a:p>
          <a:p>
            <a:pPr marL="0" indent="0">
              <a:buNone/>
            </a:pPr>
            <a:r>
              <a:rPr lang="en-US" sz="2000" dirty="0">
                <a:latin typeface="Segoe UI" panose="020B0502040204020203" pitchFamily="34" charset="0"/>
                <a:cs typeface="Segoe UI" panose="020B0502040204020203" pitchFamily="34" charset="0"/>
              </a:rPr>
              <a:t> </a:t>
            </a:r>
          </a:p>
          <a:p>
            <a:pPr marL="0" indent="0">
              <a:buNone/>
            </a:pPr>
            <a:r>
              <a:rPr lang="en-US" sz="2000" b="1" dirty="0">
                <a:latin typeface="Segoe UI" panose="020B0502040204020203" pitchFamily="34" charset="0"/>
                <a:cs typeface="Segoe UI" panose="020B0502040204020203" pitchFamily="34" charset="0"/>
              </a:rPr>
              <a:t>Componen</a:t>
            </a:r>
            <a:r>
              <a:rPr lang="en-US" sz="2000" b="1" dirty="0"/>
              <a:t>ts of Soft Computing include:</a:t>
            </a:r>
            <a:endParaRPr lang="en-US" sz="2000" dirty="0"/>
          </a:p>
          <a:p>
            <a:pPr lvl="0"/>
            <a:r>
              <a:rPr lang="en-US" sz="2000" dirty="0"/>
              <a:t>Fuzzy Logic (FL)</a:t>
            </a:r>
          </a:p>
          <a:p>
            <a:pPr lvl="0"/>
            <a:r>
              <a:rPr lang="en-US" sz="2000" dirty="0"/>
              <a:t>Evolutionary Computation (EC)</a:t>
            </a:r>
          </a:p>
          <a:p>
            <a:pPr lvl="0"/>
            <a:r>
              <a:rPr lang="en-US" sz="2000" dirty="0"/>
              <a:t>Genetic Algorithm </a:t>
            </a:r>
          </a:p>
          <a:p>
            <a:pPr lvl="0"/>
            <a:r>
              <a:rPr lang="en-US" sz="2000" dirty="0"/>
              <a:t>Swarm Intelligence </a:t>
            </a:r>
          </a:p>
          <a:p>
            <a:pPr lvl="0"/>
            <a:r>
              <a:rPr lang="en-US" sz="2000" dirty="0"/>
              <a:t>Neural Network (NN) </a:t>
            </a:r>
          </a:p>
          <a:p>
            <a:pPr lvl="0"/>
            <a:r>
              <a:rPr lang="en-US" sz="2000" dirty="0"/>
              <a:t>Machine Learning (ML)</a:t>
            </a:r>
          </a:p>
          <a:p>
            <a:endParaRPr lang="en-US" sz="2000" dirty="0"/>
          </a:p>
        </p:txBody>
      </p:sp>
    </p:spTree>
    <p:extLst>
      <p:ext uri="{BB962C8B-B14F-4D97-AF65-F5344CB8AC3E}">
        <p14:creationId xmlns:p14="http://schemas.microsoft.com/office/powerpoint/2010/main" val="26839637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218B3-46F8-4A95-8887-4A0E02B5B94E}"/>
              </a:ext>
            </a:extLst>
          </p:cNvPr>
          <p:cNvSpPr>
            <a:spLocks noGrp="1"/>
          </p:cNvSpPr>
          <p:nvPr>
            <p:ph type="title"/>
          </p:nvPr>
        </p:nvSpPr>
        <p:spPr>
          <a:xfrm>
            <a:off x="457200" y="274638"/>
            <a:ext cx="8229600" cy="639762"/>
          </a:xfrm>
        </p:spPr>
        <p:txBody>
          <a:bodyPr>
            <a:normAutofit/>
          </a:bodyPr>
          <a:lstStyle/>
          <a:p>
            <a:pPr algn="l"/>
            <a:r>
              <a:rPr lang="en-US" sz="32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Techniques In Soft Computing:</a:t>
            </a:r>
          </a:p>
        </p:txBody>
      </p:sp>
      <p:sp>
        <p:nvSpPr>
          <p:cNvPr id="3" name="Content Placeholder 2">
            <a:extLst>
              <a:ext uri="{FF2B5EF4-FFF2-40B4-BE49-F238E27FC236}">
                <a16:creationId xmlns:a16="http://schemas.microsoft.com/office/drawing/2014/main" id="{25C1BAD1-109E-45BF-93E3-CC91D9A0A402}"/>
              </a:ext>
            </a:extLst>
          </p:cNvPr>
          <p:cNvSpPr>
            <a:spLocks noGrp="1"/>
          </p:cNvSpPr>
          <p:nvPr>
            <p:ph idx="1"/>
          </p:nvPr>
        </p:nvSpPr>
        <p:spPr>
          <a:xfrm>
            <a:off x="457200" y="1066800"/>
            <a:ext cx="8229600" cy="5059363"/>
          </a:xfrm>
        </p:spPr>
        <p:txBody>
          <a:bodyPr>
            <a:normAutofit lnSpcReduction="10000"/>
          </a:bodyPr>
          <a:lstStyle/>
          <a:p>
            <a:pPr marL="0" indent="0">
              <a:buNone/>
            </a:pPr>
            <a:r>
              <a:rPr lang="en-US" sz="2000" b="1" dirty="0">
                <a:latin typeface="Segoe UI" panose="020B0502040204020203" pitchFamily="34" charset="0"/>
                <a:cs typeface="Segoe UI" panose="020B0502040204020203" pitchFamily="34" charset="0"/>
              </a:rPr>
              <a:t>1. Neural Networks (NN)</a:t>
            </a:r>
            <a:endParaRPr lang="en-US" sz="2000" dirty="0">
              <a:latin typeface="Segoe UI" panose="020B0502040204020203" pitchFamily="34" charset="0"/>
              <a:cs typeface="Segoe UI" panose="020B0502040204020203" pitchFamily="34" charset="0"/>
            </a:endParaRPr>
          </a:p>
          <a:p>
            <a:r>
              <a:rPr lang="en-US" sz="2000" dirty="0">
                <a:latin typeface="Segoe UI" panose="020B0502040204020203" pitchFamily="34" charset="0"/>
                <a:cs typeface="Segoe UI" panose="020B0502040204020203" pitchFamily="34" charset="0"/>
              </a:rPr>
              <a:t>An Artificial Neural Network (ANN) is an information processing paradigm that is inspired by the way </a:t>
            </a:r>
            <a:r>
              <a:rPr lang="en-US" sz="2000" b="1" dirty="0">
                <a:latin typeface="Segoe UI" panose="020B0502040204020203" pitchFamily="34" charset="0"/>
                <a:cs typeface="Segoe UI" panose="020B0502040204020203" pitchFamily="34" charset="0"/>
              </a:rPr>
              <a:t>biological nervous systems,</a:t>
            </a:r>
            <a:r>
              <a:rPr lang="en-US" sz="2000" dirty="0">
                <a:latin typeface="Segoe UI" panose="020B0502040204020203" pitchFamily="34" charset="0"/>
                <a:cs typeface="Segoe UI" panose="020B0502040204020203" pitchFamily="34" charset="0"/>
              </a:rPr>
              <a:t> such as the brain, process information. </a:t>
            </a:r>
          </a:p>
          <a:p>
            <a:r>
              <a:rPr lang="en-US" sz="2000" dirty="0">
                <a:latin typeface="Segoe UI" panose="020B0502040204020203" pitchFamily="34" charset="0"/>
                <a:cs typeface="Segoe UI" panose="020B0502040204020203" pitchFamily="34" charset="0"/>
              </a:rPr>
              <a:t>The key element of this paradigm is the </a:t>
            </a:r>
            <a:r>
              <a:rPr lang="en-US" sz="2000" b="1" dirty="0">
                <a:latin typeface="Segoe UI" panose="020B0502040204020203" pitchFamily="34" charset="0"/>
                <a:cs typeface="Segoe UI" panose="020B0502040204020203" pitchFamily="34" charset="0"/>
              </a:rPr>
              <a:t>novel structure</a:t>
            </a:r>
            <a:r>
              <a:rPr lang="en-US" sz="2000" dirty="0">
                <a:latin typeface="Segoe UI" panose="020B0502040204020203" pitchFamily="34" charset="0"/>
                <a:cs typeface="Segoe UI" panose="020B0502040204020203" pitchFamily="34" charset="0"/>
              </a:rPr>
              <a:t> of the </a:t>
            </a:r>
            <a:r>
              <a:rPr lang="en-US" sz="2000" u="sng" dirty="0">
                <a:latin typeface="Segoe UI" panose="020B0502040204020203" pitchFamily="34" charset="0"/>
                <a:cs typeface="Segoe UI" panose="020B0502040204020203" pitchFamily="34" charset="0"/>
              </a:rPr>
              <a:t>information processing system</a:t>
            </a:r>
            <a:r>
              <a:rPr lang="en-US" sz="2000" dirty="0">
                <a:latin typeface="Segoe UI" panose="020B0502040204020203" pitchFamily="34" charset="0"/>
                <a:cs typeface="Segoe UI" panose="020B0502040204020203" pitchFamily="34" charset="0"/>
              </a:rPr>
              <a:t>. </a:t>
            </a:r>
          </a:p>
          <a:p>
            <a:r>
              <a:rPr lang="en-US" sz="2000" dirty="0">
                <a:latin typeface="Segoe UI" panose="020B0502040204020203" pitchFamily="34" charset="0"/>
                <a:cs typeface="Segoe UI" panose="020B0502040204020203" pitchFamily="34" charset="0"/>
              </a:rPr>
              <a:t>It is composed of a large number of highly interconnected </a:t>
            </a:r>
            <a:r>
              <a:rPr lang="en-US" sz="2000" b="1" dirty="0">
                <a:latin typeface="Segoe UI" panose="020B0502040204020203" pitchFamily="34" charset="0"/>
                <a:cs typeface="Segoe UI" panose="020B0502040204020203" pitchFamily="34" charset="0"/>
              </a:rPr>
              <a:t>processing elements</a:t>
            </a:r>
            <a:r>
              <a:rPr lang="en-US" sz="2000" dirty="0">
                <a:latin typeface="Segoe UI" panose="020B0502040204020203" pitchFamily="34" charset="0"/>
                <a:cs typeface="Segoe UI" panose="020B0502040204020203" pitchFamily="34" charset="0"/>
              </a:rPr>
              <a:t> (</a:t>
            </a:r>
            <a:r>
              <a:rPr lang="en-US" sz="2000" b="1" dirty="0">
                <a:solidFill>
                  <a:srgbClr val="FF0000"/>
                </a:solidFill>
                <a:latin typeface="Segoe UI" panose="020B0502040204020203" pitchFamily="34" charset="0"/>
                <a:cs typeface="Segoe UI" panose="020B0502040204020203" pitchFamily="34" charset="0"/>
              </a:rPr>
              <a:t>neurons</a:t>
            </a:r>
            <a:r>
              <a:rPr lang="en-US" sz="2000" dirty="0">
                <a:latin typeface="Segoe UI" panose="020B0502040204020203" pitchFamily="34" charset="0"/>
                <a:cs typeface="Segoe UI" panose="020B0502040204020203" pitchFamily="34" charset="0"/>
              </a:rPr>
              <a:t>) working in unison to solve specific problems. </a:t>
            </a:r>
          </a:p>
          <a:p>
            <a:r>
              <a:rPr lang="en-US" sz="2000" dirty="0">
                <a:latin typeface="Segoe UI" panose="020B0502040204020203" pitchFamily="34" charset="0"/>
                <a:cs typeface="Segoe UI" panose="020B0502040204020203" pitchFamily="34" charset="0"/>
              </a:rPr>
              <a:t>ANNs, like people, </a:t>
            </a:r>
            <a:r>
              <a:rPr lang="en-US" sz="2000" b="1" dirty="0">
                <a:solidFill>
                  <a:srgbClr val="FF0000"/>
                </a:solidFill>
                <a:latin typeface="Segoe UI" panose="020B0502040204020203" pitchFamily="34" charset="0"/>
                <a:cs typeface="Segoe UI" panose="020B0502040204020203" pitchFamily="34" charset="0"/>
              </a:rPr>
              <a:t>learn</a:t>
            </a:r>
            <a:r>
              <a:rPr lang="en-US" sz="2000" dirty="0">
                <a:latin typeface="Segoe UI" panose="020B0502040204020203" pitchFamily="34" charset="0"/>
                <a:cs typeface="Segoe UI" panose="020B0502040204020203" pitchFamily="34" charset="0"/>
              </a:rPr>
              <a:t> by example.</a:t>
            </a:r>
          </a:p>
          <a:p>
            <a:r>
              <a:rPr lang="en-US" sz="2000" dirty="0">
                <a:latin typeface="Segoe UI" panose="020B0502040204020203" pitchFamily="34" charset="0"/>
                <a:cs typeface="Segoe UI" panose="020B0502040204020203" pitchFamily="34" charset="0"/>
              </a:rPr>
              <a:t>An ANN is configured for a specific application, such as </a:t>
            </a:r>
            <a:r>
              <a:rPr lang="en-US" sz="2000" b="1" dirty="0">
                <a:solidFill>
                  <a:schemeClr val="accent2"/>
                </a:solidFill>
                <a:latin typeface="Segoe UI" panose="020B0502040204020203" pitchFamily="34" charset="0"/>
                <a:cs typeface="Segoe UI" panose="020B0502040204020203" pitchFamily="34" charset="0"/>
              </a:rPr>
              <a:t>pattern recognition</a:t>
            </a:r>
            <a:r>
              <a:rPr lang="en-US" sz="2000" dirty="0">
                <a:latin typeface="Segoe UI" panose="020B0502040204020203" pitchFamily="34" charset="0"/>
                <a:cs typeface="Segoe UI" panose="020B0502040204020203" pitchFamily="34" charset="0"/>
              </a:rPr>
              <a:t> or </a:t>
            </a:r>
            <a:r>
              <a:rPr lang="en-US" sz="2000" b="1" dirty="0">
                <a:solidFill>
                  <a:schemeClr val="accent3"/>
                </a:solidFill>
                <a:latin typeface="Segoe UI" panose="020B0502040204020203" pitchFamily="34" charset="0"/>
                <a:cs typeface="Segoe UI" panose="020B0502040204020203" pitchFamily="34" charset="0"/>
              </a:rPr>
              <a:t>data classification</a:t>
            </a:r>
            <a:r>
              <a:rPr lang="en-US" sz="2000" dirty="0">
                <a:latin typeface="Segoe UI" panose="020B0502040204020203" pitchFamily="34" charset="0"/>
                <a:cs typeface="Segoe UI" panose="020B0502040204020203" pitchFamily="34" charset="0"/>
              </a:rPr>
              <a:t>, through a </a:t>
            </a:r>
            <a:r>
              <a:rPr lang="en-US" sz="2000" b="1" dirty="0">
                <a:solidFill>
                  <a:srgbClr val="FFC000"/>
                </a:solidFill>
                <a:latin typeface="Segoe UI" panose="020B0502040204020203" pitchFamily="34" charset="0"/>
                <a:cs typeface="Segoe UI" panose="020B0502040204020203" pitchFamily="34" charset="0"/>
              </a:rPr>
              <a:t>learning process</a:t>
            </a:r>
            <a:r>
              <a:rPr lang="en-US" sz="2000" dirty="0">
                <a:latin typeface="Segoe UI" panose="020B0502040204020203" pitchFamily="34" charset="0"/>
                <a:cs typeface="Segoe UI" panose="020B0502040204020203" pitchFamily="34" charset="0"/>
              </a:rPr>
              <a:t>. </a:t>
            </a:r>
          </a:p>
          <a:p>
            <a:r>
              <a:rPr lang="en-US" sz="2000" dirty="0">
                <a:latin typeface="Segoe UI" panose="020B0502040204020203" pitchFamily="34" charset="0"/>
                <a:cs typeface="Segoe UI" panose="020B0502040204020203" pitchFamily="34" charset="0"/>
              </a:rPr>
              <a:t>Learning in biological systems involves </a:t>
            </a:r>
            <a:r>
              <a:rPr lang="en-US" sz="2000" b="1" dirty="0">
                <a:latin typeface="Segoe UI" panose="020B0502040204020203" pitchFamily="34" charset="0"/>
                <a:cs typeface="Segoe UI" panose="020B0502040204020203" pitchFamily="34" charset="0"/>
              </a:rPr>
              <a:t>adjustments</a:t>
            </a:r>
            <a:r>
              <a:rPr lang="en-US" sz="2000" dirty="0">
                <a:latin typeface="Segoe UI" panose="020B0502040204020203" pitchFamily="34" charset="0"/>
                <a:cs typeface="Segoe UI" panose="020B0502040204020203" pitchFamily="34" charset="0"/>
              </a:rPr>
              <a:t> to the synaptic connections that exist between the neurons. </a:t>
            </a:r>
          </a:p>
          <a:p>
            <a:r>
              <a:rPr lang="en-US" sz="2000" dirty="0">
                <a:latin typeface="Segoe UI" panose="020B0502040204020203" pitchFamily="34" charset="0"/>
                <a:cs typeface="Segoe UI" panose="020B0502040204020203" pitchFamily="34" charset="0"/>
              </a:rPr>
              <a:t>This is true for ANNs as well.</a:t>
            </a:r>
          </a:p>
          <a:p>
            <a:pPr marL="0" indent="0">
              <a:buNone/>
            </a:pPr>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459122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6C6A2-3A1D-4F98-ABA3-5B4F73B45378}"/>
              </a:ext>
            </a:extLst>
          </p:cNvPr>
          <p:cNvSpPr>
            <a:spLocks noGrp="1"/>
          </p:cNvSpPr>
          <p:nvPr>
            <p:ph type="title"/>
          </p:nvPr>
        </p:nvSpPr>
        <p:spPr>
          <a:xfrm>
            <a:off x="457200" y="274638"/>
            <a:ext cx="8229600" cy="639762"/>
          </a:xfrm>
        </p:spPr>
        <p:txBody>
          <a:bodyPr>
            <a:normAutofit/>
          </a:bodyPr>
          <a:lstStyle/>
          <a:p>
            <a:pPr algn="l"/>
            <a:r>
              <a:rPr lang="en-US" sz="32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Techniques In Soft Computing:</a:t>
            </a:r>
            <a:endParaRPr lang="en-US" sz="3200" dirty="0"/>
          </a:p>
        </p:txBody>
      </p:sp>
      <p:sp>
        <p:nvSpPr>
          <p:cNvPr id="3" name="Content Placeholder 2">
            <a:extLst>
              <a:ext uri="{FF2B5EF4-FFF2-40B4-BE49-F238E27FC236}">
                <a16:creationId xmlns:a16="http://schemas.microsoft.com/office/drawing/2014/main" id="{3A0F05F5-DB8E-45CA-B579-F032299F9C46}"/>
              </a:ext>
            </a:extLst>
          </p:cNvPr>
          <p:cNvSpPr>
            <a:spLocks noGrp="1"/>
          </p:cNvSpPr>
          <p:nvPr>
            <p:ph idx="1"/>
          </p:nvPr>
        </p:nvSpPr>
        <p:spPr>
          <a:xfrm>
            <a:off x="457200" y="914400"/>
            <a:ext cx="8229600" cy="5211763"/>
          </a:xfrm>
        </p:spPr>
        <p:txBody>
          <a:bodyPr>
            <a:normAutofit/>
          </a:bodyPr>
          <a:lstStyle/>
          <a:p>
            <a:pPr marL="0" indent="0">
              <a:buNone/>
            </a:pPr>
            <a:r>
              <a:rPr lang="en-US" sz="2000" b="1" dirty="0">
                <a:latin typeface="Segoe UI" panose="020B0502040204020203" pitchFamily="34" charset="0"/>
                <a:cs typeface="Segoe UI" panose="020B0502040204020203" pitchFamily="34" charset="0"/>
              </a:rPr>
              <a:t>2. Fuzzy Logic (FL)</a:t>
            </a:r>
            <a:endParaRPr lang="en-US" sz="2000" dirty="0">
              <a:latin typeface="Segoe UI" panose="020B0502040204020203" pitchFamily="34" charset="0"/>
              <a:cs typeface="Segoe UI" panose="020B0502040204020203" pitchFamily="34" charset="0"/>
            </a:endParaRPr>
          </a:p>
          <a:p>
            <a:pPr algn="just"/>
            <a:r>
              <a:rPr lang="en-US" sz="2000" dirty="0">
                <a:latin typeface="Segoe UI" panose="020B0502040204020203" pitchFamily="34" charset="0"/>
                <a:cs typeface="Segoe UI" panose="020B0502040204020203" pitchFamily="34" charset="0"/>
              </a:rPr>
              <a:t>FL is a </a:t>
            </a:r>
            <a:r>
              <a:rPr lang="en-US" sz="2000" b="1" dirty="0">
                <a:latin typeface="Segoe UI" panose="020B0502040204020203" pitchFamily="34" charset="0"/>
                <a:cs typeface="Segoe UI" panose="020B0502040204020203" pitchFamily="34" charset="0"/>
              </a:rPr>
              <a:t>problem-solving control system methodology </a:t>
            </a:r>
            <a:r>
              <a:rPr lang="en-US" sz="2000" dirty="0">
                <a:latin typeface="Segoe UI" panose="020B0502040204020203" pitchFamily="34" charset="0"/>
                <a:cs typeface="Segoe UI" panose="020B0502040204020203" pitchFamily="34" charset="0"/>
              </a:rPr>
              <a:t>that lends itself to implementation in systems </a:t>
            </a:r>
            <a:r>
              <a:rPr lang="en-US" sz="2000" b="1" dirty="0">
                <a:solidFill>
                  <a:srgbClr val="FFC000"/>
                </a:solidFill>
                <a:latin typeface="Segoe UI" panose="020B0502040204020203" pitchFamily="34" charset="0"/>
                <a:cs typeface="Segoe UI" panose="020B0502040204020203" pitchFamily="34" charset="0"/>
              </a:rPr>
              <a:t>ranging</a:t>
            </a:r>
            <a:r>
              <a:rPr lang="en-US" sz="2000" dirty="0">
                <a:latin typeface="Segoe UI" panose="020B0502040204020203" pitchFamily="34" charset="0"/>
                <a:cs typeface="Segoe UI" panose="020B0502040204020203" pitchFamily="34" charset="0"/>
              </a:rPr>
              <a:t> from simple, small, embedded micro-controllers to large, networked, multi-channel PC or workstation- based </a:t>
            </a:r>
            <a:r>
              <a:rPr lang="en-US" sz="2000" b="1" dirty="0">
                <a:solidFill>
                  <a:schemeClr val="accent2"/>
                </a:solidFill>
                <a:latin typeface="Segoe UI" panose="020B0502040204020203" pitchFamily="34" charset="0"/>
                <a:cs typeface="Segoe UI" panose="020B0502040204020203" pitchFamily="34" charset="0"/>
              </a:rPr>
              <a:t>data acquisition </a:t>
            </a:r>
            <a:r>
              <a:rPr lang="en-US" sz="2000" dirty="0">
                <a:latin typeface="Segoe UI" panose="020B0502040204020203" pitchFamily="34" charset="0"/>
                <a:cs typeface="Segoe UI" panose="020B0502040204020203" pitchFamily="34" charset="0"/>
              </a:rPr>
              <a:t>and </a:t>
            </a:r>
            <a:r>
              <a:rPr lang="en-US" sz="2000" b="1" dirty="0">
                <a:solidFill>
                  <a:schemeClr val="accent3"/>
                </a:solidFill>
                <a:latin typeface="Segoe UI" panose="020B0502040204020203" pitchFamily="34" charset="0"/>
                <a:cs typeface="Segoe UI" panose="020B0502040204020203" pitchFamily="34" charset="0"/>
              </a:rPr>
              <a:t>control systems</a:t>
            </a:r>
            <a:r>
              <a:rPr lang="en-US" sz="2000" dirty="0">
                <a:latin typeface="Segoe UI" panose="020B0502040204020203" pitchFamily="34" charset="0"/>
                <a:cs typeface="Segoe UI" panose="020B0502040204020203" pitchFamily="34" charset="0"/>
              </a:rPr>
              <a:t>. </a:t>
            </a:r>
          </a:p>
          <a:p>
            <a:pPr algn="just"/>
            <a:r>
              <a:rPr lang="en-US" sz="2000" dirty="0">
                <a:latin typeface="Segoe UI" panose="020B0502040204020203" pitchFamily="34" charset="0"/>
                <a:cs typeface="Segoe UI" panose="020B0502040204020203" pitchFamily="34" charset="0"/>
              </a:rPr>
              <a:t>It can be </a:t>
            </a:r>
            <a:r>
              <a:rPr lang="en-US" sz="2000" b="1" dirty="0">
                <a:latin typeface="Segoe UI" panose="020B0502040204020203" pitchFamily="34" charset="0"/>
                <a:cs typeface="Segoe UI" panose="020B0502040204020203" pitchFamily="34" charset="0"/>
              </a:rPr>
              <a:t>implemented</a:t>
            </a:r>
            <a:r>
              <a:rPr lang="en-US" sz="2000" dirty="0">
                <a:latin typeface="Segoe UI" panose="020B0502040204020203" pitchFamily="34" charset="0"/>
                <a:cs typeface="Segoe UI" panose="020B0502040204020203" pitchFamily="34" charset="0"/>
              </a:rPr>
              <a:t> in hardware, software, or a combination of both. </a:t>
            </a:r>
          </a:p>
          <a:p>
            <a:pPr algn="just"/>
            <a:r>
              <a:rPr lang="en-US" sz="2000" dirty="0">
                <a:latin typeface="Segoe UI" panose="020B0502040204020203" pitchFamily="34" charset="0"/>
                <a:cs typeface="Segoe UI" panose="020B0502040204020203" pitchFamily="34" charset="0"/>
              </a:rPr>
              <a:t>FL provides a simple way to </a:t>
            </a:r>
            <a:r>
              <a:rPr lang="en-US" sz="2000" b="1" dirty="0">
                <a:solidFill>
                  <a:schemeClr val="accent3"/>
                </a:solidFill>
                <a:latin typeface="Segoe UI" panose="020B0502040204020203" pitchFamily="34" charset="0"/>
                <a:cs typeface="Segoe UI" panose="020B0502040204020203" pitchFamily="34" charset="0"/>
              </a:rPr>
              <a:t>arrive</a:t>
            </a:r>
            <a:r>
              <a:rPr lang="en-US" sz="2000" dirty="0">
                <a:latin typeface="Segoe UI" panose="020B0502040204020203" pitchFamily="34" charset="0"/>
                <a:cs typeface="Segoe UI" panose="020B0502040204020203" pitchFamily="34" charset="0"/>
              </a:rPr>
              <a:t> at a </a:t>
            </a:r>
            <a:r>
              <a:rPr lang="en-US" sz="2000" b="1" dirty="0">
                <a:solidFill>
                  <a:schemeClr val="accent2"/>
                </a:solidFill>
                <a:latin typeface="Segoe UI" panose="020B0502040204020203" pitchFamily="34" charset="0"/>
                <a:cs typeface="Segoe UI" panose="020B0502040204020203" pitchFamily="34" charset="0"/>
              </a:rPr>
              <a:t>definite conclusion</a:t>
            </a:r>
            <a:r>
              <a:rPr lang="en-US" sz="2000" dirty="0">
                <a:latin typeface="Segoe UI" panose="020B0502040204020203" pitchFamily="34" charset="0"/>
                <a:cs typeface="Segoe UI" panose="020B0502040204020203" pitchFamily="34" charset="0"/>
              </a:rPr>
              <a:t> based upon vague, ambiguous, imprecise, noisy, or missing input information. </a:t>
            </a:r>
          </a:p>
          <a:p>
            <a:pPr algn="just"/>
            <a:r>
              <a:rPr lang="en-US" sz="2000" dirty="0">
                <a:latin typeface="Segoe UI" panose="020B0502040204020203" pitchFamily="34" charset="0"/>
                <a:cs typeface="Segoe UI" panose="020B0502040204020203" pitchFamily="34" charset="0"/>
              </a:rPr>
              <a:t>FL’s approach to control problems </a:t>
            </a:r>
            <a:r>
              <a:rPr lang="en-US" sz="2000" b="1" dirty="0">
                <a:solidFill>
                  <a:srgbClr val="FF0000"/>
                </a:solidFill>
                <a:latin typeface="Segoe UI" panose="020B0502040204020203" pitchFamily="34" charset="0"/>
                <a:cs typeface="Segoe UI" panose="020B0502040204020203" pitchFamily="34" charset="0"/>
              </a:rPr>
              <a:t>mimics</a:t>
            </a:r>
            <a:r>
              <a:rPr lang="en-US" sz="2000" dirty="0">
                <a:latin typeface="Segoe UI" panose="020B0502040204020203" pitchFamily="34" charset="0"/>
                <a:cs typeface="Segoe UI" panose="020B0502040204020203" pitchFamily="34" charset="0"/>
              </a:rPr>
              <a:t> how a person would make </a:t>
            </a:r>
            <a:r>
              <a:rPr lang="en-US" sz="2000" b="1" dirty="0">
                <a:solidFill>
                  <a:schemeClr val="accent2"/>
                </a:solidFill>
                <a:latin typeface="Segoe UI" panose="020B0502040204020203" pitchFamily="34" charset="0"/>
                <a:cs typeface="Segoe UI" panose="020B0502040204020203" pitchFamily="34" charset="0"/>
              </a:rPr>
              <a:t>decisions</a:t>
            </a:r>
            <a:r>
              <a:rPr lang="en-US" sz="2000" dirty="0">
                <a:latin typeface="Segoe UI" panose="020B0502040204020203" pitchFamily="34" charset="0"/>
                <a:cs typeface="Segoe UI" panose="020B0502040204020203" pitchFamily="34" charset="0"/>
              </a:rPr>
              <a:t>, only </a:t>
            </a:r>
            <a:r>
              <a:rPr lang="en-US" sz="2000" b="1" dirty="0">
                <a:solidFill>
                  <a:schemeClr val="accent3"/>
                </a:solidFill>
                <a:latin typeface="Segoe UI" panose="020B0502040204020203" pitchFamily="34" charset="0"/>
                <a:cs typeface="Segoe UI" panose="020B0502040204020203" pitchFamily="34" charset="0"/>
              </a:rPr>
              <a:t>much faster</a:t>
            </a:r>
            <a:r>
              <a:rPr lang="en-US" sz="2000" dirty="0">
                <a:latin typeface="Segoe UI" panose="020B0502040204020203" pitchFamily="34" charset="0"/>
                <a:cs typeface="Segoe UI" panose="020B0502040204020203" pitchFamily="34" charset="0"/>
              </a:rPr>
              <a:t>. </a:t>
            </a:r>
          </a:p>
          <a:p>
            <a:pPr marL="0" indent="0">
              <a:buNone/>
            </a:pPr>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410963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711C4-B4AF-4170-8757-0B80FD3194D4}"/>
              </a:ext>
            </a:extLst>
          </p:cNvPr>
          <p:cNvSpPr>
            <a:spLocks noGrp="1"/>
          </p:cNvSpPr>
          <p:nvPr>
            <p:ph type="title"/>
          </p:nvPr>
        </p:nvSpPr>
        <p:spPr>
          <a:xfrm>
            <a:off x="457200" y="274638"/>
            <a:ext cx="8229600" cy="639762"/>
          </a:xfrm>
        </p:spPr>
        <p:txBody>
          <a:bodyPr>
            <a:normAutofit/>
          </a:bodyPr>
          <a:lstStyle/>
          <a:p>
            <a:pPr algn="l"/>
            <a:r>
              <a:rPr lang="en-US" sz="32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Techniques In Soft Computing:</a:t>
            </a:r>
            <a:endParaRPr lang="en-US" sz="3200" dirty="0"/>
          </a:p>
        </p:txBody>
      </p:sp>
      <p:sp>
        <p:nvSpPr>
          <p:cNvPr id="3" name="Content Placeholder 2">
            <a:extLst>
              <a:ext uri="{FF2B5EF4-FFF2-40B4-BE49-F238E27FC236}">
                <a16:creationId xmlns:a16="http://schemas.microsoft.com/office/drawing/2014/main" id="{4C457C88-E1EB-442F-BB91-F8132957C41E}"/>
              </a:ext>
            </a:extLst>
          </p:cNvPr>
          <p:cNvSpPr>
            <a:spLocks noGrp="1"/>
          </p:cNvSpPr>
          <p:nvPr>
            <p:ph idx="1"/>
          </p:nvPr>
        </p:nvSpPr>
        <p:spPr>
          <a:xfrm>
            <a:off x="457200" y="914400"/>
            <a:ext cx="8229600" cy="5211763"/>
          </a:xfrm>
        </p:spPr>
        <p:txBody>
          <a:bodyPr>
            <a:normAutofit/>
          </a:bodyPr>
          <a:lstStyle/>
          <a:p>
            <a:pPr marL="0" indent="0">
              <a:buNone/>
            </a:pPr>
            <a:r>
              <a:rPr lang="en-US" sz="2000" b="1" dirty="0">
                <a:latin typeface="Segoe UI" panose="020B0502040204020203" pitchFamily="34" charset="0"/>
                <a:cs typeface="Segoe UI" panose="020B0502040204020203" pitchFamily="34" charset="0"/>
              </a:rPr>
              <a:t>3. Genetic Algorithms in Evolutionary Computation</a:t>
            </a:r>
            <a:endParaRPr lang="en-US" sz="2000" dirty="0">
              <a:latin typeface="Segoe UI" panose="020B0502040204020203" pitchFamily="34" charset="0"/>
              <a:cs typeface="Segoe UI" panose="020B0502040204020203" pitchFamily="34" charset="0"/>
            </a:endParaRPr>
          </a:p>
          <a:p>
            <a:pPr algn="just"/>
            <a:r>
              <a:rPr lang="en-US" sz="2000" dirty="0">
                <a:latin typeface="Segoe UI" panose="020B0502040204020203" pitchFamily="34" charset="0"/>
                <a:cs typeface="Segoe UI" panose="020B0502040204020203" pitchFamily="34" charset="0"/>
              </a:rPr>
              <a:t>A genetic or evolutionary algorithm applies the </a:t>
            </a:r>
            <a:r>
              <a:rPr lang="en-US" sz="2000" b="1" dirty="0">
                <a:solidFill>
                  <a:schemeClr val="accent3"/>
                </a:solidFill>
                <a:latin typeface="Segoe UI" panose="020B0502040204020203" pitchFamily="34" charset="0"/>
                <a:cs typeface="Segoe UI" panose="020B0502040204020203" pitchFamily="34" charset="0"/>
              </a:rPr>
              <a:t>principles of evolution</a:t>
            </a:r>
            <a:r>
              <a:rPr lang="en-US" sz="2000" dirty="0">
                <a:latin typeface="Segoe UI" panose="020B0502040204020203" pitchFamily="34" charset="0"/>
                <a:cs typeface="Segoe UI" panose="020B0502040204020203" pitchFamily="34" charset="0"/>
              </a:rPr>
              <a:t> found in nature to the problem of finding an </a:t>
            </a:r>
            <a:r>
              <a:rPr lang="en-US" sz="2000" b="1" dirty="0">
                <a:solidFill>
                  <a:schemeClr val="accent2"/>
                </a:solidFill>
                <a:latin typeface="Segoe UI" panose="020B0502040204020203" pitchFamily="34" charset="0"/>
                <a:cs typeface="Segoe UI" panose="020B0502040204020203" pitchFamily="34" charset="0"/>
              </a:rPr>
              <a:t>optimal solution</a:t>
            </a:r>
            <a:r>
              <a:rPr lang="en-US" sz="2000" dirty="0">
                <a:latin typeface="Segoe UI" panose="020B0502040204020203" pitchFamily="34" charset="0"/>
                <a:cs typeface="Segoe UI" panose="020B0502040204020203" pitchFamily="34" charset="0"/>
              </a:rPr>
              <a:t> to a Solver problem. </a:t>
            </a:r>
          </a:p>
          <a:p>
            <a:pPr algn="just"/>
            <a:r>
              <a:rPr lang="en-US" sz="2000" dirty="0">
                <a:latin typeface="Segoe UI" panose="020B0502040204020203" pitchFamily="34" charset="0"/>
                <a:cs typeface="Segoe UI" panose="020B0502040204020203" pitchFamily="34" charset="0"/>
              </a:rPr>
              <a:t>In a "genetic algorithm.” the problem is encoded in a </a:t>
            </a:r>
            <a:r>
              <a:rPr lang="en-US" sz="2000" b="1" dirty="0">
                <a:solidFill>
                  <a:srgbClr val="FFC000"/>
                </a:solidFill>
                <a:latin typeface="Segoe UI" panose="020B0502040204020203" pitchFamily="34" charset="0"/>
                <a:cs typeface="Segoe UI" panose="020B0502040204020203" pitchFamily="34" charset="0"/>
              </a:rPr>
              <a:t>series of bit strings</a:t>
            </a:r>
            <a:r>
              <a:rPr lang="en-US" sz="2000" dirty="0">
                <a:latin typeface="Segoe UI" panose="020B0502040204020203" pitchFamily="34" charset="0"/>
                <a:cs typeface="Segoe UI" panose="020B0502040204020203" pitchFamily="34" charset="0"/>
              </a:rPr>
              <a:t> that are manipulated by the algorithm. </a:t>
            </a:r>
          </a:p>
          <a:p>
            <a:pPr algn="just"/>
            <a:r>
              <a:rPr lang="en-US" sz="2000" dirty="0">
                <a:latin typeface="Segoe UI" panose="020B0502040204020203" pitchFamily="34" charset="0"/>
                <a:cs typeface="Segoe UI" panose="020B0502040204020203" pitchFamily="34" charset="0"/>
              </a:rPr>
              <a:t>In an “evolutionary algorithm,” the </a:t>
            </a:r>
            <a:r>
              <a:rPr lang="en-US" sz="2000" b="1" dirty="0">
                <a:solidFill>
                  <a:schemeClr val="accent2"/>
                </a:solidFill>
                <a:latin typeface="Segoe UI" panose="020B0502040204020203" pitchFamily="34" charset="0"/>
                <a:cs typeface="Segoe UI" panose="020B0502040204020203" pitchFamily="34" charset="0"/>
              </a:rPr>
              <a:t>decision variables</a:t>
            </a:r>
            <a:r>
              <a:rPr lang="en-US" sz="2000" dirty="0">
                <a:latin typeface="Segoe UI" panose="020B0502040204020203" pitchFamily="34" charset="0"/>
                <a:cs typeface="Segoe UI" panose="020B0502040204020203" pitchFamily="34" charset="0"/>
              </a:rPr>
              <a:t> and </a:t>
            </a:r>
            <a:r>
              <a:rPr lang="en-US" sz="2000" b="1" dirty="0">
                <a:solidFill>
                  <a:schemeClr val="accent3"/>
                </a:solidFill>
                <a:latin typeface="Segoe UI" panose="020B0502040204020203" pitchFamily="34" charset="0"/>
                <a:cs typeface="Segoe UI" panose="020B0502040204020203" pitchFamily="34" charset="0"/>
              </a:rPr>
              <a:t>problem functions</a:t>
            </a:r>
            <a:r>
              <a:rPr lang="en-US" sz="2000" dirty="0">
                <a:latin typeface="Segoe UI" panose="020B0502040204020203" pitchFamily="34" charset="0"/>
                <a:cs typeface="Segoe UI" panose="020B0502040204020203" pitchFamily="34" charset="0"/>
              </a:rPr>
              <a:t> are used directly. </a:t>
            </a:r>
          </a:p>
          <a:p>
            <a:pPr algn="just"/>
            <a:r>
              <a:rPr lang="en-US" sz="2000" dirty="0">
                <a:latin typeface="Segoe UI" panose="020B0502040204020203" pitchFamily="34" charset="0"/>
                <a:cs typeface="Segoe UI" panose="020B0502040204020203" pitchFamily="34" charset="0"/>
              </a:rPr>
              <a:t>Most commercial Solver products are based on evolutionary algorithms.</a:t>
            </a:r>
          </a:p>
          <a:p>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7190388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61C5D-B632-45F8-B710-5E817CFBFDE8}"/>
              </a:ext>
            </a:extLst>
          </p:cNvPr>
          <p:cNvSpPr>
            <a:spLocks noGrp="1"/>
          </p:cNvSpPr>
          <p:nvPr>
            <p:ph type="title"/>
          </p:nvPr>
        </p:nvSpPr>
        <p:spPr>
          <a:xfrm>
            <a:off x="457200" y="274638"/>
            <a:ext cx="8229600" cy="563562"/>
          </a:xfrm>
        </p:spPr>
        <p:txBody>
          <a:bodyPr>
            <a:normAutofit fontScale="90000"/>
          </a:bodyPr>
          <a:lstStyle/>
          <a:p>
            <a:pPr algn="l"/>
            <a:r>
              <a:rPr lang="en-US" sz="32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rPr>
              <a:t>Applications of Soft Computing</a:t>
            </a:r>
          </a:p>
        </p:txBody>
      </p:sp>
      <p:sp>
        <p:nvSpPr>
          <p:cNvPr id="3" name="Content Placeholder 2">
            <a:extLst>
              <a:ext uri="{FF2B5EF4-FFF2-40B4-BE49-F238E27FC236}">
                <a16:creationId xmlns:a16="http://schemas.microsoft.com/office/drawing/2014/main" id="{0F9F281D-DFC5-4169-9351-7B4148804EAB}"/>
              </a:ext>
            </a:extLst>
          </p:cNvPr>
          <p:cNvSpPr>
            <a:spLocks noGrp="1"/>
          </p:cNvSpPr>
          <p:nvPr>
            <p:ph idx="1"/>
          </p:nvPr>
        </p:nvSpPr>
        <p:spPr>
          <a:xfrm>
            <a:off x="457200" y="838200"/>
            <a:ext cx="8229600" cy="5287963"/>
          </a:xfrm>
        </p:spPr>
        <p:txBody>
          <a:bodyPr>
            <a:normAutofit/>
          </a:bodyPr>
          <a:lstStyle/>
          <a:p>
            <a:pPr lvl="0"/>
            <a:r>
              <a:rPr lang="en-US" sz="2000" dirty="0">
                <a:latin typeface="Segoe UI" panose="020B0502040204020203" pitchFamily="34" charset="0"/>
                <a:cs typeface="Segoe UI" panose="020B0502040204020203" pitchFamily="34" charset="0"/>
              </a:rPr>
              <a:t>Handwriting Recognition </a:t>
            </a:r>
          </a:p>
          <a:p>
            <a:pPr lvl="0"/>
            <a:r>
              <a:rPr lang="en-US" sz="2000" dirty="0">
                <a:latin typeface="Segoe UI" panose="020B0502040204020203" pitchFamily="34" charset="0"/>
                <a:cs typeface="Segoe UI" panose="020B0502040204020203" pitchFamily="34" charset="0"/>
              </a:rPr>
              <a:t>Image Processing and Data Compression </a:t>
            </a:r>
          </a:p>
          <a:p>
            <a:pPr lvl="0"/>
            <a:r>
              <a:rPr lang="en-US" sz="2000" dirty="0">
                <a:latin typeface="Segoe UI" panose="020B0502040204020203" pitchFamily="34" charset="0"/>
                <a:cs typeface="Segoe UI" panose="020B0502040204020203" pitchFamily="34" charset="0"/>
              </a:rPr>
              <a:t>Automotive Systems and Manufacturing </a:t>
            </a:r>
          </a:p>
          <a:p>
            <a:pPr lvl="0"/>
            <a:r>
              <a:rPr lang="en-US" sz="2000" dirty="0">
                <a:latin typeface="Segoe UI" panose="020B0502040204020203" pitchFamily="34" charset="0"/>
                <a:cs typeface="Segoe UI" panose="020B0502040204020203" pitchFamily="34" charset="0"/>
              </a:rPr>
              <a:t>Soft Computing to Architecture </a:t>
            </a:r>
          </a:p>
          <a:p>
            <a:pPr lvl="0"/>
            <a:r>
              <a:rPr lang="en-US" sz="2000" dirty="0">
                <a:latin typeface="Segoe UI" panose="020B0502040204020203" pitchFamily="34" charset="0"/>
                <a:cs typeface="Segoe UI" panose="020B0502040204020203" pitchFamily="34" charset="0"/>
              </a:rPr>
              <a:t>Decision-support Systems </a:t>
            </a:r>
          </a:p>
          <a:p>
            <a:pPr lvl="0"/>
            <a:r>
              <a:rPr lang="en-US" sz="2000" dirty="0">
                <a:latin typeface="Segoe UI" panose="020B0502040204020203" pitchFamily="34" charset="0"/>
                <a:cs typeface="Segoe UI" panose="020B0502040204020203" pitchFamily="34" charset="0"/>
              </a:rPr>
              <a:t>Soft Computing to Power Systems </a:t>
            </a:r>
          </a:p>
          <a:p>
            <a:pPr lvl="0"/>
            <a:r>
              <a:rPr lang="en-US" sz="2000" dirty="0">
                <a:latin typeface="Segoe UI" panose="020B0502040204020203" pitchFamily="34" charset="0"/>
                <a:cs typeface="Segoe UI" panose="020B0502040204020203" pitchFamily="34" charset="0"/>
              </a:rPr>
              <a:t>Neuro Fuzzy systems </a:t>
            </a:r>
          </a:p>
          <a:p>
            <a:pPr lvl="0"/>
            <a:r>
              <a:rPr lang="en-US" sz="2000" dirty="0">
                <a:latin typeface="Segoe UI" panose="020B0502040204020203" pitchFamily="34" charset="0"/>
                <a:cs typeface="Segoe UI" panose="020B0502040204020203" pitchFamily="34" charset="0"/>
              </a:rPr>
              <a:t>Fuzzy Logic Control </a:t>
            </a:r>
          </a:p>
          <a:p>
            <a:pPr lvl="0"/>
            <a:r>
              <a:rPr lang="en-US" sz="2000" dirty="0">
                <a:latin typeface="Segoe UI" panose="020B0502040204020203" pitchFamily="34" charset="0"/>
                <a:cs typeface="Segoe UI" panose="020B0502040204020203" pitchFamily="34" charset="0"/>
              </a:rPr>
              <a:t>Machine Learning Applications </a:t>
            </a:r>
          </a:p>
          <a:p>
            <a:pPr lvl="0"/>
            <a:r>
              <a:rPr lang="en-US" sz="2000" dirty="0">
                <a:latin typeface="Segoe UI" panose="020B0502040204020203" pitchFamily="34" charset="0"/>
                <a:cs typeface="Segoe UI" panose="020B0502040204020203" pitchFamily="34" charset="0"/>
              </a:rPr>
              <a:t>Speech and Vision Recognition Systems </a:t>
            </a:r>
          </a:p>
          <a:p>
            <a:pPr lvl="0"/>
            <a:r>
              <a:rPr lang="en-US" sz="2000" dirty="0">
                <a:latin typeface="Segoe UI" panose="020B0502040204020203" pitchFamily="34" charset="0"/>
                <a:cs typeface="Segoe UI" panose="020B0502040204020203" pitchFamily="34" charset="0"/>
              </a:rPr>
              <a:t>Process Control and So On</a:t>
            </a:r>
          </a:p>
          <a:p>
            <a:endParaRPr lang="en-US"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6949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sz="32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ea typeface="Verdana" pitchFamily="34" charset="0"/>
                <a:cs typeface="Segoe UI" panose="020B0502040204020203" pitchFamily="34" charset="0"/>
              </a:rPr>
              <a:t>Goals of Artificial Intelligence</a:t>
            </a:r>
          </a:p>
        </p:txBody>
      </p:sp>
      <p:sp>
        <p:nvSpPr>
          <p:cNvPr id="3" name="Content Placeholder 2"/>
          <p:cNvSpPr>
            <a:spLocks noGrp="1"/>
          </p:cNvSpPr>
          <p:nvPr>
            <p:ph idx="1"/>
          </p:nvPr>
        </p:nvSpPr>
        <p:spPr>
          <a:xfrm>
            <a:off x="457200" y="990600"/>
            <a:ext cx="8229600" cy="5135563"/>
          </a:xfrm>
        </p:spPr>
        <p:txBody>
          <a:bodyPr>
            <a:normAutofit/>
          </a:bodyPr>
          <a:lstStyle/>
          <a:p>
            <a:pPr>
              <a:buNone/>
            </a:pPr>
            <a:r>
              <a:rPr lang="en-US" sz="2000" dirty="0">
                <a:latin typeface="Segoe UI" panose="020B0502040204020203" pitchFamily="34" charset="0"/>
                <a:ea typeface="Verdana" pitchFamily="34" charset="0"/>
                <a:cs typeface="Segoe UI" panose="020B0502040204020203" pitchFamily="34" charset="0"/>
              </a:rPr>
              <a:t>Following are the main goals of Artificial Intelligence:</a:t>
            </a:r>
          </a:p>
          <a:p>
            <a:pPr>
              <a:buNone/>
            </a:pPr>
            <a:endParaRPr lang="en-US" sz="1800" dirty="0">
              <a:latin typeface="Segoe UI" panose="020B0502040204020203" pitchFamily="34" charset="0"/>
              <a:ea typeface="Verdana" pitchFamily="34" charset="0"/>
              <a:cs typeface="Segoe UI" panose="020B0502040204020203" pitchFamily="34" charset="0"/>
            </a:endParaRPr>
          </a:p>
          <a:p>
            <a:pPr lvl="0">
              <a:buFont typeface="Wingdings" pitchFamily="2" charset="2"/>
              <a:buChar char="q"/>
            </a:pPr>
            <a:r>
              <a:rPr lang="en-US" sz="1800" dirty="0">
                <a:latin typeface="Segoe UI" panose="020B0502040204020203" pitchFamily="34" charset="0"/>
                <a:ea typeface="Verdana" pitchFamily="34" charset="0"/>
                <a:cs typeface="Segoe UI" panose="020B0502040204020203" pitchFamily="34" charset="0"/>
              </a:rPr>
              <a:t>Replicate human intelligence</a:t>
            </a:r>
          </a:p>
          <a:p>
            <a:pPr lvl="0">
              <a:buFont typeface="Wingdings" pitchFamily="2" charset="2"/>
              <a:buChar char="q"/>
            </a:pPr>
            <a:r>
              <a:rPr lang="en-US" sz="1800" dirty="0">
                <a:latin typeface="Segoe UI" panose="020B0502040204020203" pitchFamily="34" charset="0"/>
                <a:ea typeface="Verdana" pitchFamily="34" charset="0"/>
                <a:cs typeface="Segoe UI" panose="020B0502040204020203" pitchFamily="34" charset="0"/>
              </a:rPr>
              <a:t>Solve Knowledge-intensive tasks</a:t>
            </a:r>
          </a:p>
          <a:p>
            <a:pPr lvl="0">
              <a:buFont typeface="Wingdings" pitchFamily="2" charset="2"/>
              <a:buChar char="q"/>
            </a:pPr>
            <a:r>
              <a:rPr lang="en-US" sz="1800" dirty="0">
                <a:latin typeface="Segoe UI" panose="020B0502040204020203" pitchFamily="34" charset="0"/>
                <a:ea typeface="Verdana" pitchFamily="34" charset="0"/>
                <a:cs typeface="Segoe UI" panose="020B0502040204020203" pitchFamily="34" charset="0"/>
              </a:rPr>
              <a:t>An intelligent connection of perception and action</a:t>
            </a:r>
          </a:p>
          <a:p>
            <a:pPr lvl="0">
              <a:buFont typeface="Wingdings" pitchFamily="2" charset="2"/>
              <a:buChar char="q"/>
            </a:pPr>
            <a:r>
              <a:rPr lang="en-US" sz="1800" dirty="0">
                <a:latin typeface="Segoe UI" panose="020B0502040204020203" pitchFamily="34" charset="0"/>
                <a:ea typeface="Verdana" pitchFamily="34" charset="0"/>
                <a:cs typeface="Segoe UI" panose="020B0502040204020203" pitchFamily="34" charset="0"/>
              </a:rPr>
              <a:t>Building a machine which can perform tasks that requires human intelligence such as:</a:t>
            </a:r>
          </a:p>
          <a:p>
            <a:pPr lvl="1">
              <a:buFont typeface="Wingdings" pitchFamily="2" charset="2"/>
              <a:buChar char="§"/>
            </a:pPr>
            <a:r>
              <a:rPr lang="en-US" sz="1800" dirty="0">
                <a:latin typeface="Segoe UI" panose="020B0502040204020203" pitchFamily="34" charset="0"/>
                <a:ea typeface="Verdana" pitchFamily="34" charset="0"/>
                <a:cs typeface="Segoe UI" panose="020B0502040204020203" pitchFamily="34" charset="0"/>
              </a:rPr>
              <a:t>Proving a theorem</a:t>
            </a:r>
          </a:p>
          <a:p>
            <a:pPr lvl="1">
              <a:buFont typeface="Wingdings" pitchFamily="2" charset="2"/>
              <a:buChar char="§"/>
            </a:pPr>
            <a:r>
              <a:rPr lang="en-US" sz="1800" dirty="0">
                <a:latin typeface="Segoe UI" panose="020B0502040204020203" pitchFamily="34" charset="0"/>
                <a:ea typeface="Verdana" pitchFamily="34" charset="0"/>
                <a:cs typeface="Segoe UI" panose="020B0502040204020203" pitchFamily="34" charset="0"/>
              </a:rPr>
              <a:t>Playing chess</a:t>
            </a:r>
          </a:p>
          <a:p>
            <a:pPr lvl="1">
              <a:buFont typeface="Wingdings" pitchFamily="2" charset="2"/>
              <a:buChar char="§"/>
            </a:pPr>
            <a:r>
              <a:rPr lang="en-US" sz="1800" dirty="0">
                <a:latin typeface="Segoe UI" panose="020B0502040204020203" pitchFamily="34" charset="0"/>
                <a:ea typeface="Verdana" pitchFamily="34" charset="0"/>
                <a:cs typeface="Segoe UI" panose="020B0502040204020203" pitchFamily="34" charset="0"/>
              </a:rPr>
              <a:t>Plan some surgical operation</a:t>
            </a:r>
          </a:p>
          <a:p>
            <a:pPr lvl="1">
              <a:buFont typeface="Wingdings" pitchFamily="2" charset="2"/>
              <a:buChar char="§"/>
            </a:pPr>
            <a:r>
              <a:rPr lang="en-US" sz="1800" dirty="0">
                <a:latin typeface="Segoe UI" panose="020B0502040204020203" pitchFamily="34" charset="0"/>
                <a:ea typeface="Verdana" pitchFamily="34" charset="0"/>
                <a:cs typeface="Segoe UI" panose="020B0502040204020203" pitchFamily="34" charset="0"/>
              </a:rPr>
              <a:t>Driving a car in traffic</a:t>
            </a:r>
          </a:p>
          <a:p>
            <a:pPr lvl="0">
              <a:buFont typeface="Wingdings" pitchFamily="2" charset="2"/>
              <a:buChar char="q"/>
            </a:pPr>
            <a:r>
              <a:rPr lang="en-US" sz="1800" dirty="0">
                <a:latin typeface="Segoe UI" panose="020B0502040204020203" pitchFamily="34" charset="0"/>
                <a:ea typeface="Verdana" pitchFamily="34" charset="0"/>
                <a:cs typeface="Segoe UI" panose="020B0502040204020203" pitchFamily="34" charset="0"/>
              </a:rPr>
              <a:t>Creating some system which can exhibit intelligent behavior, learn new things by itself, demonstrate, explain, and can advise to its user.</a:t>
            </a:r>
          </a:p>
          <a:p>
            <a:endParaRPr lang="en-US" dirty="0">
              <a:latin typeface="Segoe UI" panose="020B0502040204020203" pitchFamily="34" charset="0"/>
              <a:cs typeface="Segoe UI" panose="020B050204020402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pPr algn="l"/>
            <a:r>
              <a:rPr lang="en-US" sz="32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ea typeface="Verdana" pitchFamily="34" charset="0"/>
                <a:cs typeface="Segoe UI" panose="020B0502040204020203" pitchFamily="34" charset="0"/>
              </a:rPr>
              <a:t>What Comprises to Intelligence?</a:t>
            </a:r>
            <a:endParaRPr lang="en-US" sz="48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57200" y="990600"/>
            <a:ext cx="8534400" cy="4953000"/>
          </a:xfrm>
        </p:spPr>
        <p:txBody>
          <a:bodyPr>
            <a:noAutofit/>
          </a:bodyPr>
          <a:lstStyle/>
          <a:p>
            <a:pPr marL="0" indent="0">
              <a:buNone/>
            </a:pPr>
            <a:r>
              <a:rPr lang="en-US" sz="2000" dirty="0">
                <a:latin typeface="Segoe UI" panose="020B0502040204020203" pitchFamily="34" charset="0"/>
                <a:ea typeface="Verdana" pitchFamily="34" charset="0"/>
                <a:cs typeface="Segoe UI" panose="020B0502040204020203" pitchFamily="34" charset="0"/>
              </a:rPr>
              <a:t>Intelligence is an intangible part of our brain which is a combination of:</a:t>
            </a:r>
          </a:p>
          <a:p>
            <a:pPr marL="0" indent="0">
              <a:buNone/>
            </a:pPr>
            <a:endParaRPr lang="en-US" sz="2000" dirty="0">
              <a:latin typeface="Segoe UI" panose="020B0502040204020203" pitchFamily="34" charset="0"/>
              <a:ea typeface="Verdana" pitchFamily="34" charset="0"/>
              <a:cs typeface="Segoe UI" panose="020B0502040204020203" pitchFamily="34" charset="0"/>
            </a:endParaRPr>
          </a:p>
          <a:p>
            <a:r>
              <a:rPr lang="en-US" sz="2000" dirty="0">
                <a:latin typeface="Segoe UI" panose="020B0502040204020203" pitchFamily="34" charset="0"/>
                <a:ea typeface="Verdana" pitchFamily="34" charset="0"/>
                <a:cs typeface="Segoe UI" panose="020B0502040204020203" pitchFamily="34" charset="0"/>
              </a:rPr>
              <a:t>Reasoning</a:t>
            </a:r>
          </a:p>
          <a:p>
            <a:r>
              <a:rPr lang="en-US" sz="2000" dirty="0">
                <a:latin typeface="Segoe UI" panose="020B0502040204020203" pitchFamily="34" charset="0"/>
                <a:ea typeface="Verdana" pitchFamily="34" charset="0"/>
                <a:cs typeface="Segoe UI" panose="020B0502040204020203" pitchFamily="34" charset="0"/>
              </a:rPr>
              <a:t>Learning</a:t>
            </a:r>
          </a:p>
          <a:p>
            <a:r>
              <a:rPr lang="en-US" sz="2000" dirty="0">
                <a:latin typeface="Segoe UI" panose="020B0502040204020203" pitchFamily="34" charset="0"/>
                <a:ea typeface="Verdana" pitchFamily="34" charset="0"/>
                <a:cs typeface="Segoe UI" panose="020B0502040204020203" pitchFamily="34" charset="0"/>
              </a:rPr>
              <a:t>problem-solving</a:t>
            </a:r>
          </a:p>
          <a:p>
            <a:r>
              <a:rPr lang="en-US" sz="2000" dirty="0">
                <a:latin typeface="Segoe UI" panose="020B0502040204020203" pitchFamily="34" charset="0"/>
                <a:ea typeface="Verdana" pitchFamily="34" charset="0"/>
                <a:cs typeface="Segoe UI" panose="020B0502040204020203" pitchFamily="34" charset="0"/>
              </a:rPr>
              <a:t>Perception</a:t>
            </a:r>
          </a:p>
          <a:p>
            <a:r>
              <a:rPr lang="en-US" sz="2000" dirty="0">
                <a:latin typeface="Segoe UI" panose="020B0502040204020203" pitchFamily="34" charset="0"/>
                <a:ea typeface="Verdana" pitchFamily="34" charset="0"/>
                <a:cs typeface="Segoe UI" panose="020B0502040204020203" pitchFamily="34" charset="0"/>
              </a:rPr>
              <a:t>language understanding, etc</a:t>
            </a:r>
            <a:r>
              <a:rPr lang="en-US" sz="2400" dirty="0">
                <a:latin typeface="Segoe UI" panose="020B0502040204020203" pitchFamily="34" charset="0"/>
                <a:ea typeface="Verdana" pitchFamily="34" charset="0"/>
                <a:cs typeface="Segoe UI" panose="020B0502040204020203" pitchFamily="34" charset="0"/>
              </a:rPr>
              <a:t>.</a:t>
            </a:r>
          </a:p>
          <a:p>
            <a:pPr>
              <a:buNone/>
            </a:pPr>
            <a:r>
              <a:rPr lang="en-US" sz="2400" dirty="0">
                <a:latin typeface="Segoe UI" panose="020B0502040204020203" pitchFamily="34" charset="0"/>
                <a:ea typeface="Verdana" pitchFamily="34" charset="0"/>
                <a:cs typeface="Segoe UI" panose="020B0502040204020203" pitchFamily="34" charset="0"/>
              </a:rPr>
              <a:t>      </a:t>
            </a:r>
            <a:r>
              <a:rPr lang="en-US" sz="2000" b="1" dirty="0">
                <a:latin typeface="Segoe UI" panose="020B0502040204020203" pitchFamily="34" charset="0"/>
                <a:ea typeface="Verdana" pitchFamily="34" charset="0"/>
                <a:cs typeface="Segoe UI" panose="020B0502040204020203" pitchFamily="34" charset="0"/>
              </a:rPr>
              <a:t>   </a:t>
            </a:r>
            <a:endParaRPr lang="en-US" sz="2800" dirty="0">
              <a:latin typeface="Segoe UI" panose="020B0502040204020203" pitchFamily="34" charset="0"/>
              <a:cs typeface="Segoe UI" panose="020B0502040204020203"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85799"/>
          </a:xfrm>
        </p:spPr>
        <p:txBody>
          <a:bodyPr>
            <a:normAutofit/>
          </a:bodyPr>
          <a:lstStyle/>
          <a:p>
            <a:pPr algn="l"/>
            <a:r>
              <a:rPr lang="en-US" sz="24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ea typeface="Verdana" pitchFamily="34" charset="0"/>
                <a:cs typeface="Segoe UI" panose="020B0502040204020203" pitchFamily="34" charset="0"/>
              </a:rPr>
              <a:t>Advantages &amp; Disadvantages of AI</a:t>
            </a:r>
            <a:endParaRPr lang="en-US" sz="24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cs typeface="Segoe UI" panose="020B0502040204020203" pitchFamily="34" charset="0"/>
            </a:endParaRPr>
          </a:p>
        </p:txBody>
      </p:sp>
      <p:sp>
        <p:nvSpPr>
          <p:cNvPr id="3" name="Text Placeholder 2"/>
          <p:cNvSpPr>
            <a:spLocks noGrp="1"/>
          </p:cNvSpPr>
          <p:nvPr>
            <p:ph type="body" idx="1"/>
          </p:nvPr>
        </p:nvSpPr>
        <p:spPr>
          <a:xfrm>
            <a:off x="457200" y="1371601"/>
            <a:ext cx="4040188" cy="533399"/>
          </a:xfrm>
        </p:spPr>
        <p:style>
          <a:lnRef idx="2">
            <a:schemeClr val="accent3"/>
          </a:lnRef>
          <a:fillRef idx="1">
            <a:schemeClr val="lt1"/>
          </a:fillRef>
          <a:effectRef idx="0">
            <a:schemeClr val="accent3"/>
          </a:effectRef>
          <a:fontRef idx="minor">
            <a:schemeClr val="dk1"/>
          </a:fontRef>
        </p:style>
        <p:txBody>
          <a:bodyPr>
            <a:normAutofit/>
          </a:bodyPr>
          <a:lstStyle/>
          <a:p>
            <a:pPr algn="ctr"/>
            <a:r>
              <a:rPr lang="en-US" sz="2000" b="0" dirty="0">
                <a:solidFill>
                  <a:srgbClr val="00B050"/>
                </a:solidFill>
                <a:latin typeface="Segoe UI" panose="020B0502040204020203" pitchFamily="34" charset="0"/>
                <a:ea typeface="Verdana" pitchFamily="34" charset="0"/>
                <a:cs typeface="Segoe UI" panose="020B0502040204020203" pitchFamily="34" charset="0"/>
              </a:rPr>
              <a:t>Advantages</a:t>
            </a:r>
            <a:endParaRPr lang="en-US" sz="2000" b="0" dirty="0">
              <a:solidFill>
                <a:srgbClr val="00B050"/>
              </a:solidFill>
              <a:latin typeface="Segoe UI" panose="020B0502040204020203" pitchFamily="34" charset="0"/>
              <a:cs typeface="Segoe UI" panose="020B0502040204020203" pitchFamily="34" charset="0"/>
            </a:endParaRPr>
          </a:p>
        </p:txBody>
      </p:sp>
      <p:sp>
        <p:nvSpPr>
          <p:cNvPr id="4" name="Content Placeholder 3"/>
          <p:cNvSpPr>
            <a:spLocks noGrp="1"/>
          </p:cNvSpPr>
          <p:nvPr>
            <p:ph sz="half" idx="2"/>
          </p:nvPr>
        </p:nvSpPr>
        <p:spPr>
          <a:xfrm>
            <a:off x="457200" y="2174875"/>
            <a:ext cx="4040188" cy="3768726"/>
          </a:xfrm>
          <a:solidFill>
            <a:srgbClr val="00B050"/>
          </a:solidFill>
        </p:spPr>
        <p:style>
          <a:lnRef idx="2">
            <a:schemeClr val="accent3">
              <a:shade val="50000"/>
            </a:schemeClr>
          </a:lnRef>
          <a:fillRef idx="1">
            <a:schemeClr val="accent3"/>
          </a:fillRef>
          <a:effectRef idx="0">
            <a:schemeClr val="accent3"/>
          </a:effectRef>
          <a:fontRef idx="minor">
            <a:schemeClr val="lt1"/>
          </a:fontRef>
        </p:style>
        <p:txBody>
          <a:bodyPr/>
          <a:lstStyle/>
          <a:p>
            <a:pPr lvl="0"/>
            <a:r>
              <a:rPr lang="en-US" sz="1800" dirty="0">
                <a:latin typeface="Segoe UI" panose="020B0502040204020203" pitchFamily="34" charset="0"/>
                <a:ea typeface="Verdana" pitchFamily="34" charset="0"/>
                <a:cs typeface="Segoe UI" panose="020B0502040204020203" pitchFamily="34" charset="0"/>
              </a:rPr>
              <a:t>High Accuracy with less errors</a:t>
            </a:r>
          </a:p>
          <a:p>
            <a:pPr lvl="0">
              <a:buNone/>
            </a:pPr>
            <a:endParaRPr lang="en-US" sz="1800" dirty="0">
              <a:latin typeface="Segoe UI" panose="020B0502040204020203" pitchFamily="34" charset="0"/>
              <a:ea typeface="Verdana" pitchFamily="34" charset="0"/>
              <a:cs typeface="Segoe UI" panose="020B0502040204020203" pitchFamily="34" charset="0"/>
            </a:endParaRPr>
          </a:p>
          <a:p>
            <a:pPr lvl="0"/>
            <a:r>
              <a:rPr lang="en-US" sz="1800" dirty="0">
                <a:latin typeface="Segoe UI" panose="020B0502040204020203" pitchFamily="34" charset="0"/>
                <a:ea typeface="Verdana" pitchFamily="34" charset="0"/>
                <a:cs typeface="Segoe UI" panose="020B0502040204020203" pitchFamily="34" charset="0"/>
              </a:rPr>
              <a:t>High-Speed</a:t>
            </a:r>
          </a:p>
          <a:p>
            <a:pPr lvl="0"/>
            <a:endParaRPr lang="en-US" sz="1800" dirty="0">
              <a:latin typeface="Segoe UI" panose="020B0502040204020203" pitchFamily="34" charset="0"/>
              <a:ea typeface="Verdana" pitchFamily="34" charset="0"/>
              <a:cs typeface="Segoe UI" panose="020B0502040204020203" pitchFamily="34" charset="0"/>
            </a:endParaRPr>
          </a:p>
          <a:p>
            <a:pPr lvl="0"/>
            <a:r>
              <a:rPr lang="en-US" sz="1800" dirty="0">
                <a:latin typeface="Segoe UI" panose="020B0502040204020203" pitchFamily="34" charset="0"/>
                <a:ea typeface="Verdana" pitchFamily="34" charset="0"/>
                <a:cs typeface="Segoe UI" panose="020B0502040204020203" pitchFamily="34" charset="0"/>
              </a:rPr>
              <a:t>High reliability </a:t>
            </a:r>
          </a:p>
          <a:p>
            <a:pPr lvl="0">
              <a:buNone/>
            </a:pPr>
            <a:endParaRPr lang="en-US" sz="1800" dirty="0">
              <a:latin typeface="Segoe UI" panose="020B0502040204020203" pitchFamily="34" charset="0"/>
              <a:ea typeface="Verdana" pitchFamily="34" charset="0"/>
              <a:cs typeface="Segoe UI" panose="020B0502040204020203" pitchFamily="34" charset="0"/>
            </a:endParaRPr>
          </a:p>
          <a:p>
            <a:pPr lvl="0"/>
            <a:r>
              <a:rPr lang="en-US" sz="1800" dirty="0">
                <a:latin typeface="Segoe UI" panose="020B0502040204020203" pitchFamily="34" charset="0"/>
                <a:ea typeface="Verdana" pitchFamily="34" charset="0"/>
                <a:cs typeface="Segoe UI" panose="020B0502040204020203" pitchFamily="34" charset="0"/>
              </a:rPr>
              <a:t>Useful for risky areas</a:t>
            </a:r>
          </a:p>
          <a:p>
            <a:pPr lvl="0">
              <a:buNone/>
            </a:pPr>
            <a:endParaRPr lang="en-US" sz="1800" dirty="0">
              <a:latin typeface="Segoe UI" panose="020B0502040204020203" pitchFamily="34" charset="0"/>
              <a:ea typeface="Verdana" pitchFamily="34" charset="0"/>
              <a:cs typeface="Segoe UI" panose="020B0502040204020203" pitchFamily="34" charset="0"/>
            </a:endParaRPr>
          </a:p>
          <a:p>
            <a:pPr lvl="0"/>
            <a:r>
              <a:rPr lang="en-US" sz="1800" dirty="0">
                <a:latin typeface="Segoe UI" panose="020B0502040204020203" pitchFamily="34" charset="0"/>
                <a:ea typeface="Verdana" pitchFamily="34" charset="0"/>
                <a:cs typeface="Segoe UI" panose="020B0502040204020203" pitchFamily="34" charset="0"/>
              </a:rPr>
              <a:t>Digital Assistant</a:t>
            </a:r>
          </a:p>
          <a:p>
            <a:pPr lvl="0">
              <a:buNone/>
            </a:pPr>
            <a:endParaRPr lang="en-US" sz="1800" dirty="0">
              <a:latin typeface="Segoe UI" panose="020B0502040204020203" pitchFamily="34" charset="0"/>
              <a:ea typeface="Verdana" pitchFamily="34" charset="0"/>
              <a:cs typeface="Segoe UI" panose="020B0502040204020203" pitchFamily="34" charset="0"/>
            </a:endParaRPr>
          </a:p>
          <a:p>
            <a:pPr lvl="0"/>
            <a:r>
              <a:rPr lang="en-US" sz="1800" dirty="0">
                <a:latin typeface="Segoe UI" panose="020B0502040204020203" pitchFamily="34" charset="0"/>
                <a:ea typeface="Verdana" pitchFamily="34" charset="0"/>
                <a:cs typeface="Segoe UI" panose="020B0502040204020203" pitchFamily="34" charset="0"/>
              </a:rPr>
              <a:t>Useful as a public utility</a:t>
            </a:r>
          </a:p>
          <a:p>
            <a:pPr marL="0" indent="0">
              <a:buNone/>
            </a:pPr>
            <a:endParaRPr lang="en-US" dirty="0">
              <a:latin typeface="Segoe UI" panose="020B0502040204020203" pitchFamily="34" charset="0"/>
              <a:cs typeface="Segoe UI" panose="020B0502040204020203" pitchFamily="34" charset="0"/>
            </a:endParaRPr>
          </a:p>
        </p:txBody>
      </p:sp>
      <p:sp>
        <p:nvSpPr>
          <p:cNvPr id="5" name="Text Placeholder 4"/>
          <p:cNvSpPr>
            <a:spLocks noGrp="1"/>
          </p:cNvSpPr>
          <p:nvPr>
            <p:ph type="body" sz="quarter" idx="3"/>
          </p:nvPr>
        </p:nvSpPr>
        <p:spPr>
          <a:xfrm>
            <a:off x="4645025" y="1371601"/>
            <a:ext cx="4041775" cy="533399"/>
          </a:xfrm>
        </p:spPr>
        <p:style>
          <a:lnRef idx="2">
            <a:schemeClr val="accent2"/>
          </a:lnRef>
          <a:fillRef idx="1">
            <a:schemeClr val="lt1"/>
          </a:fillRef>
          <a:effectRef idx="0">
            <a:schemeClr val="accent2"/>
          </a:effectRef>
          <a:fontRef idx="minor">
            <a:schemeClr val="dk1"/>
          </a:fontRef>
        </p:style>
        <p:txBody>
          <a:bodyPr>
            <a:normAutofit/>
          </a:bodyPr>
          <a:lstStyle/>
          <a:p>
            <a:pPr algn="ctr"/>
            <a:r>
              <a:rPr lang="en-US" sz="2000" b="0" dirty="0">
                <a:solidFill>
                  <a:srgbClr val="FF0000"/>
                </a:solidFill>
                <a:latin typeface="Segoe UI" panose="020B0502040204020203" pitchFamily="34" charset="0"/>
                <a:ea typeface="Verdana" pitchFamily="34" charset="0"/>
                <a:cs typeface="Segoe UI" panose="020B0502040204020203" pitchFamily="34" charset="0"/>
              </a:rPr>
              <a:t>Disadvantages</a:t>
            </a:r>
            <a:endParaRPr lang="en-US" sz="2000" b="0" dirty="0">
              <a:solidFill>
                <a:srgbClr val="FF0000"/>
              </a:solidFill>
              <a:latin typeface="Segoe UI" panose="020B0502040204020203" pitchFamily="34" charset="0"/>
              <a:cs typeface="Segoe UI" panose="020B0502040204020203" pitchFamily="34" charset="0"/>
            </a:endParaRPr>
          </a:p>
        </p:txBody>
      </p:sp>
      <p:sp>
        <p:nvSpPr>
          <p:cNvPr id="6" name="Content Placeholder 5"/>
          <p:cNvSpPr>
            <a:spLocks noGrp="1"/>
          </p:cNvSpPr>
          <p:nvPr>
            <p:ph sz="quarter" idx="4"/>
          </p:nvPr>
        </p:nvSpPr>
        <p:spPr>
          <a:xfrm>
            <a:off x="4645025" y="2174874"/>
            <a:ext cx="4041775" cy="3768727"/>
          </a:xfrm>
          <a:solidFill>
            <a:srgbClr val="FF0000"/>
          </a:solidFill>
        </p:spPr>
        <p:txBody>
          <a:bodyPr>
            <a:normAutofit/>
          </a:bodyPr>
          <a:lstStyle/>
          <a:p>
            <a:pPr lvl="0"/>
            <a:r>
              <a:rPr lang="en-US" sz="1800" dirty="0">
                <a:solidFill>
                  <a:schemeClr val="bg1"/>
                </a:solidFill>
                <a:latin typeface="Segoe UI" panose="020B0502040204020203" pitchFamily="34" charset="0"/>
                <a:ea typeface="Verdana" pitchFamily="34" charset="0"/>
                <a:cs typeface="Segoe UI" panose="020B0502040204020203" pitchFamily="34" charset="0"/>
              </a:rPr>
              <a:t>High Cost</a:t>
            </a:r>
          </a:p>
          <a:p>
            <a:pPr lvl="0">
              <a:buNone/>
            </a:pPr>
            <a:endParaRPr lang="en-US" sz="1800" dirty="0">
              <a:solidFill>
                <a:schemeClr val="bg1"/>
              </a:solidFill>
              <a:latin typeface="Segoe UI" panose="020B0502040204020203" pitchFamily="34" charset="0"/>
              <a:ea typeface="Verdana" pitchFamily="34" charset="0"/>
              <a:cs typeface="Segoe UI" panose="020B0502040204020203" pitchFamily="34" charset="0"/>
            </a:endParaRPr>
          </a:p>
          <a:p>
            <a:pPr lvl="0"/>
            <a:r>
              <a:rPr lang="en-US" sz="1800" dirty="0">
                <a:solidFill>
                  <a:schemeClr val="bg1"/>
                </a:solidFill>
                <a:latin typeface="Segoe UI" panose="020B0502040204020203" pitchFamily="34" charset="0"/>
                <a:ea typeface="Verdana" pitchFamily="34" charset="0"/>
                <a:cs typeface="Segoe UI" panose="020B0502040204020203" pitchFamily="34" charset="0"/>
              </a:rPr>
              <a:t>Can't think out of the box</a:t>
            </a:r>
          </a:p>
          <a:p>
            <a:pPr lvl="0">
              <a:buNone/>
            </a:pPr>
            <a:endParaRPr lang="en-US" sz="1800" dirty="0">
              <a:solidFill>
                <a:schemeClr val="bg1"/>
              </a:solidFill>
              <a:latin typeface="Segoe UI" panose="020B0502040204020203" pitchFamily="34" charset="0"/>
              <a:ea typeface="Verdana" pitchFamily="34" charset="0"/>
              <a:cs typeface="Segoe UI" panose="020B0502040204020203" pitchFamily="34" charset="0"/>
            </a:endParaRPr>
          </a:p>
          <a:p>
            <a:pPr lvl="0"/>
            <a:r>
              <a:rPr lang="en-US" sz="1800" dirty="0">
                <a:solidFill>
                  <a:schemeClr val="bg1"/>
                </a:solidFill>
                <a:latin typeface="Segoe UI" panose="020B0502040204020203" pitchFamily="34" charset="0"/>
                <a:ea typeface="Verdana" pitchFamily="34" charset="0"/>
                <a:cs typeface="Segoe UI" panose="020B0502040204020203" pitchFamily="34" charset="0"/>
              </a:rPr>
              <a:t>No feelings and emotions</a:t>
            </a:r>
          </a:p>
          <a:p>
            <a:pPr lvl="0">
              <a:buNone/>
            </a:pPr>
            <a:endParaRPr lang="en-US" sz="1800" dirty="0">
              <a:solidFill>
                <a:schemeClr val="bg1"/>
              </a:solidFill>
              <a:latin typeface="Segoe UI" panose="020B0502040204020203" pitchFamily="34" charset="0"/>
              <a:ea typeface="Verdana" pitchFamily="34" charset="0"/>
              <a:cs typeface="Segoe UI" panose="020B0502040204020203" pitchFamily="34" charset="0"/>
            </a:endParaRPr>
          </a:p>
          <a:p>
            <a:pPr lvl="0"/>
            <a:r>
              <a:rPr lang="en-US" sz="1800" dirty="0">
                <a:solidFill>
                  <a:schemeClr val="bg1"/>
                </a:solidFill>
                <a:latin typeface="Segoe UI" panose="020B0502040204020203" pitchFamily="34" charset="0"/>
                <a:ea typeface="Verdana" pitchFamily="34" charset="0"/>
                <a:cs typeface="Segoe UI" panose="020B0502040204020203" pitchFamily="34" charset="0"/>
              </a:rPr>
              <a:t>Increase dependency on machines</a:t>
            </a:r>
          </a:p>
          <a:p>
            <a:pPr lvl="0">
              <a:buNone/>
            </a:pPr>
            <a:r>
              <a:rPr lang="en-US" sz="1800" dirty="0">
                <a:solidFill>
                  <a:schemeClr val="bg1"/>
                </a:solidFill>
                <a:latin typeface="Segoe UI" panose="020B0502040204020203" pitchFamily="34" charset="0"/>
                <a:ea typeface="Verdana" pitchFamily="34" charset="0"/>
                <a:cs typeface="Segoe UI" panose="020B0502040204020203" pitchFamily="34" charset="0"/>
              </a:rPr>
              <a:t> </a:t>
            </a:r>
          </a:p>
          <a:p>
            <a:pPr lvl="0"/>
            <a:r>
              <a:rPr lang="en-US" sz="1800" dirty="0">
                <a:solidFill>
                  <a:schemeClr val="bg1"/>
                </a:solidFill>
                <a:latin typeface="Segoe UI" panose="020B0502040204020203" pitchFamily="34" charset="0"/>
                <a:ea typeface="Verdana" pitchFamily="34" charset="0"/>
                <a:cs typeface="Segoe UI" panose="020B0502040204020203" pitchFamily="34" charset="0"/>
              </a:rPr>
              <a:t>No Original Creativity</a:t>
            </a:r>
          </a:p>
          <a:p>
            <a:pPr>
              <a:buNone/>
            </a:pPr>
            <a:endParaRPr lang="en-US" dirty="0">
              <a:latin typeface="Segoe UI" panose="020B0502040204020203" pitchFamily="34" charset="0"/>
              <a:cs typeface="Segoe UI" panose="020B0502040204020203"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algn="l"/>
            <a:r>
              <a:rPr lang="en-US" sz="32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ea typeface="Verdana" pitchFamily="34" charset="0"/>
                <a:cs typeface="Segoe UI" panose="020B0502040204020203" pitchFamily="34" charset="0"/>
              </a:rPr>
              <a:t>Advantages..</a:t>
            </a:r>
          </a:p>
        </p:txBody>
      </p:sp>
      <p:sp>
        <p:nvSpPr>
          <p:cNvPr id="3" name="Content Placeholder 2"/>
          <p:cNvSpPr>
            <a:spLocks noGrp="1"/>
          </p:cNvSpPr>
          <p:nvPr>
            <p:ph idx="1"/>
          </p:nvPr>
        </p:nvSpPr>
        <p:spPr>
          <a:xfrm>
            <a:off x="457200" y="914400"/>
            <a:ext cx="8458200" cy="5410200"/>
          </a:xfrm>
        </p:spPr>
        <p:txBody>
          <a:bodyPr>
            <a:noAutofit/>
          </a:bodyPr>
          <a:lstStyle/>
          <a:p>
            <a:pPr marL="0" lvl="0" indent="0" algn="just">
              <a:buNone/>
            </a:pPr>
            <a:r>
              <a:rPr lang="en-US" sz="1800" b="1" dirty="0">
                <a:latin typeface="Segoe UI" panose="020B0502040204020203" pitchFamily="34" charset="0"/>
                <a:ea typeface="Verdana" pitchFamily="34" charset="0"/>
                <a:cs typeface="Segoe UI" panose="020B0502040204020203" pitchFamily="34" charset="0"/>
              </a:rPr>
              <a:t>High Accuracy with less errors: </a:t>
            </a:r>
            <a:r>
              <a:rPr lang="en-US" sz="1800" dirty="0">
                <a:latin typeface="Segoe UI" panose="020B0502040204020203" pitchFamily="34" charset="0"/>
                <a:ea typeface="Verdana" pitchFamily="34" charset="0"/>
                <a:cs typeface="Segoe UI" panose="020B0502040204020203" pitchFamily="34" charset="0"/>
              </a:rPr>
              <a:t>AI machines or systems are prone to less errors and high accuracy as it takes decisions as per pre-experience or information.</a:t>
            </a:r>
          </a:p>
          <a:p>
            <a:pPr marL="0" lvl="0" indent="0" algn="just">
              <a:buNone/>
            </a:pPr>
            <a:r>
              <a:rPr lang="en-US" sz="1800" b="1" dirty="0">
                <a:latin typeface="Segoe UI" panose="020B0502040204020203" pitchFamily="34" charset="0"/>
                <a:ea typeface="Verdana" pitchFamily="34" charset="0"/>
                <a:cs typeface="Segoe UI" panose="020B0502040204020203" pitchFamily="34" charset="0"/>
              </a:rPr>
              <a:t>High-Speed:</a:t>
            </a:r>
            <a:r>
              <a:rPr lang="en-US" sz="1800" dirty="0">
                <a:latin typeface="Segoe UI" panose="020B0502040204020203" pitchFamily="34" charset="0"/>
                <a:ea typeface="Verdana" pitchFamily="34" charset="0"/>
                <a:cs typeface="Segoe UI" panose="020B0502040204020203" pitchFamily="34" charset="0"/>
              </a:rPr>
              <a:t> AI systems can be of very high-speed and fast-decision making, because of that AI systems can beat a chess champion in the Chess game.</a:t>
            </a:r>
          </a:p>
          <a:p>
            <a:pPr marL="0" lvl="0" indent="0" algn="just">
              <a:buNone/>
            </a:pPr>
            <a:r>
              <a:rPr lang="en-US" sz="1800" b="1" dirty="0">
                <a:latin typeface="Segoe UI" panose="020B0502040204020203" pitchFamily="34" charset="0"/>
                <a:ea typeface="Verdana" pitchFamily="34" charset="0"/>
                <a:cs typeface="Segoe UI" panose="020B0502040204020203" pitchFamily="34" charset="0"/>
              </a:rPr>
              <a:t>High reliability:</a:t>
            </a:r>
            <a:r>
              <a:rPr lang="en-US" sz="1800" dirty="0">
                <a:latin typeface="Segoe UI" panose="020B0502040204020203" pitchFamily="34" charset="0"/>
                <a:ea typeface="Verdana" pitchFamily="34" charset="0"/>
                <a:cs typeface="Segoe UI" panose="020B0502040204020203" pitchFamily="34" charset="0"/>
              </a:rPr>
              <a:t> AI machines are highly reliable and can perform the same action multiple times with high accuracy.</a:t>
            </a:r>
          </a:p>
          <a:p>
            <a:pPr marL="0" lvl="0" indent="0" algn="just">
              <a:buNone/>
            </a:pPr>
            <a:r>
              <a:rPr lang="en-US" sz="1800" b="1" dirty="0">
                <a:latin typeface="Segoe UI" panose="020B0502040204020203" pitchFamily="34" charset="0"/>
                <a:ea typeface="Verdana" pitchFamily="34" charset="0"/>
                <a:cs typeface="Segoe UI" panose="020B0502040204020203" pitchFamily="34" charset="0"/>
              </a:rPr>
              <a:t>Useful for risky areas:</a:t>
            </a:r>
            <a:r>
              <a:rPr lang="en-US" sz="1800" dirty="0">
                <a:latin typeface="Segoe UI" panose="020B0502040204020203" pitchFamily="34" charset="0"/>
                <a:ea typeface="Verdana" pitchFamily="34" charset="0"/>
                <a:cs typeface="Segoe UI" panose="020B0502040204020203" pitchFamily="34" charset="0"/>
              </a:rPr>
              <a:t> AI machines can be helpful in situations such as defusing a bomb, exploring the ocean floor, where to employ a human can be risky.</a:t>
            </a:r>
          </a:p>
          <a:p>
            <a:pPr marL="0" lvl="0" indent="0" algn="just">
              <a:buNone/>
            </a:pPr>
            <a:r>
              <a:rPr lang="en-US" sz="1800" b="1" dirty="0">
                <a:latin typeface="Segoe UI" panose="020B0502040204020203" pitchFamily="34" charset="0"/>
                <a:ea typeface="Verdana" pitchFamily="34" charset="0"/>
                <a:cs typeface="Segoe UI" panose="020B0502040204020203" pitchFamily="34" charset="0"/>
              </a:rPr>
              <a:t>Digital Assistant:</a:t>
            </a:r>
            <a:r>
              <a:rPr lang="en-US" sz="1800" dirty="0">
                <a:latin typeface="Segoe UI" panose="020B0502040204020203" pitchFamily="34" charset="0"/>
                <a:ea typeface="Verdana" pitchFamily="34" charset="0"/>
                <a:cs typeface="Segoe UI" panose="020B0502040204020203" pitchFamily="34" charset="0"/>
              </a:rPr>
              <a:t> AI can be very useful to provide digital assistant to the users such as AI technology is currently used by various E-commerce websites to show the products as per customer requirement.</a:t>
            </a:r>
          </a:p>
          <a:p>
            <a:pPr marL="0" lvl="0" indent="0" algn="just">
              <a:buNone/>
            </a:pPr>
            <a:r>
              <a:rPr lang="en-US" sz="1800" b="1" dirty="0">
                <a:latin typeface="Segoe UI" panose="020B0502040204020203" pitchFamily="34" charset="0"/>
                <a:ea typeface="Verdana" pitchFamily="34" charset="0"/>
                <a:cs typeface="Segoe UI" panose="020B0502040204020203" pitchFamily="34" charset="0"/>
              </a:rPr>
              <a:t>Useful as a public utility:</a:t>
            </a:r>
            <a:r>
              <a:rPr lang="en-US" sz="1800" dirty="0">
                <a:latin typeface="Segoe UI" panose="020B0502040204020203" pitchFamily="34" charset="0"/>
                <a:ea typeface="Verdana" pitchFamily="34" charset="0"/>
                <a:cs typeface="Segoe UI" panose="020B0502040204020203" pitchFamily="34" charset="0"/>
              </a:rPr>
              <a:t> AI can be very useful for public utilities such as a self-driving car which can make our journey safer and hassle-free, facial recognition for security purpose, Natural language processing to communicate with the human in human-language, etc.</a:t>
            </a:r>
          </a:p>
          <a:p>
            <a:pPr algn="just"/>
            <a:endParaRPr lang="en-US" sz="1800" dirty="0">
              <a:latin typeface="Segoe UI" panose="020B0502040204020203" pitchFamily="34" charset="0"/>
              <a:ea typeface="Verdana" pitchFamily="34" charset="0"/>
              <a:cs typeface="Segoe UI" panose="020B050204020402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sz="3200" dirty="0">
                <a:ln w="0"/>
                <a:solidFill>
                  <a:schemeClr val="accent1"/>
                </a:solidFill>
                <a:effectLst>
                  <a:outerShdw blurRad="38100" dist="25400" dir="5400000" algn="ctr" rotWithShape="0">
                    <a:srgbClr val="6E747A">
                      <a:alpha val="43000"/>
                    </a:srgbClr>
                  </a:outerShdw>
                </a:effectLst>
                <a:latin typeface="Segoe UI" panose="020B0502040204020203" pitchFamily="34" charset="0"/>
                <a:ea typeface="Verdana" pitchFamily="34" charset="0"/>
                <a:cs typeface="Segoe UI" panose="020B0502040204020203" pitchFamily="34" charset="0"/>
              </a:rPr>
              <a:t>Disadvantages…</a:t>
            </a:r>
          </a:p>
        </p:txBody>
      </p:sp>
      <p:sp>
        <p:nvSpPr>
          <p:cNvPr id="3" name="Content Placeholder 2"/>
          <p:cNvSpPr>
            <a:spLocks noGrp="1"/>
          </p:cNvSpPr>
          <p:nvPr>
            <p:ph idx="1"/>
          </p:nvPr>
        </p:nvSpPr>
        <p:spPr>
          <a:xfrm>
            <a:off x="457200" y="990600"/>
            <a:ext cx="8229600" cy="5715000"/>
          </a:xfrm>
        </p:spPr>
        <p:txBody>
          <a:bodyPr>
            <a:noAutofit/>
          </a:bodyPr>
          <a:lstStyle/>
          <a:p>
            <a:pPr marL="0" indent="0" algn="just">
              <a:buNone/>
            </a:pPr>
            <a:r>
              <a:rPr lang="en-US" sz="1800" b="1" dirty="0">
                <a:latin typeface="Segoe UI" panose="020B0502040204020203" pitchFamily="34" charset="0"/>
                <a:ea typeface="Verdana" pitchFamily="34" charset="0"/>
                <a:cs typeface="Segoe UI" panose="020B0502040204020203" pitchFamily="34" charset="0"/>
              </a:rPr>
              <a:t>High Cost:</a:t>
            </a:r>
            <a:r>
              <a:rPr lang="en-US" sz="1800" dirty="0">
                <a:latin typeface="Segoe UI" panose="020B0502040204020203" pitchFamily="34" charset="0"/>
                <a:ea typeface="Verdana" pitchFamily="34" charset="0"/>
                <a:cs typeface="Segoe UI" panose="020B0502040204020203" pitchFamily="34" charset="0"/>
              </a:rPr>
              <a:t> The hardware and software requirement of AI is very costly as it requires lots of maintenance to meet current world requirements.</a:t>
            </a:r>
          </a:p>
          <a:p>
            <a:pPr marL="0" lvl="0" indent="0" algn="just">
              <a:buNone/>
            </a:pPr>
            <a:r>
              <a:rPr lang="en-US" sz="1800" b="1" dirty="0">
                <a:latin typeface="Segoe UI" panose="020B0502040204020203" pitchFamily="34" charset="0"/>
                <a:ea typeface="Verdana" pitchFamily="34" charset="0"/>
                <a:cs typeface="Segoe UI" panose="020B0502040204020203" pitchFamily="34" charset="0"/>
              </a:rPr>
              <a:t>Can't think out of the box:</a:t>
            </a:r>
            <a:r>
              <a:rPr lang="en-US" sz="1800" dirty="0">
                <a:latin typeface="Segoe UI" panose="020B0502040204020203" pitchFamily="34" charset="0"/>
                <a:ea typeface="Verdana" pitchFamily="34" charset="0"/>
                <a:cs typeface="Segoe UI" panose="020B0502040204020203" pitchFamily="34" charset="0"/>
              </a:rPr>
              <a:t> Even we are making smarter machines with AI, but still they cannot work out of the box, as the robot will only do that work for which they are trained, or programmed.</a:t>
            </a:r>
          </a:p>
          <a:p>
            <a:pPr marL="0" lvl="0" indent="0" algn="just">
              <a:buNone/>
            </a:pPr>
            <a:r>
              <a:rPr lang="en-US" sz="1800" b="1" dirty="0">
                <a:latin typeface="Segoe UI" panose="020B0502040204020203" pitchFamily="34" charset="0"/>
                <a:ea typeface="Verdana" pitchFamily="34" charset="0"/>
                <a:cs typeface="Segoe UI" panose="020B0502040204020203" pitchFamily="34" charset="0"/>
              </a:rPr>
              <a:t>No feelings and emotions:</a:t>
            </a:r>
            <a:r>
              <a:rPr lang="en-US" sz="1800" dirty="0">
                <a:latin typeface="Segoe UI" panose="020B0502040204020203" pitchFamily="34" charset="0"/>
                <a:ea typeface="Verdana" pitchFamily="34" charset="0"/>
                <a:cs typeface="Segoe UI" panose="020B0502040204020203" pitchFamily="34" charset="0"/>
              </a:rPr>
              <a:t> AI machines can be an outstanding performer, but still it does not have the feeling so it cannot make any kind of emotional attachment with human, and may sometime be harmful for users if the proper care is not taken.</a:t>
            </a:r>
          </a:p>
          <a:p>
            <a:pPr marL="0" lvl="0" indent="0" algn="just">
              <a:buNone/>
            </a:pPr>
            <a:r>
              <a:rPr lang="en-US" sz="1800" b="1" dirty="0">
                <a:latin typeface="Segoe UI" panose="020B0502040204020203" pitchFamily="34" charset="0"/>
                <a:ea typeface="Verdana" pitchFamily="34" charset="0"/>
                <a:cs typeface="Segoe UI" panose="020B0502040204020203" pitchFamily="34" charset="0"/>
              </a:rPr>
              <a:t>Increase dependency on machines:</a:t>
            </a:r>
            <a:r>
              <a:rPr lang="en-US" sz="1800" dirty="0">
                <a:latin typeface="Segoe UI" panose="020B0502040204020203" pitchFamily="34" charset="0"/>
                <a:ea typeface="Verdana" pitchFamily="34" charset="0"/>
                <a:cs typeface="Segoe UI" panose="020B0502040204020203" pitchFamily="34" charset="0"/>
              </a:rPr>
              <a:t> With the increment of technology, people are getting more dependent on devices and hence they are losing their mental capabilities.</a:t>
            </a:r>
          </a:p>
          <a:p>
            <a:pPr marL="0" lvl="0" indent="0" algn="just">
              <a:buNone/>
            </a:pPr>
            <a:r>
              <a:rPr lang="en-US" sz="1800" b="1" dirty="0">
                <a:latin typeface="Segoe UI" panose="020B0502040204020203" pitchFamily="34" charset="0"/>
                <a:ea typeface="Verdana" pitchFamily="34" charset="0"/>
                <a:cs typeface="Segoe UI" panose="020B0502040204020203" pitchFamily="34" charset="0"/>
              </a:rPr>
              <a:t>No Original Creativity:</a:t>
            </a:r>
            <a:r>
              <a:rPr lang="en-US" sz="1800" dirty="0">
                <a:latin typeface="Segoe UI" panose="020B0502040204020203" pitchFamily="34" charset="0"/>
                <a:ea typeface="Verdana" pitchFamily="34" charset="0"/>
                <a:cs typeface="Segoe UI" panose="020B0502040204020203" pitchFamily="34" charset="0"/>
              </a:rPr>
              <a:t> As humans are so creative and can imagine some new ideas but still AI machines cannot beat this power of human intelligence and cannot be creative and imaginative</a:t>
            </a:r>
          </a:p>
          <a:p>
            <a:pPr marL="0" indent="0" algn="just">
              <a:buNone/>
            </a:pPr>
            <a:endParaRPr lang="en-US" sz="4000" dirty="0">
              <a:latin typeface="Segoe UI" panose="020B0502040204020203" pitchFamily="34" charset="0"/>
              <a:cs typeface="Segoe UI" panose="020B0502040204020203"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1847</TotalTime>
  <Words>3869</Words>
  <Application>Microsoft Office PowerPoint</Application>
  <PresentationFormat>On-screen Show (4:3)</PresentationFormat>
  <Paragraphs>417</Paragraphs>
  <Slides>47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Courier New</vt:lpstr>
      <vt:lpstr>Segoe UI</vt:lpstr>
      <vt:lpstr>Verdana</vt:lpstr>
      <vt:lpstr>Wingdings</vt:lpstr>
      <vt:lpstr>Office Theme</vt:lpstr>
      <vt:lpstr>Module-I</vt:lpstr>
      <vt:lpstr>Agenda</vt:lpstr>
      <vt:lpstr>Artificial Intelligence</vt:lpstr>
      <vt:lpstr>  Why Artificial Intelligence?</vt:lpstr>
      <vt:lpstr>Goals of Artificial Intelligence</vt:lpstr>
      <vt:lpstr>What Comprises to Intelligence?</vt:lpstr>
      <vt:lpstr>Advantages &amp; Disadvantages of AI</vt:lpstr>
      <vt:lpstr>Advantages..</vt:lpstr>
      <vt:lpstr>Disadvantages…</vt:lpstr>
      <vt:lpstr>Application of AI </vt:lpstr>
      <vt:lpstr>AI Problems (Tasks)</vt:lpstr>
      <vt:lpstr> Agents </vt:lpstr>
      <vt:lpstr>Agent</vt:lpstr>
      <vt:lpstr>Intelligent Agents:</vt:lpstr>
      <vt:lpstr>Rational Agent</vt:lpstr>
      <vt:lpstr>Rationality:</vt:lpstr>
      <vt:lpstr>Structure of an AI Agent</vt:lpstr>
      <vt:lpstr>Types of AI Agents</vt:lpstr>
      <vt:lpstr>1. Simple Reflex Agent:</vt:lpstr>
      <vt:lpstr>1. Simple Reflex Agent:</vt:lpstr>
      <vt:lpstr>2. Model-based reflex agent</vt:lpstr>
      <vt:lpstr>2. Model-based reflex agent</vt:lpstr>
      <vt:lpstr>3. Goal-based agents</vt:lpstr>
      <vt:lpstr>4. Utility-based agents</vt:lpstr>
      <vt:lpstr>5. Learning Agents</vt:lpstr>
      <vt:lpstr>5. Learning Agents</vt:lpstr>
      <vt:lpstr>PEAS Representation</vt:lpstr>
      <vt:lpstr>PEAS for self-driving cars:</vt:lpstr>
      <vt:lpstr>Example of Agents with their PEAS representation</vt:lpstr>
      <vt:lpstr>Agent Environment in AI</vt:lpstr>
      <vt:lpstr>Features of Environment</vt:lpstr>
      <vt:lpstr> </vt:lpstr>
      <vt:lpstr>-</vt:lpstr>
      <vt:lpstr>Features of Environment</vt:lpstr>
      <vt:lpstr>-</vt:lpstr>
      <vt:lpstr>QUIZ</vt:lpstr>
      <vt:lpstr>QUIZ</vt:lpstr>
      <vt:lpstr>QUIZ</vt:lpstr>
      <vt:lpstr>QUIZ</vt:lpstr>
      <vt:lpstr>PowerPoint Presentation</vt:lpstr>
      <vt:lpstr>What is Soft Computing?</vt:lpstr>
      <vt:lpstr>Soft and Hard Computing</vt:lpstr>
      <vt:lpstr>Soft Computing</vt:lpstr>
      <vt:lpstr>Techniques In Soft Computing:</vt:lpstr>
      <vt:lpstr>Techniques In Soft Computing:</vt:lpstr>
      <vt:lpstr>Techniques In Soft Computing:</vt:lpstr>
      <vt:lpstr>Applications of Soft Computing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rajesh</dc:creator>
  <cp:lastModifiedBy>Avinash Shrivas</cp:lastModifiedBy>
  <cp:revision>148</cp:revision>
  <dcterms:created xsi:type="dcterms:W3CDTF">2020-06-07T06:35:17Z</dcterms:created>
  <dcterms:modified xsi:type="dcterms:W3CDTF">2022-02-08T10:07:58Z</dcterms:modified>
</cp:coreProperties>
</file>