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7938-3187-1F09-1D91-EBDBA4178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C4D9-F8C4-B331-5DCB-B3CC1CC52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8C34-FC92-8BDB-8D11-8FB70CA8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6BF3-50DA-6062-7238-7861AA45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8668-5349-A25D-F672-C442732C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1B1-7B82-40F9-F643-81DB90AC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0E2C8-C591-5386-99CC-5E1F7143E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3497-4F9F-AFBD-EC8E-20F1EC3C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3495-BE3E-E282-D2E0-A0825E19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FE73-1E5C-9936-8EFD-DBE420C7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283D6-143B-02C1-35C9-A8CF58E33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5F1E3-D297-F2B0-513B-F79146B3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EA15-BAA3-660E-EA6A-CD89895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7903-87E4-66AB-D5E9-4932EF37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273E-5E3B-46A6-A70B-F17FD154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8C33-625D-8FB3-859E-5489C46B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C351-7048-7831-C083-4F689FF1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CC6C-7B54-B533-C656-9BFFBE25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6FC-642B-1FC0-BBBA-FB41CD6F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7A97-F5A9-620A-2C8A-FDE4943E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336F-BD9C-4FFE-8344-700DDD8B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065A7-E5B5-05AA-0C76-1005BD4A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86B2B-C3A0-AC7D-18CE-EF4616C5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777B-BBE3-486B-B4D6-BA40C7C8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87E17-D71C-E09A-6610-259999CD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AFB4-B906-F467-0C36-EC6C7E9C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B71A-F7D4-A37E-DC0D-7682AA827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AD543-E8F4-F61B-5C73-22B94A82A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032B-D09C-88B6-B83C-C9506D5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3F88D-593C-BDAD-45EF-B429C460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E14D4-1B00-01CE-3842-864DEFFC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7C8E-4F5D-A047-1DA5-E40DABD3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024E7-1AE9-C5FC-580D-FC4A27FB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253C1-9397-6C14-3C1D-8991E31B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D22B7-38E0-5B16-4BF2-DF5E13E43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C97F1-2F0D-9689-DF39-1BC37E34C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A8695-C20A-3D3C-4ECF-241109D2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64D52-6614-6118-2294-36A1F1CF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5EDC7-2D49-0A10-10D3-1F0A4433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EE9B-A428-F0AC-52CC-BEA8BAFA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D29C9-3648-2B4E-69DD-D6A81F4E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08587-3672-048E-3907-A9A45EE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E1F5A-F61D-9265-3243-0C6DEF78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4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EF02F-ED2D-1662-9155-8B1B516C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91549-9B6C-883C-939C-70572710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8C99F-2CFE-111F-BF28-CBA6AF44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B7D0-167D-6DF0-A264-0E572BB4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E92D-2ACA-9D44-5990-322BE7DA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DB71A-2C4E-9633-C77C-4F7FA0AA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4F294-BBCC-272C-4DE5-545DFC0D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A82C9-9954-D701-14C7-DD1ADEB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D77E1-90BD-21A6-88E4-AD353E3F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A232-DC63-57DD-B5BF-E3130D03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1BF8D-0456-8D54-A954-C3D0A6D2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0884A-D579-3D55-D4C6-4829D0368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78E0-48C2-0CE7-C9D0-57A3011B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409C-4E19-8066-B0D9-F2F681EE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9152-62E5-59A4-4F53-6A67DF09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CA750-4894-D1BC-63F8-693395B4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E720C-8BA5-A8F6-7B99-A5C554E7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6B2C-1B23-EFA4-6088-A2C15E0C5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FA184-E439-4393-9B94-F31AC0D60F8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032C-1F75-387C-A446-E1E110C2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7156-9086-0919-F8D7-B8D0223A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C5739-79FF-429C-9713-4C59E6BE0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3920-7B31-F9F2-710C-F8B39890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3F35-4676-3744-F6A9-E6D620C2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Emergencies</a:t>
            </a:r>
          </a:p>
          <a:p>
            <a:r>
              <a:rPr lang="en-US" dirty="0"/>
              <a:t>Business</a:t>
            </a:r>
          </a:p>
          <a:p>
            <a:r>
              <a:rPr lang="en-US" dirty="0"/>
              <a:t>Replacement of wired networks</a:t>
            </a:r>
          </a:p>
          <a:p>
            <a:r>
              <a:rPr lang="en-US" dirty="0"/>
              <a:t>Infotainment and more</a:t>
            </a:r>
          </a:p>
          <a:p>
            <a:r>
              <a:rPr lang="en-US" dirty="0"/>
              <a:t>Location dependent services</a:t>
            </a:r>
          </a:p>
          <a:p>
            <a:pPr lvl="1"/>
            <a:r>
              <a:rPr lang="en-US" dirty="0"/>
              <a:t>Follow-on services-automatic call forwarding, email reply.</a:t>
            </a:r>
          </a:p>
          <a:p>
            <a:pPr lvl="1"/>
            <a:r>
              <a:rPr lang="en-US" dirty="0"/>
              <a:t>Location aware services-printer, Fax.</a:t>
            </a:r>
          </a:p>
          <a:p>
            <a:pPr lvl="1"/>
            <a:r>
              <a:rPr lang="en-US" dirty="0"/>
              <a:t>Privacy-privacy policies available.</a:t>
            </a:r>
          </a:p>
          <a:p>
            <a:pPr lvl="1"/>
            <a:r>
              <a:rPr lang="en-US" dirty="0"/>
              <a:t>Information services-pull services, push services.</a:t>
            </a:r>
          </a:p>
          <a:p>
            <a:pPr lvl="1"/>
            <a:r>
              <a:rPr lang="en-US" dirty="0"/>
              <a:t>Support services- Caches, State information( Transaction time out, session expired, Congratulations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149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B13D-0100-3A7A-3FF7-3D55B6DE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loss of radio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C00-488D-33C2-1D60-DD891D4B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line-of-sight (LOS).</a:t>
            </a:r>
          </a:p>
          <a:p>
            <a:r>
              <a:rPr lang="en-US" dirty="0"/>
              <a:t>free space loss- even if no matter exists.</a:t>
            </a:r>
          </a:p>
          <a:p>
            <a:r>
              <a:rPr lang="en-US" dirty="0"/>
              <a:t>The received power </a:t>
            </a:r>
            <a:r>
              <a:rPr lang="en-US" dirty="0" err="1"/>
              <a:t>Pr</a:t>
            </a:r>
            <a:r>
              <a:rPr lang="en-US" dirty="0"/>
              <a:t> is proportional to          with d being the distance between sender and receiver (inverse square law).</a:t>
            </a:r>
          </a:p>
          <a:p>
            <a:r>
              <a:rPr lang="en-US" dirty="0"/>
              <a:t>signal travels away from the sender at the speed of light as a wave with a spherical shape. If there is no obstacle, the sphere continuously grows with the sending energy equally distributed over the sphere’s surface. This surface area s grows with the increasing distance d from the center according to the equation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E343-5735-3479-7F26-2075A775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52" y="2829131"/>
            <a:ext cx="522426" cy="414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9EB38A-401B-04DB-6B31-542CE972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25" y="5838410"/>
            <a:ext cx="2277717" cy="6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7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161F-00E5-7DDC-D78C-4F555142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0BDC-8095-37D0-58A4-2E14AD98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path of signal due to external factors through atmosphere- signals travel through air, rain, snow, fog, dust particles, smog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7B54B-41CE-E170-9C52-0067B00F4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9" t="50618" r="21413" b="15261"/>
          <a:stretch/>
        </p:blipFill>
        <p:spPr>
          <a:xfrm>
            <a:off x="1166191" y="3047998"/>
            <a:ext cx="8653670" cy="32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5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529D-1795-B4F8-C9BC-10F617FF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endParaRPr lang="en-US" sz="3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015E-CC89-14A3-BFB9-3A60ECB8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02383"/>
            <a:ext cx="10913012" cy="349286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Shadowing- for large objects</a:t>
            </a:r>
          </a:p>
          <a:p>
            <a:r>
              <a:rPr lang="en-US" sz="1800" dirty="0"/>
              <a:t>Reflection-If an object is large compared to the wavelength of the signal.</a:t>
            </a:r>
          </a:p>
          <a:p>
            <a:r>
              <a:rPr lang="en-US" sz="1800" dirty="0"/>
              <a:t>Refraction-This effect occurs because the velocity of the electromagnetic waves depends on the density of the medium through which it travels.</a:t>
            </a:r>
          </a:p>
          <a:p>
            <a:r>
              <a:rPr lang="en-US" sz="1800" dirty="0"/>
              <a:t>Scattering- If the size of an obstacle is in the order of the wavelength or less, then waves can be scattered.</a:t>
            </a:r>
          </a:p>
          <a:p>
            <a:r>
              <a:rPr lang="en-US" sz="1800" dirty="0"/>
              <a:t>Diffraction-  Radio waves will be deflected at an edge and propagate in different directions.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9341C-14C9-506C-DD73-5913887B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9" t="68227" r="21413" b="15261"/>
          <a:stretch/>
        </p:blipFill>
        <p:spPr>
          <a:xfrm>
            <a:off x="194837" y="49616"/>
            <a:ext cx="9730827" cy="37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7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F7F3-2102-8BFC-2407-7DA0FD74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635"/>
            <a:ext cx="10515600" cy="86905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Multipath Propagation</a:t>
            </a:r>
            <a:br>
              <a:rPr lang="en-US" dirty="0"/>
            </a:br>
            <a:r>
              <a:rPr lang="en-US" sz="1800" dirty="0"/>
              <a:t>Due to the finite speed of light, signals travelling along different paths with different lengths arrive at the receiver at different times. This effect (caused by multi-path propagation) is called delay spread: the original signal is spread due to different delays of parts of the signal.</a:t>
            </a:r>
            <a:br>
              <a:rPr lang="en-US" sz="1800" dirty="0"/>
            </a:br>
            <a:r>
              <a:rPr lang="en-US" sz="1800" dirty="0"/>
              <a:t>-</a:t>
            </a:r>
            <a:r>
              <a:rPr lang="en-US" sz="1800" b="1" dirty="0"/>
              <a:t>Training sequence, equalizer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F68AB-5EC0-BA22-4CE5-8E61D3725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875" y="1983545"/>
            <a:ext cx="5785768" cy="37439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C94836-3087-3BE0-7A27-A68F99C21221}"/>
              </a:ext>
            </a:extLst>
          </p:cNvPr>
          <p:cNvSpPr txBox="1"/>
          <p:nvPr/>
        </p:nvSpPr>
        <p:spPr>
          <a:xfrm>
            <a:off x="5473148" y="15218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dirty="0"/>
              <a:t>Time dispersion: signal is dispersed over time</a:t>
            </a:r>
          </a:p>
          <a:p>
            <a:pPr lvl="1" algn="just" eaLnBrk="1" hangingPunct="1"/>
            <a:r>
              <a:rPr lang="en-US" altLang="en-US" dirty="0"/>
              <a:t>interference with “neighbor” symbols, Inter Symbol Interference (ISI)- Training Sequence, Equalizer.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0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4E6E-C4D5-2A22-B6E4-BE39519A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C19408-D821-9DF8-F1D8-60BB025E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706" y="1868936"/>
            <a:ext cx="4406094" cy="3416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99BAA-5EDF-14F3-757E-A4EA9BA59C85}"/>
              </a:ext>
            </a:extLst>
          </p:cNvPr>
          <p:cNvSpPr txBox="1"/>
          <p:nvPr/>
        </p:nvSpPr>
        <p:spPr>
          <a:xfrm>
            <a:off x="838200" y="145911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Channel characteristics change over time and location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signal paths change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different delay variations of different signal parts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different phases of signal parts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sym typeface="Wingdings" panose="05000000000000000000" pitchFamily="2" charset="2"/>
              </a:rPr>
              <a:t></a:t>
            </a:r>
            <a:r>
              <a:rPr lang="en-US" altLang="en-US" dirty="0">
                <a:sym typeface="Wingdings" panose="05000000000000000000" pitchFamily="2" charset="2"/>
              </a:rPr>
              <a:t> quick changes in the power received </a:t>
            </a:r>
            <a:r>
              <a:rPr lang="en-US" altLang="en-US" dirty="0"/>
              <a:t>(short term fading)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Additional changes in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distance to sender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obstacles further away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sym typeface="Wingdings" panose="05000000000000000000" pitchFamily="2" charset="2"/>
              </a:rPr>
              <a:t></a:t>
            </a:r>
            <a:r>
              <a:rPr lang="en-US" altLang="en-US" dirty="0">
                <a:sym typeface="Wingdings" panose="05000000000000000000" pitchFamily="2" charset="2"/>
              </a:rPr>
              <a:t> slow changes in the average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power received </a:t>
            </a:r>
            <a:r>
              <a:rPr lang="en-US" altLang="en-US" dirty="0"/>
              <a:t>(long term fading)</a:t>
            </a:r>
          </a:p>
        </p:txBody>
      </p:sp>
    </p:spTree>
    <p:extLst>
      <p:ext uri="{BB962C8B-B14F-4D97-AF65-F5344CB8AC3E}">
        <p14:creationId xmlns:p14="http://schemas.microsoft.com/office/powerpoint/2010/main" val="376564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3E79-4FFB-6743-D9E3-F41E5E6B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79DF-E41B-51F8-C844-9463346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Multiplexing in 4 dimensions</a:t>
            </a:r>
          </a:p>
          <a:p>
            <a:pPr marL="819150" lvl="1" eaLnBrk="1" hangingPunct="1"/>
            <a:r>
              <a:rPr lang="en-US" altLang="en-US" dirty="0"/>
              <a:t>space (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pPr marL="819150" lvl="1" eaLnBrk="1" hangingPunct="1"/>
            <a:r>
              <a:rPr lang="en-US" altLang="en-US" dirty="0"/>
              <a:t>time (t)</a:t>
            </a:r>
          </a:p>
          <a:p>
            <a:pPr marL="819150" lvl="1" eaLnBrk="1" hangingPunct="1"/>
            <a:r>
              <a:rPr lang="en-US" altLang="en-US" dirty="0"/>
              <a:t>frequency (f)</a:t>
            </a:r>
          </a:p>
          <a:p>
            <a:pPr marL="819150" lvl="1" eaLnBrk="1" hangingPunct="1"/>
            <a:r>
              <a:rPr lang="en-US" altLang="en-US" dirty="0"/>
              <a:t>code (c)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Goal: multiple use </a:t>
            </a:r>
            <a:br>
              <a:rPr lang="en-US" altLang="en-US" dirty="0"/>
            </a:br>
            <a:r>
              <a:rPr lang="en-US" altLang="en-US" dirty="0"/>
              <a:t>of a shared medium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Important: guard spaces needed!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4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9A39-009D-6BA2-F0E3-2D383624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EFC8-E532-64FB-D016-636BA3B1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D70BB-5893-609B-19C1-25A75766A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2"/>
          <a:stretch/>
        </p:blipFill>
        <p:spPr>
          <a:xfrm>
            <a:off x="1948070" y="1690688"/>
            <a:ext cx="65110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6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2FA7-D4F9-5949-C653-90AB7673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Multiplexing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D055AA-F907-5711-2E19-0E8E7A3F5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50" t="31442" r="18144" b="15303"/>
          <a:stretch/>
        </p:blipFill>
        <p:spPr>
          <a:xfrm>
            <a:off x="1616766" y="1351140"/>
            <a:ext cx="8587408" cy="5141735"/>
          </a:xfrm>
        </p:spPr>
      </p:pic>
    </p:spTree>
    <p:extLst>
      <p:ext uri="{BB962C8B-B14F-4D97-AF65-F5344CB8AC3E}">
        <p14:creationId xmlns:p14="http://schemas.microsoft.com/office/powerpoint/2010/main" val="64183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9CBC-3E1D-26AD-B0E5-00D90AE2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Multiplex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7A8DD-65B8-D520-A948-A2DE29EA4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35" t="32051" r="18493" b="15565"/>
          <a:stretch/>
        </p:blipFill>
        <p:spPr>
          <a:xfrm>
            <a:off x="2040835" y="1594429"/>
            <a:ext cx="8145086" cy="4898446"/>
          </a:xfrm>
        </p:spPr>
      </p:pic>
    </p:spTree>
    <p:extLst>
      <p:ext uri="{BB962C8B-B14F-4D97-AF65-F5344CB8AC3E}">
        <p14:creationId xmlns:p14="http://schemas.microsoft.com/office/powerpoint/2010/main" val="249729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01F7-07AE-85D3-36C3-7CABA32C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Frequency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1E143-CEBD-1B3D-876C-C2EDF1F9B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06" t="32050" r="17809" b="15871"/>
          <a:stretch/>
        </p:blipFill>
        <p:spPr>
          <a:xfrm>
            <a:off x="1630017" y="1369741"/>
            <a:ext cx="8521147" cy="5041926"/>
          </a:xfrm>
        </p:spPr>
      </p:pic>
    </p:spTree>
    <p:extLst>
      <p:ext uri="{BB962C8B-B14F-4D97-AF65-F5344CB8AC3E}">
        <p14:creationId xmlns:p14="http://schemas.microsoft.com/office/powerpoint/2010/main" val="322196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A3F784-E29A-0A51-327B-F35B539E3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Frequencies for radio transmission</a:t>
            </a:r>
          </a:p>
          <a:p>
            <a:r>
              <a:rPr lang="el-GR" dirty="0"/>
              <a:t>λ = </a:t>
            </a:r>
            <a:r>
              <a:rPr lang="en-US" dirty="0"/>
              <a:t>c/f</a:t>
            </a:r>
          </a:p>
        </p:txBody>
      </p:sp>
    </p:spTree>
    <p:extLst>
      <p:ext uri="{BB962C8B-B14F-4D97-AF65-F5344CB8AC3E}">
        <p14:creationId xmlns:p14="http://schemas.microsoft.com/office/powerpoint/2010/main" val="277110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D2A3-E185-787D-CA21-AA37383D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Multiplex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7C48B-FEA1-BD75-EB13-20E8418E7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77" t="32356" r="17638" b="16479"/>
          <a:stretch/>
        </p:blipFill>
        <p:spPr>
          <a:xfrm>
            <a:off x="1934817" y="1584939"/>
            <a:ext cx="8442812" cy="4907936"/>
          </a:xfrm>
        </p:spPr>
      </p:pic>
    </p:spTree>
    <p:extLst>
      <p:ext uri="{BB962C8B-B14F-4D97-AF65-F5344CB8AC3E}">
        <p14:creationId xmlns:p14="http://schemas.microsoft.com/office/powerpoint/2010/main" val="160547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4C97-22EC-1FFB-046E-F560E1A3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Spectrum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2FD71-584F-C3C6-C000-FBA85520A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35" t="53526" r="18494" b="30806"/>
          <a:stretch/>
        </p:blipFill>
        <p:spPr>
          <a:xfrm>
            <a:off x="1522677" y="3008243"/>
            <a:ext cx="9217579" cy="2305879"/>
          </a:xfrm>
        </p:spPr>
      </p:pic>
    </p:spTree>
    <p:extLst>
      <p:ext uri="{BB962C8B-B14F-4D97-AF65-F5344CB8AC3E}">
        <p14:creationId xmlns:p14="http://schemas.microsoft.com/office/powerpoint/2010/main" val="76256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658B-7128-DCEB-669D-7C7D6100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95860-154C-F40F-01E4-798D593A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50" t="36709" r="17842" b="14866"/>
          <a:stretch/>
        </p:blipFill>
        <p:spPr>
          <a:xfrm>
            <a:off x="1881809" y="1715269"/>
            <a:ext cx="8162943" cy="4525548"/>
          </a:xfrm>
        </p:spPr>
      </p:pic>
    </p:spTree>
    <p:extLst>
      <p:ext uri="{BB962C8B-B14F-4D97-AF65-F5344CB8AC3E}">
        <p14:creationId xmlns:p14="http://schemas.microsoft.com/office/powerpoint/2010/main" val="383541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6858D-29EA-04BC-A043-A55E2E660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49" t="32965" r="18494" b="15871"/>
          <a:stretch/>
        </p:blipFill>
        <p:spPr>
          <a:xfrm>
            <a:off x="564875" y="755374"/>
            <a:ext cx="9427264" cy="5596397"/>
          </a:xfrm>
        </p:spPr>
      </p:pic>
    </p:spTree>
    <p:extLst>
      <p:ext uri="{BB962C8B-B14F-4D97-AF65-F5344CB8AC3E}">
        <p14:creationId xmlns:p14="http://schemas.microsoft.com/office/powerpoint/2010/main" val="287831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CE56-D09D-C521-0BD7-11A42D04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Sequence Spread Spectrum(DSSS)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AF2D1-FB2C-A876-2D18-64242F4ED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274" t="43319" r="18665" b="15870"/>
          <a:stretch/>
        </p:blipFill>
        <p:spPr>
          <a:xfrm>
            <a:off x="838200" y="1400692"/>
            <a:ext cx="5009323" cy="54573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F8892-A6A4-0C1A-A78D-44E702B53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17" t="33035" r="22065" b="18052"/>
          <a:stretch/>
        </p:blipFill>
        <p:spPr>
          <a:xfrm>
            <a:off x="5698434" y="1690688"/>
            <a:ext cx="6340929" cy="3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0A2C-E056-6A19-D1A8-066CE2B2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Hopping Spread Spectrum(FHSS)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CDD81-4BA6-9795-FDB9-B22E79E9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77" t="32356" r="20720" b="16175"/>
          <a:stretch/>
        </p:blipFill>
        <p:spPr>
          <a:xfrm>
            <a:off x="954156" y="1921564"/>
            <a:ext cx="6566410" cy="4094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3A75A-555C-2439-C664-EBA7C0950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17" t="32648" r="24348" b="16505"/>
          <a:stretch/>
        </p:blipFill>
        <p:spPr>
          <a:xfrm>
            <a:off x="7142922" y="1921564"/>
            <a:ext cx="4929809" cy="34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89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D78F-64B2-5441-410B-E23405D1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Structure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875B6A-DA66-4B90-4D81-BF8FFFE8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Cell </a:t>
            </a:r>
          </a:p>
          <a:p>
            <a:pPr eaLnBrk="1" hangingPunct="1"/>
            <a:r>
              <a:rPr lang="en-US" altLang="en-US" sz="2000" dirty="0"/>
              <a:t>Advantages of cell structures</a:t>
            </a:r>
          </a:p>
          <a:p>
            <a:pPr lvl="1" eaLnBrk="1" hangingPunct="1"/>
            <a:r>
              <a:rPr lang="en-US" altLang="en-US" sz="1800" dirty="0"/>
              <a:t>higher capacity, higher number of users</a:t>
            </a:r>
          </a:p>
          <a:p>
            <a:pPr lvl="1" eaLnBrk="1" hangingPunct="1"/>
            <a:r>
              <a:rPr lang="en-US" altLang="en-US" sz="1800" dirty="0"/>
              <a:t>less transmission power needed</a:t>
            </a:r>
          </a:p>
          <a:p>
            <a:pPr lvl="1" eaLnBrk="1" hangingPunct="1"/>
            <a:r>
              <a:rPr lang="en-US" altLang="en-US" sz="1800" dirty="0"/>
              <a:t>more robust, decentralized</a:t>
            </a:r>
          </a:p>
          <a:p>
            <a:pPr lvl="1" eaLnBrk="1" hangingPunct="1"/>
            <a:r>
              <a:rPr lang="en-US" altLang="en-US" sz="1800" dirty="0"/>
              <a:t>base station deals with interference, transmission area etc. locally</a:t>
            </a:r>
          </a:p>
          <a:p>
            <a:pPr eaLnBrk="1" hangingPunct="1"/>
            <a:r>
              <a:rPr lang="en-US" altLang="en-US" sz="2000" dirty="0"/>
              <a:t>Problems</a:t>
            </a:r>
          </a:p>
          <a:p>
            <a:pPr lvl="1" eaLnBrk="1" hangingPunct="1"/>
            <a:r>
              <a:rPr lang="en-US" altLang="en-US" sz="1800" dirty="0"/>
              <a:t>fixed network needed for the base stations</a:t>
            </a:r>
          </a:p>
          <a:p>
            <a:pPr lvl="1" eaLnBrk="1" hangingPunct="1"/>
            <a:r>
              <a:rPr lang="en-US" altLang="en-US" sz="1800" dirty="0"/>
              <a:t>handover (changing from one cell to another) necessary</a:t>
            </a:r>
          </a:p>
          <a:p>
            <a:pPr lvl="1" eaLnBrk="1" hangingPunct="1"/>
            <a:r>
              <a:rPr lang="en-US" altLang="en-US" sz="1800" dirty="0"/>
              <a:t>interference with other cells</a:t>
            </a:r>
          </a:p>
          <a:p>
            <a:pPr eaLnBrk="1" hangingPunct="1"/>
            <a:r>
              <a:rPr lang="en-US" altLang="en-US" sz="2000" dirty="0"/>
              <a:t>Cell sizes from some 100 m in cities to, e.g., 35 km on the country side (GSM) - even less for higher frequencies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9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EC3E-213D-6C97-8C7A-340A85F5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BCEE8-D76D-3920-CB24-72A392BA6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92" t="39056" r="19007" b="43584"/>
          <a:stretch/>
        </p:blipFill>
        <p:spPr>
          <a:xfrm>
            <a:off x="695751" y="1690688"/>
            <a:ext cx="10800498" cy="21601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DD2C2-6868-1C38-C231-9A2345F82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96" t="31682" r="19130" b="36805"/>
          <a:stretch/>
        </p:blipFill>
        <p:spPr>
          <a:xfrm>
            <a:off x="1934817" y="3710609"/>
            <a:ext cx="7777891" cy="29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2">
            <a:extLst>
              <a:ext uri="{FF2B5EF4-FFF2-40B4-BE49-F238E27FC236}">
                <a16:creationId xmlns:a16="http://schemas.microsoft.com/office/drawing/2014/main" id="{16108A4D-9955-B2AD-4203-35C6B4169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304801"/>
            <a:ext cx="10515600" cy="3124200"/>
          </a:xfrm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VLF = Very Low Frequency		UHF = Ultra High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LF = Low Frequency 			SHF = Super High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MF = Medium Frequency 		EHF = Extra High Frequency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HF = High Frequency 			UV = Ultraviolet 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VHF = Very High Frequency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Frequency and wave 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 </a:t>
            </a:r>
            <a:r>
              <a:rPr lang="en-US" altLang="en-US" sz="1600" dirty="0">
                <a:sym typeface="Symbol" panose="05050102010706020507" pitchFamily="18" charset="2"/>
              </a:rPr>
              <a:t>= c/f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wave length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1600" dirty="0">
                <a:sym typeface="Symbol" panose="05050102010706020507" pitchFamily="18" charset="2"/>
              </a:rPr>
              <a:t>, speed of light c</a:t>
            </a:r>
            <a:r>
              <a:rPr lang="en-US" altLang="en-US" sz="1800" dirty="0">
                <a:sym typeface="Symbol" panose="05050102010706020507" pitchFamily="18" charset="2"/>
              </a:rPr>
              <a:t> </a:t>
            </a:r>
            <a:r>
              <a:rPr lang="en-US" altLang="en-US" sz="1600" dirty="0">
                <a:sym typeface="Symbol" panose="05050102010706020507" pitchFamily="18" charset="2"/>
              </a:rPr>
              <a:t> 3x10</a:t>
            </a:r>
            <a:r>
              <a:rPr lang="en-US" altLang="en-US" sz="1600" baseline="30000" dirty="0">
                <a:sym typeface="Symbol" panose="05050102010706020507" pitchFamily="18" charset="2"/>
              </a:rPr>
              <a:t>8</a:t>
            </a:r>
            <a:r>
              <a:rPr lang="en-US" altLang="en-US" sz="1600" dirty="0">
                <a:sym typeface="Symbol" panose="05050102010706020507" pitchFamily="18" charset="2"/>
              </a:rPr>
              <a:t>m/s, frequency f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273E0B7-BB19-F1AD-BF32-8D178241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4" t="60687" r="17666" b="14521"/>
          <a:stretch/>
        </p:blipFill>
        <p:spPr>
          <a:xfrm>
            <a:off x="1192695" y="3538330"/>
            <a:ext cx="9409044" cy="2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C38D0-524F-C4F0-0A1E-6A4EB370C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39" t="21730" r="19115" b="18549"/>
          <a:stretch/>
        </p:blipFill>
        <p:spPr>
          <a:xfrm>
            <a:off x="1060174" y="-7205"/>
            <a:ext cx="10189738" cy="64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7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61A9-A97A-6405-55A5-B743DE9A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48C3-1382-DD3E-7FB4-A03FE89A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couple the energy from the transmitter to the outside world and, in reverse, from the outside world to the receiver. </a:t>
            </a:r>
          </a:p>
          <a:p>
            <a:r>
              <a:rPr lang="en-US" dirty="0"/>
              <a:t>Antennas couple electromagnetic energy to and from space to and from a wire or coaxial cable (or any other appropriate conductor)</a:t>
            </a:r>
          </a:p>
        </p:txBody>
      </p:sp>
    </p:spTree>
    <p:extLst>
      <p:ext uri="{BB962C8B-B14F-4D97-AF65-F5344CB8AC3E}">
        <p14:creationId xmlns:p14="http://schemas.microsoft.com/office/powerpoint/2010/main" val="308380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8781-2B52-4ACD-6368-847678B7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4"/>
            <a:ext cx="10515600" cy="64641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Isotropic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antenna-Hertzian dipole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Marconi antenna-</a:t>
            </a:r>
          </a:p>
          <a:p>
            <a:endParaRPr lang="en-US" dirty="0"/>
          </a:p>
          <a:p>
            <a:r>
              <a:rPr lang="en-US" dirty="0"/>
              <a:t> Radiation Pattern of simple antenna</a:t>
            </a:r>
          </a:p>
          <a:p>
            <a:r>
              <a:rPr lang="en-US" dirty="0"/>
              <a:t>Omnidirectional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3C405-68E5-A292-6991-45304F01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98" y="186542"/>
            <a:ext cx="5653088" cy="2261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56760-3F78-F499-1353-D49E380D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853" y="2132853"/>
            <a:ext cx="1062840" cy="2046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253FD5-7958-6E80-B554-60B3FCC34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090" y="3768152"/>
            <a:ext cx="1510152" cy="17694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ACACE4-B118-BDC3-3289-49C4C8B63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852" y="5372100"/>
            <a:ext cx="5117343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5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0653-D8C7-9629-9E27-99A2B60C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FBE3-5A17-34E1-37DA-A44F736C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Directional antenna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Sectorized antenna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3BA70-F542-2289-8C5F-176C80CA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222696"/>
            <a:ext cx="7124658" cy="1792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A6572-36D5-2B46-2667-A3B64ECBD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2" y="4500563"/>
            <a:ext cx="5231936" cy="21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07D2-462B-27A2-767E-5D4199B2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988E-5A54-339D-1071-E33EA4F8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Diversity antenna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1BB4A-0A00-1DB8-9B75-72672C02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01" y="2643187"/>
            <a:ext cx="7574664" cy="25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9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C7C6-7B6E-A30A-FACF-D18BAF8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Propagation-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A1EEF-9330-5175-6BDC-FFC8990D6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389" y="1485009"/>
            <a:ext cx="3532310" cy="36870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36950-9A67-1CED-B3CE-743C68B3EFBD}"/>
              </a:ext>
            </a:extLst>
          </p:cNvPr>
          <p:cNvSpPr txBox="1"/>
          <p:nvPr/>
        </p:nvSpPr>
        <p:spPr>
          <a:xfrm>
            <a:off x="639416" y="1488322"/>
            <a:ext cx="62384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Transmission range</a:t>
            </a:r>
          </a:p>
          <a:p>
            <a:pPr lvl="1" eaLnBrk="1" hangingPunct="1"/>
            <a:r>
              <a:rPr lang="en-US" altLang="en-US" dirty="0"/>
              <a:t>communication possible</a:t>
            </a:r>
          </a:p>
          <a:p>
            <a:pPr lvl="1" eaLnBrk="1" hangingPunct="1"/>
            <a:r>
              <a:rPr lang="en-US" altLang="en-US" dirty="0"/>
              <a:t>low error rate</a:t>
            </a:r>
          </a:p>
          <a:p>
            <a:pPr eaLnBrk="1" hangingPunct="1"/>
            <a:r>
              <a:rPr lang="en-US" altLang="en-US" dirty="0"/>
              <a:t>Detection range</a:t>
            </a:r>
          </a:p>
          <a:p>
            <a:pPr lvl="1" eaLnBrk="1" hangingPunct="1"/>
            <a:r>
              <a:rPr lang="en-US" altLang="en-US" dirty="0"/>
              <a:t>detection of the signal possible</a:t>
            </a:r>
          </a:p>
          <a:p>
            <a:pPr lvl="1" eaLnBrk="1" hangingPunct="1"/>
            <a:r>
              <a:rPr lang="en-US" altLang="en-US" dirty="0"/>
              <a:t>no communication possible</a:t>
            </a:r>
          </a:p>
          <a:p>
            <a:pPr eaLnBrk="1" hangingPunct="1"/>
            <a:r>
              <a:rPr lang="en-US" altLang="en-US" dirty="0"/>
              <a:t>Interference range</a:t>
            </a:r>
          </a:p>
          <a:p>
            <a:pPr lvl="1" eaLnBrk="1" hangingPunct="1"/>
            <a:r>
              <a:rPr lang="en-US" altLang="en-US" dirty="0"/>
              <a:t>signal may not be detected </a:t>
            </a:r>
          </a:p>
          <a:p>
            <a:pPr lvl="1" eaLnBrk="1" hangingPunct="1"/>
            <a:r>
              <a:rPr lang="en-US" altLang="en-US" dirty="0"/>
              <a:t>signal adds to the background noise</a:t>
            </a:r>
          </a:p>
        </p:txBody>
      </p:sp>
    </p:spTree>
    <p:extLst>
      <p:ext uri="{BB962C8B-B14F-4D97-AF65-F5344CB8AC3E}">
        <p14:creationId xmlns:p14="http://schemas.microsoft.com/office/powerpoint/2010/main" val="205865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744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Symbol</vt:lpstr>
      <vt:lpstr>Wingdings</vt:lpstr>
      <vt:lpstr>Office Theme</vt:lpstr>
      <vt:lpstr>Applications</vt:lpstr>
      <vt:lpstr>PowerPoint Presentation</vt:lpstr>
      <vt:lpstr>PowerPoint Presentation</vt:lpstr>
      <vt:lpstr>PowerPoint Presentation</vt:lpstr>
      <vt:lpstr>Antenna</vt:lpstr>
      <vt:lpstr>PowerPoint Presentation</vt:lpstr>
      <vt:lpstr>PowerPoint Presentation</vt:lpstr>
      <vt:lpstr>PowerPoint Presentation</vt:lpstr>
      <vt:lpstr>Signal Propagation-  </vt:lpstr>
      <vt:lpstr>Path loss of radio signals</vt:lpstr>
      <vt:lpstr>Attenuation </vt:lpstr>
      <vt:lpstr>PowerPoint Presentation</vt:lpstr>
      <vt:lpstr>Multipath Propagation Due to the finite speed of light, signals travelling along different paths with different lengths arrive at the receiver at different times. This effect (caused by multi-path propagation) is called delay spread: the original signal is spread due to different delays of parts of the signal. -Training sequence, equalizer  </vt:lpstr>
      <vt:lpstr>Effects of Mobility</vt:lpstr>
      <vt:lpstr>Multiplexing</vt:lpstr>
      <vt:lpstr>Space Division Multiplexing</vt:lpstr>
      <vt:lpstr>Frequency Multiplexing</vt:lpstr>
      <vt:lpstr>Time Multiplex</vt:lpstr>
      <vt:lpstr>Time and Frequency</vt:lpstr>
      <vt:lpstr>Code Multiplex</vt:lpstr>
      <vt:lpstr>Spread Spectrum</vt:lpstr>
      <vt:lpstr>PowerPoint Presentation</vt:lpstr>
      <vt:lpstr>PowerPoint Presentation</vt:lpstr>
      <vt:lpstr>Direct Sequence Spread Spectrum(DSSS)</vt:lpstr>
      <vt:lpstr>Frequency Hopping Spread Spectrum(FHSS)</vt:lpstr>
      <vt:lpstr>Cellular Structure</vt:lpstr>
      <vt:lpstr>Frequency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Annappanavar</dc:creator>
  <cp:lastModifiedBy>Sneha Annappanavar</cp:lastModifiedBy>
  <cp:revision>29</cp:revision>
  <dcterms:created xsi:type="dcterms:W3CDTF">2024-01-16T04:31:00Z</dcterms:created>
  <dcterms:modified xsi:type="dcterms:W3CDTF">2024-01-23T11:18:57Z</dcterms:modified>
</cp:coreProperties>
</file>