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7526" y="977264"/>
            <a:ext cx="71689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52397" y="3906392"/>
            <a:ext cx="5839205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6666" y="207391"/>
            <a:ext cx="803066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969" y="1527656"/>
            <a:ext cx="8100060" cy="427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15" dirty="0"/>
              <a:t> </a:t>
            </a:r>
            <a:r>
              <a:rPr dirty="0"/>
              <a:t>6:</a:t>
            </a:r>
            <a:r>
              <a:rPr spc="-110" dirty="0"/>
              <a:t> </a:t>
            </a:r>
            <a:r>
              <a:rPr spc="-85" dirty="0"/>
              <a:t>Tests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Hypothesis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B13B1A-36E2-6CAB-E429-14DB7A6625A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573" y="478663"/>
            <a:ext cx="4801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Null</a:t>
            </a:r>
            <a:r>
              <a:rPr sz="4400" spc="-20" dirty="0"/>
              <a:t> </a:t>
            </a:r>
            <a:r>
              <a:rPr sz="4400" dirty="0"/>
              <a:t>Hypothesis</a:t>
            </a:r>
            <a:r>
              <a:rPr sz="4400" spc="-50" dirty="0"/>
              <a:t> </a:t>
            </a:r>
            <a:r>
              <a:rPr sz="4400" spc="-5" dirty="0"/>
              <a:t>(H</a:t>
            </a:r>
            <a:r>
              <a:rPr sz="4350" spc="-7" baseline="-21072" dirty="0"/>
              <a:t>0</a:t>
            </a:r>
            <a:r>
              <a:rPr sz="4400" spc="-5" dirty="0"/>
              <a:t>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8074025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  <a:tab pos="824865" algn="l"/>
                <a:tab pos="1315720" algn="l"/>
                <a:tab pos="1717675" algn="l"/>
                <a:tab pos="3474085" algn="l"/>
                <a:tab pos="5434330" algn="l"/>
                <a:tab pos="6649084" algn="l"/>
                <a:tab pos="7139940" algn="l"/>
                <a:tab pos="7675245" algn="l"/>
              </a:tabLst>
            </a:pPr>
            <a:r>
              <a:rPr sz="3200" dirty="0">
                <a:latin typeface="Times New Roman"/>
                <a:cs typeface="Times New Roman"/>
              </a:rPr>
              <a:t>It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a	</a:t>
            </a: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tatist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cal	h</a:t>
            </a:r>
            <a:r>
              <a:rPr sz="3200" spc="-1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pothes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w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ch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be  actually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acceptance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rejection.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  <a:tab pos="759460" algn="l"/>
                <a:tab pos="1186180" algn="l"/>
                <a:tab pos="1521460" algn="l"/>
                <a:tab pos="3416300" algn="l"/>
                <a:tab pos="4566920" algn="l"/>
                <a:tab pos="4992370" algn="l"/>
                <a:tab pos="6097270" algn="l"/>
                <a:tab pos="6725284" algn="l"/>
              </a:tabLst>
            </a:pPr>
            <a:r>
              <a:rPr sz="3200" dirty="0">
                <a:latin typeface="Times New Roman"/>
                <a:cs typeface="Times New Roman"/>
              </a:rPr>
              <a:t>It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a	hypo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sis	w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ich	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tested	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	possible  rejection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under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assumption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true.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expressed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equality.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  <a:tab pos="2359660" algn="l"/>
                <a:tab pos="4702810" algn="l"/>
                <a:tab pos="6551295" algn="l"/>
                <a:tab pos="7653655" algn="l"/>
              </a:tabLst>
            </a:pPr>
            <a:r>
              <a:rPr sz="3200" b="1" dirty="0">
                <a:latin typeface="Times New Roman"/>
                <a:cs typeface="Times New Roman"/>
              </a:rPr>
              <a:t>Examp</a:t>
            </a:r>
            <a:r>
              <a:rPr sz="3200" b="1" spc="-25" dirty="0">
                <a:latin typeface="Times New Roman"/>
                <a:cs typeface="Times New Roman"/>
              </a:rPr>
              <a:t>l</a:t>
            </a:r>
            <a:r>
              <a:rPr sz="3200" b="1" spc="-10" dirty="0">
                <a:latin typeface="Times New Roman"/>
                <a:cs typeface="Times New Roman"/>
              </a:rPr>
              <a:t>e</a:t>
            </a:r>
            <a:r>
              <a:rPr sz="3200" b="1" dirty="0">
                <a:latin typeface="Times New Roman"/>
                <a:cs typeface="Times New Roman"/>
              </a:rPr>
              <a:t>:	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3200" i="1" dirty="0">
                <a:latin typeface="Times New Roman"/>
                <a:cs typeface="Times New Roman"/>
              </a:rPr>
              <a:t>ndepend</a:t>
            </a:r>
            <a:r>
              <a:rPr sz="3200" i="1" spc="-10" dirty="0">
                <a:latin typeface="Times New Roman"/>
                <a:cs typeface="Times New Roman"/>
              </a:rPr>
              <a:t>e</a:t>
            </a:r>
            <a:r>
              <a:rPr sz="3200" i="1" dirty="0">
                <a:latin typeface="Times New Roman"/>
                <a:cs typeface="Times New Roman"/>
              </a:rPr>
              <a:t>nt	va</a:t>
            </a:r>
            <a:r>
              <a:rPr sz="3200" i="1" spc="5" dirty="0">
                <a:latin typeface="Times New Roman"/>
                <a:cs typeface="Times New Roman"/>
              </a:rPr>
              <a:t>r</a:t>
            </a:r>
            <a:r>
              <a:rPr sz="3200" i="1" dirty="0">
                <a:latin typeface="Times New Roman"/>
                <a:cs typeface="Times New Roman"/>
              </a:rPr>
              <a:t>i</a:t>
            </a:r>
            <a:r>
              <a:rPr sz="3200" i="1" spc="-10" dirty="0">
                <a:latin typeface="Times New Roman"/>
                <a:cs typeface="Times New Roman"/>
              </a:rPr>
              <a:t>a</a:t>
            </a:r>
            <a:r>
              <a:rPr sz="3200" i="1" dirty="0">
                <a:latin typeface="Times New Roman"/>
                <a:cs typeface="Times New Roman"/>
              </a:rPr>
              <a:t>bles	have	</a:t>
            </a:r>
            <a:r>
              <a:rPr sz="3200" i="1" spc="-10" dirty="0">
                <a:latin typeface="Times New Roman"/>
                <a:cs typeface="Times New Roman"/>
              </a:rPr>
              <a:t>no  </a:t>
            </a:r>
            <a:r>
              <a:rPr sz="3200" i="1" dirty="0">
                <a:latin typeface="Times New Roman"/>
                <a:cs typeface="Times New Roman"/>
              </a:rPr>
              <a:t>effect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on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the dependent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variables.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890" y="478663"/>
            <a:ext cx="7750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Examples</a:t>
            </a:r>
            <a:r>
              <a:rPr sz="4400" spc="-30" dirty="0"/>
              <a:t> </a:t>
            </a:r>
            <a:r>
              <a:rPr sz="4400" dirty="0"/>
              <a:t>of</a:t>
            </a:r>
            <a:r>
              <a:rPr sz="4400" spc="-30" dirty="0"/>
              <a:t> </a:t>
            </a:r>
            <a:r>
              <a:rPr sz="4400" dirty="0"/>
              <a:t>Null</a:t>
            </a:r>
            <a:r>
              <a:rPr sz="4400" spc="-10" dirty="0"/>
              <a:t> </a:t>
            </a:r>
            <a:r>
              <a:rPr sz="4400" dirty="0"/>
              <a:t>Hypothesis</a:t>
            </a:r>
            <a:r>
              <a:rPr sz="4400" spc="-45" dirty="0"/>
              <a:t> </a:t>
            </a:r>
            <a:r>
              <a:rPr sz="4400" spc="5" dirty="0"/>
              <a:t>(H</a:t>
            </a:r>
            <a:r>
              <a:rPr sz="4350" spc="7" baseline="-21072" dirty="0"/>
              <a:t>0</a:t>
            </a:r>
            <a:r>
              <a:rPr sz="4400" spc="5" dirty="0"/>
              <a:t>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619452"/>
            <a:ext cx="8065770" cy="352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778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Null hypothesis is always a simple hypothesis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equality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specifying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exact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parameter.</a:t>
            </a:r>
            <a:endParaRPr sz="3200">
              <a:latin typeface="Times New Roman"/>
              <a:cs typeface="Times New Roman"/>
            </a:endParaRPr>
          </a:p>
          <a:p>
            <a:pPr marL="368300" indent="-34353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b="1" dirty="0">
                <a:latin typeface="Times New Roman"/>
                <a:cs typeface="Times New Roman"/>
              </a:rPr>
              <a:t>Examples:</a:t>
            </a:r>
            <a:endParaRPr sz="3200">
              <a:latin typeface="Times New Roman"/>
              <a:cs typeface="Times New Roman"/>
            </a:endParaRPr>
          </a:p>
          <a:p>
            <a:pPr marL="76898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Population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mean equals to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 specified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constant</a:t>
            </a:r>
            <a:r>
              <a:rPr sz="28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µ</a:t>
            </a:r>
            <a:r>
              <a:rPr sz="2775" i="1" spc="30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775" baseline="-21021">
              <a:latin typeface="Times New Roman"/>
              <a:cs typeface="Times New Roman"/>
            </a:endParaRPr>
          </a:p>
          <a:p>
            <a:pPr marL="768985" marR="17780" lvl="1" indent="-287020" algn="just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difference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between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sample means equals to </a:t>
            </a:r>
            <a:r>
              <a:rPr sz="2800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constant.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06" y="478663"/>
            <a:ext cx="7570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Alternate</a:t>
            </a:r>
            <a:r>
              <a:rPr sz="4400" spc="-40" dirty="0"/>
              <a:t> </a:t>
            </a:r>
            <a:r>
              <a:rPr sz="4400" dirty="0"/>
              <a:t>Hypothesis</a:t>
            </a:r>
            <a:r>
              <a:rPr sz="4400" spc="-45" dirty="0"/>
              <a:t> </a:t>
            </a:r>
            <a:r>
              <a:rPr sz="4400" spc="5" dirty="0"/>
              <a:t>(H</a:t>
            </a:r>
            <a:r>
              <a:rPr sz="4350" spc="7" baseline="-21072" dirty="0"/>
              <a:t>1</a:t>
            </a:r>
            <a:r>
              <a:rPr sz="4400" spc="5" dirty="0"/>
              <a:t>)</a:t>
            </a:r>
            <a:r>
              <a:rPr sz="4400" spc="-10" dirty="0"/>
              <a:t> </a:t>
            </a:r>
            <a:r>
              <a:rPr sz="4400" dirty="0"/>
              <a:t>or</a:t>
            </a:r>
            <a:r>
              <a:rPr sz="4400" spc="-25" dirty="0"/>
              <a:t> </a:t>
            </a:r>
            <a:r>
              <a:rPr sz="4400" dirty="0"/>
              <a:t>(H</a:t>
            </a:r>
            <a:r>
              <a:rPr sz="4350" baseline="-21072" dirty="0"/>
              <a:t>a</a:t>
            </a:r>
            <a:r>
              <a:rPr sz="4400" dirty="0"/>
              <a:t>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573733"/>
            <a:ext cx="8096884" cy="42329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300" marR="17780" indent="-343535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68300" algn="l"/>
                <a:tab pos="368935" algn="l"/>
                <a:tab pos="918210" algn="l"/>
                <a:tab pos="1488440" algn="l"/>
                <a:tab pos="2355850" algn="l"/>
                <a:tab pos="3456304" algn="l"/>
                <a:tab pos="5402580" algn="l"/>
                <a:tab pos="6504940" algn="l"/>
                <a:tab pos="7477125" algn="l"/>
              </a:tabLst>
            </a:pPr>
            <a:r>
              <a:rPr sz="3000" spc="-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t	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	</a:t>
            </a:r>
            <a:r>
              <a:rPr sz="3000" spc="-5" dirty="0">
                <a:latin typeface="Times New Roman"/>
                <a:cs typeface="Times New Roman"/>
              </a:rPr>
              <a:t>an</a:t>
            </a:r>
            <a:r>
              <a:rPr sz="3000" dirty="0">
                <a:latin typeface="Times New Roman"/>
                <a:cs typeface="Times New Roman"/>
              </a:rPr>
              <a:t>y	ot</a:t>
            </a:r>
            <a:r>
              <a:rPr sz="3000" spc="-10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er	hypo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	oth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r	than	null  </a:t>
            </a:r>
            <a:r>
              <a:rPr sz="3000" spc="-5" dirty="0">
                <a:latin typeface="Times New Roman"/>
                <a:cs typeface="Times New Roman"/>
              </a:rPr>
              <a:t>hypothesis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(H</a:t>
            </a:r>
            <a:r>
              <a:rPr sz="3000" baseline="-20833" dirty="0">
                <a:latin typeface="Times New Roman"/>
                <a:cs typeface="Times New Roman"/>
              </a:rPr>
              <a:t>0</a:t>
            </a:r>
            <a:r>
              <a:rPr sz="300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expressed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form 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&gt;,&lt;,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=</a:t>
            </a:r>
            <a:endParaRPr sz="3000">
              <a:latin typeface="Times New Roman"/>
              <a:cs typeface="Times New Roman"/>
            </a:endParaRPr>
          </a:p>
          <a:p>
            <a:pPr marL="368300" marR="18415" indent="-343535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68300" algn="l"/>
                <a:tab pos="368935" algn="l"/>
                <a:tab pos="1038860" algn="l"/>
                <a:tab pos="1741170" algn="l"/>
                <a:tab pos="2889250" algn="l"/>
                <a:tab pos="4674235" algn="l"/>
                <a:tab pos="6477635" algn="l"/>
                <a:tab pos="6881495" algn="l"/>
                <a:tab pos="7817484" algn="l"/>
              </a:tabLst>
            </a:pPr>
            <a:r>
              <a:rPr sz="3000" spc="-245" dirty="0">
                <a:latin typeface="Times New Roman"/>
                <a:cs typeface="Times New Roman"/>
              </a:rPr>
              <a:t>W</a:t>
            </a:r>
            <a:r>
              <a:rPr sz="3000" dirty="0">
                <a:latin typeface="Times New Roman"/>
                <a:cs typeface="Times New Roman"/>
              </a:rPr>
              <a:t>e	</a:t>
            </a:r>
            <a:r>
              <a:rPr sz="3000" spc="-5" dirty="0">
                <a:latin typeface="Times New Roman"/>
                <a:cs typeface="Times New Roman"/>
              </a:rPr>
              <a:t>ca</a:t>
            </a:r>
            <a:r>
              <a:rPr sz="3000" dirty="0">
                <a:latin typeface="Times New Roman"/>
                <a:cs typeface="Times New Roman"/>
              </a:rPr>
              <a:t>n	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ccept	</a:t>
            </a:r>
            <a:r>
              <a:rPr sz="3000" spc="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lt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rnative	hypo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hesis	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	the</a:t>
            </a:r>
            <a:r>
              <a:rPr sz="3000" spc="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e	</a:t>
            </a:r>
            <a:r>
              <a:rPr sz="3000" spc="-10" dirty="0">
                <a:latin typeface="Times New Roman"/>
                <a:cs typeface="Times New Roman"/>
              </a:rPr>
              <a:t>is  sufficient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evidence.</a:t>
            </a:r>
            <a:endParaRPr sz="300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was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originated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 Neyman.</a:t>
            </a:r>
            <a:endParaRPr sz="3000">
              <a:latin typeface="Times New Roman"/>
              <a:cs typeface="Times New Roman"/>
            </a:endParaRPr>
          </a:p>
          <a:p>
            <a:pPr marL="368300" marR="17780" indent="-343535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68300" algn="l"/>
                <a:tab pos="368935" algn="l"/>
                <a:tab pos="2099945" algn="l"/>
                <a:tab pos="4148454" algn="l"/>
                <a:tab pos="5266690" algn="l"/>
                <a:tab pos="5770245" algn="l"/>
                <a:tab pos="7350759" algn="l"/>
              </a:tabLst>
            </a:pPr>
            <a:r>
              <a:rPr sz="3000" b="1" dirty="0">
                <a:latin typeface="Times New Roman"/>
                <a:cs typeface="Times New Roman"/>
              </a:rPr>
              <a:t>Examp</a:t>
            </a:r>
            <a:r>
              <a:rPr sz="3000" b="1" spc="-15" dirty="0">
                <a:latin typeface="Times New Roman"/>
                <a:cs typeface="Times New Roman"/>
              </a:rPr>
              <a:t>l</a:t>
            </a:r>
            <a:r>
              <a:rPr sz="3000" b="1" spc="10" dirty="0">
                <a:latin typeface="Times New Roman"/>
                <a:cs typeface="Times New Roman"/>
              </a:rPr>
              <a:t>e</a:t>
            </a:r>
            <a:r>
              <a:rPr sz="3000" b="1" dirty="0">
                <a:latin typeface="Times New Roman"/>
                <a:cs typeface="Times New Roman"/>
              </a:rPr>
              <a:t>:	</a:t>
            </a:r>
            <a:r>
              <a:rPr sz="3000" i="1" dirty="0">
                <a:latin typeface="Times New Roman"/>
                <a:cs typeface="Times New Roman"/>
              </a:rPr>
              <a:t>Indep</a:t>
            </a:r>
            <a:r>
              <a:rPr sz="3000" i="1" spc="-10" dirty="0">
                <a:latin typeface="Times New Roman"/>
                <a:cs typeface="Times New Roman"/>
              </a:rPr>
              <a:t>e</a:t>
            </a:r>
            <a:r>
              <a:rPr sz="3000" i="1" spc="5" dirty="0">
                <a:latin typeface="Times New Roman"/>
                <a:cs typeface="Times New Roman"/>
              </a:rPr>
              <a:t>n</a:t>
            </a:r>
            <a:r>
              <a:rPr sz="3000" i="1" dirty="0">
                <a:latin typeface="Times New Roman"/>
                <a:cs typeface="Times New Roman"/>
              </a:rPr>
              <a:t>dent	e</a:t>
            </a:r>
            <a:r>
              <a:rPr sz="3000" i="1" spc="5" dirty="0">
                <a:latin typeface="Times New Roman"/>
                <a:cs typeface="Times New Roman"/>
              </a:rPr>
              <a:t>v</a:t>
            </a:r>
            <a:r>
              <a:rPr sz="3000" i="1" dirty="0">
                <a:latin typeface="Times New Roman"/>
                <a:cs typeface="Times New Roman"/>
              </a:rPr>
              <a:t>e</a:t>
            </a:r>
            <a:r>
              <a:rPr sz="3000" i="1" spc="5" dirty="0">
                <a:latin typeface="Times New Roman"/>
                <a:cs typeface="Times New Roman"/>
              </a:rPr>
              <a:t>n</a:t>
            </a:r>
            <a:r>
              <a:rPr sz="3000" i="1" dirty="0">
                <a:latin typeface="Times New Roman"/>
                <a:cs typeface="Times New Roman"/>
              </a:rPr>
              <a:t>ts	or	var</a:t>
            </a:r>
            <a:r>
              <a:rPr sz="3000" i="1" spc="-15" dirty="0">
                <a:latin typeface="Times New Roman"/>
                <a:cs typeface="Times New Roman"/>
              </a:rPr>
              <a:t>i</a:t>
            </a:r>
            <a:r>
              <a:rPr sz="3000" i="1" dirty="0">
                <a:latin typeface="Times New Roman"/>
                <a:cs typeface="Times New Roman"/>
              </a:rPr>
              <a:t>ab</a:t>
            </a:r>
            <a:r>
              <a:rPr sz="3000" i="1" spc="-10" dirty="0">
                <a:latin typeface="Times New Roman"/>
                <a:cs typeface="Times New Roman"/>
              </a:rPr>
              <a:t>l</a:t>
            </a:r>
            <a:r>
              <a:rPr sz="3000" i="1" dirty="0">
                <a:latin typeface="Times New Roman"/>
                <a:cs typeface="Times New Roman"/>
              </a:rPr>
              <a:t>es	have  </a:t>
            </a:r>
            <a:r>
              <a:rPr sz="3000" i="1" spc="-5" dirty="0">
                <a:latin typeface="Times New Roman"/>
                <a:cs typeface="Times New Roman"/>
              </a:rPr>
              <a:t>effect</a:t>
            </a:r>
            <a:r>
              <a:rPr sz="3000" i="1" spc="3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on</a:t>
            </a:r>
            <a:r>
              <a:rPr sz="3000" i="1" spc="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dependent</a:t>
            </a:r>
            <a:r>
              <a:rPr sz="3000" i="1" spc="15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variables.</a:t>
            </a:r>
            <a:endParaRPr sz="3000">
              <a:latin typeface="Times New Roman"/>
              <a:cs typeface="Times New Roman"/>
            </a:endParaRPr>
          </a:p>
          <a:p>
            <a:pPr marL="368300" indent="-3435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68300" algn="l"/>
                <a:tab pos="368935" algn="l"/>
              </a:tabLst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000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µ&gt;</a:t>
            </a:r>
            <a:r>
              <a:rPr sz="3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µ</a:t>
            </a:r>
            <a:r>
              <a:rPr sz="3000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3000"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478663"/>
            <a:ext cx="3458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Critical</a:t>
            </a:r>
            <a:r>
              <a:rPr sz="4400" spc="-70" dirty="0"/>
              <a:t> </a:t>
            </a:r>
            <a:r>
              <a:rPr sz="4400" dirty="0"/>
              <a:t>Region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9453"/>
            <a:ext cx="807339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any</a:t>
            </a:r>
            <a:r>
              <a:rPr sz="3000" dirty="0">
                <a:latin typeface="Times New Roman"/>
                <a:cs typeface="Times New Roman"/>
              </a:rPr>
              <a:t> test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 hypothesis,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test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statistic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S*, </a:t>
            </a:r>
            <a:r>
              <a:rPr sz="3000" dirty="0">
                <a:latin typeface="Times New Roman"/>
                <a:cs typeface="Times New Roman"/>
              </a:rPr>
              <a:t> calculated from the sample data,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used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accept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reject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null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hypothesis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the </a:t>
            </a:r>
            <a:r>
              <a:rPr sz="3000" spc="-5" dirty="0">
                <a:latin typeface="Times New Roman"/>
                <a:cs typeface="Times New Roman"/>
              </a:rPr>
              <a:t>test.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under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probability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curve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sampling </a:t>
            </a:r>
            <a:r>
              <a:rPr sz="3000" dirty="0">
                <a:latin typeface="Times New Roman"/>
                <a:cs typeface="Times New Roman"/>
              </a:rPr>
              <a:t>distribution of the </a:t>
            </a:r>
            <a:r>
              <a:rPr sz="3000" spc="-5" dirty="0">
                <a:latin typeface="Times New Roman"/>
                <a:cs typeface="Times New Roman"/>
              </a:rPr>
              <a:t>test </a:t>
            </a:r>
            <a:r>
              <a:rPr sz="3000" dirty="0">
                <a:latin typeface="Times New Roman"/>
                <a:cs typeface="Times New Roman"/>
              </a:rPr>
              <a:t>statistic </a:t>
            </a:r>
            <a:r>
              <a:rPr sz="3000" spc="-5" dirty="0">
                <a:latin typeface="Times New Roman"/>
                <a:cs typeface="Times New Roman"/>
              </a:rPr>
              <a:t>S* </a:t>
            </a:r>
            <a:r>
              <a:rPr sz="3000" dirty="0">
                <a:latin typeface="Times New Roman"/>
                <a:cs typeface="Times New Roman"/>
              </a:rPr>
              <a:t>which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follows some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known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given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distributions.</a:t>
            </a:r>
            <a:endParaRPr sz="30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This area under </a:t>
            </a:r>
            <a:r>
              <a:rPr sz="3000" spc="-5" dirty="0">
                <a:latin typeface="Times New Roman"/>
                <a:cs typeface="Times New Roman"/>
              </a:rPr>
              <a:t>probability </a:t>
            </a:r>
            <a:r>
              <a:rPr sz="3000" dirty="0">
                <a:latin typeface="Times New Roman"/>
                <a:cs typeface="Times New Roman"/>
              </a:rPr>
              <a:t>curve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divided into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two</a:t>
            </a:r>
            <a:r>
              <a:rPr sz="3000" dirty="0">
                <a:latin typeface="Times New Roman"/>
                <a:cs typeface="Times New Roman"/>
              </a:rPr>
              <a:t> regions,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region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rejection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where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null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hypothesis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rejected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region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of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acceptance.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819657"/>
            <a:ext cx="8122920" cy="4709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42545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critical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region </a:t>
            </a:r>
            <a:r>
              <a:rPr sz="3200" spc="-5" dirty="0">
                <a:latin typeface="Times New Roman"/>
                <a:cs typeface="Times New Roman"/>
              </a:rPr>
              <a:t>is the region of </a:t>
            </a:r>
            <a:r>
              <a:rPr sz="3200" dirty="0">
                <a:latin typeface="Times New Roman"/>
                <a:cs typeface="Times New Roman"/>
              </a:rPr>
              <a:t>rejection </a:t>
            </a:r>
            <a:r>
              <a:rPr sz="3200" spc="-10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null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hypothesis.</a:t>
            </a:r>
            <a:endParaRPr sz="3200">
              <a:latin typeface="Times New Roman"/>
              <a:cs typeface="Times New Roman"/>
            </a:endParaRPr>
          </a:p>
          <a:p>
            <a:pPr marL="368300" marR="4318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4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area</a:t>
            </a:r>
            <a:r>
              <a:rPr sz="3200" spc="4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4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critical</a:t>
            </a:r>
            <a:r>
              <a:rPr sz="3200" spc="4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region</a:t>
            </a:r>
            <a:r>
              <a:rPr sz="3200" spc="4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equals</a:t>
            </a:r>
            <a:r>
              <a:rPr sz="3200" spc="4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4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4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level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significance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i="1" dirty="0">
                <a:latin typeface="Times New Roman"/>
                <a:cs typeface="Times New Roman"/>
              </a:rPr>
              <a:t>α</a:t>
            </a:r>
            <a:r>
              <a:rPr sz="3200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368300" marR="41275" indent="-343535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Critical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tail(s)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distribution.</a:t>
            </a:r>
            <a:endParaRPr sz="3200">
              <a:latin typeface="Times New Roman"/>
              <a:cs typeface="Times New Roman"/>
            </a:endParaRPr>
          </a:p>
          <a:p>
            <a:pPr marL="368300" marR="4191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Depending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nature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alternate </a:t>
            </a:r>
            <a:r>
              <a:rPr sz="3200" dirty="0">
                <a:latin typeface="Times New Roman"/>
                <a:cs typeface="Times New Roman"/>
              </a:rPr>
              <a:t> hypothesis (H</a:t>
            </a:r>
            <a:r>
              <a:rPr sz="3150" baseline="-21164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), critical </a:t>
            </a:r>
            <a:r>
              <a:rPr sz="3200" spc="-5" dirty="0">
                <a:latin typeface="Times New Roman"/>
                <a:cs typeface="Times New Roman"/>
              </a:rPr>
              <a:t>region </a:t>
            </a:r>
            <a:r>
              <a:rPr sz="3200" dirty="0">
                <a:latin typeface="Times New Roman"/>
                <a:cs typeface="Times New Roman"/>
              </a:rPr>
              <a:t>may </a:t>
            </a:r>
            <a:r>
              <a:rPr sz="3200" spc="-5" dirty="0">
                <a:latin typeface="Times New Roman"/>
                <a:cs typeface="Times New Roman"/>
              </a:rPr>
              <a:t>lie on </a:t>
            </a:r>
            <a:r>
              <a:rPr sz="3200" spc="-1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side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both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sides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tail(s).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004" y="478663"/>
            <a:ext cx="4494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Test</a:t>
            </a:r>
            <a:r>
              <a:rPr sz="4400" spc="-20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dirty="0"/>
              <a:t>Significance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85140" y="1619452"/>
            <a:ext cx="817435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7034" algn="l"/>
              </a:tabLst>
            </a:pP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9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9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9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procedure</a:t>
            </a:r>
            <a:r>
              <a:rPr sz="3200" spc="9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9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decide</a:t>
            </a:r>
            <a:r>
              <a:rPr sz="3200" spc="96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whether</a:t>
            </a:r>
            <a:r>
              <a:rPr sz="3200" spc="9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  <a:p>
            <a:pPr marL="406400" algn="just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accept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reject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null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 hypothesis</a:t>
            </a:r>
            <a:r>
              <a:rPr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(H</a:t>
            </a:r>
            <a:r>
              <a:rPr sz="3150" b="1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06400" marR="55244" indent="-343535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407034" algn="l"/>
              </a:tabLst>
            </a:pP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used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determine</a:t>
            </a:r>
            <a:r>
              <a:rPr sz="3200" spc="8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whether </a:t>
            </a:r>
            <a:r>
              <a:rPr sz="3200" dirty="0">
                <a:latin typeface="Times New Roman"/>
                <a:cs typeface="Times New Roman"/>
              </a:rPr>
              <a:t> observed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samples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</a:t>
            </a:r>
            <a:r>
              <a:rPr sz="3200" spc="-5" dirty="0">
                <a:latin typeface="Times New Roman"/>
                <a:cs typeface="Times New Roman"/>
              </a:rPr>
              <a:t> significantly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expected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results.</a:t>
            </a:r>
            <a:endParaRPr sz="3200">
              <a:latin typeface="Times New Roman"/>
              <a:cs typeface="Times New Roman"/>
            </a:endParaRPr>
          </a:p>
          <a:p>
            <a:pPr marL="406400" marR="55244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07034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Acceptance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merely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indicates </a:t>
            </a:r>
            <a:r>
              <a:rPr sz="3200" dirty="0">
                <a:latin typeface="Times New Roman"/>
                <a:cs typeface="Times New Roman"/>
              </a:rPr>
              <a:t> that the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did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give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sufficient evidence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 to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reject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hypothesis.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840" y="431038"/>
            <a:ext cx="8148955" cy="52844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93700" marR="43180" indent="-343535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94335" algn="l"/>
              </a:tabLst>
            </a:pPr>
            <a:r>
              <a:rPr sz="3000" dirty="0">
                <a:latin typeface="Times New Roman"/>
                <a:cs typeface="Times New Roman"/>
              </a:rPr>
              <a:t>However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rejection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hypothesis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firm </a:t>
            </a:r>
            <a:r>
              <a:rPr sz="3000" b="1" spc="-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conclusion</a:t>
            </a:r>
            <a:r>
              <a:rPr sz="3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3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sample</a:t>
            </a:r>
            <a:r>
              <a:rPr sz="3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evidence</a:t>
            </a:r>
            <a:r>
              <a:rPr sz="3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rejects</a:t>
            </a:r>
            <a:r>
              <a:rPr sz="3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it.</a:t>
            </a:r>
            <a:endParaRPr sz="3000">
              <a:latin typeface="Times New Roman"/>
              <a:cs typeface="Times New Roman"/>
            </a:endParaRPr>
          </a:p>
          <a:p>
            <a:pPr marL="393700" marR="43180" indent="-343535" algn="just">
              <a:lnSpc>
                <a:spcPct val="90000"/>
              </a:lnSpc>
              <a:spcBef>
                <a:spcPts val="675"/>
              </a:spcBef>
              <a:buFont typeface="Arial MT"/>
              <a:buChar char="•"/>
              <a:tabLst>
                <a:tab pos="394335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When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null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hypothesis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(H</a:t>
            </a:r>
            <a:r>
              <a:rPr sz="3000" b="1" spc="-7" baseline="-20833" dirty="0">
                <a:latin typeface="Times New Roman"/>
                <a:cs typeface="Times New Roman"/>
              </a:rPr>
              <a:t>0</a:t>
            </a:r>
            <a:r>
              <a:rPr sz="3000" b="1" spc="-5" dirty="0">
                <a:latin typeface="Times New Roman"/>
                <a:cs typeface="Times New Roman"/>
              </a:rPr>
              <a:t>)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is</a:t>
            </a:r>
            <a:r>
              <a:rPr sz="3000" b="1" spc="-5" dirty="0">
                <a:latin typeface="Times New Roman"/>
                <a:cs typeface="Times New Roman"/>
              </a:rPr>
              <a:t> accepted,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the 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result is </a:t>
            </a:r>
            <a:r>
              <a:rPr sz="3000" b="1" spc="-5" dirty="0">
                <a:latin typeface="Times New Roman"/>
                <a:cs typeface="Times New Roman"/>
              </a:rPr>
              <a:t>said to be non-significant, </a:t>
            </a:r>
            <a:r>
              <a:rPr sz="3000" spc="-5" dirty="0">
                <a:latin typeface="Times New Roman"/>
                <a:cs typeface="Times New Roman"/>
              </a:rPr>
              <a:t>which </a:t>
            </a:r>
            <a:r>
              <a:rPr sz="3000" dirty="0">
                <a:latin typeface="Times New Roman"/>
                <a:cs typeface="Times New Roman"/>
              </a:rPr>
              <a:t>means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observed </a:t>
            </a:r>
            <a:r>
              <a:rPr sz="3000" spc="-5" dirty="0">
                <a:latin typeface="Times New Roman"/>
                <a:cs typeface="Times New Roman"/>
              </a:rPr>
              <a:t>differences </a:t>
            </a:r>
            <a:r>
              <a:rPr sz="3000" dirty="0">
                <a:latin typeface="Times New Roman"/>
                <a:cs typeface="Times New Roman"/>
              </a:rPr>
              <a:t>are due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chance caused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process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sampling.</a:t>
            </a:r>
            <a:endParaRPr sz="3000">
              <a:latin typeface="Times New Roman"/>
              <a:cs typeface="Times New Roman"/>
            </a:endParaRPr>
          </a:p>
          <a:p>
            <a:pPr marL="393700" marR="43815" indent="-343535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94335" algn="l"/>
              </a:tabLst>
            </a:pPr>
            <a:r>
              <a:rPr sz="3000" b="1" dirty="0">
                <a:latin typeface="Times New Roman"/>
                <a:cs typeface="Times New Roman"/>
              </a:rPr>
              <a:t>When </a:t>
            </a:r>
            <a:r>
              <a:rPr sz="3000" b="1" spc="-5" dirty="0">
                <a:latin typeface="Times New Roman"/>
                <a:cs typeface="Times New Roman"/>
              </a:rPr>
              <a:t>null hypothesis (H</a:t>
            </a:r>
            <a:r>
              <a:rPr sz="3000" b="1" spc="-7" baseline="-20833" dirty="0">
                <a:latin typeface="Times New Roman"/>
                <a:cs typeface="Times New Roman"/>
              </a:rPr>
              <a:t>0</a:t>
            </a:r>
            <a:r>
              <a:rPr sz="3000" b="1" spc="-5" dirty="0">
                <a:latin typeface="Times New Roman"/>
                <a:cs typeface="Times New Roman"/>
              </a:rPr>
              <a:t>) is rejected, </a:t>
            </a:r>
            <a:r>
              <a:rPr sz="3000" b="1" dirty="0">
                <a:latin typeface="Times New Roman"/>
                <a:cs typeface="Times New Roman"/>
              </a:rPr>
              <a:t>which 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means </a:t>
            </a:r>
            <a:r>
              <a:rPr sz="3000" b="1" spc="-10" dirty="0">
                <a:latin typeface="Times New Roman"/>
                <a:cs typeface="Times New Roman"/>
              </a:rPr>
              <a:t>the </a:t>
            </a:r>
            <a:r>
              <a:rPr sz="3000" b="1" spc="-5" dirty="0">
                <a:latin typeface="Times New Roman"/>
                <a:cs typeface="Times New Roman"/>
              </a:rPr>
              <a:t>alternate hypothesis (H</a:t>
            </a:r>
            <a:r>
              <a:rPr sz="3000" b="1" spc="-7" baseline="-20833" dirty="0">
                <a:latin typeface="Times New Roman"/>
                <a:cs typeface="Times New Roman"/>
              </a:rPr>
              <a:t>1</a:t>
            </a:r>
            <a:r>
              <a:rPr sz="3000" b="1" spc="-5" dirty="0">
                <a:latin typeface="Times New Roman"/>
                <a:cs typeface="Times New Roman"/>
              </a:rPr>
              <a:t>) </a:t>
            </a:r>
            <a:r>
              <a:rPr sz="3000" b="1" spc="-10" dirty="0">
                <a:latin typeface="Times New Roman"/>
                <a:cs typeface="Times New Roman"/>
              </a:rPr>
              <a:t>is </a:t>
            </a:r>
            <a:r>
              <a:rPr sz="3000" b="1" dirty="0">
                <a:latin typeface="Times New Roman"/>
                <a:cs typeface="Times New Roman"/>
              </a:rPr>
              <a:t>accepted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and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the</a:t>
            </a:r>
            <a:r>
              <a:rPr sz="3000" b="1" spc="-10" dirty="0">
                <a:latin typeface="Times New Roman"/>
                <a:cs typeface="Times New Roman"/>
              </a:rPr>
              <a:t> result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is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said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to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be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significant.</a:t>
            </a:r>
            <a:endParaRPr sz="3000">
              <a:latin typeface="Times New Roman"/>
              <a:cs typeface="Times New Roman"/>
            </a:endParaRPr>
          </a:p>
          <a:p>
            <a:pPr marL="393700" marR="43815" indent="-343535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94335" algn="l"/>
              </a:tabLst>
            </a:pPr>
            <a:r>
              <a:rPr sz="3000" spc="-5" dirty="0">
                <a:latin typeface="Times New Roman"/>
                <a:cs typeface="Times New Roman"/>
              </a:rPr>
              <a:t>Since </a:t>
            </a:r>
            <a:r>
              <a:rPr sz="3000" dirty="0">
                <a:latin typeface="Times New Roman"/>
                <a:cs typeface="Times New Roman"/>
              </a:rPr>
              <a:t>the test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based </a:t>
            </a:r>
            <a:r>
              <a:rPr sz="3000" spc="-5" dirty="0">
                <a:latin typeface="Times New Roman"/>
                <a:cs typeface="Times New Roman"/>
              </a:rPr>
              <a:t>on sample </a:t>
            </a:r>
            <a:r>
              <a:rPr sz="3000" dirty="0">
                <a:latin typeface="Times New Roman"/>
                <a:cs typeface="Times New Roman"/>
              </a:rPr>
              <a:t>observation, 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decision</a:t>
            </a:r>
            <a:r>
              <a:rPr sz="3000" dirty="0">
                <a:latin typeface="Times New Roman"/>
                <a:cs typeface="Times New Roman"/>
              </a:rPr>
              <a:t> 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acceptance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rejection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null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hypothesis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subject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some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error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5" dirty="0">
                <a:latin typeface="Times New Roman"/>
                <a:cs typeface="Times New Roman"/>
              </a:rPr>
              <a:t>risk.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980" y="478663"/>
            <a:ext cx="5640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Level</a:t>
            </a:r>
            <a:r>
              <a:rPr sz="4400" spc="-40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dirty="0"/>
              <a:t>Significance</a:t>
            </a:r>
            <a:r>
              <a:rPr sz="4400" spc="-55" dirty="0"/>
              <a:t> </a:t>
            </a:r>
            <a:r>
              <a:rPr sz="4400" dirty="0"/>
              <a:t>(α)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2133"/>
            <a:ext cx="8072755" cy="4416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Represented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  <a:tab pos="1251585" algn="l"/>
                <a:tab pos="1694814" algn="l"/>
                <a:tab pos="2364740" algn="l"/>
                <a:tab pos="4319905" algn="l"/>
                <a:tab pos="4830445" algn="l"/>
                <a:tab pos="6877684" algn="l"/>
                <a:tab pos="7900670" algn="l"/>
              </a:tabLst>
            </a:pPr>
            <a:r>
              <a:rPr sz="3200" dirty="0">
                <a:latin typeface="Times New Roman"/>
                <a:cs typeface="Times New Roman"/>
              </a:rPr>
              <a:t>This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pr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babili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y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commit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ng	</a:t>
            </a:r>
            <a:r>
              <a:rPr sz="3200" b="1" spc="-245" dirty="0">
                <a:latin typeface="Times New Roman"/>
                <a:cs typeface="Times New Roman"/>
              </a:rPr>
              <a:t>T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r>
              <a:rPr sz="3200" b="1" spc="-15" dirty="0">
                <a:latin typeface="Times New Roman"/>
                <a:cs typeface="Times New Roman"/>
              </a:rPr>
              <a:t>p</a:t>
            </a:r>
            <a:r>
              <a:rPr sz="3200" b="1" dirty="0">
                <a:latin typeface="Times New Roman"/>
                <a:cs typeface="Times New Roman"/>
              </a:rPr>
              <a:t>e	I  </a:t>
            </a:r>
            <a:r>
              <a:rPr sz="3200" b="1" spc="-5" dirty="0">
                <a:latin typeface="Times New Roman"/>
                <a:cs typeface="Times New Roman"/>
              </a:rPr>
              <a:t>error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  <a:tab pos="765175" algn="l"/>
                <a:tab pos="2442210" algn="l"/>
                <a:tab pos="3100705" algn="l"/>
                <a:tab pos="4479925" algn="l"/>
                <a:tab pos="4979670" algn="l"/>
                <a:tab pos="5911215" algn="l"/>
                <a:tab pos="7745095" algn="l"/>
              </a:tabLst>
            </a:pPr>
            <a:r>
              <a:rPr sz="3200" dirty="0">
                <a:latin typeface="Times New Roman"/>
                <a:cs typeface="Times New Roman"/>
              </a:rPr>
              <a:t>It	measures	the	amo</a:t>
            </a:r>
            <a:r>
              <a:rPr sz="3200" spc="-2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nt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risks	associ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ted	</a:t>
            </a:r>
            <a:r>
              <a:rPr sz="3200" spc="-1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taking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decisions.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  <a:tab pos="1288415" algn="l"/>
                <a:tab pos="2446655" algn="l"/>
                <a:tab pos="3199765" algn="l"/>
                <a:tab pos="3723640" algn="l"/>
                <a:tab pos="4318635" algn="l"/>
                <a:tab pos="5659755" algn="l"/>
                <a:tab pos="6908165" algn="l"/>
              </a:tabLst>
            </a:pPr>
            <a:r>
              <a:rPr sz="3200" dirty="0">
                <a:latin typeface="Times New Roman"/>
                <a:cs typeface="Times New Roman"/>
              </a:rPr>
              <a:t>This	factor	has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	chosen	be</a:t>
            </a:r>
            <a:r>
              <a:rPr sz="3200" spc="-2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ore	sa</a:t>
            </a:r>
            <a:r>
              <a:rPr sz="3200" spc="-2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ple  information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collected.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either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0.01</a:t>
            </a:r>
            <a:r>
              <a:rPr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0.05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73350" marR="5080" indent="-15582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How to compute the </a:t>
            </a:r>
            <a:r>
              <a:rPr dirty="0"/>
              <a:t>level </a:t>
            </a:r>
            <a:r>
              <a:rPr spc="-5" dirty="0"/>
              <a:t>of </a:t>
            </a:r>
            <a:r>
              <a:rPr spc="-985" dirty="0"/>
              <a:t> </a:t>
            </a:r>
            <a:r>
              <a:rPr dirty="0"/>
              <a:t>significance?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619452"/>
            <a:ext cx="8099425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905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spc="-114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measure </a:t>
            </a:r>
            <a:r>
              <a:rPr sz="3200" spc="-5" dirty="0">
                <a:latin typeface="Times New Roman"/>
                <a:cs typeface="Times New Roman"/>
              </a:rPr>
              <a:t>the level </a:t>
            </a:r>
            <a:r>
              <a:rPr sz="3200" dirty="0">
                <a:latin typeface="Times New Roman"/>
                <a:cs typeface="Times New Roman"/>
              </a:rPr>
              <a:t>of statistical significance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result,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investigator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needs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calculate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p-value.</a:t>
            </a:r>
            <a:endParaRPr sz="3200">
              <a:latin typeface="Times New Roman"/>
              <a:cs typeface="Times New Roman"/>
            </a:endParaRPr>
          </a:p>
          <a:p>
            <a:pPr marL="368300" marR="17780" indent="-34353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probability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identifying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effect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provides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null hypothesis (H</a:t>
            </a:r>
            <a:r>
              <a:rPr sz="3150" baseline="-21164" dirty="0"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)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true.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962" y="5182361"/>
            <a:ext cx="8305800" cy="1295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180975" marR="222250" indent="859790">
              <a:lnSpc>
                <a:spcPct val="100000"/>
              </a:lnSpc>
              <a:spcBef>
                <a:spcPts val="1160"/>
              </a:spcBef>
            </a:pP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When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p-value is less than the level of 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significance</a:t>
            </a:r>
            <a:r>
              <a:rPr sz="32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(α),</a:t>
            </a:r>
            <a:r>
              <a:rPr sz="32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null</a:t>
            </a:r>
            <a:r>
              <a:rPr sz="32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hypothesis</a:t>
            </a:r>
            <a:r>
              <a:rPr sz="32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rejected.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4195" marR="5080" indent="-18021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Interpretation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p-value</a:t>
            </a:r>
            <a:r>
              <a:rPr spc="5" dirty="0"/>
              <a:t> </a:t>
            </a:r>
            <a:r>
              <a:rPr spc="-5" dirty="0"/>
              <a:t>based on</a:t>
            </a:r>
            <a:r>
              <a:rPr spc="15" dirty="0"/>
              <a:t> </a:t>
            </a:r>
            <a:r>
              <a:rPr spc="-5" dirty="0"/>
              <a:t>level </a:t>
            </a:r>
            <a:r>
              <a:rPr spc="-98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dirty="0"/>
              <a:t>significance</a:t>
            </a:r>
            <a:r>
              <a:rPr spc="-10" dirty="0"/>
              <a:t> </a:t>
            </a:r>
            <a:r>
              <a:rPr spc="-5" dirty="0"/>
              <a:t>(10%)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8074659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&gt;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0.1,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will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assumption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null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&gt;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0.05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≤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0.1,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means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will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low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assumption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null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hypothesis.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&gt;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0.01</a:t>
            </a:r>
            <a:r>
              <a:rPr sz="3200" spc="2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≤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0.05,</a:t>
            </a:r>
            <a:r>
              <a:rPr sz="3200" spc="2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spc="2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strong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assumption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about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null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  <a:tab pos="841375" algn="l"/>
                <a:tab pos="1260475" algn="l"/>
                <a:tab pos="1697989" algn="l"/>
                <a:tab pos="2727325" algn="l"/>
                <a:tab pos="3641725" algn="l"/>
                <a:tab pos="4037965" algn="l"/>
                <a:tab pos="4975225" algn="l"/>
                <a:tab pos="6208395" algn="l"/>
              </a:tabLst>
            </a:pPr>
            <a:r>
              <a:rPr sz="3200" dirty="0">
                <a:latin typeface="Times New Roman"/>
                <a:cs typeface="Times New Roman"/>
              </a:rPr>
              <a:t>If	p	≤	</a:t>
            </a:r>
            <a:r>
              <a:rPr sz="3200" spc="-10" dirty="0"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.</a:t>
            </a:r>
            <a:r>
              <a:rPr sz="3200" spc="-5" dirty="0">
                <a:latin typeface="Times New Roman"/>
                <a:cs typeface="Times New Roman"/>
              </a:rPr>
              <a:t>0</a:t>
            </a:r>
            <a:r>
              <a:rPr sz="3200" spc="5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,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	a	v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y	strong	assumpt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  </a:t>
            </a:r>
            <a:r>
              <a:rPr sz="3200" spc="5" dirty="0">
                <a:latin typeface="Times New Roman"/>
                <a:cs typeface="Times New Roman"/>
              </a:rPr>
              <a:t>about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indicated.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673" y="478663"/>
            <a:ext cx="2169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Contents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507808"/>
            <a:ext cx="6939915" cy="319849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70"/>
              </a:spcBef>
              <a:buFont typeface="Arial MT"/>
              <a:buChar char="•"/>
              <a:tabLst>
                <a:tab pos="299720" algn="l"/>
              </a:tabLst>
            </a:pPr>
            <a:r>
              <a:rPr sz="3600" dirty="0">
                <a:latin typeface="Times New Roman"/>
                <a:cs typeface="Times New Roman"/>
              </a:rPr>
              <a:t>Null</a:t>
            </a:r>
            <a:r>
              <a:rPr sz="3600" spc="-5" dirty="0">
                <a:latin typeface="Times New Roman"/>
                <a:cs typeface="Times New Roman"/>
              </a:rPr>
              <a:t> and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Alternative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hypotheses</a:t>
            </a:r>
            <a:endParaRPr sz="3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99720" algn="l"/>
              </a:tabLst>
            </a:pPr>
            <a:r>
              <a:rPr sz="3600" spc="-55" dirty="0">
                <a:latin typeface="Times New Roman"/>
                <a:cs typeface="Times New Roman"/>
              </a:rPr>
              <a:t>Types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errors</a:t>
            </a:r>
            <a:endParaRPr sz="3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99720" algn="l"/>
              </a:tabLst>
            </a:pPr>
            <a:r>
              <a:rPr sz="3600" spc="-5" dirty="0">
                <a:latin typeface="Times New Roman"/>
                <a:cs typeface="Times New Roman"/>
              </a:rPr>
              <a:t>Neyman–Pearson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lemma</a:t>
            </a:r>
            <a:endParaRPr sz="36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4240"/>
              </a:lnSpc>
              <a:spcBef>
                <a:spcPts val="1040"/>
              </a:spcBef>
              <a:buFont typeface="Arial MT"/>
              <a:buChar char="•"/>
              <a:tabLst>
                <a:tab pos="299720" algn="l"/>
              </a:tabLst>
            </a:pPr>
            <a:r>
              <a:rPr sz="3600" spc="-5" dirty="0">
                <a:latin typeface="Times New Roman"/>
                <a:cs typeface="Times New Roman"/>
              </a:rPr>
              <a:t>Most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Powerful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(MP)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Uniformly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Most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Powerful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(UMP)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tests.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118" y="512191"/>
            <a:ext cx="7911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Rejection</a:t>
            </a:r>
            <a:r>
              <a:rPr spc="-25" dirty="0"/>
              <a:t> </a:t>
            </a:r>
            <a:r>
              <a:rPr spc="-5" dirty="0"/>
              <a:t>rule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Null </a:t>
            </a:r>
            <a:r>
              <a:rPr dirty="0"/>
              <a:t>Hypothesis</a:t>
            </a:r>
            <a:r>
              <a:rPr spc="-10" dirty="0"/>
              <a:t> </a:t>
            </a:r>
            <a:r>
              <a:rPr spc="5" dirty="0"/>
              <a:t>(H</a:t>
            </a:r>
            <a:r>
              <a:rPr sz="3975" spc="7" baseline="-20964" dirty="0"/>
              <a:t>0</a:t>
            </a:r>
            <a:r>
              <a:rPr sz="4000" spc="5" dirty="0"/>
              <a:t>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22133"/>
            <a:ext cx="8073390" cy="16846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&lt;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α,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reject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  <a:tab pos="866140" algn="l"/>
                <a:tab pos="1308100" algn="l"/>
                <a:tab pos="1777364" algn="l"/>
                <a:tab pos="2334260" algn="l"/>
                <a:tab pos="3271520" algn="l"/>
                <a:tab pos="4100829" algn="l"/>
                <a:tab pos="5423535" algn="l"/>
                <a:tab pos="6182995" algn="l"/>
                <a:tab pos="7327265" algn="l"/>
              </a:tabLst>
            </a:pPr>
            <a:r>
              <a:rPr sz="3200" dirty="0">
                <a:latin typeface="Times New Roman"/>
                <a:cs typeface="Times New Roman"/>
              </a:rPr>
              <a:t>If	p	&gt;	α,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hen	one	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hould	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	reje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	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.,  accept)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338" y="478663"/>
            <a:ext cx="2974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Power</a:t>
            </a:r>
            <a:r>
              <a:rPr sz="4400" spc="-60" dirty="0"/>
              <a:t> </a:t>
            </a:r>
            <a:r>
              <a:rPr sz="4400" dirty="0"/>
              <a:t>of</a:t>
            </a:r>
            <a:r>
              <a:rPr sz="4400" spc="-40" dirty="0"/>
              <a:t> </a:t>
            </a:r>
            <a:r>
              <a:rPr sz="4400" dirty="0"/>
              <a:t>test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1522133"/>
            <a:ext cx="7435850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α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probability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committing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Type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 error</a:t>
            </a:r>
            <a:endParaRPr sz="3200">
              <a:latin typeface="Times New Roman"/>
              <a:cs typeface="Times New Roman"/>
            </a:endParaRPr>
          </a:p>
          <a:p>
            <a:pPr marL="278193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P(reject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150" spc="7" baseline="-21164" dirty="0">
                <a:latin typeface="Times New Roman"/>
                <a:cs typeface="Times New Roman"/>
              </a:rPr>
              <a:t>0</a:t>
            </a:r>
            <a:r>
              <a:rPr sz="3200" spc="5" dirty="0">
                <a:latin typeface="Times New Roman"/>
                <a:cs typeface="Times New Roman"/>
              </a:rPr>
              <a:t>/H</a:t>
            </a:r>
            <a:r>
              <a:rPr sz="3150" spc="7" baseline="-21164" dirty="0">
                <a:latin typeface="Times New Roman"/>
                <a:cs typeface="Times New Roman"/>
              </a:rPr>
              <a:t>1</a:t>
            </a:r>
            <a:r>
              <a:rPr sz="3200" spc="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β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probability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committing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Type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II error</a:t>
            </a:r>
            <a:endParaRPr sz="3200">
              <a:latin typeface="Times New Roman"/>
              <a:cs typeface="Times New Roman"/>
            </a:endParaRPr>
          </a:p>
          <a:p>
            <a:pPr marL="278193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P(accept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150" spc="7" baseline="-21164" dirty="0">
                <a:latin typeface="Times New Roman"/>
                <a:cs typeface="Times New Roman"/>
              </a:rPr>
              <a:t>0</a:t>
            </a:r>
            <a:r>
              <a:rPr sz="3200" spc="5" dirty="0">
                <a:latin typeface="Times New Roman"/>
                <a:cs typeface="Times New Roman"/>
              </a:rPr>
              <a:t>/H</a:t>
            </a:r>
            <a:r>
              <a:rPr sz="3150" spc="7" baseline="-21164" dirty="0">
                <a:latin typeface="Times New Roman"/>
                <a:cs typeface="Times New Roman"/>
              </a:rPr>
              <a:t>1</a:t>
            </a:r>
            <a:r>
              <a:rPr sz="3200" spc="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685800" algn="ctr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Power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test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(1-β)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862" y="478663"/>
            <a:ext cx="7939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Critical</a:t>
            </a:r>
            <a:r>
              <a:rPr sz="4400" spc="-15" dirty="0"/>
              <a:t> </a:t>
            </a:r>
            <a:r>
              <a:rPr sz="4400" dirty="0"/>
              <a:t>values</a:t>
            </a:r>
            <a:r>
              <a:rPr sz="4400" spc="-40" dirty="0"/>
              <a:t> </a:t>
            </a:r>
            <a:r>
              <a:rPr sz="4400" dirty="0"/>
              <a:t>or</a:t>
            </a:r>
            <a:r>
              <a:rPr sz="4400" spc="-15" dirty="0"/>
              <a:t> </a:t>
            </a:r>
            <a:r>
              <a:rPr sz="4400" dirty="0"/>
              <a:t>significant</a:t>
            </a:r>
            <a:r>
              <a:rPr sz="4400" spc="-40" dirty="0"/>
              <a:t> </a:t>
            </a:r>
            <a:r>
              <a:rPr sz="4400" dirty="0"/>
              <a:t>values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619452"/>
            <a:ext cx="8099425" cy="256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778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value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statistic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150" baseline="-21164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*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 separates the area </a:t>
            </a:r>
            <a:r>
              <a:rPr sz="3200" spc="-5" dirty="0">
                <a:latin typeface="Times New Roman"/>
                <a:cs typeface="Times New Roman"/>
              </a:rPr>
              <a:t>under the </a:t>
            </a:r>
            <a:r>
              <a:rPr sz="3200" dirty="0">
                <a:latin typeface="Times New Roman"/>
                <a:cs typeface="Times New Roman"/>
              </a:rPr>
              <a:t>probability curve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critical region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non-critical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region.</a:t>
            </a:r>
            <a:endParaRPr sz="3200">
              <a:latin typeface="Times New Roman"/>
              <a:cs typeface="Times New Roman"/>
            </a:endParaRPr>
          </a:p>
          <a:p>
            <a:pPr marL="368300" marR="19685" indent="-34353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Note: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Critical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region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3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rejection region,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non-critical</a:t>
            </a:r>
            <a:r>
              <a:rPr sz="32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region</a:t>
            </a:r>
            <a:r>
              <a:rPr sz="32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the</a:t>
            </a:r>
            <a:r>
              <a:rPr sz="32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acceptance</a:t>
            </a:r>
            <a:r>
              <a:rPr sz="32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region.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586" y="478663"/>
            <a:ext cx="7786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One-tailed</a:t>
            </a:r>
            <a:r>
              <a:rPr sz="4400" spc="-40" dirty="0"/>
              <a:t> </a:t>
            </a:r>
            <a:r>
              <a:rPr sz="4400" dirty="0"/>
              <a:t>test</a:t>
            </a:r>
            <a:r>
              <a:rPr sz="4400" spc="-15" dirty="0"/>
              <a:t> </a:t>
            </a:r>
            <a:r>
              <a:rPr sz="4400" dirty="0"/>
              <a:t>and</a:t>
            </a:r>
            <a:r>
              <a:rPr sz="4400" spc="-35" dirty="0"/>
              <a:t> </a:t>
            </a:r>
            <a:r>
              <a:rPr sz="4400" dirty="0"/>
              <a:t>two-tailed</a:t>
            </a:r>
            <a:r>
              <a:rPr sz="4400" spc="-30" dirty="0"/>
              <a:t> </a:t>
            </a:r>
            <a:r>
              <a:rPr sz="4400" dirty="0"/>
              <a:t>tests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920" y="2110382"/>
            <a:ext cx="7800931" cy="23092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73" y="1676400"/>
            <a:ext cx="8152321" cy="36628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4838" y="478663"/>
            <a:ext cx="3354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Two-tailed</a:t>
            </a:r>
            <a:r>
              <a:rPr sz="4400" spc="-70" dirty="0"/>
              <a:t> </a:t>
            </a:r>
            <a:r>
              <a:rPr sz="4400" dirty="0"/>
              <a:t>test</a:t>
            </a:r>
            <a:endParaRPr sz="4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270" y="478663"/>
            <a:ext cx="3302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One-tailed</a:t>
            </a:r>
            <a:r>
              <a:rPr sz="4400" spc="-90" dirty="0"/>
              <a:t> </a:t>
            </a:r>
            <a:r>
              <a:rPr sz="4400" dirty="0"/>
              <a:t>test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7840" y="1619452"/>
            <a:ext cx="8164195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58419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4335" algn="l"/>
              </a:tabLst>
            </a:pPr>
            <a:r>
              <a:rPr sz="3200" dirty="0">
                <a:latin typeface="Times New Roman"/>
                <a:cs typeface="Times New Roman"/>
              </a:rPr>
              <a:t>One-tailed test </a:t>
            </a:r>
            <a:r>
              <a:rPr sz="3200" spc="-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right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one-tailed test and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one-tailed</a:t>
            </a:r>
            <a:r>
              <a:rPr sz="3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test.</a:t>
            </a:r>
            <a:endParaRPr sz="3200">
              <a:latin typeface="Times New Roman"/>
              <a:cs typeface="Times New Roman"/>
            </a:endParaRPr>
          </a:p>
          <a:p>
            <a:pPr marL="393700" marR="5588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4335" algn="l"/>
              </a:tabLst>
            </a:pP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alternative</a:t>
            </a:r>
            <a:r>
              <a:rPr sz="3200" dirty="0">
                <a:latin typeface="Times New Roman"/>
                <a:cs typeface="Times New Roman"/>
              </a:rPr>
              <a:t> hypothesis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greater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than</a:t>
            </a:r>
            <a:r>
              <a:rPr sz="3200" dirty="0">
                <a:latin typeface="Times New Roman"/>
                <a:cs typeface="Times New Roman"/>
              </a:rPr>
              <a:t> type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150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µ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µ</a:t>
            </a:r>
            <a:r>
              <a:rPr sz="3150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entire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critical region of area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α </a:t>
            </a:r>
            <a:r>
              <a:rPr sz="3200" dirty="0">
                <a:latin typeface="Times New Roman"/>
                <a:cs typeface="Times New Roman"/>
              </a:rPr>
              <a:t>lies </a:t>
            </a:r>
            <a:r>
              <a:rPr sz="3200" spc="-5" dirty="0">
                <a:latin typeface="Times New Roman"/>
                <a:cs typeface="Times New Roman"/>
              </a:rPr>
              <a:t>on the right </a:t>
            </a:r>
            <a:r>
              <a:rPr sz="3200" dirty="0">
                <a:latin typeface="Times New Roman"/>
                <a:cs typeface="Times New Roman"/>
              </a:rPr>
              <a:t>side </a:t>
            </a:r>
            <a:r>
              <a:rPr sz="3200" spc="5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curve.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661" y="478663"/>
            <a:ext cx="6185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One-sided</a:t>
            </a:r>
            <a:r>
              <a:rPr sz="4400" spc="-50" dirty="0"/>
              <a:t> </a:t>
            </a:r>
            <a:r>
              <a:rPr sz="4400" dirty="0"/>
              <a:t>(right</a:t>
            </a:r>
            <a:r>
              <a:rPr sz="4400" spc="-35" dirty="0"/>
              <a:t> </a:t>
            </a:r>
            <a:r>
              <a:rPr sz="4400" dirty="0"/>
              <a:t>tailed)</a:t>
            </a:r>
            <a:r>
              <a:rPr sz="4400" spc="-35" dirty="0"/>
              <a:t> </a:t>
            </a:r>
            <a:r>
              <a:rPr sz="4400" dirty="0"/>
              <a:t>test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324" y="2057400"/>
            <a:ext cx="817280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108" y="302717"/>
            <a:ext cx="5875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One-sided</a:t>
            </a:r>
            <a:r>
              <a:rPr sz="4400" spc="-50" dirty="0"/>
              <a:t> </a:t>
            </a:r>
            <a:r>
              <a:rPr sz="4400" dirty="0"/>
              <a:t>(left</a:t>
            </a:r>
            <a:r>
              <a:rPr sz="4400" spc="-35" dirty="0"/>
              <a:t> </a:t>
            </a:r>
            <a:r>
              <a:rPr sz="4400" dirty="0"/>
              <a:t>tailed)</a:t>
            </a:r>
            <a:r>
              <a:rPr sz="4400" spc="-30" dirty="0"/>
              <a:t> </a:t>
            </a:r>
            <a:r>
              <a:rPr sz="4400" dirty="0"/>
              <a:t>test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037589"/>
            <a:ext cx="8098790" cy="183133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8300" marR="17780" indent="-343535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the alternative </a:t>
            </a:r>
            <a:r>
              <a:rPr sz="3200" dirty="0">
                <a:latin typeface="Times New Roman"/>
                <a:cs typeface="Times New Roman"/>
              </a:rPr>
              <a:t>hypothesis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of the </a:t>
            </a:r>
            <a:r>
              <a:rPr sz="3200" spc="-5" dirty="0">
                <a:latin typeface="Times New Roman"/>
                <a:cs typeface="Times New Roman"/>
              </a:rPr>
              <a:t>less </a:t>
            </a:r>
            <a:r>
              <a:rPr sz="3200" dirty="0">
                <a:latin typeface="Times New Roman"/>
                <a:cs typeface="Times New Roman"/>
              </a:rPr>
              <a:t> than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type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150" spc="7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µ</a:t>
            </a:r>
            <a:r>
              <a:rPr sz="3150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µ</a:t>
            </a:r>
            <a:r>
              <a:rPr sz="3150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3200" dirty="0">
                <a:latin typeface="Times New Roman"/>
                <a:cs typeface="Times New Roman"/>
              </a:rPr>
              <a:t>, then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entire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critical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region of </a:t>
            </a:r>
            <a:r>
              <a:rPr sz="3200" dirty="0">
                <a:latin typeface="Times New Roman"/>
                <a:cs typeface="Times New Roman"/>
              </a:rPr>
              <a:t>area α lies </a:t>
            </a:r>
            <a:r>
              <a:rPr sz="3200" spc="-5" dirty="0">
                <a:latin typeface="Times New Roman"/>
                <a:cs typeface="Times New Roman"/>
              </a:rPr>
              <a:t>on </a:t>
            </a:r>
            <a:r>
              <a:rPr sz="3200" dirty="0">
                <a:latin typeface="Times New Roman"/>
                <a:cs typeface="Times New Roman"/>
              </a:rPr>
              <a:t>the left side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dirty="0">
                <a:latin typeface="Times New Roman"/>
                <a:cs typeface="Times New Roman"/>
              </a:rPr>
              <a:t> curve.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0" y="3063238"/>
            <a:ext cx="8048273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256" y="1997964"/>
            <a:ext cx="8198524" cy="28554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81557"/>
            <a:ext cx="8074659" cy="5099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One-tailed </a:t>
            </a:r>
            <a:r>
              <a:rPr sz="3200" spc="-5" dirty="0">
                <a:latin typeface="Times New Roman"/>
                <a:cs typeface="Times New Roman"/>
              </a:rPr>
              <a:t>test </a:t>
            </a:r>
            <a:r>
              <a:rPr sz="3200" dirty="0">
                <a:latin typeface="Times New Roman"/>
                <a:cs typeface="Times New Roman"/>
              </a:rPr>
              <a:t>of hypothesis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used </a:t>
            </a:r>
            <a:r>
              <a:rPr sz="3200" spc="-5" dirty="0">
                <a:latin typeface="Times New Roman"/>
                <a:cs typeface="Times New Roman"/>
              </a:rPr>
              <a:t>when </a:t>
            </a:r>
            <a:r>
              <a:rPr sz="3200" spc="-1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talks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type I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spc="-55" dirty="0">
                <a:latin typeface="Times New Roman"/>
                <a:cs typeface="Times New Roman"/>
              </a:rPr>
              <a:t>error.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hypothesis test is </a:t>
            </a:r>
            <a:r>
              <a:rPr sz="3200" dirty="0">
                <a:latin typeface="Times New Roman"/>
                <a:cs typeface="Times New Roman"/>
              </a:rPr>
              <a:t>also </a:t>
            </a:r>
            <a:r>
              <a:rPr sz="3200" spc="-5" dirty="0">
                <a:latin typeface="Times New Roman"/>
                <a:cs typeface="Times New Roman"/>
              </a:rPr>
              <a:t>called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b="1" spc="-5" dirty="0">
                <a:latin typeface="Times New Roman"/>
                <a:cs typeface="Times New Roman"/>
              </a:rPr>
              <a:t>one-sided </a:t>
            </a:r>
            <a:r>
              <a:rPr sz="3200" b="1" dirty="0">
                <a:latin typeface="Times New Roman"/>
                <a:cs typeface="Times New Roman"/>
              </a:rPr>
              <a:t> test</a:t>
            </a:r>
            <a:r>
              <a:rPr sz="3200" b="1" spc="7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7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7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designed</a:t>
            </a:r>
            <a:r>
              <a:rPr sz="3200" spc="7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7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identify</a:t>
            </a:r>
            <a:r>
              <a:rPr sz="3200" spc="7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7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difference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hypothesized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</a:t>
            </a:r>
            <a:r>
              <a:rPr sz="3200" dirty="0">
                <a:latin typeface="Times New Roman"/>
                <a:cs typeface="Times New Roman"/>
              </a:rPr>
              <a:t> one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direction.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called</a:t>
            </a:r>
            <a:r>
              <a:rPr sz="3200" dirty="0">
                <a:latin typeface="Times New Roman"/>
                <a:cs typeface="Times New Roman"/>
              </a:rPr>
              <a:t> directional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because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 includes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directional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prediction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statement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hypothesis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location </a:t>
            </a:r>
            <a:r>
              <a:rPr sz="3200" dirty="0">
                <a:latin typeface="Times New Roman"/>
                <a:cs typeface="Times New Roman"/>
              </a:rPr>
              <a:t>of the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critical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12191"/>
            <a:ext cx="7541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Introduction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to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Hypothesis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3"/>
            <a:ext cx="80740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353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Hypothesis </a:t>
            </a:r>
            <a:r>
              <a:rPr sz="3000" dirty="0">
                <a:latin typeface="Times New Roman"/>
                <a:cs typeface="Times New Roman"/>
              </a:rPr>
              <a:t>testing </a:t>
            </a:r>
            <a:r>
              <a:rPr sz="3000" spc="-5" dirty="0">
                <a:latin typeface="Times New Roman"/>
                <a:cs typeface="Times New Roman"/>
              </a:rPr>
              <a:t>is one </a:t>
            </a:r>
            <a:r>
              <a:rPr sz="3000" spc="-10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most </a:t>
            </a:r>
            <a:r>
              <a:rPr sz="3000" dirty="0">
                <a:latin typeface="Times New Roman"/>
                <a:cs typeface="Times New Roman"/>
              </a:rPr>
              <a:t>important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concepts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statistics.</a:t>
            </a:r>
            <a:endParaRPr sz="30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Heavily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Statisticians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000" spc="7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Machine </a:t>
            </a:r>
            <a:r>
              <a:rPr sz="3000" b="1" spc="-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Engineers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Scientists.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Statistical tests are used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check whether a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null </a:t>
            </a:r>
            <a:r>
              <a:rPr sz="3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hypothesis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rejected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</a:t>
            </a:r>
            <a:r>
              <a:rPr sz="3000" b="1" u="heavy" spc="7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rejected 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(accepted)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Statistical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tests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assume</a:t>
            </a:r>
            <a:r>
              <a:rPr sz="3000" dirty="0">
                <a:latin typeface="Times New Roman"/>
                <a:cs typeface="Times New Roman"/>
              </a:rPr>
              <a:t> 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null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hypothesis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3000" b="1" spc="-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relationship</a:t>
            </a:r>
            <a:r>
              <a:rPr sz="3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3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no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difference</a:t>
            </a:r>
            <a:r>
              <a:rPr sz="3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between</a:t>
            </a:r>
            <a:r>
              <a:rPr sz="3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groups.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732789"/>
            <a:ext cx="8125459" cy="51968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0" marR="31115" indent="-343535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09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critical</a:t>
            </a:r>
            <a:r>
              <a:rPr sz="3200" spc="509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region</a:t>
            </a:r>
            <a:r>
              <a:rPr sz="3200" spc="5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5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one-sided</a:t>
            </a:r>
            <a:r>
              <a:rPr sz="3200" spc="5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</a:t>
            </a:r>
            <a:r>
              <a:rPr sz="3200" spc="5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5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 of values less </a:t>
            </a:r>
            <a:r>
              <a:rPr sz="3200" spc="-5" dirty="0">
                <a:latin typeface="Times New Roman"/>
                <a:cs typeface="Times New Roman"/>
              </a:rPr>
              <a:t>than </a:t>
            </a:r>
            <a:r>
              <a:rPr sz="3200" dirty="0">
                <a:latin typeface="Times New Roman"/>
                <a:cs typeface="Times New Roman"/>
              </a:rPr>
              <a:t>the critical value 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test or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set of values greater </a:t>
            </a:r>
            <a:r>
              <a:rPr sz="3200" spc="-5" dirty="0">
                <a:latin typeface="Times New Roman"/>
                <a:cs typeface="Times New Roman"/>
              </a:rPr>
              <a:t>than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critical </a:t>
            </a:r>
            <a:r>
              <a:rPr sz="3200" dirty="0">
                <a:latin typeface="Times New Roman"/>
                <a:cs typeface="Times New Roman"/>
              </a:rPr>
              <a:t> value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test</a:t>
            </a:r>
            <a:endParaRPr sz="3200">
              <a:latin typeface="Times New Roman"/>
              <a:cs typeface="Times New Roman"/>
            </a:endParaRPr>
          </a:p>
          <a:p>
            <a:pPr marL="381000" marR="30480" indent="-343535" algn="just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one-tailed </a:t>
            </a:r>
            <a:r>
              <a:rPr sz="3200" dirty="0">
                <a:latin typeface="Times New Roman"/>
                <a:cs typeface="Times New Roman"/>
              </a:rPr>
              <a:t>test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spc="10" dirty="0">
                <a:latin typeface="Times New Roman"/>
                <a:cs typeface="Times New Roman"/>
              </a:rPr>
              <a:t>H</a:t>
            </a:r>
            <a:r>
              <a:rPr sz="3150" spc="15" baseline="-21164" dirty="0"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10" dirty="0">
                <a:latin typeface="Times New Roman"/>
                <a:cs typeface="Times New Roman"/>
              </a:rPr>
              <a:t>directional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includes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&lt;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&gt;</a:t>
            </a:r>
            <a:endParaRPr sz="3200">
              <a:latin typeface="Times New Roman"/>
              <a:cs typeface="Times New Roman"/>
            </a:endParaRPr>
          </a:p>
          <a:p>
            <a:pPr marL="381000" marR="30480" indent="-343535" algn="just">
              <a:lnSpc>
                <a:spcPts val="3460"/>
              </a:lnSpc>
              <a:spcBef>
                <a:spcPts val="765"/>
              </a:spcBef>
              <a:buFont typeface="Arial MT"/>
              <a:buChar char="•"/>
              <a:tabLst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one-tailed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test</a:t>
            </a:r>
            <a:r>
              <a:rPr sz="3200" dirty="0">
                <a:latin typeface="Times New Roman"/>
                <a:cs typeface="Times New Roman"/>
              </a:rPr>
              <a:t> looks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increase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or 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decrease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the </a:t>
            </a:r>
            <a:r>
              <a:rPr sz="3200" spc="-15" dirty="0">
                <a:latin typeface="Times New Roman"/>
                <a:cs typeface="Times New Roman"/>
              </a:rPr>
              <a:t>parameter.</a:t>
            </a:r>
            <a:endParaRPr sz="3200">
              <a:latin typeface="Times New Roman"/>
              <a:cs typeface="Times New Roman"/>
            </a:endParaRPr>
          </a:p>
          <a:p>
            <a:pPr marL="381000" marR="32384" indent="-343535" algn="just">
              <a:lnSpc>
                <a:spcPct val="90000"/>
              </a:lnSpc>
              <a:spcBef>
                <a:spcPts val="710"/>
              </a:spcBef>
              <a:buFont typeface="Arial MT"/>
              <a:buChar char="•"/>
              <a:tabLst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If we </a:t>
            </a:r>
            <a:r>
              <a:rPr sz="3200" b="1" spc="-10" dirty="0">
                <a:latin typeface="Times New Roman"/>
                <a:cs typeface="Times New Roman"/>
              </a:rPr>
              <a:t>reject </a:t>
            </a:r>
            <a:r>
              <a:rPr sz="3200" b="1" spc="-5" dirty="0">
                <a:latin typeface="Times New Roman"/>
                <a:cs typeface="Times New Roman"/>
              </a:rPr>
              <a:t>the </a:t>
            </a:r>
            <a:r>
              <a:rPr sz="3200" b="1" spc="-10" dirty="0">
                <a:latin typeface="Times New Roman"/>
                <a:cs typeface="Times New Roman"/>
              </a:rPr>
              <a:t>null </a:t>
            </a:r>
            <a:r>
              <a:rPr sz="3200" b="1" spc="-5" dirty="0">
                <a:latin typeface="Times New Roman"/>
                <a:cs typeface="Times New Roman"/>
              </a:rPr>
              <a:t>hypothesis </a:t>
            </a:r>
            <a:r>
              <a:rPr sz="3200" dirty="0">
                <a:latin typeface="Times New Roman"/>
                <a:cs typeface="Times New Roman"/>
              </a:rPr>
              <a:t>at </a:t>
            </a:r>
            <a:r>
              <a:rPr sz="3200" spc="-5" dirty="0">
                <a:latin typeface="Times New Roman"/>
                <a:cs typeface="Times New Roman"/>
              </a:rPr>
              <a:t>5% </a:t>
            </a:r>
            <a:r>
              <a:rPr sz="3200" dirty="0">
                <a:latin typeface="Times New Roman"/>
                <a:cs typeface="Times New Roman"/>
              </a:rPr>
              <a:t>level </a:t>
            </a:r>
            <a:r>
              <a:rPr sz="3200" spc="-10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significance, </a:t>
            </a:r>
            <a:r>
              <a:rPr sz="3200" spc="-5" dirty="0">
                <a:latin typeface="Times New Roman"/>
                <a:cs typeface="Times New Roman"/>
              </a:rPr>
              <a:t>then </a:t>
            </a:r>
            <a:r>
              <a:rPr sz="3200" dirty="0">
                <a:latin typeface="Times New Roman"/>
                <a:cs typeface="Times New Roman"/>
              </a:rPr>
              <a:t>there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significant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evidence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reject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the hypothesis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5%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level.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061" y="478663"/>
            <a:ext cx="3581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/>
              <a:t>Two</a:t>
            </a:r>
            <a:r>
              <a:rPr sz="4400" spc="-120" dirty="0"/>
              <a:t> </a:t>
            </a:r>
            <a:r>
              <a:rPr sz="4400" spc="-55" dirty="0"/>
              <a:t>Tailed</a:t>
            </a:r>
            <a:r>
              <a:rPr sz="4400" spc="-114" dirty="0"/>
              <a:t> </a:t>
            </a:r>
            <a:r>
              <a:rPr sz="4400" spc="-80" dirty="0"/>
              <a:t>Test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619452"/>
            <a:ext cx="810069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9685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If </a:t>
            </a:r>
            <a:r>
              <a:rPr sz="3200" spc="-5" dirty="0">
                <a:latin typeface="Times New Roman"/>
                <a:cs typeface="Times New Roman"/>
              </a:rPr>
              <a:t>alternative </a:t>
            </a:r>
            <a:r>
              <a:rPr sz="3200" dirty="0">
                <a:latin typeface="Times New Roman"/>
                <a:cs typeface="Times New Roman"/>
              </a:rPr>
              <a:t>hypothesis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not equals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i.e.,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150" spc="7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µ</a:t>
            </a:r>
            <a:r>
              <a:rPr sz="3150" spc="7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≠µ</a:t>
            </a:r>
            <a:r>
              <a:rPr sz="3150" spc="7" baseline="-2116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150" baseline="-21164">
              <a:latin typeface="Times New Roman"/>
              <a:cs typeface="Times New Roman"/>
            </a:endParaRPr>
          </a:p>
          <a:p>
            <a:pPr marL="368300" marR="1778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68935" algn="l"/>
              </a:tabLst>
            </a:pPr>
            <a:r>
              <a:rPr sz="3200" dirty="0">
                <a:latin typeface="Times New Roman"/>
                <a:cs typeface="Times New Roman"/>
              </a:rPr>
              <a:t>The critical </a:t>
            </a:r>
            <a:r>
              <a:rPr sz="3200" spc="-5" dirty="0">
                <a:latin typeface="Times New Roman"/>
                <a:cs typeface="Times New Roman"/>
              </a:rPr>
              <a:t>region </a:t>
            </a:r>
            <a:r>
              <a:rPr sz="3200" dirty="0">
                <a:latin typeface="Times New Roman"/>
                <a:cs typeface="Times New Roman"/>
              </a:rPr>
              <a:t>lies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sides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dirty="0">
                <a:latin typeface="Times New Roman"/>
                <a:cs typeface="Times New Roman"/>
              </a:rPr>
              <a:t> right and left </a:t>
            </a:r>
            <a:r>
              <a:rPr sz="3200" spc="-5" dirty="0">
                <a:latin typeface="Times New Roman"/>
                <a:cs typeface="Times New Roman"/>
              </a:rPr>
              <a:t>tails </a:t>
            </a:r>
            <a:r>
              <a:rPr sz="3200" dirty="0">
                <a:latin typeface="Times New Roman"/>
                <a:cs typeface="Times New Roman"/>
              </a:rPr>
              <a:t>of the curve </a:t>
            </a:r>
            <a:r>
              <a:rPr sz="3200" spc="-5" dirty="0">
                <a:latin typeface="Times New Roman"/>
                <a:cs typeface="Times New Roman"/>
              </a:rPr>
              <a:t>such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critical </a:t>
            </a:r>
            <a:r>
              <a:rPr sz="3200" spc="-5" dirty="0">
                <a:latin typeface="Times New Roman"/>
                <a:cs typeface="Times New Roman"/>
              </a:rPr>
              <a:t>region </a:t>
            </a:r>
            <a:r>
              <a:rPr sz="3200" dirty="0">
                <a:latin typeface="Times New Roman"/>
                <a:cs typeface="Times New Roman"/>
              </a:rPr>
              <a:t>of area </a:t>
            </a:r>
            <a:r>
              <a:rPr sz="3200" spc="-5" dirty="0">
                <a:latin typeface="Times New Roman"/>
                <a:cs typeface="Times New Roman"/>
              </a:rPr>
              <a:t>α/2 </a:t>
            </a:r>
            <a:r>
              <a:rPr sz="3200" dirty="0">
                <a:latin typeface="Times New Roman"/>
                <a:cs typeface="Times New Roman"/>
              </a:rPr>
              <a:t>lies on </a:t>
            </a:r>
            <a:r>
              <a:rPr sz="3200" spc="-5" dirty="0">
                <a:latin typeface="Times New Roman"/>
                <a:cs typeface="Times New Roman"/>
              </a:rPr>
              <a:t>the right tail </a:t>
            </a:r>
            <a:r>
              <a:rPr sz="3200" dirty="0">
                <a:latin typeface="Times New Roman"/>
                <a:cs typeface="Times New Roman"/>
              </a:rPr>
              <a:t> and </a:t>
            </a:r>
            <a:r>
              <a:rPr sz="3200" spc="-5" dirty="0">
                <a:latin typeface="Times New Roman"/>
                <a:cs typeface="Times New Roman"/>
              </a:rPr>
              <a:t>critical region </a:t>
            </a:r>
            <a:r>
              <a:rPr sz="3200" dirty="0">
                <a:latin typeface="Times New Roman"/>
                <a:cs typeface="Times New Roman"/>
              </a:rPr>
              <a:t>of area </a:t>
            </a:r>
            <a:r>
              <a:rPr sz="3200" spc="-5" dirty="0">
                <a:latin typeface="Times New Roman"/>
                <a:cs typeface="Times New Roman"/>
              </a:rPr>
              <a:t>α/2 </a:t>
            </a:r>
            <a:r>
              <a:rPr sz="3200" dirty="0">
                <a:latin typeface="Times New Roman"/>
                <a:cs typeface="Times New Roman"/>
              </a:rPr>
              <a:t>lies on the left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tail.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8001000" cy="3352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940" y="4363288"/>
            <a:ext cx="910082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0700" indent="-4572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52070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two-tailed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H</a:t>
            </a:r>
            <a:r>
              <a:rPr sz="3150" spc="15" baseline="-21164" dirty="0">
                <a:latin typeface="Times New Roman"/>
                <a:cs typeface="Times New Roman"/>
              </a:rPr>
              <a:t>1</a:t>
            </a:r>
            <a:r>
              <a:rPr sz="3150" spc="405" baseline="-2116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direction.</a:t>
            </a:r>
            <a:endParaRPr sz="3200">
              <a:latin typeface="Times New Roman"/>
              <a:cs typeface="Times New Roman"/>
            </a:endParaRPr>
          </a:p>
          <a:p>
            <a:pPr marL="520700" marR="67945" indent="-45720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207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values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we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reject the hypothesis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located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both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tails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probability </a:t>
            </a:r>
            <a:r>
              <a:rPr sz="3200" dirty="0">
                <a:latin typeface="Times New Roman"/>
                <a:cs typeface="Times New Roman"/>
              </a:rPr>
              <a:t> distribution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479" y="130215"/>
            <a:ext cx="6249352" cy="663229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478663"/>
            <a:ext cx="6082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Steps</a:t>
            </a:r>
            <a:r>
              <a:rPr sz="4400" spc="-15" dirty="0"/>
              <a:t> </a:t>
            </a:r>
            <a:r>
              <a:rPr sz="4400" spc="-5" dirty="0"/>
              <a:t>for</a:t>
            </a:r>
            <a:r>
              <a:rPr sz="4400" spc="-15" dirty="0"/>
              <a:t> </a:t>
            </a:r>
            <a:r>
              <a:rPr sz="4400" dirty="0"/>
              <a:t>test</a:t>
            </a:r>
            <a:r>
              <a:rPr sz="4400" spc="-10" dirty="0"/>
              <a:t> </a:t>
            </a:r>
            <a:r>
              <a:rPr sz="4400" dirty="0"/>
              <a:t>of</a:t>
            </a:r>
            <a:r>
              <a:rPr sz="4400" spc="-35" dirty="0"/>
              <a:t> </a:t>
            </a:r>
            <a:r>
              <a:rPr sz="4400" dirty="0"/>
              <a:t>hypothesis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69570" indent="-3435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369570" algn="l"/>
                <a:tab pos="370205" algn="l"/>
              </a:tabLst>
            </a:pPr>
            <a:r>
              <a:rPr spc="-5" dirty="0"/>
              <a:t>Formulate</a:t>
            </a:r>
            <a:r>
              <a:rPr spc="35" dirty="0"/>
              <a:t> </a:t>
            </a:r>
            <a:r>
              <a:rPr dirty="0"/>
              <a:t>Null</a:t>
            </a:r>
            <a:r>
              <a:rPr spc="-10" dirty="0"/>
              <a:t> </a:t>
            </a:r>
            <a:r>
              <a:rPr spc="-5" dirty="0"/>
              <a:t>Hypothesis</a:t>
            </a:r>
            <a:r>
              <a:rPr spc="-10" dirty="0"/>
              <a:t> </a:t>
            </a:r>
            <a:r>
              <a:rPr dirty="0"/>
              <a:t>(H</a:t>
            </a:r>
            <a:r>
              <a:rPr sz="3000" baseline="-20833" dirty="0"/>
              <a:t>0</a:t>
            </a:r>
            <a:r>
              <a:rPr sz="3000" dirty="0"/>
              <a:t>)</a:t>
            </a:r>
            <a:endParaRPr sz="3000"/>
          </a:p>
          <a:p>
            <a:pPr marL="369570" indent="-3435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69570" algn="l"/>
                <a:tab pos="370205" algn="l"/>
              </a:tabLst>
            </a:pPr>
            <a:r>
              <a:rPr spc="-5" dirty="0"/>
              <a:t>Formulate</a:t>
            </a:r>
            <a:r>
              <a:rPr spc="-145" dirty="0"/>
              <a:t> </a:t>
            </a:r>
            <a:r>
              <a:rPr dirty="0"/>
              <a:t>Alternative</a:t>
            </a:r>
            <a:r>
              <a:rPr spc="20" dirty="0"/>
              <a:t> </a:t>
            </a:r>
            <a:r>
              <a:rPr spc="-5" dirty="0"/>
              <a:t>hypothesis</a:t>
            </a:r>
            <a:r>
              <a:rPr spc="25" dirty="0"/>
              <a:t> </a:t>
            </a:r>
            <a:r>
              <a:rPr dirty="0"/>
              <a:t>(H</a:t>
            </a:r>
            <a:r>
              <a:rPr sz="3000" baseline="-20833" dirty="0"/>
              <a:t>1</a:t>
            </a:r>
            <a:r>
              <a:rPr sz="3000" dirty="0"/>
              <a:t>)</a:t>
            </a:r>
            <a:endParaRPr sz="3000"/>
          </a:p>
          <a:p>
            <a:pPr marL="369570" indent="-34353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69570" algn="l"/>
                <a:tab pos="370205" algn="l"/>
              </a:tabLst>
            </a:pPr>
            <a:r>
              <a:rPr dirty="0"/>
              <a:t>Choose</a:t>
            </a:r>
            <a:r>
              <a:rPr spc="-25" dirty="0"/>
              <a:t> </a:t>
            </a:r>
            <a:r>
              <a:rPr dirty="0"/>
              <a:t>level</a:t>
            </a:r>
            <a:r>
              <a:rPr spc="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significance</a:t>
            </a:r>
            <a:r>
              <a:rPr spc="35" dirty="0"/>
              <a:t> </a:t>
            </a:r>
            <a:r>
              <a:rPr dirty="0"/>
              <a:t>α</a:t>
            </a:r>
          </a:p>
          <a:p>
            <a:pPr marL="369570" marR="19050" indent="-343535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69570" algn="l"/>
                <a:tab pos="370205" algn="l"/>
              </a:tabLst>
            </a:pPr>
            <a:r>
              <a:rPr dirty="0"/>
              <a:t>Critical</a:t>
            </a:r>
            <a:r>
              <a:rPr spc="295" dirty="0"/>
              <a:t> </a:t>
            </a:r>
            <a:r>
              <a:rPr dirty="0"/>
              <a:t>region</a:t>
            </a:r>
            <a:r>
              <a:rPr spc="305" dirty="0"/>
              <a:t> </a:t>
            </a:r>
            <a:r>
              <a:rPr dirty="0"/>
              <a:t>(CR)</a:t>
            </a:r>
            <a:r>
              <a:rPr spc="305" dirty="0"/>
              <a:t> </a:t>
            </a:r>
            <a:r>
              <a:rPr spc="-5" dirty="0"/>
              <a:t>is</a:t>
            </a:r>
            <a:r>
              <a:rPr spc="300" dirty="0"/>
              <a:t> </a:t>
            </a:r>
            <a:r>
              <a:rPr dirty="0"/>
              <a:t>determined</a:t>
            </a:r>
            <a:r>
              <a:rPr spc="300" dirty="0"/>
              <a:t> </a:t>
            </a:r>
            <a:r>
              <a:rPr spc="5" dirty="0"/>
              <a:t>by</a:t>
            </a:r>
            <a:r>
              <a:rPr spc="300" dirty="0"/>
              <a:t> </a:t>
            </a:r>
            <a:r>
              <a:rPr dirty="0"/>
              <a:t>the</a:t>
            </a:r>
            <a:r>
              <a:rPr spc="305" dirty="0"/>
              <a:t> </a:t>
            </a:r>
            <a:r>
              <a:rPr dirty="0"/>
              <a:t>critical </a:t>
            </a:r>
            <a:r>
              <a:rPr spc="-735" dirty="0"/>
              <a:t> </a:t>
            </a:r>
            <a:r>
              <a:rPr dirty="0"/>
              <a:t>value</a:t>
            </a:r>
            <a:r>
              <a:rPr spc="5" dirty="0"/>
              <a:t> </a:t>
            </a:r>
            <a:r>
              <a:rPr spc="-5" dirty="0"/>
              <a:t>S</a:t>
            </a:r>
            <a:r>
              <a:rPr sz="3000" spc="-7" baseline="-20833" dirty="0"/>
              <a:t>a</a:t>
            </a:r>
            <a:r>
              <a:rPr sz="3000" spc="-5" dirty="0"/>
              <a:t>*</a:t>
            </a:r>
            <a:r>
              <a:rPr sz="3000" spc="-10" dirty="0"/>
              <a:t> </a:t>
            </a:r>
            <a:r>
              <a:rPr sz="3000" dirty="0"/>
              <a:t>and the</a:t>
            </a:r>
            <a:r>
              <a:rPr sz="3000" spc="5" dirty="0"/>
              <a:t> </a:t>
            </a:r>
            <a:r>
              <a:rPr sz="3000" dirty="0"/>
              <a:t>kind of </a:t>
            </a:r>
            <a:r>
              <a:rPr sz="3000" spc="-5" dirty="0"/>
              <a:t>alternate</a:t>
            </a:r>
            <a:r>
              <a:rPr sz="3000" spc="45" dirty="0"/>
              <a:t> </a:t>
            </a:r>
            <a:r>
              <a:rPr sz="3000" spc="-5" dirty="0"/>
              <a:t>hypothesis.</a:t>
            </a:r>
            <a:endParaRPr sz="3000"/>
          </a:p>
          <a:p>
            <a:pPr marL="369570" marR="19685" indent="-343535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69570" algn="l"/>
                <a:tab pos="370205" algn="l"/>
                <a:tab pos="1963420" algn="l"/>
                <a:tab pos="2625090" algn="l"/>
                <a:tab pos="3350895" algn="l"/>
                <a:tab pos="4713605" algn="l"/>
                <a:tab pos="5311140" algn="l"/>
                <a:tab pos="6330950" algn="l"/>
                <a:tab pos="6990715" algn="l"/>
              </a:tabLst>
            </a:pPr>
            <a:r>
              <a:rPr dirty="0"/>
              <a:t>Compute	the	</a:t>
            </a:r>
            <a:r>
              <a:rPr spc="-5" dirty="0"/>
              <a:t>test	s</a:t>
            </a:r>
            <a:r>
              <a:rPr spc="-15" dirty="0"/>
              <a:t>t</a:t>
            </a:r>
            <a:r>
              <a:rPr spc="5" dirty="0"/>
              <a:t>a</a:t>
            </a:r>
            <a:r>
              <a:rPr dirty="0"/>
              <a:t>tistic	</a:t>
            </a:r>
            <a:r>
              <a:rPr spc="-5" dirty="0"/>
              <a:t>S*</a:t>
            </a:r>
            <a:r>
              <a:rPr dirty="0"/>
              <a:t>	using	the	sa</a:t>
            </a:r>
            <a:r>
              <a:rPr spc="15" dirty="0"/>
              <a:t>m</a:t>
            </a:r>
            <a:r>
              <a:rPr dirty="0"/>
              <a:t>ple  </a:t>
            </a:r>
            <a:r>
              <a:rPr spc="-5" dirty="0"/>
              <a:t>data.</a:t>
            </a:r>
          </a:p>
          <a:p>
            <a:pPr marL="369570" marR="17780" indent="-343535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69570" algn="l"/>
                <a:tab pos="370205" algn="l"/>
                <a:tab pos="1995805" algn="l"/>
                <a:tab pos="3242310" algn="l"/>
                <a:tab pos="3725545" algn="l"/>
                <a:tab pos="4739640" algn="l"/>
                <a:tab pos="5307965" algn="l"/>
                <a:tab pos="7060565" algn="l"/>
                <a:tab pos="7607934" algn="l"/>
              </a:tabLst>
            </a:pPr>
            <a:r>
              <a:rPr spc="-5" dirty="0"/>
              <a:t>Deci</a:t>
            </a:r>
            <a:r>
              <a:rPr dirty="0"/>
              <a:t>sio</a:t>
            </a:r>
            <a:r>
              <a:rPr spc="-5" dirty="0"/>
              <a:t>n</a:t>
            </a:r>
            <a:r>
              <a:rPr dirty="0"/>
              <a:t>:	</a:t>
            </a:r>
            <a:r>
              <a:rPr spc="-5" dirty="0"/>
              <a:t>A</a:t>
            </a:r>
            <a:r>
              <a:rPr dirty="0"/>
              <a:t>cce</a:t>
            </a:r>
            <a:r>
              <a:rPr spc="15" dirty="0"/>
              <a:t>p</a:t>
            </a:r>
            <a:r>
              <a:rPr dirty="0"/>
              <a:t>t	or	re</a:t>
            </a:r>
            <a:r>
              <a:rPr spc="5" dirty="0"/>
              <a:t>j</a:t>
            </a:r>
            <a:r>
              <a:rPr dirty="0"/>
              <a:t>e</a:t>
            </a:r>
            <a:r>
              <a:rPr spc="15" dirty="0"/>
              <a:t>c</a:t>
            </a:r>
            <a:r>
              <a:rPr dirty="0"/>
              <a:t>t	H</a:t>
            </a:r>
            <a:r>
              <a:rPr sz="3000" baseline="-20833" dirty="0"/>
              <a:t>0	</a:t>
            </a:r>
            <a:r>
              <a:rPr sz="3000" dirty="0"/>
              <a:t>dep</a:t>
            </a:r>
            <a:r>
              <a:rPr sz="3000" spc="5" dirty="0"/>
              <a:t>e</a:t>
            </a:r>
            <a:r>
              <a:rPr sz="3000" dirty="0"/>
              <a:t>nding	on	the  </a:t>
            </a:r>
            <a:r>
              <a:rPr sz="3000" spc="-5" dirty="0"/>
              <a:t>relation</a:t>
            </a:r>
            <a:r>
              <a:rPr sz="3000" spc="35" dirty="0"/>
              <a:t> </a:t>
            </a:r>
            <a:r>
              <a:rPr sz="3000" dirty="0"/>
              <a:t>between</a:t>
            </a:r>
            <a:r>
              <a:rPr sz="3000" spc="20" dirty="0"/>
              <a:t> </a:t>
            </a:r>
            <a:r>
              <a:rPr sz="3000" spc="-5" dirty="0"/>
              <a:t>S*</a:t>
            </a:r>
            <a:r>
              <a:rPr sz="3000" spc="-10" dirty="0"/>
              <a:t> </a:t>
            </a:r>
            <a:r>
              <a:rPr sz="3000" dirty="0"/>
              <a:t>and </a:t>
            </a:r>
            <a:r>
              <a:rPr sz="3000" spc="-5" dirty="0"/>
              <a:t>S</a:t>
            </a:r>
            <a:r>
              <a:rPr sz="3000" spc="-7" baseline="-20833" dirty="0"/>
              <a:t>a</a:t>
            </a:r>
            <a:r>
              <a:rPr sz="3000" spc="-5" dirty="0"/>
              <a:t>*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2470" marR="5080" indent="-26130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Quick</a:t>
            </a:r>
            <a:r>
              <a:rPr spc="5" dirty="0"/>
              <a:t> </a:t>
            </a:r>
            <a:r>
              <a:rPr spc="-5" dirty="0"/>
              <a:t>revision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Population</a:t>
            </a:r>
            <a:r>
              <a:rPr spc="-15" dirty="0"/>
              <a:t> </a:t>
            </a:r>
            <a:r>
              <a:rPr spc="-5" dirty="0"/>
              <a:t>and </a:t>
            </a:r>
            <a:r>
              <a:rPr spc="-985" dirty="0"/>
              <a:t> </a:t>
            </a:r>
            <a:r>
              <a:rPr spc="-5" dirty="0"/>
              <a:t>Sample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452"/>
            <a:ext cx="8226425" cy="415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6210" indent="-34353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Population: </a:t>
            </a:r>
            <a:r>
              <a:rPr sz="3200" dirty="0">
                <a:latin typeface="Times New Roman"/>
                <a:cs typeface="Times New Roman"/>
              </a:rPr>
              <a:t>A set </a:t>
            </a:r>
            <a:r>
              <a:rPr sz="3200" spc="5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collection or </a:t>
            </a:r>
            <a:r>
              <a:rPr sz="3200" spc="-5" dirty="0">
                <a:latin typeface="Times New Roman"/>
                <a:cs typeface="Times New Roman"/>
              </a:rPr>
              <a:t>totality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objects under </a:t>
            </a:r>
            <a:r>
              <a:rPr sz="3200" spc="-35" dirty="0">
                <a:latin typeface="Times New Roman"/>
                <a:cs typeface="Times New Roman"/>
              </a:rPr>
              <a:t>study. </a:t>
            </a:r>
            <a:r>
              <a:rPr sz="3200" dirty="0">
                <a:latin typeface="Times New Roman"/>
                <a:cs typeface="Times New Roman"/>
              </a:rPr>
              <a:t>Size of </a:t>
            </a:r>
            <a:r>
              <a:rPr sz="3200" spc="-5" dirty="0">
                <a:latin typeface="Times New Roman"/>
                <a:cs typeface="Times New Roman"/>
              </a:rPr>
              <a:t>population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8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population. </a:t>
            </a:r>
            <a:r>
              <a:rPr sz="3200" dirty="0">
                <a:latin typeface="Times New Roman"/>
                <a:cs typeface="Times New Roman"/>
              </a:rPr>
              <a:t> Parameters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i="1" dirty="0">
                <a:latin typeface="Times New Roman"/>
                <a:cs typeface="Times New Roman"/>
              </a:rPr>
              <a:t>mean,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median,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variance.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Arial MT"/>
              <a:buChar char="•"/>
            </a:pPr>
            <a:endParaRPr sz="4900">
              <a:latin typeface="Times New Roman"/>
              <a:cs typeface="Times New Roman"/>
            </a:endParaRPr>
          </a:p>
          <a:p>
            <a:pPr marL="508000" marR="5080" lvl="1" indent="-343535" algn="just">
              <a:lnSpc>
                <a:spcPct val="100000"/>
              </a:lnSpc>
              <a:buFont typeface="Arial MT"/>
              <a:buChar char="•"/>
              <a:tabLst>
                <a:tab pos="508634" algn="l"/>
              </a:tabLst>
            </a:pP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Sample: </a:t>
            </a:r>
            <a:r>
              <a:rPr sz="3200" dirty="0">
                <a:latin typeface="Times New Roman"/>
                <a:cs typeface="Times New Roman"/>
              </a:rPr>
              <a:t>Finite subset of </a:t>
            </a:r>
            <a:r>
              <a:rPr sz="3200" spc="-5" dirty="0">
                <a:latin typeface="Times New Roman"/>
                <a:cs typeface="Times New Roman"/>
              </a:rPr>
              <a:t>population. </a:t>
            </a:r>
            <a:r>
              <a:rPr sz="3200" dirty="0">
                <a:latin typeface="Times New Roman"/>
                <a:cs typeface="Times New Roman"/>
              </a:rPr>
              <a:t>Size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representative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general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population.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Done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random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sampling.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6757"/>
            <a:ext cx="2109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dirty="0">
                <a:latin typeface="Times New Roman"/>
                <a:cs typeface="Times New Roman"/>
              </a:rPr>
              <a:t>Definition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962" y="1143761"/>
            <a:ext cx="8153400" cy="19812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 algn="just">
              <a:lnSpc>
                <a:spcPts val="3300"/>
              </a:lnSpc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hypothesis</a:t>
            </a:r>
            <a:r>
              <a:rPr sz="3200" b="1" spc="17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is</a:t>
            </a:r>
            <a:r>
              <a:rPr sz="3200" b="1" spc="14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defined</a:t>
            </a:r>
            <a:r>
              <a:rPr sz="3200" b="1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as</a:t>
            </a:r>
            <a:r>
              <a:rPr sz="32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spc="1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formal</a:t>
            </a:r>
            <a:r>
              <a:rPr sz="3200" b="1" spc="16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statement,</a:t>
            </a:r>
            <a:endParaRPr sz="3200">
              <a:latin typeface="Times New Roman"/>
              <a:cs typeface="Times New Roman"/>
            </a:endParaRPr>
          </a:p>
          <a:p>
            <a:pPr marL="90170" marR="7620" algn="just">
              <a:lnSpc>
                <a:spcPct val="100000"/>
              </a:lnSpc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which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gives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 explanation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about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 the </a:t>
            </a:r>
            <a:r>
              <a:rPr sz="3200" b="1" spc="-7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relationship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between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two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or </a:t>
            </a:r>
            <a:r>
              <a:rPr sz="32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more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variables </a:t>
            </a:r>
            <a:r>
              <a:rPr sz="3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of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specified</a:t>
            </a:r>
            <a:r>
              <a:rPr sz="32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population.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30192"/>
            <a:ext cx="79965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Example: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Based </a:t>
            </a:r>
            <a:r>
              <a:rPr sz="3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on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sample </a:t>
            </a:r>
            <a:r>
              <a:rPr sz="3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data, we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may </a:t>
            </a:r>
            <a:r>
              <a:rPr sz="3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wish </a:t>
            </a:r>
            <a:r>
              <a:rPr sz="32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3200" i="1" spc="-7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decide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whether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serum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3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really</a:t>
            </a:r>
            <a:r>
              <a:rPr sz="32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effective</a:t>
            </a:r>
            <a:r>
              <a:rPr sz="32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 curing</a:t>
            </a:r>
            <a:r>
              <a:rPr sz="32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Corona.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6385" y="478663"/>
            <a:ext cx="4491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5" dirty="0"/>
              <a:t>Types</a:t>
            </a:r>
            <a:r>
              <a:rPr sz="4400" spc="-35" dirty="0"/>
              <a:t> </a:t>
            </a:r>
            <a:r>
              <a:rPr sz="4400" dirty="0"/>
              <a:t>of</a:t>
            </a:r>
            <a:r>
              <a:rPr sz="4400" spc="-25" dirty="0"/>
              <a:t> </a:t>
            </a:r>
            <a:r>
              <a:rPr sz="4400" dirty="0"/>
              <a:t>hypothesis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2133"/>
            <a:ext cx="2200275" cy="353822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Simple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Complex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Null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Alter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ative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Empirical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Statistical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5716" y="478663"/>
            <a:ext cx="6052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</a:t>
            </a:r>
            <a:r>
              <a:rPr sz="4400" spc="-40" dirty="0"/>
              <a:t> </a:t>
            </a:r>
            <a:r>
              <a:rPr sz="4400" dirty="0"/>
              <a:t>is</a:t>
            </a:r>
            <a:r>
              <a:rPr sz="4400" spc="-15" dirty="0"/>
              <a:t> </a:t>
            </a:r>
            <a:r>
              <a:rPr sz="4400" dirty="0"/>
              <a:t>test</a:t>
            </a:r>
            <a:r>
              <a:rPr sz="4400" spc="-1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hypothesis?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0685"/>
            <a:ext cx="8075295" cy="41243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715" indent="-343535" algn="just">
              <a:lnSpc>
                <a:spcPct val="90000"/>
              </a:lnSpc>
              <a:spcBef>
                <a:spcPts val="490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Assume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a particular hypothesis </a:t>
            </a:r>
            <a:r>
              <a:rPr sz="3200" spc="-5" dirty="0">
                <a:latin typeface="Times New Roman"/>
                <a:cs typeface="Times New Roman"/>
              </a:rPr>
              <a:t>is true, </a:t>
            </a:r>
            <a:r>
              <a:rPr sz="3200" spc="-15" dirty="0">
                <a:latin typeface="Times New Roman"/>
                <a:cs typeface="Times New Roman"/>
              </a:rPr>
              <a:t>we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find that results observed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 random </a:t>
            </a:r>
            <a:r>
              <a:rPr sz="3200" spc="-5" dirty="0">
                <a:latin typeface="Times New Roman"/>
                <a:cs typeface="Times New Roman"/>
              </a:rPr>
              <a:t>sample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 </a:t>
            </a:r>
            <a:r>
              <a:rPr sz="3200" spc="-5" dirty="0">
                <a:latin typeface="Times New Roman"/>
                <a:cs typeface="Times New Roman"/>
              </a:rPr>
              <a:t>markedly from those </a:t>
            </a:r>
            <a:r>
              <a:rPr sz="3200" dirty="0">
                <a:latin typeface="Times New Roman"/>
                <a:cs typeface="Times New Roman"/>
              </a:rPr>
              <a:t>expected. </a:t>
            </a:r>
            <a:r>
              <a:rPr sz="3200" spc="-125" dirty="0">
                <a:latin typeface="Times New Roman"/>
                <a:cs typeface="Times New Roman"/>
              </a:rPr>
              <a:t>We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say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observed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differences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significant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reject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765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Procedures</a:t>
            </a:r>
            <a:r>
              <a:rPr sz="3200" spc="4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4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enable</a:t>
            </a:r>
            <a:r>
              <a:rPr sz="3200" spc="45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</a:t>
            </a:r>
            <a:r>
              <a:rPr sz="3200" spc="4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4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decide</a:t>
            </a:r>
            <a:r>
              <a:rPr sz="3200" spc="4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4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accept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reject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hypothesis,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 test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significance,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 decision </a:t>
            </a:r>
            <a:r>
              <a:rPr sz="3200" b="1" spc="-7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rules.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197" y="478663"/>
            <a:ext cx="5228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Type</a:t>
            </a:r>
            <a:r>
              <a:rPr sz="4400" spc="-15" dirty="0"/>
              <a:t> </a:t>
            </a:r>
            <a:r>
              <a:rPr sz="4400" dirty="0"/>
              <a:t>I</a:t>
            </a:r>
            <a:r>
              <a:rPr sz="4400" spc="-10" dirty="0"/>
              <a:t> </a:t>
            </a:r>
            <a:r>
              <a:rPr sz="4400" dirty="0"/>
              <a:t>&amp;</a:t>
            </a:r>
            <a:r>
              <a:rPr sz="4400" spc="-105" dirty="0"/>
              <a:t> </a:t>
            </a:r>
            <a:r>
              <a:rPr sz="4400" spc="-80" dirty="0"/>
              <a:t>Type</a:t>
            </a:r>
            <a:r>
              <a:rPr sz="4400" spc="-15" dirty="0"/>
              <a:t> </a:t>
            </a:r>
            <a:r>
              <a:rPr sz="4400" dirty="0"/>
              <a:t>II</a:t>
            </a:r>
            <a:r>
              <a:rPr sz="4400" spc="-25" dirty="0"/>
              <a:t> </a:t>
            </a:r>
            <a:r>
              <a:rPr sz="4400" dirty="0"/>
              <a:t>errors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0685"/>
            <a:ext cx="8074025" cy="4319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620" indent="-34353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Type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3200" i="1" dirty="0">
                <a:latin typeface="Times New Roman"/>
                <a:cs typeface="Times New Roman"/>
              </a:rPr>
              <a:t>Rejecting a hypothesis when </a:t>
            </a:r>
            <a:r>
              <a:rPr sz="3200" i="1" spc="-20" dirty="0">
                <a:latin typeface="Times New Roman"/>
                <a:cs typeface="Times New Roman"/>
              </a:rPr>
              <a:t>it 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happens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to</a:t>
            </a:r>
            <a:r>
              <a:rPr sz="3200" i="1" dirty="0">
                <a:latin typeface="Times New Roman"/>
                <a:cs typeface="Times New Roman"/>
              </a:rPr>
              <a:t> be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true.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ts val="3460"/>
              </a:lnSpc>
              <a:spcBef>
                <a:spcPts val="765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Type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II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latin typeface="Times New Roman"/>
                <a:cs typeface="Times New Roman"/>
              </a:rPr>
              <a:t>Accepting </a:t>
            </a:r>
            <a:r>
              <a:rPr sz="3200" i="1" dirty="0">
                <a:latin typeface="Times New Roman"/>
                <a:cs typeface="Times New Roman"/>
              </a:rPr>
              <a:t>a hypothesis when </a:t>
            </a:r>
            <a:r>
              <a:rPr sz="3200" i="1" spc="-15" dirty="0">
                <a:latin typeface="Times New Roman"/>
                <a:cs typeface="Times New Roman"/>
              </a:rPr>
              <a:t>it 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is</a:t>
            </a:r>
            <a:r>
              <a:rPr sz="3200" i="1" dirty="0">
                <a:latin typeface="Times New Roman"/>
                <a:cs typeface="Times New Roman"/>
              </a:rPr>
              <a:t> to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be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rejected.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errors</a:t>
            </a:r>
            <a:r>
              <a:rPr sz="3200" dirty="0">
                <a:latin typeface="Times New Roman"/>
                <a:cs typeface="Times New Roman"/>
              </a:rPr>
              <a:t> 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minimized,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decrease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causes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increase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other.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increase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sample </a:t>
            </a:r>
            <a:r>
              <a:rPr sz="3200" dirty="0">
                <a:latin typeface="Times New Roman"/>
                <a:cs typeface="Times New Roman"/>
              </a:rPr>
              <a:t> size.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392" y="207391"/>
            <a:ext cx="5896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133"/>
            <a:ext cx="7758430" cy="344106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important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characteristics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short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precise.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specific.</a:t>
            </a:r>
            <a:endParaRPr sz="3200">
              <a:latin typeface="Times New Roman"/>
              <a:cs typeface="Times New Roman"/>
            </a:endParaRPr>
          </a:p>
          <a:p>
            <a:pPr marL="355600" marR="803275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existing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body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knowledge.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capable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verification.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845" y="478663"/>
            <a:ext cx="4769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Statistical</a:t>
            </a:r>
            <a:r>
              <a:rPr sz="4400" spc="-40" dirty="0"/>
              <a:t> </a:t>
            </a:r>
            <a:r>
              <a:rPr sz="4400" dirty="0"/>
              <a:t>hypothesis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7840" y="1619452"/>
            <a:ext cx="8149590" cy="3685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431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3700" algn="l"/>
                <a:tab pos="394335" algn="l"/>
                <a:tab pos="1000125" algn="l"/>
                <a:tab pos="1629410" algn="l"/>
                <a:tab pos="2167890" algn="l"/>
                <a:tab pos="3431540" algn="l"/>
                <a:tab pos="4129404" algn="l"/>
                <a:tab pos="6339840" algn="l"/>
                <a:tab pos="7601584" algn="l"/>
              </a:tabLst>
            </a:pPr>
            <a:r>
              <a:rPr sz="3200" dirty="0">
                <a:latin typeface="Times New Roman"/>
                <a:cs typeface="Times New Roman"/>
              </a:rPr>
              <a:t>It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a	guess	or	assu</a:t>
            </a:r>
            <a:r>
              <a:rPr sz="3200" spc="-1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pt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	about	t</a:t>
            </a:r>
            <a:r>
              <a:rPr sz="3200" spc="-10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  parameters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population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distribution.</a:t>
            </a:r>
            <a:endParaRPr sz="3200">
              <a:latin typeface="Times New Roman"/>
              <a:cs typeface="Times New Roman"/>
            </a:endParaRPr>
          </a:p>
          <a:p>
            <a:pPr marL="393700" marR="431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3700" algn="l"/>
                <a:tab pos="394335" algn="l"/>
                <a:tab pos="817244" algn="l"/>
                <a:tab pos="1262380" algn="l"/>
                <a:tab pos="3245485" algn="l"/>
                <a:tab pos="5248275" algn="l"/>
                <a:tab pos="6010275" algn="l"/>
                <a:tab pos="6885305" algn="l"/>
                <a:tab pos="7397750" algn="l"/>
              </a:tabLst>
            </a:pPr>
            <a:r>
              <a:rPr sz="3200" dirty="0">
                <a:latin typeface="Times New Roman"/>
                <a:cs typeface="Times New Roman"/>
              </a:rPr>
              <a:t>It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established	befor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hand	and	may	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	may  </a:t>
            </a:r>
            <a:r>
              <a:rPr sz="3200" spc="5" dirty="0">
                <a:latin typeface="Times New Roman"/>
                <a:cs typeface="Times New Roman"/>
              </a:rPr>
              <a:t>not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true.</a:t>
            </a:r>
            <a:endParaRPr sz="3200">
              <a:latin typeface="Times New Roman"/>
              <a:cs typeface="Times New Roman"/>
            </a:endParaRPr>
          </a:p>
          <a:p>
            <a:pPr marL="3937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3200" dirty="0">
                <a:latin typeface="Times New Roman"/>
                <a:cs typeface="Times New Roman"/>
              </a:rPr>
              <a:t>Statistical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hypothesis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either</a:t>
            </a:r>
            <a:endParaRPr sz="3200">
              <a:latin typeface="Times New Roman"/>
              <a:cs typeface="Times New Roman"/>
            </a:endParaRPr>
          </a:p>
          <a:p>
            <a:pPr marL="913130" lvl="1" indent="-40576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913765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Null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hypothesis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(H</a:t>
            </a:r>
            <a:r>
              <a:rPr sz="2775" spc="-7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893444" lvl="1" indent="-38608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89408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Alternative hypothesis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(H</a:t>
            </a:r>
            <a:r>
              <a:rPr sz="277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(H</a:t>
            </a:r>
            <a:r>
              <a:rPr sz="2775" spc="-7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9179B61036B479E5554F305409592" ma:contentTypeVersion="12" ma:contentTypeDescription="Create a new document." ma:contentTypeScope="" ma:versionID="3d70389a4e6d758ad0c0542cf920eb82">
  <xsd:schema xmlns:xsd="http://www.w3.org/2001/XMLSchema" xmlns:xs="http://www.w3.org/2001/XMLSchema" xmlns:p="http://schemas.microsoft.com/office/2006/metadata/properties" xmlns:ns2="dfd4f541-50ab-4cd2-9519-63361a2e7175" xmlns:ns3="8fc1b2f8-f077-43fd-a19f-5db4bccc558d" targetNamespace="http://schemas.microsoft.com/office/2006/metadata/properties" ma:root="true" ma:fieldsID="73e3e4d76b73e1efe719f0729fcc7fdf" ns2:_="" ns3:_="">
    <xsd:import namespace="dfd4f541-50ab-4cd2-9519-63361a2e7175"/>
    <xsd:import namespace="8fc1b2f8-f077-43fd-a19f-5db4bccc55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4f541-50ab-4cd2-9519-63361a2e7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5c09e8c-4242-4efc-8aa0-958213fa9c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1b2f8-f077-43fd-a19f-5db4bccc558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c1defce-3f05-45b8-a4f0-ca7695d10fc4}" ma:internalName="TaxCatchAll" ma:showField="CatchAllData" ma:web="8fc1b2f8-f077-43fd-a19f-5db4bccc5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c1b2f8-f077-43fd-a19f-5db4bccc558d" xsi:nil="true"/>
    <lcf76f155ced4ddcb4097134ff3c332f xmlns="dfd4f541-50ab-4cd2-9519-63361a2e71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210C491-A39C-43E3-AF70-198B0BA1E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d4f541-50ab-4cd2-9519-63361a2e7175"/>
    <ds:schemaRef ds:uri="8fc1b2f8-f077-43fd-a19f-5db4bccc55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5A0C0C-E9C0-42D6-BD80-D785EE5A0D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F38D3-0670-4F1D-A8A9-5B9305D1C057}">
  <ds:schemaRefs>
    <ds:schemaRef ds:uri="http://schemas.microsoft.com/office/2006/metadata/properties"/>
    <ds:schemaRef ds:uri="http://schemas.microsoft.com/office/infopath/2007/PartnerControls"/>
    <ds:schemaRef ds:uri="8fc1b2f8-f077-43fd-a19f-5db4bccc558d"/>
    <ds:schemaRef ds:uri="dfd4f541-50ab-4cd2-9519-63361a2e717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1744</Words>
  <Application>Microsoft Office PowerPoint</Application>
  <PresentationFormat>On-screen Show (4:3)</PresentationFormat>
  <Paragraphs>135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Module 6: Tests of Hypothesis</vt:lpstr>
      <vt:lpstr>Contents</vt:lpstr>
      <vt:lpstr>Introduction to Hypothesis Testing</vt:lpstr>
      <vt:lpstr>PowerPoint Presentation</vt:lpstr>
      <vt:lpstr>Types of hypothesis</vt:lpstr>
      <vt:lpstr>What is test of hypothesis?</vt:lpstr>
      <vt:lpstr>Type I &amp; Type II errors</vt:lpstr>
      <vt:lpstr>Characteristics of hypothesis</vt:lpstr>
      <vt:lpstr>Statistical hypothesis</vt:lpstr>
      <vt:lpstr>Null Hypothesis (H0)</vt:lpstr>
      <vt:lpstr>Examples of Null Hypothesis (H0)</vt:lpstr>
      <vt:lpstr>Alternate Hypothesis (H1) or (Ha)</vt:lpstr>
      <vt:lpstr>Critical Region</vt:lpstr>
      <vt:lpstr>PowerPoint Presentation</vt:lpstr>
      <vt:lpstr>Test of Significance</vt:lpstr>
      <vt:lpstr>PowerPoint Presentation</vt:lpstr>
      <vt:lpstr>Level of Significance (α)</vt:lpstr>
      <vt:lpstr>How to compute the level of  significance?</vt:lpstr>
      <vt:lpstr>Interpretation of p-value based on level  of significance (10%)</vt:lpstr>
      <vt:lpstr>Rejection rule of Null Hypothesis (H0)</vt:lpstr>
      <vt:lpstr>Power of test</vt:lpstr>
      <vt:lpstr>Critical values or significant values</vt:lpstr>
      <vt:lpstr>One-tailed test and two-tailed tests</vt:lpstr>
      <vt:lpstr>Two-tailed test</vt:lpstr>
      <vt:lpstr>One-tailed test</vt:lpstr>
      <vt:lpstr>One-sided (right tailed) test</vt:lpstr>
      <vt:lpstr>One-sided (left tailed) test</vt:lpstr>
      <vt:lpstr>PowerPoint Presentation</vt:lpstr>
      <vt:lpstr>PowerPoint Presentation</vt:lpstr>
      <vt:lpstr>PowerPoint Presentation</vt:lpstr>
      <vt:lpstr>Two Tailed Test</vt:lpstr>
      <vt:lpstr>PowerPoint Presentation</vt:lpstr>
      <vt:lpstr>PowerPoint Presentation</vt:lpstr>
      <vt:lpstr>Steps for test of hypothesis</vt:lpstr>
      <vt:lpstr>Quick revision of Population and 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6-Hypothesis testing</dc:title>
  <dc:creator>Kavita Shirsat</dc:creator>
  <cp:lastModifiedBy>Kavita Shirsat</cp:lastModifiedBy>
  <cp:revision>3</cp:revision>
  <dcterms:created xsi:type="dcterms:W3CDTF">2022-05-14T15:12:13Z</dcterms:created>
  <dcterms:modified xsi:type="dcterms:W3CDTF">2024-04-21T13:44:55Z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2022-05-14T00:00:00Z</vt:filetime>
  </property>
  <property fmtid="{D5CDD505-2E9C-101B-9397-08002B2CF9AE}" pid="5" name="ContentTypeId">
    <vt:lpwstr>0x010100B969179B61036B479E5554F305409592</vt:lpwstr>
  </property>
  <property fmtid="{D5CDD505-2E9C-101B-9397-08002B2CF9AE}" pid="6" name="MediaServiceImageTags">
    <vt:lpwstr/>
  </property>
</Properties>
</file>