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5" r:id="rId9"/>
    <p:sldId id="263" r:id="rId10"/>
    <p:sldId id="264" r:id="rId11"/>
    <p:sldId id="266"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80" d="100"/>
          <a:sy n="80" d="100"/>
        </p:scale>
        <p:origin x="152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187BEEB-E632-465C-9E24-8E913D755E8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FDBB7-0D44-49BA-8105-3EAAF38BFA8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87BEEB-E632-465C-9E24-8E913D755E8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FDBB7-0D44-49BA-8105-3EAAF38BFA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87BEEB-E632-465C-9E24-8E913D755E8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FDBB7-0D44-49BA-8105-3EAAF38BFA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87BEEB-E632-465C-9E24-8E913D755E8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FDBB7-0D44-49BA-8105-3EAAF38BFA8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87BEEB-E632-465C-9E24-8E913D755E8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AFDBB7-0D44-49BA-8105-3EAAF38BFA8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87BEEB-E632-465C-9E24-8E913D755E89}" type="datetimeFigureOut">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AFDBB7-0D44-49BA-8105-3EAAF38BFA8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87BEEB-E632-465C-9E24-8E913D755E89}" type="datetimeFigureOut">
              <a:rPr lang="en-US" smtClean="0"/>
              <a:pPr/>
              <a:t>6/1/2022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AFDBB7-0D44-49BA-8105-3EAAF38BFA8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87BEEB-E632-465C-9E24-8E913D755E89}" type="datetimeFigureOut">
              <a:rPr lang="en-US" smtClean="0"/>
              <a:pPr/>
              <a:t>6/1/2022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AFDBB7-0D44-49BA-8105-3EAAF38BFA8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87BEEB-E632-465C-9E24-8E913D755E89}" type="datetimeFigureOut">
              <a:rPr lang="en-US" smtClean="0"/>
              <a:pPr/>
              <a:t>6/1/2022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AFDBB7-0D44-49BA-8105-3EAAF38BFA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87BEEB-E632-465C-9E24-8E913D755E89}" type="datetimeFigureOut">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AFDBB7-0D44-49BA-8105-3EAAF38BFA8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87BEEB-E632-465C-9E24-8E913D755E89}" type="datetimeFigureOut">
              <a:rPr lang="en-US" smtClean="0"/>
              <a:pPr/>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AFDBB7-0D44-49BA-8105-3EAAF38BFA8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87BEEB-E632-465C-9E24-8E913D755E89}" type="datetimeFigureOut">
              <a:rPr lang="en-US" smtClean="0"/>
              <a:pPr/>
              <a:t>6/1/2022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AFDBB7-0D44-49BA-8105-3EAAF38BFA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09800"/>
            <a:ext cx="7772400" cy="1470025"/>
          </a:xfrm>
        </p:spPr>
        <p:txBody>
          <a:bodyPr>
            <a:normAutofit fontScale="90000"/>
          </a:bodyPr>
          <a:lstStyle/>
          <a:p>
            <a:r>
              <a:rPr lang="en-US" sz="6000" b="1" dirty="0">
                <a:solidFill>
                  <a:srgbClr val="C00000"/>
                </a:solidFill>
                <a:latin typeface="Arial Black" panose="020B0A04020102020204" pitchFamily="34" charset="0"/>
              </a:rPr>
              <a:t>Motion Sensor using PIR sensor</a:t>
            </a:r>
            <a:r>
              <a:rPr lang="en-US" sz="6000" b="1" dirty="0">
                <a:solidFill>
                  <a:srgbClr val="C00000"/>
                </a:solidFill>
                <a:latin typeface="Bahnschrift Light Condensed" pitchFamily="34" charset="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8915400" cy="5562600"/>
          </a:xfrm>
        </p:spPr>
        <p:txBody>
          <a:bodyPr>
            <a:normAutofit/>
          </a:bodyPr>
          <a:lstStyle/>
          <a:p>
            <a:r>
              <a:rPr lang="en-US" dirty="0">
                <a:latin typeface="Bahnschrift Condensed" pitchFamily="34" charset="0"/>
              </a:rPr>
              <a:t>The working of this project is very simple. When the system is powered on, the Arduino waits for the PIR Sensor to be calibrated. The calibration period is set to 10 seconds and during this time, there should be no movements in front of the PIR Sensor.</a:t>
            </a:r>
          </a:p>
          <a:p>
            <a:r>
              <a:rPr lang="en-US" dirty="0">
                <a:latin typeface="Bahnschrift Condensed" pitchFamily="34" charset="0"/>
              </a:rPr>
              <a:t>After the calibration, the PIR Sensor will be ready to detect any movement in front of it. If the PIR Sensor detects any movements, its Digital Out pin, which is connected to Pin 8 of Arduino will become HIGH.</a:t>
            </a:r>
          </a:p>
          <a:p>
            <a:r>
              <a:rPr lang="en-US" dirty="0">
                <a:latin typeface="Bahnschrift Condensed" pitchFamily="34" charset="0"/>
              </a:rPr>
              <a:t>Arduino will detect this HIGH Signal and red light glows.</a:t>
            </a:r>
          </a:p>
          <a:p>
            <a:endParaRPr lang="en-US" dirty="0">
              <a:latin typeface="Bahnschrift Condensed" pitchFamily="34" charset="0"/>
            </a:endParaRPr>
          </a:p>
        </p:txBody>
      </p:sp>
      <p:sp>
        <p:nvSpPr>
          <p:cNvPr id="4" name="TextBox 3"/>
          <p:cNvSpPr txBox="1"/>
          <p:nvPr/>
        </p:nvSpPr>
        <p:spPr>
          <a:xfrm>
            <a:off x="0" y="304800"/>
            <a:ext cx="8382000" cy="584775"/>
          </a:xfrm>
          <a:prstGeom prst="rect">
            <a:avLst/>
          </a:prstGeom>
          <a:noFill/>
        </p:spPr>
        <p:txBody>
          <a:bodyPr wrap="square" rtlCol="0">
            <a:spAutoFit/>
          </a:bodyPr>
          <a:lstStyle/>
          <a:p>
            <a:r>
              <a:rPr lang="en-US" sz="3200" dirty="0">
                <a:solidFill>
                  <a:schemeClr val="accent6">
                    <a:lumMod val="75000"/>
                  </a:schemeClr>
                </a:solidFill>
                <a:latin typeface="Bahnschrift Condensed" pitchFamily="34" charset="0"/>
              </a:rPr>
              <a:t>Working of Arduino’s PIR sensor.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accent6">
                    <a:lumMod val="75000"/>
                  </a:schemeClr>
                </a:solidFill>
                <a:latin typeface="Bahnschrift Condensed" pitchFamily="34" charset="0"/>
              </a:rPr>
              <a:t>Applications</a:t>
            </a:r>
            <a:r>
              <a:rPr lang="en-US" dirty="0">
                <a:solidFill>
                  <a:schemeClr val="accent6">
                    <a:lumMod val="75000"/>
                  </a:schemeClr>
                </a:solidFill>
              </a:rPr>
              <a:t>:</a:t>
            </a:r>
          </a:p>
        </p:txBody>
      </p:sp>
      <p:sp>
        <p:nvSpPr>
          <p:cNvPr id="3" name="Content Placeholder 2"/>
          <p:cNvSpPr>
            <a:spLocks noGrp="1"/>
          </p:cNvSpPr>
          <p:nvPr>
            <p:ph idx="1"/>
          </p:nvPr>
        </p:nvSpPr>
        <p:spPr/>
        <p:txBody>
          <a:bodyPr/>
          <a:lstStyle/>
          <a:p>
            <a:r>
              <a:rPr lang="en-US" dirty="0">
                <a:latin typeface="Bahnschrift Condensed" pitchFamily="34" charset="0"/>
              </a:rPr>
              <a:t>Arduino PIR Sensor Interface can be implemented in a wide range of project but the important one is the Motion Detection System.</a:t>
            </a:r>
          </a:p>
          <a:p>
            <a:pPr fontAlgn="base"/>
            <a:r>
              <a:rPr lang="en-US" dirty="0">
                <a:latin typeface="Bahnschrift Condensed" pitchFamily="34" charset="0"/>
              </a:rPr>
              <a:t>A variety of Home Security Systems can be implemented using Arduino and PIR Sensor.</a:t>
            </a:r>
          </a:p>
          <a:p>
            <a:pPr fontAlgn="base"/>
            <a:r>
              <a:rPr lang="en-US" dirty="0">
                <a:latin typeface="Bahnschrift Condensed" pitchFamily="34" charset="0"/>
              </a:rPr>
              <a:t>They are also used in lift lobbies, door opening, etc.</a:t>
            </a:r>
            <a:br>
              <a:rPr lang="en-US" dirty="0">
                <a:latin typeface="Bahnschrift Condensed" pitchFamily="34" charset="0"/>
              </a:rPr>
            </a:br>
            <a:endParaRPr lang="en-US" dirty="0">
              <a:latin typeface="Bahnschrift Condensed"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800" b="1" u="sng" dirty="0">
                <a:solidFill>
                  <a:schemeClr val="accent6">
                    <a:lumMod val="75000"/>
                  </a:schemeClr>
                </a:solidFill>
                <a:latin typeface="Bahnschrift Condensed" pitchFamily="34" charset="0"/>
              </a:rPr>
              <a:t>Credits:</a:t>
            </a:r>
          </a:p>
        </p:txBody>
      </p:sp>
      <p:sp>
        <p:nvSpPr>
          <p:cNvPr id="3" name="Content Placeholder 2"/>
          <p:cNvSpPr>
            <a:spLocks noGrp="1"/>
          </p:cNvSpPr>
          <p:nvPr>
            <p:ph idx="1"/>
          </p:nvPr>
        </p:nvSpPr>
        <p:spPr/>
        <p:txBody>
          <a:bodyPr/>
          <a:lstStyle/>
          <a:p>
            <a:r>
              <a:rPr lang="en-US" dirty="0"/>
              <a:t>Deep Salunkhe.</a:t>
            </a:r>
          </a:p>
          <a:p>
            <a:r>
              <a:rPr lang="en-US" dirty="0"/>
              <a:t>Omkar Patil.</a:t>
            </a:r>
          </a:p>
          <a:p>
            <a:r>
              <a:rPr lang="en-US" dirty="0"/>
              <a:t>Premanshu choudary.</a:t>
            </a:r>
          </a:p>
          <a:p>
            <a:r>
              <a:rPr lang="en-US" dirty="0"/>
              <a:t>Shiv Rakh.</a:t>
            </a:r>
          </a:p>
          <a:p>
            <a:r>
              <a:rPr lang="en-US" dirty="0"/>
              <a:t>Mayur Hile.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905000"/>
            <a:ext cx="8229600" cy="4525963"/>
          </a:xfrm>
        </p:spPr>
        <p:txBody>
          <a:bodyPr>
            <a:normAutofit/>
          </a:bodyPr>
          <a:lstStyle/>
          <a:p>
            <a:pPr algn="ctr">
              <a:buNone/>
            </a:pPr>
            <a:r>
              <a:rPr lang="en-US" sz="7200" dirty="0">
                <a:solidFill>
                  <a:srgbClr val="FF0000"/>
                </a:solidFill>
                <a:latin typeface="Bahnschrift" pitchFamily="34" charset="0"/>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Motion qegdcmfm0u dzllmukjsr"/>
          <p:cNvPicPr>
            <a:picLocks noChangeAspect="1" noChangeArrowheads="1"/>
          </p:cNvPicPr>
          <p:nvPr/>
        </p:nvPicPr>
        <p:blipFill>
          <a:blip r:embed="rId2"/>
          <a:srcRect/>
          <a:stretch>
            <a:fillRect/>
          </a:stretch>
        </p:blipFill>
        <p:spPr bwMode="auto">
          <a:xfrm>
            <a:off x="3983182" y="3879272"/>
            <a:ext cx="4819650" cy="2626627"/>
          </a:xfrm>
          <a:prstGeom prst="rect">
            <a:avLst/>
          </a:prstGeom>
          <a:ln>
            <a:noFill/>
          </a:ln>
          <a:effectLst>
            <a:outerShdw blurRad="292100" dist="139700" dir="2700000" algn="tl" rotWithShape="0">
              <a:srgbClr val="333333">
                <a:alpha val="65000"/>
              </a:srgbClr>
            </a:outerShdw>
          </a:effectLst>
        </p:spPr>
      </p:pic>
      <p:pic>
        <p:nvPicPr>
          <p:cNvPr id="19460" name="Picture 4" descr="PIR Sensor Working Principle | How PIR Sensor Works | Robu.in"/>
          <p:cNvPicPr>
            <a:picLocks noChangeAspect="1" noChangeArrowheads="1"/>
          </p:cNvPicPr>
          <p:nvPr/>
        </p:nvPicPr>
        <p:blipFill>
          <a:blip r:embed="rId3"/>
          <a:srcRect/>
          <a:stretch>
            <a:fillRect/>
          </a:stretch>
        </p:blipFill>
        <p:spPr bwMode="auto">
          <a:xfrm>
            <a:off x="304800" y="228600"/>
            <a:ext cx="5334000" cy="30022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1143000"/>
          </a:xfrm>
        </p:spPr>
        <p:txBody>
          <a:bodyPr/>
          <a:lstStyle/>
          <a:p>
            <a:pPr algn="l"/>
            <a:r>
              <a:rPr lang="en-US" dirty="0">
                <a:solidFill>
                  <a:schemeClr val="accent6">
                    <a:lumMod val="75000"/>
                  </a:schemeClr>
                </a:solidFill>
                <a:latin typeface="+mn-lt"/>
              </a:rPr>
              <a:t>Components used are:</a:t>
            </a:r>
          </a:p>
        </p:txBody>
      </p:sp>
      <p:sp>
        <p:nvSpPr>
          <p:cNvPr id="3" name="Content Placeholder 2"/>
          <p:cNvSpPr>
            <a:spLocks noGrp="1"/>
          </p:cNvSpPr>
          <p:nvPr>
            <p:ph idx="1"/>
          </p:nvPr>
        </p:nvSpPr>
        <p:spPr>
          <a:xfrm>
            <a:off x="152400" y="1066800"/>
            <a:ext cx="8229600" cy="4525963"/>
          </a:xfrm>
        </p:spPr>
        <p:txBody>
          <a:bodyPr>
            <a:normAutofit lnSpcReduction="10000"/>
          </a:bodyPr>
          <a:lstStyle/>
          <a:p>
            <a:r>
              <a:rPr lang="en-US" dirty="0">
                <a:solidFill>
                  <a:schemeClr val="accent3">
                    <a:lumMod val="50000"/>
                  </a:schemeClr>
                </a:solidFill>
                <a:latin typeface="Agency FB" panose="020B0503020202020204" pitchFamily="34" charset="0"/>
              </a:rPr>
              <a:t>Arduino UNO</a:t>
            </a:r>
          </a:p>
          <a:p>
            <a:pPr>
              <a:buNone/>
            </a:pPr>
            <a:r>
              <a:rPr lang="en-US" dirty="0">
                <a:latin typeface="Agency FB" panose="020B0503020202020204" pitchFamily="34" charset="0"/>
              </a:rPr>
              <a:t>    Arduino is an open-source electronics platform based on easy-to-use hardware and software.  Arduino boards are able to read inputs - light on a sensor, a finger on a button. You can tell your board what to do by sending a set of instructions to the microcontroller on the board. To do so you use the Arduino programming language (based on Wiring), and  the Arduino </a:t>
            </a:r>
          </a:p>
          <a:p>
            <a:pPr>
              <a:buNone/>
            </a:pPr>
            <a:r>
              <a:rPr lang="en-US" dirty="0">
                <a:latin typeface="Agency FB" panose="020B0503020202020204" pitchFamily="34" charset="0"/>
              </a:rPr>
              <a:t>    Software (IDE) based on Processing.</a:t>
            </a:r>
          </a:p>
        </p:txBody>
      </p:sp>
      <p:pic>
        <p:nvPicPr>
          <p:cNvPr id="7" name="Picture 2" descr="Arduino Uno - Wikipedia"/>
          <p:cNvPicPr>
            <a:picLocks noChangeAspect="1" noChangeArrowheads="1"/>
          </p:cNvPicPr>
          <p:nvPr/>
        </p:nvPicPr>
        <p:blipFill>
          <a:blip r:embed="rId2" cstate="print"/>
          <a:srcRect/>
          <a:stretch>
            <a:fillRect/>
          </a:stretch>
        </p:blipFill>
        <p:spPr bwMode="auto">
          <a:xfrm>
            <a:off x="7010400" y="4876800"/>
            <a:ext cx="1828800" cy="1828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001000" cy="4495800"/>
          </a:xfrm>
        </p:spPr>
        <p:txBody>
          <a:bodyPr>
            <a:normAutofit fontScale="92500"/>
          </a:bodyPr>
          <a:lstStyle/>
          <a:p>
            <a:r>
              <a:rPr lang="en-US" dirty="0">
                <a:solidFill>
                  <a:schemeClr val="accent3">
                    <a:lumMod val="50000"/>
                  </a:schemeClr>
                </a:solidFill>
                <a:latin typeface="Bahnschrift Condensed" pitchFamily="34" charset="0"/>
              </a:rPr>
              <a:t>PIR Sensor</a:t>
            </a:r>
          </a:p>
          <a:p>
            <a:pPr>
              <a:buNone/>
            </a:pPr>
            <a:r>
              <a:rPr lang="en-US" dirty="0">
                <a:latin typeface="Bahnschrift Condensed" pitchFamily="34" charset="0"/>
              </a:rPr>
              <a:t> 1. PIR sensor detects a human being moving     around within approximately 10m from the sensor. This is an average value, as the actual detection range is between 5m and 12m.PIR are fundamentally made of a pyro electric sensor, which can detect levels of infrared radiation.</a:t>
            </a:r>
          </a:p>
          <a:p>
            <a:pPr>
              <a:buNone/>
            </a:pPr>
            <a:r>
              <a:rPr lang="en-US" dirty="0">
                <a:latin typeface="Bahnschrift Condensed" pitchFamily="34" charset="0"/>
              </a:rPr>
              <a:t>2. PIR sensors are incredible, they are flat control and minimal effort, have a wide lens range, and are simple to interface with.</a:t>
            </a:r>
          </a:p>
          <a:p>
            <a:pPr>
              <a:buNone/>
            </a:pPr>
            <a:endParaRPr lang="en-US" dirty="0">
              <a:latin typeface="Bahnschrift Condensed" pitchFamily="34" charset="0"/>
            </a:endParaRPr>
          </a:p>
        </p:txBody>
      </p:sp>
      <p:pic>
        <p:nvPicPr>
          <p:cNvPr id="15362" name="Picture 2" descr="HC-SR501 PIR Motion Detection Sensor | ElectroPeak"/>
          <p:cNvPicPr>
            <a:picLocks noChangeAspect="1" noChangeArrowheads="1"/>
          </p:cNvPicPr>
          <p:nvPr/>
        </p:nvPicPr>
        <p:blipFill>
          <a:blip r:embed="rId2" cstate="print"/>
          <a:srcRect/>
          <a:stretch>
            <a:fillRect/>
          </a:stretch>
        </p:blipFill>
        <p:spPr bwMode="auto">
          <a:xfrm>
            <a:off x="5181600" y="4190999"/>
            <a:ext cx="2667000" cy="2327145"/>
          </a:xfrm>
          <a:prstGeom prst="rect">
            <a:avLst/>
          </a:prstGeom>
          <a:ln>
            <a:noFill/>
          </a:ln>
          <a:effectLst>
            <a:outerShdw blurRad="292100" dist="139700" dir="2700000" algn="tl" rotWithShape="0">
              <a:srgbClr val="333333">
                <a:alpha val="65000"/>
              </a:srgbClr>
            </a:outerShdw>
          </a:effectLst>
        </p:spPr>
      </p:pic>
      <p:pic>
        <p:nvPicPr>
          <p:cNvPr id="15364" name="Picture 4" descr="Arduino PIR Sensor Tutorial PIR Sensor 2"/>
          <p:cNvPicPr>
            <a:picLocks noChangeAspect="1" noChangeArrowheads="1"/>
          </p:cNvPicPr>
          <p:nvPr/>
        </p:nvPicPr>
        <p:blipFill>
          <a:blip r:embed="rId3"/>
          <a:srcRect/>
          <a:stretch>
            <a:fillRect/>
          </a:stretch>
        </p:blipFill>
        <p:spPr bwMode="auto">
          <a:xfrm>
            <a:off x="1066800" y="4572000"/>
            <a:ext cx="2438400" cy="170688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229600" cy="4525963"/>
          </a:xfrm>
        </p:spPr>
        <p:txBody>
          <a:bodyPr>
            <a:normAutofit/>
          </a:bodyPr>
          <a:lstStyle/>
          <a:p>
            <a:r>
              <a:rPr lang="en-US" dirty="0">
                <a:solidFill>
                  <a:schemeClr val="accent3">
                    <a:lumMod val="50000"/>
                  </a:schemeClr>
                </a:solidFill>
                <a:latin typeface="Bahnschrift Condensed" pitchFamily="34" charset="0"/>
              </a:rPr>
              <a:t>Breadboard</a:t>
            </a:r>
          </a:p>
          <a:p>
            <a:pPr>
              <a:buNone/>
            </a:pPr>
            <a:r>
              <a:rPr lang="en-US" dirty="0">
                <a:latin typeface="Bahnschrift Condensed" pitchFamily="34" charset="0"/>
              </a:rPr>
              <a:t>    A breadboard is </a:t>
            </a:r>
            <a:r>
              <a:rPr lang="en-US" b="1" dirty="0">
                <a:latin typeface="Bahnschrift Condensed" pitchFamily="34" charset="0"/>
              </a:rPr>
              <a:t>a solder less device for temporary prototype with electronics and test circuit designs</a:t>
            </a:r>
            <a:r>
              <a:rPr lang="en-US" dirty="0">
                <a:latin typeface="Bahnschrift Condensed" pitchFamily="34" charset="0"/>
              </a:rPr>
              <a:t>. Most electronic components in electronic circuits can be interconnected by inserting their leads or terminals into the holes and then making connections through wires where appropriate.</a:t>
            </a:r>
          </a:p>
          <a:p>
            <a:pPr>
              <a:buNone/>
            </a:pPr>
            <a:r>
              <a:rPr lang="en-US" dirty="0">
                <a:latin typeface="Bahnschrift Condensed" pitchFamily="34" charset="0"/>
              </a:rPr>
              <a:t>  </a:t>
            </a:r>
          </a:p>
        </p:txBody>
      </p:sp>
      <p:pic>
        <p:nvPicPr>
          <p:cNvPr id="16386" name="Picture 2" descr="Breadboard - Wikipedia"/>
          <p:cNvPicPr>
            <a:picLocks noChangeAspect="1" noChangeArrowheads="1"/>
          </p:cNvPicPr>
          <p:nvPr/>
        </p:nvPicPr>
        <p:blipFill>
          <a:blip r:embed="rId2" cstate="print"/>
          <a:srcRect/>
          <a:stretch>
            <a:fillRect/>
          </a:stretch>
        </p:blipFill>
        <p:spPr bwMode="auto">
          <a:xfrm>
            <a:off x="5296113" y="4114800"/>
            <a:ext cx="3656843" cy="24384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229600" cy="4525963"/>
          </a:xfrm>
        </p:spPr>
        <p:txBody>
          <a:bodyPr/>
          <a:lstStyle/>
          <a:p>
            <a:r>
              <a:rPr lang="en-US" dirty="0">
                <a:solidFill>
                  <a:schemeClr val="accent3">
                    <a:lumMod val="50000"/>
                  </a:schemeClr>
                </a:solidFill>
                <a:latin typeface="Bahnschrift Condensed" pitchFamily="34" charset="0"/>
              </a:rPr>
              <a:t>Jumper wire</a:t>
            </a:r>
          </a:p>
          <a:p>
            <a:pPr>
              <a:buNone/>
            </a:pPr>
            <a:r>
              <a:rPr lang="en-US" dirty="0">
                <a:latin typeface="Bahnschrift Condensed" pitchFamily="34" charset="0"/>
              </a:rPr>
              <a:t>    Jumper wires are </a:t>
            </a:r>
            <a:r>
              <a:rPr lang="en-US" b="1" dirty="0">
                <a:latin typeface="Bahnschrift Condensed" pitchFamily="34" charset="0"/>
              </a:rPr>
              <a:t>used for making connections between items on breadboard and Arduino's header pins</a:t>
            </a:r>
            <a:r>
              <a:rPr lang="en-US" dirty="0">
                <a:latin typeface="Bahnschrift Condensed" pitchFamily="34" charset="0"/>
              </a:rPr>
              <a:t>.</a:t>
            </a:r>
          </a:p>
          <a:p>
            <a:pPr>
              <a:buNone/>
            </a:pPr>
            <a:r>
              <a:rPr lang="en-US" dirty="0">
                <a:latin typeface="Bahnschrift Condensed" pitchFamily="34" charset="0"/>
              </a:rPr>
              <a:t> </a:t>
            </a:r>
          </a:p>
        </p:txBody>
      </p:sp>
      <p:pic>
        <p:nvPicPr>
          <p:cNvPr id="17410" name="Picture 2" descr="Best Jumper Wires for Arduino | Arduino Buy Guide"/>
          <p:cNvPicPr>
            <a:picLocks noChangeAspect="1" noChangeArrowheads="1"/>
          </p:cNvPicPr>
          <p:nvPr/>
        </p:nvPicPr>
        <p:blipFill>
          <a:blip r:embed="rId2"/>
          <a:srcRect/>
          <a:stretch>
            <a:fillRect/>
          </a:stretch>
        </p:blipFill>
        <p:spPr bwMode="auto">
          <a:xfrm>
            <a:off x="1524000" y="2438400"/>
            <a:ext cx="5546360" cy="2743200"/>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152400" y="5715000"/>
            <a:ext cx="6400800" cy="584775"/>
          </a:xfrm>
          <a:prstGeom prst="rect">
            <a:avLst/>
          </a:prstGeom>
          <a:noFill/>
        </p:spPr>
        <p:txBody>
          <a:bodyPr wrap="square" rtlCol="0">
            <a:spAutoFit/>
          </a:bodyPr>
          <a:lstStyle/>
          <a:p>
            <a:pPr>
              <a:buFont typeface="Arial" pitchFamily="34" charset="0"/>
              <a:buChar char="•"/>
            </a:pPr>
            <a:r>
              <a:rPr lang="en-US" sz="3200" dirty="0">
                <a:solidFill>
                  <a:schemeClr val="accent3">
                    <a:lumMod val="50000"/>
                  </a:schemeClr>
                </a:solidFill>
                <a:latin typeface="Bahnschrift Condensed" pitchFamily="34" charset="0"/>
              </a:rPr>
              <a:t> Red Bulb: </a:t>
            </a:r>
            <a:r>
              <a:rPr lang="en-US" sz="3200" dirty="0">
                <a:latin typeface="Bahnschrift Condensed" pitchFamily="34" charset="0"/>
              </a:rPr>
              <a:t>It glow when motion is detected.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accent6">
                    <a:lumMod val="75000"/>
                  </a:schemeClr>
                </a:solidFill>
                <a:latin typeface="Bahnschrift Condensed" pitchFamily="34" charset="0"/>
              </a:rPr>
              <a:t>Circuit Diagram:</a:t>
            </a:r>
          </a:p>
        </p:txBody>
      </p:sp>
      <p:pic>
        <p:nvPicPr>
          <p:cNvPr id="18434" name="Picture 2" descr="Arduino PIR Sensor Tutorial Circuit Diagram"/>
          <p:cNvPicPr>
            <a:picLocks noChangeAspect="1" noChangeArrowheads="1"/>
          </p:cNvPicPr>
          <p:nvPr/>
        </p:nvPicPr>
        <p:blipFill>
          <a:blip r:embed="rId2"/>
          <a:srcRect/>
          <a:stretch>
            <a:fillRect/>
          </a:stretch>
        </p:blipFill>
        <p:spPr bwMode="auto">
          <a:xfrm>
            <a:off x="-1" y="1447800"/>
            <a:ext cx="9144001" cy="4398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accent6">
                    <a:lumMod val="75000"/>
                  </a:schemeClr>
                </a:solidFill>
                <a:latin typeface="Bahnschrift Condensed" pitchFamily="34" charset="0"/>
              </a:rPr>
              <a:t>Circuit Design:</a:t>
            </a:r>
          </a:p>
        </p:txBody>
      </p:sp>
      <p:sp>
        <p:nvSpPr>
          <p:cNvPr id="3" name="Content Placeholder 2"/>
          <p:cNvSpPr>
            <a:spLocks noGrp="1"/>
          </p:cNvSpPr>
          <p:nvPr>
            <p:ph idx="1"/>
          </p:nvPr>
        </p:nvSpPr>
        <p:spPr>
          <a:xfrm>
            <a:off x="228600" y="1600201"/>
            <a:ext cx="8610600" cy="2895600"/>
          </a:xfrm>
        </p:spPr>
        <p:txBody>
          <a:bodyPr>
            <a:normAutofit fontScale="92500" lnSpcReduction="20000"/>
          </a:bodyPr>
          <a:lstStyle/>
          <a:p>
            <a:r>
              <a:rPr lang="en-US" dirty="0">
                <a:latin typeface="Bahnschrift Condensed" pitchFamily="34" charset="0"/>
              </a:rPr>
              <a:t>The design of the PIR Motion Sensor using Arduino is very simple. The PIR Sensor Module has three pins: VCC, Digital Out and GND. Connect VCC and GND to +5V and GND respectively. Then connect the Digital Out Pin of the PIR sensor to the digital I/O pin 8 of Arduino.</a:t>
            </a:r>
          </a:p>
          <a:p>
            <a:r>
              <a:rPr lang="en-US" dirty="0">
                <a:latin typeface="Bahnschrift Condensed" pitchFamily="34" charset="0"/>
              </a:rPr>
              <a:t>As we need to indicate the detection of motion by the sensor, connect a red light to Pin 11 of the Arduino.</a:t>
            </a:r>
          </a:p>
        </p:txBody>
      </p:sp>
      <p:pic>
        <p:nvPicPr>
          <p:cNvPr id="20482" name="Picture 2" descr="Arduino PIR Sensor Tutorial Test Circuit 1"/>
          <p:cNvPicPr>
            <a:picLocks noChangeAspect="1" noChangeArrowheads="1"/>
          </p:cNvPicPr>
          <p:nvPr/>
        </p:nvPicPr>
        <p:blipFill>
          <a:blip r:embed="rId2"/>
          <a:srcRect/>
          <a:stretch>
            <a:fillRect/>
          </a:stretch>
        </p:blipFill>
        <p:spPr bwMode="auto">
          <a:xfrm>
            <a:off x="2133600" y="4419600"/>
            <a:ext cx="4019550" cy="227238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accent6">
                    <a:lumMod val="75000"/>
                  </a:schemeClr>
                </a:solidFill>
                <a:latin typeface="Bahnschrift Condensed" pitchFamily="34" charset="0"/>
              </a:rPr>
              <a:t>How does PIR Sensor works?</a:t>
            </a:r>
          </a:p>
        </p:txBody>
      </p:sp>
      <p:sp>
        <p:nvSpPr>
          <p:cNvPr id="3" name="Content Placeholder 2"/>
          <p:cNvSpPr>
            <a:spLocks noGrp="1"/>
          </p:cNvSpPr>
          <p:nvPr>
            <p:ph idx="1"/>
          </p:nvPr>
        </p:nvSpPr>
        <p:spPr>
          <a:xfrm>
            <a:off x="228600" y="1600200"/>
            <a:ext cx="8686800" cy="4191000"/>
          </a:xfrm>
        </p:spPr>
        <p:txBody>
          <a:bodyPr>
            <a:noAutofit/>
          </a:bodyPr>
          <a:lstStyle/>
          <a:p>
            <a:r>
              <a:rPr lang="en-US" sz="2000" dirty="0">
                <a:latin typeface="Bahnschrift Condensed" pitchFamily="34" charset="0"/>
              </a:rPr>
              <a:t>PIR Sensors are complicated than most other sensors. PIR Motion Sensor may seem simple when implemented as all we need to do is check for a HIGH signal on the Digital Out Pin of the Sensor whenever motion is detected.</a:t>
            </a:r>
          </a:p>
          <a:p>
            <a:r>
              <a:rPr lang="en-US" sz="2000" dirty="0">
                <a:latin typeface="Bahnschrift Condensed" pitchFamily="34" charset="0"/>
              </a:rPr>
              <a:t>But, internally, there is a lot going on and the input and output of the sensor are dependent on several variables.</a:t>
            </a:r>
          </a:p>
          <a:p>
            <a:r>
              <a:rPr lang="en-US" sz="2000" dirty="0">
                <a:latin typeface="Bahnschrift Condensed" pitchFamily="34" charset="0"/>
              </a:rPr>
              <a:t>The actual PIR Sensor i.e. the one which is covered with a lens, consists of two slots and both these slots are made up of IR Sensitive materials. Under normal condition where there is no movement in front of the sensor, both the slots in the Sensor detect same amount of infrared radiation.</a:t>
            </a:r>
          </a:p>
          <a:p>
            <a:r>
              <a:rPr lang="en-US" sz="2000" dirty="0">
                <a:latin typeface="Bahnschrift Condensed" pitchFamily="34" charset="0"/>
              </a:rPr>
              <a:t>When there is movement in front of the sensor, like a human or a cat, their radiation is interpreted by one of the slots first and the differential output between the two slots becomes positive.</a:t>
            </a:r>
          </a:p>
          <a:p>
            <a:r>
              <a:rPr lang="en-US" sz="2000" dirty="0">
                <a:latin typeface="Bahnschrift Condensed" pitchFamily="34" charset="0"/>
              </a:rPr>
              <a:t>As the person moves away, the second slot detects the radiation and the differential output will become negative. Based these output pulses, a motion is detected.</a:t>
            </a:r>
          </a:p>
          <a:p>
            <a:endParaRPr lang="en-US" sz="2000" dirty="0">
              <a:latin typeface="Bahnschrift Condensed" pitchFamily="34" charset="0"/>
            </a:endParaRPr>
          </a:p>
          <a:p>
            <a:endParaRPr lang="en-US" sz="2000" dirty="0">
              <a:latin typeface="Bahnschrift Condensed"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731</Words>
  <Application>Microsoft Office PowerPoint</Application>
  <PresentationFormat>On-screen Show (4:3)</PresentationFormat>
  <Paragraphs>40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Agency FB</vt:lpstr>
      <vt:lpstr>Arial</vt:lpstr>
      <vt:lpstr>Arial Black</vt:lpstr>
      <vt:lpstr>Bahnschrift</vt:lpstr>
      <vt:lpstr>Bahnschrift Condensed</vt:lpstr>
      <vt:lpstr>Bahnschrift Light Condensed</vt:lpstr>
      <vt:lpstr>Calibri</vt:lpstr>
      <vt:lpstr>Office Theme</vt:lpstr>
      <vt:lpstr>Motion Sensor using PIR sensor.</vt:lpstr>
      <vt:lpstr>PowerPoint Presentation</vt:lpstr>
      <vt:lpstr>Components used are:</vt:lpstr>
      <vt:lpstr>PowerPoint Presentation</vt:lpstr>
      <vt:lpstr>PowerPoint Presentation</vt:lpstr>
      <vt:lpstr>PowerPoint Presentation</vt:lpstr>
      <vt:lpstr>Circuit Diagram:</vt:lpstr>
      <vt:lpstr>Circuit Design:</vt:lpstr>
      <vt:lpstr>How does PIR Sensor works?</vt:lpstr>
      <vt:lpstr>PowerPoint Presentation</vt:lpstr>
      <vt:lpstr>Applications:</vt:lpstr>
      <vt:lpstr>Credits: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Motion Sensor using Arduino.</dc:title>
  <dc:creator>omkar</dc:creator>
  <cp:lastModifiedBy>deepsalunkhe1@gmail.com</cp:lastModifiedBy>
  <cp:revision>10</cp:revision>
  <dcterms:created xsi:type="dcterms:W3CDTF">2022-05-09T17:03:42Z</dcterms:created>
  <dcterms:modified xsi:type="dcterms:W3CDTF">2022-06-01T17:11:32Z</dcterms:modified>
</cp:coreProperties>
</file>