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66" r:id="rId4"/>
    <p:sldId id="259" r:id="rId5"/>
    <p:sldId id="290" r:id="rId6"/>
    <p:sldId id="260" r:id="rId7"/>
    <p:sldId id="261" r:id="rId8"/>
    <p:sldId id="262" r:id="rId9"/>
    <p:sldId id="263" r:id="rId10"/>
    <p:sldId id="283" r:id="rId11"/>
    <p:sldId id="275" r:id="rId12"/>
    <p:sldId id="276" r:id="rId13"/>
    <p:sldId id="277" r:id="rId14"/>
    <p:sldId id="278" r:id="rId15"/>
    <p:sldId id="279" r:id="rId16"/>
    <p:sldId id="265" r:id="rId17"/>
    <p:sldId id="267" r:id="rId18"/>
    <p:sldId id="268" r:id="rId19"/>
    <p:sldId id="270" r:id="rId20"/>
    <p:sldId id="271" r:id="rId21"/>
    <p:sldId id="284" r:id="rId22"/>
    <p:sldId id="272" r:id="rId23"/>
    <p:sldId id="269" r:id="rId24"/>
    <p:sldId id="281" r:id="rId25"/>
    <p:sldId id="282" r:id="rId26"/>
    <p:sldId id="286" r:id="rId27"/>
    <p:sldId id="285" r:id="rId28"/>
    <p:sldId id="287" r:id="rId29"/>
    <p:sldId id="289" r:id="rId30"/>
    <p:sldId id="288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2C5AB-6F57-41E5-8099-FEEE68905C0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B86A8-4FFA-431E-9C41-17A1A03F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BC368-A8DF-4091-B59E-BB3138F37C9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928AD-53F1-4E94-88F6-2F3F5DC3022F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590"/>
            <a:ext cx="9144000" cy="2387600"/>
          </a:xfrm>
        </p:spPr>
        <p:txBody>
          <a:bodyPr/>
          <a:lstStyle/>
          <a:p>
            <a:r>
              <a:rPr lang="en-US" dirty="0"/>
              <a:t>Chapter 1 Introduction to Distributed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6CBFAA-7C2B-FF09-2EFD-BF3913A6A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CONCEPTS OF DISTRIBUTED SYSTEMS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743200" y="2286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>
                <a:latin typeface="Arial" panose="020B0604020202020204" pitchFamily="34" charset="0"/>
              </a:rPr>
              <a:t>Multiprocessors and Multicomputers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1" y="838201"/>
            <a:ext cx="4449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</a:rPr>
              <a:t>Distinguishing features:</a:t>
            </a:r>
          </a:p>
          <a:p>
            <a:pPr>
              <a:buFontTx/>
              <a:buChar char="•"/>
            </a:pPr>
            <a:r>
              <a:rPr lang="en-US" altLang="ko-KR" sz="2000" b="1">
                <a:latin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FF0066"/>
                </a:solidFill>
                <a:latin typeface="Arial" panose="020B0604020202020204" pitchFamily="34" charset="0"/>
              </a:rPr>
              <a:t>Private</a:t>
            </a:r>
            <a:r>
              <a:rPr lang="en-US" altLang="ko-KR" sz="2000">
                <a:latin typeface="Arial" panose="020B0604020202020204" pitchFamily="34" charset="0"/>
              </a:rPr>
              <a:t> versus </a:t>
            </a: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</a:rPr>
              <a:t>shared</a:t>
            </a:r>
            <a:r>
              <a:rPr lang="en-US" altLang="ko-KR" sz="2000">
                <a:latin typeface="Arial" panose="020B0604020202020204" pitchFamily="34" charset="0"/>
              </a:rPr>
              <a:t> memory</a:t>
            </a:r>
          </a:p>
          <a:p>
            <a:pPr>
              <a:buFontTx/>
              <a:buChar char="•"/>
            </a:pPr>
            <a:r>
              <a:rPr lang="en-US" altLang="ko-KR" sz="2000" b="1">
                <a:latin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FF0066"/>
                </a:solidFill>
                <a:latin typeface="Arial" panose="020B0604020202020204" pitchFamily="34" charset="0"/>
              </a:rPr>
              <a:t>Bus</a:t>
            </a:r>
            <a:r>
              <a:rPr lang="en-US" altLang="ko-KR" sz="2000">
                <a:latin typeface="Arial" panose="020B0604020202020204" pitchFamily="34" charset="0"/>
              </a:rPr>
              <a:t> versus </a:t>
            </a: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</a:rPr>
              <a:t>switched</a:t>
            </a:r>
            <a:r>
              <a:rPr lang="en-US" altLang="ko-KR" sz="2000">
                <a:latin typeface="Arial" panose="020B0604020202020204" pitchFamily="34" charset="0"/>
              </a:rPr>
              <a:t> interconnection</a:t>
            </a:r>
            <a:endParaRPr lang="en-US" altLang="ko-KR" sz="2000" b="1">
              <a:latin typeface="Arial" panose="020B0604020202020204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9532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34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Tightly Coupled </a:t>
            </a:r>
          </a:p>
        </p:txBody>
      </p:sp>
      <p:pic>
        <p:nvPicPr>
          <p:cNvPr id="2050" name="Picture 2" descr="http://3.bp.blogspot.com/-3R5bB83Gi7w/VBiBO_1l5BI/AAAAAAAAAF4/CMyvC61YpOI/s1600/TIGHTLYCOUPL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50" y="1581943"/>
            <a:ext cx="10128653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3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</a:t>
            </a:r>
          </a:p>
        </p:txBody>
      </p:sp>
      <p:pic>
        <p:nvPicPr>
          <p:cNvPr id="1026" name="Picture 2" descr="http://2.bp.blogspot.com/-gDqvXGxQr9s/VBiCPQHIzBI/AAAAAAAAAGA/cjm58XQSemQ/s1600/loosleyCouple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69" y="1690688"/>
            <a:ext cx="92012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7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37" y="212244"/>
            <a:ext cx="10515600" cy="2056294"/>
          </a:xfrm>
        </p:spPr>
        <p:txBody>
          <a:bodyPr/>
          <a:lstStyle/>
          <a:p>
            <a:r>
              <a:rPr lang="en-US" dirty="0"/>
              <a:t>SOFTWARE CONCEPTS OF DISTRIBUTED SYSTEMS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64" y="3089276"/>
            <a:ext cx="10515600" cy="2357367"/>
          </a:xfrm>
        </p:spPr>
        <p:txBody>
          <a:bodyPr/>
          <a:lstStyle/>
          <a:p>
            <a:r>
              <a:rPr lang="en-US" b="1" dirty="0"/>
              <a:t>NOS </a:t>
            </a:r>
          </a:p>
          <a:p>
            <a:r>
              <a:rPr lang="en-US" b="1" dirty="0"/>
              <a:t>DOS</a:t>
            </a:r>
          </a:p>
          <a:p>
            <a:r>
              <a:rPr lang="en-US" b="1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38260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 t="42708" r="25113" b="37561"/>
          <a:stretch>
            <a:fillRect/>
          </a:stretch>
        </p:blipFill>
        <p:spPr bwMode="auto">
          <a:xfrm>
            <a:off x="1617168" y="2120204"/>
            <a:ext cx="8054865" cy="435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6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43655" r="27579" b="38972"/>
          <a:stretch>
            <a:fillRect/>
          </a:stretch>
        </p:blipFill>
        <p:spPr bwMode="auto">
          <a:xfrm>
            <a:off x="2335153" y="1825625"/>
            <a:ext cx="752169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50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t="42145" r="28006" b="36253"/>
          <a:stretch>
            <a:fillRect/>
          </a:stretch>
        </p:blipFill>
        <p:spPr bwMode="auto">
          <a:xfrm>
            <a:off x="3041016" y="1825625"/>
            <a:ext cx="610996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24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NOS DCE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104" y="2437534"/>
            <a:ext cx="7565792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9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941" y="54585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800" b="1" dirty="0">
                <a:solidFill>
                  <a:srgbClr val="FF0000"/>
                </a:solidFill>
                <a:latin typeface="Arial" panose="020B0604020202020204" pitchFamily="34" charset="0"/>
              </a:rPr>
              <a:t>A distributed system is a collection of independent computers that appears to its users as a single coherent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92" y="2409960"/>
            <a:ext cx="60769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7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</a:t>
            </a:r>
            <a:r>
              <a:rPr lang="en-US" dirty="0" err="1"/>
              <a:t>vs</a:t>
            </a:r>
            <a:r>
              <a:rPr lang="en-US" dirty="0"/>
              <a:t> NOS </a:t>
            </a:r>
            <a:r>
              <a:rPr lang="en-US" dirty="0" err="1"/>
              <a:t>vs</a:t>
            </a:r>
            <a:r>
              <a:rPr lang="en-US" dirty="0"/>
              <a:t> DCE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868" y="1786988"/>
            <a:ext cx="7824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1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DCE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package</a:t>
            </a:r>
          </a:p>
          <a:p>
            <a:r>
              <a:rPr lang="en-US" dirty="0" err="1"/>
              <a:t>Rpc</a:t>
            </a:r>
            <a:endParaRPr lang="en-US" dirty="0"/>
          </a:p>
          <a:p>
            <a:r>
              <a:rPr lang="en-US" dirty="0"/>
              <a:t>Distributed time services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DFS</a:t>
            </a:r>
          </a:p>
          <a:p>
            <a:r>
              <a:rPr lang="en-US" dirty="0"/>
              <a:t>Distributed Security</a:t>
            </a:r>
          </a:p>
        </p:txBody>
      </p:sp>
    </p:spTree>
    <p:extLst>
      <p:ext uri="{BB962C8B-B14F-4D97-AF65-F5344CB8AC3E}">
        <p14:creationId xmlns:p14="http://schemas.microsoft.com/office/powerpoint/2010/main" val="198601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 In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r>
              <a:rPr lang="en-US" dirty="0"/>
              <a:t>Heterogeneity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Emulation of existing software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430" y="2005929"/>
            <a:ext cx="8391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0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81400" y="228601"/>
            <a:ext cx="4919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Basic Client–Server Model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1066801"/>
            <a:ext cx="7772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/>
              <a:t>Server: </a:t>
            </a:r>
            <a:r>
              <a:rPr lang="en-US" sz="2000" dirty="0"/>
              <a:t>a process implementing a specific service (e.g.: a file</a:t>
            </a:r>
          </a:p>
          <a:p>
            <a:r>
              <a:rPr lang="en-US" sz="2000" dirty="0"/>
              <a:t>system service; a database service)</a:t>
            </a:r>
          </a:p>
          <a:p>
            <a:r>
              <a:rPr lang="en-US" sz="2000" dirty="0"/>
              <a:t>– </a:t>
            </a:r>
            <a:r>
              <a:rPr lang="en-US" sz="2000" b="1" dirty="0"/>
              <a:t>Client: </a:t>
            </a:r>
            <a:r>
              <a:rPr lang="en-US" sz="2000" dirty="0"/>
              <a:t>a process </a:t>
            </a:r>
            <a:r>
              <a:rPr lang="en-US" sz="2000" dirty="0" err="1"/>
              <a:t>thar</a:t>
            </a:r>
            <a:r>
              <a:rPr lang="en-US" sz="2000" dirty="0"/>
              <a:t> requests a service from a server by sending a</a:t>
            </a:r>
          </a:p>
          <a:p>
            <a:r>
              <a:rPr lang="en-US" sz="2000" dirty="0"/>
              <a:t>request and subsequently waiting for the server reply</a:t>
            </a:r>
            <a:endParaRPr lang="en-US" altLang="ko-KR" sz="2000" b="1" dirty="0">
              <a:latin typeface="Arial" panose="020B0604020202020204" pitchFamily="34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048001"/>
            <a:ext cx="47910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209800" y="6248401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i="1">
                <a:latin typeface="Arial" panose="020B0604020202020204" pitchFamily="34" charset="0"/>
              </a:rPr>
              <a:t>01 – 23                                                       Introduction/1.5 Client–Server Model</a:t>
            </a:r>
          </a:p>
        </p:txBody>
      </p:sp>
    </p:spTree>
    <p:extLst>
      <p:ext uri="{BB962C8B-B14F-4D97-AF65-F5344CB8AC3E}">
        <p14:creationId xmlns:p14="http://schemas.microsoft.com/office/powerpoint/2010/main" val="502602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Multitier Architectures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A server may sometimes also act as a client (three-tiered architecture)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6" y="2459864"/>
            <a:ext cx="11534128" cy="43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2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D97B-CB21-29D6-C0C1-23B7ED84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29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F978-C12B-805C-A6A3-D41E5749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1520825"/>
            <a:ext cx="10515600" cy="4351338"/>
          </a:xfrm>
        </p:spPr>
        <p:txBody>
          <a:bodyPr/>
          <a:lstStyle/>
          <a:p>
            <a:r>
              <a:rPr lang="en-US" b="1" dirty="0"/>
              <a:t>Types of Failures in Distributed Systems: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Crash Failure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process or node stops working and does not recover.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 server powering down unexpectedly.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Omission Failure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process or communication channel fails to send or receive a message.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Subtypes: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Send Omission</a:t>
            </a:r>
            <a:r>
              <a:rPr lang="en-US" dirty="0"/>
              <a:t>: A process fails to send a message.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Receive Omission</a:t>
            </a:r>
            <a:r>
              <a:rPr lang="en-US" dirty="0"/>
              <a:t>: A process fails to receive a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3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56D-C1CF-502D-3E6F-D6F6A475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/>
              <a:t>Failures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ED68-7685-7407-D453-9FF6F25D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 of Handling Failures</a:t>
            </a:r>
          </a:p>
          <a:p>
            <a:r>
              <a:rPr lang="en-US" dirty="0"/>
              <a:t>Failure management is critical to ensure: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</a:t>
            </a:r>
            <a:r>
              <a:rPr lang="en-US" dirty="0"/>
              <a:t>: The system functions correctly despite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Fault Tolerance</a:t>
            </a:r>
            <a:r>
              <a:rPr lang="en-US" dirty="0"/>
              <a:t>: The system continues to operate, even when some components fail.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Recovery</a:t>
            </a:r>
            <a:r>
              <a:rPr lang="en-US" dirty="0"/>
              <a:t>: The system can detect and recover from failures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6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8D4998-2BE4-4FAD-6C10-06A08FC0C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9880" y="761351"/>
            <a:ext cx="1031836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Timing Failures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component takes longer than expected to complete an operation, violating time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 process fails to respond within the required time window in a real-time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Failures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component provides an incorrect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Failure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response is incorrect in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Transition Failure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transitions to an incorrect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Byzantine Failures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component behaves arbitrarily or maliciously, sending incorrect or inconsistent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to other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 node sends conflicting messages to different parts of the system, causing confusion.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673D-7003-89AB-69F6-1F7640D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4" y="1759365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Failures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system runs out of necessary resources such as memory, disk space, or CPU cycles,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affecting its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 database server crashing due to insufficient disk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/>
              <a:t>Network Failure</a:t>
            </a:r>
            <a:r>
              <a:rPr lang="en-US" sz="2800" dirty="0"/>
              <a:t>: Communication between components is disrupted due to issues such as packet loss, high latency, or partitioning of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/>
              <a:t>of Distributed </a:t>
            </a:r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Inherently Developed Applications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Low response time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Availability </a:t>
            </a:r>
          </a:p>
          <a:p>
            <a:r>
              <a:rPr lang="en-US" dirty="0"/>
              <a:t>Security </a:t>
            </a:r>
          </a:p>
          <a:p>
            <a:r>
              <a:rPr lang="en-US" dirty="0"/>
              <a:t> Better price performance ratio</a:t>
            </a:r>
          </a:p>
        </p:txBody>
      </p:sp>
    </p:spTree>
    <p:extLst>
      <p:ext uri="{BB962C8B-B14F-4D97-AF65-F5344CB8AC3E}">
        <p14:creationId xmlns:p14="http://schemas.microsoft.com/office/powerpoint/2010/main" val="1336454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3B6-3D46-8486-5604-C3F63CC4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 Characteristics of Distributed System Failures: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Partial Failures</a:t>
            </a:r>
            <a:r>
              <a:rPr lang="en-US" dirty="0"/>
              <a:t>: Only some components fail, while others may continue functioning.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Uncertainty</a:t>
            </a:r>
            <a:r>
              <a:rPr lang="en-US" dirty="0"/>
              <a:t>: It may be challenging to distinguish between a slow component and a failed one (e.g., a delayed response vs. no response).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Propagation</a:t>
            </a:r>
            <a:r>
              <a:rPr lang="en-US" dirty="0"/>
              <a:t>: Failures can cascade if not handled properly, affecting the entire system.</a:t>
            </a:r>
          </a:p>
          <a:p>
            <a:r>
              <a:rPr lang="en-US" b="1" dirty="0"/>
              <a:t>Importance of Failure Handling:</a:t>
            </a:r>
          </a:p>
          <a:p>
            <a:r>
              <a:rPr lang="en-US" dirty="0"/>
              <a:t>To ensure </a:t>
            </a:r>
            <a:r>
              <a:rPr lang="en-US" b="1" dirty="0"/>
              <a:t>reliability</a:t>
            </a:r>
            <a:r>
              <a:rPr lang="en-US" dirty="0"/>
              <a:t>, distributed systems must include mechanisms for failure detection, fault tolerance, recovery, and redundancy to minimize the impact of failures and maintain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56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35171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Computer (</a:t>
            </a:r>
            <a:r>
              <a:rPr lang="en-US" dirty="0" err="1"/>
              <a:t>ARPAnet</a:t>
            </a:r>
            <a:r>
              <a:rPr lang="en-US" dirty="0"/>
              <a:t>)</a:t>
            </a:r>
          </a:p>
          <a:p>
            <a:r>
              <a:rPr lang="en-US" dirty="0"/>
              <a:t>Workstation</a:t>
            </a:r>
          </a:p>
          <a:p>
            <a:r>
              <a:rPr lang="en-US" dirty="0"/>
              <a:t>Workstation Server</a:t>
            </a:r>
          </a:p>
          <a:p>
            <a:r>
              <a:rPr lang="en-US" dirty="0"/>
              <a:t>Processor pool</a:t>
            </a:r>
          </a:p>
          <a:p>
            <a:r>
              <a:rPr lang="en-US" dirty="0"/>
              <a:t>Hybrid </a:t>
            </a:r>
          </a:p>
        </p:txBody>
      </p:sp>
    </p:spTree>
    <p:extLst>
      <p:ext uri="{BB962C8B-B14F-4D97-AF65-F5344CB8AC3E}">
        <p14:creationId xmlns:p14="http://schemas.microsoft.com/office/powerpoint/2010/main" val="16881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3">
            <a:extLst>
              <a:ext uri="{FF2B5EF4-FFF2-40B4-BE49-F238E27FC236}">
                <a16:creationId xmlns:a16="http://schemas.microsoft.com/office/drawing/2014/main" id="{822D1A01-1A79-71E3-336C-5D10E36816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3825" y="993913"/>
            <a:ext cx="10747514" cy="5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Computer</a:t>
            </a:r>
          </a:p>
        </p:txBody>
      </p:sp>
      <p:pic>
        <p:nvPicPr>
          <p:cNvPr id="3075" name="Picture 1" descr="C:\Users\Prasad\Desktop\DS-StupidSid\minicomputer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27" y="2025538"/>
            <a:ext cx="8263474" cy="38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8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</a:t>
            </a:r>
          </a:p>
        </p:txBody>
      </p:sp>
      <p:pic>
        <p:nvPicPr>
          <p:cNvPr id="4098" name="Picture 1" descr="C:\Users\Prasad\Desktop\DS-StupidSid\work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1584101"/>
            <a:ext cx="10212947" cy="49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47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Server</a:t>
            </a:r>
          </a:p>
        </p:txBody>
      </p:sp>
      <p:pic>
        <p:nvPicPr>
          <p:cNvPr id="5123" name="Picture 3" descr="C:\Users\Prasad\Desktop\DS-StupidSid\work-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1690688"/>
            <a:ext cx="9324304" cy="49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Pool</a:t>
            </a:r>
          </a:p>
        </p:txBody>
      </p:sp>
      <p:pic>
        <p:nvPicPr>
          <p:cNvPr id="6147" name="Picture 4" descr="C:\Users\Prasad\Desktop\DS-StupidSid\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0" y="1690688"/>
            <a:ext cx="8487177" cy="45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2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71BD51-DE1D-41A6-BE06-FEA5AA853073}"/>
</file>

<file path=customXml/itemProps2.xml><?xml version="1.0" encoding="utf-8"?>
<ds:datastoreItem xmlns:ds="http://schemas.openxmlformats.org/officeDocument/2006/customXml" ds:itemID="{F1FFD92C-D64E-41AB-90E9-1DCAF11F1DFC}"/>
</file>

<file path=customXml/itemProps3.xml><?xml version="1.0" encoding="utf-8"?>
<ds:datastoreItem xmlns:ds="http://schemas.openxmlformats.org/officeDocument/2006/customXml" ds:itemID="{D6B28CDB-EDD2-407E-AB46-EA16A272A48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7326</TotalTime>
  <Words>610</Words>
  <Application>Microsoft Office PowerPoint</Application>
  <PresentationFormat>Widescreen</PresentationFormat>
  <Paragraphs>110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Chapter 1 Introduction to Distributed Systems</vt:lpstr>
      <vt:lpstr>PowerPoint Presentation</vt:lpstr>
      <vt:lpstr>Goals of Distributed Systems</vt:lpstr>
      <vt:lpstr>Models </vt:lpstr>
      <vt:lpstr>PowerPoint Presentation</vt:lpstr>
      <vt:lpstr>Mini Computer</vt:lpstr>
      <vt:lpstr>Workstation</vt:lpstr>
      <vt:lpstr>Workstation Server</vt:lpstr>
      <vt:lpstr>Processor Pool</vt:lpstr>
      <vt:lpstr>HYBRID MODEL</vt:lpstr>
      <vt:lpstr>HARDWARE CONCEPTS OF DISTRIBUTED SYSTEMS </vt:lpstr>
      <vt:lpstr>PowerPoint Presentation</vt:lpstr>
      <vt:lpstr>Tightly Coupled </vt:lpstr>
      <vt:lpstr>Loosely Coupled</vt:lpstr>
      <vt:lpstr>SOFTWARE CONCEPTS OF DISTRIBUTED SYSTEMS </vt:lpstr>
      <vt:lpstr>DOS</vt:lpstr>
      <vt:lpstr>NOS</vt:lpstr>
      <vt:lpstr>DCE</vt:lpstr>
      <vt:lpstr>DOS NOS DCE</vt:lpstr>
      <vt:lpstr>DOS vs NOS vs DCE</vt:lpstr>
      <vt:lpstr>MODELS OF DCE</vt:lpstr>
      <vt:lpstr>Design Issues In Distributed System </vt:lpstr>
      <vt:lpstr>Transparency</vt:lpstr>
      <vt:lpstr>PowerPoint Presentation</vt:lpstr>
      <vt:lpstr>Multitier Architectures </vt:lpstr>
      <vt:lpstr>                         Failure</vt:lpstr>
      <vt:lpstr>Failures </vt:lpstr>
      <vt:lpstr>PowerPoint Presentation</vt:lpstr>
      <vt:lpstr>PowerPoint Presentation</vt:lpstr>
      <vt:lpstr>PowerPoint Presentation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</dc:title>
  <dc:creator>abc</dc:creator>
  <cp:lastModifiedBy>Umesh Kulkarni</cp:lastModifiedBy>
  <cp:revision>38</cp:revision>
  <dcterms:created xsi:type="dcterms:W3CDTF">2015-01-07T04:33:17Z</dcterms:created>
  <dcterms:modified xsi:type="dcterms:W3CDTF">2025-01-28T05:13:02Z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