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75" r:id="rId10"/>
    <p:sldId id="261" r:id="rId11"/>
    <p:sldId id="262" r:id="rId12"/>
    <p:sldId id="263" r:id="rId13"/>
    <p:sldId id="264" r:id="rId14"/>
    <p:sldId id="265" r:id="rId15"/>
    <p:sldId id="268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ACCF7-F1FD-46B7-95F1-7A252C6497E8}" v="1" dt="2025-02-24T15:39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 Sarfare" userId="S::yash.sarfare@vit.edu.in::4d326549-4cec-4e33-b126-253e232fc110" providerId="AD" clId="Web-{E4AACCF7-F1FD-46B7-95F1-7A252C6497E8}"/>
    <pc:docChg chg="sldOrd">
      <pc:chgData name="Yash  Sarfare" userId="S::yash.sarfare@vit.edu.in::4d326549-4cec-4e33-b126-253e232fc110" providerId="AD" clId="Web-{E4AACCF7-F1FD-46B7-95F1-7A252C6497E8}" dt="2025-02-24T15:39:57.053" v="0"/>
      <pc:docMkLst>
        <pc:docMk/>
      </pc:docMkLst>
      <pc:sldChg chg="ord">
        <pc:chgData name="Yash  Sarfare" userId="S::yash.sarfare@vit.edu.in::4d326549-4cec-4e33-b126-253e232fc110" providerId="AD" clId="Web-{E4AACCF7-F1FD-46B7-95F1-7A252C6497E8}" dt="2025-02-24T15:39:57.053" v="0"/>
        <pc:sldMkLst>
          <pc:docMk/>
          <pc:sldMk cId="337418758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0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8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1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9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4B56E-F35F-4721-976A-1D6676F076F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3D3B5-FA52-4FA4-949A-8103B667B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CHP 2 MESSAGE PASSING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61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and Decoding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10" y="1890019"/>
            <a:ext cx="7649179" cy="4351338"/>
          </a:xfrm>
        </p:spPr>
      </p:pic>
    </p:spTree>
    <p:extLst>
      <p:ext uri="{BB962C8B-B14F-4D97-AF65-F5344CB8AC3E}">
        <p14:creationId xmlns:p14="http://schemas.microsoft.com/office/powerpoint/2010/main" val="400879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6452"/>
            <a:ext cx="10515600" cy="3689684"/>
          </a:xfrm>
        </p:spPr>
      </p:pic>
    </p:spTree>
    <p:extLst>
      <p:ext uri="{BB962C8B-B14F-4D97-AF65-F5344CB8AC3E}">
        <p14:creationId xmlns:p14="http://schemas.microsoft.com/office/powerpoint/2010/main" val="3534828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Request</a:t>
            </a:r>
          </a:p>
          <a:p>
            <a:r>
              <a:rPr lang="en-US" dirty="0"/>
              <a:t>Lost Reply</a:t>
            </a:r>
          </a:p>
          <a:p>
            <a:r>
              <a:rPr lang="en-US" dirty="0"/>
              <a:t>Server Crash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10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Way</a:t>
            </a:r>
          </a:p>
          <a:p>
            <a:r>
              <a:rPr lang="en-US" dirty="0"/>
              <a:t>Three Way</a:t>
            </a:r>
          </a:p>
          <a:p>
            <a:r>
              <a:rPr lang="en-US" dirty="0"/>
              <a:t>Two Way</a:t>
            </a:r>
          </a:p>
          <a:p>
            <a:endParaRPr lang="en-US" dirty="0"/>
          </a:p>
          <a:p>
            <a:r>
              <a:rPr lang="en-US" dirty="0"/>
              <a:t>Handling Duplicate Packets</a:t>
            </a:r>
          </a:p>
        </p:txBody>
      </p:sp>
    </p:spTree>
    <p:extLst>
      <p:ext uri="{BB962C8B-B14F-4D97-AF65-F5344CB8AC3E}">
        <p14:creationId xmlns:p14="http://schemas.microsoft.com/office/powerpoint/2010/main" val="362002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1-M one to many</a:t>
            </a:r>
          </a:p>
          <a:p>
            <a:r>
              <a:rPr lang="en-US" dirty="0"/>
              <a:t>M-M many to many </a:t>
            </a:r>
          </a:p>
          <a:p>
            <a:r>
              <a:rPr lang="en-US" dirty="0"/>
              <a:t>M-1many to one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(Self Study)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  <a:p>
            <a:r>
              <a:rPr lang="en-US" dirty="0"/>
              <a:t>Consistent</a:t>
            </a:r>
          </a:p>
          <a:p>
            <a:r>
              <a:rPr lang="en-US" dirty="0"/>
              <a:t>Causal</a:t>
            </a:r>
          </a:p>
        </p:txBody>
      </p:sp>
    </p:spTree>
    <p:extLst>
      <p:ext uri="{BB962C8B-B14F-4D97-AF65-F5344CB8AC3E}">
        <p14:creationId xmlns:p14="http://schemas.microsoft.com/office/powerpoint/2010/main" val="364784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!!!!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Key Objectives of IPC: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Sharing</a:t>
            </a:r>
            <a:r>
              <a:rPr lang="en-US" dirty="0"/>
              <a:t>: Facilitate the exchange of information between processes.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Sharing</a:t>
            </a:r>
            <a:r>
              <a:rPr lang="en-US" dirty="0"/>
              <a:t>: Allow processes to access shared resources like memory, files, or devices without conflicts.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Synchronization</a:t>
            </a:r>
            <a:r>
              <a:rPr lang="en-US" dirty="0"/>
              <a:t>: Ensure processes execute in a coordinated manner, avoiding race conditions and deadlocks.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: Enable processes to send and receive messages or signals.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Modularity</a:t>
            </a:r>
            <a:r>
              <a:rPr lang="en-US" dirty="0"/>
              <a:t>: Support system and application design by allowing components to work independently and interact as needed.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Examples of IPC Mechanisms: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Pipes</a:t>
            </a:r>
            <a:r>
              <a:rPr lang="en-US" dirty="0"/>
              <a:t> (e.g., unnamed and named pipes)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Message Queues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Memory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Sockets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Signals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Semaphores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3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of Message Passing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Sharing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Copy Sharing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431" y="1705449"/>
            <a:ext cx="8086859" cy="459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8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Features of message Passing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Uniform Semantics</a:t>
            </a:r>
          </a:p>
          <a:p>
            <a:r>
              <a:rPr lang="en-US" dirty="0"/>
              <a:t>Efficient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Correctness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3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Blocking (Synchronous)</a:t>
            </a:r>
          </a:p>
          <a:p>
            <a:r>
              <a:rPr lang="en-US" dirty="0"/>
              <a:t>Non-Blocking (Asynchronous)</a:t>
            </a:r>
          </a:p>
        </p:txBody>
      </p:sp>
    </p:spTree>
    <p:extLst>
      <p:ext uri="{BB962C8B-B14F-4D97-AF65-F5344CB8AC3E}">
        <p14:creationId xmlns:p14="http://schemas.microsoft.com/office/powerpoint/2010/main" val="1251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and Transient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282"/>
            <a:ext cx="12041746" cy="5267459"/>
          </a:xfrm>
        </p:spPr>
      </p:pic>
    </p:spTree>
    <p:extLst>
      <p:ext uri="{BB962C8B-B14F-4D97-AF65-F5344CB8AC3E}">
        <p14:creationId xmlns:p14="http://schemas.microsoft.com/office/powerpoint/2010/main" val="277461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82A739E7-463A-FC8F-6970-53FCE05F5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4330" y="777697"/>
            <a:ext cx="108275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ideal for scenarios requiring centralized control, reliability, and security, such as    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platforms or web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Peer-to-Peer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better suited for applications where scalability, fault tolerance, and resource sharing are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prioritized, such as file-sharing networks or distributed computing systems.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02149B-9D61-5905-3726-4C5CB864C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75270"/>
              </p:ext>
            </p:extLst>
          </p:nvPr>
        </p:nvGraphicFramePr>
        <p:xfrm>
          <a:off x="1238493" y="2273863"/>
          <a:ext cx="9333054" cy="4351336"/>
        </p:xfrm>
        <a:graphic>
          <a:graphicData uri="http://schemas.openxmlformats.org/drawingml/2006/table">
            <a:tbl>
              <a:tblPr/>
              <a:tblGrid>
                <a:gridCol w="3111018">
                  <a:extLst>
                    <a:ext uri="{9D8B030D-6E8A-4147-A177-3AD203B41FA5}">
                      <a16:colId xmlns:a16="http://schemas.microsoft.com/office/drawing/2014/main" val="1811371924"/>
                    </a:ext>
                  </a:extLst>
                </a:gridCol>
                <a:gridCol w="3111018">
                  <a:extLst>
                    <a:ext uri="{9D8B030D-6E8A-4147-A177-3AD203B41FA5}">
                      <a16:colId xmlns:a16="http://schemas.microsoft.com/office/drawing/2014/main" val="2570763998"/>
                    </a:ext>
                  </a:extLst>
                </a:gridCol>
                <a:gridCol w="3111018">
                  <a:extLst>
                    <a:ext uri="{9D8B030D-6E8A-4147-A177-3AD203B41FA5}">
                      <a16:colId xmlns:a16="http://schemas.microsoft.com/office/drawing/2014/main" val="3797663789"/>
                    </a:ext>
                  </a:extLst>
                </a:gridCol>
              </a:tblGrid>
              <a:tr h="204769">
                <a:tc>
                  <a:txBody>
                    <a:bodyPr/>
                    <a:lstStyle/>
                    <a:p>
                      <a:r>
                        <a:rPr lang="en-US" sz="1000" b="1"/>
                        <a:t>Aspect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Client-Server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Peer-to-Peer (P2P)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924262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Definition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centralized model where a server provides resources or services to multiple clients.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 decentralized model where each node (peer) acts as both a client and a server.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041608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Structure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Centralized: A single server or a group of servers manage the resources and requests.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Decentralized: Peers communicate directly without a central authority.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24813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000" b="1"/>
                        <a:t>Scalability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Limited scalability; increasing clients may overload the server.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Highly scalable; adding more peers can increase capacity.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73976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Performance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Server-dependent; performance may degrade if the server is overloaded.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Performance improves with more peers, but relies on peer availability.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297542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000" b="1" dirty="0"/>
                        <a:t>Cost</a:t>
                      </a:r>
                      <a:endParaRPr lang="en-US" sz="1000" dirty="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Higher cost due to server maintenance and infrastructure.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Lower cost as resources are distributed among peers.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34454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Reliability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Single point of failure; if the server goes down, the entire system can fail.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More reliable; the failure of one peer doesn’t affect the entire network.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465130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r>
                        <a:rPr lang="en-US" sz="1000" b="1"/>
                        <a:t>Data Distribution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Centralized control; the server stores and manages data.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Distributed control; data is shared among peers.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677222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Security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Easier to secure since data is centralized, but vulnerable to server attacks.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Harder to secure due to distributed nature and lack of central control.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309558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US" sz="1000" b="1"/>
                        <a:t>Examples</a:t>
                      </a:r>
                      <a:endParaRPr lang="en-US" sz="1000"/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Web applications (e.g., websites, online banking)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- Email services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- File-sharing systems (e.g., BitTorrent) 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- Blockchain networks</a:t>
                      </a:r>
                    </a:p>
                  </a:txBody>
                  <a:tcPr marL="51192" marR="51192" marT="25596" marB="255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13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18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1326524"/>
            <a:ext cx="8525815" cy="553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Send(process id, message)</a:t>
            </a:r>
          </a:p>
          <a:p>
            <a:r>
              <a:rPr lang="en-US" dirty="0"/>
              <a:t>Receive(process id, message)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Send(service id, message)</a:t>
            </a:r>
          </a:p>
          <a:p>
            <a:r>
              <a:rPr lang="en-US" dirty="0"/>
              <a:t>Receive(process id, message)</a:t>
            </a:r>
          </a:p>
        </p:txBody>
      </p:sp>
    </p:spTree>
    <p:extLst>
      <p:ext uri="{BB962C8B-B14F-4D97-AF65-F5344CB8AC3E}">
        <p14:creationId xmlns:p14="http://schemas.microsoft.com/office/powerpoint/2010/main" val="38808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A5852B-E136-4D81-99CD-59F351FEA9E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2AE66F-C51D-470B-8AF0-387E382C4A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0F599-EB5F-4E5F-A1CA-0F2CCCC79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547bb-4980-445f-b96c-341fa94de1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12818</TotalTime>
  <Words>519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CHP 2 MESSAGE PASSING SYSTEM</vt:lpstr>
      <vt:lpstr>IPC</vt:lpstr>
      <vt:lpstr>Techniques of Message Passing System</vt:lpstr>
      <vt:lpstr>Desirable Features of message Passing System</vt:lpstr>
      <vt:lpstr>Synchronization</vt:lpstr>
      <vt:lpstr>Persistent and Transient Communication</vt:lpstr>
      <vt:lpstr>Client-Server is ideal for scenarios requiring centralized control, reliability, and security, such as      e-commerce platforms or web services. Peer-to-Peer is better suited for applications where scalability, fault tolerance, and resource sharing are  prioritized, such as file-sharing networks or distributed computing systems. </vt:lpstr>
      <vt:lpstr>Buffering</vt:lpstr>
      <vt:lpstr>Process Addressing</vt:lpstr>
      <vt:lpstr>Encoding and Decoding</vt:lpstr>
      <vt:lpstr>Message Format</vt:lpstr>
      <vt:lpstr>Failures</vt:lpstr>
      <vt:lpstr>Solution</vt:lpstr>
      <vt:lpstr>Group Communication</vt:lpstr>
      <vt:lpstr>Ordering (Self Study)</vt:lpstr>
      <vt:lpstr>THANK YOU 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Umesh Kulkarni</cp:lastModifiedBy>
  <cp:revision>23</cp:revision>
  <dcterms:created xsi:type="dcterms:W3CDTF">2015-01-07T04:42:01Z</dcterms:created>
  <dcterms:modified xsi:type="dcterms:W3CDTF">2025-02-24T15:40:07Z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