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y="5143500" cx="9144000"/>
  <p:notesSz cx="6858000" cy="9144000"/>
  <p:embeddedFontLst>
    <p:embeddedFont>
      <p:font typeface="Architects Daughter"/>
      <p:regular r:id="rId37"/>
    </p:embeddedFont>
    <p:embeddedFont>
      <p:font typeface="Robo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98FC8A-2924-4E70-BE02-17E0A5CC1521}">
  <a:tblStyle styleId="{8098FC8A-2924-4E70-BE02-17E0A5CC15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3.xml"/><Relationship Id="rId41" Type="http://schemas.openxmlformats.org/officeDocument/2006/relationships/font" Target="fonts/Roboto-bold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ArchitectsDaughter-regular.fntdata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Roboto-bold.fntdata"/><Relationship Id="rId16" Type="http://schemas.openxmlformats.org/officeDocument/2006/relationships/slide" Target="slides/slide9.xml"/><Relationship Id="rId38" Type="http://schemas.openxmlformats.org/officeDocument/2006/relationships/font" Target="fonts/Roboto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65c52953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65c52953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5728d5a0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5728d5a0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5728d5a0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5728d5a0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5728d5a0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5728d5a0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191907d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191907d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5728d5a0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5728d5a0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7d67f0d4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7d67f0d4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5728d5a0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5728d5a0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7d67f0d40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7d67f0d40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7d67f0d40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57d67f0d40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7d67f0d40_1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7d67f0d40_1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f9c6b453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f9c6b453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7d67f0d4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7d67f0d4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45728d5a0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45728d5a0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7d67f0d4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7d67f0d4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191907d4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191907d4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6191907d4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6191907d4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191907d4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191907d4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45728d5a0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45728d5a0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191907d4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191907d4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7d67f0d4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57d67f0d4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6191907d4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6191907d4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69137f851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69137f851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69137f8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69137f8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69137f85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69137f85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7d67f0d4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7d67f0d4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191907d4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191907d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69c0da5b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69c0da5b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5728d5a0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5728d5a0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42425" y="126800"/>
            <a:ext cx="1238250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66" name="Google Shape;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42425" y="126800"/>
            <a:ext cx="1238250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42425" y="126800"/>
            <a:ext cx="1238250" cy="2571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56" name="Google Shape;56;p14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42425" y="126800"/>
            <a:ext cx="1238250" cy="2571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proceedings.mlr.press/v9/glorot10a/glorot10a.pdf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arxiv.org/abs/1502.01852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25" y="152400"/>
            <a:ext cx="516128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6"/>
          <p:cNvSpPr txBox="1"/>
          <p:nvPr/>
        </p:nvSpPr>
        <p:spPr>
          <a:xfrm>
            <a:off x="5561750" y="1787950"/>
            <a:ext cx="3341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Improving </a:t>
            </a:r>
            <a:endParaRPr sz="24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Neural Networks</a:t>
            </a:r>
            <a:endParaRPr sz="30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 txBox="1"/>
          <p:nvPr/>
        </p:nvSpPr>
        <p:spPr>
          <a:xfrm>
            <a:off x="1351200" y="3731400"/>
            <a:ext cx="64416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chitects Daughter"/>
                <a:ea typeface="Architects Daughter"/>
                <a:cs typeface="Architects Daughter"/>
                <a:sym typeface="Architects Daughter"/>
              </a:rPr>
              <a:t>What can be possible issue?</a:t>
            </a:r>
            <a:endParaRPr sz="18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314" name="Google Shape;3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1388" y="1212538"/>
            <a:ext cx="2261225" cy="226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5"/>
          <p:cNvSpPr txBox="1"/>
          <p:nvPr/>
        </p:nvSpPr>
        <p:spPr>
          <a:xfrm>
            <a:off x="1351200" y="4188600"/>
            <a:ext cx="64416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Each Neuron in a layer should be initialized with different Weights</a:t>
            </a:r>
            <a:endParaRPr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 txBox="1"/>
          <p:nvPr/>
        </p:nvSpPr>
        <p:spPr>
          <a:xfrm>
            <a:off x="5874275" y="2277600"/>
            <a:ext cx="29223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Pick Random Numbers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21" name="Google Shape;3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075" y="1056188"/>
            <a:ext cx="4548474" cy="303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75" y="1371600"/>
            <a:ext cx="362902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7825" y="1371600"/>
            <a:ext cx="3571846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7"/>
          <p:cNvSpPr txBox="1"/>
          <p:nvPr/>
        </p:nvSpPr>
        <p:spPr>
          <a:xfrm>
            <a:off x="1622788" y="3827175"/>
            <a:ext cx="17646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Normal Distribution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9" name="Google Shape;329;p37"/>
          <p:cNvSpPr txBox="1"/>
          <p:nvPr/>
        </p:nvSpPr>
        <p:spPr>
          <a:xfrm>
            <a:off x="5966188" y="3827175"/>
            <a:ext cx="17646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Uniform</a:t>
            </a: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 Distribution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0" name="Google Shape;330;p37"/>
          <p:cNvSpPr txBox="1"/>
          <p:nvPr/>
        </p:nvSpPr>
        <p:spPr>
          <a:xfrm>
            <a:off x="1351200" y="4308225"/>
            <a:ext cx="64416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We can pick random numbers from either Normal or Uniform Distribution</a:t>
            </a:r>
            <a:endParaRPr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"/>
          <p:cNvSpPr txBox="1"/>
          <p:nvPr/>
        </p:nvSpPr>
        <p:spPr>
          <a:xfrm>
            <a:off x="4457700" y="2168400"/>
            <a:ext cx="4187100" cy="10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What could go wrong with Weights initialization using Random numbers</a:t>
            </a:r>
            <a:endParaRPr sz="1800">
              <a:solidFill>
                <a:srgbClr val="434343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336" name="Google Shape;3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675" y="1313850"/>
            <a:ext cx="2515801" cy="251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"/>
          <p:cNvSpPr txBox="1"/>
          <p:nvPr/>
        </p:nvSpPr>
        <p:spPr>
          <a:xfrm>
            <a:off x="5570725" y="1129613"/>
            <a:ext cx="17646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F9000"/>
                </a:solidFill>
                <a:latin typeface="Cambria"/>
                <a:ea typeface="Cambria"/>
                <a:cs typeface="Cambria"/>
                <a:sym typeface="Cambria"/>
              </a:rPr>
              <a:t>Vanishing Gradient</a:t>
            </a:r>
            <a:endParaRPr sz="2400">
              <a:solidFill>
                <a:srgbClr val="BF9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42" name="Google Shape;34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050" y="810563"/>
            <a:ext cx="1834570" cy="352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588" y="2704921"/>
            <a:ext cx="3326025" cy="64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9"/>
          <p:cNvSpPr txBox="1"/>
          <p:nvPr/>
        </p:nvSpPr>
        <p:spPr>
          <a:xfrm>
            <a:off x="5793150" y="3761850"/>
            <a:ext cx="14709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Gradient becomes close to zero</a:t>
            </a:r>
            <a:endParaRPr>
              <a:solidFill>
                <a:srgbClr val="FF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345" name="Google Shape;345;p39"/>
          <p:cNvSpPr/>
          <p:nvPr/>
        </p:nvSpPr>
        <p:spPr>
          <a:xfrm>
            <a:off x="6914675" y="2446575"/>
            <a:ext cx="1426500" cy="1114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6" name="Google Shape;346;p39"/>
          <p:cNvCxnSpPr>
            <a:stCxn id="344" idx="0"/>
            <a:endCxn id="345" idx="3"/>
          </p:cNvCxnSpPr>
          <p:nvPr/>
        </p:nvCxnSpPr>
        <p:spPr>
          <a:xfrm flipH="1" rot="10800000">
            <a:off x="6528600" y="3398250"/>
            <a:ext cx="594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0"/>
          <p:cNvSpPr txBox="1"/>
          <p:nvPr/>
        </p:nvSpPr>
        <p:spPr>
          <a:xfrm>
            <a:off x="655825" y="1396100"/>
            <a:ext cx="7735800" cy="23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If Weights are initialized with big numbers</a:t>
            </a:r>
            <a:endParaRPr b="1" sz="24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➢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 = wx + b will a large value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➢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Sigmoid of Y will be closer to ‘1’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1400"/>
              <a:buFont typeface="Roboto"/>
              <a:buChar char="➢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Gradient of will be very small which means very slow learning or No learning at all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"/>
          <p:cNvSpPr txBox="1"/>
          <p:nvPr/>
        </p:nvSpPr>
        <p:spPr>
          <a:xfrm>
            <a:off x="1469150" y="2121463"/>
            <a:ext cx="17646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Exploding </a:t>
            </a: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Gradient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57" name="Google Shape;3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650" y="1220138"/>
            <a:ext cx="4085149" cy="270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2"/>
          <p:cNvSpPr/>
          <p:nvPr/>
        </p:nvSpPr>
        <p:spPr>
          <a:xfrm>
            <a:off x="1093621" y="186485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2"/>
          <p:cNvSpPr/>
          <p:nvPr/>
        </p:nvSpPr>
        <p:spPr>
          <a:xfrm>
            <a:off x="3663204" y="876592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2.1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64" name="Google Shape;364;p42"/>
          <p:cNvSpPr/>
          <p:nvPr/>
        </p:nvSpPr>
        <p:spPr>
          <a:xfrm>
            <a:off x="3663204" y="2230435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1.95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65" name="Google Shape;365;p42"/>
          <p:cNvSpPr/>
          <p:nvPr/>
        </p:nvSpPr>
        <p:spPr>
          <a:xfrm>
            <a:off x="3663204" y="3458056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1.05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66" name="Google Shape;366;p42"/>
          <p:cNvSpPr/>
          <p:nvPr/>
        </p:nvSpPr>
        <p:spPr>
          <a:xfrm>
            <a:off x="1093621" y="280076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7" name="Google Shape;367;p42"/>
          <p:cNvCxnSpPr>
            <a:stCxn id="362" idx="6"/>
            <a:endCxn id="363" idx="2"/>
          </p:cNvCxnSpPr>
          <p:nvPr/>
        </p:nvCxnSpPr>
        <p:spPr>
          <a:xfrm flipH="1" rot="10800000">
            <a:off x="1500721" y="1145308"/>
            <a:ext cx="2162400" cy="9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42"/>
          <p:cNvCxnSpPr>
            <a:stCxn id="366" idx="6"/>
            <a:endCxn id="363" idx="2"/>
          </p:cNvCxnSpPr>
          <p:nvPr/>
        </p:nvCxnSpPr>
        <p:spPr>
          <a:xfrm flipH="1" rot="10800000">
            <a:off x="1500721" y="1145218"/>
            <a:ext cx="2162400" cy="18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42"/>
          <p:cNvCxnSpPr>
            <a:stCxn id="362" idx="6"/>
            <a:endCxn id="364" idx="2"/>
          </p:cNvCxnSpPr>
          <p:nvPr/>
        </p:nvCxnSpPr>
        <p:spPr>
          <a:xfrm>
            <a:off x="1500721" y="2085808"/>
            <a:ext cx="21624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42"/>
          <p:cNvCxnSpPr>
            <a:stCxn id="366" idx="6"/>
            <a:endCxn id="364" idx="2"/>
          </p:cNvCxnSpPr>
          <p:nvPr/>
        </p:nvCxnSpPr>
        <p:spPr>
          <a:xfrm flipH="1" rot="10800000">
            <a:off x="1500721" y="2499118"/>
            <a:ext cx="21624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p42"/>
          <p:cNvSpPr/>
          <p:nvPr/>
        </p:nvSpPr>
        <p:spPr>
          <a:xfrm>
            <a:off x="6555377" y="2190626"/>
            <a:ext cx="531600" cy="638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1.106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372" name="Google Shape;372;p42"/>
          <p:cNvCxnSpPr>
            <a:stCxn id="363" idx="6"/>
            <a:endCxn id="371" idx="2"/>
          </p:cNvCxnSpPr>
          <p:nvPr/>
        </p:nvCxnSpPr>
        <p:spPr>
          <a:xfrm>
            <a:off x="4194804" y="1145242"/>
            <a:ext cx="2360700" cy="13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42"/>
          <p:cNvCxnSpPr>
            <a:stCxn id="365" idx="6"/>
            <a:endCxn id="371" idx="2"/>
          </p:cNvCxnSpPr>
          <p:nvPr/>
        </p:nvCxnSpPr>
        <p:spPr>
          <a:xfrm flipH="1" rot="10800000">
            <a:off x="4194804" y="2509906"/>
            <a:ext cx="2360700" cy="12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42"/>
          <p:cNvSpPr txBox="1"/>
          <p:nvPr/>
        </p:nvSpPr>
        <p:spPr>
          <a:xfrm>
            <a:off x="1089013" y="1622580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5" name="Google Shape;375;p42"/>
          <p:cNvCxnSpPr>
            <a:stCxn id="366" idx="6"/>
            <a:endCxn id="365" idx="2"/>
          </p:cNvCxnSpPr>
          <p:nvPr/>
        </p:nvCxnSpPr>
        <p:spPr>
          <a:xfrm>
            <a:off x="1500721" y="3021718"/>
            <a:ext cx="216240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42"/>
          <p:cNvCxnSpPr>
            <a:stCxn id="362" idx="6"/>
            <a:endCxn id="365" idx="2"/>
          </p:cNvCxnSpPr>
          <p:nvPr/>
        </p:nvCxnSpPr>
        <p:spPr>
          <a:xfrm>
            <a:off x="1500721" y="2085808"/>
            <a:ext cx="2162400" cy="16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42"/>
          <p:cNvCxnSpPr>
            <a:stCxn id="364" idx="6"/>
            <a:endCxn id="371" idx="2"/>
          </p:cNvCxnSpPr>
          <p:nvPr/>
        </p:nvCxnSpPr>
        <p:spPr>
          <a:xfrm>
            <a:off x="4194804" y="2499085"/>
            <a:ext cx="236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78" name="Google Shape;378;p42"/>
          <p:cNvGraphicFramePr/>
          <p:nvPr/>
        </p:nvGraphicFramePr>
        <p:xfrm>
          <a:off x="443350" y="207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{8098FC8A-2924-4E70-BE02-17E0A5CC1521}</a:tableStyleId>
              </a:tblPr>
              <a:tblGrid>
                <a:gridCol w="382850"/>
              </a:tblGrid>
              <a:tr h="55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79" name="Google Shape;379;p42"/>
          <p:cNvSpPr txBox="1"/>
          <p:nvPr/>
        </p:nvSpPr>
        <p:spPr>
          <a:xfrm>
            <a:off x="2263750" y="1069100"/>
            <a:ext cx="10086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1" baseline="-25000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42"/>
          <p:cNvSpPr txBox="1"/>
          <p:nvPr/>
        </p:nvSpPr>
        <p:spPr>
          <a:xfrm>
            <a:off x="3116225" y="15263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42"/>
          <p:cNvSpPr txBox="1"/>
          <p:nvPr/>
        </p:nvSpPr>
        <p:spPr>
          <a:xfrm>
            <a:off x="3271550" y="6119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42"/>
          <p:cNvSpPr txBox="1"/>
          <p:nvPr/>
        </p:nvSpPr>
        <p:spPr>
          <a:xfrm>
            <a:off x="4338350" y="916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0.89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42"/>
          <p:cNvSpPr txBox="1"/>
          <p:nvPr/>
        </p:nvSpPr>
        <p:spPr>
          <a:xfrm>
            <a:off x="3271550" y="1954563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21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42"/>
          <p:cNvSpPr txBox="1"/>
          <p:nvPr/>
        </p:nvSpPr>
        <p:spPr>
          <a:xfrm>
            <a:off x="2963825" y="21359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0.15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42"/>
          <p:cNvSpPr txBox="1"/>
          <p:nvPr/>
        </p:nvSpPr>
        <p:spPr>
          <a:xfrm>
            <a:off x="3116225" y="2593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0.4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42"/>
          <p:cNvSpPr txBox="1"/>
          <p:nvPr/>
        </p:nvSpPr>
        <p:spPr>
          <a:xfrm>
            <a:off x="4185950" y="22121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0.875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42"/>
          <p:cNvSpPr txBox="1"/>
          <p:nvPr/>
        </p:nvSpPr>
        <p:spPr>
          <a:xfrm rot="2152954">
            <a:off x="2658989" y="3202724"/>
            <a:ext cx="689442" cy="261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0.65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42"/>
          <p:cNvSpPr txBox="1"/>
          <p:nvPr/>
        </p:nvSpPr>
        <p:spPr>
          <a:xfrm>
            <a:off x="2887625" y="36599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42"/>
          <p:cNvSpPr txBox="1"/>
          <p:nvPr/>
        </p:nvSpPr>
        <p:spPr>
          <a:xfrm>
            <a:off x="4185950" y="36599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0.741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42"/>
          <p:cNvSpPr txBox="1"/>
          <p:nvPr/>
        </p:nvSpPr>
        <p:spPr>
          <a:xfrm>
            <a:off x="3271550" y="3202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42"/>
          <p:cNvSpPr txBox="1"/>
          <p:nvPr/>
        </p:nvSpPr>
        <p:spPr>
          <a:xfrm rot="1814561">
            <a:off x="5573075" y="1907374"/>
            <a:ext cx="899410" cy="261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-0.23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42"/>
          <p:cNvSpPr txBox="1"/>
          <p:nvPr/>
        </p:nvSpPr>
        <p:spPr>
          <a:xfrm>
            <a:off x="5325900" y="2212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0.83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42"/>
          <p:cNvSpPr txBox="1"/>
          <p:nvPr/>
        </p:nvSpPr>
        <p:spPr>
          <a:xfrm rot="-1706612">
            <a:off x="5344461" y="2821791"/>
            <a:ext cx="1051875" cy="260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213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-0.56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42"/>
          <p:cNvSpPr txBox="1"/>
          <p:nvPr/>
        </p:nvSpPr>
        <p:spPr>
          <a:xfrm>
            <a:off x="6631577" y="19358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42"/>
          <p:cNvSpPr/>
          <p:nvPr/>
        </p:nvSpPr>
        <p:spPr>
          <a:xfrm>
            <a:off x="7516675" y="2284075"/>
            <a:ext cx="1452900" cy="441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1.793</a:t>
            </a:r>
            <a:endParaRPr sz="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6" name="Google Shape;396;p42"/>
          <p:cNvCxnSpPr>
            <a:stCxn id="371" idx="6"/>
            <a:endCxn id="395" idx="1"/>
          </p:cNvCxnSpPr>
          <p:nvPr/>
        </p:nvCxnSpPr>
        <p:spPr>
          <a:xfrm flipH="1" rot="10800000">
            <a:off x="7086977" y="2504876"/>
            <a:ext cx="4296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7" name="Google Shape;397;p42"/>
          <p:cNvSpPr txBox="1"/>
          <p:nvPr/>
        </p:nvSpPr>
        <p:spPr>
          <a:xfrm>
            <a:off x="8003177" y="20120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Loss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42"/>
          <p:cNvSpPr txBox="1"/>
          <p:nvPr/>
        </p:nvSpPr>
        <p:spPr>
          <a:xfrm>
            <a:off x="914875" y="4353425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Updating weight for hidden layer e.g W</a:t>
            </a:r>
            <a:r>
              <a:rPr baseline="-25000"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111</a:t>
            </a:r>
            <a:endParaRPr baseline="-25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325" y="2072350"/>
            <a:ext cx="6301351" cy="9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3"/>
          <p:cNvSpPr txBox="1"/>
          <p:nvPr/>
        </p:nvSpPr>
        <p:spPr>
          <a:xfrm>
            <a:off x="829850" y="886650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Using Chain Rule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43"/>
          <p:cNvSpPr/>
          <p:nvPr/>
        </p:nvSpPr>
        <p:spPr>
          <a:xfrm>
            <a:off x="4307675" y="1892075"/>
            <a:ext cx="1286100" cy="1469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6288" y="627050"/>
            <a:ext cx="1251425" cy="93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4363" y="1902450"/>
            <a:ext cx="6715275" cy="6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9362" y="2879850"/>
            <a:ext cx="36253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4"/>
          <p:cNvSpPr txBox="1"/>
          <p:nvPr/>
        </p:nvSpPr>
        <p:spPr>
          <a:xfrm>
            <a:off x="3508650" y="3887700"/>
            <a:ext cx="2126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Gradient in Hidden Layer is dependent on Weights in Next Layers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/>
          <p:nvPr/>
        </p:nvSpPr>
        <p:spPr>
          <a:xfrm>
            <a:off x="887663" y="1010638"/>
            <a:ext cx="2252700" cy="138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Network Weights Initialization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7"/>
          <p:cNvSpPr/>
          <p:nvPr/>
        </p:nvSpPr>
        <p:spPr>
          <a:xfrm>
            <a:off x="3464638" y="1010638"/>
            <a:ext cx="2252700" cy="138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Activation Functions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7"/>
          <p:cNvSpPr/>
          <p:nvPr/>
        </p:nvSpPr>
        <p:spPr>
          <a:xfrm>
            <a:off x="6003638" y="1010638"/>
            <a:ext cx="2252700" cy="138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Dropout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7"/>
          <p:cNvSpPr/>
          <p:nvPr/>
        </p:nvSpPr>
        <p:spPr>
          <a:xfrm>
            <a:off x="887663" y="2707138"/>
            <a:ext cx="2252700" cy="138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Batch Normalization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7"/>
          <p:cNvSpPr/>
          <p:nvPr/>
        </p:nvSpPr>
        <p:spPr>
          <a:xfrm>
            <a:off x="6003638" y="2707138"/>
            <a:ext cx="2252700" cy="138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Optimizers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7"/>
          <p:cNvSpPr/>
          <p:nvPr/>
        </p:nvSpPr>
        <p:spPr>
          <a:xfrm>
            <a:off x="3529163" y="2707138"/>
            <a:ext cx="2252700" cy="138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Learning Rate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5"/>
          <p:cNvSpPr txBox="1"/>
          <p:nvPr/>
        </p:nvSpPr>
        <p:spPr>
          <a:xfrm>
            <a:off x="655825" y="1396100"/>
            <a:ext cx="7735800" cy="23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What if W</a:t>
            </a:r>
            <a:r>
              <a:rPr b="1" baseline="-25000"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211</a:t>
            </a:r>
            <a:r>
              <a:rPr b="1"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is a large number</a:t>
            </a:r>
            <a:endParaRPr b="1"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➢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aseline="-25000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111</a:t>
            </a: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will get a large Gradient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➢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New value of W111 may become very large .. 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1400"/>
              <a:buFont typeface="Roboto"/>
              <a:buChar char="➢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and may result in Overflow causing ‘NaN’ errors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6"/>
          <p:cNvSpPr txBox="1"/>
          <p:nvPr/>
        </p:nvSpPr>
        <p:spPr>
          <a:xfrm>
            <a:off x="5188125" y="1812750"/>
            <a:ext cx="22440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Search for better Weights initialization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24" name="Google Shape;42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025" y="983713"/>
            <a:ext cx="3145200" cy="3176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7"/>
          <p:cNvSpPr txBox="1"/>
          <p:nvPr/>
        </p:nvSpPr>
        <p:spPr>
          <a:xfrm>
            <a:off x="1945925" y="1812750"/>
            <a:ext cx="60552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Xavier or Glorot Initialization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Understanding the difficulty of training deep feedforward neural networks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800" y="2424750"/>
            <a:ext cx="5026400" cy="9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8"/>
          <p:cNvSpPr txBox="1"/>
          <p:nvPr/>
        </p:nvSpPr>
        <p:spPr>
          <a:xfrm>
            <a:off x="3103505" y="3651550"/>
            <a:ext cx="29370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Initialize weights with random numbers from mean 0 and standard deviation calculated above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48"/>
          <p:cNvSpPr txBox="1"/>
          <p:nvPr/>
        </p:nvSpPr>
        <p:spPr>
          <a:xfrm>
            <a:off x="2413650" y="483325"/>
            <a:ext cx="43167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Xavier or Glorot Initialization</a:t>
            </a:r>
            <a:endParaRPr sz="24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Normal Distribution</a:t>
            </a:r>
            <a:endParaRPr sz="120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800" y="2424750"/>
            <a:ext cx="5026400" cy="9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49"/>
          <p:cNvSpPr txBox="1"/>
          <p:nvPr/>
        </p:nvSpPr>
        <p:spPr>
          <a:xfrm>
            <a:off x="3103505" y="3651550"/>
            <a:ext cx="29370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Random numbers between  -limit to + limit whereas limit is calculated using formula above.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49"/>
          <p:cNvSpPr txBox="1"/>
          <p:nvPr/>
        </p:nvSpPr>
        <p:spPr>
          <a:xfrm>
            <a:off x="4572000" y="2682750"/>
            <a:ext cx="302400" cy="21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2413650" y="483325"/>
            <a:ext cx="43167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Xavier or Glorot Initialization</a:t>
            </a:r>
            <a:endParaRPr sz="24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Uniform</a:t>
            </a:r>
            <a:r>
              <a:rPr lang="en" sz="12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 Distribution</a:t>
            </a:r>
            <a:endParaRPr sz="120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0"/>
          <p:cNvSpPr txBox="1"/>
          <p:nvPr/>
        </p:nvSpPr>
        <p:spPr>
          <a:xfrm>
            <a:off x="1544400" y="1812750"/>
            <a:ext cx="60552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he</a:t>
            </a: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 initialization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Delving Deep into Rectifiers: Surpassing Human-Level Performance on ImageNet Classification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1"/>
          <p:cNvSpPr txBox="1"/>
          <p:nvPr/>
        </p:nvSpPr>
        <p:spPr>
          <a:xfrm>
            <a:off x="3162300" y="653350"/>
            <a:ext cx="28194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F9000"/>
                </a:solidFill>
                <a:latin typeface="Cambria"/>
                <a:ea typeface="Cambria"/>
                <a:cs typeface="Cambria"/>
                <a:sym typeface="Cambria"/>
              </a:rPr>
              <a:t>he initialization</a:t>
            </a:r>
            <a:endParaRPr sz="2400">
              <a:solidFill>
                <a:srgbClr val="BF9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Normal Distribution</a:t>
            </a:r>
            <a:endParaRPr sz="24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55" name="Google Shape;45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587" y="2156125"/>
            <a:ext cx="2622575" cy="9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51"/>
          <p:cNvSpPr txBox="1"/>
          <p:nvPr/>
        </p:nvSpPr>
        <p:spPr>
          <a:xfrm>
            <a:off x="3103505" y="3651550"/>
            <a:ext cx="29370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Initialize weights with random numbers from mean 0 and standard deviation calculated above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2"/>
          <p:cNvSpPr txBox="1"/>
          <p:nvPr/>
        </p:nvSpPr>
        <p:spPr>
          <a:xfrm>
            <a:off x="3162300" y="653350"/>
            <a:ext cx="28194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F9000"/>
                </a:solidFill>
                <a:latin typeface="Cambria"/>
                <a:ea typeface="Cambria"/>
                <a:cs typeface="Cambria"/>
                <a:sym typeface="Cambria"/>
              </a:rPr>
              <a:t>he initialization</a:t>
            </a:r>
            <a:endParaRPr sz="2400">
              <a:solidFill>
                <a:srgbClr val="BF9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Uniform</a:t>
            </a:r>
            <a:r>
              <a:rPr lang="en" sz="12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 Distribution</a:t>
            </a:r>
            <a:endParaRPr sz="24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62" name="Google Shape;46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587" y="2156125"/>
            <a:ext cx="2622575" cy="9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52"/>
          <p:cNvSpPr txBox="1"/>
          <p:nvPr/>
        </p:nvSpPr>
        <p:spPr>
          <a:xfrm>
            <a:off x="4486350" y="2396850"/>
            <a:ext cx="302400" cy="21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64" name="Google Shape;464;p52"/>
          <p:cNvSpPr txBox="1"/>
          <p:nvPr/>
        </p:nvSpPr>
        <p:spPr>
          <a:xfrm>
            <a:off x="3103505" y="3651550"/>
            <a:ext cx="29370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Random numbers between  -limit to + limit whereas limit is calculated using formula above.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3"/>
          <p:cNvSpPr txBox="1"/>
          <p:nvPr/>
        </p:nvSpPr>
        <p:spPr>
          <a:xfrm>
            <a:off x="3132450" y="2029638"/>
            <a:ext cx="28791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Review different initializers in Keras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70" name="Google Shape;47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075" y="1595850"/>
            <a:ext cx="1495860" cy="4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4"/>
          <p:cNvSpPr txBox="1"/>
          <p:nvPr/>
        </p:nvSpPr>
        <p:spPr>
          <a:xfrm>
            <a:off x="4457700" y="1393800"/>
            <a:ext cx="4187100" cy="10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Which approach to prefer?</a:t>
            </a:r>
            <a:endParaRPr sz="1800">
              <a:solidFill>
                <a:srgbClr val="434343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476" name="Google Shape;47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675" y="1313850"/>
            <a:ext cx="2515801" cy="2515801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4"/>
          <p:cNvSpPr txBox="1"/>
          <p:nvPr/>
        </p:nvSpPr>
        <p:spPr>
          <a:xfrm>
            <a:off x="4457700" y="2765400"/>
            <a:ext cx="4187100" cy="10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Use he initialization when using ReLu</a:t>
            </a:r>
            <a:endParaRPr sz="18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/>
          <p:nvPr/>
        </p:nvSpPr>
        <p:spPr>
          <a:xfrm>
            <a:off x="1724175" y="1523350"/>
            <a:ext cx="474600" cy="5334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8"/>
          <p:cNvSpPr/>
          <p:nvPr/>
        </p:nvSpPr>
        <p:spPr>
          <a:xfrm>
            <a:off x="3476775" y="10661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8"/>
          <p:cNvSpPr/>
          <p:nvPr/>
        </p:nvSpPr>
        <p:spPr>
          <a:xfrm>
            <a:off x="3476775" y="20567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8"/>
          <p:cNvSpPr/>
          <p:nvPr/>
        </p:nvSpPr>
        <p:spPr>
          <a:xfrm>
            <a:off x="3476775" y="28949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8"/>
          <p:cNvSpPr/>
          <p:nvPr/>
        </p:nvSpPr>
        <p:spPr>
          <a:xfrm>
            <a:off x="3476775" y="38093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8"/>
          <p:cNvSpPr/>
          <p:nvPr/>
        </p:nvSpPr>
        <p:spPr>
          <a:xfrm>
            <a:off x="1724175" y="2285350"/>
            <a:ext cx="474600" cy="5334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8"/>
          <p:cNvSpPr/>
          <p:nvPr/>
        </p:nvSpPr>
        <p:spPr>
          <a:xfrm>
            <a:off x="1724175" y="3047350"/>
            <a:ext cx="474600" cy="5334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8"/>
          <p:cNvSpPr/>
          <p:nvPr/>
        </p:nvSpPr>
        <p:spPr>
          <a:xfrm>
            <a:off x="5305575" y="10661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8"/>
          <p:cNvSpPr/>
          <p:nvPr/>
        </p:nvSpPr>
        <p:spPr>
          <a:xfrm>
            <a:off x="5305575" y="20567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8"/>
          <p:cNvSpPr/>
          <p:nvPr/>
        </p:nvSpPr>
        <p:spPr>
          <a:xfrm>
            <a:off x="5305575" y="28949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8"/>
          <p:cNvSpPr/>
          <p:nvPr/>
        </p:nvSpPr>
        <p:spPr>
          <a:xfrm>
            <a:off x="5305575" y="38093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" name="Google Shape;128;p28"/>
          <p:cNvCxnSpPr>
            <a:stCxn id="117" idx="6"/>
            <a:endCxn id="118" idx="2"/>
          </p:cNvCxnSpPr>
          <p:nvPr/>
        </p:nvCxnSpPr>
        <p:spPr>
          <a:xfrm flipH="1" rot="10800000">
            <a:off x="2198775" y="1390450"/>
            <a:ext cx="1278000" cy="3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8"/>
          <p:cNvCxnSpPr>
            <a:stCxn id="122" idx="6"/>
            <a:endCxn id="118" idx="2"/>
          </p:cNvCxnSpPr>
          <p:nvPr/>
        </p:nvCxnSpPr>
        <p:spPr>
          <a:xfrm flipH="1" rot="10800000">
            <a:off x="2198775" y="1390750"/>
            <a:ext cx="1278000" cy="11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8"/>
          <p:cNvCxnSpPr>
            <a:stCxn id="123" idx="6"/>
            <a:endCxn id="118" idx="2"/>
          </p:cNvCxnSpPr>
          <p:nvPr/>
        </p:nvCxnSpPr>
        <p:spPr>
          <a:xfrm flipH="1" rot="10800000">
            <a:off x="2198775" y="1390750"/>
            <a:ext cx="1278000" cy="19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8"/>
          <p:cNvCxnSpPr>
            <a:stCxn id="117" idx="6"/>
            <a:endCxn id="119" idx="2"/>
          </p:cNvCxnSpPr>
          <p:nvPr/>
        </p:nvCxnSpPr>
        <p:spPr>
          <a:xfrm>
            <a:off x="2198775" y="1790050"/>
            <a:ext cx="1278000" cy="5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8"/>
          <p:cNvCxnSpPr>
            <a:stCxn id="117" idx="6"/>
            <a:endCxn id="120" idx="2"/>
          </p:cNvCxnSpPr>
          <p:nvPr/>
        </p:nvCxnSpPr>
        <p:spPr>
          <a:xfrm>
            <a:off x="2198775" y="1790050"/>
            <a:ext cx="1278000" cy="14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8"/>
          <p:cNvCxnSpPr>
            <a:stCxn id="117" idx="6"/>
            <a:endCxn id="121" idx="2"/>
          </p:cNvCxnSpPr>
          <p:nvPr/>
        </p:nvCxnSpPr>
        <p:spPr>
          <a:xfrm>
            <a:off x="2198775" y="1790050"/>
            <a:ext cx="1278000" cy="23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8"/>
          <p:cNvCxnSpPr>
            <a:stCxn id="122" idx="6"/>
            <a:endCxn id="119" idx="2"/>
          </p:cNvCxnSpPr>
          <p:nvPr/>
        </p:nvCxnSpPr>
        <p:spPr>
          <a:xfrm flipH="1" rot="10800000">
            <a:off x="2198775" y="2381350"/>
            <a:ext cx="12780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8"/>
          <p:cNvCxnSpPr>
            <a:stCxn id="122" idx="6"/>
            <a:endCxn id="121" idx="2"/>
          </p:cNvCxnSpPr>
          <p:nvPr/>
        </p:nvCxnSpPr>
        <p:spPr>
          <a:xfrm>
            <a:off x="2198775" y="2552050"/>
            <a:ext cx="1278000" cy="15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8"/>
          <p:cNvCxnSpPr>
            <a:stCxn id="123" idx="6"/>
            <a:endCxn id="119" idx="2"/>
          </p:cNvCxnSpPr>
          <p:nvPr/>
        </p:nvCxnSpPr>
        <p:spPr>
          <a:xfrm flipH="1" rot="10800000">
            <a:off x="2198775" y="2381350"/>
            <a:ext cx="1278000" cy="9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8"/>
          <p:cNvCxnSpPr>
            <a:stCxn id="123" idx="6"/>
            <a:endCxn id="121" idx="2"/>
          </p:cNvCxnSpPr>
          <p:nvPr/>
        </p:nvCxnSpPr>
        <p:spPr>
          <a:xfrm>
            <a:off x="2198775" y="3314050"/>
            <a:ext cx="1278000" cy="81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8"/>
          <p:cNvCxnSpPr>
            <a:stCxn id="118" idx="6"/>
            <a:endCxn id="124" idx="2"/>
          </p:cNvCxnSpPr>
          <p:nvPr/>
        </p:nvCxnSpPr>
        <p:spPr>
          <a:xfrm>
            <a:off x="4096875" y="1390600"/>
            <a:ext cx="120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8"/>
          <p:cNvCxnSpPr>
            <a:stCxn id="118" idx="6"/>
            <a:endCxn id="125" idx="2"/>
          </p:cNvCxnSpPr>
          <p:nvPr/>
        </p:nvCxnSpPr>
        <p:spPr>
          <a:xfrm>
            <a:off x="4096875" y="1390600"/>
            <a:ext cx="1208700" cy="9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8"/>
          <p:cNvCxnSpPr>
            <a:stCxn id="118" idx="6"/>
            <a:endCxn id="126" idx="2"/>
          </p:cNvCxnSpPr>
          <p:nvPr/>
        </p:nvCxnSpPr>
        <p:spPr>
          <a:xfrm>
            <a:off x="4096875" y="1390600"/>
            <a:ext cx="1208700" cy="18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8"/>
          <p:cNvCxnSpPr>
            <a:stCxn id="118" idx="6"/>
            <a:endCxn id="127" idx="2"/>
          </p:cNvCxnSpPr>
          <p:nvPr/>
        </p:nvCxnSpPr>
        <p:spPr>
          <a:xfrm>
            <a:off x="4096875" y="1390600"/>
            <a:ext cx="1208700" cy="27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8"/>
          <p:cNvCxnSpPr>
            <a:stCxn id="119" idx="6"/>
            <a:endCxn id="124" idx="2"/>
          </p:cNvCxnSpPr>
          <p:nvPr/>
        </p:nvCxnSpPr>
        <p:spPr>
          <a:xfrm flipH="1" rot="10800000">
            <a:off x="4096875" y="1390600"/>
            <a:ext cx="1208700" cy="9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8"/>
          <p:cNvCxnSpPr>
            <a:stCxn id="119" idx="6"/>
            <a:endCxn id="125" idx="2"/>
          </p:cNvCxnSpPr>
          <p:nvPr/>
        </p:nvCxnSpPr>
        <p:spPr>
          <a:xfrm>
            <a:off x="4096875" y="2381200"/>
            <a:ext cx="120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8"/>
          <p:cNvCxnSpPr>
            <a:stCxn id="119" idx="6"/>
            <a:endCxn id="126" idx="2"/>
          </p:cNvCxnSpPr>
          <p:nvPr/>
        </p:nvCxnSpPr>
        <p:spPr>
          <a:xfrm>
            <a:off x="4096875" y="2381200"/>
            <a:ext cx="1208700" cy="8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8"/>
          <p:cNvCxnSpPr>
            <a:stCxn id="119" idx="6"/>
            <a:endCxn id="127" idx="2"/>
          </p:cNvCxnSpPr>
          <p:nvPr/>
        </p:nvCxnSpPr>
        <p:spPr>
          <a:xfrm>
            <a:off x="4096875" y="2381200"/>
            <a:ext cx="1208700" cy="17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8"/>
          <p:cNvCxnSpPr>
            <a:stCxn id="120" idx="6"/>
            <a:endCxn id="124" idx="2"/>
          </p:cNvCxnSpPr>
          <p:nvPr/>
        </p:nvCxnSpPr>
        <p:spPr>
          <a:xfrm flipH="1" rot="10800000">
            <a:off x="4096875" y="1390600"/>
            <a:ext cx="1208700" cy="18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8"/>
          <p:cNvCxnSpPr>
            <a:stCxn id="120" idx="6"/>
            <a:endCxn id="125" idx="2"/>
          </p:cNvCxnSpPr>
          <p:nvPr/>
        </p:nvCxnSpPr>
        <p:spPr>
          <a:xfrm flipH="1" rot="10800000">
            <a:off x="4096875" y="2381200"/>
            <a:ext cx="1208700" cy="8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8"/>
          <p:cNvCxnSpPr>
            <a:stCxn id="120" idx="6"/>
            <a:endCxn id="126" idx="2"/>
          </p:cNvCxnSpPr>
          <p:nvPr/>
        </p:nvCxnSpPr>
        <p:spPr>
          <a:xfrm>
            <a:off x="4096875" y="3219400"/>
            <a:ext cx="120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8"/>
          <p:cNvCxnSpPr>
            <a:stCxn id="120" idx="6"/>
            <a:endCxn id="127" idx="2"/>
          </p:cNvCxnSpPr>
          <p:nvPr/>
        </p:nvCxnSpPr>
        <p:spPr>
          <a:xfrm>
            <a:off x="4096875" y="3219400"/>
            <a:ext cx="1208700" cy="9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8"/>
          <p:cNvCxnSpPr>
            <a:stCxn id="121" idx="6"/>
            <a:endCxn id="124" idx="2"/>
          </p:cNvCxnSpPr>
          <p:nvPr/>
        </p:nvCxnSpPr>
        <p:spPr>
          <a:xfrm flipH="1" rot="10800000">
            <a:off x="4096875" y="1390600"/>
            <a:ext cx="1208700" cy="27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8"/>
          <p:cNvCxnSpPr>
            <a:stCxn id="121" idx="6"/>
            <a:endCxn id="125" idx="2"/>
          </p:cNvCxnSpPr>
          <p:nvPr/>
        </p:nvCxnSpPr>
        <p:spPr>
          <a:xfrm flipH="1" rot="10800000">
            <a:off x="4096875" y="2381200"/>
            <a:ext cx="1208700" cy="17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8"/>
          <p:cNvCxnSpPr>
            <a:stCxn id="121" idx="6"/>
            <a:endCxn id="126" idx="2"/>
          </p:cNvCxnSpPr>
          <p:nvPr/>
        </p:nvCxnSpPr>
        <p:spPr>
          <a:xfrm flipH="1" rot="10800000">
            <a:off x="4096875" y="3219400"/>
            <a:ext cx="1208700" cy="9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8"/>
          <p:cNvCxnSpPr>
            <a:stCxn id="121" idx="6"/>
            <a:endCxn id="127" idx="2"/>
          </p:cNvCxnSpPr>
          <p:nvPr/>
        </p:nvCxnSpPr>
        <p:spPr>
          <a:xfrm>
            <a:off x="4096875" y="4133800"/>
            <a:ext cx="120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8"/>
          <p:cNvSpPr/>
          <p:nvPr/>
        </p:nvSpPr>
        <p:spPr>
          <a:xfrm>
            <a:off x="7205200" y="2376700"/>
            <a:ext cx="620100" cy="771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28"/>
          <p:cNvCxnSpPr>
            <a:stCxn id="124" idx="6"/>
            <a:endCxn id="154" idx="2"/>
          </p:cNvCxnSpPr>
          <p:nvPr/>
        </p:nvCxnSpPr>
        <p:spPr>
          <a:xfrm>
            <a:off x="5925675" y="1390600"/>
            <a:ext cx="1279500" cy="13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8"/>
          <p:cNvCxnSpPr>
            <a:stCxn id="125" idx="6"/>
            <a:endCxn id="154" idx="2"/>
          </p:cNvCxnSpPr>
          <p:nvPr/>
        </p:nvCxnSpPr>
        <p:spPr>
          <a:xfrm>
            <a:off x="5925675" y="2381200"/>
            <a:ext cx="127950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8"/>
          <p:cNvCxnSpPr>
            <a:stCxn id="126" idx="6"/>
            <a:endCxn id="154" idx="2"/>
          </p:cNvCxnSpPr>
          <p:nvPr/>
        </p:nvCxnSpPr>
        <p:spPr>
          <a:xfrm flipH="1" rot="10800000">
            <a:off x="5925675" y="2762200"/>
            <a:ext cx="12795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8"/>
          <p:cNvCxnSpPr>
            <a:stCxn id="127" idx="6"/>
            <a:endCxn id="154" idx="2"/>
          </p:cNvCxnSpPr>
          <p:nvPr/>
        </p:nvCxnSpPr>
        <p:spPr>
          <a:xfrm flipH="1" rot="10800000">
            <a:off x="5925675" y="2762200"/>
            <a:ext cx="1279500" cy="13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8"/>
          <p:cNvSpPr txBox="1"/>
          <p:nvPr/>
        </p:nvSpPr>
        <p:spPr>
          <a:xfrm>
            <a:off x="7205200" y="2069025"/>
            <a:ext cx="5634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4223300" y="849825"/>
            <a:ext cx="8718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alibri"/>
                <a:ea typeface="Calibri"/>
                <a:cs typeface="Calibri"/>
                <a:sym typeface="Calibri"/>
              </a:rPr>
              <a:t>Hidden Layers</a:t>
            </a:r>
            <a:endParaRPr b="1"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1718800" y="1230825"/>
            <a:ext cx="5634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311700" y="366950"/>
            <a:ext cx="85206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Deep Neural Network</a:t>
            </a:r>
            <a:endParaRPr sz="1600" u="sng">
              <a:solidFill>
                <a:srgbClr val="000000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6261175" y="4201450"/>
            <a:ext cx="23328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Multiple </a:t>
            </a:r>
            <a:r>
              <a:rPr lang="en" sz="2400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Hidden Layers</a:t>
            </a:r>
            <a:endParaRPr sz="2400">
              <a:solidFill>
                <a:srgbClr val="FF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/>
          <p:nvPr/>
        </p:nvSpPr>
        <p:spPr>
          <a:xfrm>
            <a:off x="1724175" y="1523350"/>
            <a:ext cx="474600" cy="5334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9"/>
          <p:cNvSpPr/>
          <p:nvPr/>
        </p:nvSpPr>
        <p:spPr>
          <a:xfrm>
            <a:off x="3476775" y="10661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9"/>
          <p:cNvSpPr/>
          <p:nvPr/>
        </p:nvSpPr>
        <p:spPr>
          <a:xfrm>
            <a:off x="3476775" y="20567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9"/>
          <p:cNvSpPr/>
          <p:nvPr/>
        </p:nvSpPr>
        <p:spPr>
          <a:xfrm>
            <a:off x="3476775" y="28949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9"/>
          <p:cNvSpPr/>
          <p:nvPr/>
        </p:nvSpPr>
        <p:spPr>
          <a:xfrm>
            <a:off x="3476775" y="38093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9"/>
          <p:cNvSpPr/>
          <p:nvPr/>
        </p:nvSpPr>
        <p:spPr>
          <a:xfrm>
            <a:off x="1724175" y="2285350"/>
            <a:ext cx="474600" cy="5334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9"/>
          <p:cNvSpPr/>
          <p:nvPr/>
        </p:nvSpPr>
        <p:spPr>
          <a:xfrm>
            <a:off x="1724175" y="3047350"/>
            <a:ext cx="474600" cy="5334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9"/>
          <p:cNvSpPr/>
          <p:nvPr/>
        </p:nvSpPr>
        <p:spPr>
          <a:xfrm>
            <a:off x="5305575" y="10661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9"/>
          <p:cNvSpPr/>
          <p:nvPr/>
        </p:nvSpPr>
        <p:spPr>
          <a:xfrm>
            <a:off x="5305575" y="20567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9"/>
          <p:cNvSpPr/>
          <p:nvPr/>
        </p:nvSpPr>
        <p:spPr>
          <a:xfrm>
            <a:off x="5305575" y="28949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9"/>
          <p:cNvSpPr/>
          <p:nvPr/>
        </p:nvSpPr>
        <p:spPr>
          <a:xfrm>
            <a:off x="5305575" y="38093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p29"/>
          <p:cNvCxnSpPr>
            <a:stCxn id="168" idx="6"/>
            <a:endCxn id="169" idx="2"/>
          </p:cNvCxnSpPr>
          <p:nvPr/>
        </p:nvCxnSpPr>
        <p:spPr>
          <a:xfrm flipH="1" rot="10800000">
            <a:off x="2198775" y="1390450"/>
            <a:ext cx="1278000" cy="3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9"/>
          <p:cNvCxnSpPr>
            <a:stCxn id="173" idx="6"/>
            <a:endCxn id="169" idx="2"/>
          </p:cNvCxnSpPr>
          <p:nvPr/>
        </p:nvCxnSpPr>
        <p:spPr>
          <a:xfrm flipH="1" rot="10800000">
            <a:off x="2198775" y="1390750"/>
            <a:ext cx="1278000" cy="11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9"/>
          <p:cNvCxnSpPr>
            <a:stCxn id="174" idx="6"/>
            <a:endCxn id="169" idx="2"/>
          </p:cNvCxnSpPr>
          <p:nvPr/>
        </p:nvCxnSpPr>
        <p:spPr>
          <a:xfrm flipH="1" rot="10800000">
            <a:off x="2198775" y="1390750"/>
            <a:ext cx="1278000" cy="19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9"/>
          <p:cNvCxnSpPr>
            <a:stCxn id="168" idx="6"/>
            <a:endCxn id="170" idx="2"/>
          </p:cNvCxnSpPr>
          <p:nvPr/>
        </p:nvCxnSpPr>
        <p:spPr>
          <a:xfrm>
            <a:off x="2198775" y="1790050"/>
            <a:ext cx="1278000" cy="5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9"/>
          <p:cNvCxnSpPr>
            <a:stCxn id="168" idx="6"/>
            <a:endCxn id="171" idx="2"/>
          </p:cNvCxnSpPr>
          <p:nvPr/>
        </p:nvCxnSpPr>
        <p:spPr>
          <a:xfrm>
            <a:off x="2198775" y="1790050"/>
            <a:ext cx="1278000" cy="14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9"/>
          <p:cNvCxnSpPr>
            <a:stCxn id="168" idx="6"/>
            <a:endCxn id="172" idx="2"/>
          </p:cNvCxnSpPr>
          <p:nvPr/>
        </p:nvCxnSpPr>
        <p:spPr>
          <a:xfrm>
            <a:off x="2198775" y="1790050"/>
            <a:ext cx="1278000" cy="23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9"/>
          <p:cNvCxnSpPr>
            <a:stCxn id="173" idx="6"/>
            <a:endCxn id="170" idx="2"/>
          </p:cNvCxnSpPr>
          <p:nvPr/>
        </p:nvCxnSpPr>
        <p:spPr>
          <a:xfrm flipH="1" rot="10800000">
            <a:off x="2198775" y="2381350"/>
            <a:ext cx="12780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9"/>
          <p:cNvCxnSpPr>
            <a:stCxn id="173" idx="6"/>
            <a:endCxn id="172" idx="2"/>
          </p:cNvCxnSpPr>
          <p:nvPr/>
        </p:nvCxnSpPr>
        <p:spPr>
          <a:xfrm>
            <a:off x="2198775" y="2552050"/>
            <a:ext cx="1278000" cy="15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9"/>
          <p:cNvCxnSpPr>
            <a:stCxn id="174" idx="6"/>
            <a:endCxn id="170" idx="2"/>
          </p:cNvCxnSpPr>
          <p:nvPr/>
        </p:nvCxnSpPr>
        <p:spPr>
          <a:xfrm flipH="1" rot="10800000">
            <a:off x="2198775" y="2381350"/>
            <a:ext cx="1278000" cy="9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9"/>
          <p:cNvCxnSpPr>
            <a:stCxn id="174" idx="6"/>
            <a:endCxn id="172" idx="2"/>
          </p:cNvCxnSpPr>
          <p:nvPr/>
        </p:nvCxnSpPr>
        <p:spPr>
          <a:xfrm>
            <a:off x="2198775" y="3314050"/>
            <a:ext cx="1278000" cy="81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9"/>
          <p:cNvCxnSpPr>
            <a:stCxn id="169" idx="6"/>
            <a:endCxn id="175" idx="2"/>
          </p:cNvCxnSpPr>
          <p:nvPr/>
        </p:nvCxnSpPr>
        <p:spPr>
          <a:xfrm>
            <a:off x="4096875" y="1390600"/>
            <a:ext cx="120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9"/>
          <p:cNvCxnSpPr>
            <a:stCxn id="169" idx="6"/>
            <a:endCxn id="176" idx="2"/>
          </p:cNvCxnSpPr>
          <p:nvPr/>
        </p:nvCxnSpPr>
        <p:spPr>
          <a:xfrm>
            <a:off x="4096875" y="1390600"/>
            <a:ext cx="1208700" cy="9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9"/>
          <p:cNvCxnSpPr>
            <a:stCxn id="169" idx="6"/>
            <a:endCxn id="177" idx="2"/>
          </p:cNvCxnSpPr>
          <p:nvPr/>
        </p:nvCxnSpPr>
        <p:spPr>
          <a:xfrm>
            <a:off x="4096875" y="1390600"/>
            <a:ext cx="1208700" cy="18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9"/>
          <p:cNvCxnSpPr>
            <a:stCxn id="169" idx="6"/>
            <a:endCxn id="178" idx="2"/>
          </p:cNvCxnSpPr>
          <p:nvPr/>
        </p:nvCxnSpPr>
        <p:spPr>
          <a:xfrm>
            <a:off x="4096875" y="1390600"/>
            <a:ext cx="1208700" cy="27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9"/>
          <p:cNvCxnSpPr>
            <a:stCxn id="170" idx="6"/>
            <a:endCxn id="175" idx="2"/>
          </p:cNvCxnSpPr>
          <p:nvPr/>
        </p:nvCxnSpPr>
        <p:spPr>
          <a:xfrm flipH="1" rot="10800000">
            <a:off x="4096875" y="1390600"/>
            <a:ext cx="1208700" cy="9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9"/>
          <p:cNvCxnSpPr>
            <a:stCxn id="170" idx="6"/>
            <a:endCxn id="176" idx="2"/>
          </p:cNvCxnSpPr>
          <p:nvPr/>
        </p:nvCxnSpPr>
        <p:spPr>
          <a:xfrm>
            <a:off x="4096875" y="2381200"/>
            <a:ext cx="120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9"/>
          <p:cNvCxnSpPr>
            <a:stCxn id="170" idx="6"/>
            <a:endCxn id="177" idx="2"/>
          </p:cNvCxnSpPr>
          <p:nvPr/>
        </p:nvCxnSpPr>
        <p:spPr>
          <a:xfrm>
            <a:off x="4096875" y="2381200"/>
            <a:ext cx="1208700" cy="8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9"/>
          <p:cNvCxnSpPr>
            <a:stCxn id="170" idx="6"/>
            <a:endCxn id="178" idx="2"/>
          </p:cNvCxnSpPr>
          <p:nvPr/>
        </p:nvCxnSpPr>
        <p:spPr>
          <a:xfrm>
            <a:off x="4096875" y="2381200"/>
            <a:ext cx="1208700" cy="17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9"/>
          <p:cNvCxnSpPr>
            <a:stCxn id="171" idx="6"/>
            <a:endCxn id="175" idx="2"/>
          </p:cNvCxnSpPr>
          <p:nvPr/>
        </p:nvCxnSpPr>
        <p:spPr>
          <a:xfrm flipH="1" rot="10800000">
            <a:off x="4096875" y="1390600"/>
            <a:ext cx="1208700" cy="18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9"/>
          <p:cNvCxnSpPr>
            <a:stCxn id="171" idx="6"/>
            <a:endCxn id="176" idx="2"/>
          </p:cNvCxnSpPr>
          <p:nvPr/>
        </p:nvCxnSpPr>
        <p:spPr>
          <a:xfrm flipH="1" rot="10800000">
            <a:off x="4096875" y="2381200"/>
            <a:ext cx="1208700" cy="8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9"/>
          <p:cNvCxnSpPr>
            <a:stCxn id="171" idx="6"/>
            <a:endCxn id="177" idx="2"/>
          </p:cNvCxnSpPr>
          <p:nvPr/>
        </p:nvCxnSpPr>
        <p:spPr>
          <a:xfrm>
            <a:off x="4096875" y="3219400"/>
            <a:ext cx="120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9"/>
          <p:cNvCxnSpPr>
            <a:stCxn id="171" idx="6"/>
            <a:endCxn id="178" idx="2"/>
          </p:cNvCxnSpPr>
          <p:nvPr/>
        </p:nvCxnSpPr>
        <p:spPr>
          <a:xfrm>
            <a:off x="4096875" y="3219400"/>
            <a:ext cx="1208700" cy="9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9"/>
          <p:cNvCxnSpPr>
            <a:stCxn id="172" idx="6"/>
            <a:endCxn id="175" idx="2"/>
          </p:cNvCxnSpPr>
          <p:nvPr/>
        </p:nvCxnSpPr>
        <p:spPr>
          <a:xfrm flipH="1" rot="10800000">
            <a:off x="4096875" y="1390600"/>
            <a:ext cx="1208700" cy="27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9"/>
          <p:cNvCxnSpPr>
            <a:stCxn id="172" idx="6"/>
            <a:endCxn id="176" idx="2"/>
          </p:cNvCxnSpPr>
          <p:nvPr/>
        </p:nvCxnSpPr>
        <p:spPr>
          <a:xfrm flipH="1" rot="10800000">
            <a:off x="4096875" y="2381200"/>
            <a:ext cx="1208700" cy="17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9"/>
          <p:cNvCxnSpPr>
            <a:stCxn id="172" idx="6"/>
            <a:endCxn id="177" idx="2"/>
          </p:cNvCxnSpPr>
          <p:nvPr/>
        </p:nvCxnSpPr>
        <p:spPr>
          <a:xfrm flipH="1" rot="10800000">
            <a:off x="4096875" y="3219400"/>
            <a:ext cx="1208700" cy="9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9"/>
          <p:cNvCxnSpPr>
            <a:stCxn id="172" idx="6"/>
            <a:endCxn id="178" idx="2"/>
          </p:cNvCxnSpPr>
          <p:nvPr/>
        </p:nvCxnSpPr>
        <p:spPr>
          <a:xfrm>
            <a:off x="4096875" y="4133800"/>
            <a:ext cx="120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9"/>
          <p:cNvSpPr/>
          <p:nvPr/>
        </p:nvSpPr>
        <p:spPr>
          <a:xfrm>
            <a:off x="7205200" y="2376700"/>
            <a:ext cx="620100" cy="771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" name="Google Shape;206;p29"/>
          <p:cNvCxnSpPr>
            <a:stCxn id="175" idx="6"/>
            <a:endCxn id="205" idx="2"/>
          </p:cNvCxnSpPr>
          <p:nvPr/>
        </p:nvCxnSpPr>
        <p:spPr>
          <a:xfrm>
            <a:off x="5925675" y="1390600"/>
            <a:ext cx="1279500" cy="13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9"/>
          <p:cNvCxnSpPr>
            <a:stCxn id="176" idx="6"/>
            <a:endCxn id="205" idx="2"/>
          </p:cNvCxnSpPr>
          <p:nvPr/>
        </p:nvCxnSpPr>
        <p:spPr>
          <a:xfrm>
            <a:off x="5925675" y="2381200"/>
            <a:ext cx="127950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9"/>
          <p:cNvCxnSpPr>
            <a:stCxn id="177" idx="6"/>
            <a:endCxn id="205" idx="2"/>
          </p:cNvCxnSpPr>
          <p:nvPr/>
        </p:nvCxnSpPr>
        <p:spPr>
          <a:xfrm flipH="1" rot="10800000">
            <a:off x="5925675" y="2762200"/>
            <a:ext cx="12795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9"/>
          <p:cNvCxnSpPr>
            <a:stCxn id="178" idx="6"/>
            <a:endCxn id="205" idx="2"/>
          </p:cNvCxnSpPr>
          <p:nvPr/>
        </p:nvCxnSpPr>
        <p:spPr>
          <a:xfrm flipH="1" rot="10800000">
            <a:off x="5925675" y="2762200"/>
            <a:ext cx="1279500" cy="13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9"/>
          <p:cNvSpPr txBox="1"/>
          <p:nvPr/>
        </p:nvSpPr>
        <p:spPr>
          <a:xfrm>
            <a:off x="7205200" y="2069025"/>
            <a:ext cx="5634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4223300" y="849825"/>
            <a:ext cx="8718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alibri"/>
                <a:ea typeface="Calibri"/>
                <a:cs typeface="Calibri"/>
                <a:sym typeface="Calibri"/>
              </a:rPr>
              <a:t>Hidden Layers</a:t>
            </a:r>
            <a:endParaRPr b="1"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1718800" y="1230825"/>
            <a:ext cx="5634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311700" y="366950"/>
            <a:ext cx="85206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Deep Neural Network</a:t>
            </a:r>
            <a:endParaRPr sz="1600" u="sng">
              <a:solidFill>
                <a:srgbClr val="000000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1970175" y="4412075"/>
            <a:ext cx="54621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Fully Connected Neural Network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All outputs of in a hidden layer are connected to next layer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/>
          <p:nvPr/>
        </p:nvSpPr>
        <p:spPr>
          <a:xfrm>
            <a:off x="1724175" y="1523350"/>
            <a:ext cx="474600" cy="5334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>
            <a:off x="3476775" y="10661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/>
          <p:nvPr/>
        </p:nvSpPr>
        <p:spPr>
          <a:xfrm>
            <a:off x="3476775" y="20567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/>
          <p:nvPr/>
        </p:nvSpPr>
        <p:spPr>
          <a:xfrm>
            <a:off x="3476775" y="28949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3476775" y="38093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1724175" y="2285350"/>
            <a:ext cx="474600" cy="5334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1724175" y="3047350"/>
            <a:ext cx="474600" cy="5334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0"/>
          <p:cNvSpPr/>
          <p:nvPr/>
        </p:nvSpPr>
        <p:spPr>
          <a:xfrm>
            <a:off x="5305575" y="10661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5305575" y="20567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0"/>
          <p:cNvSpPr/>
          <p:nvPr/>
        </p:nvSpPr>
        <p:spPr>
          <a:xfrm>
            <a:off x="5305575" y="28949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0"/>
          <p:cNvSpPr/>
          <p:nvPr/>
        </p:nvSpPr>
        <p:spPr>
          <a:xfrm>
            <a:off x="5305575" y="3809350"/>
            <a:ext cx="620100" cy="6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30"/>
          <p:cNvCxnSpPr>
            <a:stCxn id="219" idx="6"/>
            <a:endCxn id="220" idx="2"/>
          </p:cNvCxnSpPr>
          <p:nvPr/>
        </p:nvCxnSpPr>
        <p:spPr>
          <a:xfrm flipH="1" rot="10800000">
            <a:off x="2198775" y="1390450"/>
            <a:ext cx="1278000" cy="3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30"/>
          <p:cNvCxnSpPr>
            <a:stCxn id="224" idx="6"/>
            <a:endCxn id="220" idx="2"/>
          </p:cNvCxnSpPr>
          <p:nvPr/>
        </p:nvCxnSpPr>
        <p:spPr>
          <a:xfrm flipH="1" rot="10800000">
            <a:off x="2198775" y="1390750"/>
            <a:ext cx="1278000" cy="11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0"/>
          <p:cNvCxnSpPr>
            <a:stCxn id="225" idx="6"/>
            <a:endCxn id="220" idx="2"/>
          </p:cNvCxnSpPr>
          <p:nvPr/>
        </p:nvCxnSpPr>
        <p:spPr>
          <a:xfrm flipH="1" rot="10800000">
            <a:off x="2198775" y="1390750"/>
            <a:ext cx="1278000" cy="19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0"/>
          <p:cNvCxnSpPr>
            <a:stCxn id="219" idx="6"/>
            <a:endCxn id="221" idx="2"/>
          </p:cNvCxnSpPr>
          <p:nvPr/>
        </p:nvCxnSpPr>
        <p:spPr>
          <a:xfrm>
            <a:off x="2198775" y="1790050"/>
            <a:ext cx="1278000" cy="5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0"/>
          <p:cNvCxnSpPr>
            <a:stCxn id="219" idx="6"/>
            <a:endCxn id="222" idx="2"/>
          </p:cNvCxnSpPr>
          <p:nvPr/>
        </p:nvCxnSpPr>
        <p:spPr>
          <a:xfrm>
            <a:off x="2198775" y="1790050"/>
            <a:ext cx="1278000" cy="14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30"/>
          <p:cNvCxnSpPr>
            <a:stCxn id="219" idx="6"/>
            <a:endCxn id="223" idx="2"/>
          </p:cNvCxnSpPr>
          <p:nvPr/>
        </p:nvCxnSpPr>
        <p:spPr>
          <a:xfrm>
            <a:off x="2198775" y="1790050"/>
            <a:ext cx="1278000" cy="23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0"/>
          <p:cNvCxnSpPr>
            <a:stCxn id="224" idx="6"/>
            <a:endCxn id="221" idx="2"/>
          </p:cNvCxnSpPr>
          <p:nvPr/>
        </p:nvCxnSpPr>
        <p:spPr>
          <a:xfrm flipH="1" rot="10800000">
            <a:off x="2198775" y="2381350"/>
            <a:ext cx="12780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30"/>
          <p:cNvCxnSpPr>
            <a:stCxn id="224" idx="6"/>
            <a:endCxn id="223" idx="2"/>
          </p:cNvCxnSpPr>
          <p:nvPr/>
        </p:nvCxnSpPr>
        <p:spPr>
          <a:xfrm>
            <a:off x="2198775" y="2552050"/>
            <a:ext cx="1278000" cy="15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0"/>
          <p:cNvCxnSpPr>
            <a:stCxn id="225" idx="6"/>
            <a:endCxn id="221" idx="2"/>
          </p:cNvCxnSpPr>
          <p:nvPr/>
        </p:nvCxnSpPr>
        <p:spPr>
          <a:xfrm flipH="1" rot="10800000">
            <a:off x="2198775" y="2381350"/>
            <a:ext cx="1278000" cy="9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30"/>
          <p:cNvCxnSpPr>
            <a:stCxn id="225" idx="6"/>
            <a:endCxn id="223" idx="2"/>
          </p:cNvCxnSpPr>
          <p:nvPr/>
        </p:nvCxnSpPr>
        <p:spPr>
          <a:xfrm>
            <a:off x="2198775" y="3314050"/>
            <a:ext cx="1278000" cy="81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30"/>
          <p:cNvCxnSpPr>
            <a:stCxn id="220" idx="6"/>
            <a:endCxn id="226" idx="2"/>
          </p:cNvCxnSpPr>
          <p:nvPr/>
        </p:nvCxnSpPr>
        <p:spPr>
          <a:xfrm>
            <a:off x="4096875" y="1390600"/>
            <a:ext cx="120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30"/>
          <p:cNvCxnSpPr>
            <a:stCxn id="220" idx="6"/>
            <a:endCxn id="227" idx="2"/>
          </p:cNvCxnSpPr>
          <p:nvPr/>
        </p:nvCxnSpPr>
        <p:spPr>
          <a:xfrm>
            <a:off x="4096875" y="1390600"/>
            <a:ext cx="1208700" cy="9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30"/>
          <p:cNvCxnSpPr>
            <a:stCxn id="220" idx="6"/>
            <a:endCxn id="228" idx="2"/>
          </p:cNvCxnSpPr>
          <p:nvPr/>
        </p:nvCxnSpPr>
        <p:spPr>
          <a:xfrm>
            <a:off x="4096875" y="1390600"/>
            <a:ext cx="1208700" cy="18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0"/>
          <p:cNvCxnSpPr>
            <a:stCxn id="220" idx="6"/>
            <a:endCxn id="229" idx="2"/>
          </p:cNvCxnSpPr>
          <p:nvPr/>
        </p:nvCxnSpPr>
        <p:spPr>
          <a:xfrm>
            <a:off x="4096875" y="1390600"/>
            <a:ext cx="1208700" cy="27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30"/>
          <p:cNvCxnSpPr>
            <a:stCxn id="221" idx="6"/>
            <a:endCxn id="226" idx="2"/>
          </p:cNvCxnSpPr>
          <p:nvPr/>
        </p:nvCxnSpPr>
        <p:spPr>
          <a:xfrm flipH="1" rot="10800000">
            <a:off x="4096875" y="1390600"/>
            <a:ext cx="1208700" cy="9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30"/>
          <p:cNvCxnSpPr>
            <a:stCxn id="221" idx="6"/>
            <a:endCxn id="227" idx="2"/>
          </p:cNvCxnSpPr>
          <p:nvPr/>
        </p:nvCxnSpPr>
        <p:spPr>
          <a:xfrm>
            <a:off x="4096875" y="2381200"/>
            <a:ext cx="120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30"/>
          <p:cNvCxnSpPr>
            <a:stCxn id="221" idx="6"/>
            <a:endCxn id="228" idx="2"/>
          </p:cNvCxnSpPr>
          <p:nvPr/>
        </p:nvCxnSpPr>
        <p:spPr>
          <a:xfrm>
            <a:off x="4096875" y="2381200"/>
            <a:ext cx="1208700" cy="8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30"/>
          <p:cNvCxnSpPr>
            <a:stCxn id="221" idx="6"/>
            <a:endCxn id="229" idx="2"/>
          </p:cNvCxnSpPr>
          <p:nvPr/>
        </p:nvCxnSpPr>
        <p:spPr>
          <a:xfrm>
            <a:off x="4096875" y="2381200"/>
            <a:ext cx="1208700" cy="17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30"/>
          <p:cNvCxnSpPr>
            <a:stCxn id="222" idx="6"/>
            <a:endCxn id="226" idx="2"/>
          </p:cNvCxnSpPr>
          <p:nvPr/>
        </p:nvCxnSpPr>
        <p:spPr>
          <a:xfrm flipH="1" rot="10800000">
            <a:off x="4096875" y="1390600"/>
            <a:ext cx="1208700" cy="18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30"/>
          <p:cNvCxnSpPr>
            <a:stCxn id="222" idx="6"/>
            <a:endCxn id="227" idx="2"/>
          </p:cNvCxnSpPr>
          <p:nvPr/>
        </p:nvCxnSpPr>
        <p:spPr>
          <a:xfrm flipH="1" rot="10800000">
            <a:off x="4096875" y="2381200"/>
            <a:ext cx="1208700" cy="8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30"/>
          <p:cNvCxnSpPr>
            <a:stCxn id="222" idx="6"/>
            <a:endCxn id="228" idx="2"/>
          </p:cNvCxnSpPr>
          <p:nvPr/>
        </p:nvCxnSpPr>
        <p:spPr>
          <a:xfrm>
            <a:off x="4096875" y="3219400"/>
            <a:ext cx="120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30"/>
          <p:cNvCxnSpPr>
            <a:stCxn id="222" idx="6"/>
            <a:endCxn id="229" idx="2"/>
          </p:cNvCxnSpPr>
          <p:nvPr/>
        </p:nvCxnSpPr>
        <p:spPr>
          <a:xfrm>
            <a:off x="4096875" y="3219400"/>
            <a:ext cx="1208700" cy="9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30"/>
          <p:cNvCxnSpPr>
            <a:stCxn id="223" idx="6"/>
            <a:endCxn id="226" idx="2"/>
          </p:cNvCxnSpPr>
          <p:nvPr/>
        </p:nvCxnSpPr>
        <p:spPr>
          <a:xfrm flipH="1" rot="10800000">
            <a:off x="4096875" y="1390600"/>
            <a:ext cx="1208700" cy="27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30"/>
          <p:cNvCxnSpPr>
            <a:stCxn id="223" idx="6"/>
            <a:endCxn id="227" idx="2"/>
          </p:cNvCxnSpPr>
          <p:nvPr/>
        </p:nvCxnSpPr>
        <p:spPr>
          <a:xfrm flipH="1" rot="10800000">
            <a:off x="4096875" y="2381200"/>
            <a:ext cx="1208700" cy="17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30"/>
          <p:cNvCxnSpPr>
            <a:stCxn id="223" idx="6"/>
            <a:endCxn id="228" idx="2"/>
          </p:cNvCxnSpPr>
          <p:nvPr/>
        </p:nvCxnSpPr>
        <p:spPr>
          <a:xfrm flipH="1" rot="10800000">
            <a:off x="4096875" y="3219400"/>
            <a:ext cx="1208700" cy="9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30"/>
          <p:cNvCxnSpPr>
            <a:stCxn id="223" idx="6"/>
            <a:endCxn id="229" idx="2"/>
          </p:cNvCxnSpPr>
          <p:nvPr/>
        </p:nvCxnSpPr>
        <p:spPr>
          <a:xfrm>
            <a:off x="4096875" y="4133800"/>
            <a:ext cx="120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30"/>
          <p:cNvSpPr/>
          <p:nvPr/>
        </p:nvSpPr>
        <p:spPr>
          <a:xfrm>
            <a:off x="7205200" y="2376700"/>
            <a:ext cx="620100" cy="771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7" name="Google Shape;257;p30"/>
          <p:cNvCxnSpPr>
            <a:stCxn id="226" idx="6"/>
            <a:endCxn id="256" idx="2"/>
          </p:cNvCxnSpPr>
          <p:nvPr/>
        </p:nvCxnSpPr>
        <p:spPr>
          <a:xfrm>
            <a:off x="5925675" y="1390600"/>
            <a:ext cx="1279500" cy="13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30"/>
          <p:cNvCxnSpPr>
            <a:stCxn id="227" idx="6"/>
            <a:endCxn id="256" idx="2"/>
          </p:cNvCxnSpPr>
          <p:nvPr/>
        </p:nvCxnSpPr>
        <p:spPr>
          <a:xfrm>
            <a:off x="5925675" y="2381200"/>
            <a:ext cx="127950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30"/>
          <p:cNvCxnSpPr>
            <a:stCxn id="228" idx="6"/>
            <a:endCxn id="256" idx="2"/>
          </p:cNvCxnSpPr>
          <p:nvPr/>
        </p:nvCxnSpPr>
        <p:spPr>
          <a:xfrm flipH="1" rot="10800000">
            <a:off x="5925675" y="2762200"/>
            <a:ext cx="12795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30"/>
          <p:cNvCxnSpPr>
            <a:stCxn id="229" idx="6"/>
            <a:endCxn id="256" idx="2"/>
          </p:cNvCxnSpPr>
          <p:nvPr/>
        </p:nvCxnSpPr>
        <p:spPr>
          <a:xfrm flipH="1" rot="10800000">
            <a:off x="5925675" y="2762200"/>
            <a:ext cx="1279500" cy="13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30"/>
          <p:cNvSpPr txBox="1"/>
          <p:nvPr/>
        </p:nvSpPr>
        <p:spPr>
          <a:xfrm>
            <a:off x="7205200" y="2069025"/>
            <a:ext cx="5634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4223300" y="849825"/>
            <a:ext cx="8718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alibri"/>
                <a:ea typeface="Calibri"/>
                <a:cs typeface="Calibri"/>
                <a:sym typeface="Calibri"/>
              </a:rPr>
              <a:t>Hidden Layers</a:t>
            </a:r>
            <a:endParaRPr b="1"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1718800" y="1230825"/>
            <a:ext cx="5634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0"/>
          <p:cNvSpPr txBox="1"/>
          <p:nvPr/>
        </p:nvSpPr>
        <p:spPr>
          <a:xfrm>
            <a:off x="311700" y="366950"/>
            <a:ext cx="85206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Deep Neural Network</a:t>
            </a:r>
            <a:endParaRPr sz="1600" u="sng">
              <a:solidFill>
                <a:srgbClr val="000000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5" name="Google Shape;265;p30"/>
          <p:cNvSpPr txBox="1"/>
          <p:nvPr/>
        </p:nvSpPr>
        <p:spPr>
          <a:xfrm>
            <a:off x="1247100" y="4458250"/>
            <a:ext cx="66498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… also called Multi-Layer Perceptron (MLP)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/>
        </p:nvSpPr>
        <p:spPr>
          <a:xfrm>
            <a:off x="4457700" y="1393800"/>
            <a:ext cx="4187100" cy="10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What does improving Neural Networks mean?</a:t>
            </a:r>
            <a:endParaRPr sz="1800">
              <a:solidFill>
                <a:srgbClr val="434343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271" name="Google Shape;2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675" y="1313850"/>
            <a:ext cx="2515801" cy="251580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1"/>
          <p:cNvSpPr txBox="1"/>
          <p:nvPr/>
        </p:nvSpPr>
        <p:spPr>
          <a:xfrm>
            <a:off x="4457700" y="2765400"/>
            <a:ext cx="4187100" cy="10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Reducing Loss or Improving Accuracy</a:t>
            </a:r>
            <a:endParaRPr sz="18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/>
        </p:nvSpPr>
        <p:spPr>
          <a:xfrm>
            <a:off x="369125" y="3396400"/>
            <a:ext cx="5535600" cy="10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We use this equation to reduce loss</a:t>
            </a:r>
            <a:endParaRPr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8" name="Google Shape;2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925" y="2076450"/>
            <a:ext cx="4789024" cy="9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 txBox="1"/>
          <p:nvPr/>
        </p:nvSpPr>
        <p:spPr>
          <a:xfrm>
            <a:off x="738900" y="669125"/>
            <a:ext cx="76662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999999"/>
                </a:solidFill>
                <a:latin typeface="Comic Sans MS"/>
                <a:ea typeface="Comic Sans MS"/>
                <a:cs typeface="Comic Sans MS"/>
                <a:sym typeface="Comic Sans MS"/>
              </a:rPr>
              <a:t>Usually it’s not pretty</a:t>
            </a:r>
            <a:endParaRPr/>
          </a:p>
        </p:txBody>
      </p:sp>
      <p:pic>
        <p:nvPicPr>
          <p:cNvPr descr="Mountain - gradient-descent -4.png" id="284" name="Google Shape;2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900" y="148650"/>
            <a:ext cx="7465576" cy="41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3"/>
          <p:cNvSpPr txBox="1"/>
          <p:nvPr/>
        </p:nvSpPr>
        <p:spPr>
          <a:xfrm>
            <a:off x="738900" y="4524275"/>
            <a:ext cx="76662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latin typeface="Comic Sans MS"/>
                <a:ea typeface="Comic Sans MS"/>
                <a:cs typeface="Comic Sans MS"/>
                <a:sym typeface="Comic Sans MS"/>
              </a:rPr>
              <a:t>Where should we start?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/>
          <p:nvPr/>
        </p:nvSpPr>
        <p:spPr>
          <a:xfrm>
            <a:off x="1703221" y="186485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4"/>
          <p:cNvSpPr/>
          <p:nvPr/>
        </p:nvSpPr>
        <p:spPr>
          <a:xfrm>
            <a:off x="4272804" y="876592"/>
            <a:ext cx="531600" cy="5373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4"/>
          <p:cNvSpPr/>
          <p:nvPr/>
        </p:nvSpPr>
        <p:spPr>
          <a:xfrm>
            <a:off x="4272804" y="2230435"/>
            <a:ext cx="531600" cy="53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4"/>
          <p:cNvSpPr/>
          <p:nvPr/>
        </p:nvSpPr>
        <p:spPr>
          <a:xfrm>
            <a:off x="4272804" y="3458056"/>
            <a:ext cx="531600" cy="53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4"/>
          <p:cNvSpPr/>
          <p:nvPr/>
        </p:nvSpPr>
        <p:spPr>
          <a:xfrm>
            <a:off x="1703221" y="280076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5" name="Google Shape;295;p34"/>
          <p:cNvCxnSpPr>
            <a:stCxn id="290" idx="6"/>
            <a:endCxn id="291" idx="2"/>
          </p:cNvCxnSpPr>
          <p:nvPr/>
        </p:nvCxnSpPr>
        <p:spPr>
          <a:xfrm flipH="1" rot="10800000">
            <a:off x="2110321" y="1145308"/>
            <a:ext cx="2162400" cy="9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34"/>
          <p:cNvCxnSpPr>
            <a:stCxn id="294" idx="6"/>
            <a:endCxn id="291" idx="2"/>
          </p:cNvCxnSpPr>
          <p:nvPr/>
        </p:nvCxnSpPr>
        <p:spPr>
          <a:xfrm flipH="1" rot="10800000">
            <a:off x="2110321" y="1145218"/>
            <a:ext cx="2162400" cy="18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34"/>
          <p:cNvCxnSpPr>
            <a:stCxn id="290" idx="6"/>
            <a:endCxn id="292" idx="2"/>
          </p:cNvCxnSpPr>
          <p:nvPr/>
        </p:nvCxnSpPr>
        <p:spPr>
          <a:xfrm>
            <a:off x="2110321" y="2085808"/>
            <a:ext cx="21624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34"/>
          <p:cNvCxnSpPr>
            <a:stCxn id="294" idx="6"/>
            <a:endCxn id="292" idx="2"/>
          </p:cNvCxnSpPr>
          <p:nvPr/>
        </p:nvCxnSpPr>
        <p:spPr>
          <a:xfrm flipH="1" rot="10800000">
            <a:off x="2110321" y="2499118"/>
            <a:ext cx="21624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34"/>
          <p:cNvSpPr/>
          <p:nvPr/>
        </p:nvSpPr>
        <p:spPr>
          <a:xfrm>
            <a:off x="7164977" y="2190626"/>
            <a:ext cx="531600" cy="638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0" name="Google Shape;300;p34"/>
          <p:cNvCxnSpPr>
            <a:stCxn id="291" idx="6"/>
            <a:endCxn id="299" idx="2"/>
          </p:cNvCxnSpPr>
          <p:nvPr/>
        </p:nvCxnSpPr>
        <p:spPr>
          <a:xfrm>
            <a:off x="4804404" y="1145242"/>
            <a:ext cx="2360700" cy="13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34"/>
          <p:cNvCxnSpPr>
            <a:stCxn id="293" idx="6"/>
            <a:endCxn id="299" idx="2"/>
          </p:cNvCxnSpPr>
          <p:nvPr/>
        </p:nvCxnSpPr>
        <p:spPr>
          <a:xfrm flipH="1" rot="10800000">
            <a:off x="4804404" y="2509906"/>
            <a:ext cx="2360700" cy="12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34"/>
          <p:cNvSpPr txBox="1"/>
          <p:nvPr/>
        </p:nvSpPr>
        <p:spPr>
          <a:xfrm>
            <a:off x="7241177" y="19358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4150911" y="621225"/>
            <a:ext cx="9282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alibri"/>
                <a:ea typeface="Calibri"/>
                <a:cs typeface="Calibri"/>
                <a:sym typeface="Calibri"/>
              </a:rPr>
              <a:t>Hidden Layer</a:t>
            </a:r>
            <a:endParaRPr b="1"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4"/>
          <p:cNvSpPr txBox="1"/>
          <p:nvPr/>
        </p:nvSpPr>
        <p:spPr>
          <a:xfrm>
            <a:off x="1698613" y="1622580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5" name="Google Shape;305;p34"/>
          <p:cNvCxnSpPr>
            <a:stCxn id="294" idx="6"/>
            <a:endCxn id="293" idx="2"/>
          </p:cNvCxnSpPr>
          <p:nvPr/>
        </p:nvCxnSpPr>
        <p:spPr>
          <a:xfrm>
            <a:off x="2110321" y="3021718"/>
            <a:ext cx="216240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34"/>
          <p:cNvCxnSpPr>
            <a:stCxn id="290" idx="6"/>
            <a:endCxn id="293" idx="2"/>
          </p:cNvCxnSpPr>
          <p:nvPr/>
        </p:nvCxnSpPr>
        <p:spPr>
          <a:xfrm>
            <a:off x="2110321" y="2085808"/>
            <a:ext cx="2162400" cy="16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34"/>
          <p:cNvCxnSpPr>
            <a:stCxn id="292" idx="6"/>
            <a:endCxn id="299" idx="2"/>
          </p:cNvCxnSpPr>
          <p:nvPr/>
        </p:nvCxnSpPr>
        <p:spPr>
          <a:xfrm>
            <a:off x="4804404" y="2499085"/>
            <a:ext cx="236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34"/>
          <p:cNvSpPr txBox="1"/>
          <p:nvPr/>
        </p:nvSpPr>
        <p:spPr>
          <a:xfrm>
            <a:off x="1427400" y="4337600"/>
            <a:ext cx="64416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What should be initial weights?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