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5" r:id="rId13"/>
    <p:sldId id="264" r:id="rId14"/>
    <p:sldId id="266" r:id="rId15"/>
    <p:sldId id="267" r:id="rId16"/>
    <p:sldId id="269" r:id="rId17"/>
    <p:sldId id="268" r:id="rId18"/>
    <p:sldId id="270" r:id="rId19"/>
    <p:sldId id="271" r:id="rId20"/>
    <p:sldId id="272" r:id="rId21"/>
    <p:sldId id="273" r:id="rId22"/>
    <p:sldId id="274" r:id="rId23"/>
    <p:sldId id="275" r:id="rId24"/>
    <p:sldId id="276"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533523-139C-B4C4-540A-F3154CADF833}" v="2" dt="2024-05-29T04:49:36.1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shek Jadhav" userId="S::abhishek.jadhav20@vit.edu.in::dd591eec-0ffd-45e8-a08b-d6fe151125e4" providerId="AD" clId="Web-{09533523-139C-B4C4-540A-F3154CADF833}"/>
    <pc:docChg chg="modSld">
      <pc:chgData name="Abhishek Jadhav" userId="S::abhishek.jadhav20@vit.edu.in::dd591eec-0ffd-45e8-a08b-d6fe151125e4" providerId="AD" clId="Web-{09533523-139C-B4C4-540A-F3154CADF833}" dt="2024-05-29T04:49:36.181" v="1" actId="14100"/>
      <pc:docMkLst>
        <pc:docMk/>
      </pc:docMkLst>
      <pc:sldChg chg="modSp">
        <pc:chgData name="Abhishek Jadhav" userId="S::abhishek.jadhav20@vit.edu.in::dd591eec-0ffd-45e8-a08b-d6fe151125e4" providerId="AD" clId="Web-{09533523-139C-B4C4-540A-F3154CADF833}" dt="2024-05-29T04:49:36.181" v="1" actId="14100"/>
        <pc:sldMkLst>
          <pc:docMk/>
          <pc:sldMk cId="1543685543" sldId="261"/>
        </pc:sldMkLst>
        <pc:spChg chg="mod">
          <ac:chgData name="Abhishek Jadhav" userId="S::abhishek.jadhav20@vit.edu.in::dd591eec-0ffd-45e8-a08b-d6fe151125e4" providerId="AD" clId="Web-{09533523-139C-B4C4-540A-F3154CADF833}" dt="2024-05-29T04:49:36.181" v="1" actId="14100"/>
          <ac:spMkLst>
            <pc:docMk/>
            <pc:sldMk cId="1543685543" sldId="261"/>
            <ac:spMk id="3" creationId="{19B172A5-3D55-4448-7146-9921755CC50B}"/>
          </ac:spMkLst>
        </pc:spChg>
      </pc:sldChg>
    </pc:docChg>
  </pc:docChgLst>
  <pc:docChgLst>
    <pc:chgData name="Kirti Singh" userId="S::kirti.singh@vit.edu.in::301cb20d-e7dd-4636-98fb-dde53b44d38b" providerId="AD" clId="Web-{175E94FB-433E-AD40-82E4-5F2BFDF3C633}"/>
    <pc:docChg chg="modSld">
      <pc:chgData name="Kirti Singh" userId="S::kirti.singh@vit.edu.in::301cb20d-e7dd-4636-98fb-dde53b44d38b" providerId="AD" clId="Web-{175E94FB-433E-AD40-82E4-5F2BFDF3C633}" dt="2024-05-11T11:38:39.393" v="4" actId="20577"/>
      <pc:docMkLst>
        <pc:docMk/>
      </pc:docMkLst>
      <pc:sldChg chg="modSp">
        <pc:chgData name="Kirti Singh" userId="S::kirti.singh@vit.edu.in::301cb20d-e7dd-4636-98fb-dde53b44d38b" providerId="AD" clId="Web-{175E94FB-433E-AD40-82E4-5F2BFDF3C633}" dt="2024-05-11T11:38:39.393" v="4" actId="20577"/>
        <pc:sldMkLst>
          <pc:docMk/>
          <pc:sldMk cId="504115233" sldId="273"/>
        </pc:sldMkLst>
        <pc:spChg chg="mod">
          <ac:chgData name="Kirti Singh" userId="S::kirti.singh@vit.edu.in::301cb20d-e7dd-4636-98fb-dde53b44d38b" providerId="AD" clId="Web-{175E94FB-433E-AD40-82E4-5F2BFDF3C633}" dt="2024-05-11T11:38:39.393" v="4" actId="20577"/>
          <ac:spMkLst>
            <pc:docMk/>
            <pc:sldMk cId="504115233" sldId="273"/>
            <ac:spMk id="3" creationId="{9393E9E5-A95E-5F9A-DD3E-3E9E84DB4AD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7C50-D600-FCEA-5385-3771C1DD5D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EF7608-536A-2F81-477E-91FD7E8E4B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60C75F-B3B4-B81B-83FE-B9E884DF6B39}"/>
              </a:ext>
            </a:extLst>
          </p:cNvPr>
          <p:cNvSpPr>
            <a:spLocks noGrp="1"/>
          </p:cNvSpPr>
          <p:nvPr>
            <p:ph type="dt" sz="half" idx="10"/>
          </p:nvPr>
        </p:nvSpPr>
        <p:spPr/>
        <p:txBody>
          <a:bodyPr/>
          <a:lstStyle/>
          <a:p>
            <a:fld id="{58036890-8FFE-44E1-8B56-B8F510E18A9C}" type="datetimeFigureOut">
              <a:rPr lang="en-IN" smtClean="0"/>
              <a:t>28-05-2024</a:t>
            </a:fld>
            <a:endParaRPr lang="en-IN"/>
          </a:p>
        </p:txBody>
      </p:sp>
      <p:sp>
        <p:nvSpPr>
          <p:cNvPr id="5" name="Footer Placeholder 4">
            <a:extLst>
              <a:ext uri="{FF2B5EF4-FFF2-40B4-BE49-F238E27FC236}">
                <a16:creationId xmlns:a16="http://schemas.microsoft.com/office/drawing/2014/main" id="{2F6CDE04-A458-D26F-745B-00D96FF0C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30003E-29EE-C5AF-7F95-A7BD7B238CD5}"/>
              </a:ext>
            </a:extLst>
          </p:cNvPr>
          <p:cNvSpPr>
            <a:spLocks noGrp="1"/>
          </p:cNvSpPr>
          <p:nvPr>
            <p:ph type="sldNum" sz="quarter" idx="12"/>
          </p:nvPr>
        </p:nvSpPr>
        <p:spPr/>
        <p:txBody>
          <a:bodyPr/>
          <a:lstStyle/>
          <a:p>
            <a:fld id="{4360C2BC-A01C-4691-B789-75E89F691111}" type="slidenum">
              <a:rPr lang="en-IN" smtClean="0"/>
              <a:t>‹#›</a:t>
            </a:fld>
            <a:endParaRPr lang="en-IN"/>
          </a:p>
        </p:txBody>
      </p:sp>
    </p:spTree>
    <p:extLst>
      <p:ext uri="{BB962C8B-B14F-4D97-AF65-F5344CB8AC3E}">
        <p14:creationId xmlns:p14="http://schemas.microsoft.com/office/powerpoint/2010/main" val="3010003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7EF86-BFC0-8B8B-2AE1-DB27B8B60DC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2230B95-5AA5-AB97-A1C5-922E779DFB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F36127-D54B-C240-7527-B02B493CFB76}"/>
              </a:ext>
            </a:extLst>
          </p:cNvPr>
          <p:cNvSpPr>
            <a:spLocks noGrp="1"/>
          </p:cNvSpPr>
          <p:nvPr>
            <p:ph type="dt" sz="half" idx="10"/>
          </p:nvPr>
        </p:nvSpPr>
        <p:spPr/>
        <p:txBody>
          <a:bodyPr/>
          <a:lstStyle/>
          <a:p>
            <a:fld id="{58036890-8FFE-44E1-8B56-B8F510E18A9C}" type="datetimeFigureOut">
              <a:rPr lang="en-IN" smtClean="0"/>
              <a:t>28-05-2024</a:t>
            </a:fld>
            <a:endParaRPr lang="en-IN"/>
          </a:p>
        </p:txBody>
      </p:sp>
      <p:sp>
        <p:nvSpPr>
          <p:cNvPr id="5" name="Footer Placeholder 4">
            <a:extLst>
              <a:ext uri="{FF2B5EF4-FFF2-40B4-BE49-F238E27FC236}">
                <a16:creationId xmlns:a16="http://schemas.microsoft.com/office/drawing/2014/main" id="{94AAD12B-D233-00E0-FDBC-3EC975A570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04840E-E1D9-1781-A58E-365B79DF2D26}"/>
              </a:ext>
            </a:extLst>
          </p:cNvPr>
          <p:cNvSpPr>
            <a:spLocks noGrp="1"/>
          </p:cNvSpPr>
          <p:nvPr>
            <p:ph type="sldNum" sz="quarter" idx="12"/>
          </p:nvPr>
        </p:nvSpPr>
        <p:spPr/>
        <p:txBody>
          <a:bodyPr/>
          <a:lstStyle/>
          <a:p>
            <a:fld id="{4360C2BC-A01C-4691-B789-75E89F691111}" type="slidenum">
              <a:rPr lang="en-IN" smtClean="0"/>
              <a:t>‹#›</a:t>
            </a:fld>
            <a:endParaRPr lang="en-IN"/>
          </a:p>
        </p:txBody>
      </p:sp>
    </p:spTree>
    <p:extLst>
      <p:ext uri="{BB962C8B-B14F-4D97-AF65-F5344CB8AC3E}">
        <p14:creationId xmlns:p14="http://schemas.microsoft.com/office/powerpoint/2010/main" val="3703428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94AC4E-3DF3-6637-2388-8BBD393453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CD68D8-6C21-BDDC-9844-8DBD314C8A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BCA62D-C302-0C55-42C7-B3C481587163}"/>
              </a:ext>
            </a:extLst>
          </p:cNvPr>
          <p:cNvSpPr>
            <a:spLocks noGrp="1"/>
          </p:cNvSpPr>
          <p:nvPr>
            <p:ph type="dt" sz="half" idx="10"/>
          </p:nvPr>
        </p:nvSpPr>
        <p:spPr/>
        <p:txBody>
          <a:bodyPr/>
          <a:lstStyle/>
          <a:p>
            <a:fld id="{58036890-8FFE-44E1-8B56-B8F510E18A9C}" type="datetimeFigureOut">
              <a:rPr lang="en-IN" smtClean="0"/>
              <a:t>28-05-2024</a:t>
            </a:fld>
            <a:endParaRPr lang="en-IN"/>
          </a:p>
        </p:txBody>
      </p:sp>
      <p:sp>
        <p:nvSpPr>
          <p:cNvPr id="5" name="Footer Placeholder 4">
            <a:extLst>
              <a:ext uri="{FF2B5EF4-FFF2-40B4-BE49-F238E27FC236}">
                <a16:creationId xmlns:a16="http://schemas.microsoft.com/office/drawing/2014/main" id="{3675D2D0-B0E4-BFBD-6F02-DF4F029843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6512E9-9F83-37F3-4BCB-FFE517B33DB6}"/>
              </a:ext>
            </a:extLst>
          </p:cNvPr>
          <p:cNvSpPr>
            <a:spLocks noGrp="1"/>
          </p:cNvSpPr>
          <p:nvPr>
            <p:ph type="sldNum" sz="quarter" idx="12"/>
          </p:nvPr>
        </p:nvSpPr>
        <p:spPr/>
        <p:txBody>
          <a:bodyPr/>
          <a:lstStyle/>
          <a:p>
            <a:fld id="{4360C2BC-A01C-4691-B789-75E89F691111}" type="slidenum">
              <a:rPr lang="en-IN" smtClean="0"/>
              <a:t>‹#›</a:t>
            </a:fld>
            <a:endParaRPr lang="en-IN"/>
          </a:p>
        </p:txBody>
      </p:sp>
    </p:spTree>
    <p:extLst>
      <p:ext uri="{BB962C8B-B14F-4D97-AF65-F5344CB8AC3E}">
        <p14:creationId xmlns:p14="http://schemas.microsoft.com/office/powerpoint/2010/main" val="96540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46EB9-C4B7-75DC-2594-997F95CFA7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49B548-E470-4B72-FA87-B4562ED9A1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D23ECC-269F-871A-BC4C-A66A3DE3E892}"/>
              </a:ext>
            </a:extLst>
          </p:cNvPr>
          <p:cNvSpPr>
            <a:spLocks noGrp="1"/>
          </p:cNvSpPr>
          <p:nvPr>
            <p:ph type="dt" sz="half" idx="10"/>
          </p:nvPr>
        </p:nvSpPr>
        <p:spPr/>
        <p:txBody>
          <a:bodyPr/>
          <a:lstStyle/>
          <a:p>
            <a:fld id="{58036890-8FFE-44E1-8B56-B8F510E18A9C}" type="datetimeFigureOut">
              <a:rPr lang="en-IN" smtClean="0"/>
              <a:t>28-05-2024</a:t>
            </a:fld>
            <a:endParaRPr lang="en-IN"/>
          </a:p>
        </p:txBody>
      </p:sp>
      <p:sp>
        <p:nvSpPr>
          <p:cNvPr id="5" name="Footer Placeholder 4">
            <a:extLst>
              <a:ext uri="{FF2B5EF4-FFF2-40B4-BE49-F238E27FC236}">
                <a16:creationId xmlns:a16="http://schemas.microsoft.com/office/drawing/2014/main" id="{09C0D77E-BA9B-3398-A0D1-035D5CDB42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D8E2C6-1F0A-215F-D6C0-E3D057DE2700}"/>
              </a:ext>
            </a:extLst>
          </p:cNvPr>
          <p:cNvSpPr>
            <a:spLocks noGrp="1"/>
          </p:cNvSpPr>
          <p:nvPr>
            <p:ph type="sldNum" sz="quarter" idx="12"/>
          </p:nvPr>
        </p:nvSpPr>
        <p:spPr/>
        <p:txBody>
          <a:bodyPr/>
          <a:lstStyle/>
          <a:p>
            <a:fld id="{4360C2BC-A01C-4691-B789-75E89F691111}" type="slidenum">
              <a:rPr lang="en-IN" smtClean="0"/>
              <a:t>‹#›</a:t>
            </a:fld>
            <a:endParaRPr lang="en-IN"/>
          </a:p>
        </p:txBody>
      </p:sp>
    </p:spTree>
    <p:extLst>
      <p:ext uri="{BB962C8B-B14F-4D97-AF65-F5344CB8AC3E}">
        <p14:creationId xmlns:p14="http://schemas.microsoft.com/office/powerpoint/2010/main" val="3096176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55FEE-DD54-C945-F003-148AC8BFE1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A9D359-663F-44B4-5458-1EC177C2A0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0AB732-6FDE-7BEA-ABD1-A10A09D69628}"/>
              </a:ext>
            </a:extLst>
          </p:cNvPr>
          <p:cNvSpPr>
            <a:spLocks noGrp="1"/>
          </p:cNvSpPr>
          <p:nvPr>
            <p:ph type="dt" sz="half" idx="10"/>
          </p:nvPr>
        </p:nvSpPr>
        <p:spPr/>
        <p:txBody>
          <a:bodyPr/>
          <a:lstStyle/>
          <a:p>
            <a:fld id="{58036890-8FFE-44E1-8B56-B8F510E18A9C}" type="datetimeFigureOut">
              <a:rPr lang="en-IN" smtClean="0"/>
              <a:t>28-05-2024</a:t>
            </a:fld>
            <a:endParaRPr lang="en-IN"/>
          </a:p>
        </p:txBody>
      </p:sp>
      <p:sp>
        <p:nvSpPr>
          <p:cNvPr id="5" name="Footer Placeholder 4">
            <a:extLst>
              <a:ext uri="{FF2B5EF4-FFF2-40B4-BE49-F238E27FC236}">
                <a16:creationId xmlns:a16="http://schemas.microsoft.com/office/drawing/2014/main" id="{02070F68-8B78-1B9B-361D-BF50995E0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870285-8AB3-D880-E7D6-BC3541272D83}"/>
              </a:ext>
            </a:extLst>
          </p:cNvPr>
          <p:cNvSpPr>
            <a:spLocks noGrp="1"/>
          </p:cNvSpPr>
          <p:nvPr>
            <p:ph type="sldNum" sz="quarter" idx="12"/>
          </p:nvPr>
        </p:nvSpPr>
        <p:spPr/>
        <p:txBody>
          <a:bodyPr/>
          <a:lstStyle/>
          <a:p>
            <a:fld id="{4360C2BC-A01C-4691-B789-75E89F691111}" type="slidenum">
              <a:rPr lang="en-IN" smtClean="0"/>
              <a:t>‹#›</a:t>
            </a:fld>
            <a:endParaRPr lang="en-IN"/>
          </a:p>
        </p:txBody>
      </p:sp>
    </p:spTree>
    <p:extLst>
      <p:ext uri="{BB962C8B-B14F-4D97-AF65-F5344CB8AC3E}">
        <p14:creationId xmlns:p14="http://schemas.microsoft.com/office/powerpoint/2010/main" val="3392566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36C69-972F-9589-6A5C-D0CDAD87CC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D120431-5E36-621F-52A7-8EB2D6D08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E40E5C-EAFE-5382-87AD-6532AD6E05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C43DFA-B63C-F518-6DAE-1A1F4DC57C57}"/>
              </a:ext>
            </a:extLst>
          </p:cNvPr>
          <p:cNvSpPr>
            <a:spLocks noGrp="1"/>
          </p:cNvSpPr>
          <p:nvPr>
            <p:ph type="dt" sz="half" idx="10"/>
          </p:nvPr>
        </p:nvSpPr>
        <p:spPr/>
        <p:txBody>
          <a:bodyPr/>
          <a:lstStyle/>
          <a:p>
            <a:fld id="{58036890-8FFE-44E1-8B56-B8F510E18A9C}" type="datetimeFigureOut">
              <a:rPr lang="en-IN" smtClean="0"/>
              <a:t>28-05-2024</a:t>
            </a:fld>
            <a:endParaRPr lang="en-IN"/>
          </a:p>
        </p:txBody>
      </p:sp>
      <p:sp>
        <p:nvSpPr>
          <p:cNvPr id="6" name="Footer Placeholder 5">
            <a:extLst>
              <a:ext uri="{FF2B5EF4-FFF2-40B4-BE49-F238E27FC236}">
                <a16:creationId xmlns:a16="http://schemas.microsoft.com/office/drawing/2014/main" id="{4AF0BA36-35BA-7128-9D68-78BF05521B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157C9D-F1A7-D6AB-724C-BF80BA864C0C}"/>
              </a:ext>
            </a:extLst>
          </p:cNvPr>
          <p:cNvSpPr>
            <a:spLocks noGrp="1"/>
          </p:cNvSpPr>
          <p:nvPr>
            <p:ph type="sldNum" sz="quarter" idx="12"/>
          </p:nvPr>
        </p:nvSpPr>
        <p:spPr/>
        <p:txBody>
          <a:bodyPr/>
          <a:lstStyle/>
          <a:p>
            <a:fld id="{4360C2BC-A01C-4691-B789-75E89F691111}" type="slidenum">
              <a:rPr lang="en-IN" smtClean="0"/>
              <a:t>‹#›</a:t>
            </a:fld>
            <a:endParaRPr lang="en-IN"/>
          </a:p>
        </p:txBody>
      </p:sp>
    </p:spTree>
    <p:extLst>
      <p:ext uri="{BB962C8B-B14F-4D97-AF65-F5344CB8AC3E}">
        <p14:creationId xmlns:p14="http://schemas.microsoft.com/office/powerpoint/2010/main" val="1975604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AA4C-00A8-E61C-500A-DF362A2BDC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9F8A14-A31E-E42A-C448-04F5B5180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83C621-DD1C-D0FB-DBD6-0745117125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FEBF19-97A2-6C9C-C694-DE07031BBE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B340DE-93AF-1D1F-FFB8-62371EB08D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A87F6B-9920-808D-447B-0D72253C372F}"/>
              </a:ext>
            </a:extLst>
          </p:cNvPr>
          <p:cNvSpPr>
            <a:spLocks noGrp="1"/>
          </p:cNvSpPr>
          <p:nvPr>
            <p:ph type="dt" sz="half" idx="10"/>
          </p:nvPr>
        </p:nvSpPr>
        <p:spPr/>
        <p:txBody>
          <a:bodyPr/>
          <a:lstStyle/>
          <a:p>
            <a:fld id="{58036890-8FFE-44E1-8B56-B8F510E18A9C}" type="datetimeFigureOut">
              <a:rPr lang="en-IN" smtClean="0"/>
              <a:t>28-05-2024</a:t>
            </a:fld>
            <a:endParaRPr lang="en-IN"/>
          </a:p>
        </p:txBody>
      </p:sp>
      <p:sp>
        <p:nvSpPr>
          <p:cNvPr id="8" name="Footer Placeholder 7">
            <a:extLst>
              <a:ext uri="{FF2B5EF4-FFF2-40B4-BE49-F238E27FC236}">
                <a16:creationId xmlns:a16="http://schemas.microsoft.com/office/drawing/2014/main" id="{77C21E92-77D1-6E25-77DA-93518458BF7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CA1DD2-3059-F361-B8D4-B83E7FDC3A29}"/>
              </a:ext>
            </a:extLst>
          </p:cNvPr>
          <p:cNvSpPr>
            <a:spLocks noGrp="1"/>
          </p:cNvSpPr>
          <p:nvPr>
            <p:ph type="sldNum" sz="quarter" idx="12"/>
          </p:nvPr>
        </p:nvSpPr>
        <p:spPr/>
        <p:txBody>
          <a:bodyPr/>
          <a:lstStyle/>
          <a:p>
            <a:fld id="{4360C2BC-A01C-4691-B789-75E89F691111}" type="slidenum">
              <a:rPr lang="en-IN" smtClean="0"/>
              <a:t>‹#›</a:t>
            </a:fld>
            <a:endParaRPr lang="en-IN"/>
          </a:p>
        </p:txBody>
      </p:sp>
    </p:spTree>
    <p:extLst>
      <p:ext uri="{BB962C8B-B14F-4D97-AF65-F5344CB8AC3E}">
        <p14:creationId xmlns:p14="http://schemas.microsoft.com/office/powerpoint/2010/main" val="1592933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A94CD-D84C-1B65-60BB-DEA06A7E7C8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C43AA40-A951-A903-769D-AE05D425EA9F}"/>
              </a:ext>
            </a:extLst>
          </p:cNvPr>
          <p:cNvSpPr>
            <a:spLocks noGrp="1"/>
          </p:cNvSpPr>
          <p:nvPr>
            <p:ph type="dt" sz="half" idx="10"/>
          </p:nvPr>
        </p:nvSpPr>
        <p:spPr/>
        <p:txBody>
          <a:bodyPr/>
          <a:lstStyle/>
          <a:p>
            <a:fld id="{58036890-8FFE-44E1-8B56-B8F510E18A9C}" type="datetimeFigureOut">
              <a:rPr lang="en-IN" smtClean="0"/>
              <a:t>28-05-2024</a:t>
            </a:fld>
            <a:endParaRPr lang="en-IN"/>
          </a:p>
        </p:txBody>
      </p:sp>
      <p:sp>
        <p:nvSpPr>
          <p:cNvPr id="4" name="Footer Placeholder 3">
            <a:extLst>
              <a:ext uri="{FF2B5EF4-FFF2-40B4-BE49-F238E27FC236}">
                <a16:creationId xmlns:a16="http://schemas.microsoft.com/office/drawing/2014/main" id="{A9E66BA9-4972-B210-5B8D-12BBB4BAAC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9F3CB47-7367-388E-72F3-B2CD599FAFA1}"/>
              </a:ext>
            </a:extLst>
          </p:cNvPr>
          <p:cNvSpPr>
            <a:spLocks noGrp="1"/>
          </p:cNvSpPr>
          <p:nvPr>
            <p:ph type="sldNum" sz="quarter" idx="12"/>
          </p:nvPr>
        </p:nvSpPr>
        <p:spPr/>
        <p:txBody>
          <a:bodyPr/>
          <a:lstStyle/>
          <a:p>
            <a:fld id="{4360C2BC-A01C-4691-B789-75E89F691111}" type="slidenum">
              <a:rPr lang="en-IN" smtClean="0"/>
              <a:t>‹#›</a:t>
            </a:fld>
            <a:endParaRPr lang="en-IN"/>
          </a:p>
        </p:txBody>
      </p:sp>
    </p:spTree>
    <p:extLst>
      <p:ext uri="{BB962C8B-B14F-4D97-AF65-F5344CB8AC3E}">
        <p14:creationId xmlns:p14="http://schemas.microsoft.com/office/powerpoint/2010/main" val="7867717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A39C91-77F8-EA16-2576-092ABE14891D}"/>
              </a:ext>
            </a:extLst>
          </p:cNvPr>
          <p:cNvSpPr>
            <a:spLocks noGrp="1"/>
          </p:cNvSpPr>
          <p:nvPr>
            <p:ph type="dt" sz="half" idx="10"/>
          </p:nvPr>
        </p:nvSpPr>
        <p:spPr/>
        <p:txBody>
          <a:bodyPr/>
          <a:lstStyle/>
          <a:p>
            <a:fld id="{58036890-8FFE-44E1-8B56-B8F510E18A9C}" type="datetimeFigureOut">
              <a:rPr lang="en-IN" smtClean="0"/>
              <a:t>28-05-2024</a:t>
            </a:fld>
            <a:endParaRPr lang="en-IN"/>
          </a:p>
        </p:txBody>
      </p:sp>
      <p:sp>
        <p:nvSpPr>
          <p:cNvPr id="3" name="Footer Placeholder 2">
            <a:extLst>
              <a:ext uri="{FF2B5EF4-FFF2-40B4-BE49-F238E27FC236}">
                <a16:creationId xmlns:a16="http://schemas.microsoft.com/office/drawing/2014/main" id="{A796338F-FAB7-974C-F5CE-5B249B2421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6DD210-B82F-44DE-CE8A-03DC27694A68}"/>
              </a:ext>
            </a:extLst>
          </p:cNvPr>
          <p:cNvSpPr>
            <a:spLocks noGrp="1"/>
          </p:cNvSpPr>
          <p:nvPr>
            <p:ph type="sldNum" sz="quarter" idx="12"/>
          </p:nvPr>
        </p:nvSpPr>
        <p:spPr/>
        <p:txBody>
          <a:bodyPr/>
          <a:lstStyle/>
          <a:p>
            <a:fld id="{4360C2BC-A01C-4691-B789-75E89F691111}" type="slidenum">
              <a:rPr lang="en-IN" smtClean="0"/>
              <a:t>‹#›</a:t>
            </a:fld>
            <a:endParaRPr lang="en-IN"/>
          </a:p>
        </p:txBody>
      </p:sp>
    </p:spTree>
    <p:extLst>
      <p:ext uri="{BB962C8B-B14F-4D97-AF65-F5344CB8AC3E}">
        <p14:creationId xmlns:p14="http://schemas.microsoft.com/office/powerpoint/2010/main" val="332979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E5EC-D426-2A34-20DD-B348C1A190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7271DC0-05ED-8E20-B8C0-A5513CC400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8FC294E-6C5C-13F1-A215-7A4AA51C1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4D849A-387C-C1AF-DBB2-618EB7320794}"/>
              </a:ext>
            </a:extLst>
          </p:cNvPr>
          <p:cNvSpPr>
            <a:spLocks noGrp="1"/>
          </p:cNvSpPr>
          <p:nvPr>
            <p:ph type="dt" sz="half" idx="10"/>
          </p:nvPr>
        </p:nvSpPr>
        <p:spPr/>
        <p:txBody>
          <a:bodyPr/>
          <a:lstStyle/>
          <a:p>
            <a:fld id="{58036890-8FFE-44E1-8B56-B8F510E18A9C}" type="datetimeFigureOut">
              <a:rPr lang="en-IN" smtClean="0"/>
              <a:t>28-05-2024</a:t>
            </a:fld>
            <a:endParaRPr lang="en-IN"/>
          </a:p>
        </p:txBody>
      </p:sp>
      <p:sp>
        <p:nvSpPr>
          <p:cNvPr id="6" name="Footer Placeholder 5">
            <a:extLst>
              <a:ext uri="{FF2B5EF4-FFF2-40B4-BE49-F238E27FC236}">
                <a16:creationId xmlns:a16="http://schemas.microsoft.com/office/drawing/2014/main" id="{51A8E497-9313-9B77-36CD-158325F04A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56F3A0-0AE1-FEF2-C41E-3DDDB834AE83}"/>
              </a:ext>
            </a:extLst>
          </p:cNvPr>
          <p:cNvSpPr>
            <a:spLocks noGrp="1"/>
          </p:cNvSpPr>
          <p:nvPr>
            <p:ph type="sldNum" sz="quarter" idx="12"/>
          </p:nvPr>
        </p:nvSpPr>
        <p:spPr/>
        <p:txBody>
          <a:bodyPr/>
          <a:lstStyle/>
          <a:p>
            <a:fld id="{4360C2BC-A01C-4691-B789-75E89F691111}" type="slidenum">
              <a:rPr lang="en-IN" smtClean="0"/>
              <a:t>‹#›</a:t>
            </a:fld>
            <a:endParaRPr lang="en-IN"/>
          </a:p>
        </p:txBody>
      </p:sp>
    </p:spTree>
    <p:extLst>
      <p:ext uri="{BB962C8B-B14F-4D97-AF65-F5344CB8AC3E}">
        <p14:creationId xmlns:p14="http://schemas.microsoft.com/office/powerpoint/2010/main" val="934045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B79ED-3712-2BF5-CA24-ED5849BF10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F65DD4-C431-C9B5-E138-7C57A59AC5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FDFDE8-198E-BE30-A780-EC9072AA17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0B5926-1962-1CC3-9F1C-82F27DC0B5DC}"/>
              </a:ext>
            </a:extLst>
          </p:cNvPr>
          <p:cNvSpPr>
            <a:spLocks noGrp="1"/>
          </p:cNvSpPr>
          <p:nvPr>
            <p:ph type="dt" sz="half" idx="10"/>
          </p:nvPr>
        </p:nvSpPr>
        <p:spPr/>
        <p:txBody>
          <a:bodyPr/>
          <a:lstStyle/>
          <a:p>
            <a:fld id="{58036890-8FFE-44E1-8B56-B8F510E18A9C}" type="datetimeFigureOut">
              <a:rPr lang="en-IN" smtClean="0"/>
              <a:t>28-05-2024</a:t>
            </a:fld>
            <a:endParaRPr lang="en-IN"/>
          </a:p>
        </p:txBody>
      </p:sp>
      <p:sp>
        <p:nvSpPr>
          <p:cNvPr id="6" name="Footer Placeholder 5">
            <a:extLst>
              <a:ext uri="{FF2B5EF4-FFF2-40B4-BE49-F238E27FC236}">
                <a16:creationId xmlns:a16="http://schemas.microsoft.com/office/drawing/2014/main" id="{45638500-B26B-2839-C609-B1B4BE92DD7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05EF3E-DF0B-7165-2339-A5492A45345B}"/>
              </a:ext>
            </a:extLst>
          </p:cNvPr>
          <p:cNvSpPr>
            <a:spLocks noGrp="1"/>
          </p:cNvSpPr>
          <p:nvPr>
            <p:ph type="sldNum" sz="quarter" idx="12"/>
          </p:nvPr>
        </p:nvSpPr>
        <p:spPr/>
        <p:txBody>
          <a:bodyPr/>
          <a:lstStyle/>
          <a:p>
            <a:fld id="{4360C2BC-A01C-4691-B789-75E89F691111}" type="slidenum">
              <a:rPr lang="en-IN" smtClean="0"/>
              <a:t>‹#›</a:t>
            </a:fld>
            <a:endParaRPr lang="en-IN"/>
          </a:p>
        </p:txBody>
      </p:sp>
    </p:spTree>
    <p:extLst>
      <p:ext uri="{BB962C8B-B14F-4D97-AF65-F5344CB8AC3E}">
        <p14:creationId xmlns:p14="http://schemas.microsoft.com/office/powerpoint/2010/main" val="287081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581661C-6180-01D6-01EF-4009F86B7D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09661B-D215-6731-3508-9DA83B3C81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4E3006-A15C-45AA-8494-0822D597E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036890-8FFE-44E1-8B56-B8F510E18A9C}" type="datetimeFigureOut">
              <a:rPr lang="en-IN" smtClean="0"/>
              <a:t>28-05-2024</a:t>
            </a:fld>
            <a:endParaRPr lang="en-IN"/>
          </a:p>
        </p:txBody>
      </p:sp>
      <p:sp>
        <p:nvSpPr>
          <p:cNvPr id="5" name="Footer Placeholder 4">
            <a:extLst>
              <a:ext uri="{FF2B5EF4-FFF2-40B4-BE49-F238E27FC236}">
                <a16:creationId xmlns:a16="http://schemas.microsoft.com/office/drawing/2014/main" id="{F3B41B86-4CC1-B07E-48ED-0772A64876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36B346-39EE-480A-0442-CC3A23E63E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0C2BC-A01C-4691-B789-75E89F691111}" type="slidenum">
              <a:rPr lang="en-IN" smtClean="0"/>
              <a:t>‹#›</a:t>
            </a:fld>
            <a:endParaRPr lang="en-IN"/>
          </a:p>
        </p:txBody>
      </p:sp>
    </p:spTree>
    <p:extLst>
      <p:ext uri="{BB962C8B-B14F-4D97-AF65-F5344CB8AC3E}">
        <p14:creationId xmlns:p14="http://schemas.microsoft.com/office/powerpoint/2010/main" val="1817218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26342-3BE7-94D1-A88B-E650B95BE72A}"/>
              </a:ext>
            </a:extLst>
          </p:cNvPr>
          <p:cNvSpPr>
            <a:spLocks noGrp="1"/>
          </p:cNvSpPr>
          <p:nvPr>
            <p:ph type="ctrTitle"/>
          </p:nvPr>
        </p:nvSpPr>
        <p:spPr/>
        <p:txBody>
          <a:bodyPr/>
          <a:lstStyle/>
          <a:p>
            <a:r>
              <a:rPr lang="en-US" dirty="0"/>
              <a:t>Module -5</a:t>
            </a:r>
            <a:endParaRPr lang="en-IN" dirty="0"/>
          </a:p>
        </p:txBody>
      </p:sp>
      <p:sp>
        <p:nvSpPr>
          <p:cNvPr id="3" name="Subtitle 2">
            <a:extLst>
              <a:ext uri="{FF2B5EF4-FFF2-40B4-BE49-F238E27FC236}">
                <a16:creationId xmlns:a16="http://schemas.microsoft.com/office/drawing/2014/main" id="{63363ABA-3E3D-83EA-A5E1-205E81371E22}"/>
              </a:ext>
            </a:extLst>
          </p:cNvPr>
          <p:cNvSpPr>
            <a:spLocks noGrp="1"/>
          </p:cNvSpPr>
          <p:nvPr>
            <p:ph type="subTitle" idx="1"/>
          </p:nvPr>
        </p:nvSpPr>
        <p:spPr/>
        <p:txBody>
          <a:bodyPr/>
          <a:lstStyle/>
          <a:p>
            <a:pPr algn="l"/>
            <a:r>
              <a:rPr lang="en-US" sz="1800" b="0" i="0" u="none" strike="noStrike" baseline="0" dirty="0">
                <a:latin typeface="Calibri" panose="020F0502020204030204" pitchFamily="34" charset="0"/>
              </a:rPr>
              <a:t>Introduction, Challenges, Types of social Network Graphs</a:t>
            </a:r>
          </a:p>
          <a:p>
            <a:pPr algn="l"/>
            <a:r>
              <a:rPr lang="en-US" sz="1800" b="0" i="0" u="none" strike="noStrike" baseline="0" dirty="0">
                <a:latin typeface="Calibri" panose="020F0502020204030204" pitchFamily="34" charset="0"/>
              </a:rPr>
              <a:t>Mining Social Media: Influence and Homophily, </a:t>
            </a:r>
            <a:r>
              <a:rPr lang="en-US" sz="1800" b="0" i="0" u="none" strike="noStrike" baseline="0" dirty="0" err="1">
                <a:latin typeface="Calibri" panose="020F0502020204030204" pitchFamily="34" charset="0"/>
              </a:rPr>
              <a:t>Behaviour</a:t>
            </a:r>
            <a:r>
              <a:rPr lang="en-US" sz="1800" b="0" i="0" u="none" strike="noStrike" baseline="0" dirty="0">
                <a:latin typeface="Calibri" panose="020F0502020204030204" pitchFamily="34" charset="0"/>
              </a:rPr>
              <a:t> Analytics, Recommendation</a:t>
            </a:r>
          </a:p>
          <a:p>
            <a:pPr algn="l"/>
            <a:r>
              <a:rPr lang="en-IN" sz="1800" b="0" i="0" u="none" strike="noStrike" baseline="0" dirty="0">
                <a:latin typeface="Calibri" panose="020F0502020204030204" pitchFamily="34" charset="0"/>
              </a:rPr>
              <a:t>in Social Media: Challenges, Classical recommendation Algorithms, Recommendation</a:t>
            </a:r>
          </a:p>
          <a:p>
            <a:pPr algn="l"/>
            <a:r>
              <a:rPr lang="en-US" sz="1800" b="0" i="0" u="none" strike="noStrike" baseline="0" dirty="0">
                <a:latin typeface="Calibri" panose="020F0502020204030204" pitchFamily="34" charset="0"/>
              </a:rPr>
              <a:t>using Social Context, Evaluating recommendations.</a:t>
            </a:r>
            <a:endParaRPr lang="en-IN" dirty="0"/>
          </a:p>
        </p:txBody>
      </p:sp>
    </p:spTree>
    <p:extLst>
      <p:ext uri="{BB962C8B-B14F-4D97-AF65-F5344CB8AC3E}">
        <p14:creationId xmlns:p14="http://schemas.microsoft.com/office/powerpoint/2010/main" val="20725062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F9E2A-8ADD-F7AD-B342-833AAC520C26}"/>
              </a:ext>
            </a:extLst>
          </p:cNvPr>
          <p:cNvSpPr>
            <a:spLocks noGrp="1"/>
          </p:cNvSpPr>
          <p:nvPr>
            <p:ph type="title"/>
          </p:nvPr>
        </p:nvSpPr>
        <p:spPr/>
        <p:txBody>
          <a:bodyPr/>
          <a:lstStyle/>
          <a:p>
            <a:endParaRPr lang="en-IN"/>
          </a:p>
        </p:txBody>
      </p:sp>
      <p:sp>
        <p:nvSpPr>
          <p:cNvPr id="5" name="AutoShape 4" descr="Content based recommendation system">
            <a:extLst>
              <a:ext uri="{FF2B5EF4-FFF2-40B4-BE49-F238E27FC236}">
                <a16:creationId xmlns:a16="http://schemas.microsoft.com/office/drawing/2014/main" id="{E51CACBF-51F7-CCC3-40F4-BC99CE5ACE8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A9CBCFFA-C04E-F1F6-86A0-B3FB4F641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1424" y="2164914"/>
            <a:ext cx="4922947" cy="4077053"/>
          </a:xfrm>
          <a:prstGeom prst="rect">
            <a:avLst/>
          </a:prstGeom>
        </p:spPr>
      </p:pic>
    </p:spTree>
    <p:extLst>
      <p:ext uri="{BB962C8B-B14F-4D97-AF65-F5344CB8AC3E}">
        <p14:creationId xmlns:p14="http://schemas.microsoft.com/office/powerpoint/2010/main" val="3619648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DFF22-C2D9-0032-3BCF-256FDDB1FA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A3A535A-1BFB-982F-2FFA-9C7465C45CB3}"/>
              </a:ext>
            </a:extLst>
          </p:cNvPr>
          <p:cNvSpPr>
            <a:spLocks noGrp="1"/>
          </p:cNvSpPr>
          <p:nvPr>
            <p:ph idx="1"/>
          </p:nvPr>
        </p:nvSpPr>
        <p:spPr/>
        <p:txBody>
          <a:bodyPr>
            <a:normAutofit fontScale="85000" lnSpcReduction="20000"/>
          </a:bodyPr>
          <a:lstStyle/>
          <a:p>
            <a:pPr marL="0" indent="0" algn="l">
              <a:buNone/>
            </a:pPr>
            <a:r>
              <a:rPr lang="en-US" b="1" i="0" dirty="0">
                <a:solidFill>
                  <a:srgbClr val="0D0D0D"/>
                </a:solidFill>
                <a:effectLst/>
                <a:latin typeface="Söhne"/>
              </a:rPr>
              <a:t>Item Representation:</a:t>
            </a:r>
            <a:r>
              <a:rPr lang="en-US" b="0" i="0" dirty="0">
                <a:solidFill>
                  <a:srgbClr val="0D0D0D"/>
                </a:solidFill>
                <a:effectLst/>
                <a:latin typeface="Söhne"/>
              </a:rPr>
              <a:t> Each item in the system is represented by a set of features or attributes that describe its properties. These features could include textual content, metadata, tags, genres, or any other relevant information.</a:t>
            </a:r>
          </a:p>
          <a:p>
            <a:pPr marL="0" indent="0" algn="l">
              <a:buNone/>
            </a:pPr>
            <a:r>
              <a:rPr lang="en-US" b="1" i="0" dirty="0">
                <a:solidFill>
                  <a:srgbClr val="0D0D0D"/>
                </a:solidFill>
                <a:effectLst/>
                <a:latin typeface="Söhne"/>
              </a:rPr>
              <a:t>User Profile:</a:t>
            </a:r>
            <a:r>
              <a:rPr lang="en-US" b="0" i="0" dirty="0">
                <a:solidFill>
                  <a:srgbClr val="0D0D0D"/>
                </a:solidFill>
                <a:effectLst/>
                <a:latin typeface="Söhne"/>
              </a:rPr>
              <a:t> The system maintains a user profile that captures the user's preferences based on their past interactions with items. This profile is typically built by analyzing the items the user has liked, rated, or interacted with, and extracting features from those items.</a:t>
            </a:r>
          </a:p>
          <a:p>
            <a:pPr marL="0" indent="0" algn="l">
              <a:buNone/>
            </a:pPr>
            <a:r>
              <a:rPr lang="en-US" b="1" i="0" dirty="0">
                <a:solidFill>
                  <a:srgbClr val="0D0D0D"/>
                </a:solidFill>
                <a:effectLst/>
                <a:latin typeface="Söhne"/>
              </a:rPr>
              <a:t>Similarity Calculation:</a:t>
            </a:r>
            <a:r>
              <a:rPr lang="en-US" b="0" i="0" dirty="0">
                <a:solidFill>
                  <a:srgbClr val="0D0D0D"/>
                </a:solidFill>
                <a:effectLst/>
                <a:latin typeface="Söhne"/>
              </a:rPr>
              <a:t> Content-based filtering calculates the similarity between items in the system based on their feature representations. Various similarity metrics, such as cosine similarity or Jaccard similarity, can be used to measure the similarity between items.</a:t>
            </a:r>
          </a:p>
          <a:p>
            <a:pPr marL="0" indent="0" algn="l">
              <a:buNone/>
            </a:pPr>
            <a:r>
              <a:rPr lang="en-US" b="1" i="0" dirty="0">
                <a:solidFill>
                  <a:srgbClr val="0D0D0D"/>
                </a:solidFill>
                <a:effectLst/>
                <a:latin typeface="Söhne"/>
              </a:rPr>
              <a:t>Recommendation Generation:</a:t>
            </a:r>
            <a:r>
              <a:rPr lang="en-US" b="0" i="0" dirty="0">
                <a:solidFill>
                  <a:srgbClr val="0D0D0D"/>
                </a:solidFill>
                <a:effectLst/>
                <a:latin typeface="Söhne"/>
              </a:rPr>
              <a:t> Given a user profile, the system identifies items that are similar to the ones the user has interacted with in the past. These similar items are then recommended to the user based on their predicted relevance and similarity to the user's preferences.</a:t>
            </a:r>
          </a:p>
          <a:p>
            <a:endParaRPr lang="en-IN" dirty="0"/>
          </a:p>
        </p:txBody>
      </p:sp>
    </p:spTree>
    <p:extLst>
      <p:ext uri="{BB962C8B-B14F-4D97-AF65-F5344CB8AC3E}">
        <p14:creationId xmlns:p14="http://schemas.microsoft.com/office/powerpoint/2010/main" val="380083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7E4D7-548F-3D7B-9050-10059C267A56}"/>
              </a:ext>
            </a:extLst>
          </p:cNvPr>
          <p:cNvSpPr>
            <a:spLocks noGrp="1"/>
          </p:cNvSpPr>
          <p:nvPr>
            <p:ph type="title"/>
          </p:nvPr>
        </p:nvSpPr>
        <p:spPr/>
        <p:txBody>
          <a:bodyPr/>
          <a:lstStyle/>
          <a:p>
            <a:r>
              <a:rPr lang="en-US" dirty="0"/>
              <a:t>advantages</a:t>
            </a:r>
            <a:endParaRPr lang="en-IN" dirty="0"/>
          </a:p>
        </p:txBody>
      </p:sp>
      <p:sp>
        <p:nvSpPr>
          <p:cNvPr id="3" name="Content Placeholder 2">
            <a:extLst>
              <a:ext uri="{FF2B5EF4-FFF2-40B4-BE49-F238E27FC236}">
                <a16:creationId xmlns:a16="http://schemas.microsoft.com/office/drawing/2014/main" id="{21C267F0-CC4F-9CDD-7D51-A0E3EAAB15AD}"/>
              </a:ext>
            </a:extLst>
          </p:cNvPr>
          <p:cNvSpPr>
            <a:spLocks noGrp="1"/>
          </p:cNvSpPr>
          <p:nvPr>
            <p:ph idx="1"/>
          </p:nvPr>
        </p:nvSpPr>
        <p:spPr/>
        <p:txBody>
          <a:bodyPr>
            <a:normAutofit fontScale="92500" lnSpcReduction="20000"/>
          </a:bodyPr>
          <a:lstStyle/>
          <a:p>
            <a:pPr algn="l">
              <a:buFont typeface="+mj-lt"/>
              <a:buAutoNum type="arabicPeriod"/>
            </a:pPr>
            <a:r>
              <a:rPr lang="en-US" b="1" i="0" dirty="0">
                <a:solidFill>
                  <a:srgbClr val="0D0D0D"/>
                </a:solidFill>
                <a:effectLst/>
                <a:latin typeface="Söhne"/>
              </a:rPr>
              <a:t>Personalization:</a:t>
            </a:r>
            <a:r>
              <a:rPr lang="en-US" b="0" i="0" dirty="0">
                <a:solidFill>
                  <a:srgbClr val="0D0D0D"/>
                </a:solidFill>
                <a:effectLst/>
                <a:latin typeface="Söhne"/>
              </a:rPr>
              <a:t> Content-based filtering provides personalized recommendations to users based on their unique preferences and interests.</a:t>
            </a:r>
          </a:p>
          <a:p>
            <a:pPr algn="l">
              <a:buFont typeface="+mj-lt"/>
              <a:buAutoNum type="arabicPeriod"/>
            </a:pPr>
            <a:r>
              <a:rPr lang="en-US" b="1" i="0" dirty="0">
                <a:solidFill>
                  <a:srgbClr val="0D0D0D"/>
                </a:solidFill>
                <a:effectLst/>
                <a:latin typeface="Söhne"/>
              </a:rPr>
              <a:t>Transparency:</a:t>
            </a:r>
            <a:r>
              <a:rPr lang="en-US" b="0" i="0" dirty="0">
                <a:solidFill>
                  <a:srgbClr val="0D0D0D"/>
                </a:solidFill>
                <a:effectLst/>
                <a:latin typeface="Söhne"/>
              </a:rPr>
              <a:t> The recommendation process is transparent since recommendations are based on explicit features or attributes of items, making it easier for users to understand why certain items are recommended to them.</a:t>
            </a:r>
          </a:p>
          <a:p>
            <a:pPr algn="l">
              <a:buFont typeface="+mj-lt"/>
              <a:buAutoNum type="arabicPeriod"/>
            </a:pPr>
            <a:r>
              <a:rPr lang="en-US" b="1" i="0" dirty="0">
                <a:solidFill>
                  <a:srgbClr val="0D0D0D"/>
                </a:solidFill>
                <a:effectLst/>
                <a:latin typeface="Söhne"/>
              </a:rPr>
              <a:t>No Cold Start Problem:</a:t>
            </a:r>
            <a:r>
              <a:rPr lang="en-US" b="0" i="0" dirty="0">
                <a:solidFill>
                  <a:srgbClr val="0D0D0D"/>
                </a:solidFill>
                <a:effectLst/>
                <a:latin typeface="Söhne"/>
              </a:rPr>
              <a:t> Content-based filtering can mitigate the cold start problem, as recommendations can be made based on item features alone, without requiring historical user data.</a:t>
            </a:r>
          </a:p>
          <a:p>
            <a:pPr algn="l">
              <a:buFont typeface="+mj-lt"/>
              <a:buAutoNum type="arabicPeriod"/>
            </a:pPr>
            <a:r>
              <a:rPr lang="en-US" b="1" i="0" dirty="0">
                <a:solidFill>
                  <a:srgbClr val="0D0D0D"/>
                </a:solidFill>
                <a:effectLst/>
                <a:latin typeface="Söhne"/>
              </a:rPr>
              <a:t>Serendipity:</a:t>
            </a:r>
            <a:r>
              <a:rPr lang="en-US" b="0" i="0" dirty="0">
                <a:solidFill>
                  <a:srgbClr val="0D0D0D"/>
                </a:solidFill>
                <a:effectLst/>
                <a:latin typeface="Söhne"/>
              </a:rPr>
              <a:t> Content-based filtering can introduce users to new and diverse items that share similar features with items they have interacted with in the past, leading to serendipitous discoveries.</a:t>
            </a:r>
          </a:p>
          <a:p>
            <a:endParaRPr lang="en-IN" dirty="0"/>
          </a:p>
        </p:txBody>
      </p:sp>
    </p:spTree>
    <p:extLst>
      <p:ext uri="{BB962C8B-B14F-4D97-AF65-F5344CB8AC3E}">
        <p14:creationId xmlns:p14="http://schemas.microsoft.com/office/powerpoint/2010/main" val="4036527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D773-165A-A9C7-F338-FE3E7E7F2B5D}"/>
              </a:ext>
            </a:extLst>
          </p:cNvPr>
          <p:cNvSpPr>
            <a:spLocks noGrp="1"/>
          </p:cNvSpPr>
          <p:nvPr>
            <p:ph type="title"/>
          </p:nvPr>
        </p:nvSpPr>
        <p:spPr/>
        <p:txBody>
          <a:bodyPr/>
          <a:lstStyle/>
          <a:p>
            <a:r>
              <a:rPr lang="en-US" b="0" i="0" dirty="0">
                <a:solidFill>
                  <a:srgbClr val="0D0D0D"/>
                </a:solidFill>
                <a:effectLst/>
                <a:latin typeface="Söhne"/>
              </a:rPr>
              <a:t>Collaborative filtering</a:t>
            </a:r>
            <a:endParaRPr lang="en-IN" dirty="0"/>
          </a:p>
        </p:txBody>
      </p:sp>
      <p:sp>
        <p:nvSpPr>
          <p:cNvPr id="3" name="Content Placeholder 2">
            <a:extLst>
              <a:ext uri="{FF2B5EF4-FFF2-40B4-BE49-F238E27FC236}">
                <a16:creationId xmlns:a16="http://schemas.microsoft.com/office/drawing/2014/main" id="{9F90B905-3DB4-3E8C-9D1C-B172D16CEE18}"/>
              </a:ext>
            </a:extLst>
          </p:cNvPr>
          <p:cNvSpPr>
            <a:spLocks noGrp="1"/>
          </p:cNvSpPr>
          <p:nvPr>
            <p:ph idx="1"/>
          </p:nvPr>
        </p:nvSpPr>
        <p:spPr/>
        <p:txBody>
          <a:bodyPr/>
          <a:lstStyle/>
          <a:p>
            <a:r>
              <a:rPr lang="en-US" b="0" i="0" dirty="0">
                <a:solidFill>
                  <a:srgbClr val="0D0D0D"/>
                </a:solidFill>
                <a:effectLst/>
                <a:latin typeface="Söhne"/>
              </a:rPr>
              <a:t>Collaborative filtering is a widely used recommendation technique that leverages the collective behavior of users to generate personalized recommendations. Unlike content-based filtering, which relies on item features, collaborative filtering focuses on analyzing user-item interactions and similarities between users to make recommendations. It is based on the assumption that users who have similar preferences or behaviors in the past are likely to have similar preferences in the future.</a:t>
            </a:r>
            <a:endParaRPr lang="en-IN" dirty="0"/>
          </a:p>
        </p:txBody>
      </p:sp>
    </p:spTree>
    <p:extLst>
      <p:ext uri="{BB962C8B-B14F-4D97-AF65-F5344CB8AC3E}">
        <p14:creationId xmlns:p14="http://schemas.microsoft.com/office/powerpoint/2010/main" val="2462222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C014C-1FD3-C0C6-24E3-8CC5C60EC17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C3A5198-D1D2-9FC8-8376-3B3907BEC1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58997" y="2065646"/>
            <a:ext cx="7674005" cy="3871295"/>
          </a:xfrm>
        </p:spPr>
      </p:pic>
    </p:spTree>
    <p:extLst>
      <p:ext uri="{BB962C8B-B14F-4D97-AF65-F5344CB8AC3E}">
        <p14:creationId xmlns:p14="http://schemas.microsoft.com/office/powerpoint/2010/main" val="3192302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3DA17-D535-1FFF-FFF7-589AC7ADFF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01F771-1522-00A5-0C98-1154324E0ABC}"/>
              </a:ext>
            </a:extLst>
          </p:cNvPr>
          <p:cNvSpPr>
            <a:spLocks noGrp="1"/>
          </p:cNvSpPr>
          <p:nvPr>
            <p:ph idx="1"/>
          </p:nvPr>
        </p:nvSpPr>
        <p:spPr>
          <a:xfrm>
            <a:off x="838200" y="1825625"/>
            <a:ext cx="10515600" cy="4667250"/>
          </a:xfrm>
        </p:spPr>
        <p:txBody>
          <a:bodyPr>
            <a:normAutofit fontScale="85000" lnSpcReduction="10000"/>
          </a:bodyPr>
          <a:lstStyle/>
          <a:p>
            <a:pPr algn="just">
              <a:buFont typeface="+mj-lt"/>
              <a:buAutoNum type="arabicPeriod"/>
            </a:pPr>
            <a:r>
              <a:rPr lang="en-US" sz="2400" i="0" dirty="0">
                <a:solidFill>
                  <a:srgbClr val="0D0D0D"/>
                </a:solidFill>
                <a:effectLst/>
                <a:latin typeface="Söhne"/>
              </a:rPr>
              <a:t>User-Item Interaction Data: Collaborative filtering relies on a dataset that captures the interactions between users and items. These interactions could include ratings, likes, purchases, views, or any other form of user engagement with items in the system.</a:t>
            </a:r>
          </a:p>
          <a:p>
            <a:pPr algn="just">
              <a:buFont typeface="+mj-lt"/>
              <a:buAutoNum type="arabicPeriod"/>
            </a:pPr>
            <a:r>
              <a:rPr lang="en-US" sz="2400" i="0" dirty="0">
                <a:solidFill>
                  <a:srgbClr val="0D0D0D"/>
                </a:solidFill>
                <a:effectLst/>
                <a:latin typeface="Söhne"/>
              </a:rPr>
              <a:t>User Similarity Calculation: Collaborative filtering calculates the similarity between users based on their past interactions with items. Various similarity metrics, such as cosine similarity or Pearson correlation, can be used to measure the similarity between user profiles.</a:t>
            </a:r>
          </a:p>
          <a:p>
            <a:pPr algn="just">
              <a:buFont typeface="+mj-lt"/>
              <a:buAutoNum type="arabicPeriod"/>
            </a:pPr>
            <a:r>
              <a:rPr lang="en-US" sz="2400" i="0" dirty="0">
                <a:solidFill>
                  <a:srgbClr val="0D0D0D"/>
                </a:solidFill>
                <a:effectLst/>
                <a:latin typeface="Söhne"/>
              </a:rPr>
              <a:t>Neighborhood Selection: Collaborative filtering selects a subset of similar users, known as the "neighborhood," for each target user. The neighborhood typically consists of the most similar users based on their interaction patterns with items.</a:t>
            </a:r>
          </a:p>
          <a:p>
            <a:pPr algn="just">
              <a:buFont typeface="+mj-lt"/>
              <a:buAutoNum type="arabicPeriod"/>
            </a:pPr>
            <a:r>
              <a:rPr lang="en-US" sz="2400" i="0" dirty="0">
                <a:solidFill>
                  <a:srgbClr val="0D0D0D"/>
                </a:solidFill>
                <a:effectLst/>
                <a:latin typeface="Söhne"/>
              </a:rPr>
              <a:t>Rating Prediction: Given the user's neighborhood, collaborative filtering predicts the ratings or preferences of the target user for items they have not yet interacted with. This prediction is based on aggregating the ratings or preferences of similar users for those items.</a:t>
            </a:r>
          </a:p>
          <a:p>
            <a:pPr algn="just">
              <a:buFont typeface="+mj-lt"/>
              <a:buAutoNum type="arabicPeriod"/>
            </a:pPr>
            <a:r>
              <a:rPr lang="en-US" sz="2400" i="0" dirty="0">
                <a:solidFill>
                  <a:srgbClr val="0D0D0D"/>
                </a:solidFill>
                <a:effectLst/>
                <a:latin typeface="Söhne"/>
              </a:rPr>
              <a:t>Recommendation Generation: Based on the predicted ratings or preferences, collaborative filtering generates a list of top-ranked items to recommend to the target user. These recommended items are typically those with the highest predicted ratings or preferences.</a:t>
            </a:r>
          </a:p>
        </p:txBody>
      </p:sp>
    </p:spTree>
    <p:extLst>
      <p:ext uri="{BB962C8B-B14F-4D97-AF65-F5344CB8AC3E}">
        <p14:creationId xmlns:p14="http://schemas.microsoft.com/office/powerpoint/2010/main" val="1892927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0ED92-6116-D48A-2ECD-CF42BAC1AD3E}"/>
              </a:ext>
            </a:extLst>
          </p:cNvPr>
          <p:cNvSpPr>
            <a:spLocks noGrp="1"/>
          </p:cNvSpPr>
          <p:nvPr>
            <p:ph type="title"/>
          </p:nvPr>
        </p:nvSpPr>
        <p:spPr/>
        <p:txBody>
          <a:bodyPr/>
          <a:lstStyle/>
          <a:p>
            <a:r>
              <a:rPr lang="en-IN" i="0" dirty="0">
                <a:solidFill>
                  <a:srgbClr val="0D0D0D"/>
                </a:solidFill>
                <a:effectLst/>
                <a:latin typeface="Söhne"/>
              </a:rPr>
              <a:t>Types of Collaborative Filtering</a:t>
            </a:r>
            <a:endParaRPr lang="en-IN" dirty="0"/>
          </a:p>
        </p:txBody>
      </p:sp>
      <p:sp>
        <p:nvSpPr>
          <p:cNvPr id="3" name="Content Placeholder 2">
            <a:extLst>
              <a:ext uri="{FF2B5EF4-FFF2-40B4-BE49-F238E27FC236}">
                <a16:creationId xmlns:a16="http://schemas.microsoft.com/office/drawing/2014/main" id="{A8F96D4D-F7CF-EDFC-1CFF-808467774EEA}"/>
              </a:ext>
            </a:extLst>
          </p:cNvPr>
          <p:cNvSpPr>
            <a:spLocks noGrp="1"/>
          </p:cNvSpPr>
          <p:nvPr>
            <p:ph idx="1"/>
          </p:nvPr>
        </p:nvSpPr>
        <p:spPr>
          <a:xfrm>
            <a:off x="838200" y="1825625"/>
            <a:ext cx="10515600" cy="4667250"/>
          </a:xfrm>
        </p:spPr>
        <p:txBody>
          <a:bodyPr>
            <a:normAutofit fontScale="92500" lnSpcReduction="10000"/>
          </a:bodyPr>
          <a:lstStyle/>
          <a:p>
            <a:pPr algn="l">
              <a:buFont typeface="+mj-lt"/>
              <a:buAutoNum type="arabicPeriod"/>
            </a:pPr>
            <a:r>
              <a:rPr lang="en-US" b="1" i="0" dirty="0">
                <a:solidFill>
                  <a:srgbClr val="0D0D0D"/>
                </a:solidFill>
                <a:effectLst/>
                <a:latin typeface="Söhne"/>
              </a:rPr>
              <a:t>Memory-Based Collaborative Filtering:</a:t>
            </a:r>
            <a:r>
              <a:rPr lang="en-US" b="0" i="0" dirty="0">
                <a:solidFill>
                  <a:srgbClr val="0D0D0D"/>
                </a:solidFill>
                <a:effectLst/>
                <a:latin typeface="Söhne"/>
              </a:rPr>
              <a:t> Memory-based collaborative filtering directly uses user-item interaction data to compute user similarities and make recommendations. It can be divided into two subtypes:</a:t>
            </a:r>
          </a:p>
          <a:p>
            <a:pPr marL="742950" lvl="1" indent="-285750" algn="l">
              <a:buFont typeface="+mj-lt"/>
              <a:buAutoNum type="arabicPeriod"/>
            </a:pPr>
            <a:r>
              <a:rPr lang="en-US" b="1" i="0" dirty="0">
                <a:solidFill>
                  <a:srgbClr val="0D0D0D"/>
                </a:solidFill>
                <a:effectLst/>
                <a:latin typeface="Söhne"/>
              </a:rPr>
              <a:t>User-Based Collaborative Filtering:</a:t>
            </a:r>
            <a:r>
              <a:rPr lang="en-US" b="0" i="0" dirty="0">
                <a:solidFill>
                  <a:srgbClr val="0D0D0D"/>
                </a:solidFill>
                <a:effectLst/>
                <a:latin typeface="Söhne"/>
              </a:rPr>
              <a:t> Computes similarities between users and recommends items liked by similar users.</a:t>
            </a:r>
          </a:p>
          <a:p>
            <a:pPr marL="742950" lvl="1" indent="-285750" algn="l">
              <a:buFont typeface="+mj-lt"/>
              <a:buAutoNum type="arabicPeriod"/>
            </a:pPr>
            <a:r>
              <a:rPr lang="en-US" b="1" i="0" dirty="0">
                <a:solidFill>
                  <a:srgbClr val="0D0D0D"/>
                </a:solidFill>
                <a:effectLst/>
                <a:latin typeface="Söhne"/>
              </a:rPr>
              <a:t>Item-Based Collaborative Filtering:</a:t>
            </a:r>
            <a:r>
              <a:rPr lang="en-US" b="0" i="0" dirty="0">
                <a:solidFill>
                  <a:srgbClr val="0D0D0D"/>
                </a:solidFill>
                <a:effectLst/>
                <a:latin typeface="Söhne"/>
              </a:rPr>
              <a:t> Computes similarities between items and recommends items similar to those already liked by the user.</a:t>
            </a:r>
          </a:p>
          <a:p>
            <a:pPr algn="l">
              <a:buFont typeface="+mj-lt"/>
              <a:buAutoNum type="arabicPeriod"/>
            </a:pPr>
            <a:r>
              <a:rPr lang="en-US" b="1" i="0" dirty="0">
                <a:solidFill>
                  <a:srgbClr val="0D0D0D"/>
                </a:solidFill>
                <a:effectLst/>
                <a:latin typeface="Söhne"/>
              </a:rPr>
              <a:t>Model-Based Collaborative Filtering:</a:t>
            </a:r>
            <a:r>
              <a:rPr lang="en-US" b="0" i="0" dirty="0">
                <a:solidFill>
                  <a:srgbClr val="0D0D0D"/>
                </a:solidFill>
                <a:effectLst/>
                <a:latin typeface="Söhne"/>
              </a:rPr>
              <a:t> Model-based collaborative filtering uses machine learning algorithms to learn latent factors or features from the user-item interaction data. These learned models are then used to make predictions and generate recommendations. Common techniques include matrix factorization, singular value decomposition (SVD), and factorization machines.</a:t>
            </a:r>
          </a:p>
        </p:txBody>
      </p:sp>
    </p:spTree>
    <p:extLst>
      <p:ext uri="{BB962C8B-B14F-4D97-AF65-F5344CB8AC3E}">
        <p14:creationId xmlns:p14="http://schemas.microsoft.com/office/powerpoint/2010/main" val="3381182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5C7B4-5B23-B5E4-36A5-59EE385BE317}"/>
              </a:ext>
            </a:extLst>
          </p:cNvPr>
          <p:cNvSpPr>
            <a:spLocks noGrp="1"/>
          </p:cNvSpPr>
          <p:nvPr>
            <p:ph type="title"/>
          </p:nvPr>
        </p:nvSpPr>
        <p:spPr/>
        <p:txBody>
          <a:bodyPr/>
          <a:lstStyle/>
          <a:p>
            <a:r>
              <a:rPr lang="en-IN" i="0" dirty="0">
                <a:solidFill>
                  <a:srgbClr val="0D0D0D"/>
                </a:solidFill>
                <a:effectLst/>
                <a:latin typeface="Söhne"/>
              </a:rPr>
              <a:t>Advantages of Collaborative Filtering</a:t>
            </a:r>
            <a:endParaRPr lang="en-IN" dirty="0"/>
          </a:p>
        </p:txBody>
      </p:sp>
      <p:sp>
        <p:nvSpPr>
          <p:cNvPr id="3" name="Content Placeholder 2">
            <a:extLst>
              <a:ext uri="{FF2B5EF4-FFF2-40B4-BE49-F238E27FC236}">
                <a16:creationId xmlns:a16="http://schemas.microsoft.com/office/drawing/2014/main" id="{5EB2A3D6-E50A-DCA2-F411-611B204708B7}"/>
              </a:ext>
            </a:extLst>
          </p:cNvPr>
          <p:cNvSpPr>
            <a:spLocks noGrp="1"/>
          </p:cNvSpPr>
          <p:nvPr>
            <p:ph idx="1"/>
          </p:nvPr>
        </p:nvSpPr>
        <p:spPr/>
        <p:txBody>
          <a:bodyPr/>
          <a:lstStyle/>
          <a:p>
            <a:pPr algn="l">
              <a:buFont typeface="+mj-lt"/>
              <a:buAutoNum type="arabicPeriod"/>
            </a:pPr>
            <a:r>
              <a:rPr lang="en-US" i="0" dirty="0">
                <a:solidFill>
                  <a:srgbClr val="0D0D0D"/>
                </a:solidFill>
                <a:effectLst/>
                <a:latin typeface="Söhne"/>
              </a:rPr>
              <a:t>No Dependency on Item Features: Collaborative filtering does not rely on item features or metadata, making it suitable for recommending items in domains where item features are sparse or unavailable.</a:t>
            </a:r>
          </a:p>
          <a:p>
            <a:pPr algn="l">
              <a:buFont typeface="+mj-lt"/>
              <a:buAutoNum type="arabicPeriod"/>
            </a:pPr>
            <a:r>
              <a:rPr lang="en-US" i="0" dirty="0">
                <a:solidFill>
                  <a:srgbClr val="0D0D0D"/>
                </a:solidFill>
                <a:effectLst/>
                <a:latin typeface="Söhne"/>
              </a:rPr>
              <a:t>Serendipity: Collaborative filtering can recommend items that are not explicitly similar to items the user has interacted with, leading to serendipitous discoveries and exposure to new content.</a:t>
            </a:r>
          </a:p>
          <a:p>
            <a:pPr algn="l">
              <a:buFont typeface="+mj-lt"/>
              <a:buAutoNum type="arabicPeriod"/>
            </a:pPr>
            <a:r>
              <a:rPr lang="en-US" i="0" dirty="0">
                <a:solidFill>
                  <a:srgbClr val="0D0D0D"/>
                </a:solidFill>
                <a:effectLst/>
                <a:latin typeface="Söhne"/>
              </a:rPr>
              <a:t>Scalability: Collaborative filtering can scale to large datasets and user populations since it only requires user-item interaction data and similarity calculations between users.</a:t>
            </a:r>
          </a:p>
          <a:p>
            <a:endParaRPr lang="en-IN" dirty="0"/>
          </a:p>
        </p:txBody>
      </p:sp>
    </p:spTree>
    <p:extLst>
      <p:ext uri="{BB962C8B-B14F-4D97-AF65-F5344CB8AC3E}">
        <p14:creationId xmlns:p14="http://schemas.microsoft.com/office/powerpoint/2010/main" val="258034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E8238-CAA9-CD9D-3BB0-5BFCAFE04923}"/>
              </a:ext>
            </a:extLst>
          </p:cNvPr>
          <p:cNvSpPr>
            <a:spLocks noGrp="1"/>
          </p:cNvSpPr>
          <p:nvPr>
            <p:ph type="title"/>
          </p:nvPr>
        </p:nvSpPr>
        <p:spPr/>
        <p:txBody>
          <a:bodyPr/>
          <a:lstStyle/>
          <a:p>
            <a:r>
              <a:rPr lang="en-IN" b="1" i="0" dirty="0">
                <a:solidFill>
                  <a:srgbClr val="0D0D0D"/>
                </a:solidFill>
                <a:effectLst/>
                <a:latin typeface="Söhne"/>
              </a:rPr>
              <a:t>3. Social Context-Aware Recommendation</a:t>
            </a:r>
            <a:endParaRPr lang="en-IN" b="1" dirty="0"/>
          </a:p>
        </p:txBody>
      </p:sp>
      <p:sp>
        <p:nvSpPr>
          <p:cNvPr id="3" name="Content Placeholder 2">
            <a:extLst>
              <a:ext uri="{FF2B5EF4-FFF2-40B4-BE49-F238E27FC236}">
                <a16:creationId xmlns:a16="http://schemas.microsoft.com/office/drawing/2014/main" id="{9393E9E5-A95E-5F9A-DD3E-3E9E84DB4AD6}"/>
              </a:ext>
            </a:extLst>
          </p:cNvPr>
          <p:cNvSpPr>
            <a:spLocks noGrp="1"/>
          </p:cNvSpPr>
          <p:nvPr>
            <p:ph idx="1"/>
          </p:nvPr>
        </p:nvSpPr>
        <p:spPr/>
        <p:txBody>
          <a:bodyPr vert="horz" lIns="91440" tIns="45720" rIns="91440" bIns="45720" rtlCol="0" anchor="t">
            <a:normAutofit/>
          </a:bodyPr>
          <a:lstStyle/>
          <a:p>
            <a:r>
              <a:rPr lang="en-US" i="0" dirty="0">
                <a:solidFill>
                  <a:srgbClr val="0D0D0D"/>
                </a:solidFill>
                <a:effectLst/>
                <a:latin typeface="Söhne"/>
                <a:ea typeface="+mn-lt"/>
                <a:cs typeface="+mn-lt"/>
              </a:rPr>
              <a:t>Social </a:t>
            </a:r>
            <a:r>
              <a:rPr lang="en-US" dirty="0">
                <a:solidFill>
                  <a:srgbClr val="0D0D0D"/>
                </a:solidFill>
                <a:latin typeface="Söhne"/>
                <a:ea typeface="+mn-lt"/>
                <a:cs typeface="+mn-lt"/>
              </a:rPr>
              <a:t>context-aware recommendation leverages information about social connections, interactions, and influence within a social network to make personalized recommendations. By considering the social context, such as friendships, followership, and shared interests, these systems can identify items that are not only relevant to the user's preferences but also aligned with their social network dynamics. </a:t>
            </a:r>
            <a:r>
              <a:rPr lang="en-US" i="0" dirty="0">
                <a:solidFill>
                  <a:srgbClr val="0D0D0D"/>
                </a:solidFill>
                <a:effectLst/>
                <a:latin typeface="Söhne"/>
                <a:ea typeface="+mn-lt"/>
                <a:cs typeface="+mn-lt"/>
              </a:rPr>
              <a:t>Social </a:t>
            </a:r>
            <a:r>
              <a:rPr lang="en-US" dirty="0">
                <a:solidFill>
                  <a:srgbClr val="0D0D0D"/>
                </a:solidFill>
                <a:latin typeface="Söhne"/>
                <a:ea typeface="+mn-lt"/>
                <a:cs typeface="+mn-lt"/>
              </a:rPr>
              <a:t>context-aware recommendation systems typically involve the following components.</a:t>
            </a:r>
            <a:endParaRPr lang="en-IN">
              <a:solidFill>
                <a:srgbClr val="000000"/>
              </a:solidFill>
              <a:latin typeface="Söhne"/>
              <a:ea typeface="Calibri"/>
              <a:cs typeface="Calibri"/>
            </a:endParaRPr>
          </a:p>
        </p:txBody>
      </p:sp>
    </p:spTree>
    <p:extLst>
      <p:ext uri="{BB962C8B-B14F-4D97-AF65-F5344CB8AC3E}">
        <p14:creationId xmlns:p14="http://schemas.microsoft.com/office/powerpoint/2010/main" val="504115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F88FC-3069-F94E-DB44-0809221C317C}"/>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3413E1A7-B805-8E7F-1138-41951C82721B}"/>
              </a:ext>
            </a:extLst>
          </p:cNvPr>
          <p:cNvSpPr>
            <a:spLocks noGrp="1"/>
          </p:cNvSpPr>
          <p:nvPr>
            <p:ph idx="1"/>
          </p:nvPr>
        </p:nvSpPr>
        <p:spPr/>
        <p:txBody>
          <a:bodyPr>
            <a:normAutofit fontScale="70000" lnSpcReduction="20000"/>
          </a:bodyPr>
          <a:lstStyle/>
          <a:p>
            <a:pPr algn="l">
              <a:buFont typeface="+mj-lt"/>
              <a:buAutoNum type="arabicPeriod"/>
            </a:pPr>
            <a:r>
              <a:rPr lang="en-US" b="1" i="0" dirty="0">
                <a:solidFill>
                  <a:srgbClr val="0D0D0D"/>
                </a:solidFill>
                <a:effectLst/>
                <a:latin typeface="Söhne"/>
              </a:rPr>
              <a:t>Social Graph Representation:</a:t>
            </a:r>
            <a:r>
              <a:rPr lang="en-US" b="0" i="0" dirty="0">
                <a:solidFill>
                  <a:srgbClr val="0D0D0D"/>
                </a:solidFill>
                <a:effectLst/>
                <a:latin typeface="Söhne"/>
              </a:rPr>
              <a:t> The social graph represents the network of social connections between users, where nodes represent users, and edges represent relationships such as friendships, followership, or interactions.</a:t>
            </a:r>
          </a:p>
          <a:p>
            <a:pPr algn="l">
              <a:buFont typeface="+mj-lt"/>
              <a:buAutoNum type="arabicPeriod"/>
            </a:pPr>
            <a:r>
              <a:rPr lang="en-US" b="1" i="0" dirty="0">
                <a:solidFill>
                  <a:srgbClr val="0D0D0D"/>
                </a:solidFill>
                <a:effectLst/>
                <a:latin typeface="Söhne"/>
              </a:rPr>
              <a:t>User Influence Analysis:</a:t>
            </a:r>
            <a:r>
              <a:rPr lang="en-US" b="0" i="0" dirty="0">
                <a:solidFill>
                  <a:srgbClr val="0D0D0D"/>
                </a:solidFill>
                <a:effectLst/>
                <a:latin typeface="Söhne"/>
              </a:rPr>
              <a:t> Social context-aware recommendation systems analyze the influence and authority of users within the social network. Influential users may have a greater impact on their followers' preferences and behaviors, making their recommendations more influential.</a:t>
            </a:r>
          </a:p>
          <a:p>
            <a:pPr algn="l">
              <a:buFont typeface="+mj-lt"/>
              <a:buAutoNum type="arabicPeriod"/>
            </a:pPr>
            <a:r>
              <a:rPr lang="en-US" b="1" i="0" dirty="0">
                <a:solidFill>
                  <a:srgbClr val="0D0D0D"/>
                </a:solidFill>
                <a:effectLst/>
                <a:latin typeface="Söhne"/>
              </a:rPr>
              <a:t>Community Detection:</a:t>
            </a:r>
            <a:r>
              <a:rPr lang="en-US" b="0" i="0" dirty="0">
                <a:solidFill>
                  <a:srgbClr val="0D0D0D"/>
                </a:solidFill>
                <a:effectLst/>
                <a:latin typeface="Söhne"/>
              </a:rPr>
              <a:t> Identifying communities or groups of users with shared interests or behaviors within the social network. Community detection helps in understanding the social context and identifying relevant items for recommendation within specific user clusters.</a:t>
            </a:r>
          </a:p>
          <a:p>
            <a:pPr algn="l">
              <a:buFont typeface="+mj-lt"/>
              <a:buAutoNum type="arabicPeriod"/>
            </a:pPr>
            <a:r>
              <a:rPr lang="en-US" b="1" i="0" dirty="0">
                <a:solidFill>
                  <a:srgbClr val="0D0D0D"/>
                </a:solidFill>
                <a:effectLst/>
                <a:latin typeface="Söhne"/>
              </a:rPr>
              <a:t>Social Influence Propagation:</a:t>
            </a:r>
            <a:r>
              <a:rPr lang="en-US" b="0" i="0" dirty="0">
                <a:solidFill>
                  <a:srgbClr val="0D0D0D"/>
                </a:solidFill>
                <a:effectLst/>
                <a:latin typeface="Söhne"/>
              </a:rPr>
              <a:t> Modeling the propagation of influence and information within the social network. Social influence propagation algorithms predict the spread of preferences, recommendations, or trends from influential users to their followers, guiding the recommendation process.</a:t>
            </a:r>
          </a:p>
          <a:p>
            <a:pPr algn="l">
              <a:buFont typeface="+mj-lt"/>
              <a:buAutoNum type="arabicPeriod"/>
            </a:pPr>
            <a:r>
              <a:rPr lang="en-US" b="1" i="0" dirty="0">
                <a:solidFill>
                  <a:srgbClr val="0D0D0D"/>
                </a:solidFill>
                <a:effectLst/>
                <a:latin typeface="Söhne"/>
              </a:rPr>
              <a:t>Social Filtering:</a:t>
            </a:r>
            <a:r>
              <a:rPr lang="en-US" b="0" i="0" dirty="0">
                <a:solidFill>
                  <a:srgbClr val="0D0D0D"/>
                </a:solidFill>
                <a:effectLst/>
                <a:latin typeface="Söhne"/>
              </a:rPr>
              <a:t> Combining social context information with user preferences and item features to filter and prioritize recommendations. Social filtering techniques adjust recommendation scores based on social influence, user similarity, or community dynamics to enhance recommendation relevance.</a:t>
            </a:r>
          </a:p>
          <a:p>
            <a:endParaRPr lang="en-IN" dirty="0"/>
          </a:p>
        </p:txBody>
      </p:sp>
    </p:spTree>
    <p:extLst>
      <p:ext uri="{BB962C8B-B14F-4D97-AF65-F5344CB8AC3E}">
        <p14:creationId xmlns:p14="http://schemas.microsoft.com/office/powerpoint/2010/main" val="285789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6603-5881-D8BA-257F-AA3E75711BBB}"/>
              </a:ext>
            </a:extLst>
          </p:cNvPr>
          <p:cNvSpPr>
            <a:spLocks noGrp="1"/>
          </p:cNvSpPr>
          <p:nvPr>
            <p:ph type="title"/>
          </p:nvPr>
        </p:nvSpPr>
        <p:spPr/>
        <p:txBody>
          <a:bodyPr/>
          <a:lstStyle/>
          <a:p>
            <a:r>
              <a:rPr lang="en-IN" i="0" dirty="0">
                <a:solidFill>
                  <a:srgbClr val="0D0D0D"/>
                </a:solidFill>
                <a:effectLst/>
                <a:latin typeface="Söhne"/>
              </a:rPr>
              <a:t>Social Media Mining</a:t>
            </a:r>
            <a:endParaRPr lang="en-IN" dirty="0"/>
          </a:p>
        </p:txBody>
      </p:sp>
      <p:sp>
        <p:nvSpPr>
          <p:cNvPr id="3" name="Content Placeholder 2">
            <a:extLst>
              <a:ext uri="{FF2B5EF4-FFF2-40B4-BE49-F238E27FC236}">
                <a16:creationId xmlns:a16="http://schemas.microsoft.com/office/drawing/2014/main" id="{5DEE7B6C-D564-8F34-0CDC-D35ABB4B01B2}"/>
              </a:ext>
            </a:extLst>
          </p:cNvPr>
          <p:cNvSpPr>
            <a:spLocks noGrp="1"/>
          </p:cNvSpPr>
          <p:nvPr>
            <p:ph idx="1"/>
          </p:nvPr>
        </p:nvSpPr>
        <p:spPr/>
        <p:txBody>
          <a:bodyPr/>
          <a:lstStyle/>
          <a:p>
            <a:r>
              <a:rPr lang="en-US" b="0" i="0" dirty="0">
                <a:solidFill>
                  <a:srgbClr val="0D0D0D"/>
                </a:solidFill>
                <a:effectLst/>
                <a:latin typeface="Söhne"/>
              </a:rPr>
              <a:t>Social media mining involves extracting and analyzing patterns, trends, and insights from the vast amount of data generated on social media platforms. With billions of users worldwide, social media platforms like Facebook, Twitter, Instagram, and LinkedIn offer a rich source of information about human behavior, interactions, and preferences. Social media mining encompasses various tasks such as sentiment analysis, trend detection, user profiling, recommendation systems, and more.</a:t>
            </a:r>
            <a:endParaRPr lang="en-IN" dirty="0"/>
          </a:p>
        </p:txBody>
      </p:sp>
    </p:spTree>
    <p:extLst>
      <p:ext uri="{BB962C8B-B14F-4D97-AF65-F5344CB8AC3E}">
        <p14:creationId xmlns:p14="http://schemas.microsoft.com/office/powerpoint/2010/main" val="9057304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6B07A-C722-22AC-0CD4-C62A900F63D3}"/>
              </a:ext>
            </a:extLst>
          </p:cNvPr>
          <p:cNvSpPr>
            <a:spLocks noGrp="1"/>
          </p:cNvSpPr>
          <p:nvPr>
            <p:ph type="title"/>
          </p:nvPr>
        </p:nvSpPr>
        <p:spPr/>
        <p:txBody>
          <a:bodyPr/>
          <a:lstStyle/>
          <a:p>
            <a:r>
              <a:rPr lang="en-IN" i="0" dirty="0">
                <a:solidFill>
                  <a:srgbClr val="0D0D0D"/>
                </a:solidFill>
                <a:effectLst/>
                <a:latin typeface="Söhne"/>
              </a:rPr>
              <a:t>Recommendation using Social Context:</a:t>
            </a:r>
            <a:endParaRPr lang="en-IN" dirty="0"/>
          </a:p>
        </p:txBody>
      </p:sp>
      <p:sp>
        <p:nvSpPr>
          <p:cNvPr id="3" name="Content Placeholder 2">
            <a:extLst>
              <a:ext uri="{FF2B5EF4-FFF2-40B4-BE49-F238E27FC236}">
                <a16:creationId xmlns:a16="http://schemas.microsoft.com/office/drawing/2014/main" id="{1234F078-CCB9-B152-4248-1DC7D29C79E5}"/>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latin typeface="Söhne"/>
              </a:rPr>
              <a:t>Social Influence Analysis:</a:t>
            </a:r>
            <a:r>
              <a:rPr lang="en-US" b="0" i="0" dirty="0">
                <a:solidFill>
                  <a:srgbClr val="0D0D0D"/>
                </a:solidFill>
                <a:effectLst/>
                <a:latin typeface="Söhne"/>
              </a:rPr>
              <a:t> Social influence analysis identifies influential users or communities within a social network and incorporates their preferences or recommendations into the recommendation process. This helps in identifying popular or trending items and improving recommendation relevance.</a:t>
            </a:r>
          </a:p>
          <a:p>
            <a:pPr algn="l">
              <a:buFont typeface="+mj-lt"/>
              <a:buAutoNum type="arabicPeriod"/>
            </a:pPr>
            <a:r>
              <a:rPr lang="en-US" b="1" i="0" dirty="0">
                <a:solidFill>
                  <a:srgbClr val="0D0D0D"/>
                </a:solidFill>
                <a:effectLst/>
                <a:latin typeface="Söhne"/>
              </a:rPr>
              <a:t>Friendship-based Recommendations:</a:t>
            </a:r>
            <a:r>
              <a:rPr lang="en-US" b="0" i="0" dirty="0">
                <a:solidFill>
                  <a:srgbClr val="0D0D0D"/>
                </a:solidFill>
                <a:effectLst/>
                <a:latin typeface="Söhne"/>
              </a:rPr>
              <a:t> Friendship-based recommendations leverage social connections between users to recommend items that are popular among friends or similar users. This approach enhances recommendation relevance by considering social influence and user similarity.</a:t>
            </a:r>
          </a:p>
          <a:p>
            <a:pPr algn="l">
              <a:buFont typeface="+mj-lt"/>
              <a:buAutoNum type="arabicPeriod"/>
            </a:pPr>
            <a:r>
              <a:rPr lang="en-US" b="1" i="0" dirty="0">
                <a:solidFill>
                  <a:srgbClr val="0D0D0D"/>
                </a:solidFill>
                <a:effectLst/>
                <a:latin typeface="Söhne"/>
              </a:rPr>
              <a:t>Community Detection:</a:t>
            </a:r>
            <a:r>
              <a:rPr lang="en-US" b="0" i="0" dirty="0">
                <a:solidFill>
                  <a:srgbClr val="0D0D0D"/>
                </a:solidFill>
                <a:effectLst/>
                <a:latin typeface="Söhne"/>
              </a:rPr>
              <a:t> Community detection techniques identify communities or groups of users with shared interests or behaviors within a social network. Recommendations can be tailored to each community's preferences, improving recommendation diversity and relevance.</a:t>
            </a:r>
          </a:p>
          <a:p>
            <a:pPr algn="l">
              <a:buFont typeface="+mj-lt"/>
              <a:buAutoNum type="arabicPeriod"/>
            </a:pPr>
            <a:r>
              <a:rPr lang="en-US" b="1" i="0" dirty="0">
                <a:solidFill>
                  <a:srgbClr val="0D0D0D"/>
                </a:solidFill>
                <a:effectLst/>
                <a:latin typeface="Söhne"/>
              </a:rPr>
              <a:t>Collaborative Filtering with Social Graph:</a:t>
            </a:r>
            <a:r>
              <a:rPr lang="en-US" b="0" i="0" dirty="0">
                <a:solidFill>
                  <a:srgbClr val="0D0D0D"/>
                </a:solidFill>
                <a:effectLst/>
                <a:latin typeface="Söhne"/>
              </a:rPr>
              <a:t> Collaborative filtering algorithms can be enhanced by incorporating the social graph structure and user interactions into the recommendation process. This includes techniques such as social regularization or matrix factorization with social regularization.</a:t>
            </a:r>
          </a:p>
          <a:p>
            <a:endParaRPr lang="en-IN" dirty="0"/>
          </a:p>
        </p:txBody>
      </p:sp>
    </p:spTree>
    <p:extLst>
      <p:ext uri="{BB962C8B-B14F-4D97-AF65-F5344CB8AC3E}">
        <p14:creationId xmlns:p14="http://schemas.microsoft.com/office/powerpoint/2010/main" val="3613195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30822-FB95-A91A-2856-4FBD26DC017E}"/>
              </a:ext>
            </a:extLst>
          </p:cNvPr>
          <p:cNvSpPr>
            <a:spLocks noGrp="1"/>
          </p:cNvSpPr>
          <p:nvPr>
            <p:ph type="title"/>
          </p:nvPr>
        </p:nvSpPr>
        <p:spPr/>
        <p:txBody>
          <a:bodyPr/>
          <a:lstStyle/>
          <a:p>
            <a:r>
              <a:rPr lang="en-IN" i="0" dirty="0">
                <a:solidFill>
                  <a:srgbClr val="0D0D0D"/>
                </a:solidFill>
                <a:effectLst/>
                <a:latin typeface="Söhne"/>
              </a:rPr>
              <a:t>Evaluating Recommendations:</a:t>
            </a:r>
            <a:endParaRPr lang="en-IN" dirty="0"/>
          </a:p>
        </p:txBody>
      </p:sp>
      <p:sp>
        <p:nvSpPr>
          <p:cNvPr id="3" name="Content Placeholder 2">
            <a:extLst>
              <a:ext uri="{FF2B5EF4-FFF2-40B4-BE49-F238E27FC236}">
                <a16:creationId xmlns:a16="http://schemas.microsoft.com/office/drawing/2014/main" id="{A68E11F1-1ADF-7766-A3B8-F44A176E8BEE}"/>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0D0D0D"/>
                </a:solidFill>
                <a:effectLst/>
                <a:latin typeface="Söhne"/>
              </a:rPr>
              <a:t>Accuracy Metrics:</a:t>
            </a:r>
            <a:r>
              <a:rPr lang="en-US" b="0" i="0" dirty="0">
                <a:solidFill>
                  <a:srgbClr val="0D0D0D"/>
                </a:solidFill>
                <a:effectLst/>
                <a:latin typeface="Söhne"/>
              </a:rPr>
              <a:t> Accuracy metrics such as precision, recall, and F1-score measure the effectiveness of recommendations in predicting user preferences or interactions accurately.</a:t>
            </a:r>
          </a:p>
          <a:p>
            <a:pPr algn="l">
              <a:buFont typeface="+mj-lt"/>
              <a:buAutoNum type="arabicPeriod"/>
            </a:pPr>
            <a:r>
              <a:rPr lang="en-US" b="1" i="0" dirty="0">
                <a:solidFill>
                  <a:srgbClr val="0D0D0D"/>
                </a:solidFill>
                <a:effectLst/>
                <a:latin typeface="Söhne"/>
              </a:rPr>
              <a:t>Diversity Metrics:</a:t>
            </a:r>
            <a:r>
              <a:rPr lang="en-US" b="0" i="0" dirty="0">
                <a:solidFill>
                  <a:srgbClr val="0D0D0D"/>
                </a:solidFill>
                <a:effectLst/>
                <a:latin typeface="Söhne"/>
              </a:rPr>
              <a:t> Diversity metrics evaluate the variety and novelty of recommended items, ensuring that recommendations cover a wide range of user interests and preferences.</a:t>
            </a:r>
          </a:p>
          <a:p>
            <a:pPr algn="l">
              <a:buFont typeface="+mj-lt"/>
              <a:buAutoNum type="arabicPeriod"/>
            </a:pPr>
            <a:r>
              <a:rPr lang="en-US" b="1" i="0" dirty="0">
                <a:solidFill>
                  <a:srgbClr val="0D0D0D"/>
                </a:solidFill>
                <a:effectLst/>
                <a:latin typeface="Söhne"/>
              </a:rPr>
              <a:t>Serendipity Metrics:</a:t>
            </a:r>
            <a:r>
              <a:rPr lang="en-US" b="0" i="0" dirty="0">
                <a:solidFill>
                  <a:srgbClr val="0D0D0D"/>
                </a:solidFill>
                <a:effectLst/>
                <a:latin typeface="Söhne"/>
              </a:rPr>
              <a:t> Serendipity metrics assess the ability of recommendation systems to introduce users to unexpected or novel items that they may not have discovered otherwise.</a:t>
            </a:r>
          </a:p>
          <a:p>
            <a:pPr algn="l">
              <a:buFont typeface="+mj-lt"/>
              <a:buAutoNum type="arabicPeriod"/>
            </a:pPr>
            <a:r>
              <a:rPr lang="en-US" b="1" i="0" dirty="0">
                <a:solidFill>
                  <a:srgbClr val="0D0D0D"/>
                </a:solidFill>
                <a:effectLst/>
                <a:latin typeface="Söhne"/>
              </a:rPr>
              <a:t>Coverage Metrics:</a:t>
            </a:r>
            <a:r>
              <a:rPr lang="en-US" b="0" i="0" dirty="0">
                <a:solidFill>
                  <a:srgbClr val="0D0D0D"/>
                </a:solidFill>
                <a:effectLst/>
                <a:latin typeface="Söhne"/>
              </a:rPr>
              <a:t> Coverage metrics measure the proportion of items in the catalog that are recommended to users, ensuring that recommendations are comprehensive and inclusive.</a:t>
            </a:r>
          </a:p>
          <a:p>
            <a:pPr algn="l">
              <a:buFont typeface="+mj-lt"/>
              <a:buAutoNum type="arabicPeriod"/>
            </a:pPr>
            <a:r>
              <a:rPr lang="en-US" b="1" i="0" dirty="0">
                <a:solidFill>
                  <a:srgbClr val="0D0D0D"/>
                </a:solidFill>
                <a:effectLst/>
                <a:latin typeface="Söhne"/>
              </a:rPr>
              <a:t>User Satisfaction Surveys:</a:t>
            </a:r>
            <a:r>
              <a:rPr lang="en-US" b="0" i="0" dirty="0">
                <a:solidFill>
                  <a:srgbClr val="0D0D0D"/>
                </a:solidFill>
                <a:effectLst/>
                <a:latin typeface="Söhne"/>
              </a:rPr>
              <a:t> User satisfaction surveys and feedback mechanisms collect user feedback on the relevance, usefulness, and overall quality of recommendations, providing valuable insights for improving recommendation systems.</a:t>
            </a:r>
          </a:p>
          <a:p>
            <a:endParaRPr lang="en-IN" dirty="0"/>
          </a:p>
        </p:txBody>
      </p:sp>
    </p:spTree>
    <p:extLst>
      <p:ext uri="{BB962C8B-B14F-4D97-AF65-F5344CB8AC3E}">
        <p14:creationId xmlns:p14="http://schemas.microsoft.com/office/powerpoint/2010/main" val="1861991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B54FA-194D-FF0B-D4DE-57AB16640DAF}"/>
              </a:ext>
            </a:extLst>
          </p:cNvPr>
          <p:cNvSpPr>
            <a:spLocks noGrp="1"/>
          </p:cNvSpPr>
          <p:nvPr>
            <p:ph type="title"/>
          </p:nvPr>
        </p:nvSpPr>
        <p:spPr/>
        <p:txBody>
          <a:bodyPr/>
          <a:lstStyle/>
          <a:p>
            <a:r>
              <a:rPr lang="en-US" dirty="0"/>
              <a:t>Sample Question </a:t>
            </a:r>
            <a:endParaRPr lang="en-IN" dirty="0"/>
          </a:p>
        </p:txBody>
      </p:sp>
      <p:sp>
        <p:nvSpPr>
          <p:cNvPr id="3" name="Content Placeholder 2">
            <a:extLst>
              <a:ext uri="{FF2B5EF4-FFF2-40B4-BE49-F238E27FC236}">
                <a16:creationId xmlns:a16="http://schemas.microsoft.com/office/drawing/2014/main" id="{606A09E9-E1D9-8A59-D1BE-E20C2A1E4266}"/>
              </a:ext>
            </a:extLst>
          </p:cNvPr>
          <p:cNvSpPr>
            <a:spLocks noGrp="1"/>
          </p:cNvSpPr>
          <p:nvPr>
            <p:ph idx="1"/>
          </p:nvPr>
        </p:nvSpPr>
        <p:spPr/>
        <p:txBody>
          <a:bodyPr/>
          <a:lstStyle/>
          <a:p>
            <a:r>
              <a:rPr lang="en-US" dirty="0"/>
              <a:t>Define Social Media analysis</a:t>
            </a:r>
          </a:p>
          <a:p>
            <a:r>
              <a:rPr lang="en-US" dirty="0"/>
              <a:t>Explain social media graph and their types.</a:t>
            </a:r>
          </a:p>
          <a:p>
            <a:r>
              <a:rPr lang="en-US" dirty="0"/>
              <a:t>Explain social media mining</a:t>
            </a:r>
          </a:p>
          <a:p>
            <a:r>
              <a:rPr lang="en-US" dirty="0"/>
              <a:t>Describe various type of recommendation algorithm</a:t>
            </a:r>
          </a:p>
          <a:p>
            <a:r>
              <a:rPr lang="en-US" dirty="0"/>
              <a:t>Elaborate behavior analysis in details.</a:t>
            </a:r>
          </a:p>
          <a:p>
            <a:endParaRPr lang="en-US" dirty="0"/>
          </a:p>
          <a:p>
            <a:endParaRPr lang="en-IN" dirty="0"/>
          </a:p>
        </p:txBody>
      </p:sp>
    </p:spTree>
    <p:extLst>
      <p:ext uri="{BB962C8B-B14F-4D97-AF65-F5344CB8AC3E}">
        <p14:creationId xmlns:p14="http://schemas.microsoft.com/office/powerpoint/2010/main" val="907285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95DD2-8807-B06D-A226-108BBCC71026}"/>
              </a:ext>
            </a:extLst>
          </p:cNvPr>
          <p:cNvSpPr>
            <a:spLocks noGrp="1"/>
          </p:cNvSpPr>
          <p:nvPr>
            <p:ph type="title"/>
          </p:nvPr>
        </p:nvSpPr>
        <p:spPr/>
        <p:txBody>
          <a:bodyPr/>
          <a:lstStyle/>
          <a:p>
            <a:r>
              <a:rPr lang="en-IN" i="0" dirty="0">
                <a:solidFill>
                  <a:srgbClr val="0D0D0D"/>
                </a:solidFill>
                <a:effectLst/>
                <a:latin typeface="Söhne"/>
              </a:rPr>
              <a:t>Challenges in Social Media Mining</a:t>
            </a:r>
            <a:endParaRPr lang="en-IN" dirty="0"/>
          </a:p>
        </p:txBody>
      </p:sp>
      <p:sp>
        <p:nvSpPr>
          <p:cNvPr id="3" name="Content Placeholder 2">
            <a:extLst>
              <a:ext uri="{FF2B5EF4-FFF2-40B4-BE49-F238E27FC236}">
                <a16:creationId xmlns:a16="http://schemas.microsoft.com/office/drawing/2014/main" id="{5DB0FD62-560A-1A97-3287-4C5D2211761F}"/>
              </a:ext>
            </a:extLst>
          </p:cNvPr>
          <p:cNvSpPr>
            <a:spLocks noGrp="1"/>
          </p:cNvSpPr>
          <p:nvPr>
            <p:ph idx="1"/>
          </p:nvPr>
        </p:nvSpPr>
        <p:spPr/>
        <p:txBody>
          <a:bodyPr>
            <a:normAutofit fontScale="92500" lnSpcReduction="20000"/>
          </a:bodyPr>
          <a:lstStyle/>
          <a:p>
            <a:pPr algn="l">
              <a:buFont typeface="+mj-lt"/>
              <a:buAutoNum type="arabicPeriod"/>
            </a:pPr>
            <a:r>
              <a:rPr lang="en-US" i="0" dirty="0">
                <a:solidFill>
                  <a:srgbClr val="0D0D0D"/>
                </a:solidFill>
                <a:effectLst/>
                <a:latin typeface="Söhne"/>
              </a:rPr>
              <a:t>Volume: Social media platforms generate enormous amounts of data daily, requiring efficient storage, processing, and analysis techniques.</a:t>
            </a:r>
          </a:p>
          <a:p>
            <a:pPr algn="l">
              <a:buFont typeface="+mj-lt"/>
              <a:buAutoNum type="arabicPeriod"/>
            </a:pPr>
            <a:r>
              <a:rPr lang="en-US" i="0" dirty="0">
                <a:solidFill>
                  <a:srgbClr val="0D0D0D"/>
                </a:solidFill>
                <a:effectLst/>
                <a:latin typeface="Söhne"/>
              </a:rPr>
              <a:t>Variety: Social media data comes in various formats, including text, images, videos, and user interactions, posing challenges for integration and analysis.</a:t>
            </a:r>
          </a:p>
          <a:p>
            <a:pPr algn="l">
              <a:buFont typeface="+mj-lt"/>
              <a:buAutoNum type="arabicPeriod"/>
            </a:pPr>
            <a:r>
              <a:rPr lang="en-US" i="0" dirty="0">
                <a:solidFill>
                  <a:srgbClr val="0D0D0D"/>
                </a:solidFill>
                <a:effectLst/>
                <a:latin typeface="Söhne"/>
              </a:rPr>
              <a:t>Velocity: Data on social media is generated in real-time, necessitating real-time processing and analytics capabilities to keep up with the pace of data generation.</a:t>
            </a:r>
          </a:p>
          <a:p>
            <a:pPr algn="l">
              <a:buFont typeface="+mj-lt"/>
              <a:buAutoNum type="arabicPeriod"/>
            </a:pPr>
            <a:r>
              <a:rPr lang="en-US" i="0" dirty="0">
                <a:solidFill>
                  <a:srgbClr val="0D0D0D"/>
                </a:solidFill>
                <a:effectLst/>
                <a:latin typeface="Söhne"/>
              </a:rPr>
              <a:t>Veracity: Social media data can be noisy, unreliable, and biased, requiring preprocessing and cleaning to ensure data quality.</a:t>
            </a:r>
          </a:p>
          <a:p>
            <a:pPr algn="l">
              <a:buFont typeface="+mj-lt"/>
              <a:buAutoNum type="arabicPeriod"/>
            </a:pPr>
            <a:r>
              <a:rPr lang="en-US" i="0" dirty="0">
                <a:solidFill>
                  <a:srgbClr val="0D0D0D"/>
                </a:solidFill>
                <a:effectLst/>
                <a:latin typeface="Söhne"/>
              </a:rPr>
              <a:t>Privacy and Ethical Concerns: Mining social media data raises privacy concerns regarding the collection and use of personal information. Ensuring ethical data practices and respecting user privacy is essential.</a:t>
            </a:r>
          </a:p>
          <a:p>
            <a:endParaRPr lang="en-IN" dirty="0"/>
          </a:p>
        </p:txBody>
      </p:sp>
    </p:spTree>
    <p:extLst>
      <p:ext uri="{BB962C8B-B14F-4D97-AF65-F5344CB8AC3E}">
        <p14:creationId xmlns:p14="http://schemas.microsoft.com/office/powerpoint/2010/main" val="324781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5305-876F-30DC-7BCC-8FCC101E88D3}"/>
              </a:ext>
            </a:extLst>
          </p:cNvPr>
          <p:cNvSpPr>
            <a:spLocks noGrp="1"/>
          </p:cNvSpPr>
          <p:nvPr>
            <p:ph type="title"/>
          </p:nvPr>
        </p:nvSpPr>
        <p:spPr/>
        <p:txBody>
          <a:bodyPr/>
          <a:lstStyle/>
          <a:p>
            <a:r>
              <a:rPr lang="en-US" i="0" dirty="0">
                <a:solidFill>
                  <a:srgbClr val="0D0D0D"/>
                </a:solidFill>
                <a:effectLst/>
                <a:latin typeface="Söhne"/>
              </a:rPr>
              <a:t>Types of Social Network Graphs</a:t>
            </a:r>
            <a:endParaRPr lang="en-IN" dirty="0"/>
          </a:p>
        </p:txBody>
      </p:sp>
      <p:sp>
        <p:nvSpPr>
          <p:cNvPr id="3" name="Content Placeholder 2">
            <a:extLst>
              <a:ext uri="{FF2B5EF4-FFF2-40B4-BE49-F238E27FC236}">
                <a16:creationId xmlns:a16="http://schemas.microsoft.com/office/drawing/2014/main" id="{3DEB97A0-75C2-689E-2031-16D7DF04D457}"/>
              </a:ext>
            </a:extLst>
          </p:cNvPr>
          <p:cNvSpPr>
            <a:spLocks noGrp="1"/>
          </p:cNvSpPr>
          <p:nvPr>
            <p:ph idx="1"/>
          </p:nvPr>
        </p:nvSpPr>
        <p:spPr/>
        <p:txBody>
          <a:bodyPr>
            <a:normAutofit fontScale="92500" lnSpcReduction="20000"/>
          </a:bodyPr>
          <a:lstStyle/>
          <a:p>
            <a:pPr algn="l">
              <a:buFont typeface="+mj-lt"/>
              <a:buAutoNum type="arabicPeriod"/>
            </a:pPr>
            <a:r>
              <a:rPr lang="en-US" i="0" dirty="0">
                <a:solidFill>
                  <a:srgbClr val="0D0D0D"/>
                </a:solidFill>
                <a:effectLst/>
                <a:latin typeface="Söhne"/>
              </a:rPr>
              <a:t>Undirected Graphs: In undirected graphs, nodes represent users, and edges represent connections such as friendships or interactions without a specified direction.</a:t>
            </a:r>
          </a:p>
          <a:p>
            <a:pPr algn="l">
              <a:buFont typeface="+mj-lt"/>
              <a:buAutoNum type="arabicPeriod"/>
            </a:pPr>
            <a:r>
              <a:rPr lang="en-US" i="0" dirty="0">
                <a:solidFill>
                  <a:srgbClr val="0D0D0D"/>
                </a:solidFill>
                <a:effectLst/>
                <a:latin typeface="Söhne"/>
              </a:rPr>
              <a:t>Directed Graphs: Directed graphs model asymmetric relationships between users, such as followers on Twitter or connections on LinkedIn.</a:t>
            </a:r>
          </a:p>
          <a:p>
            <a:pPr algn="l">
              <a:buFont typeface="+mj-lt"/>
              <a:buAutoNum type="arabicPeriod"/>
            </a:pPr>
            <a:r>
              <a:rPr lang="en-US" i="0" dirty="0">
                <a:solidFill>
                  <a:srgbClr val="0D0D0D"/>
                </a:solidFill>
                <a:effectLst/>
                <a:latin typeface="Söhne"/>
              </a:rPr>
              <a:t>Weighted Graphs: Weighted graphs assign weights to edges to represent the strength or intensity of relationships between users.</a:t>
            </a:r>
          </a:p>
          <a:p>
            <a:pPr algn="l">
              <a:buFont typeface="+mj-lt"/>
              <a:buAutoNum type="arabicPeriod"/>
            </a:pPr>
            <a:r>
              <a:rPr lang="en-US" i="0" dirty="0">
                <a:solidFill>
                  <a:srgbClr val="0D0D0D"/>
                </a:solidFill>
                <a:effectLst/>
                <a:latin typeface="Söhne"/>
              </a:rPr>
              <a:t>Signed Graphs: Signed graphs incorporate positive or negative signs on edges to represent positive or negative relationships, such as trust or sentiment.</a:t>
            </a:r>
          </a:p>
          <a:p>
            <a:pPr algn="l">
              <a:buFont typeface="+mj-lt"/>
              <a:buAutoNum type="arabicPeriod"/>
            </a:pPr>
            <a:r>
              <a:rPr lang="en-US" i="0" dirty="0">
                <a:solidFill>
                  <a:srgbClr val="0D0D0D"/>
                </a:solidFill>
                <a:effectLst/>
                <a:latin typeface="Söhne"/>
              </a:rPr>
              <a:t>Multi-layered Graphs: Multi-layered graphs capture different types of relationships or interactions between users across multiple layers, allowing for more comprehensive analysis.</a:t>
            </a:r>
          </a:p>
          <a:p>
            <a:endParaRPr lang="en-IN" dirty="0"/>
          </a:p>
        </p:txBody>
      </p:sp>
    </p:spTree>
    <p:extLst>
      <p:ext uri="{BB962C8B-B14F-4D97-AF65-F5344CB8AC3E}">
        <p14:creationId xmlns:p14="http://schemas.microsoft.com/office/powerpoint/2010/main" val="796247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478C-4428-1C04-192E-46AC1277BEE3}"/>
              </a:ext>
            </a:extLst>
          </p:cNvPr>
          <p:cNvSpPr>
            <a:spLocks noGrp="1"/>
          </p:cNvSpPr>
          <p:nvPr>
            <p:ph type="title"/>
          </p:nvPr>
        </p:nvSpPr>
        <p:spPr/>
        <p:txBody>
          <a:bodyPr>
            <a:normAutofit/>
          </a:bodyPr>
          <a:lstStyle/>
          <a:p>
            <a:r>
              <a:rPr lang="en-US" sz="4000" i="0" dirty="0">
                <a:solidFill>
                  <a:srgbClr val="0D0D0D"/>
                </a:solidFill>
                <a:effectLst/>
                <a:latin typeface="Söhne"/>
              </a:rPr>
              <a:t>Mining Social Media: Influence and Homophily</a:t>
            </a:r>
            <a:endParaRPr lang="en-IN" sz="4000" dirty="0"/>
          </a:p>
        </p:txBody>
      </p:sp>
      <p:sp>
        <p:nvSpPr>
          <p:cNvPr id="3" name="Content Placeholder 2">
            <a:extLst>
              <a:ext uri="{FF2B5EF4-FFF2-40B4-BE49-F238E27FC236}">
                <a16:creationId xmlns:a16="http://schemas.microsoft.com/office/drawing/2014/main" id="{E134AA96-BF88-7450-BFC8-5A00D9FA72E0}"/>
              </a:ext>
            </a:extLst>
          </p:cNvPr>
          <p:cNvSpPr>
            <a:spLocks noGrp="1"/>
          </p:cNvSpPr>
          <p:nvPr>
            <p:ph idx="1"/>
          </p:nvPr>
        </p:nvSpPr>
        <p:spPr/>
        <p:txBody>
          <a:bodyPr/>
          <a:lstStyle/>
          <a:p>
            <a:pPr algn="l">
              <a:buFont typeface="Arial" panose="020B0604020202020204" pitchFamily="34" charset="0"/>
              <a:buChar char="•"/>
            </a:pPr>
            <a:r>
              <a:rPr lang="en-US" b="1" i="0" dirty="0">
                <a:solidFill>
                  <a:srgbClr val="0D0D0D"/>
                </a:solidFill>
                <a:effectLst/>
                <a:latin typeface="Söhne"/>
              </a:rPr>
              <a:t>Influence:</a:t>
            </a:r>
            <a:r>
              <a:rPr lang="en-US" b="0" i="0" dirty="0">
                <a:solidFill>
                  <a:srgbClr val="0D0D0D"/>
                </a:solidFill>
                <a:effectLst/>
                <a:latin typeface="Söhne"/>
              </a:rPr>
              <a:t> Identifying influential users or content on social media is essential for viral marketing, opinion mining, and trend prediction.</a:t>
            </a:r>
          </a:p>
          <a:p>
            <a:pPr algn="l">
              <a:buFont typeface="Arial" panose="020B0604020202020204" pitchFamily="34" charset="0"/>
              <a:buChar char="•"/>
            </a:pPr>
            <a:r>
              <a:rPr lang="en-US" b="1" i="0" dirty="0">
                <a:solidFill>
                  <a:srgbClr val="0D0D0D"/>
                </a:solidFill>
                <a:effectLst/>
                <a:latin typeface="Söhne"/>
              </a:rPr>
              <a:t>Homophily:</a:t>
            </a:r>
            <a:r>
              <a:rPr lang="en-US" b="0" i="0" dirty="0">
                <a:solidFill>
                  <a:srgbClr val="0D0D0D"/>
                </a:solidFill>
                <a:effectLst/>
                <a:latin typeface="Söhne"/>
              </a:rPr>
              <a:t> Homophily refers to the tendency of users to interact with others who share similar characteristics or interests. Understanding homophily helps in targeted advertising, community detection, and recommendation systems.</a:t>
            </a:r>
          </a:p>
          <a:p>
            <a:pPr marL="0" indent="0">
              <a:buNone/>
            </a:pPr>
            <a:endParaRPr lang="en-IN" dirty="0"/>
          </a:p>
        </p:txBody>
      </p:sp>
    </p:spTree>
    <p:extLst>
      <p:ext uri="{BB962C8B-B14F-4D97-AF65-F5344CB8AC3E}">
        <p14:creationId xmlns:p14="http://schemas.microsoft.com/office/powerpoint/2010/main" val="2549020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8FDF-A4D7-D3E4-21AD-452575D5FC33}"/>
              </a:ext>
            </a:extLst>
          </p:cNvPr>
          <p:cNvSpPr>
            <a:spLocks noGrp="1"/>
          </p:cNvSpPr>
          <p:nvPr>
            <p:ph type="title"/>
          </p:nvPr>
        </p:nvSpPr>
        <p:spPr/>
        <p:txBody>
          <a:bodyPr/>
          <a:lstStyle/>
          <a:p>
            <a:r>
              <a:rPr lang="en-US" i="0" dirty="0">
                <a:solidFill>
                  <a:srgbClr val="0D0D0D"/>
                </a:solidFill>
                <a:effectLst/>
                <a:latin typeface="Söhne"/>
              </a:rPr>
              <a:t>Behavior Analytics in Social Media</a:t>
            </a:r>
            <a:endParaRPr lang="en-IN" dirty="0"/>
          </a:p>
        </p:txBody>
      </p:sp>
      <p:sp>
        <p:nvSpPr>
          <p:cNvPr id="3" name="Content Placeholder 2">
            <a:extLst>
              <a:ext uri="{FF2B5EF4-FFF2-40B4-BE49-F238E27FC236}">
                <a16:creationId xmlns:a16="http://schemas.microsoft.com/office/drawing/2014/main" id="{19B172A5-3D55-4448-7146-9921755CC50B}"/>
              </a:ext>
            </a:extLst>
          </p:cNvPr>
          <p:cNvSpPr>
            <a:spLocks noGrp="1"/>
          </p:cNvSpPr>
          <p:nvPr>
            <p:ph idx="1"/>
          </p:nvPr>
        </p:nvSpPr>
        <p:spPr>
          <a:xfrm>
            <a:off x="838200" y="1825625"/>
            <a:ext cx="10515600" cy="4892468"/>
          </a:xfrm>
        </p:spPr>
        <p:txBody>
          <a:bodyPr>
            <a:normAutofit fontScale="92500" lnSpcReduction="10000"/>
          </a:bodyPr>
          <a:lstStyle/>
          <a:p>
            <a:pPr algn="just"/>
            <a:r>
              <a:rPr lang="en-US" b="0" i="0" dirty="0">
                <a:solidFill>
                  <a:srgbClr val="0D0D0D"/>
                </a:solidFill>
                <a:effectLst/>
                <a:latin typeface="Söhne"/>
              </a:rPr>
              <a:t>Behavior analytics in social media involves the study of user actions, interactions, and engagement patterns to gain insights into user behavior. This analysis helps in understanding how users navigate social media platforms, interact with content, and engage with other users. Behavior analytics encompasses various aspects, including:</a:t>
            </a:r>
          </a:p>
          <a:p>
            <a:pPr marL="0" indent="0" algn="just">
              <a:buNone/>
            </a:pPr>
            <a:r>
              <a:rPr lang="en-US" b="1" i="0" dirty="0">
                <a:solidFill>
                  <a:srgbClr val="0D0D0D"/>
                </a:solidFill>
                <a:effectLst/>
                <a:latin typeface="Söhne"/>
              </a:rPr>
              <a:t>Content Consumption Patterns:</a:t>
            </a:r>
            <a:r>
              <a:rPr lang="en-US" b="0" i="0" dirty="0">
                <a:solidFill>
                  <a:srgbClr val="0D0D0D"/>
                </a:solidFill>
                <a:effectLst/>
                <a:latin typeface="Söhne"/>
              </a:rPr>
              <a:t> Analyzing what types of content users consume, how frequently they engage with it, and which topics or hashtags they are interested in. This information helps in content curation, personalized recommendations, and identifying trending topics.</a:t>
            </a:r>
          </a:p>
          <a:p>
            <a:pPr marL="0" indent="0" algn="just">
              <a:buNone/>
            </a:pPr>
            <a:r>
              <a:rPr lang="en-US" b="1" i="0" dirty="0">
                <a:solidFill>
                  <a:srgbClr val="0D0D0D"/>
                </a:solidFill>
                <a:effectLst/>
                <a:latin typeface="Söhne"/>
              </a:rPr>
              <a:t>User Engagement Metrics:</a:t>
            </a:r>
            <a:r>
              <a:rPr lang="en-US" b="0" i="0" dirty="0">
                <a:solidFill>
                  <a:srgbClr val="0D0D0D"/>
                </a:solidFill>
                <a:effectLst/>
                <a:latin typeface="Söhne"/>
              </a:rPr>
              <a:t> Monitoring metrics such as likes, shares, comments, retweets, and reactions to assess user engagement with content. Understanding user engagement patterns helps in evaluating content effectiveness, identifying influential users, and measuring campaign success.</a:t>
            </a:r>
          </a:p>
          <a:p>
            <a:pPr algn="just"/>
            <a:endParaRPr lang="en-IN" dirty="0"/>
          </a:p>
        </p:txBody>
      </p:sp>
    </p:spTree>
    <p:extLst>
      <p:ext uri="{BB962C8B-B14F-4D97-AF65-F5344CB8AC3E}">
        <p14:creationId xmlns:p14="http://schemas.microsoft.com/office/powerpoint/2010/main" val="1543685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CC930-D7FF-C4BB-2926-43F32EEF584C}"/>
              </a:ext>
            </a:extLst>
          </p:cNvPr>
          <p:cNvSpPr>
            <a:spLocks noGrp="1"/>
          </p:cNvSpPr>
          <p:nvPr>
            <p:ph type="title"/>
          </p:nvPr>
        </p:nvSpPr>
        <p:spPr/>
        <p:txBody>
          <a:bodyPr/>
          <a:lstStyle/>
          <a:p>
            <a:pPr algn="r"/>
            <a:r>
              <a:rPr lang="en-US" dirty="0"/>
              <a:t>Cont.</a:t>
            </a:r>
            <a:endParaRPr lang="en-IN" dirty="0"/>
          </a:p>
        </p:txBody>
      </p:sp>
      <p:sp>
        <p:nvSpPr>
          <p:cNvPr id="3" name="Content Placeholder 2">
            <a:extLst>
              <a:ext uri="{FF2B5EF4-FFF2-40B4-BE49-F238E27FC236}">
                <a16:creationId xmlns:a16="http://schemas.microsoft.com/office/drawing/2014/main" id="{F5E3FB88-79E7-D0AA-C1B9-2769386C8EAA}"/>
              </a:ext>
            </a:extLst>
          </p:cNvPr>
          <p:cNvSpPr>
            <a:spLocks noGrp="1"/>
          </p:cNvSpPr>
          <p:nvPr>
            <p:ph idx="1"/>
          </p:nvPr>
        </p:nvSpPr>
        <p:spPr/>
        <p:txBody>
          <a:bodyPr>
            <a:normAutofit fontScale="92500" lnSpcReduction="20000"/>
          </a:bodyPr>
          <a:lstStyle/>
          <a:p>
            <a:pPr marL="0" indent="0" algn="l">
              <a:buNone/>
            </a:pPr>
            <a:r>
              <a:rPr lang="en-US" b="1" i="0" dirty="0">
                <a:solidFill>
                  <a:srgbClr val="0D0D0D"/>
                </a:solidFill>
                <a:effectLst/>
                <a:latin typeface="Söhne"/>
              </a:rPr>
              <a:t>User Interaction Networks:</a:t>
            </a:r>
            <a:r>
              <a:rPr lang="en-US" b="0" i="0" dirty="0">
                <a:solidFill>
                  <a:srgbClr val="0D0D0D"/>
                </a:solidFill>
                <a:effectLst/>
                <a:latin typeface="Söhne"/>
              </a:rPr>
              <a:t> Analyzing the structure of social networks, including follower-</a:t>
            </a:r>
            <a:r>
              <a:rPr lang="en-US" b="0" i="0" dirty="0" err="1">
                <a:solidFill>
                  <a:srgbClr val="0D0D0D"/>
                </a:solidFill>
                <a:effectLst/>
                <a:latin typeface="Söhne"/>
              </a:rPr>
              <a:t>followee</a:t>
            </a:r>
            <a:r>
              <a:rPr lang="en-US" b="0" i="0" dirty="0">
                <a:solidFill>
                  <a:srgbClr val="0D0D0D"/>
                </a:solidFill>
                <a:effectLst/>
                <a:latin typeface="Söhne"/>
              </a:rPr>
              <a:t> relationships, retweet networks, and mentions, to identify communities, influencers, and information diffusion pathways. This information is valuable for targeted advertising, influencer marketing, and viral content prediction.</a:t>
            </a:r>
          </a:p>
          <a:p>
            <a:pPr marL="0" indent="0" algn="l">
              <a:buNone/>
            </a:pPr>
            <a:r>
              <a:rPr lang="en-US" b="1" i="0" dirty="0">
                <a:solidFill>
                  <a:srgbClr val="0D0D0D"/>
                </a:solidFill>
                <a:effectLst/>
                <a:latin typeface="Söhne"/>
              </a:rPr>
              <a:t>Temporal Analysis:</a:t>
            </a:r>
            <a:r>
              <a:rPr lang="en-US" b="0" i="0" dirty="0">
                <a:solidFill>
                  <a:srgbClr val="0D0D0D"/>
                </a:solidFill>
                <a:effectLst/>
                <a:latin typeface="Söhne"/>
              </a:rPr>
              <a:t> Studying how user behavior evolves over time, including daily, weekly, or seasonal patterns in posting, engagement, and activity levels. Temporal analysis helps in timing content publication, scheduling campaigns, and predicting peak engagement periods.</a:t>
            </a:r>
          </a:p>
          <a:p>
            <a:pPr marL="0" indent="0" algn="l">
              <a:buNone/>
            </a:pPr>
            <a:r>
              <a:rPr lang="en-US" b="1" i="0" dirty="0">
                <a:solidFill>
                  <a:srgbClr val="0D0D0D"/>
                </a:solidFill>
                <a:effectLst/>
                <a:latin typeface="Söhne"/>
              </a:rPr>
              <a:t>Sentiment Analysis:</a:t>
            </a:r>
            <a:r>
              <a:rPr lang="en-US" b="0" i="0" dirty="0">
                <a:solidFill>
                  <a:srgbClr val="0D0D0D"/>
                </a:solidFill>
                <a:effectLst/>
                <a:latin typeface="Söhne"/>
              </a:rPr>
              <a:t> Analyzing the sentiment expressed in user-generated content, such as tweets, comments, and reviews, to understand public opinion, brand perception, and customer satisfaction. Sentiment analysis enables reputation management, crisis detection, and brand sentiment tracking.</a:t>
            </a:r>
          </a:p>
          <a:p>
            <a:endParaRPr lang="en-IN" dirty="0"/>
          </a:p>
        </p:txBody>
      </p:sp>
    </p:spTree>
    <p:extLst>
      <p:ext uri="{BB962C8B-B14F-4D97-AF65-F5344CB8AC3E}">
        <p14:creationId xmlns:p14="http://schemas.microsoft.com/office/powerpoint/2010/main" val="94217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4447D-5867-2976-747D-7DF5E412421E}"/>
              </a:ext>
            </a:extLst>
          </p:cNvPr>
          <p:cNvSpPr>
            <a:spLocks noGrp="1"/>
          </p:cNvSpPr>
          <p:nvPr>
            <p:ph type="title"/>
          </p:nvPr>
        </p:nvSpPr>
        <p:spPr/>
        <p:txBody>
          <a:bodyPr/>
          <a:lstStyle/>
          <a:p>
            <a:r>
              <a:rPr lang="en-IN" i="0" dirty="0">
                <a:solidFill>
                  <a:srgbClr val="0D0D0D"/>
                </a:solidFill>
                <a:effectLst/>
                <a:latin typeface="Söhne"/>
              </a:rPr>
              <a:t>Recommendation in Social Media</a:t>
            </a:r>
            <a:endParaRPr lang="en-IN" dirty="0"/>
          </a:p>
        </p:txBody>
      </p:sp>
      <p:sp>
        <p:nvSpPr>
          <p:cNvPr id="3" name="Content Placeholder 2">
            <a:extLst>
              <a:ext uri="{FF2B5EF4-FFF2-40B4-BE49-F238E27FC236}">
                <a16:creationId xmlns:a16="http://schemas.microsoft.com/office/drawing/2014/main" id="{DF4E704F-D46D-51DD-8A7D-02F27A8C8F91}"/>
              </a:ext>
            </a:extLst>
          </p:cNvPr>
          <p:cNvSpPr>
            <a:spLocks noGrp="1"/>
          </p:cNvSpPr>
          <p:nvPr>
            <p:ph idx="1"/>
          </p:nvPr>
        </p:nvSpPr>
        <p:spPr/>
        <p:txBody>
          <a:bodyPr/>
          <a:lstStyle/>
          <a:p>
            <a:r>
              <a:rPr lang="en-US" b="0" i="0" dirty="0">
                <a:solidFill>
                  <a:srgbClr val="0D0D0D"/>
                </a:solidFill>
                <a:effectLst/>
                <a:latin typeface="Söhne"/>
              </a:rPr>
              <a:t>Recommendation systems in social media aim to personalize the user experience by suggesting relevant content, connections, or products based on user preferences, behaviors, and social context. These systems leverage various techniques, including:</a:t>
            </a:r>
          </a:p>
          <a:p>
            <a:r>
              <a:rPr lang="en-IN" i="0" dirty="0">
                <a:solidFill>
                  <a:srgbClr val="0D0D0D"/>
                </a:solidFill>
                <a:effectLst/>
                <a:latin typeface="Söhne"/>
              </a:rPr>
              <a:t>Content-Based Filtering</a:t>
            </a:r>
          </a:p>
          <a:p>
            <a:r>
              <a:rPr lang="en-IN" i="0" dirty="0">
                <a:solidFill>
                  <a:srgbClr val="0D0D0D"/>
                </a:solidFill>
                <a:effectLst/>
                <a:latin typeface="Söhne"/>
              </a:rPr>
              <a:t>Collaborative Filtering</a:t>
            </a:r>
            <a:endParaRPr lang="en-IN" dirty="0">
              <a:solidFill>
                <a:srgbClr val="0D0D0D"/>
              </a:solidFill>
              <a:latin typeface="Söhne"/>
            </a:endParaRPr>
          </a:p>
          <a:p>
            <a:r>
              <a:rPr lang="en-IN" i="0" dirty="0">
                <a:solidFill>
                  <a:srgbClr val="0D0D0D"/>
                </a:solidFill>
                <a:effectLst/>
                <a:latin typeface="Söhne"/>
              </a:rPr>
              <a:t>Social Context-Aware Recommendatio</a:t>
            </a:r>
            <a:r>
              <a:rPr lang="en-IN" dirty="0">
                <a:solidFill>
                  <a:srgbClr val="0D0D0D"/>
                </a:solidFill>
                <a:latin typeface="Söhne"/>
              </a:rPr>
              <a:t>n</a:t>
            </a:r>
            <a:endParaRPr lang="en-IN" dirty="0"/>
          </a:p>
        </p:txBody>
      </p:sp>
    </p:spTree>
    <p:extLst>
      <p:ext uri="{BB962C8B-B14F-4D97-AF65-F5344CB8AC3E}">
        <p14:creationId xmlns:p14="http://schemas.microsoft.com/office/powerpoint/2010/main" val="352568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05914-F1D2-2736-58E4-FBA4B160765D}"/>
              </a:ext>
            </a:extLst>
          </p:cNvPr>
          <p:cNvSpPr>
            <a:spLocks noGrp="1"/>
          </p:cNvSpPr>
          <p:nvPr>
            <p:ph type="title"/>
          </p:nvPr>
        </p:nvSpPr>
        <p:spPr/>
        <p:txBody>
          <a:bodyPr/>
          <a:lstStyle/>
          <a:p>
            <a:r>
              <a:rPr lang="en-US" b="0" i="0" dirty="0">
                <a:solidFill>
                  <a:srgbClr val="0D0D0D"/>
                </a:solidFill>
                <a:effectLst/>
                <a:latin typeface="Söhne"/>
              </a:rPr>
              <a:t>Content-based filtering</a:t>
            </a:r>
            <a:endParaRPr lang="en-IN" dirty="0"/>
          </a:p>
        </p:txBody>
      </p:sp>
      <p:sp>
        <p:nvSpPr>
          <p:cNvPr id="3" name="Content Placeholder 2">
            <a:extLst>
              <a:ext uri="{FF2B5EF4-FFF2-40B4-BE49-F238E27FC236}">
                <a16:creationId xmlns:a16="http://schemas.microsoft.com/office/drawing/2014/main" id="{9F2DA5B6-C6A3-3085-5EF7-B93EF7ED4BB6}"/>
              </a:ext>
            </a:extLst>
          </p:cNvPr>
          <p:cNvSpPr>
            <a:spLocks noGrp="1"/>
          </p:cNvSpPr>
          <p:nvPr>
            <p:ph idx="1"/>
          </p:nvPr>
        </p:nvSpPr>
        <p:spPr/>
        <p:txBody>
          <a:bodyPr/>
          <a:lstStyle/>
          <a:p>
            <a:r>
              <a:rPr lang="en-US" b="0" i="0" dirty="0">
                <a:solidFill>
                  <a:srgbClr val="0D0D0D"/>
                </a:solidFill>
                <a:effectLst/>
                <a:latin typeface="Söhne"/>
              </a:rPr>
              <a:t>Content-based filtering is a recommendation technique used in information retrieval and recommendation systems to suggest items to users based on the properties or characteristics of those items. It relies on analyzing the features or attributes of items that users have interacted with in the past to recommend similar items that match their preferences. Content-based filtering is commonly employed in various domains, including e-commerce, news websites, music streaming platforms, and movie recommendation systems.</a:t>
            </a:r>
            <a:endParaRPr lang="en-IN" dirty="0"/>
          </a:p>
        </p:txBody>
      </p:sp>
    </p:spTree>
    <p:extLst>
      <p:ext uri="{BB962C8B-B14F-4D97-AF65-F5344CB8AC3E}">
        <p14:creationId xmlns:p14="http://schemas.microsoft.com/office/powerpoint/2010/main" val="1705416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12" ma:contentTypeDescription="Create a new document." ma:contentTypeScope="" ma:versionID="3fe5fb111aa6a024438b356d91cbdca4">
  <xsd:schema xmlns:xsd="http://www.w3.org/2001/XMLSchema" xmlns:xs="http://www.w3.org/2001/XMLSchema" xmlns:p="http://schemas.microsoft.com/office/2006/metadata/properties" xmlns:ns2="66a547bb-4980-445f-b96c-341fa94de16a" xmlns:ns3="a500db3d-386e-4906-a5df-aa824aae9b8f" targetNamespace="http://schemas.microsoft.com/office/2006/metadata/properties" ma:root="true" ma:fieldsID="e54e1cb879bdfbf44bd5b01a2bc089f6" ns2:_="" ns3:_="">
    <xsd:import namespace="66a547bb-4980-445f-b96c-341fa94de16a"/>
    <xsd:import namespace="a500db3d-386e-4906-a5df-aa824aae9b8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65c09e8c-4242-4efc-8aa0-958213fa9c5a"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500db3d-386e-4906-a5df-aa824aae9b8f"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dcbed782-7f4a-427f-8ebf-b01a32271a64}" ma:internalName="TaxCatchAll" ma:showField="CatchAllData" ma:web="a500db3d-386e-4906-a5df-aa824aae9b8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6a547bb-4980-445f-b96c-341fa94de16a">
      <Terms xmlns="http://schemas.microsoft.com/office/infopath/2007/PartnerControls"/>
    </lcf76f155ced4ddcb4097134ff3c332f>
    <TaxCatchAll xmlns="a500db3d-386e-4906-a5df-aa824aae9b8f" xsi:nil="true"/>
  </documentManagement>
</p:properties>
</file>

<file path=customXml/itemProps1.xml><?xml version="1.0" encoding="utf-8"?>
<ds:datastoreItem xmlns:ds="http://schemas.openxmlformats.org/officeDocument/2006/customXml" ds:itemID="{1658A173-D37E-4416-BE25-C0D207C30B2D}"/>
</file>

<file path=customXml/itemProps2.xml><?xml version="1.0" encoding="utf-8"?>
<ds:datastoreItem xmlns:ds="http://schemas.openxmlformats.org/officeDocument/2006/customXml" ds:itemID="{C29ADC4D-205B-46E7-8D02-38800E82F5E8}">
  <ds:schemaRefs>
    <ds:schemaRef ds:uri="http://schemas.microsoft.com/sharepoint/v3/contenttype/forms"/>
  </ds:schemaRefs>
</ds:datastoreItem>
</file>

<file path=customXml/itemProps3.xml><?xml version="1.0" encoding="utf-8"?>
<ds:datastoreItem xmlns:ds="http://schemas.openxmlformats.org/officeDocument/2006/customXml" ds:itemID="{DDCF614E-925E-4322-AA63-26FAAF1BB58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2260</Words>
  <Application>Microsoft Office PowerPoint</Application>
  <PresentationFormat>Widescreen</PresentationFormat>
  <Paragraphs>87</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Module -5</vt:lpstr>
      <vt:lpstr>Social Media Mining</vt:lpstr>
      <vt:lpstr>Challenges in Social Media Mining</vt:lpstr>
      <vt:lpstr>Types of Social Network Graphs</vt:lpstr>
      <vt:lpstr>Mining Social Media: Influence and Homophily</vt:lpstr>
      <vt:lpstr>Behavior Analytics in Social Media</vt:lpstr>
      <vt:lpstr>Cont.</vt:lpstr>
      <vt:lpstr>Recommendation in Social Media</vt:lpstr>
      <vt:lpstr>Content-based filtering</vt:lpstr>
      <vt:lpstr>PowerPoint Presentation</vt:lpstr>
      <vt:lpstr>PowerPoint Presentation</vt:lpstr>
      <vt:lpstr>advantages</vt:lpstr>
      <vt:lpstr>Collaborative filtering</vt:lpstr>
      <vt:lpstr>PowerPoint Presentation</vt:lpstr>
      <vt:lpstr>PowerPoint Presentation</vt:lpstr>
      <vt:lpstr>Types of Collaborative Filtering</vt:lpstr>
      <vt:lpstr>Advantages of Collaborative Filtering</vt:lpstr>
      <vt:lpstr>3. Social Context-Aware Recommendation</vt:lpstr>
      <vt:lpstr>Cont..</vt:lpstr>
      <vt:lpstr>Recommendation using Social Context:</vt:lpstr>
      <vt:lpstr>Evaluating Recommendations:</vt:lpstr>
      <vt:lpstr>Sample 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dc:title>
  <dc:creator>Nikita Goyal</dc:creator>
  <cp:lastModifiedBy>Nikita Goyal</cp:lastModifiedBy>
  <cp:revision>9</cp:revision>
  <dcterms:created xsi:type="dcterms:W3CDTF">2024-03-30T07:05:19Z</dcterms:created>
  <dcterms:modified xsi:type="dcterms:W3CDTF">2024-05-29T04:49:40Z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ies>
</file>