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86" r:id="rId6"/>
    <p:sldId id="273" r:id="rId7"/>
    <p:sldId id="257" r:id="rId8"/>
    <p:sldId id="258" r:id="rId9"/>
    <p:sldId id="259" r:id="rId10"/>
    <p:sldId id="260" r:id="rId11"/>
    <p:sldId id="261" r:id="rId12"/>
    <p:sldId id="266" r:id="rId13"/>
    <p:sldId id="262" r:id="rId14"/>
    <p:sldId id="264" r:id="rId15"/>
    <p:sldId id="265" r:id="rId16"/>
    <p:sldId id="263" r:id="rId17"/>
    <p:sldId id="267" r:id="rId18"/>
    <p:sldId id="268" r:id="rId19"/>
    <p:sldId id="269" r:id="rId20"/>
    <p:sldId id="270" r:id="rId21"/>
    <p:sldId id="272" r:id="rId22"/>
    <p:sldId id="271"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dnyesha Rane" userId="S::yadnyesha.rane@vit.edu.in::e88b048c-8f2a-46c2-94c3-d28824705d62" providerId="AD" clId="Web-{DF7B50AD-D955-443E-9602-9E805699AEF2}"/>
    <pc:docChg chg="sldOrd">
      <pc:chgData name="Yadnyesha Rane" userId="S::yadnyesha.rane@vit.edu.in::e88b048c-8f2a-46c2-94c3-d28824705d62" providerId="AD" clId="Web-{DF7B50AD-D955-443E-9602-9E805699AEF2}" dt="2024-04-01T01:15:07.345" v="1"/>
      <pc:docMkLst>
        <pc:docMk/>
      </pc:docMkLst>
      <pc:sldChg chg="ord">
        <pc:chgData name="Yadnyesha Rane" userId="S::yadnyesha.rane@vit.edu.in::e88b048c-8f2a-46c2-94c3-d28824705d62" providerId="AD" clId="Web-{DF7B50AD-D955-443E-9602-9E805699AEF2}" dt="2024-04-01T01:15:07.345" v="1"/>
        <pc:sldMkLst>
          <pc:docMk/>
          <pc:sldMk cId="3043672090" sldId="27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66AF-3427-0223-0516-E98E3DF7F1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E76AE9-A349-2C4F-29E3-9D1EE24E41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E0C23F-0FEF-05A8-0B11-AF0A4AE423AF}"/>
              </a:ext>
            </a:extLst>
          </p:cNvPr>
          <p:cNvSpPr>
            <a:spLocks noGrp="1"/>
          </p:cNvSpPr>
          <p:nvPr>
            <p:ph type="dt" sz="half" idx="10"/>
          </p:nvPr>
        </p:nvSpPr>
        <p:spPr/>
        <p:txBody>
          <a:bodyPr/>
          <a:lstStyle/>
          <a:p>
            <a:fld id="{1DFCE2CA-C750-483C-810C-E4D8EAC9F629}" type="datetimeFigureOut">
              <a:rPr lang="en-IN" smtClean="0"/>
              <a:t>28-05-2024</a:t>
            </a:fld>
            <a:endParaRPr lang="en-IN"/>
          </a:p>
        </p:txBody>
      </p:sp>
      <p:sp>
        <p:nvSpPr>
          <p:cNvPr id="5" name="Footer Placeholder 4">
            <a:extLst>
              <a:ext uri="{FF2B5EF4-FFF2-40B4-BE49-F238E27FC236}">
                <a16:creationId xmlns:a16="http://schemas.microsoft.com/office/drawing/2014/main" id="{9ECA07B5-BBED-C499-4342-FB1A56012B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3AD5AD-52A7-ED22-B48C-2E55A2165FD4}"/>
              </a:ext>
            </a:extLst>
          </p:cNvPr>
          <p:cNvSpPr>
            <a:spLocks noGrp="1"/>
          </p:cNvSpPr>
          <p:nvPr>
            <p:ph type="sldNum" sz="quarter" idx="12"/>
          </p:nvPr>
        </p:nvSpPr>
        <p:spPr/>
        <p:txBody>
          <a:bodyPr/>
          <a:lstStyle/>
          <a:p>
            <a:fld id="{AEA8C1DF-FDCC-4629-811B-D1B38DC03046}" type="slidenum">
              <a:rPr lang="en-IN" smtClean="0"/>
              <a:t>‹#›</a:t>
            </a:fld>
            <a:endParaRPr lang="en-IN"/>
          </a:p>
        </p:txBody>
      </p:sp>
    </p:spTree>
    <p:extLst>
      <p:ext uri="{BB962C8B-B14F-4D97-AF65-F5344CB8AC3E}">
        <p14:creationId xmlns:p14="http://schemas.microsoft.com/office/powerpoint/2010/main" val="545772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6A79-3C0F-BF82-8CEB-60B8A6D81E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B67B12-F954-C620-050A-2678917544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048E15-29AC-5F6E-2137-B9E90F050C0D}"/>
              </a:ext>
            </a:extLst>
          </p:cNvPr>
          <p:cNvSpPr>
            <a:spLocks noGrp="1"/>
          </p:cNvSpPr>
          <p:nvPr>
            <p:ph type="dt" sz="half" idx="10"/>
          </p:nvPr>
        </p:nvSpPr>
        <p:spPr/>
        <p:txBody>
          <a:bodyPr/>
          <a:lstStyle/>
          <a:p>
            <a:fld id="{1DFCE2CA-C750-483C-810C-E4D8EAC9F629}" type="datetimeFigureOut">
              <a:rPr lang="en-IN" smtClean="0"/>
              <a:t>28-05-2024</a:t>
            </a:fld>
            <a:endParaRPr lang="en-IN"/>
          </a:p>
        </p:txBody>
      </p:sp>
      <p:sp>
        <p:nvSpPr>
          <p:cNvPr id="5" name="Footer Placeholder 4">
            <a:extLst>
              <a:ext uri="{FF2B5EF4-FFF2-40B4-BE49-F238E27FC236}">
                <a16:creationId xmlns:a16="http://schemas.microsoft.com/office/drawing/2014/main" id="{9EE10BF0-1AC5-55CD-2002-22EF7AF8F1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D1B116-D7EC-8A40-85FC-BFDAF6D200B3}"/>
              </a:ext>
            </a:extLst>
          </p:cNvPr>
          <p:cNvSpPr>
            <a:spLocks noGrp="1"/>
          </p:cNvSpPr>
          <p:nvPr>
            <p:ph type="sldNum" sz="quarter" idx="12"/>
          </p:nvPr>
        </p:nvSpPr>
        <p:spPr/>
        <p:txBody>
          <a:bodyPr/>
          <a:lstStyle/>
          <a:p>
            <a:fld id="{AEA8C1DF-FDCC-4629-811B-D1B38DC03046}" type="slidenum">
              <a:rPr lang="en-IN" smtClean="0"/>
              <a:t>‹#›</a:t>
            </a:fld>
            <a:endParaRPr lang="en-IN"/>
          </a:p>
        </p:txBody>
      </p:sp>
    </p:spTree>
    <p:extLst>
      <p:ext uri="{BB962C8B-B14F-4D97-AF65-F5344CB8AC3E}">
        <p14:creationId xmlns:p14="http://schemas.microsoft.com/office/powerpoint/2010/main" val="794819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06A048-F40E-69C3-3818-348149B6C0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BAC048-8028-D135-E533-EF4BA62929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7E4A8A-FCAF-40FB-3C54-7FD295DE4BE8}"/>
              </a:ext>
            </a:extLst>
          </p:cNvPr>
          <p:cNvSpPr>
            <a:spLocks noGrp="1"/>
          </p:cNvSpPr>
          <p:nvPr>
            <p:ph type="dt" sz="half" idx="10"/>
          </p:nvPr>
        </p:nvSpPr>
        <p:spPr/>
        <p:txBody>
          <a:bodyPr/>
          <a:lstStyle/>
          <a:p>
            <a:fld id="{1DFCE2CA-C750-483C-810C-E4D8EAC9F629}" type="datetimeFigureOut">
              <a:rPr lang="en-IN" smtClean="0"/>
              <a:t>28-05-2024</a:t>
            </a:fld>
            <a:endParaRPr lang="en-IN"/>
          </a:p>
        </p:txBody>
      </p:sp>
      <p:sp>
        <p:nvSpPr>
          <p:cNvPr id="5" name="Footer Placeholder 4">
            <a:extLst>
              <a:ext uri="{FF2B5EF4-FFF2-40B4-BE49-F238E27FC236}">
                <a16:creationId xmlns:a16="http://schemas.microsoft.com/office/drawing/2014/main" id="{8B124003-999D-F72C-8E7F-0979753611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71E109-3284-AAC0-CCD6-583221029A4D}"/>
              </a:ext>
            </a:extLst>
          </p:cNvPr>
          <p:cNvSpPr>
            <a:spLocks noGrp="1"/>
          </p:cNvSpPr>
          <p:nvPr>
            <p:ph type="sldNum" sz="quarter" idx="12"/>
          </p:nvPr>
        </p:nvSpPr>
        <p:spPr/>
        <p:txBody>
          <a:bodyPr/>
          <a:lstStyle/>
          <a:p>
            <a:fld id="{AEA8C1DF-FDCC-4629-811B-D1B38DC03046}" type="slidenum">
              <a:rPr lang="en-IN" smtClean="0"/>
              <a:t>‹#›</a:t>
            </a:fld>
            <a:endParaRPr lang="en-IN"/>
          </a:p>
        </p:txBody>
      </p:sp>
    </p:spTree>
    <p:extLst>
      <p:ext uri="{BB962C8B-B14F-4D97-AF65-F5344CB8AC3E}">
        <p14:creationId xmlns:p14="http://schemas.microsoft.com/office/powerpoint/2010/main" val="129800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A8065-4564-283D-1226-351268073D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277D7E-00D4-1AAA-F89D-AF18BD804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7759ED-5F12-4D2A-8409-9FC50CCFE9B2}"/>
              </a:ext>
            </a:extLst>
          </p:cNvPr>
          <p:cNvSpPr>
            <a:spLocks noGrp="1"/>
          </p:cNvSpPr>
          <p:nvPr>
            <p:ph type="dt" sz="half" idx="10"/>
          </p:nvPr>
        </p:nvSpPr>
        <p:spPr/>
        <p:txBody>
          <a:bodyPr/>
          <a:lstStyle/>
          <a:p>
            <a:fld id="{1DFCE2CA-C750-483C-810C-E4D8EAC9F629}" type="datetimeFigureOut">
              <a:rPr lang="en-IN" smtClean="0"/>
              <a:t>28-05-2024</a:t>
            </a:fld>
            <a:endParaRPr lang="en-IN"/>
          </a:p>
        </p:txBody>
      </p:sp>
      <p:sp>
        <p:nvSpPr>
          <p:cNvPr id="5" name="Footer Placeholder 4">
            <a:extLst>
              <a:ext uri="{FF2B5EF4-FFF2-40B4-BE49-F238E27FC236}">
                <a16:creationId xmlns:a16="http://schemas.microsoft.com/office/drawing/2014/main" id="{B0DDFFA7-E555-28DE-BA41-3B6EFC08AB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607C44-2AAC-2F66-8E9E-633A3E5766E1}"/>
              </a:ext>
            </a:extLst>
          </p:cNvPr>
          <p:cNvSpPr>
            <a:spLocks noGrp="1"/>
          </p:cNvSpPr>
          <p:nvPr>
            <p:ph type="sldNum" sz="quarter" idx="12"/>
          </p:nvPr>
        </p:nvSpPr>
        <p:spPr/>
        <p:txBody>
          <a:bodyPr/>
          <a:lstStyle/>
          <a:p>
            <a:fld id="{AEA8C1DF-FDCC-4629-811B-D1B38DC03046}" type="slidenum">
              <a:rPr lang="en-IN" smtClean="0"/>
              <a:t>‹#›</a:t>
            </a:fld>
            <a:endParaRPr lang="en-IN"/>
          </a:p>
        </p:txBody>
      </p:sp>
    </p:spTree>
    <p:extLst>
      <p:ext uri="{BB962C8B-B14F-4D97-AF65-F5344CB8AC3E}">
        <p14:creationId xmlns:p14="http://schemas.microsoft.com/office/powerpoint/2010/main" val="360199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30DD-F3BC-FBF4-5C86-5BBBC32CE0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33EF05-C642-54C8-A9D4-9EC05697F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ABADAB-39B3-4022-9CE2-6BD630A7B9C1}"/>
              </a:ext>
            </a:extLst>
          </p:cNvPr>
          <p:cNvSpPr>
            <a:spLocks noGrp="1"/>
          </p:cNvSpPr>
          <p:nvPr>
            <p:ph type="dt" sz="half" idx="10"/>
          </p:nvPr>
        </p:nvSpPr>
        <p:spPr/>
        <p:txBody>
          <a:bodyPr/>
          <a:lstStyle/>
          <a:p>
            <a:fld id="{1DFCE2CA-C750-483C-810C-E4D8EAC9F629}" type="datetimeFigureOut">
              <a:rPr lang="en-IN" smtClean="0"/>
              <a:t>28-05-2024</a:t>
            </a:fld>
            <a:endParaRPr lang="en-IN"/>
          </a:p>
        </p:txBody>
      </p:sp>
      <p:sp>
        <p:nvSpPr>
          <p:cNvPr id="5" name="Footer Placeholder 4">
            <a:extLst>
              <a:ext uri="{FF2B5EF4-FFF2-40B4-BE49-F238E27FC236}">
                <a16:creationId xmlns:a16="http://schemas.microsoft.com/office/drawing/2014/main" id="{02D04E85-BD93-83C8-58B6-D6E98772F3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96E07C-1A51-D413-0BD7-1C9F9C508646}"/>
              </a:ext>
            </a:extLst>
          </p:cNvPr>
          <p:cNvSpPr>
            <a:spLocks noGrp="1"/>
          </p:cNvSpPr>
          <p:nvPr>
            <p:ph type="sldNum" sz="quarter" idx="12"/>
          </p:nvPr>
        </p:nvSpPr>
        <p:spPr/>
        <p:txBody>
          <a:bodyPr/>
          <a:lstStyle/>
          <a:p>
            <a:fld id="{AEA8C1DF-FDCC-4629-811B-D1B38DC03046}" type="slidenum">
              <a:rPr lang="en-IN" smtClean="0"/>
              <a:t>‹#›</a:t>
            </a:fld>
            <a:endParaRPr lang="en-IN"/>
          </a:p>
        </p:txBody>
      </p:sp>
    </p:spTree>
    <p:extLst>
      <p:ext uri="{BB962C8B-B14F-4D97-AF65-F5344CB8AC3E}">
        <p14:creationId xmlns:p14="http://schemas.microsoft.com/office/powerpoint/2010/main" val="337749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36D7-8079-B8AF-68E0-E846A94A1C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AA5B11-D6E4-A31E-D62C-80ADF7295A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E23EF5-B738-7E00-ADAB-520F1D2CC0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98EDA4-1E4F-9256-4CF3-8A46D6DB86F1}"/>
              </a:ext>
            </a:extLst>
          </p:cNvPr>
          <p:cNvSpPr>
            <a:spLocks noGrp="1"/>
          </p:cNvSpPr>
          <p:nvPr>
            <p:ph type="dt" sz="half" idx="10"/>
          </p:nvPr>
        </p:nvSpPr>
        <p:spPr/>
        <p:txBody>
          <a:bodyPr/>
          <a:lstStyle/>
          <a:p>
            <a:fld id="{1DFCE2CA-C750-483C-810C-E4D8EAC9F629}" type="datetimeFigureOut">
              <a:rPr lang="en-IN" smtClean="0"/>
              <a:t>28-05-2024</a:t>
            </a:fld>
            <a:endParaRPr lang="en-IN"/>
          </a:p>
        </p:txBody>
      </p:sp>
      <p:sp>
        <p:nvSpPr>
          <p:cNvPr id="6" name="Footer Placeholder 5">
            <a:extLst>
              <a:ext uri="{FF2B5EF4-FFF2-40B4-BE49-F238E27FC236}">
                <a16:creationId xmlns:a16="http://schemas.microsoft.com/office/drawing/2014/main" id="{6A16FA0B-0CAF-330E-91F1-3451055058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FF5B18-1C50-1FB8-6FE9-A462D9B9F25E}"/>
              </a:ext>
            </a:extLst>
          </p:cNvPr>
          <p:cNvSpPr>
            <a:spLocks noGrp="1"/>
          </p:cNvSpPr>
          <p:nvPr>
            <p:ph type="sldNum" sz="quarter" idx="12"/>
          </p:nvPr>
        </p:nvSpPr>
        <p:spPr/>
        <p:txBody>
          <a:bodyPr/>
          <a:lstStyle/>
          <a:p>
            <a:fld id="{AEA8C1DF-FDCC-4629-811B-D1B38DC03046}" type="slidenum">
              <a:rPr lang="en-IN" smtClean="0"/>
              <a:t>‹#›</a:t>
            </a:fld>
            <a:endParaRPr lang="en-IN"/>
          </a:p>
        </p:txBody>
      </p:sp>
    </p:spTree>
    <p:extLst>
      <p:ext uri="{BB962C8B-B14F-4D97-AF65-F5344CB8AC3E}">
        <p14:creationId xmlns:p14="http://schemas.microsoft.com/office/powerpoint/2010/main" val="532517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1820-B557-FB12-4851-B0986D0050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17DCA0-590E-C9BB-D30D-570727E159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E8C89-28AE-A49B-8AD1-3D3F68FBD5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EF77C7-21BD-30EB-FF00-AE066BDA3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65A9F7-7467-4932-0510-9F3E74E609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7FE4C8-AF5E-4D38-C8C8-7623B54E3495}"/>
              </a:ext>
            </a:extLst>
          </p:cNvPr>
          <p:cNvSpPr>
            <a:spLocks noGrp="1"/>
          </p:cNvSpPr>
          <p:nvPr>
            <p:ph type="dt" sz="half" idx="10"/>
          </p:nvPr>
        </p:nvSpPr>
        <p:spPr/>
        <p:txBody>
          <a:bodyPr/>
          <a:lstStyle/>
          <a:p>
            <a:fld id="{1DFCE2CA-C750-483C-810C-E4D8EAC9F629}" type="datetimeFigureOut">
              <a:rPr lang="en-IN" smtClean="0"/>
              <a:t>28-05-2024</a:t>
            </a:fld>
            <a:endParaRPr lang="en-IN"/>
          </a:p>
        </p:txBody>
      </p:sp>
      <p:sp>
        <p:nvSpPr>
          <p:cNvPr id="8" name="Footer Placeholder 7">
            <a:extLst>
              <a:ext uri="{FF2B5EF4-FFF2-40B4-BE49-F238E27FC236}">
                <a16:creationId xmlns:a16="http://schemas.microsoft.com/office/drawing/2014/main" id="{9DB33A84-2352-2841-07DD-CBE38C584C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32429B-2026-DE70-963C-3012F260B313}"/>
              </a:ext>
            </a:extLst>
          </p:cNvPr>
          <p:cNvSpPr>
            <a:spLocks noGrp="1"/>
          </p:cNvSpPr>
          <p:nvPr>
            <p:ph type="sldNum" sz="quarter" idx="12"/>
          </p:nvPr>
        </p:nvSpPr>
        <p:spPr/>
        <p:txBody>
          <a:bodyPr/>
          <a:lstStyle/>
          <a:p>
            <a:fld id="{AEA8C1DF-FDCC-4629-811B-D1B38DC03046}" type="slidenum">
              <a:rPr lang="en-IN" smtClean="0"/>
              <a:t>‹#›</a:t>
            </a:fld>
            <a:endParaRPr lang="en-IN"/>
          </a:p>
        </p:txBody>
      </p:sp>
    </p:spTree>
    <p:extLst>
      <p:ext uri="{BB962C8B-B14F-4D97-AF65-F5344CB8AC3E}">
        <p14:creationId xmlns:p14="http://schemas.microsoft.com/office/powerpoint/2010/main" val="3641958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AB15-103C-2200-C2EB-4E3DBE31C2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32726E-6E48-A4F7-57EE-1CE095DED55A}"/>
              </a:ext>
            </a:extLst>
          </p:cNvPr>
          <p:cNvSpPr>
            <a:spLocks noGrp="1"/>
          </p:cNvSpPr>
          <p:nvPr>
            <p:ph type="dt" sz="half" idx="10"/>
          </p:nvPr>
        </p:nvSpPr>
        <p:spPr/>
        <p:txBody>
          <a:bodyPr/>
          <a:lstStyle/>
          <a:p>
            <a:fld id="{1DFCE2CA-C750-483C-810C-E4D8EAC9F629}" type="datetimeFigureOut">
              <a:rPr lang="en-IN" smtClean="0"/>
              <a:t>28-05-2024</a:t>
            </a:fld>
            <a:endParaRPr lang="en-IN"/>
          </a:p>
        </p:txBody>
      </p:sp>
      <p:sp>
        <p:nvSpPr>
          <p:cNvPr id="4" name="Footer Placeholder 3">
            <a:extLst>
              <a:ext uri="{FF2B5EF4-FFF2-40B4-BE49-F238E27FC236}">
                <a16:creationId xmlns:a16="http://schemas.microsoft.com/office/drawing/2014/main" id="{51001001-E7C4-8C88-753B-AECB7EF818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F7477E-5FAF-ACF9-A235-E6EFA3222020}"/>
              </a:ext>
            </a:extLst>
          </p:cNvPr>
          <p:cNvSpPr>
            <a:spLocks noGrp="1"/>
          </p:cNvSpPr>
          <p:nvPr>
            <p:ph type="sldNum" sz="quarter" idx="12"/>
          </p:nvPr>
        </p:nvSpPr>
        <p:spPr/>
        <p:txBody>
          <a:bodyPr/>
          <a:lstStyle/>
          <a:p>
            <a:fld id="{AEA8C1DF-FDCC-4629-811B-D1B38DC03046}" type="slidenum">
              <a:rPr lang="en-IN" smtClean="0"/>
              <a:t>‹#›</a:t>
            </a:fld>
            <a:endParaRPr lang="en-IN"/>
          </a:p>
        </p:txBody>
      </p:sp>
    </p:spTree>
    <p:extLst>
      <p:ext uri="{BB962C8B-B14F-4D97-AF65-F5344CB8AC3E}">
        <p14:creationId xmlns:p14="http://schemas.microsoft.com/office/powerpoint/2010/main" val="288325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BD6242-8298-8DB6-52ED-1CB459170BA2}"/>
              </a:ext>
            </a:extLst>
          </p:cNvPr>
          <p:cNvSpPr>
            <a:spLocks noGrp="1"/>
          </p:cNvSpPr>
          <p:nvPr>
            <p:ph type="dt" sz="half" idx="10"/>
          </p:nvPr>
        </p:nvSpPr>
        <p:spPr/>
        <p:txBody>
          <a:bodyPr/>
          <a:lstStyle/>
          <a:p>
            <a:fld id="{1DFCE2CA-C750-483C-810C-E4D8EAC9F629}" type="datetimeFigureOut">
              <a:rPr lang="en-IN" smtClean="0"/>
              <a:t>28-05-2024</a:t>
            </a:fld>
            <a:endParaRPr lang="en-IN"/>
          </a:p>
        </p:txBody>
      </p:sp>
      <p:sp>
        <p:nvSpPr>
          <p:cNvPr id="3" name="Footer Placeholder 2">
            <a:extLst>
              <a:ext uri="{FF2B5EF4-FFF2-40B4-BE49-F238E27FC236}">
                <a16:creationId xmlns:a16="http://schemas.microsoft.com/office/drawing/2014/main" id="{4D90EF14-86BF-371E-5A67-2CBE4D9734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23564C-BBBD-7834-DA08-820930E11E7B}"/>
              </a:ext>
            </a:extLst>
          </p:cNvPr>
          <p:cNvSpPr>
            <a:spLocks noGrp="1"/>
          </p:cNvSpPr>
          <p:nvPr>
            <p:ph type="sldNum" sz="quarter" idx="12"/>
          </p:nvPr>
        </p:nvSpPr>
        <p:spPr/>
        <p:txBody>
          <a:bodyPr/>
          <a:lstStyle/>
          <a:p>
            <a:fld id="{AEA8C1DF-FDCC-4629-811B-D1B38DC03046}" type="slidenum">
              <a:rPr lang="en-IN" smtClean="0"/>
              <a:t>‹#›</a:t>
            </a:fld>
            <a:endParaRPr lang="en-IN"/>
          </a:p>
        </p:txBody>
      </p:sp>
    </p:spTree>
    <p:extLst>
      <p:ext uri="{BB962C8B-B14F-4D97-AF65-F5344CB8AC3E}">
        <p14:creationId xmlns:p14="http://schemas.microsoft.com/office/powerpoint/2010/main" val="889983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E08B-B904-648F-5F71-6468D16C9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3BC914-3974-01F0-2B89-DD94FCFE5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D7E9EF-0D2E-E457-60B0-1F316F139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C0979-F865-D42C-498E-EA54B93D06CE}"/>
              </a:ext>
            </a:extLst>
          </p:cNvPr>
          <p:cNvSpPr>
            <a:spLocks noGrp="1"/>
          </p:cNvSpPr>
          <p:nvPr>
            <p:ph type="dt" sz="half" idx="10"/>
          </p:nvPr>
        </p:nvSpPr>
        <p:spPr/>
        <p:txBody>
          <a:bodyPr/>
          <a:lstStyle/>
          <a:p>
            <a:fld id="{1DFCE2CA-C750-483C-810C-E4D8EAC9F629}" type="datetimeFigureOut">
              <a:rPr lang="en-IN" smtClean="0"/>
              <a:t>28-05-2024</a:t>
            </a:fld>
            <a:endParaRPr lang="en-IN"/>
          </a:p>
        </p:txBody>
      </p:sp>
      <p:sp>
        <p:nvSpPr>
          <p:cNvPr id="6" name="Footer Placeholder 5">
            <a:extLst>
              <a:ext uri="{FF2B5EF4-FFF2-40B4-BE49-F238E27FC236}">
                <a16:creationId xmlns:a16="http://schemas.microsoft.com/office/drawing/2014/main" id="{B028A176-F363-136A-DD63-F35852D557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2B5836-0700-97E1-DFDD-67EBADD7A9D3}"/>
              </a:ext>
            </a:extLst>
          </p:cNvPr>
          <p:cNvSpPr>
            <a:spLocks noGrp="1"/>
          </p:cNvSpPr>
          <p:nvPr>
            <p:ph type="sldNum" sz="quarter" idx="12"/>
          </p:nvPr>
        </p:nvSpPr>
        <p:spPr/>
        <p:txBody>
          <a:bodyPr/>
          <a:lstStyle/>
          <a:p>
            <a:fld id="{AEA8C1DF-FDCC-4629-811B-D1B38DC03046}" type="slidenum">
              <a:rPr lang="en-IN" smtClean="0"/>
              <a:t>‹#›</a:t>
            </a:fld>
            <a:endParaRPr lang="en-IN"/>
          </a:p>
        </p:txBody>
      </p:sp>
    </p:spTree>
    <p:extLst>
      <p:ext uri="{BB962C8B-B14F-4D97-AF65-F5344CB8AC3E}">
        <p14:creationId xmlns:p14="http://schemas.microsoft.com/office/powerpoint/2010/main" val="1204617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215E-89A7-BA2C-09BF-65996B154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D0D4EC-FAAB-1992-D77C-67CEE05303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C9DA79-EBAF-F2EC-3716-3C9D04772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EEA6F-13DF-AC6C-E130-A2A0B28604C8}"/>
              </a:ext>
            </a:extLst>
          </p:cNvPr>
          <p:cNvSpPr>
            <a:spLocks noGrp="1"/>
          </p:cNvSpPr>
          <p:nvPr>
            <p:ph type="dt" sz="half" idx="10"/>
          </p:nvPr>
        </p:nvSpPr>
        <p:spPr/>
        <p:txBody>
          <a:bodyPr/>
          <a:lstStyle/>
          <a:p>
            <a:fld id="{1DFCE2CA-C750-483C-810C-E4D8EAC9F629}" type="datetimeFigureOut">
              <a:rPr lang="en-IN" smtClean="0"/>
              <a:t>28-05-2024</a:t>
            </a:fld>
            <a:endParaRPr lang="en-IN"/>
          </a:p>
        </p:txBody>
      </p:sp>
      <p:sp>
        <p:nvSpPr>
          <p:cNvPr id="6" name="Footer Placeholder 5">
            <a:extLst>
              <a:ext uri="{FF2B5EF4-FFF2-40B4-BE49-F238E27FC236}">
                <a16:creationId xmlns:a16="http://schemas.microsoft.com/office/drawing/2014/main" id="{D44A58E1-8A02-68E2-0D8D-BD5FBF0A7E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D229B0-86A2-22DE-E04F-02585A329FD7}"/>
              </a:ext>
            </a:extLst>
          </p:cNvPr>
          <p:cNvSpPr>
            <a:spLocks noGrp="1"/>
          </p:cNvSpPr>
          <p:nvPr>
            <p:ph type="sldNum" sz="quarter" idx="12"/>
          </p:nvPr>
        </p:nvSpPr>
        <p:spPr/>
        <p:txBody>
          <a:bodyPr/>
          <a:lstStyle/>
          <a:p>
            <a:fld id="{AEA8C1DF-FDCC-4629-811B-D1B38DC03046}" type="slidenum">
              <a:rPr lang="en-IN" smtClean="0"/>
              <a:t>‹#›</a:t>
            </a:fld>
            <a:endParaRPr lang="en-IN"/>
          </a:p>
        </p:txBody>
      </p:sp>
    </p:spTree>
    <p:extLst>
      <p:ext uri="{BB962C8B-B14F-4D97-AF65-F5344CB8AC3E}">
        <p14:creationId xmlns:p14="http://schemas.microsoft.com/office/powerpoint/2010/main" val="3694549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259F03-48D2-90AF-E0BF-AEB8622230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A71929-5CD0-459A-09A4-FAD9CA40F5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A844BA-DFCB-1969-B0A5-EA9FEA4B1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CE2CA-C750-483C-810C-E4D8EAC9F629}" type="datetimeFigureOut">
              <a:rPr lang="en-IN" smtClean="0"/>
              <a:t>28-05-2024</a:t>
            </a:fld>
            <a:endParaRPr lang="en-IN"/>
          </a:p>
        </p:txBody>
      </p:sp>
      <p:sp>
        <p:nvSpPr>
          <p:cNvPr id="5" name="Footer Placeholder 4">
            <a:extLst>
              <a:ext uri="{FF2B5EF4-FFF2-40B4-BE49-F238E27FC236}">
                <a16:creationId xmlns:a16="http://schemas.microsoft.com/office/drawing/2014/main" id="{E13782AD-CB51-CF53-BAD2-AF6659E7C2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65F6C2-D850-184C-764C-5669F6507E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A8C1DF-FDCC-4629-811B-D1B38DC03046}" type="slidenum">
              <a:rPr lang="en-IN" smtClean="0"/>
              <a:t>‹#›</a:t>
            </a:fld>
            <a:endParaRPr lang="en-IN"/>
          </a:p>
        </p:txBody>
      </p:sp>
    </p:spTree>
    <p:extLst>
      <p:ext uri="{BB962C8B-B14F-4D97-AF65-F5344CB8AC3E}">
        <p14:creationId xmlns:p14="http://schemas.microsoft.com/office/powerpoint/2010/main" val="995299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CB32-A410-A422-6167-42F6C41424F9}"/>
              </a:ext>
            </a:extLst>
          </p:cNvPr>
          <p:cNvSpPr>
            <a:spLocks noGrp="1"/>
          </p:cNvSpPr>
          <p:nvPr>
            <p:ph type="ctrTitle"/>
          </p:nvPr>
        </p:nvSpPr>
        <p:spPr/>
        <p:txBody>
          <a:bodyPr/>
          <a:lstStyle/>
          <a:p>
            <a:r>
              <a:rPr lang="en-US" sz="4800" dirty="0"/>
              <a:t>Module-2</a:t>
            </a:r>
            <a:endParaRPr lang="en-IN" dirty="0"/>
          </a:p>
        </p:txBody>
      </p:sp>
      <p:sp>
        <p:nvSpPr>
          <p:cNvPr id="3" name="Subtitle 2">
            <a:extLst>
              <a:ext uri="{FF2B5EF4-FFF2-40B4-BE49-F238E27FC236}">
                <a16:creationId xmlns:a16="http://schemas.microsoft.com/office/drawing/2014/main" id="{91D3605B-173F-9424-F511-551825A7010D}"/>
              </a:ext>
            </a:extLst>
          </p:cNvPr>
          <p:cNvSpPr>
            <a:spLocks noGrp="1"/>
          </p:cNvSpPr>
          <p:nvPr>
            <p:ph type="subTitle" idx="1"/>
          </p:nvPr>
        </p:nvSpPr>
        <p:spPr/>
        <p:txBody>
          <a:bodyPr>
            <a:normAutofit/>
          </a:bodyPr>
          <a:lstStyle/>
          <a:p>
            <a:r>
              <a:rPr lang="en-IN" sz="3200" b="0" i="0" u="none" strike="noStrike" baseline="0" dirty="0">
                <a:latin typeface="Calibri" panose="020F0502020204030204" pitchFamily="34" charset="0"/>
              </a:rPr>
              <a:t>Clustering and Classification</a:t>
            </a:r>
            <a:endParaRPr lang="en-IN" sz="4000" dirty="0"/>
          </a:p>
        </p:txBody>
      </p:sp>
    </p:spTree>
    <p:extLst>
      <p:ext uri="{BB962C8B-B14F-4D97-AF65-F5344CB8AC3E}">
        <p14:creationId xmlns:p14="http://schemas.microsoft.com/office/powerpoint/2010/main" val="3155798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61B1-0E65-3275-06AD-730C5E1C34B6}"/>
              </a:ext>
            </a:extLst>
          </p:cNvPr>
          <p:cNvSpPr>
            <a:spLocks noGrp="1"/>
          </p:cNvSpPr>
          <p:nvPr>
            <p:ph type="title"/>
          </p:nvPr>
        </p:nvSpPr>
        <p:spPr/>
        <p:txBody>
          <a:bodyPr/>
          <a:lstStyle/>
          <a:p>
            <a:r>
              <a:rPr lang="en-US" b="1" i="0" dirty="0">
                <a:solidFill>
                  <a:srgbClr val="0D0D0D"/>
                </a:solidFill>
                <a:effectLst/>
                <a:latin typeface="Söhne"/>
              </a:rPr>
              <a:t>Hierarchical Clustering:</a:t>
            </a:r>
            <a:endParaRPr lang="en-IN" dirty="0"/>
          </a:p>
        </p:txBody>
      </p:sp>
      <p:sp>
        <p:nvSpPr>
          <p:cNvPr id="3" name="Content Placeholder 2">
            <a:extLst>
              <a:ext uri="{FF2B5EF4-FFF2-40B4-BE49-F238E27FC236}">
                <a16:creationId xmlns:a16="http://schemas.microsoft.com/office/drawing/2014/main" id="{27B00BBE-E6A7-67F7-EF43-9A56A07CA9D8}"/>
              </a:ext>
            </a:extLst>
          </p:cNvPr>
          <p:cNvSpPr>
            <a:spLocks noGrp="1"/>
          </p:cNvSpPr>
          <p:nvPr>
            <p:ph idx="1"/>
          </p:nvPr>
        </p:nvSpPr>
        <p:spPr>
          <a:xfrm>
            <a:off x="698240" y="1825625"/>
            <a:ext cx="10515600" cy="4351338"/>
          </a:xfrm>
        </p:spPr>
        <p:txBody>
          <a:bodyPr>
            <a:noAutofit/>
          </a:bodyPr>
          <a:lstStyle/>
          <a:p>
            <a:pPr algn="just">
              <a:buFont typeface="Arial" panose="020B0604020202020204" pitchFamily="34" charset="0"/>
              <a:buChar char="•"/>
            </a:pPr>
            <a:r>
              <a:rPr lang="en-US" sz="2000" b="0" i="0" dirty="0">
                <a:solidFill>
                  <a:srgbClr val="333333"/>
                </a:solidFill>
                <a:effectLst/>
                <a:latin typeface="inter-regular"/>
              </a:rPr>
              <a:t>Hierarchical clustering can be used as an alternative for the partitioned clustering as there is no requirement of pre-specifying the number of clusters to be created. In this technique, the dataset is divided into clusters to create a tree-like structure, which is also called a </a:t>
            </a:r>
            <a:r>
              <a:rPr lang="en-US" sz="2000" b="1" i="0" dirty="0">
                <a:solidFill>
                  <a:srgbClr val="333333"/>
                </a:solidFill>
                <a:effectLst/>
                <a:latin typeface="inter-bold"/>
              </a:rPr>
              <a:t>dendrogram</a:t>
            </a:r>
            <a:r>
              <a:rPr lang="en-US" sz="2000" b="0" i="0" dirty="0">
                <a:solidFill>
                  <a:srgbClr val="333333"/>
                </a:solidFill>
                <a:effectLst/>
                <a:latin typeface="inter-regular"/>
              </a:rPr>
              <a:t>. The observations or any number of clusters can be selected by cutting the tree at the correct level. The most common example of this method is the </a:t>
            </a:r>
            <a:r>
              <a:rPr lang="en-US" sz="2000" b="1" i="0" dirty="0">
                <a:solidFill>
                  <a:srgbClr val="333333"/>
                </a:solidFill>
                <a:effectLst/>
                <a:latin typeface="inter-bold"/>
              </a:rPr>
              <a:t>Agglomerative Hierarchical algorithm</a:t>
            </a:r>
            <a:r>
              <a:rPr lang="en-US" sz="2000" b="0" i="0" dirty="0">
                <a:solidFill>
                  <a:srgbClr val="333333"/>
                </a:solidFill>
                <a:effectLst/>
                <a:latin typeface="inter-regular"/>
              </a:rPr>
              <a:t>.</a:t>
            </a:r>
            <a:endParaRPr lang="en-IN" sz="2000" dirty="0"/>
          </a:p>
        </p:txBody>
      </p:sp>
      <p:pic>
        <p:nvPicPr>
          <p:cNvPr id="1026" name="Picture 2" descr="Clustering in Machine Learning">
            <a:extLst>
              <a:ext uri="{FF2B5EF4-FFF2-40B4-BE49-F238E27FC236}">
                <a16:creationId xmlns:a16="http://schemas.microsoft.com/office/drawing/2014/main" id="{43C08965-F16B-10D0-2D2B-5314FB91CE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9557" y="3368675"/>
            <a:ext cx="47625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896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1D7C-6A79-1A45-3A8D-16D20B59660B}"/>
              </a:ext>
            </a:extLst>
          </p:cNvPr>
          <p:cNvSpPr>
            <a:spLocks noGrp="1"/>
          </p:cNvSpPr>
          <p:nvPr>
            <p:ph type="title"/>
          </p:nvPr>
        </p:nvSpPr>
        <p:spPr/>
        <p:txBody>
          <a:bodyPr/>
          <a:lstStyle/>
          <a:p>
            <a:pPr algn="r"/>
            <a:r>
              <a:rPr lang="en-US" dirty="0"/>
              <a:t>Cont..</a:t>
            </a:r>
            <a:endParaRPr lang="en-IN" dirty="0"/>
          </a:p>
        </p:txBody>
      </p:sp>
      <p:sp>
        <p:nvSpPr>
          <p:cNvPr id="3" name="Content Placeholder 2">
            <a:extLst>
              <a:ext uri="{FF2B5EF4-FFF2-40B4-BE49-F238E27FC236}">
                <a16:creationId xmlns:a16="http://schemas.microsoft.com/office/drawing/2014/main" id="{1531DBA0-8D82-E218-09D2-A35D0766A228}"/>
              </a:ext>
            </a:extLst>
          </p:cNvPr>
          <p:cNvSpPr>
            <a:spLocks noGrp="1"/>
          </p:cNvSpPr>
          <p:nvPr>
            <p:ph idx="1"/>
          </p:nvPr>
        </p:nvSpPr>
        <p:spPr/>
        <p:txBody>
          <a:bodyPr>
            <a:normAutofit fontScale="92500" lnSpcReduction="10000"/>
          </a:bodyPr>
          <a:lstStyle/>
          <a:p>
            <a:pPr marL="0" indent="0" algn="just">
              <a:buNone/>
            </a:pPr>
            <a:r>
              <a:rPr lang="en-US" b="0" i="0" dirty="0">
                <a:solidFill>
                  <a:srgbClr val="333333"/>
                </a:solidFill>
                <a:effectLst/>
                <a:latin typeface="inter-regular"/>
              </a:rPr>
              <a:t>The hierarchical clustering technique has two approaches:</a:t>
            </a:r>
            <a:endParaRPr lang="en-US" i="0" dirty="0">
              <a:solidFill>
                <a:srgbClr val="000000"/>
              </a:solidFill>
              <a:effectLst/>
              <a:latin typeface="inter-bold"/>
            </a:endParaRPr>
          </a:p>
          <a:p>
            <a:pPr algn="just">
              <a:buFont typeface="+mj-lt"/>
              <a:buAutoNum type="arabicPeriod"/>
            </a:pPr>
            <a:r>
              <a:rPr lang="en-US" i="0" dirty="0">
                <a:solidFill>
                  <a:srgbClr val="000000"/>
                </a:solidFill>
                <a:effectLst/>
                <a:latin typeface="inter-bold"/>
              </a:rPr>
              <a:t>Agglomerative:</a:t>
            </a:r>
            <a:r>
              <a:rPr lang="en-US" i="0" dirty="0">
                <a:solidFill>
                  <a:srgbClr val="000000"/>
                </a:solidFill>
                <a:effectLst/>
                <a:latin typeface="inter-regular"/>
              </a:rPr>
              <a:t> Agglomerative is a </a:t>
            </a:r>
            <a:r>
              <a:rPr lang="en-US" i="0" dirty="0">
                <a:solidFill>
                  <a:srgbClr val="000000"/>
                </a:solidFill>
                <a:effectLst/>
                <a:latin typeface="inter-bold"/>
              </a:rPr>
              <a:t>bottom-up</a:t>
            </a:r>
            <a:r>
              <a:rPr lang="en-US" i="0" dirty="0">
                <a:solidFill>
                  <a:srgbClr val="000000"/>
                </a:solidFill>
                <a:effectLst/>
                <a:latin typeface="inter-regular"/>
              </a:rPr>
              <a:t> approach, in which the algorithm starts with taking all data points as single clusters and merging them until one cluster is left.</a:t>
            </a:r>
          </a:p>
          <a:p>
            <a:pPr algn="l">
              <a:buFont typeface="Arial" panose="020B0604020202020204" pitchFamily="34" charset="0"/>
              <a:buChar char="•"/>
            </a:pPr>
            <a:r>
              <a:rPr lang="en-US" i="0" dirty="0">
                <a:solidFill>
                  <a:srgbClr val="0D0D0D"/>
                </a:solidFill>
                <a:effectLst/>
                <a:latin typeface="Söhne"/>
              </a:rPr>
              <a:t>Operation</a:t>
            </a:r>
            <a:r>
              <a:rPr lang="en-US" b="1" i="0" dirty="0">
                <a:solidFill>
                  <a:srgbClr val="0D0D0D"/>
                </a:solidFill>
                <a:effectLst/>
                <a:latin typeface="Söhne"/>
              </a:rPr>
              <a:t>: </a:t>
            </a:r>
            <a:r>
              <a:rPr lang="en-US" b="0" i="0" dirty="0">
                <a:solidFill>
                  <a:srgbClr val="0D0D0D"/>
                </a:solidFill>
                <a:effectLst/>
                <a:latin typeface="Söhne"/>
              </a:rPr>
              <a:t>Starts with each data point as a single-cluster.</a:t>
            </a:r>
          </a:p>
          <a:p>
            <a:pPr algn="l">
              <a:buFont typeface="Arial" panose="020B0604020202020204" pitchFamily="34" charset="0"/>
              <a:buChar char="•"/>
            </a:pPr>
            <a:r>
              <a:rPr lang="en-US" b="0" i="0" dirty="0">
                <a:solidFill>
                  <a:srgbClr val="0D0D0D"/>
                </a:solidFill>
                <a:effectLst/>
                <a:latin typeface="Söhne"/>
              </a:rPr>
              <a:t>Iteratively merges the two closest clusters until the desired number of clusters is reached</a:t>
            </a:r>
          </a:p>
          <a:p>
            <a:pPr marL="0" indent="0" algn="just">
              <a:buNone/>
            </a:pPr>
            <a:r>
              <a:rPr lang="en-US" i="0" dirty="0">
                <a:solidFill>
                  <a:srgbClr val="000000"/>
                </a:solidFill>
                <a:effectLst/>
                <a:latin typeface="inter-bold"/>
              </a:rPr>
              <a:t>2. Divisive:</a:t>
            </a:r>
            <a:r>
              <a:rPr lang="en-US" i="0" dirty="0">
                <a:solidFill>
                  <a:srgbClr val="000000"/>
                </a:solidFill>
                <a:effectLst/>
                <a:latin typeface="inter-regular"/>
              </a:rPr>
              <a:t> Divisive algorithm is the reverse of the agglomerative algorithm as it is a </a:t>
            </a:r>
            <a:r>
              <a:rPr lang="en-US" i="0" dirty="0">
                <a:solidFill>
                  <a:srgbClr val="000000"/>
                </a:solidFill>
                <a:effectLst/>
                <a:latin typeface="inter-bold"/>
              </a:rPr>
              <a:t>top-down approach.</a:t>
            </a:r>
          </a:p>
          <a:p>
            <a:pPr algn="l">
              <a:buFont typeface="Arial" panose="020B0604020202020204" pitchFamily="34" charset="0"/>
              <a:buChar char="•"/>
            </a:pPr>
            <a:r>
              <a:rPr lang="en-US" i="0" dirty="0">
                <a:solidFill>
                  <a:srgbClr val="0D0D0D"/>
                </a:solidFill>
                <a:effectLst/>
                <a:latin typeface="Söhne"/>
              </a:rPr>
              <a:t>Operation: </a:t>
            </a:r>
            <a:r>
              <a:rPr lang="en-US" b="0" i="0" dirty="0">
                <a:solidFill>
                  <a:srgbClr val="0D0D0D"/>
                </a:solidFill>
                <a:effectLst/>
                <a:latin typeface="Söhne"/>
              </a:rPr>
              <a:t>Starts with all data points in a single cluster.</a:t>
            </a:r>
          </a:p>
          <a:p>
            <a:pPr algn="l">
              <a:buFont typeface="Arial" panose="020B0604020202020204" pitchFamily="34" charset="0"/>
              <a:buChar char="•"/>
            </a:pPr>
            <a:r>
              <a:rPr lang="en-US" b="0" i="0" dirty="0">
                <a:solidFill>
                  <a:srgbClr val="0D0D0D"/>
                </a:solidFill>
                <a:effectLst/>
                <a:latin typeface="Söhne"/>
              </a:rPr>
              <a:t>Recursively splits the cluster until each data point is in its own cluster.</a:t>
            </a:r>
          </a:p>
          <a:p>
            <a:pPr algn="just">
              <a:buFont typeface="+mj-lt"/>
              <a:buAutoNum type="arabicPeriod"/>
            </a:pPr>
            <a:endParaRPr lang="en-US"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71167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103A-F61E-8AF9-C678-C4043B51242A}"/>
              </a:ext>
            </a:extLst>
          </p:cNvPr>
          <p:cNvSpPr>
            <a:spLocks noGrp="1"/>
          </p:cNvSpPr>
          <p:nvPr>
            <p:ph type="title"/>
          </p:nvPr>
        </p:nvSpPr>
        <p:spPr/>
        <p:txBody>
          <a:bodyPr/>
          <a:lstStyle/>
          <a:p>
            <a:pPr algn="r"/>
            <a:r>
              <a:rPr lang="en-US" dirty="0"/>
              <a:t>Cont..</a:t>
            </a:r>
            <a:endParaRPr lang="en-IN" dirty="0"/>
          </a:p>
        </p:txBody>
      </p:sp>
      <p:sp>
        <p:nvSpPr>
          <p:cNvPr id="3" name="Content Placeholder 2">
            <a:extLst>
              <a:ext uri="{FF2B5EF4-FFF2-40B4-BE49-F238E27FC236}">
                <a16:creationId xmlns:a16="http://schemas.microsoft.com/office/drawing/2014/main" id="{F12561BF-7E75-3AB8-664F-45C4E13879C2}"/>
              </a:ext>
            </a:extLst>
          </p:cNvPr>
          <p:cNvSpPr>
            <a:spLocks noGrp="1"/>
          </p:cNvSpPr>
          <p:nvPr>
            <p:ph idx="1"/>
          </p:nvPr>
        </p:nvSpPr>
        <p:spPr/>
        <p:txBody>
          <a:bodyPr/>
          <a:lstStyle/>
          <a:p>
            <a:pPr algn="l">
              <a:buFont typeface="Arial" panose="020B0604020202020204" pitchFamily="34" charset="0"/>
              <a:buChar char="•"/>
            </a:pPr>
            <a:r>
              <a:rPr lang="en-US" i="0" dirty="0">
                <a:solidFill>
                  <a:srgbClr val="0D0D0D"/>
                </a:solidFill>
                <a:effectLst/>
                <a:latin typeface="Söhne"/>
              </a:rPr>
              <a:t>Advantages:</a:t>
            </a:r>
          </a:p>
          <a:p>
            <a:pPr marL="742950" lvl="1" indent="-285750" algn="l">
              <a:buFont typeface="Arial" panose="020B0604020202020204" pitchFamily="34" charset="0"/>
              <a:buChar char="•"/>
            </a:pPr>
            <a:r>
              <a:rPr lang="en-US" i="0" dirty="0">
                <a:solidFill>
                  <a:srgbClr val="0D0D0D"/>
                </a:solidFill>
                <a:effectLst/>
                <a:latin typeface="Söhne"/>
              </a:rPr>
              <a:t>Does not require specifying the number of clusters beforehand.</a:t>
            </a:r>
          </a:p>
          <a:p>
            <a:pPr marL="742950" lvl="1" indent="-285750" algn="l">
              <a:buFont typeface="Arial" panose="020B0604020202020204" pitchFamily="34" charset="0"/>
              <a:buChar char="•"/>
            </a:pPr>
            <a:r>
              <a:rPr lang="en-US" i="0" dirty="0">
                <a:solidFill>
                  <a:srgbClr val="0D0D0D"/>
                </a:solidFill>
                <a:effectLst/>
                <a:latin typeface="Söhne"/>
              </a:rPr>
              <a:t>Provides a hierarchical structure of clusters, allowing for different levels of granularity.</a:t>
            </a:r>
          </a:p>
          <a:p>
            <a:pPr algn="l">
              <a:buFont typeface="Arial" panose="020B0604020202020204" pitchFamily="34" charset="0"/>
              <a:buChar char="•"/>
            </a:pPr>
            <a:r>
              <a:rPr lang="en-US" i="0" dirty="0">
                <a:solidFill>
                  <a:srgbClr val="0D0D0D"/>
                </a:solidFill>
                <a:effectLst/>
                <a:latin typeface="Söhne"/>
              </a:rPr>
              <a:t>Limitations:</a:t>
            </a:r>
          </a:p>
          <a:p>
            <a:pPr marL="742950" lvl="1" indent="-285750" algn="l">
              <a:buFont typeface="Arial" panose="020B0604020202020204" pitchFamily="34" charset="0"/>
              <a:buChar char="•"/>
            </a:pPr>
            <a:r>
              <a:rPr lang="en-US" b="0" i="0" dirty="0">
                <a:solidFill>
                  <a:srgbClr val="0D0D0D"/>
                </a:solidFill>
                <a:effectLst/>
                <a:latin typeface="Söhne"/>
              </a:rPr>
              <a:t>Can be computationally expensive, especially for large datasets.</a:t>
            </a:r>
          </a:p>
          <a:p>
            <a:pPr marL="742950" lvl="1" indent="-285750" algn="l">
              <a:buFont typeface="Arial" panose="020B0604020202020204" pitchFamily="34" charset="0"/>
              <a:buChar char="•"/>
            </a:pPr>
            <a:r>
              <a:rPr lang="en-US" b="0" i="0" dirty="0">
                <a:solidFill>
                  <a:srgbClr val="0D0D0D"/>
                </a:solidFill>
                <a:effectLst/>
                <a:latin typeface="Söhne"/>
              </a:rPr>
              <a:t>Dendrogram interpretation can be subjective, requiring manual inspection to determine the optimal number of clusters.</a:t>
            </a:r>
          </a:p>
          <a:p>
            <a:pPr marL="0" indent="0">
              <a:buNone/>
            </a:pPr>
            <a:endParaRPr lang="en-IN" dirty="0"/>
          </a:p>
        </p:txBody>
      </p:sp>
    </p:spTree>
    <p:extLst>
      <p:ext uri="{BB962C8B-B14F-4D97-AF65-F5344CB8AC3E}">
        <p14:creationId xmlns:p14="http://schemas.microsoft.com/office/powerpoint/2010/main" val="3122845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03416-53B1-C3F6-5FC1-A6849B68EB3B}"/>
              </a:ext>
            </a:extLst>
          </p:cNvPr>
          <p:cNvSpPr>
            <a:spLocks noGrp="1"/>
          </p:cNvSpPr>
          <p:nvPr>
            <p:ph type="title"/>
          </p:nvPr>
        </p:nvSpPr>
        <p:spPr/>
        <p:txBody>
          <a:bodyPr>
            <a:normAutofit/>
          </a:bodyPr>
          <a:lstStyle/>
          <a:p>
            <a:pPr algn="ctr"/>
            <a:r>
              <a:rPr lang="en-US" sz="3600" b="1" i="0" dirty="0">
                <a:solidFill>
                  <a:srgbClr val="0D0D0D"/>
                </a:solidFill>
                <a:effectLst/>
                <a:latin typeface="Söhne"/>
              </a:rPr>
              <a:t>DBSCAN (Density-Based Spatial Clustering of Applications with Noise)</a:t>
            </a:r>
            <a:endParaRPr lang="en-IN" sz="3600" dirty="0"/>
          </a:p>
        </p:txBody>
      </p:sp>
      <p:sp>
        <p:nvSpPr>
          <p:cNvPr id="3" name="Content Placeholder 2">
            <a:extLst>
              <a:ext uri="{FF2B5EF4-FFF2-40B4-BE49-F238E27FC236}">
                <a16:creationId xmlns:a16="http://schemas.microsoft.com/office/drawing/2014/main" id="{A549F9D1-E921-3747-1686-6A80D7A4F5A8}"/>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0D0D0D"/>
                </a:solidFill>
                <a:effectLst/>
              </a:rPr>
              <a:t>DBSCAN is a density-based clustering algorithm that groups together points based on density within neighborhoods.</a:t>
            </a:r>
          </a:p>
          <a:p>
            <a:pPr algn="l" fontAlgn="base"/>
            <a:r>
              <a:rPr lang="en-US" sz="2000" b="0" i="0" dirty="0">
                <a:solidFill>
                  <a:srgbClr val="273239"/>
                </a:solidFill>
                <a:effectLst/>
              </a:rPr>
              <a:t>Clusters are dense regions in the data space, separated by regions of the lower density of points. The </a:t>
            </a:r>
            <a:r>
              <a:rPr lang="en-US" sz="2000" b="1" i="1" dirty="0">
                <a:solidFill>
                  <a:srgbClr val="273239"/>
                </a:solidFill>
                <a:effectLst/>
              </a:rPr>
              <a:t>DBSCAN algorithm</a:t>
            </a:r>
            <a:r>
              <a:rPr lang="en-US" sz="2000" b="0" i="0" dirty="0">
                <a:solidFill>
                  <a:srgbClr val="273239"/>
                </a:solidFill>
                <a:effectLst/>
              </a:rPr>
              <a:t> is based on this intuitive notion of “clusters” and “noise”. The key idea is that for each point of a cluster, the neighborhood of a given radius has to contain at least a minimum number of points. </a:t>
            </a:r>
          </a:p>
        </p:txBody>
      </p:sp>
      <p:pic>
        <p:nvPicPr>
          <p:cNvPr id="2050" name="Picture 2">
            <a:extLst>
              <a:ext uri="{FF2B5EF4-FFF2-40B4-BE49-F238E27FC236}">
                <a16:creationId xmlns:a16="http://schemas.microsoft.com/office/drawing/2014/main" id="{A96DFC8F-DA35-30F6-66F8-5B2084FAA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6363" y="3687248"/>
            <a:ext cx="5017050" cy="2805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944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83B4-BFDB-74A4-EB2A-0FCA32E38C7C}"/>
              </a:ext>
            </a:extLst>
          </p:cNvPr>
          <p:cNvSpPr>
            <a:spLocks noGrp="1"/>
          </p:cNvSpPr>
          <p:nvPr>
            <p:ph type="title"/>
          </p:nvPr>
        </p:nvSpPr>
        <p:spPr/>
        <p:txBody>
          <a:bodyPr/>
          <a:lstStyle/>
          <a:p>
            <a:pPr algn="r"/>
            <a:r>
              <a:rPr lang="en-US" dirty="0"/>
              <a:t>Cont..</a:t>
            </a:r>
            <a:endParaRPr lang="en-IN" dirty="0"/>
          </a:p>
        </p:txBody>
      </p:sp>
      <p:sp>
        <p:nvSpPr>
          <p:cNvPr id="3" name="Content Placeholder 2">
            <a:extLst>
              <a:ext uri="{FF2B5EF4-FFF2-40B4-BE49-F238E27FC236}">
                <a16:creationId xmlns:a16="http://schemas.microsoft.com/office/drawing/2014/main" id="{6F333F0E-921E-68F4-A3E8-904AD64DC6D4}"/>
              </a:ext>
            </a:extLst>
          </p:cNvPr>
          <p:cNvSpPr>
            <a:spLocks noGrp="1"/>
          </p:cNvSpPr>
          <p:nvPr>
            <p:ph idx="1"/>
          </p:nvPr>
        </p:nvSpPr>
        <p:spPr/>
        <p:txBody>
          <a:bodyPr>
            <a:normAutofit fontScale="92500" lnSpcReduction="10000"/>
          </a:bodyPr>
          <a:lstStyle/>
          <a:p>
            <a:pPr algn="just"/>
            <a:r>
              <a:rPr lang="en-US" b="0" i="0" dirty="0">
                <a:solidFill>
                  <a:srgbClr val="273239"/>
                </a:solidFill>
                <a:effectLst/>
                <a:latin typeface="Nunito" pitchFamily="2" charset="0"/>
              </a:rPr>
              <a:t>Partitioning methods (K-means, PAM clustering) and hierarchical clustering work for finding spherical-shaped clusters or convex clusters. In other words, they are suitable only for compact and well-separated clusters. Moreover, they are also severely affected by the presence of noise and outliers in the data.</a:t>
            </a:r>
            <a:endParaRPr lang="en-US" b="0" i="0" dirty="0">
              <a:solidFill>
                <a:srgbClr val="0D0D0D"/>
              </a:solidFill>
              <a:effectLst/>
              <a:latin typeface="Söhne"/>
            </a:endParaRPr>
          </a:p>
          <a:p>
            <a:pPr algn="just">
              <a:buFont typeface="Arial" panose="020B0604020202020204" pitchFamily="34" charset="0"/>
              <a:buChar char="•"/>
            </a:pPr>
            <a:r>
              <a:rPr lang="en-US" i="0" dirty="0">
                <a:solidFill>
                  <a:srgbClr val="0D0D0D"/>
                </a:solidFill>
                <a:effectLst/>
                <a:latin typeface="Söhne"/>
              </a:rPr>
              <a:t>Operation: It identifies core points (dense regions), expands clusters from core points, and labels points as noise if they are not in dense regions.</a:t>
            </a:r>
          </a:p>
          <a:p>
            <a:pPr algn="just">
              <a:buFont typeface="Arial" panose="020B0604020202020204" pitchFamily="34" charset="0"/>
              <a:buChar char="•"/>
            </a:pPr>
            <a:r>
              <a:rPr lang="en-US" i="0" dirty="0">
                <a:solidFill>
                  <a:srgbClr val="0D0D0D"/>
                </a:solidFill>
                <a:effectLst/>
                <a:latin typeface="Söhne"/>
              </a:rPr>
              <a:t>Advantages: Can discover clusters of arbitrary shapes, robust to noise and outliers, does not require specifying the number of clusters beforehand.</a:t>
            </a:r>
          </a:p>
          <a:p>
            <a:pPr algn="just">
              <a:buFont typeface="Arial" panose="020B0604020202020204" pitchFamily="34" charset="0"/>
              <a:buChar char="•"/>
            </a:pPr>
            <a:r>
              <a:rPr lang="en-US" i="0" dirty="0">
                <a:solidFill>
                  <a:srgbClr val="0D0D0D"/>
                </a:solidFill>
                <a:effectLst/>
                <a:latin typeface="Söhne"/>
              </a:rPr>
              <a:t>Limitations</a:t>
            </a:r>
            <a:r>
              <a:rPr lang="en-US" b="1" i="0" dirty="0">
                <a:solidFill>
                  <a:srgbClr val="0D0D0D"/>
                </a:solidFill>
                <a:effectLst/>
                <a:latin typeface="Söhne"/>
              </a:rPr>
              <a:t>:</a:t>
            </a:r>
            <a:r>
              <a:rPr lang="en-US" b="0" i="0" dirty="0">
                <a:solidFill>
                  <a:srgbClr val="0D0D0D"/>
                </a:solidFill>
                <a:effectLst/>
                <a:latin typeface="Söhne"/>
              </a:rPr>
              <a:t> Sensitive to the choice of distance metric and neighborhood size parameters, may struggle with clusters of varying densities</a:t>
            </a:r>
          </a:p>
          <a:p>
            <a:endParaRPr lang="en-IN" dirty="0"/>
          </a:p>
        </p:txBody>
      </p:sp>
    </p:spTree>
    <p:extLst>
      <p:ext uri="{BB962C8B-B14F-4D97-AF65-F5344CB8AC3E}">
        <p14:creationId xmlns:p14="http://schemas.microsoft.com/office/powerpoint/2010/main" val="2333718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764D-F669-B7D1-F44D-7D45DC078CBD}"/>
              </a:ext>
            </a:extLst>
          </p:cNvPr>
          <p:cNvSpPr>
            <a:spLocks noGrp="1"/>
          </p:cNvSpPr>
          <p:nvPr>
            <p:ph type="title"/>
          </p:nvPr>
        </p:nvSpPr>
        <p:spPr>
          <a:xfrm>
            <a:off x="838200" y="243827"/>
            <a:ext cx="10515600" cy="1325563"/>
          </a:xfrm>
        </p:spPr>
        <p:txBody>
          <a:bodyPr>
            <a:normAutofit/>
          </a:bodyPr>
          <a:lstStyle/>
          <a:p>
            <a:r>
              <a:rPr lang="en-US" sz="4000" b="0" i="0" dirty="0">
                <a:solidFill>
                  <a:srgbClr val="0D0D0D"/>
                </a:solidFill>
                <a:effectLst/>
                <a:latin typeface="Söhne"/>
              </a:rPr>
              <a:t>Word and phrase-based clustering techniques</a:t>
            </a:r>
            <a:endParaRPr lang="en-IN" sz="4000" dirty="0"/>
          </a:p>
        </p:txBody>
      </p:sp>
      <p:sp>
        <p:nvSpPr>
          <p:cNvPr id="3" name="Content Placeholder 2">
            <a:extLst>
              <a:ext uri="{FF2B5EF4-FFF2-40B4-BE49-F238E27FC236}">
                <a16:creationId xmlns:a16="http://schemas.microsoft.com/office/drawing/2014/main" id="{4E70432B-5F7E-4572-4B41-5775E62BC832}"/>
              </a:ext>
            </a:extLst>
          </p:cNvPr>
          <p:cNvSpPr>
            <a:spLocks noGrp="1"/>
          </p:cNvSpPr>
          <p:nvPr>
            <p:ph idx="1"/>
          </p:nvPr>
        </p:nvSpPr>
        <p:spPr/>
        <p:txBody>
          <a:bodyPr/>
          <a:lstStyle/>
          <a:p>
            <a:r>
              <a:rPr lang="en-US" b="0" i="0" dirty="0">
                <a:solidFill>
                  <a:srgbClr val="0D0D0D"/>
                </a:solidFill>
                <a:effectLst/>
                <a:latin typeface="Söhne"/>
              </a:rPr>
              <a:t>Word and phrase-based clustering techniques aim to group together similar words or phrases based on their semantic or syntactic similarities. These methods play a crucial role in various natural language processing (NLP) tasks, including document clustering, topic modeling, and semantic analysis.</a:t>
            </a:r>
          </a:p>
          <a:p>
            <a:r>
              <a:rPr lang="en-IN" i="0" dirty="0">
                <a:solidFill>
                  <a:srgbClr val="0D0D0D"/>
                </a:solidFill>
                <a:effectLst/>
                <a:latin typeface="Söhne"/>
              </a:rPr>
              <a:t>Word Embedding Clustering:</a:t>
            </a:r>
            <a:endParaRPr lang="en-US" dirty="0">
              <a:solidFill>
                <a:srgbClr val="0D0D0D"/>
              </a:solidFill>
              <a:latin typeface="Söhne"/>
            </a:endParaRPr>
          </a:p>
          <a:p>
            <a:r>
              <a:rPr lang="en-IN" i="0" dirty="0">
                <a:solidFill>
                  <a:srgbClr val="0D0D0D"/>
                </a:solidFill>
                <a:effectLst/>
                <a:latin typeface="Söhne"/>
              </a:rPr>
              <a:t>Phrase Extraction</a:t>
            </a:r>
          </a:p>
          <a:p>
            <a:r>
              <a:rPr lang="en-IN" i="0" dirty="0">
                <a:solidFill>
                  <a:srgbClr val="0D0D0D"/>
                </a:solidFill>
                <a:effectLst/>
                <a:latin typeface="Söhne"/>
              </a:rPr>
              <a:t>N-Gram Clustering</a:t>
            </a:r>
            <a:endParaRPr lang="en-IN" dirty="0"/>
          </a:p>
        </p:txBody>
      </p:sp>
    </p:spTree>
    <p:extLst>
      <p:ext uri="{BB962C8B-B14F-4D97-AF65-F5344CB8AC3E}">
        <p14:creationId xmlns:p14="http://schemas.microsoft.com/office/powerpoint/2010/main" val="80254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693C-3AFC-3154-C254-CDC56F763842}"/>
              </a:ext>
            </a:extLst>
          </p:cNvPr>
          <p:cNvSpPr>
            <a:spLocks noGrp="1"/>
          </p:cNvSpPr>
          <p:nvPr>
            <p:ph type="title"/>
          </p:nvPr>
        </p:nvSpPr>
        <p:spPr/>
        <p:txBody>
          <a:bodyPr/>
          <a:lstStyle/>
          <a:p>
            <a:pPr algn="r"/>
            <a:r>
              <a:rPr lang="en-US" dirty="0"/>
              <a:t>Cont..</a:t>
            </a:r>
            <a:endParaRPr lang="en-IN" dirty="0"/>
          </a:p>
        </p:txBody>
      </p:sp>
      <p:sp>
        <p:nvSpPr>
          <p:cNvPr id="3" name="Content Placeholder 2">
            <a:extLst>
              <a:ext uri="{FF2B5EF4-FFF2-40B4-BE49-F238E27FC236}">
                <a16:creationId xmlns:a16="http://schemas.microsoft.com/office/drawing/2014/main" id="{C9293BF1-B91B-019D-2CFF-5EDB0B703E76}"/>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0D0D0D"/>
                </a:solidFill>
                <a:effectLst/>
                <a:latin typeface="Söhne"/>
              </a:rPr>
              <a:t>Word embeddings : It represent words as dense vectors in a continuous vector space, where the position of each word vector reflects its semantic meaning.</a:t>
            </a:r>
          </a:p>
          <a:p>
            <a:pPr marL="742950" lvl="1" indent="-285750" algn="l">
              <a:buFont typeface="Arial" panose="020B0604020202020204" pitchFamily="34" charset="0"/>
              <a:buChar char="•"/>
            </a:pPr>
            <a:r>
              <a:rPr lang="en-US" b="0" i="0" dirty="0">
                <a:solidFill>
                  <a:srgbClr val="0D0D0D"/>
                </a:solidFill>
                <a:effectLst/>
                <a:latin typeface="Söhne"/>
              </a:rPr>
              <a:t>Pre-trained word embeddings (e.g., Word2Vec, </a:t>
            </a:r>
            <a:r>
              <a:rPr lang="en-US" b="0" i="0" dirty="0" err="1">
                <a:solidFill>
                  <a:srgbClr val="0D0D0D"/>
                </a:solidFill>
                <a:effectLst/>
                <a:latin typeface="Söhne"/>
              </a:rPr>
              <a:t>GloVe</a:t>
            </a:r>
            <a:r>
              <a:rPr lang="en-US" b="0" i="0" dirty="0">
                <a:solidFill>
                  <a:srgbClr val="0D0D0D"/>
                </a:solidFill>
                <a:effectLst/>
                <a:latin typeface="Söhne"/>
              </a:rPr>
              <a:t>) are applied to transform each word in the text corpus into a numerical vector representation.</a:t>
            </a:r>
          </a:p>
          <a:p>
            <a:pPr marL="742950" lvl="1" indent="-285750" algn="l">
              <a:buFont typeface="Arial" panose="020B0604020202020204" pitchFamily="34" charset="0"/>
              <a:buChar char="•"/>
            </a:pPr>
            <a:r>
              <a:rPr lang="en-US" b="0" i="0" dirty="0">
                <a:solidFill>
                  <a:srgbClr val="0D0D0D"/>
                </a:solidFill>
                <a:effectLst/>
                <a:latin typeface="Söhne"/>
              </a:rPr>
              <a:t>Clustering algorithms such as K-Means, hierarchical clustering, or DBSCAN can then be used to group similar word vectors together.</a:t>
            </a:r>
          </a:p>
          <a:p>
            <a:pPr algn="l">
              <a:buFont typeface="Arial" panose="020B0604020202020204" pitchFamily="34" charset="0"/>
              <a:buChar char="•"/>
            </a:pPr>
            <a:r>
              <a:rPr lang="en-US" b="0" i="0" dirty="0">
                <a:solidFill>
                  <a:srgbClr val="0D0D0D"/>
                </a:solidFill>
                <a:effectLst/>
                <a:latin typeface="Söhne"/>
              </a:rPr>
              <a:t>Phrases extraction:  are meaningful multi-word expressions that convey specific semantic or syntactic information.</a:t>
            </a:r>
          </a:p>
          <a:p>
            <a:pPr marL="742950" lvl="1" indent="-285750" algn="l">
              <a:buFont typeface="Arial" panose="020B0604020202020204" pitchFamily="34" charset="0"/>
              <a:buChar char="•"/>
            </a:pPr>
            <a:r>
              <a:rPr lang="en-US" b="0" i="0" dirty="0">
                <a:solidFill>
                  <a:srgbClr val="0D0D0D"/>
                </a:solidFill>
                <a:effectLst/>
                <a:latin typeface="Söhne"/>
              </a:rPr>
              <a:t>Phrase extraction techniques aim to identify and extract meaningful phrases from text data using linguistic patterns, syntactic structures, or statistical measures.</a:t>
            </a:r>
          </a:p>
          <a:p>
            <a:pPr marL="742950" lvl="1" indent="-285750" algn="l">
              <a:buFont typeface="Arial" panose="020B0604020202020204" pitchFamily="34" charset="0"/>
              <a:buChar char="•"/>
            </a:pPr>
            <a:r>
              <a:rPr lang="en-US" b="0" i="0" dirty="0">
                <a:solidFill>
                  <a:srgbClr val="0D0D0D"/>
                </a:solidFill>
                <a:effectLst/>
                <a:latin typeface="Söhne"/>
              </a:rPr>
              <a:t>Once phrases are extracted, clustering algorithms can be applied to group similar phrases together based on their semantic or syntactic similarities.</a:t>
            </a:r>
          </a:p>
          <a:p>
            <a:endParaRPr lang="en-IN" dirty="0"/>
          </a:p>
        </p:txBody>
      </p:sp>
    </p:spTree>
    <p:extLst>
      <p:ext uri="{BB962C8B-B14F-4D97-AF65-F5344CB8AC3E}">
        <p14:creationId xmlns:p14="http://schemas.microsoft.com/office/powerpoint/2010/main" val="744410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5533-E5CB-E583-340F-A72D2816983D}"/>
              </a:ext>
            </a:extLst>
          </p:cNvPr>
          <p:cNvSpPr>
            <a:spLocks noGrp="1"/>
          </p:cNvSpPr>
          <p:nvPr>
            <p:ph type="title"/>
          </p:nvPr>
        </p:nvSpPr>
        <p:spPr/>
        <p:txBody>
          <a:bodyPr/>
          <a:lstStyle/>
          <a:p>
            <a:pPr algn="r"/>
            <a:r>
              <a:rPr lang="en-US" dirty="0"/>
              <a:t>Cont..</a:t>
            </a:r>
            <a:endParaRPr lang="en-IN" dirty="0"/>
          </a:p>
        </p:txBody>
      </p:sp>
      <p:sp>
        <p:nvSpPr>
          <p:cNvPr id="3" name="Content Placeholder 2">
            <a:extLst>
              <a:ext uri="{FF2B5EF4-FFF2-40B4-BE49-F238E27FC236}">
                <a16:creationId xmlns:a16="http://schemas.microsoft.com/office/drawing/2014/main" id="{5867F171-5A9B-FD4D-FD28-41F03C54D471}"/>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latin typeface="Söhne"/>
              </a:rPr>
              <a:t>N-Grams: They are sequences of n consecutive words extracted from text data. They capture local syntactic and semantic relationships within text fragments.</a:t>
            </a:r>
          </a:p>
          <a:p>
            <a:pPr marL="742950" lvl="1" indent="-285750" algn="l">
              <a:buFont typeface="Arial" panose="020B0604020202020204" pitchFamily="34" charset="0"/>
              <a:buChar char="•"/>
            </a:pPr>
            <a:r>
              <a:rPr lang="en-US" b="0" i="0" dirty="0">
                <a:solidFill>
                  <a:srgbClr val="0D0D0D"/>
                </a:solidFill>
                <a:effectLst/>
                <a:latin typeface="Söhne"/>
              </a:rPr>
              <a:t>N-Grams are extracted from the text corpus using a sliding window approach with a fixed length of n.</a:t>
            </a:r>
          </a:p>
          <a:p>
            <a:pPr marL="742950" lvl="1" indent="-285750" algn="l">
              <a:buFont typeface="Arial" panose="020B0604020202020204" pitchFamily="34" charset="0"/>
              <a:buChar char="•"/>
            </a:pPr>
            <a:r>
              <a:rPr lang="en-US" b="0" i="0" dirty="0">
                <a:solidFill>
                  <a:srgbClr val="0D0D0D"/>
                </a:solidFill>
                <a:effectLst/>
                <a:latin typeface="Söhne"/>
              </a:rPr>
              <a:t>Clustering algorithms can then be applied to group similar N-Grams together based on their co-occurrence patterns, semantic similarities, or syntactic structures.</a:t>
            </a:r>
          </a:p>
          <a:p>
            <a:endParaRPr lang="en-IN" dirty="0"/>
          </a:p>
        </p:txBody>
      </p:sp>
    </p:spTree>
    <p:extLst>
      <p:ext uri="{BB962C8B-B14F-4D97-AF65-F5344CB8AC3E}">
        <p14:creationId xmlns:p14="http://schemas.microsoft.com/office/powerpoint/2010/main" val="868290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A82E-3995-034E-82CA-E11B88E808A7}"/>
              </a:ext>
            </a:extLst>
          </p:cNvPr>
          <p:cNvSpPr>
            <a:spLocks noGrp="1"/>
          </p:cNvSpPr>
          <p:nvPr>
            <p:ph type="title"/>
          </p:nvPr>
        </p:nvSpPr>
        <p:spPr/>
        <p:txBody>
          <a:bodyPr/>
          <a:lstStyle/>
          <a:p>
            <a:r>
              <a:rPr lang="en-US" b="0" i="0" dirty="0">
                <a:solidFill>
                  <a:srgbClr val="0D0D0D"/>
                </a:solidFill>
                <a:effectLst/>
                <a:latin typeface="Söhne"/>
              </a:rPr>
              <a:t>Text classification</a:t>
            </a:r>
            <a:endParaRPr lang="en-IN" dirty="0"/>
          </a:p>
        </p:txBody>
      </p:sp>
      <p:sp>
        <p:nvSpPr>
          <p:cNvPr id="3" name="Content Placeholder 2">
            <a:extLst>
              <a:ext uri="{FF2B5EF4-FFF2-40B4-BE49-F238E27FC236}">
                <a16:creationId xmlns:a16="http://schemas.microsoft.com/office/drawing/2014/main" id="{4F105B02-8948-8E46-26D2-BF44B183DD2C}"/>
              </a:ext>
            </a:extLst>
          </p:cNvPr>
          <p:cNvSpPr>
            <a:spLocks noGrp="1"/>
          </p:cNvSpPr>
          <p:nvPr>
            <p:ph idx="1"/>
          </p:nvPr>
        </p:nvSpPr>
        <p:spPr/>
        <p:txBody>
          <a:bodyPr/>
          <a:lstStyle/>
          <a:p>
            <a:r>
              <a:rPr lang="en-US" b="0" i="0" dirty="0">
                <a:solidFill>
                  <a:srgbClr val="0D0D0D"/>
                </a:solidFill>
                <a:effectLst/>
                <a:latin typeface="Söhne"/>
              </a:rPr>
              <a:t>Text classification is a natural language processing (NLP) task that involves categorizing text documents into predefined categories or classes based on their content. It's a fundamental technique used in various applications such as sentiment analysis, spam detection, topic labeling, and document organization. </a:t>
            </a:r>
          </a:p>
          <a:p>
            <a:pPr algn="l">
              <a:buFont typeface="Arial" panose="020B0604020202020204" pitchFamily="34" charset="0"/>
              <a:buChar char="•"/>
            </a:pPr>
            <a:r>
              <a:rPr lang="en-US" b="0" i="0" dirty="0">
                <a:solidFill>
                  <a:srgbClr val="0D0D0D"/>
                </a:solidFill>
                <a:effectLst/>
                <a:latin typeface="Söhne"/>
              </a:rPr>
              <a:t>Text classification aims to automatically assign predefined categories or labels to text documents based on their content.</a:t>
            </a:r>
          </a:p>
          <a:p>
            <a:pPr algn="l">
              <a:buFont typeface="Arial" panose="020B0604020202020204" pitchFamily="34" charset="0"/>
              <a:buChar char="•"/>
            </a:pPr>
            <a:r>
              <a:rPr lang="en-US" b="0" i="0" dirty="0">
                <a:solidFill>
                  <a:srgbClr val="0D0D0D"/>
                </a:solidFill>
                <a:effectLst/>
                <a:latin typeface="Söhne"/>
              </a:rPr>
              <a:t>It involves training a machine learning model on a labeled dataset, where each document is associated with a known category or class.</a:t>
            </a:r>
          </a:p>
          <a:p>
            <a:endParaRPr lang="en-IN" dirty="0"/>
          </a:p>
        </p:txBody>
      </p:sp>
    </p:spTree>
    <p:extLst>
      <p:ext uri="{BB962C8B-B14F-4D97-AF65-F5344CB8AC3E}">
        <p14:creationId xmlns:p14="http://schemas.microsoft.com/office/powerpoint/2010/main" val="1437729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2B70-8A7D-81A3-2A0B-42E3FB6F830D}"/>
              </a:ext>
            </a:extLst>
          </p:cNvPr>
          <p:cNvSpPr>
            <a:spLocks noGrp="1"/>
          </p:cNvSpPr>
          <p:nvPr>
            <p:ph type="title"/>
          </p:nvPr>
        </p:nvSpPr>
        <p:spPr/>
        <p:txBody>
          <a:bodyPr/>
          <a:lstStyle/>
          <a:p>
            <a:r>
              <a:rPr lang="en-IN" b="0" i="0" dirty="0">
                <a:solidFill>
                  <a:srgbClr val="0D0D0D"/>
                </a:solidFill>
                <a:effectLst/>
                <a:latin typeface="Söhne"/>
              </a:rPr>
              <a:t>Text Classification: </a:t>
            </a:r>
            <a:r>
              <a:rPr lang="en-US" b="0" i="0" dirty="0">
                <a:solidFill>
                  <a:srgbClr val="0D0D0D"/>
                </a:solidFill>
                <a:effectLst/>
                <a:latin typeface="Söhne"/>
              </a:rPr>
              <a:t>Feature selection </a:t>
            </a:r>
            <a:endParaRPr lang="en-IN" dirty="0"/>
          </a:p>
        </p:txBody>
      </p:sp>
      <p:sp>
        <p:nvSpPr>
          <p:cNvPr id="3" name="Content Placeholder 2">
            <a:extLst>
              <a:ext uri="{FF2B5EF4-FFF2-40B4-BE49-F238E27FC236}">
                <a16:creationId xmlns:a16="http://schemas.microsoft.com/office/drawing/2014/main" id="{5691612C-9AD5-A3B9-254D-448312E1050A}"/>
              </a:ext>
            </a:extLst>
          </p:cNvPr>
          <p:cNvSpPr>
            <a:spLocks noGrp="1"/>
          </p:cNvSpPr>
          <p:nvPr>
            <p:ph idx="1"/>
          </p:nvPr>
        </p:nvSpPr>
        <p:spPr/>
        <p:txBody>
          <a:bodyPr>
            <a:normAutofit fontScale="92500" lnSpcReduction="10000"/>
          </a:bodyPr>
          <a:lstStyle/>
          <a:p>
            <a:r>
              <a:rPr lang="en-US" b="0" i="0" dirty="0">
                <a:solidFill>
                  <a:srgbClr val="0D0D0D"/>
                </a:solidFill>
                <a:effectLst/>
                <a:latin typeface="Söhne"/>
              </a:rPr>
              <a:t>Feature selection in text classification is a crucial step that involves choosing the most relevant features (words, phrases, etc.) from the text data to train a classification model effectively. Feature selection helps improve classification accuracy, reduce computational complexity, and prevent overfitting. </a:t>
            </a:r>
            <a:r>
              <a:rPr lang="en-IN" b="0" i="0" dirty="0">
                <a:solidFill>
                  <a:srgbClr val="0D0D0D"/>
                </a:solidFill>
                <a:effectLst/>
                <a:latin typeface="Söhne"/>
              </a:rPr>
              <a:t>feature selection techniques in text classification:</a:t>
            </a:r>
            <a:endParaRPr lang="en-US" dirty="0">
              <a:solidFill>
                <a:srgbClr val="0D0D0D"/>
              </a:solidFill>
              <a:latin typeface="Söhne"/>
            </a:endParaRPr>
          </a:p>
          <a:p>
            <a:r>
              <a:rPr lang="en-US" i="0" dirty="0">
                <a:solidFill>
                  <a:srgbClr val="0D0D0D"/>
                </a:solidFill>
                <a:effectLst/>
                <a:latin typeface="Söhne"/>
              </a:rPr>
              <a:t>Term Frequency-Inverse Document Frequency (TF-IDF)</a:t>
            </a:r>
          </a:p>
          <a:p>
            <a:r>
              <a:rPr lang="en-IN" i="0" dirty="0">
                <a:solidFill>
                  <a:srgbClr val="0D0D0D"/>
                </a:solidFill>
                <a:effectLst/>
                <a:latin typeface="Söhne"/>
              </a:rPr>
              <a:t>Chi-Square Test</a:t>
            </a:r>
          </a:p>
          <a:p>
            <a:r>
              <a:rPr lang="en-IN" i="0" dirty="0">
                <a:solidFill>
                  <a:srgbClr val="0D0D0D"/>
                </a:solidFill>
                <a:effectLst/>
                <a:latin typeface="Söhne"/>
              </a:rPr>
              <a:t>Information Gain</a:t>
            </a:r>
          </a:p>
          <a:p>
            <a:r>
              <a:rPr lang="en-IN" i="0" dirty="0">
                <a:solidFill>
                  <a:srgbClr val="0D0D0D"/>
                </a:solidFill>
                <a:effectLst/>
                <a:latin typeface="Söhne"/>
              </a:rPr>
              <a:t>Mutual Information</a:t>
            </a:r>
          </a:p>
          <a:p>
            <a:r>
              <a:rPr lang="en-IN" i="0" dirty="0">
                <a:solidFill>
                  <a:srgbClr val="0D0D0D"/>
                </a:solidFill>
                <a:effectLst/>
                <a:latin typeface="Söhne"/>
              </a:rPr>
              <a:t>Word Embeddings</a:t>
            </a:r>
          </a:p>
          <a:p>
            <a:r>
              <a:rPr lang="en-IN" i="0" dirty="0">
                <a:solidFill>
                  <a:srgbClr val="0D0D0D"/>
                </a:solidFill>
                <a:effectLst/>
                <a:latin typeface="Söhne"/>
              </a:rPr>
              <a:t>Topic </a:t>
            </a:r>
            <a:r>
              <a:rPr lang="en-IN" i="0" dirty="0" err="1">
                <a:solidFill>
                  <a:srgbClr val="0D0D0D"/>
                </a:solidFill>
                <a:effectLst/>
                <a:latin typeface="Söhne"/>
              </a:rPr>
              <a:t>Modeling</a:t>
            </a:r>
            <a:endParaRPr lang="en-IN" dirty="0"/>
          </a:p>
        </p:txBody>
      </p:sp>
    </p:spTree>
    <p:extLst>
      <p:ext uri="{BB962C8B-B14F-4D97-AF65-F5344CB8AC3E}">
        <p14:creationId xmlns:p14="http://schemas.microsoft.com/office/powerpoint/2010/main" val="344403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3AF6-17E3-F781-756A-1EE947BB0CA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7D622AB-4291-5D59-AD35-85428C4728A7}"/>
              </a:ext>
            </a:extLst>
          </p:cNvPr>
          <p:cNvSpPr>
            <a:spLocks noGrp="1"/>
          </p:cNvSpPr>
          <p:nvPr>
            <p:ph idx="1"/>
          </p:nvPr>
        </p:nvSpPr>
        <p:spPr/>
        <p:txBody>
          <a:bodyPr/>
          <a:lstStyle/>
          <a:p>
            <a:pPr algn="l"/>
            <a:r>
              <a:rPr lang="en-US" sz="1800" b="1" i="0" u="none" strike="noStrike" baseline="0" dirty="0">
                <a:latin typeface="Calibri-Bold"/>
              </a:rPr>
              <a:t>Text Clustering</a:t>
            </a:r>
            <a:r>
              <a:rPr lang="en-US" sz="1800" b="0" i="0" u="none" strike="noStrike" baseline="0" dirty="0">
                <a:latin typeface="Calibri" panose="020F0502020204030204" pitchFamily="34" charset="0"/>
              </a:rPr>
              <a:t>: Feature Selection and Transformation Methods, distance based Clustering Algorithms, Word and Phrase based Clustering, Probabilistic document c</a:t>
            </a:r>
            <a:r>
              <a:rPr lang="en-IN" sz="1800" b="0" i="0" u="none" strike="noStrike" baseline="0" dirty="0" err="1">
                <a:latin typeface="Calibri" panose="020F0502020204030204" pitchFamily="34" charset="0"/>
              </a:rPr>
              <a:t>lustering</a:t>
            </a:r>
            <a:endParaRPr lang="en-IN" sz="1800" b="0" i="0" u="none" strike="noStrike" baseline="0" dirty="0">
              <a:latin typeface="Calibri" panose="020F0502020204030204" pitchFamily="34" charset="0"/>
            </a:endParaRPr>
          </a:p>
          <a:p>
            <a:pPr algn="l"/>
            <a:r>
              <a:rPr lang="en-US" sz="1800" b="1" i="0" u="none" strike="noStrike" baseline="0" dirty="0">
                <a:latin typeface="Calibri-Bold"/>
              </a:rPr>
              <a:t>Text Classification</a:t>
            </a:r>
            <a:r>
              <a:rPr lang="en-US" sz="1800" b="0" i="0" u="none" strike="noStrike" baseline="0" dirty="0">
                <a:latin typeface="Calibri" panose="020F0502020204030204" pitchFamily="34" charset="0"/>
              </a:rPr>
              <a:t>: Feature Selection, Decision tree Classifiers, Rule-based Classifiers, Probabilistic based Classifiers, Proximity based Classifiers.</a:t>
            </a:r>
            <a:endParaRPr lang="en-IN" dirty="0"/>
          </a:p>
        </p:txBody>
      </p:sp>
    </p:spTree>
    <p:extLst>
      <p:ext uri="{BB962C8B-B14F-4D97-AF65-F5344CB8AC3E}">
        <p14:creationId xmlns:p14="http://schemas.microsoft.com/office/powerpoint/2010/main" val="1492813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0447-F5FD-CAE4-0DC5-B21B95DA1729}"/>
              </a:ext>
            </a:extLst>
          </p:cNvPr>
          <p:cNvSpPr>
            <a:spLocks noGrp="1"/>
          </p:cNvSpPr>
          <p:nvPr>
            <p:ph type="title"/>
          </p:nvPr>
        </p:nvSpPr>
        <p:spPr/>
        <p:txBody>
          <a:bodyPr/>
          <a:lstStyle/>
          <a:p>
            <a:r>
              <a:rPr lang="en-US" b="0" i="0" dirty="0">
                <a:solidFill>
                  <a:srgbClr val="0D0D0D"/>
                </a:solidFill>
                <a:effectLst/>
                <a:latin typeface="Söhne"/>
              </a:rPr>
              <a:t>Decision Tree Classifier</a:t>
            </a:r>
            <a:endParaRPr lang="en-IN" dirty="0"/>
          </a:p>
        </p:txBody>
      </p:sp>
      <p:sp>
        <p:nvSpPr>
          <p:cNvPr id="3" name="Content Placeholder 2">
            <a:extLst>
              <a:ext uri="{FF2B5EF4-FFF2-40B4-BE49-F238E27FC236}">
                <a16:creationId xmlns:a16="http://schemas.microsoft.com/office/drawing/2014/main" id="{BFEA3369-83FF-801F-6972-9DD534E63DAE}"/>
              </a:ext>
            </a:extLst>
          </p:cNvPr>
          <p:cNvSpPr>
            <a:spLocks noGrp="1"/>
          </p:cNvSpPr>
          <p:nvPr>
            <p:ph idx="1"/>
          </p:nvPr>
        </p:nvSpPr>
        <p:spPr>
          <a:xfrm>
            <a:off x="838200" y="1825625"/>
            <a:ext cx="10515600" cy="4667250"/>
          </a:xfrm>
        </p:spPr>
        <p:txBody>
          <a:bodyPr>
            <a:normAutofit fontScale="77500" lnSpcReduction="20000"/>
          </a:bodyPr>
          <a:lstStyle/>
          <a:p>
            <a:pPr algn="just"/>
            <a:r>
              <a:rPr lang="en-US" b="0" i="0" dirty="0">
                <a:solidFill>
                  <a:srgbClr val="0D0D0D"/>
                </a:solidFill>
                <a:effectLst/>
                <a:latin typeface="Söhne"/>
              </a:rPr>
              <a:t>A Decision Tree Classifier is a supervised machine learning algorithm used for both classification and regression tasks. In classification, it partitions the data into subsets based on the features, aiming to create a tree-like model of decisions.</a:t>
            </a:r>
          </a:p>
          <a:p>
            <a:pPr algn="just">
              <a:buFont typeface="Arial" panose="020B0604020202020204" pitchFamily="34" charset="0"/>
              <a:buChar char="•"/>
            </a:pPr>
            <a:r>
              <a:rPr lang="en-US" b="0" i="0" dirty="0">
                <a:solidFill>
                  <a:srgbClr val="0D0D0D"/>
                </a:solidFill>
                <a:effectLst/>
                <a:latin typeface="Söhne"/>
              </a:rPr>
              <a:t>It operate based on a series of if-then-else decision rules. The algorithm recursively splits the dataset into subsets based on the values of input features, aiming to minimize impurity or maximize information gain at each step.</a:t>
            </a:r>
          </a:p>
          <a:p>
            <a:pPr algn="just">
              <a:buFont typeface="Arial" panose="020B0604020202020204" pitchFamily="34" charset="0"/>
              <a:buChar char="•"/>
            </a:pPr>
            <a:r>
              <a:rPr lang="en-US" b="0" i="0" dirty="0">
                <a:solidFill>
                  <a:srgbClr val="0D0D0D"/>
                </a:solidFill>
                <a:effectLst/>
                <a:latin typeface="Söhne"/>
              </a:rPr>
              <a:t>The decision tree splits the feature space into regions or leaves, where each leaf corresponds to a class label in classification tasks.</a:t>
            </a:r>
          </a:p>
          <a:p>
            <a:pPr algn="just"/>
            <a:r>
              <a:rPr lang="en-US" b="0" i="0" dirty="0">
                <a:solidFill>
                  <a:srgbClr val="0D0D0D"/>
                </a:solidFill>
                <a:effectLst/>
                <a:latin typeface="Söhne"/>
              </a:rPr>
              <a:t>Feature Selection: At each node, the algorithm selects the best feature to split the data based on criteria like Gini impurity or information gain.</a:t>
            </a:r>
          </a:p>
          <a:p>
            <a:pPr algn="just"/>
            <a:r>
              <a:rPr lang="en-US" b="0" i="0" dirty="0">
                <a:solidFill>
                  <a:srgbClr val="0D0D0D"/>
                </a:solidFill>
                <a:effectLst/>
                <a:latin typeface="Söhne"/>
              </a:rPr>
              <a:t>Tree Construction: Starting from the root, data is recursively split into subsets based on selected features until stopping criteria are met.</a:t>
            </a:r>
          </a:p>
          <a:p>
            <a:pPr algn="just"/>
            <a:r>
              <a:rPr lang="en-US" b="0" i="0" dirty="0">
                <a:solidFill>
                  <a:srgbClr val="0D0D0D"/>
                </a:solidFill>
                <a:effectLst/>
                <a:latin typeface="Söhne"/>
              </a:rPr>
              <a:t>Tree Pruning: Optional technique to prevent overfitting by removing branches or nodes that don't improve accuracy on unseen data.</a:t>
            </a:r>
          </a:p>
          <a:p>
            <a:pPr algn="just"/>
            <a:r>
              <a:rPr lang="en-US" b="0" i="0" dirty="0">
                <a:solidFill>
                  <a:srgbClr val="0D0D0D"/>
                </a:solidFill>
                <a:effectLst/>
                <a:latin typeface="Söhne"/>
              </a:rPr>
              <a:t>Prediction: Traverses the tree from root to leaf, following decision rules based on feature values, assigning the leaf's class label to the input data point.</a:t>
            </a:r>
          </a:p>
          <a:p>
            <a:pPr algn="just">
              <a:buFont typeface="Arial" panose="020B0604020202020204" pitchFamily="34" charset="0"/>
              <a:buChar char="•"/>
            </a:pPr>
            <a:endParaRPr lang="en-US" b="0" i="0" dirty="0">
              <a:solidFill>
                <a:srgbClr val="0D0D0D"/>
              </a:solidFill>
              <a:effectLst/>
              <a:latin typeface="Söhne"/>
            </a:endParaRPr>
          </a:p>
          <a:p>
            <a:pPr algn="just"/>
            <a:endParaRPr lang="en-IN" dirty="0"/>
          </a:p>
        </p:txBody>
      </p:sp>
    </p:spTree>
    <p:extLst>
      <p:ext uri="{BB962C8B-B14F-4D97-AF65-F5344CB8AC3E}">
        <p14:creationId xmlns:p14="http://schemas.microsoft.com/office/powerpoint/2010/main" val="2168186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3CB0-ECB0-7C3B-45EF-24EBE6573247}"/>
              </a:ext>
            </a:extLst>
          </p:cNvPr>
          <p:cNvSpPr>
            <a:spLocks noGrp="1"/>
          </p:cNvSpPr>
          <p:nvPr>
            <p:ph type="title"/>
          </p:nvPr>
        </p:nvSpPr>
        <p:spPr/>
        <p:txBody>
          <a:bodyPr/>
          <a:lstStyle/>
          <a:p>
            <a:pPr algn="r"/>
            <a:r>
              <a:rPr lang="en-US" dirty="0"/>
              <a:t>Cont..</a:t>
            </a:r>
            <a:endParaRPr lang="en-IN" dirty="0"/>
          </a:p>
        </p:txBody>
      </p:sp>
      <p:sp>
        <p:nvSpPr>
          <p:cNvPr id="3" name="Content Placeholder 2">
            <a:extLst>
              <a:ext uri="{FF2B5EF4-FFF2-40B4-BE49-F238E27FC236}">
                <a16:creationId xmlns:a16="http://schemas.microsoft.com/office/drawing/2014/main" id="{874CB25E-F99D-1C00-F694-64EB5342BA73}"/>
              </a:ext>
            </a:extLst>
          </p:cNvPr>
          <p:cNvSpPr>
            <a:spLocks noGrp="1"/>
          </p:cNvSpPr>
          <p:nvPr>
            <p:ph idx="1"/>
          </p:nvPr>
        </p:nvSpPr>
        <p:spPr>
          <a:xfrm>
            <a:off x="838199" y="1825624"/>
            <a:ext cx="10610461" cy="4752457"/>
          </a:xfrm>
        </p:spPr>
        <p:txBody>
          <a:bodyPr>
            <a:normAutofit fontScale="85000" lnSpcReduction="10000"/>
          </a:bodyPr>
          <a:lstStyle/>
          <a:p>
            <a:pPr marL="0" indent="0" algn="just">
              <a:buNone/>
            </a:pPr>
            <a:r>
              <a:rPr lang="en-US" sz="2400" b="1" i="0" dirty="0">
                <a:solidFill>
                  <a:srgbClr val="0D0D0D"/>
                </a:solidFill>
                <a:effectLst/>
                <a:latin typeface="Söhne"/>
              </a:rPr>
              <a:t>Advantages:</a:t>
            </a:r>
            <a:endParaRPr lang="en-US" sz="2400" b="0" i="0" dirty="0">
              <a:solidFill>
                <a:srgbClr val="0D0D0D"/>
              </a:solidFill>
              <a:effectLst/>
              <a:latin typeface="Söhne"/>
            </a:endParaRPr>
          </a:p>
          <a:p>
            <a:pPr algn="just">
              <a:buFont typeface="Arial" panose="020B0604020202020204" pitchFamily="34" charset="0"/>
              <a:buChar char="•"/>
            </a:pPr>
            <a:r>
              <a:rPr lang="en-US" sz="2400" b="0" i="0" dirty="0">
                <a:solidFill>
                  <a:srgbClr val="0D0D0D"/>
                </a:solidFill>
                <a:effectLst/>
                <a:latin typeface="Söhne"/>
              </a:rPr>
              <a:t>Simple to understand and interpret, as the decision rules mimic human decision-making processes. It Can handle both numerical and categorical data.</a:t>
            </a:r>
          </a:p>
          <a:p>
            <a:pPr algn="just">
              <a:buFont typeface="Arial" panose="020B0604020202020204" pitchFamily="34" charset="0"/>
              <a:buChar char="•"/>
            </a:pPr>
            <a:r>
              <a:rPr lang="en-US" sz="2400" b="0" i="0" dirty="0">
                <a:solidFill>
                  <a:srgbClr val="0D0D0D"/>
                </a:solidFill>
                <a:effectLst/>
                <a:latin typeface="Söhne"/>
              </a:rPr>
              <a:t>Implicitly performs feature selection by selecting the most informative features for splitting.</a:t>
            </a:r>
          </a:p>
          <a:p>
            <a:pPr marL="0" indent="0" algn="just">
              <a:buNone/>
            </a:pPr>
            <a:r>
              <a:rPr lang="en-US" sz="2400" b="1" i="0" dirty="0">
                <a:solidFill>
                  <a:srgbClr val="0D0D0D"/>
                </a:solidFill>
                <a:effectLst/>
                <a:latin typeface="Söhne"/>
              </a:rPr>
              <a:t>Limitations:</a:t>
            </a:r>
            <a:endParaRPr lang="en-US" sz="2400" b="0" i="0" dirty="0">
              <a:solidFill>
                <a:srgbClr val="0D0D0D"/>
              </a:solidFill>
              <a:effectLst/>
              <a:latin typeface="Söhne"/>
            </a:endParaRPr>
          </a:p>
          <a:p>
            <a:pPr algn="just">
              <a:buFont typeface="Arial" panose="020B0604020202020204" pitchFamily="34" charset="0"/>
              <a:buChar char="•"/>
            </a:pPr>
            <a:r>
              <a:rPr lang="en-US" sz="2400" b="0" i="0" dirty="0">
                <a:solidFill>
                  <a:srgbClr val="0D0D0D"/>
                </a:solidFill>
                <a:effectLst/>
                <a:latin typeface="Söhne"/>
              </a:rPr>
              <a:t>Prone to overfitting, especially when the tree is deep and complex.</a:t>
            </a:r>
          </a:p>
          <a:p>
            <a:pPr algn="just">
              <a:buFont typeface="Arial" panose="020B0604020202020204" pitchFamily="34" charset="0"/>
              <a:buChar char="•"/>
            </a:pPr>
            <a:r>
              <a:rPr lang="en-US" sz="2400" b="0" i="0" dirty="0">
                <a:solidFill>
                  <a:srgbClr val="0D0D0D"/>
                </a:solidFill>
                <a:effectLst/>
                <a:latin typeface="Söhne"/>
              </a:rPr>
              <a:t>May not capture complex relationships in the data, as it makes axis-parallel splits.</a:t>
            </a:r>
          </a:p>
          <a:p>
            <a:pPr algn="just">
              <a:buFont typeface="Arial" panose="020B0604020202020204" pitchFamily="34" charset="0"/>
              <a:buChar char="•"/>
            </a:pPr>
            <a:r>
              <a:rPr lang="en-US" sz="2400" b="0" i="0" dirty="0">
                <a:solidFill>
                  <a:srgbClr val="0D0D0D"/>
                </a:solidFill>
                <a:effectLst/>
                <a:latin typeface="Söhne"/>
              </a:rPr>
              <a:t>Can be sensitive to small variations in the data, leading to different trees for similar datasets.</a:t>
            </a:r>
          </a:p>
          <a:p>
            <a:pPr marL="0" indent="0" algn="just">
              <a:buNone/>
            </a:pPr>
            <a:r>
              <a:rPr lang="en-US" sz="2400" b="1" i="0" dirty="0">
                <a:solidFill>
                  <a:srgbClr val="0D0D0D"/>
                </a:solidFill>
                <a:effectLst/>
                <a:latin typeface="Söhne"/>
              </a:rPr>
              <a:t>Applications:</a:t>
            </a:r>
            <a:endParaRPr lang="en-US" sz="2400" b="0" i="0" dirty="0">
              <a:solidFill>
                <a:srgbClr val="0D0D0D"/>
              </a:solidFill>
              <a:effectLst/>
              <a:latin typeface="Söhne"/>
            </a:endParaRPr>
          </a:p>
          <a:p>
            <a:pPr algn="just">
              <a:buFont typeface="Arial" panose="020B0604020202020204" pitchFamily="34" charset="0"/>
              <a:buChar char="•"/>
            </a:pPr>
            <a:r>
              <a:rPr lang="en-US" sz="2400" b="0" i="0" dirty="0">
                <a:solidFill>
                  <a:srgbClr val="0D0D0D"/>
                </a:solidFill>
                <a:effectLst/>
                <a:latin typeface="Söhne"/>
              </a:rPr>
              <a:t>Text classification, such as spam detection, sentiment analysis, or document categorization.</a:t>
            </a:r>
          </a:p>
          <a:p>
            <a:pPr algn="just">
              <a:buFont typeface="Arial" panose="020B0604020202020204" pitchFamily="34" charset="0"/>
              <a:buChar char="•"/>
            </a:pPr>
            <a:r>
              <a:rPr lang="en-US" sz="2400" b="0" i="0" dirty="0">
                <a:solidFill>
                  <a:srgbClr val="0D0D0D"/>
                </a:solidFill>
                <a:effectLst/>
                <a:latin typeface="Söhne"/>
              </a:rPr>
              <a:t>Medical diagnosis, predicting diseases based on symptoms and patient data.</a:t>
            </a:r>
          </a:p>
          <a:p>
            <a:pPr algn="just">
              <a:buFont typeface="Arial" panose="020B0604020202020204" pitchFamily="34" charset="0"/>
              <a:buChar char="•"/>
            </a:pPr>
            <a:r>
              <a:rPr lang="en-US" sz="2400" b="0" i="0" dirty="0">
                <a:solidFill>
                  <a:srgbClr val="0D0D0D"/>
                </a:solidFill>
                <a:effectLst/>
                <a:latin typeface="Söhne"/>
              </a:rPr>
              <a:t>Customer segmentation and churn prediction in marketing.</a:t>
            </a:r>
          </a:p>
          <a:p>
            <a:pPr algn="just">
              <a:buFont typeface="Arial" panose="020B0604020202020204" pitchFamily="34" charset="0"/>
              <a:buChar char="•"/>
            </a:pPr>
            <a:r>
              <a:rPr lang="en-US" sz="2400" b="0" i="0" dirty="0">
                <a:solidFill>
                  <a:srgbClr val="0D0D0D"/>
                </a:solidFill>
                <a:effectLst/>
                <a:latin typeface="Söhne"/>
              </a:rPr>
              <a:t>Credit risk assessment and fraud detection in finance.</a:t>
            </a:r>
          </a:p>
        </p:txBody>
      </p:sp>
    </p:spTree>
    <p:extLst>
      <p:ext uri="{BB962C8B-B14F-4D97-AF65-F5344CB8AC3E}">
        <p14:creationId xmlns:p14="http://schemas.microsoft.com/office/powerpoint/2010/main" val="3630646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F896-6A98-E383-06A5-E00F6EE755EE}"/>
              </a:ext>
            </a:extLst>
          </p:cNvPr>
          <p:cNvSpPr>
            <a:spLocks noGrp="1"/>
          </p:cNvSpPr>
          <p:nvPr>
            <p:ph type="title"/>
          </p:nvPr>
        </p:nvSpPr>
        <p:spPr/>
        <p:txBody>
          <a:bodyPr/>
          <a:lstStyle/>
          <a:p>
            <a:r>
              <a:rPr lang="en-US" b="0" i="0" dirty="0">
                <a:solidFill>
                  <a:srgbClr val="0D0D0D"/>
                </a:solidFill>
                <a:effectLst/>
                <a:latin typeface="Söhne"/>
              </a:rPr>
              <a:t>Rule-based classifiers</a:t>
            </a:r>
            <a:endParaRPr lang="en-IN" dirty="0"/>
          </a:p>
        </p:txBody>
      </p:sp>
      <p:sp>
        <p:nvSpPr>
          <p:cNvPr id="3" name="Content Placeholder 2">
            <a:extLst>
              <a:ext uri="{FF2B5EF4-FFF2-40B4-BE49-F238E27FC236}">
                <a16:creationId xmlns:a16="http://schemas.microsoft.com/office/drawing/2014/main" id="{DB299EA2-9ED8-49E7-7955-623A38EA81D8}"/>
              </a:ext>
            </a:extLst>
          </p:cNvPr>
          <p:cNvSpPr>
            <a:spLocks noGrp="1"/>
          </p:cNvSpPr>
          <p:nvPr>
            <p:ph idx="1"/>
          </p:nvPr>
        </p:nvSpPr>
        <p:spPr/>
        <p:txBody>
          <a:bodyPr/>
          <a:lstStyle/>
          <a:p>
            <a:r>
              <a:rPr lang="en-US" b="0" i="0" dirty="0">
                <a:solidFill>
                  <a:srgbClr val="0D0D0D"/>
                </a:solidFill>
                <a:effectLst/>
                <a:latin typeface="Söhne"/>
              </a:rPr>
              <a:t>Rule-based classifiers are a type of machine learning model that makes predictions by applying a set of if-then rules to the input data. These rules are typically derived from the training data or specified by domain experts.</a:t>
            </a:r>
          </a:p>
          <a:p>
            <a:pPr algn="l">
              <a:buFont typeface="Arial" panose="020B0604020202020204" pitchFamily="34" charset="0"/>
              <a:buChar char="•"/>
            </a:pPr>
            <a:r>
              <a:rPr lang="en-US" b="0" i="0" dirty="0">
                <a:solidFill>
                  <a:srgbClr val="0D0D0D"/>
                </a:solidFill>
                <a:effectLst/>
                <a:latin typeface="Söhne"/>
              </a:rPr>
              <a:t>Rule-based classifiers operate on the principle of applying a set of rules sequentially to make predictions about the class label of a given instance.</a:t>
            </a:r>
          </a:p>
          <a:p>
            <a:pPr algn="l">
              <a:buFont typeface="Arial" panose="020B0604020202020204" pitchFamily="34" charset="0"/>
              <a:buChar char="•"/>
            </a:pPr>
            <a:r>
              <a:rPr lang="en-US" b="0" i="0" dirty="0">
                <a:solidFill>
                  <a:srgbClr val="0D0D0D"/>
                </a:solidFill>
                <a:effectLst/>
                <a:latin typeface="Söhne"/>
              </a:rPr>
              <a:t>Each rule consists of conditions (if) that describe the feature values or patterns in the data and corresponding predictions (then) for the class label.</a:t>
            </a:r>
          </a:p>
          <a:p>
            <a:endParaRPr lang="en-IN" dirty="0"/>
          </a:p>
        </p:txBody>
      </p:sp>
    </p:spTree>
    <p:extLst>
      <p:ext uri="{BB962C8B-B14F-4D97-AF65-F5344CB8AC3E}">
        <p14:creationId xmlns:p14="http://schemas.microsoft.com/office/powerpoint/2010/main" val="4211418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3CB8-4A04-5ADF-E68A-F9E8338ADC1B}"/>
              </a:ext>
            </a:extLst>
          </p:cNvPr>
          <p:cNvSpPr>
            <a:spLocks noGrp="1"/>
          </p:cNvSpPr>
          <p:nvPr>
            <p:ph type="title"/>
          </p:nvPr>
        </p:nvSpPr>
        <p:spPr/>
        <p:txBody>
          <a:bodyPr/>
          <a:lstStyle/>
          <a:p>
            <a:pPr algn="r"/>
            <a:r>
              <a:rPr lang="en-US" dirty="0"/>
              <a:t>Cont..</a:t>
            </a:r>
            <a:endParaRPr lang="en-IN" dirty="0"/>
          </a:p>
        </p:txBody>
      </p:sp>
      <p:sp>
        <p:nvSpPr>
          <p:cNvPr id="3" name="Content Placeholder 2">
            <a:extLst>
              <a:ext uri="{FF2B5EF4-FFF2-40B4-BE49-F238E27FC236}">
                <a16:creationId xmlns:a16="http://schemas.microsoft.com/office/drawing/2014/main" id="{4CB2E9E0-3D7E-F7A8-5404-D630B92EBAB8}"/>
              </a:ext>
            </a:extLst>
          </p:cNvPr>
          <p:cNvSpPr>
            <a:spLocks noGrp="1"/>
          </p:cNvSpPr>
          <p:nvPr>
            <p:ph idx="1"/>
          </p:nvPr>
        </p:nvSpPr>
        <p:spPr/>
        <p:txBody>
          <a:bodyPr/>
          <a:lstStyle/>
          <a:p>
            <a:r>
              <a:rPr lang="en-US" i="0" dirty="0">
                <a:solidFill>
                  <a:srgbClr val="0D0D0D"/>
                </a:solidFill>
                <a:effectLst/>
                <a:latin typeface="Söhne"/>
              </a:rPr>
              <a:t>Rule Generation:</a:t>
            </a:r>
          </a:p>
          <a:p>
            <a:pPr lvl="1"/>
            <a:r>
              <a:rPr lang="en-US" b="0" i="0" dirty="0">
                <a:solidFill>
                  <a:srgbClr val="0D0D0D"/>
                </a:solidFill>
                <a:effectLst/>
                <a:latin typeface="Söhne"/>
              </a:rPr>
              <a:t>Rules can be generated manually by domain experts or automatically from the training data using techniques like association rule mining, decision tree induction, or rule learning algorithms.</a:t>
            </a:r>
          </a:p>
          <a:p>
            <a:r>
              <a:rPr lang="en-US" i="0" dirty="0">
                <a:solidFill>
                  <a:srgbClr val="0D0D0D"/>
                </a:solidFill>
                <a:effectLst/>
                <a:latin typeface="Söhne"/>
              </a:rPr>
              <a:t>Rule Application:</a:t>
            </a:r>
          </a:p>
          <a:p>
            <a:pPr lvl="1"/>
            <a:r>
              <a:rPr lang="en-US" b="0" i="0" dirty="0">
                <a:solidFill>
                  <a:srgbClr val="0D0D0D"/>
                </a:solidFill>
                <a:effectLst/>
                <a:latin typeface="Söhne"/>
              </a:rPr>
              <a:t>To classify a new instance, the classifier evaluates the input features against each rule's conditions in a sequential manner.</a:t>
            </a:r>
          </a:p>
          <a:p>
            <a:pPr lvl="1"/>
            <a:r>
              <a:rPr lang="en-US" b="0" i="0" dirty="0">
                <a:solidFill>
                  <a:srgbClr val="0D0D0D"/>
                </a:solidFill>
                <a:effectLst/>
                <a:latin typeface="Söhne"/>
              </a:rPr>
              <a:t>When a rule's conditions are satisfied, the corresponding class label prediction is made, and the process stops</a:t>
            </a:r>
          </a:p>
          <a:p>
            <a:endParaRPr lang="en-IN" dirty="0"/>
          </a:p>
        </p:txBody>
      </p:sp>
    </p:spTree>
    <p:extLst>
      <p:ext uri="{BB962C8B-B14F-4D97-AF65-F5344CB8AC3E}">
        <p14:creationId xmlns:p14="http://schemas.microsoft.com/office/powerpoint/2010/main" val="2810422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11A0-412E-E122-0AAA-F12D5BC2B19E}"/>
              </a:ext>
            </a:extLst>
          </p:cNvPr>
          <p:cNvSpPr>
            <a:spLocks noGrp="1"/>
          </p:cNvSpPr>
          <p:nvPr>
            <p:ph type="title"/>
          </p:nvPr>
        </p:nvSpPr>
        <p:spPr/>
        <p:txBody>
          <a:bodyPr/>
          <a:lstStyle/>
          <a:p>
            <a:pPr algn="r"/>
            <a:r>
              <a:rPr lang="en-US" dirty="0"/>
              <a:t>Cont..</a:t>
            </a:r>
            <a:endParaRPr lang="en-IN" dirty="0"/>
          </a:p>
        </p:txBody>
      </p:sp>
      <p:sp>
        <p:nvSpPr>
          <p:cNvPr id="3" name="Content Placeholder 2">
            <a:extLst>
              <a:ext uri="{FF2B5EF4-FFF2-40B4-BE49-F238E27FC236}">
                <a16:creationId xmlns:a16="http://schemas.microsoft.com/office/drawing/2014/main" id="{6795D817-E3BB-2FCB-55BC-51932360DDA0}"/>
              </a:ext>
            </a:extLst>
          </p:cNvPr>
          <p:cNvSpPr>
            <a:spLocks noGrp="1"/>
          </p:cNvSpPr>
          <p:nvPr>
            <p:ph idx="1"/>
          </p:nvPr>
        </p:nvSpPr>
        <p:spPr>
          <a:xfrm>
            <a:off x="838200" y="1825625"/>
            <a:ext cx="10515600" cy="4667250"/>
          </a:xfrm>
        </p:spPr>
        <p:txBody>
          <a:bodyPr>
            <a:normAutofit fontScale="62500" lnSpcReduction="20000"/>
          </a:bodyPr>
          <a:lstStyle/>
          <a:p>
            <a:pPr marL="0" indent="0" algn="l">
              <a:buNone/>
            </a:pPr>
            <a:r>
              <a:rPr lang="en-US" b="1" i="0" dirty="0">
                <a:solidFill>
                  <a:srgbClr val="0D0D0D"/>
                </a:solidFill>
                <a:effectLst/>
                <a:latin typeface="Söhne"/>
              </a:rPr>
              <a:t>Advantages: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Interpretable and transparent, allowing easy understanding of the decision-making process.</a:t>
            </a:r>
          </a:p>
          <a:p>
            <a:pPr algn="l">
              <a:buFont typeface="Arial" panose="020B0604020202020204" pitchFamily="34" charset="0"/>
              <a:buChar char="•"/>
            </a:pPr>
            <a:r>
              <a:rPr lang="en-US" b="0" i="0" dirty="0">
                <a:solidFill>
                  <a:srgbClr val="0D0D0D"/>
                </a:solidFill>
                <a:effectLst/>
                <a:latin typeface="Söhne"/>
              </a:rPr>
              <a:t>Can incorporate domain knowledge explicitly into the rule formulation.</a:t>
            </a:r>
          </a:p>
          <a:p>
            <a:pPr algn="l">
              <a:buFont typeface="Arial" panose="020B0604020202020204" pitchFamily="34" charset="0"/>
              <a:buChar char="•"/>
            </a:pPr>
            <a:r>
              <a:rPr lang="en-US" b="0" i="0" dirty="0">
                <a:solidFill>
                  <a:srgbClr val="0D0D0D"/>
                </a:solidFill>
                <a:effectLst/>
                <a:latin typeface="Söhne"/>
              </a:rPr>
              <a:t>Robust to noise and outliers, as rules can be designed to handle specific scenarios.</a:t>
            </a:r>
          </a:p>
          <a:p>
            <a:pPr marL="0" indent="0" algn="l">
              <a:buNone/>
            </a:pPr>
            <a:r>
              <a:rPr lang="en-US" b="1" i="0" dirty="0">
                <a:solidFill>
                  <a:srgbClr val="0D0D0D"/>
                </a:solidFill>
                <a:effectLst/>
                <a:latin typeface="Söhne"/>
              </a:rPr>
              <a:t>Limitations: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Limited expressiveness compared to other models like neural networks or ensemble methods.</a:t>
            </a:r>
          </a:p>
          <a:p>
            <a:pPr algn="l">
              <a:buFont typeface="Arial" panose="020B0604020202020204" pitchFamily="34" charset="0"/>
              <a:buChar char="•"/>
            </a:pPr>
            <a:r>
              <a:rPr lang="en-US" b="0" i="0" dirty="0">
                <a:solidFill>
                  <a:srgbClr val="0D0D0D"/>
                </a:solidFill>
                <a:effectLst/>
                <a:latin typeface="Söhne"/>
              </a:rPr>
              <a:t>May require extensive domain expertise to define rules accurately.</a:t>
            </a:r>
          </a:p>
          <a:p>
            <a:pPr algn="l">
              <a:buFont typeface="Arial" panose="020B0604020202020204" pitchFamily="34" charset="0"/>
              <a:buChar char="•"/>
            </a:pPr>
            <a:r>
              <a:rPr lang="en-US" b="0" i="0" dirty="0">
                <a:solidFill>
                  <a:srgbClr val="0D0D0D"/>
                </a:solidFill>
                <a:effectLst/>
                <a:latin typeface="Söhne"/>
              </a:rPr>
              <a:t>Prone to rule conflicts and redundancies, especially in complex datasets.</a:t>
            </a:r>
          </a:p>
          <a:p>
            <a:pPr marL="0" indent="0" algn="l">
              <a:buNone/>
            </a:pPr>
            <a:r>
              <a:rPr lang="en-US" b="1" i="0" dirty="0">
                <a:solidFill>
                  <a:srgbClr val="0D0D0D"/>
                </a:solidFill>
                <a:effectLst/>
                <a:latin typeface="Söhne"/>
              </a:rPr>
              <a:t>Applications: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Rule-based systems are widely used in expert systems, where human expertise is encoded into a set of rules to make decisions or provide recommendations.</a:t>
            </a:r>
          </a:p>
          <a:p>
            <a:pPr algn="l">
              <a:buFont typeface="Arial" panose="020B0604020202020204" pitchFamily="34" charset="0"/>
              <a:buChar char="•"/>
            </a:pPr>
            <a:r>
              <a:rPr lang="en-US" b="0" i="0" dirty="0">
                <a:solidFill>
                  <a:srgbClr val="0D0D0D"/>
                </a:solidFill>
                <a:effectLst/>
                <a:latin typeface="Söhne"/>
              </a:rPr>
              <a:t>They are also used in fields such as medicine, finance, and law for decision support, diagnosis, risk assessment, and compliance checking.</a:t>
            </a:r>
          </a:p>
          <a:p>
            <a:pPr algn="l">
              <a:buFont typeface="Arial" panose="020B0604020202020204" pitchFamily="34" charset="0"/>
              <a:buChar char="•"/>
            </a:pPr>
            <a:r>
              <a:rPr lang="en-US" b="0" i="0" dirty="0">
                <a:solidFill>
                  <a:srgbClr val="0D0D0D"/>
                </a:solidFill>
                <a:effectLst/>
                <a:latin typeface="Söhne"/>
              </a:rPr>
              <a:t>Rule-based classifiers can be effective in scenarios where interpretability and transparency are critical, such as regulatory compliance or auditing.</a:t>
            </a:r>
          </a:p>
        </p:txBody>
      </p:sp>
    </p:spTree>
    <p:extLst>
      <p:ext uri="{BB962C8B-B14F-4D97-AF65-F5344CB8AC3E}">
        <p14:creationId xmlns:p14="http://schemas.microsoft.com/office/powerpoint/2010/main" val="1113271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106A-9328-9479-EBE3-E8D5790056F0}"/>
              </a:ext>
            </a:extLst>
          </p:cNvPr>
          <p:cNvSpPr>
            <a:spLocks noGrp="1"/>
          </p:cNvSpPr>
          <p:nvPr>
            <p:ph type="title"/>
          </p:nvPr>
        </p:nvSpPr>
        <p:spPr/>
        <p:txBody>
          <a:bodyPr/>
          <a:lstStyle/>
          <a:p>
            <a:r>
              <a:rPr lang="en-IN" i="0" dirty="0">
                <a:solidFill>
                  <a:srgbClr val="0D0D0D"/>
                </a:solidFill>
                <a:effectLst/>
                <a:latin typeface="Söhne"/>
              </a:rPr>
              <a:t>Probabilistic-based Classifiers</a:t>
            </a:r>
            <a:endParaRPr lang="en-IN" dirty="0"/>
          </a:p>
        </p:txBody>
      </p:sp>
      <p:sp>
        <p:nvSpPr>
          <p:cNvPr id="3" name="Content Placeholder 2">
            <a:extLst>
              <a:ext uri="{FF2B5EF4-FFF2-40B4-BE49-F238E27FC236}">
                <a16:creationId xmlns:a16="http://schemas.microsoft.com/office/drawing/2014/main" id="{192AED58-971E-A160-FCCD-8E1AC88E672E}"/>
              </a:ext>
            </a:extLst>
          </p:cNvPr>
          <p:cNvSpPr>
            <a:spLocks noGrp="1"/>
          </p:cNvSpPr>
          <p:nvPr>
            <p:ph idx="1"/>
          </p:nvPr>
        </p:nvSpPr>
        <p:spPr/>
        <p:txBody>
          <a:bodyPr/>
          <a:lstStyle/>
          <a:p>
            <a:r>
              <a:rPr lang="en-US" b="0" i="0" dirty="0">
                <a:solidFill>
                  <a:srgbClr val="0D0D0D"/>
                </a:solidFill>
                <a:effectLst/>
                <a:latin typeface="Söhne"/>
              </a:rPr>
              <a:t>Probabilistic-based classifiers are machine learning models that make predictions by estimating the probability of each class given the input features. These classifiers explicitly model the probability distributions of the classes and use Bayes' theorem to calculate the posterior probabilities.</a:t>
            </a:r>
          </a:p>
          <a:p>
            <a:pPr algn="l">
              <a:buFont typeface="Arial" panose="020B0604020202020204" pitchFamily="34" charset="0"/>
              <a:buChar char="•"/>
            </a:pPr>
            <a:r>
              <a:rPr lang="en-US" b="0" i="0" dirty="0">
                <a:solidFill>
                  <a:srgbClr val="0D0D0D"/>
                </a:solidFill>
                <a:effectLst/>
                <a:latin typeface="Söhne"/>
              </a:rPr>
              <a:t>Probabilistic classifiers, such as Naive Bayes, Logistic Regression, or Gaussian Naive Bayes, compute the probability of each class given the input features using Bayes' theorem.</a:t>
            </a:r>
          </a:p>
          <a:p>
            <a:pPr algn="l">
              <a:buFont typeface="Arial" panose="020B0604020202020204" pitchFamily="34" charset="0"/>
              <a:buChar char="•"/>
            </a:pPr>
            <a:r>
              <a:rPr lang="en-US" b="0" i="0" dirty="0">
                <a:solidFill>
                  <a:srgbClr val="0D0D0D"/>
                </a:solidFill>
                <a:effectLst/>
                <a:latin typeface="Söhne"/>
              </a:rPr>
              <a:t>They assume that the features are conditionally independent given the class label, allowing for simplified probability calculations.</a:t>
            </a:r>
          </a:p>
          <a:p>
            <a:endParaRPr lang="en-IN" dirty="0"/>
          </a:p>
        </p:txBody>
      </p:sp>
    </p:spTree>
    <p:extLst>
      <p:ext uri="{BB962C8B-B14F-4D97-AF65-F5344CB8AC3E}">
        <p14:creationId xmlns:p14="http://schemas.microsoft.com/office/powerpoint/2010/main" val="304367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506D-A46F-5440-A3E6-B271B33069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1D85A5-99FE-564B-2EDA-2EC135102066}"/>
              </a:ext>
            </a:extLst>
          </p:cNvPr>
          <p:cNvSpPr>
            <a:spLocks noGrp="1"/>
          </p:cNvSpPr>
          <p:nvPr>
            <p:ph idx="1"/>
          </p:nvPr>
        </p:nvSpPr>
        <p:spPr/>
        <p:txBody>
          <a:bodyPr/>
          <a:lstStyle/>
          <a:p>
            <a:pPr algn="l">
              <a:buFont typeface="+mj-lt"/>
              <a:buAutoNum type="arabicPeriod"/>
            </a:pPr>
            <a:r>
              <a:rPr lang="en-US" i="0" dirty="0">
                <a:solidFill>
                  <a:srgbClr val="0D0D0D"/>
                </a:solidFill>
                <a:effectLst/>
                <a:latin typeface="Söhne"/>
              </a:rPr>
              <a:t>Probability Estimation:</a:t>
            </a:r>
          </a:p>
          <a:p>
            <a:pPr marL="742950" lvl="1" indent="-285750" algn="l">
              <a:buFont typeface="+mj-lt"/>
              <a:buAutoNum type="arabicPeriod"/>
            </a:pPr>
            <a:r>
              <a:rPr lang="en-US" i="0" dirty="0">
                <a:solidFill>
                  <a:srgbClr val="0D0D0D"/>
                </a:solidFill>
                <a:effectLst/>
                <a:latin typeface="Söhne"/>
              </a:rPr>
              <a:t>Probabilistic classifiers estimate the likelihood of observing the input features given each class (likelihood) and the prior probability of each class in the dataset.</a:t>
            </a:r>
          </a:p>
          <a:p>
            <a:pPr marL="742950" lvl="1" indent="-285750" algn="l">
              <a:buFont typeface="+mj-lt"/>
              <a:buAutoNum type="arabicPeriod"/>
            </a:pPr>
            <a:r>
              <a:rPr lang="en-US" i="0" dirty="0">
                <a:solidFill>
                  <a:srgbClr val="0D0D0D"/>
                </a:solidFill>
                <a:effectLst/>
                <a:latin typeface="Söhne"/>
              </a:rPr>
              <a:t>They combine these probabilities using Bayes' theorem to calculate the posterior probability of each class given the input features.</a:t>
            </a:r>
          </a:p>
          <a:p>
            <a:pPr algn="l">
              <a:buFont typeface="+mj-lt"/>
              <a:buAutoNum type="arabicPeriod"/>
            </a:pPr>
            <a:r>
              <a:rPr lang="en-US" i="0" dirty="0">
                <a:solidFill>
                  <a:srgbClr val="0D0D0D"/>
                </a:solidFill>
                <a:effectLst/>
                <a:latin typeface="Söhne"/>
              </a:rPr>
              <a:t>Decision Making:</a:t>
            </a:r>
          </a:p>
          <a:p>
            <a:pPr marL="742950" lvl="1" indent="-285750" algn="l">
              <a:buFont typeface="+mj-lt"/>
              <a:buAutoNum type="arabicPeriod"/>
            </a:pPr>
            <a:r>
              <a:rPr lang="en-US" i="0" dirty="0">
                <a:solidFill>
                  <a:srgbClr val="0D0D0D"/>
                </a:solidFill>
                <a:effectLst/>
                <a:latin typeface="Söhne"/>
              </a:rPr>
              <a:t>To classify a new instance, the classifier selects the class with the highest posterior probability as the predicted class label.</a:t>
            </a:r>
          </a:p>
          <a:p>
            <a:pPr marL="742950" lvl="1" indent="-285750" algn="l">
              <a:buFont typeface="+mj-lt"/>
              <a:buAutoNum type="arabicPeriod"/>
            </a:pPr>
            <a:r>
              <a:rPr lang="en-US" i="0" dirty="0">
                <a:solidFill>
                  <a:srgbClr val="0D0D0D"/>
                </a:solidFill>
                <a:effectLst/>
                <a:latin typeface="Söhne"/>
              </a:rPr>
              <a:t>In the case of binary classification, a decision threshold can be applied to convert posterior probabilities into class predictions.</a:t>
            </a:r>
          </a:p>
          <a:p>
            <a:endParaRPr lang="en-IN" dirty="0"/>
          </a:p>
        </p:txBody>
      </p:sp>
    </p:spTree>
    <p:extLst>
      <p:ext uri="{BB962C8B-B14F-4D97-AF65-F5344CB8AC3E}">
        <p14:creationId xmlns:p14="http://schemas.microsoft.com/office/powerpoint/2010/main" val="3259811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8867-8181-4F33-0C00-283556FE39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28AF13-56E4-D554-DCAC-B296D1AB462B}"/>
              </a:ext>
            </a:extLst>
          </p:cNvPr>
          <p:cNvSpPr>
            <a:spLocks noGrp="1"/>
          </p:cNvSpPr>
          <p:nvPr>
            <p:ph idx="1"/>
          </p:nvPr>
        </p:nvSpPr>
        <p:spPr>
          <a:xfrm>
            <a:off x="838200" y="1825624"/>
            <a:ext cx="10515600" cy="4761787"/>
          </a:xfrm>
        </p:spPr>
        <p:txBody>
          <a:bodyPr>
            <a:normAutofit fontScale="62500" lnSpcReduction="20000"/>
          </a:bodyPr>
          <a:lstStyle/>
          <a:p>
            <a:pPr marL="0" indent="0" algn="l">
              <a:buNone/>
            </a:pPr>
            <a:r>
              <a:rPr lang="en-US" b="1" i="0" dirty="0">
                <a:solidFill>
                  <a:srgbClr val="0D0D0D"/>
                </a:solidFill>
                <a:effectLst/>
                <a:latin typeface="Söhne"/>
              </a:rPr>
              <a:t>Advantages: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Provide uncertainty estimates through class probabilities, allowing for more informed decision-making.</a:t>
            </a:r>
          </a:p>
          <a:p>
            <a:pPr algn="l">
              <a:buFont typeface="Arial" panose="020B0604020202020204" pitchFamily="34" charset="0"/>
              <a:buChar char="•"/>
            </a:pPr>
            <a:r>
              <a:rPr lang="en-US" b="0" i="0" dirty="0">
                <a:solidFill>
                  <a:srgbClr val="0D0D0D"/>
                </a:solidFill>
                <a:effectLst/>
                <a:latin typeface="Söhne"/>
              </a:rPr>
              <a:t>Handle missing data gracefully and robust to irrelevant features.</a:t>
            </a:r>
          </a:p>
          <a:p>
            <a:pPr algn="l">
              <a:buFont typeface="Arial" panose="020B0604020202020204" pitchFamily="34" charset="0"/>
              <a:buChar char="•"/>
            </a:pPr>
            <a:r>
              <a:rPr lang="en-US" b="0" i="0" dirty="0">
                <a:solidFill>
                  <a:srgbClr val="0D0D0D"/>
                </a:solidFill>
                <a:effectLst/>
                <a:latin typeface="Söhne"/>
              </a:rPr>
              <a:t>Efficient for large-scale datasets and computationally inexpensive compared to some other models.</a:t>
            </a:r>
          </a:p>
          <a:p>
            <a:pPr marL="0" indent="0" algn="l">
              <a:buNone/>
            </a:pPr>
            <a:r>
              <a:rPr lang="en-US" b="1" i="0" dirty="0">
                <a:solidFill>
                  <a:srgbClr val="0D0D0D"/>
                </a:solidFill>
                <a:effectLst/>
                <a:latin typeface="Söhne"/>
              </a:rPr>
              <a:t>Limitations: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Naive Bayes assumes feature independence, which may not hold true in practice and can lead to suboptimal predictions.</a:t>
            </a:r>
          </a:p>
          <a:p>
            <a:pPr algn="l">
              <a:buFont typeface="Arial" panose="020B0604020202020204" pitchFamily="34" charset="0"/>
              <a:buChar char="•"/>
            </a:pPr>
            <a:r>
              <a:rPr lang="en-US" b="0" i="0" dirty="0">
                <a:solidFill>
                  <a:srgbClr val="0D0D0D"/>
                </a:solidFill>
                <a:effectLst/>
                <a:latin typeface="Söhne"/>
              </a:rPr>
              <a:t>Logistic Regression may struggle with nonlinear relationships between features and classes.</a:t>
            </a:r>
          </a:p>
          <a:p>
            <a:pPr algn="l">
              <a:buFont typeface="Arial" panose="020B0604020202020204" pitchFamily="34" charset="0"/>
              <a:buChar char="•"/>
            </a:pPr>
            <a:r>
              <a:rPr lang="en-US" b="0" i="0" dirty="0">
                <a:solidFill>
                  <a:srgbClr val="0D0D0D"/>
                </a:solidFill>
                <a:effectLst/>
                <a:latin typeface="Söhne"/>
              </a:rPr>
              <a:t>Sensitive to imbalanced class distributions and may require additional techniques like class weighting or oversampling.</a:t>
            </a:r>
          </a:p>
          <a:p>
            <a:pPr marL="0" indent="0" algn="l">
              <a:buNone/>
            </a:pPr>
            <a:r>
              <a:rPr lang="en-US" b="1" i="0" dirty="0">
                <a:solidFill>
                  <a:srgbClr val="0D0D0D"/>
                </a:solidFill>
                <a:effectLst/>
                <a:latin typeface="Söhne"/>
              </a:rPr>
              <a:t>Applications: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Text classification tasks such as sentiment analysis, spam detection, or document categorization.</a:t>
            </a:r>
          </a:p>
          <a:p>
            <a:pPr algn="l">
              <a:buFont typeface="Arial" panose="020B0604020202020204" pitchFamily="34" charset="0"/>
              <a:buChar char="•"/>
            </a:pPr>
            <a:r>
              <a:rPr lang="en-US" b="0" i="0" dirty="0">
                <a:solidFill>
                  <a:srgbClr val="0D0D0D"/>
                </a:solidFill>
                <a:effectLst/>
                <a:latin typeface="Söhne"/>
              </a:rPr>
              <a:t>Medical diagnosis and disease prediction based on patient symptoms and diagnostic tests.</a:t>
            </a:r>
          </a:p>
          <a:p>
            <a:pPr algn="l">
              <a:buFont typeface="Arial" panose="020B0604020202020204" pitchFamily="34" charset="0"/>
              <a:buChar char="•"/>
            </a:pPr>
            <a:r>
              <a:rPr lang="en-US" b="0" i="0" dirty="0">
                <a:solidFill>
                  <a:srgbClr val="0D0D0D"/>
                </a:solidFill>
                <a:effectLst/>
                <a:latin typeface="Söhne"/>
              </a:rPr>
              <a:t>Customer churn prediction and recommendation systems in marketing and e-commerce.</a:t>
            </a:r>
          </a:p>
          <a:p>
            <a:pPr algn="l">
              <a:buFont typeface="Arial" panose="020B0604020202020204" pitchFamily="34" charset="0"/>
              <a:buChar char="•"/>
            </a:pPr>
            <a:r>
              <a:rPr lang="en-US" b="0" i="0" dirty="0">
                <a:solidFill>
                  <a:srgbClr val="0D0D0D"/>
                </a:solidFill>
                <a:effectLst/>
                <a:latin typeface="Söhne"/>
              </a:rPr>
              <a:t>Fraud detection and credit risk assessment in finance and banking.</a:t>
            </a:r>
          </a:p>
          <a:p>
            <a:endParaRPr lang="en-IN" dirty="0"/>
          </a:p>
        </p:txBody>
      </p:sp>
    </p:spTree>
    <p:extLst>
      <p:ext uri="{BB962C8B-B14F-4D97-AF65-F5344CB8AC3E}">
        <p14:creationId xmlns:p14="http://schemas.microsoft.com/office/powerpoint/2010/main" val="1334395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F89D-F62C-2CAC-5DF9-7510B60E680D}"/>
              </a:ext>
            </a:extLst>
          </p:cNvPr>
          <p:cNvSpPr>
            <a:spLocks noGrp="1"/>
          </p:cNvSpPr>
          <p:nvPr>
            <p:ph type="title"/>
          </p:nvPr>
        </p:nvSpPr>
        <p:spPr/>
        <p:txBody>
          <a:bodyPr/>
          <a:lstStyle/>
          <a:p>
            <a:r>
              <a:rPr lang="en-IN" i="0" dirty="0">
                <a:solidFill>
                  <a:srgbClr val="0D0D0D"/>
                </a:solidFill>
                <a:effectLst/>
                <a:latin typeface="Söhne"/>
              </a:rPr>
              <a:t>Proximity-based Classifiers</a:t>
            </a:r>
            <a:endParaRPr lang="en-IN" dirty="0"/>
          </a:p>
        </p:txBody>
      </p:sp>
      <p:sp>
        <p:nvSpPr>
          <p:cNvPr id="3" name="Content Placeholder 2">
            <a:extLst>
              <a:ext uri="{FF2B5EF4-FFF2-40B4-BE49-F238E27FC236}">
                <a16:creationId xmlns:a16="http://schemas.microsoft.com/office/drawing/2014/main" id="{CF29D034-7946-2078-C555-807FE963EB52}"/>
              </a:ext>
            </a:extLst>
          </p:cNvPr>
          <p:cNvSpPr>
            <a:spLocks noGrp="1"/>
          </p:cNvSpPr>
          <p:nvPr>
            <p:ph idx="1"/>
          </p:nvPr>
        </p:nvSpPr>
        <p:spPr/>
        <p:txBody>
          <a:bodyPr/>
          <a:lstStyle/>
          <a:p>
            <a:r>
              <a:rPr lang="en-US" b="0" i="0" dirty="0">
                <a:solidFill>
                  <a:srgbClr val="0D0D0D"/>
                </a:solidFill>
                <a:effectLst/>
                <a:latin typeface="Söhne"/>
              </a:rPr>
              <a:t>Proximity-based classifiers, such as k-Nearest Neighbors (k-NN) and Support Vector Machines (SVM), classify instances by measuring their proximity or similarity to labeled instances in the training data. These classifiers assign a class label to a new instance based on the majority class labels of its nearest neighbors.</a:t>
            </a:r>
          </a:p>
          <a:p>
            <a:pPr algn="l">
              <a:buFont typeface="Arial" panose="020B0604020202020204" pitchFamily="34" charset="0"/>
              <a:buChar char="•"/>
            </a:pPr>
            <a:r>
              <a:rPr lang="en-US" b="0" i="0" dirty="0">
                <a:solidFill>
                  <a:srgbClr val="0D0D0D"/>
                </a:solidFill>
                <a:effectLst/>
                <a:latin typeface="Söhne"/>
              </a:rPr>
              <a:t>Proximity-based classifiers make predictions based on the assumption that similar instances tend to belong to the same class.</a:t>
            </a:r>
          </a:p>
          <a:p>
            <a:pPr algn="l">
              <a:buFont typeface="Arial" panose="020B0604020202020204" pitchFamily="34" charset="0"/>
              <a:buChar char="•"/>
            </a:pPr>
            <a:r>
              <a:rPr lang="en-US" b="0" i="0" dirty="0">
                <a:solidFill>
                  <a:srgbClr val="0D0D0D"/>
                </a:solidFill>
                <a:effectLst/>
                <a:latin typeface="Söhne"/>
              </a:rPr>
              <a:t>They measure the proximity or distance between instances in the feature space and use this information to assign class labels.</a:t>
            </a:r>
          </a:p>
          <a:p>
            <a:endParaRPr lang="en-IN" dirty="0"/>
          </a:p>
        </p:txBody>
      </p:sp>
    </p:spTree>
    <p:extLst>
      <p:ext uri="{BB962C8B-B14F-4D97-AF65-F5344CB8AC3E}">
        <p14:creationId xmlns:p14="http://schemas.microsoft.com/office/powerpoint/2010/main" val="2915555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0E05-59F6-6B75-7BCD-394E06D826AB}"/>
              </a:ext>
            </a:extLst>
          </p:cNvPr>
          <p:cNvSpPr>
            <a:spLocks noGrp="1"/>
          </p:cNvSpPr>
          <p:nvPr>
            <p:ph type="title"/>
          </p:nvPr>
        </p:nvSpPr>
        <p:spPr/>
        <p:txBody>
          <a:bodyPr/>
          <a:lstStyle/>
          <a:p>
            <a:r>
              <a:rPr lang="en-US" dirty="0"/>
              <a:t>operation</a:t>
            </a:r>
            <a:endParaRPr lang="en-IN" dirty="0"/>
          </a:p>
        </p:txBody>
      </p:sp>
      <p:sp>
        <p:nvSpPr>
          <p:cNvPr id="3" name="Content Placeholder 2">
            <a:extLst>
              <a:ext uri="{FF2B5EF4-FFF2-40B4-BE49-F238E27FC236}">
                <a16:creationId xmlns:a16="http://schemas.microsoft.com/office/drawing/2014/main" id="{0BC1DA20-9724-443E-7643-0E753034A3CD}"/>
              </a:ext>
            </a:extLst>
          </p:cNvPr>
          <p:cNvSpPr>
            <a:spLocks noGrp="1"/>
          </p:cNvSpPr>
          <p:nvPr>
            <p:ph idx="1"/>
          </p:nvPr>
        </p:nvSpPr>
        <p:spPr/>
        <p:txBody>
          <a:bodyPr>
            <a:normAutofit lnSpcReduction="10000"/>
          </a:bodyPr>
          <a:lstStyle/>
          <a:p>
            <a:pPr algn="l">
              <a:buFont typeface="+mj-lt"/>
              <a:buAutoNum type="arabicPeriod"/>
            </a:pPr>
            <a:r>
              <a:rPr lang="en-US" i="0" dirty="0">
                <a:solidFill>
                  <a:srgbClr val="0D0D0D"/>
                </a:solidFill>
                <a:effectLst/>
                <a:latin typeface="Söhne"/>
              </a:rPr>
              <a:t>Nearest Neighbor Search:</a:t>
            </a:r>
          </a:p>
          <a:p>
            <a:pPr marL="742950" lvl="1" indent="-285750" algn="l">
              <a:buFont typeface="+mj-lt"/>
              <a:buAutoNum type="arabicPeriod"/>
            </a:pPr>
            <a:r>
              <a:rPr lang="en-US" i="0" dirty="0">
                <a:solidFill>
                  <a:srgbClr val="0D0D0D"/>
                </a:solidFill>
                <a:effectLst/>
                <a:latin typeface="Söhne"/>
              </a:rPr>
              <a:t>In k-NN classification, the algorithm finds the k nearest neighbors of the new instance in the training data based on a distance metric (e.g., Euclidean distance, cosine similarity).</a:t>
            </a:r>
          </a:p>
          <a:p>
            <a:pPr marL="742950" lvl="1" indent="-285750" algn="l">
              <a:buFont typeface="+mj-lt"/>
              <a:buAutoNum type="arabicPeriod"/>
            </a:pPr>
            <a:r>
              <a:rPr lang="en-US" i="0" dirty="0">
                <a:solidFill>
                  <a:srgbClr val="0D0D0D"/>
                </a:solidFill>
                <a:effectLst/>
                <a:latin typeface="Söhne"/>
              </a:rPr>
              <a:t>In SVM classification, the algorithm constructs a decision boundary (hyperplane) that maximizes the margin between different classes in the feature space.</a:t>
            </a:r>
          </a:p>
          <a:p>
            <a:pPr algn="l">
              <a:buFont typeface="+mj-lt"/>
              <a:buAutoNum type="arabicPeriod"/>
            </a:pPr>
            <a:r>
              <a:rPr lang="en-US" i="0" dirty="0">
                <a:solidFill>
                  <a:srgbClr val="0D0D0D"/>
                </a:solidFill>
                <a:effectLst/>
                <a:latin typeface="Söhne"/>
              </a:rPr>
              <a:t>Majority Voting:</a:t>
            </a:r>
          </a:p>
          <a:p>
            <a:pPr marL="742950" lvl="1" indent="-285750" algn="l">
              <a:buFont typeface="+mj-lt"/>
              <a:buAutoNum type="arabicPeriod"/>
            </a:pPr>
            <a:r>
              <a:rPr lang="en-US" i="0" dirty="0">
                <a:solidFill>
                  <a:srgbClr val="0D0D0D"/>
                </a:solidFill>
                <a:effectLst/>
                <a:latin typeface="Söhne"/>
              </a:rPr>
              <a:t>Once the nearest neighbors are identified, the classifier assigns the class label that appears most frequently among the neighbors (for k-NN) or determines the side of the decision boundary on which the new instance lies (for SVM).</a:t>
            </a:r>
          </a:p>
          <a:p>
            <a:endParaRPr lang="en-IN" dirty="0"/>
          </a:p>
        </p:txBody>
      </p:sp>
    </p:spTree>
    <p:extLst>
      <p:ext uri="{BB962C8B-B14F-4D97-AF65-F5344CB8AC3E}">
        <p14:creationId xmlns:p14="http://schemas.microsoft.com/office/powerpoint/2010/main" val="311734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3398-57AA-E423-66F4-567C4F3F8A51}"/>
              </a:ext>
            </a:extLst>
          </p:cNvPr>
          <p:cNvSpPr>
            <a:spLocks noGrp="1"/>
          </p:cNvSpPr>
          <p:nvPr>
            <p:ph type="title"/>
          </p:nvPr>
        </p:nvSpPr>
        <p:spPr/>
        <p:txBody>
          <a:bodyPr/>
          <a:lstStyle/>
          <a:p>
            <a:r>
              <a:rPr lang="en-US" b="0" i="0" dirty="0">
                <a:solidFill>
                  <a:srgbClr val="0D0D0D"/>
                </a:solidFill>
                <a:effectLst/>
                <a:latin typeface="Söhne"/>
              </a:rPr>
              <a:t>Clustering</a:t>
            </a:r>
            <a:endParaRPr lang="en-IN" dirty="0"/>
          </a:p>
        </p:txBody>
      </p:sp>
      <p:sp>
        <p:nvSpPr>
          <p:cNvPr id="3" name="Content Placeholder 2">
            <a:extLst>
              <a:ext uri="{FF2B5EF4-FFF2-40B4-BE49-F238E27FC236}">
                <a16:creationId xmlns:a16="http://schemas.microsoft.com/office/drawing/2014/main" id="{CE1EE752-7CDB-A817-7EE6-D5EE981B5880}"/>
              </a:ext>
            </a:extLst>
          </p:cNvPr>
          <p:cNvSpPr>
            <a:spLocks noGrp="1"/>
          </p:cNvSpPr>
          <p:nvPr>
            <p:ph idx="1"/>
          </p:nvPr>
        </p:nvSpPr>
        <p:spPr/>
        <p:txBody>
          <a:bodyPr>
            <a:normAutofit fontScale="92500"/>
          </a:bodyPr>
          <a:lstStyle/>
          <a:p>
            <a:pPr algn="just"/>
            <a:r>
              <a:rPr lang="en-US" b="0" i="0" dirty="0">
                <a:solidFill>
                  <a:srgbClr val="0D0D0D"/>
                </a:solidFill>
                <a:effectLst/>
                <a:latin typeface="Söhne"/>
              </a:rPr>
              <a:t>Text clustering, also known as document clustering or text categorization, is the process of grouping similar documents together based on their content. It falls under the umbrella of unsupervised learning, where the algorithm automatically discovers patterns and structures in the text data without relying on predefined categories or labels.</a:t>
            </a:r>
          </a:p>
          <a:p>
            <a:pPr algn="just">
              <a:buFont typeface="Arial" panose="020B0604020202020204" pitchFamily="34" charset="0"/>
              <a:buChar char="•"/>
            </a:pPr>
            <a:r>
              <a:rPr lang="en-US" b="0" i="0" dirty="0">
                <a:solidFill>
                  <a:srgbClr val="0D0D0D"/>
                </a:solidFill>
                <a:effectLst/>
                <a:latin typeface="Söhne"/>
              </a:rPr>
              <a:t>Text clustering aims to organize a collection of text documents into clusters or groups, such that documents within the same cluster are more similar to each other than to those in other clusters.</a:t>
            </a:r>
          </a:p>
          <a:p>
            <a:pPr algn="just">
              <a:buFont typeface="Arial" panose="020B0604020202020204" pitchFamily="34" charset="0"/>
              <a:buChar char="•"/>
            </a:pPr>
            <a:r>
              <a:rPr lang="en-US" b="0" i="0" dirty="0">
                <a:solidFill>
                  <a:srgbClr val="0D0D0D"/>
                </a:solidFill>
                <a:effectLst/>
                <a:latin typeface="Söhne"/>
              </a:rPr>
              <a:t>Unlike text classification, which assigns predefined labels to documents, text clustering does not require prior knowledge of document categories.</a:t>
            </a:r>
          </a:p>
        </p:txBody>
      </p:sp>
    </p:spTree>
    <p:extLst>
      <p:ext uri="{BB962C8B-B14F-4D97-AF65-F5344CB8AC3E}">
        <p14:creationId xmlns:p14="http://schemas.microsoft.com/office/powerpoint/2010/main" val="217125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5093-F601-B4A2-2921-9AF9460E5EBB}"/>
              </a:ext>
            </a:extLst>
          </p:cNvPr>
          <p:cNvSpPr>
            <a:spLocks noGrp="1"/>
          </p:cNvSpPr>
          <p:nvPr>
            <p:ph type="title"/>
          </p:nvPr>
        </p:nvSpPr>
        <p:spPr/>
        <p:txBody>
          <a:bodyPr/>
          <a:lstStyle/>
          <a:p>
            <a:pPr algn="r"/>
            <a:r>
              <a:rPr lang="en-US" dirty="0"/>
              <a:t>CONT..</a:t>
            </a:r>
            <a:endParaRPr lang="en-IN" dirty="0"/>
          </a:p>
        </p:txBody>
      </p:sp>
      <p:sp>
        <p:nvSpPr>
          <p:cNvPr id="3" name="Content Placeholder 2">
            <a:extLst>
              <a:ext uri="{FF2B5EF4-FFF2-40B4-BE49-F238E27FC236}">
                <a16:creationId xmlns:a16="http://schemas.microsoft.com/office/drawing/2014/main" id="{F2A7CDB4-920E-02EF-3AF3-D76D6E657EEA}"/>
              </a:ext>
            </a:extLst>
          </p:cNvPr>
          <p:cNvSpPr>
            <a:spLocks noGrp="1"/>
          </p:cNvSpPr>
          <p:nvPr>
            <p:ph idx="1"/>
          </p:nvPr>
        </p:nvSpPr>
        <p:spPr>
          <a:xfrm>
            <a:off x="838200" y="1825624"/>
            <a:ext cx="10515600" cy="4761787"/>
          </a:xfrm>
        </p:spPr>
        <p:txBody>
          <a:bodyPr>
            <a:normAutofit fontScale="62500" lnSpcReduction="20000"/>
          </a:bodyPr>
          <a:lstStyle/>
          <a:p>
            <a:pPr marL="0" indent="0" algn="l">
              <a:buNone/>
            </a:pPr>
            <a:r>
              <a:rPr lang="en-US" b="1" i="0" dirty="0">
                <a:solidFill>
                  <a:srgbClr val="0D0D0D"/>
                </a:solidFill>
                <a:effectLst/>
                <a:latin typeface="Söhne"/>
              </a:rPr>
              <a:t>Advantages: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Simple and intuitive approach to classification, requiring minimal assumptions about the underlying data distribution.</a:t>
            </a:r>
          </a:p>
          <a:p>
            <a:pPr algn="l">
              <a:buFont typeface="Arial" panose="020B0604020202020204" pitchFamily="34" charset="0"/>
              <a:buChar char="•"/>
            </a:pPr>
            <a:r>
              <a:rPr lang="en-US" b="0" i="0" dirty="0">
                <a:solidFill>
                  <a:srgbClr val="0D0D0D"/>
                </a:solidFill>
                <a:effectLst/>
                <a:latin typeface="Söhne"/>
              </a:rPr>
              <a:t>Naturally handles multi-class classification problems and does not require explicit probabilistic assumptions.</a:t>
            </a:r>
          </a:p>
          <a:p>
            <a:pPr algn="l">
              <a:buFont typeface="Arial" panose="020B0604020202020204" pitchFamily="34" charset="0"/>
              <a:buChar char="•"/>
            </a:pPr>
            <a:r>
              <a:rPr lang="en-US" b="0" i="0" dirty="0">
                <a:solidFill>
                  <a:srgbClr val="0D0D0D"/>
                </a:solidFill>
                <a:effectLst/>
                <a:latin typeface="Söhne"/>
              </a:rPr>
              <a:t>Robust to noisy data and outliers, as it focuses on local patterns rather than global distributions.</a:t>
            </a:r>
          </a:p>
          <a:p>
            <a:pPr marL="0" indent="0" algn="l">
              <a:buNone/>
            </a:pPr>
            <a:r>
              <a:rPr lang="en-US" b="1" i="0" dirty="0">
                <a:solidFill>
                  <a:srgbClr val="0D0D0D"/>
                </a:solidFill>
                <a:effectLst/>
                <a:latin typeface="Söhne"/>
              </a:rPr>
              <a:t>Limitations: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Computationally expensive for large datasets, especially for high-dimensional feature spaces.</a:t>
            </a:r>
          </a:p>
          <a:p>
            <a:pPr algn="l">
              <a:buFont typeface="Arial" panose="020B0604020202020204" pitchFamily="34" charset="0"/>
              <a:buChar char="•"/>
            </a:pPr>
            <a:r>
              <a:rPr lang="en-US" b="0" i="0" dirty="0">
                <a:solidFill>
                  <a:srgbClr val="0D0D0D"/>
                </a:solidFill>
                <a:effectLst/>
                <a:latin typeface="Söhne"/>
              </a:rPr>
              <a:t>Sensitive to the choice of distance metric or kernel function, which may require careful tuning.</a:t>
            </a:r>
          </a:p>
          <a:p>
            <a:pPr algn="l">
              <a:buFont typeface="Arial" panose="020B0604020202020204" pitchFamily="34" charset="0"/>
              <a:buChar char="•"/>
            </a:pPr>
            <a:r>
              <a:rPr lang="en-US" b="0" i="0" dirty="0">
                <a:solidFill>
                  <a:srgbClr val="0D0D0D"/>
                </a:solidFill>
                <a:effectLst/>
                <a:latin typeface="Söhne"/>
              </a:rPr>
              <a:t>Requires careful selection of hyperparameters (e.g., k in k-NN, kernel parameters in SVM) to achieve optimal performance.</a:t>
            </a:r>
          </a:p>
          <a:p>
            <a:pPr marL="0" indent="0" algn="l">
              <a:buNone/>
            </a:pPr>
            <a:r>
              <a:rPr lang="en-US" b="1" i="0" dirty="0">
                <a:solidFill>
                  <a:srgbClr val="0D0D0D"/>
                </a:solidFill>
                <a:effectLst/>
                <a:latin typeface="Söhne"/>
              </a:rPr>
              <a:t>Applications: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Pattern recognition tasks such as image classification, handwritten digit recognition, and facial recognition.</a:t>
            </a:r>
          </a:p>
          <a:p>
            <a:pPr algn="l">
              <a:buFont typeface="Arial" panose="020B0604020202020204" pitchFamily="34" charset="0"/>
              <a:buChar char="•"/>
            </a:pPr>
            <a:r>
              <a:rPr lang="en-US" b="0" i="0" dirty="0">
                <a:solidFill>
                  <a:srgbClr val="0D0D0D"/>
                </a:solidFill>
                <a:effectLst/>
                <a:latin typeface="Söhne"/>
              </a:rPr>
              <a:t>Recommender systems for personalized product recommendations based on user preferences and behavior.</a:t>
            </a:r>
          </a:p>
          <a:p>
            <a:pPr algn="l">
              <a:buFont typeface="Arial" panose="020B0604020202020204" pitchFamily="34" charset="0"/>
              <a:buChar char="•"/>
            </a:pPr>
            <a:r>
              <a:rPr lang="en-US" b="0" i="0" dirty="0">
                <a:solidFill>
                  <a:srgbClr val="0D0D0D"/>
                </a:solidFill>
                <a:effectLst/>
                <a:latin typeface="Söhne"/>
              </a:rPr>
              <a:t>Anomaly detection in network security, identifying unusual patterns or behaviors in network traffic.</a:t>
            </a:r>
          </a:p>
          <a:p>
            <a:pPr algn="l">
              <a:buFont typeface="Arial" panose="020B0604020202020204" pitchFamily="34" charset="0"/>
              <a:buChar char="•"/>
            </a:pPr>
            <a:r>
              <a:rPr lang="en-US" b="0" i="0" dirty="0">
                <a:solidFill>
                  <a:srgbClr val="0D0D0D"/>
                </a:solidFill>
                <a:effectLst/>
                <a:latin typeface="Söhne"/>
              </a:rPr>
              <a:t>Text clustering and document similarity analysis, grouping similar documents or articles based on their content.</a:t>
            </a:r>
          </a:p>
          <a:p>
            <a:pPr marL="0" indent="0">
              <a:buNone/>
            </a:pPr>
            <a:endParaRPr lang="en-IN" dirty="0"/>
          </a:p>
        </p:txBody>
      </p:sp>
    </p:spTree>
    <p:extLst>
      <p:ext uri="{BB962C8B-B14F-4D97-AF65-F5344CB8AC3E}">
        <p14:creationId xmlns:p14="http://schemas.microsoft.com/office/powerpoint/2010/main" val="3406453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FF476-E07C-7EF7-45CF-251A48A9AE96}"/>
              </a:ext>
            </a:extLst>
          </p:cNvPr>
          <p:cNvSpPr>
            <a:spLocks noGrp="1"/>
          </p:cNvSpPr>
          <p:nvPr>
            <p:ph type="title"/>
          </p:nvPr>
        </p:nvSpPr>
        <p:spPr/>
        <p:txBody>
          <a:bodyPr/>
          <a:lstStyle/>
          <a:p>
            <a:r>
              <a:rPr lang="en-US" dirty="0"/>
              <a:t>Sample Question</a:t>
            </a:r>
            <a:endParaRPr lang="en-IN" dirty="0"/>
          </a:p>
        </p:txBody>
      </p:sp>
      <p:sp>
        <p:nvSpPr>
          <p:cNvPr id="3" name="Content Placeholder 2">
            <a:extLst>
              <a:ext uri="{FF2B5EF4-FFF2-40B4-BE49-F238E27FC236}">
                <a16:creationId xmlns:a16="http://schemas.microsoft.com/office/drawing/2014/main" id="{C41A0191-19DF-6A49-45A0-E0C2D6AA4633}"/>
              </a:ext>
            </a:extLst>
          </p:cNvPr>
          <p:cNvSpPr>
            <a:spLocks noGrp="1"/>
          </p:cNvSpPr>
          <p:nvPr>
            <p:ph idx="1"/>
          </p:nvPr>
        </p:nvSpPr>
        <p:spPr/>
        <p:txBody>
          <a:bodyPr>
            <a:normAutofit fontScale="92500" lnSpcReduction="20000"/>
          </a:bodyPr>
          <a:lstStyle/>
          <a:p>
            <a:r>
              <a:rPr lang="en-US" b="0" i="0" dirty="0">
                <a:solidFill>
                  <a:srgbClr val="000000"/>
                </a:solidFill>
                <a:effectLst/>
                <a:latin typeface="Times New Roman" panose="02020603050405020304" pitchFamily="18" charset="0"/>
              </a:rPr>
              <a:t>What is the significance of feature selection in text clustering?</a:t>
            </a:r>
          </a:p>
          <a:p>
            <a:r>
              <a:rPr lang="en-US" b="0" i="0" dirty="0">
                <a:solidFill>
                  <a:srgbClr val="000000"/>
                </a:solidFill>
                <a:effectLst/>
                <a:latin typeface="Times New Roman" panose="02020603050405020304" pitchFamily="18" charset="0"/>
              </a:rPr>
              <a:t>Explain the concept of rule-based classifiers.</a:t>
            </a:r>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Compare various distance-based clustering algorithm</a:t>
            </a:r>
          </a:p>
          <a:p>
            <a:r>
              <a:rPr lang="en-US" b="0" i="0" dirty="0">
                <a:solidFill>
                  <a:srgbClr val="0D0D0D"/>
                </a:solidFill>
                <a:effectLst/>
                <a:latin typeface="Söhne"/>
              </a:rPr>
              <a:t>Can you explain the role of distance metrics in distance-based clustering algorithms, and how they impact the clustering results</a:t>
            </a:r>
            <a:endParaRPr lang="en-US" b="0" i="0" dirty="0">
              <a:solidFill>
                <a:srgbClr val="000000"/>
              </a:solidFill>
              <a:effectLst/>
              <a:latin typeface="Times New Roman" panose="02020603050405020304" pitchFamily="18" charset="0"/>
            </a:endParaRPr>
          </a:p>
          <a:p>
            <a:r>
              <a:rPr lang="en-US" b="0" i="0" dirty="0">
                <a:solidFill>
                  <a:srgbClr val="0D0D0D"/>
                </a:solidFill>
                <a:effectLst/>
                <a:latin typeface="Söhne"/>
              </a:rPr>
              <a:t>word and phrase-based clustering techniques compared to traditional clustering methods?</a:t>
            </a:r>
          </a:p>
          <a:p>
            <a:r>
              <a:rPr lang="en-US" dirty="0">
                <a:solidFill>
                  <a:srgbClr val="0D0D0D"/>
                </a:solidFill>
                <a:latin typeface="Söhne"/>
              </a:rPr>
              <a:t>Explain </a:t>
            </a:r>
            <a:r>
              <a:rPr lang="en-IN" b="0" i="0" dirty="0">
                <a:solidFill>
                  <a:srgbClr val="0D0D0D"/>
                </a:solidFill>
                <a:effectLst/>
                <a:latin typeface="Söhne"/>
              </a:rPr>
              <a:t>Distance-Based Clustering Algorithms in details.</a:t>
            </a:r>
          </a:p>
          <a:p>
            <a:r>
              <a:rPr lang="en-IN" i="0" dirty="0">
                <a:solidFill>
                  <a:srgbClr val="0D0D0D"/>
                </a:solidFill>
                <a:effectLst/>
                <a:latin typeface="Söhne"/>
              </a:rPr>
              <a:t>Elaborate Proximity-based Classifiers.</a:t>
            </a:r>
          </a:p>
          <a:p>
            <a:r>
              <a:rPr lang="en-IN" i="0" dirty="0">
                <a:solidFill>
                  <a:srgbClr val="0D0D0D"/>
                </a:solidFill>
                <a:effectLst/>
                <a:latin typeface="Söhne"/>
              </a:rPr>
              <a:t>Explain Probabilistic-based Classifiers</a:t>
            </a:r>
          </a:p>
          <a:p>
            <a:r>
              <a:rPr lang="en-IN" dirty="0">
                <a:solidFill>
                  <a:srgbClr val="0D0D0D"/>
                </a:solidFill>
                <a:latin typeface="Söhne"/>
              </a:rPr>
              <a:t>Explain Decision tree classifier.</a:t>
            </a:r>
            <a:endParaRPr lang="en-IN" i="0" dirty="0">
              <a:solidFill>
                <a:srgbClr val="0D0D0D"/>
              </a:solidFill>
              <a:effectLst/>
              <a:latin typeface="Söhne"/>
            </a:endParaRPr>
          </a:p>
          <a:p>
            <a:endParaRPr lang="en-IN" b="0" i="0" dirty="0">
              <a:solidFill>
                <a:srgbClr val="0D0D0D"/>
              </a:solidFill>
              <a:effectLst/>
              <a:latin typeface="Söhne"/>
            </a:endParaRPr>
          </a:p>
          <a:p>
            <a:endParaRPr lang="en-IN" dirty="0"/>
          </a:p>
        </p:txBody>
      </p:sp>
    </p:spTree>
    <p:extLst>
      <p:ext uri="{BB962C8B-B14F-4D97-AF65-F5344CB8AC3E}">
        <p14:creationId xmlns:p14="http://schemas.microsoft.com/office/powerpoint/2010/main" val="29395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389FC-BBFD-DB03-1BB7-478C93604445}"/>
              </a:ext>
            </a:extLst>
          </p:cNvPr>
          <p:cNvSpPr>
            <a:spLocks noGrp="1"/>
          </p:cNvSpPr>
          <p:nvPr>
            <p:ph type="title"/>
          </p:nvPr>
        </p:nvSpPr>
        <p:spPr/>
        <p:txBody>
          <a:bodyPr>
            <a:normAutofit/>
          </a:bodyPr>
          <a:lstStyle/>
          <a:p>
            <a:pPr algn="ctr"/>
            <a:r>
              <a:rPr lang="en-US" sz="4000" b="0" i="0" dirty="0">
                <a:solidFill>
                  <a:srgbClr val="0D0D0D"/>
                </a:solidFill>
                <a:effectLst/>
                <a:latin typeface="Söhne"/>
              </a:rPr>
              <a:t>Feature Selection and Transformation method</a:t>
            </a:r>
            <a:endParaRPr lang="en-IN" sz="4000" dirty="0"/>
          </a:p>
        </p:txBody>
      </p:sp>
      <p:sp>
        <p:nvSpPr>
          <p:cNvPr id="3" name="Content Placeholder 2">
            <a:extLst>
              <a:ext uri="{FF2B5EF4-FFF2-40B4-BE49-F238E27FC236}">
                <a16:creationId xmlns:a16="http://schemas.microsoft.com/office/drawing/2014/main" id="{F213B453-C76E-C7FC-12AC-315AE667D5B6}"/>
              </a:ext>
            </a:extLst>
          </p:cNvPr>
          <p:cNvSpPr>
            <a:spLocks noGrp="1"/>
          </p:cNvSpPr>
          <p:nvPr>
            <p:ph idx="1"/>
          </p:nvPr>
        </p:nvSpPr>
        <p:spPr>
          <a:xfrm>
            <a:off x="838200" y="1825625"/>
            <a:ext cx="10515600" cy="4463208"/>
          </a:xfrm>
        </p:spPr>
        <p:txBody>
          <a:bodyPr>
            <a:normAutofit fontScale="92500" lnSpcReduction="10000"/>
          </a:bodyPr>
          <a:lstStyle/>
          <a:p>
            <a:pPr marL="0" indent="0" algn="l">
              <a:buNone/>
            </a:pPr>
            <a:r>
              <a:rPr lang="en-US" sz="2200" b="1" i="0" dirty="0">
                <a:solidFill>
                  <a:srgbClr val="0D0D0D"/>
                </a:solidFill>
                <a:effectLst/>
                <a:latin typeface="Söhne"/>
              </a:rPr>
              <a:t>Bag-of-Words (</a:t>
            </a:r>
            <a:r>
              <a:rPr lang="en-US" sz="2200" b="1" i="0" dirty="0" err="1">
                <a:solidFill>
                  <a:srgbClr val="0D0D0D"/>
                </a:solidFill>
                <a:effectLst/>
                <a:latin typeface="Söhne"/>
              </a:rPr>
              <a:t>BoW</a:t>
            </a:r>
            <a:r>
              <a:rPr lang="en-US" sz="2200" b="1" i="0" dirty="0">
                <a:solidFill>
                  <a:srgbClr val="0D0D0D"/>
                </a:solidFill>
                <a:effectLst/>
                <a:latin typeface="Söhne"/>
              </a:rPr>
              <a:t>):</a:t>
            </a:r>
            <a:endParaRPr lang="en-US" sz="2200" b="0" i="0" dirty="0">
              <a:solidFill>
                <a:srgbClr val="0D0D0D"/>
              </a:solidFill>
              <a:effectLst/>
              <a:latin typeface="Söhne"/>
            </a:endParaRPr>
          </a:p>
          <a:p>
            <a:pPr algn="just">
              <a:buFont typeface="Arial" panose="020B0604020202020204" pitchFamily="34" charset="0"/>
              <a:buChar char="•"/>
            </a:pPr>
            <a:r>
              <a:rPr lang="en-US" sz="2200" b="0" i="0" dirty="0">
                <a:solidFill>
                  <a:srgbClr val="0D0D0D"/>
                </a:solidFill>
                <a:effectLst/>
                <a:latin typeface="Söhne"/>
              </a:rPr>
              <a:t>Bag-of-Words is one of the simplest and most commonly used techniques for feature extraction in text clustering.</a:t>
            </a:r>
          </a:p>
          <a:p>
            <a:pPr algn="just">
              <a:buFont typeface="Arial" panose="020B0604020202020204" pitchFamily="34" charset="0"/>
              <a:buChar char="•"/>
            </a:pPr>
            <a:r>
              <a:rPr lang="en-US" sz="2200" b="0" i="0" dirty="0">
                <a:solidFill>
                  <a:srgbClr val="0D0D0D"/>
                </a:solidFill>
                <a:effectLst/>
                <a:latin typeface="Söhne"/>
              </a:rPr>
              <a:t>It represents each document as a vector where each dimension corresponds to a unique word in the vocabulary, and the value represents the frequency of that word in the document.</a:t>
            </a:r>
          </a:p>
          <a:p>
            <a:pPr algn="just">
              <a:buFont typeface="Arial" panose="020B0604020202020204" pitchFamily="34" charset="0"/>
              <a:buChar char="•"/>
            </a:pPr>
            <a:r>
              <a:rPr lang="en-US" sz="2200" b="0" i="0" dirty="0" err="1">
                <a:solidFill>
                  <a:srgbClr val="0D0D0D"/>
                </a:solidFill>
                <a:effectLst/>
                <a:latin typeface="Söhne"/>
              </a:rPr>
              <a:t>BoW</a:t>
            </a:r>
            <a:r>
              <a:rPr lang="en-US" sz="2200" b="0" i="0" dirty="0">
                <a:solidFill>
                  <a:srgbClr val="0D0D0D"/>
                </a:solidFill>
                <a:effectLst/>
                <a:latin typeface="Söhne"/>
              </a:rPr>
              <a:t> disregards the order of words in the document and only considers their frequencies, making it computationally efficient but losing some contextual information.</a:t>
            </a:r>
          </a:p>
          <a:p>
            <a:pPr marL="0" indent="0" algn="l">
              <a:buNone/>
            </a:pPr>
            <a:r>
              <a:rPr lang="en-US" sz="2200" b="1" i="0" dirty="0">
                <a:solidFill>
                  <a:srgbClr val="0D0D0D"/>
                </a:solidFill>
                <a:effectLst/>
                <a:latin typeface="Söhne"/>
              </a:rPr>
              <a:t>Term Frequency-Inverse Document Frequency (TF-IDF):</a:t>
            </a:r>
            <a:endParaRPr lang="en-US" sz="2200" b="0" i="0" dirty="0">
              <a:solidFill>
                <a:srgbClr val="0D0D0D"/>
              </a:solidFill>
              <a:effectLst/>
              <a:latin typeface="Söhne"/>
            </a:endParaRPr>
          </a:p>
          <a:p>
            <a:pPr algn="l">
              <a:buFont typeface="Arial" panose="020B0604020202020204" pitchFamily="34" charset="0"/>
              <a:buChar char="•"/>
            </a:pPr>
            <a:r>
              <a:rPr lang="en-US" sz="2200" b="0" i="0" dirty="0">
                <a:solidFill>
                  <a:srgbClr val="0D0D0D"/>
                </a:solidFill>
                <a:effectLst/>
                <a:latin typeface="Söhne"/>
              </a:rPr>
              <a:t>TF-IDF is a statistical measure used to evaluate the importance of a word in a document relative to a corpus.</a:t>
            </a:r>
          </a:p>
          <a:p>
            <a:pPr algn="l">
              <a:buFont typeface="Arial" panose="020B0604020202020204" pitchFamily="34" charset="0"/>
              <a:buChar char="•"/>
            </a:pPr>
            <a:r>
              <a:rPr lang="en-US" sz="2200" b="0" i="0" dirty="0">
                <a:solidFill>
                  <a:srgbClr val="0D0D0D"/>
                </a:solidFill>
                <a:effectLst/>
                <a:latin typeface="Söhne"/>
              </a:rPr>
              <a:t>It considers not only the frequency of a word in a document (TF) but also the rarity of the word across the corpus (IDF).</a:t>
            </a:r>
          </a:p>
          <a:p>
            <a:pPr algn="l">
              <a:buFont typeface="Arial" panose="020B0604020202020204" pitchFamily="34" charset="0"/>
              <a:buChar char="•"/>
            </a:pPr>
            <a:r>
              <a:rPr lang="en-US" sz="2200" b="0" i="0" dirty="0">
                <a:solidFill>
                  <a:srgbClr val="0D0D0D"/>
                </a:solidFill>
                <a:effectLst/>
                <a:latin typeface="Söhne"/>
              </a:rPr>
              <a:t>TF-IDF helps in identifying words that are more discriminative and informative for clustering by penalizing common words and emphasizing rare ones.</a:t>
            </a:r>
          </a:p>
          <a:p>
            <a:pPr algn="l">
              <a:buFont typeface="Arial" panose="020B0604020202020204" pitchFamily="34" charset="0"/>
              <a:buChar char="•"/>
            </a:pPr>
            <a:endParaRPr lang="en-US" sz="2400" b="0" i="0" dirty="0">
              <a:solidFill>
                <a:srgbClr val="0D0D0D"/>
              </a:solidFill>
              <a:effectLst/>
              <a:latin typeface="Söhne"/>
            </a:endParaRPr>
          </a:p>
        </p:txBody>
      </p:sp>
    </p:spTree>
    <p:extLst>
      <p:ext uri="{BB962C8B-B14F-4D97-AF65-F5344CB8AC3E}">
        <p14:creationId xmlns:p14="http://schemas.microsoft.com/office/powerpoint/2010/main" val="363695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2266F-E946-3CCE-0F75-8D034AAE8DCF}"/>
              </a:ext>
            </a:extLst>
          </p:cNvPr>
          <p:cNvSpPr>
            <a:spLocks noGrp="1"/>
          </p:cNvSpPr>
          <p:nvPr>
            <p:ph type="title"/>
          </p:nvPr>
        </p:nvSpPr>
        <p:spPr/>
        <p:txBody>
          <a:bodyPr/>
          <a:lstStyle/>
          <a:p>
            <a:pPr algn="r"/>
            <a:r>
              <a:rPr lang="en-US" dirty="0"/>
              <a:t>Cont..</a:t>
            </a:r>
            <a:endParaRPr lang="en-IN" dirty="0"/>
          </a:p>
        </p:txBody>
      </p:sp>
      <p:sp>
        <p:nvSpPr>
          <p:cNvPr id="3" name="Content Placeholder 2">
            <a:extLst>
              <a:ext uri="{FF2B5EF4-FFF2-40B4-BE49-F238E27FC236}">
                <a16:creationId xmlns:a16="http://schemas.microsoft.com/office/drawing/2014/main" id="{5E357F96-055D-FF99-5F98-19742EA9CF31}"/>
              </a:ext>
            </a:extLst>
          </p:cNvPr>
          <p:cNvSpPr>
            <a:spLocks noGrp="1"/>
          </p:cNvSpPr>
          <p:nvPr>
            <p:ph idx="1"/>
          </p:nvPr>
        </p:nvSpPr>
        <p:spPr/>
        <p:txBody>
          <a:bodyPr>
            <a:normAutofit fontScale="92500" lnSpcReduction="20000"/>
          </a:bodyPr>
          <a:lstStyle/>
          <a:p>
            <a:pPr marL="0" indent="0" algn="l">
              <a:buNone/>
            </a:pPr>
            <a:r>
              <a:rPr lang="en-US" b="1" i="0" dirty="0">
                <a:solidFill>
                  <a:srgbClr val="0D0D0D"/>
                </a:solidFill>
                <a:effectLst/>
                <a:latin typeface="Söhne"/>
              </a:rPr>
              <a:t>Word Embeddings:</a:t>
            </a:r>
            <a:endParaRPr lang="en-US" b="0" i="0" dirty="0">
              <a:solidFill>
                <a:srgbClr val="0D0D0D"/>
              </a:solidFill>
              <a:effectLst/>
              <a:latin typeface="Söhne"/>
            </a:endParaRPr>
          </a:p>
          <a:p>
            <a:pPr lvl="1" algn="just"/>
            <a:r>
              <a:rPr lang="en-US" b="0" i="0" dirty="0">
                <a:solidFill>
                  <a:srgbClr val="0D0D0D"/>
                </a:solidFill>
                <a:effectLst/>
                <a:latin typeface="Söhne"/>
              </a:rPr>
              <a:t>Word embeddings are dense vector representations of words in a continuous vector space, learned from large text corpora using techniques like Word2Vec, </a:t>
            </a:r>
            <a:r>
              <a:rPr lang="en-US" b="0" i="0" dirty="0" err="1">
                <a:solidFill>
                  <a:srgbClr val="0D0D0D"/>
                </a:solidFill>
                <a:effectLst/>
                <a:latin typeface="Söhne"/>
              </a:rPr>
              <a:t>GloVe</a:t>
            </a:r>
            <a:r>
              <a:rPr lang="en-US" b="0" i="0" dirty="0">
                <a:solidFill>
                  <a:srgbClr val="0D0D0D"/>
                </a:solidFill>
                <a:effectLst/>
                <a:latin typeface="Söhne"/>
              </a:rPr>
              <a:t>, or </a:t>
            </a:r>
            <a:r>
              <a:rPr lang="en-US" b="0" i="0" dirty="0" err="1">
                <a:solidFill>
                  <a:srgbClr val="0D0D0D"/>
                </a:solidFill>
                <a:effectLst/>
                <a:latin typeface="Söhne"/>
              </a:rPr>
              <a:t>FastText</a:t>
            </a:r>
            <a:r>
              <a:rPr lang="en-US" b="0" i="0" dirty="0">
                <a:solidFill>
                  <a:srgbClr val="0D0D0D"/>
                </a:solidFill>
                <a:effectLst/>
                <a:latin typeface="Söhne"/>
              </a:rPr>
              <a:t>.</a:t>
            </a:r>
          </a:p>
          <a:p>
            <a:pPr lvl="1" algn="just"/>
            <a:r>
              <a:rPr lang="en-US" b="0" i="0" dirty="0">
                <a:solidFill>
                  <a:srgbClr val="0D0D0D"/>
                </a:solidFill>
                <a:effectLst/>
                <a:latin typeface="Söhne"/>
              </a:rPr>
              <a:t>Word embeddings capture semantic similarities between words based on their contextual usage, enabling better representation of word meanings.</a:t>
            </a:r>
          </a:p>
          <a:p>
            <a:pPr lvl="1" algn="just"/>
            <a:r>
              <a:rPr lang="en-US" b="0" i="0" dirty="0">
                <a:solidFill>
                  <a:srgbClr val="0D0D0D"/>
                </a:solidFill>
                <a:effectLst/>
                <a:latin typeface="Söhne"/>
              </a:rPr>
              <a:t>In text clustering, word embeddings can be used to represent documents as vectors of word embeddings, capturing semantic relationships between words and improving clustering accuracy.</a:t>
            </a:r>
          </a:p>
          <a:p>
            <a:pPr marL="0" indent="0" algn="l">
              <a:buNone/>
            </a:pPr>
            <a:r>
              <a:rPr lang="en-US" b="1" i="0" dirty="0">
                <a:solidFill>
                  <a:srgbClr val="0D0D0D"/>
                </a:solidFill>
                <a:effectLst/>
                <a:latin typeface="Söhne"/>
              </a:rPr>
              <a:t>Topic Models:</a:t>
            </a:r>
            <a:endParaRPr lang="en-US" b="0" i="0" dirty="0">
              <a:solidFill>
                <a:srgbClr val="0D0D0D"/>
              </a:solidFill>
              <a:effectLst/>
              <a:latin typeface="Söhne"/>
            </a:endParaRPr>
          </a:p>
          <a:p>
            <a:pPr lvl="1" algn="just"/>
            <a:r>
              <a:rPr lang="en-US" b="0" i="0" dirty="0">
                <a:solidFill>
                  <a:srgbClr val="0D0D0D"/>
                </a:solidFill>
                <a:effectLst/>
                <a:latin typeface="Söhne"/>
              </a:rPr>
              <a:t>Topic models such as Latent Dirichlet Allocation (LDA) can be used to extract latent topics from a corpus and represent documents based on these topics.</a:t>
            </a:r>
          </a:p>
          <a:p>
            <a:pPr lvl="1" algn="just"/>
            <a:r>
              <a:rPr lang="en-US" b="0" i="0" dirty="0">
                <a:solidFill>
                  <a:srgbClr val="0D0D0D"/>
                </a:solidFill>
                <a:effectLst/>
                <a:latin typeface="Söhne"/>
              </a:rPr>
              <a:t>LDA assumes that each document is a mixture of topics, and each topic is a distribution over words.</a:t>
            </a:r>
          </a:p>
          <a:p>
            <a:pPr lvl="1" algn="just"/>
            <a:r>
              <a:rPr lang="en-US" b="0" i="0" dirty="0">
                <a:solidFill>
                  <a:srgbClr val="0D0D0D"/>
                </a:solidFill>
                <a:effectLst/>
                <a:latin typeface="Söhne"/>
              </a:rPr>
              <a:t>By representing documents as distributions over topics, topic models can capture the </a:t>
            </a:r>
          </a:p>
          <a:p>
            <a:endParaRPr lang="en-IN" dirty="0"/>
          </a:p>
        </p:txBody>
      </p:sp>
    </p:spTree>
    <p:extLst>
      <p:ext uri="{BB962C8B-B14F-4D97-AF65-F5344CB8AC3E}">
        <p14:creationId xmlns:p14="http://schemas.microsoft.com/office/powerpoint/2010/main" val="24847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F16C-0777-EAF6-6E74-702E8717AEE8}"/>
              </a:ext>
            </a:extLst>
          </p:cNvPr>
          <p:cNvSpPr>
            <a:spLocks noGrp="1"/>
          </p:cNvSpPr>
          <p:nvPr>
            <p:ph type="title"/>
          </p:nvPr>
        </p:nvSpPr>
        <p:spPr/>
        <p:txBody>
          <a:bodyPr/>
          <a:lstStyle/>
          <a:p>
            <a:pPr algn="r"/>
            <a:r>
              <a:rPr lang="en-US" dirty="0"/>
              <a:t>Cont..</a:t>
            </a:r>
            <a:endParaRPr lang="en-IN" dirty="0"/>
          </a:p>
        </p:txBody>
      </p:sp>
      <p:sp>
        <p:nvSpPr>
          <p:cNvPr id="3" name="Content Placeholder 2">
            <a:extLst>
              <a:ext uri="{FF2B5EF4-FFF2-40B4-BE49-F238E27FC236}">
                <a16:creationId xmlns:a16="http://schemas.microsoft.com/office/drawing/2014/main" id="{1B7538D7-64AA-E73A-9944-90BC87C13160}"/>
              </a:ext>
            </a:extLst>
          </p:cNvPr>
          <p:cNvSpPr>
            <a:spLocks noGrp="1"/>
          </p:cNvSpPr>
          <p:nvPr>
            <p:ph idx="1"/>
          </p:nvPr>
        </p:nvSpPr>
        <p:spPr/>
        <p:txBody>
          <a:bodyPr>
            <a:normAutofit fontScale="92500" lnSpcReduction="20000"/>
          </a:bodyPr>
          <a:lstStyle/>
          <a:p>
            <a:pPr marL="0" indent="0" algn="l">
              <a:buNone/>
            </a:pPr>
            <a:r>
              <a:rPr lang="en-US" b="1" i="0" dirty="0">
                <a:solidFill>
                  <a:srgbClr val="0D0D0D"/>
                </a:solidFill>
                <a:effectLst/>
                <a:latin typeface="Söhne"/>
              </a:rPr>
              <a:t>Word Frequency Filters:</a:t>
            </a:r>
            <a:endParaRPr lang="en-US" b="0" i="0" dirty="0">
              <a:solidFill>
                <a:srgbClr val="0D0D0D"/>
              </a:solidFill>
              <a:effectLst/>
              <a:latin typeface="Söhne"/>
            </a:endParaRPr>
          </a:p>
          <a:p>
            <a:pPr lvl="1" algn="just"/>
            <a:r>
              <a:rPr lang="en-US" b="0" i="0" dirty="0">
                <a:solidFill>
                  <a:srgbClr val="0D0D0D"/>
                </a:solidFill>
                <a:effectLst/>
                <a:latin typeface="Söhne"/>
              </a:rPr>
              <a:t>In some cases, it may be beneficial to filter out very frequent or very rare words before clustering to improve the quality of the features.</a:t>
            </a:r>
          </a:p>
          <a:p>
            <a:pPr lvl="1" algn="just"/>
            <a:r>
              <a:rPr lang="en-US" b="0" i="0" dirty="0">
                <a:solidFill>
                  <a:srgbClr val="0D0D0D"/>
                </a:solidFill>
                <a:effectLst/>
                <a:latin typeface="Söhne"/>
              </a:rPr>
              <a:t>Stop words (e.g., "the", "is", "and") are commonly removed as they often carry little semantic meaning.</a:t>
            </a:r>
          </a:p>
          <a:p>
            <a:pPr lvl="1" algn="just"/>
            <a:r>
              <a:rPr lang="en-US" b="0" i="0" dirty="0">
                <a:solidFill>
                  <a:srgbClr val="0D0D0D"/>
                </a:solidFill>
                <a:effectLst/>
                <a:latin typeface="Söhne"/>
              </a:rPr>
              <a:t>Rare words or words that appear in only a few documents may also be filtered out to reduce noise in the data.</a:t>
            </a:r>
          </a:p>
          <a:p>
            <a:pPr marL="0" indent="0" algn="l">
              <a:buNone/>
            </a:pPr>
            <a:r>
              <a:rPr lang="en-US" b="1" i="0" dirty="0">
                <a:solidFill>
                  <a:srgbClr val="0D0D0D"/>
                </a:solidFill>
                <a:effectLst/>
                <a:latin typeface="Söhne"/>
              </a:rPr>
              <a:t>Dimensionality Reduction Techniques:</a:t>
            </a:r>
            <a:endParaRPr lang="en-US" b="0" i="0" dirty="0">
              <a:solidFill>
                <a:srgbClr val="0D0D0D"/>
              </a:solidFill>
              <a:effectLst/>
              <a:latin typeface="Söhne"/>
            </a:endParaRPr>
          </a:p>
          <a:p>
            <a:pPr lvl="1" algn="just"/>
            <a:r>
              <a:rPr lang="en-US" b="0" i="0" dirty="0">
                <a:solidFill>
                  <a:srgbClr val="0D0D0D"/>
                </a:solidFill>
                <a:effectLst/>
                <a:latin typeface="Söhne"/>
              </a:rPr>
              <a:t>Text data often have high dimensionality due to the large vocabulary size, which can lead to computational challenges and overfitting.</a:t>
            </a:r>
          </a:p>
          <a:p>
            <a:pPr lvl="1" algn="just"/>
            <a:r>
              <a:rPr lang="en-US" b="0" i="0" dirty="0">
                <a:solidFill>
                  <a:srgbClr val="0D0D0D"/>
                </a:solidFill>
                <a:effectLst/>
                <a:latin typeface="Söhne"/>
              </a:rPr>
              <a:t>Dimensionality reduction techniques such as Principal Component Analysis (PCA) or Singular Value Decomposition (SVD) can be applied to reduce the dimensionality of the feature space while preserving the most important information.</a:t>
            </a:r>
          </a:p>
          <a:p>
            <a:pPr lvl="1" algn="just"/>
            <a:r>
              <a:rPr lang="en-US" b="0" i="0" dirty="0">
                <a:solidFill>
                  <a:srgbClr val="0D0D0D"/>
                </a:solidFill>
                <a:effectLst/>
                <a:latin typeface="Söhne"/>
              </a:rPr>
              <a:t>These techniques help in reducing computational complexity and improving the efficiency of clustering algorithms without sacrificing clustering performance.</a:t>
            </a:r>
          </a:p>
          <a:p>
            <a:endParaRPr lang="en-IN" dirty="0"/>
          </a:p>
        </p:txBody>
      </p:sp>
    </p:spTree>
    <p:extLst>
      <p:ext uri="{BB962C8B-B14F-4D97-AF65-F5344CB8AC3E}">
        <p14:creationId xmlns:p14="http://schemas.microsoft.com/office/powerpoint/2010/main" val="671435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B525-B993-01DF-81FC-37760D3912EB}"/>
              </a:ext>
            </a:extLst>
          </p:cNvPr>
          <p:cNvSpPr>
            <a:spLocks noGrp="1"/>
          </p:cNvSpPr>
          <p:nvPr>
            <p:ph type="title"/>
          </p:nvPr>
        </p:nvSpPr>
        <p:spPr/>
        <p:txBody>
          <a:bodyPr/>
          <a:lstStyle/>
          <a:p>
            <a:r>
              <a:rPr lang="en-IN" b="0" i="0" dirty="0">
                <a:solidFill>
                  <a:srgbClr val="0D0D0D"/>
                </a:solidFill>
                <a:effectLst/>
                <a:latin typeface="Söhne"/>
              </a:rPr>
              <a:t>Distance-Based Clustering Algorithms</a:t>
            </a:r>
            <a:endParaRPr lang="en-IN" dirty="0"/>
          </a:p>
        </p:txBody>
      </p:sp>
      <p:sp>
        <p:nvSpPr>
          <p:cNvPr id="3" name="Content Placeholder 2">
            <a:extLst>
              <a:ext uri="{FF2B5EF4-FFF2-40B4-BE49-F238E27FC236}">
                <a16:creationId xmlns:a16="http://schemas.microsoft.com/office/drawing/2014/main" id="{4E7684E0-C53D-9F43-F3FD-31C5FE42150B}"/>
              </a:ext>
            </a:extLst>
          </p:cNvPr>
          <p:cNvSpPr>
            <a:spLocks noGrp="1"/>
          </p:cNvSpPr>
          <p:nvPr>
            <p:ph idx="1"/>
          </p:nvPr>
        </p:nvSpPr>
        <p:spPr/>
        <p:txBody>
          <a:bodyPr/>
          <a:lstStyle/>
          <a:p>
            <a:r>
              <a:rPr lang="en-US" b="0" i="0" dirty="0">
                <a:solidFill>
                  <a:srgbClr val="0D0D0D"/>
                </a:solidFill>
                <a:effectLst/>
                <a:latin typeface="Söhne"/>
              </a:rPr>
              <a:t>Distance-based clustering algorithms group data points based on their similarity or dissimilarity, often using distance metrics. Here are some commonly used distance-based clustering algorithms:</a:t>
            </a:r>
          </a:p>
          <a:p>
            <a:pPr algn="l"/>
            <a:r>
              <a:rPr lang="en-IN" b="0" i="0" dirty="0">
                <a:solidFill>
                  <a:srgbClr val="0D0D0D"/>
                </a:solidFill>
                <a:effectLst/>
                <a:latin typeface="Söhne"/>
              </a:rPr>
              <a:t>K-Means Clustering</a:t>
            </a:r>
          </a:p>
          <a:p>
            <a:r>
              <a:rPr lang="en-IN" b="0" i="0" dirty="0">
                <a:solidFill>
                  <a:srgbClr val="0D0D0D"/>
                </a:solidFill>
                <a:effectLst/>
                <a:latin typeface="Söhne"/>
              </a:rPr>
              <a:t>Hierarchical Clustering</a:t>
            </a:r>
          </a:p>
          <a:p>
            <a:r>
              <a:rPr lang="en-US" b="0" i="0" dirty="0">
                <a:solidFill>
                  <a:srgbClr val="0D0D0D"/>
                </a:solidFill>
                <a:effectLst/>
                <a:latin typeface="Söhne"/>
              </a:rPr>
              <a:t>DBSCAN (Density-Based Spatial Clustering of Applications with Noise)</a:t>
            </a:r>
            <a:endParaRPr lang="en-IN" dirty="0">
              <a:solidFill>
                <a:srgbClr val="0D0D0D"/>
              </a:solidFill>
              <a:latin typeface="Söhne"/>
            </a:endParaRPr>
          </a:p>
          <a:p>
            <a:r>
              <a:rPr lang="en-IN" b="0" i="0" dirty="0">
                <a:solidFill>
                  <a:srgbClr val="0D0D0D"/>
                </a:solidFill>
                <a:effectLst/>
                <a:latin typeface="Söhne"/>
              </a:rPr>
              <a:t>Agglomerative Clustering</a:t>
            </a:r>
            <a:endParaRPr lang="en-IN" dirty="0"/>
          </a:p>
        </p:txBody>
      </p:sp>
    </p:spTree>
    <p:extLst>
      <p:ext uri="{BB962C8B-B14F-4D97-AF65-F5344CB8AC3E}">
        <p14:creationId xmlns:p14="http://schemas.microsoft.com/office/powerpoint/2010/main" val="364671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95B6-AFF3-5FDC-1861-5F3BD625E9DE}"/>
              </a:ext>
            </a:extLst>
          </p:cNvPr>
          <p:cNvSpPr>
            <a:spLocks noGrp="1"/>
          </p:cNvSpPr>
          <p:nvPr>
            <p:ph type="title"/>
          </p:nvPr>
        </p:nvSpPr>
        <p:spPr/>
        <p:txBody>
          <a:bodyPr/>
          <a:lstStyle/>
          <a:p>
            <a:r>
              <a:rPr lang="en-US" b="1" i="0" dirty="0">
                <a:solidFill>
                  <a:srgbClr val="0D0D0D"/>
                </a:solidFill>
                <a:effectLst/>
                <a:latin typeface="Söhne"/>
              </a:rPr>
              <a:t>K-Means Clustering:</a:t>
            </a:r>
            <a:endParaRPr lang="en-IN" dirty="0"/>
          </a:p>
        </p:txBody>
      </p:sp>
      <p:sp>
        <p:nvSpPr>
          <p:cNvPr id="3" name="Content Placeholder 2">
            <a:extLst>
              <a:ext uri="{FF2B5EF4-FFF2-40B4-BE49-F238E27FC236}">
                <a16:creationId xmlns:a16="http://schemas.microsoft.com/office/drawing/2014/main" id="{4BD14394-367E-331E-BCFB-6ABFF30BB768}"/>
              </a:ext>
            </a:extLst>
          </p:cNvPr>
          <p:cNvSpPr>
            <a:spLocks noGrp="1"/>
          </p:cNvSpPr>
          <p:nvPr>
            <p:ph idx="1"/>
          </p:nvPr>
        </p:nvSpPr>
        <p:spPr>
          <a:xfrm>
            <a:off x="838200" y="1690688"/>
            <a:ext cx="10515600" cy="4728773"/>
          </a:xfrm>
        </p:spPr>
        <p:txBody>
          <a:bodyPr>
            <a:noAutofit/>
          </a:bodyPr>
          <a:lstStyle/>
          <a:p>
            <a:r>
              <a:rPr lang="en-US" sz="2000" b="0" i="0" dirty="0">
                <a:solidFill>
                  <a:srgbClr val="0D0D0D"/>
                </a:solidFill>
                <a:effectLst/>
                <a:latin typeface="Söhne"/>
              </a:rPr>
              <a:t>K-Means aims to partition data into k clusters by minimizing the within-cluster sum of squares. It does so by iteratively assigning each data point to the nearest centroid and updating the centroids based on the mean of the data points assigned to each cluster.</a:t>
            </a:r>
          </a:p>
          <a:p>
            <a:pPr algn="l">
              <a:buFont typeface="Arial" panose="020B0604020202020204" pitchFamily="34" charset="0"/>
              <a:buChar char="•"/>
            </a:pPr>
            <a:r>
              <a:rPr lang="en-US" sz="2000" dirty="0">
                <a:solidFill>
                  <a:srgbClr val="0D0D0D"/>
                </a:solidFill>
                <a:latin typeface="Söhne"/>
              </a:rPr>
              <a:t>K-Means Clustering is an Unsupervised Learning algorithm, which groups the unlabeled dataset into different clusters. Here K defines the number of pre-defined clusters that need to be created in the process, as if K=2, there will be two clusters, and for K=3, there will be three clusters, and so on.</a:t>
            </a:r>
          </a:p>
          <a:p>
            <a:pPr algn="just"/>
            <a:r>
              <a:rPr lang="en-US" sz="2000" dirty="0">
                <a:solidFill>
                  <a:srgbClr val="0D0D0D"/>
                </a:solidFill>
                <a:latin typeface="Söhne"/>
              </a:rPr>
              <a:t>It allows us to cluster the data into different groups and a convenient way to discover the categories of groups in the unlabeled dataset on its own without the need for any training.</a:t>
            </a:r>
          </a:p>
          <a:p>
            <a:pPr algn="just"/>
            <a:r>
              <a:rPr lang="en-US" sz="2000" dirty="0">
                <a:solidFill>
                  <a:srgbClr val="0D0D0D"/>
                </a:solidFill>
                <a:latin typeface="Söhne"/>
              </a:rPr>
              <a:t>It is a centroid-based algorithm, where each cluster is associated with a centroid. The main aim of this algorithm is to minimize the sum of distances between the data point and their corresponding clusters.</a:t>
            </a:r>
          </a:p>
          <a:p>
            <a:pPr algn="l">
              <a:buFont typeface="Arial" panose="020B0604020202020204" pitchFamily="34" charset="0"/>
              <a:buChar char="•"/>
            </a:pPr>
            <a:r>
              <a:rPr lang="en-US" sz="2000" dirty="0">
                <a:solidFill>
                  <a:srgbClr val="0D0D0D"/>
                </a:solidFill>
                <a:latin typeface="Söhne"/>
              </a:rPr>
              <a:t>The algorithm takes the unlabeled dataset as input, divides the dataset into k-number of clusters, and repeats the process until it does not find the best clusters. The value of k should be predetermined in this algorithm.</a:t>
            </a:r>
          </a:p>
        </p:txBody>
      </p:sp>
    </p:spTree>
    <p:extLst>
      <p:ext uri="{BB962C8B-B14F-4D97-AF65-F5344CB8AC3E}">
        <p14:creationId xmlns:p14="http://schemas.microsoft.com/office/powerpoint/2010/main" val="388817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5026-4F24-36A3-D532-2A7FC614D89D}"/>
              </a:ext>
            </a:extLst>
          </p:cNvPr>
          <p:cNvSpPr>
            <a:spLocks noGrp="1"/>
          </p:cNvSpPr>
          <p:nvPr>
            <p:ph type="title"/>
          </p:nvPr>
        </p:nvSpPr>
        <p:spPr/>
        <p:txBody>
          <a:bodyPr/>
          <a:lstStyle/>
          <a:p>
            <a:pPr algn="r"/>
            <a:r>
              <a:rPr lang="en-US" dirty="0"/>
              <a:t>Cont..</a:t>
            </a:r>
            <a:endParaRPr lang="en-IN" dirty="0"/>
          </a:p>
        </p:txBody>
      </p:sp>
      <p:sp>
        <p:nvSpPr>
          <p:cNvPr id="3" name="Content Placeholder 2">
            <a:extLst>
              <a:ext uri="{FF2B5EF4-FFF2-40B4-BE49-F238E27FC236}">
                <a16:creationId xmlns:a16="http://schemas.microsoft.com/office/drawing/2014/main" id="{D6785DA8-9227-AE51-FBF7-6DE69FA346E5}"/>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sz="1800" i="0" dirty="0">
                <a:solidFill>
                  <a:srgbClr val="0D0D0D"/>
                </a:solidFill>
                <a:effectLst/>
                <a:latin typeface="Söhne"/>
              </a:rPr>
              <a:t>Operation:</a:t>
            </a:r>
          </a:p>
          <a:p>
            <a:pPr marL="742950" lvl="1" indent="-285750" algn="l">
              <a:buFont typeface="Arial" panose="020B0604020202020204" pitchFamily="34" charset="0"/>
              <a:buChar char="•"/>
            </a:pPr>
            <a:r>
              <a:rPr lang="en-US" sz="1800" b="0" i="0" dirty="0">
                <a:solidFill>
                  <a:srgbClr val="0D0D0D"/>
                </a:solidFill>
                <a:effectLst/>
                <a:latin typeface="Söhne"/>
              </a:rPr>
              <a:t>Randomly initializes k centroids.</a:t>
            </a:r>
          </a:p>
          <a:p>
            <a:pPr marL="742950" lvl="1" indent="-285750" algn="l">
              <a:buFont typeface="Arial" panose="020B0604020202020204" pitchFamily="34" charset="0"/>
              <a:buChar char="•"/>
            </a:pPr>
            <a:r>
              <a:rPr lang="en-US" sz="1800" b="0" i="0" dirty="0">
                <a:solidFill>
                  <a:srgbClr val="0D0D0D"/>
                </a:solidFill>
                <a:effectLst/>
                <a:latin typeface="Söhne"/>
              </a:rPr>
              <a:t>Assigns each data point to the nearest centroid based on a distance metric (typically Euclidean distance).</a:t>
            </a:r>
          </a:p>
          <a:p>
            <a:pPr marL="742950" lvl="1" indent="-285750" algn="l">
              <a:buFont typeface="Arial" panose="020B0604020202020204" pitchFamily="34" charset="0"/>
              <a:buChar char="•"/>
            </a:pPr>
            <a:r>
              <a:rPr lang="en-US" sz="1800" b="0" i="0" dirty="0">
                <a:solidFill>
                  <a:srgbClr val="0D0D0D"/>
                </a:solidFill>
                <a:effectLst/>
                <a:latin typeface="Söhne"/>
              </a:rPr>
              <a:t>Updates centroids by computing the mean of the data points assigned to each cluster.</a:t>
            </a:r>
          </a:p>
          <a:p>
            <a:pPr marL="742950" lvl="1" indent="-285750" algn="l">
              <a:buFont typeface="Arial" panose="020B0604020202020204" pitchFamily="34" charset="0"/>
              <a:buChar char="•"/>
            </a:pPr>
            <a:r>
              <a:rPr lang="en-US" sz="1800" b="0" i="0" dirty="0">
                <a:solidFill>
                  <a:srgbClr val="0D0D0D"/>
                </a:solidFill>
                <a:effectLst/>
                <a:latin typeface="Söhne"/>
              </a:rPr>
              <a:t>Iterates the assignment and update steps until convergence criteria are met (e.g., centroids stop moving significantly).</a:t>
            </a:r>
            <a:endParaRPr lang="en-US" sz="2000" b="1"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Advantages:</a:t>
            </a:r>
            <a:endParaRPr lang="en-US" sz="2000" b="0" i="0" dirty="0">
              <a:solidFill>
                <a:srgbClr val="0D0D0D"/>
              </a:solidFill>
              <a:effectLst/>
              <a:latin typeface="Söhne"/>
            </a:endParaRPr>
          </a:p>
          <a:p>
            <a:pPr marL="742950" lvl="1" indent="-285750" algn="l">
              <a:buFont typeface="Arial" panose="020B0604020202020204" pitchFamily="34" charset="0"/>
              <a:buChar char="•"/>
            </a:pPr>
            <a:r>
              <a:rPr lang="en-US" sz="2000" b="0" i="0" dirty="0">
                <a:solidFill>
                  <a:srgbClr val="0D0D0D"/>
                </a:solidFill>
                <a:effectLst/>
                <a:latin typeface="Söhne"/>
              </a:rPr>
              <a:t>Simple and easy to understand.</a:t>
            </a:r>
          </a:p>
          <a:p>
            <a:pPr marL="742950" lvl="1" indent="-285750" algn="l">
              <a:buFont typeface="Arial" panose="020B0604020202020204" pitchFamily="34" charset="0"/>
              <a:buChar char="•"/>
            </a:pPr>
            <a:r>
              <a:rPr lang="en-US" sz="2000" b="0" i="0" dirty="0">
                <a:solidFill>
                  <a:srgbClr val="0D0D0D"/>
                </a:solidFill>
                <a:effectLst/>
                <a:latin typeface="Söhne"/>
              </a:rPr>
              <a:t>Computationally efficient, especially for large datasets.</a:t>
            </a:r>
          </a:p>
          <a:p>
            <a:pPr marL="742950" lvl="1" indent="-285750" algn="l">
              <a:buFont typeface="Arial" panose="020B0604020202020204" pitchFamily="34" charset="0"/>
              <a:buChar char="•"/>
            </a:pPr>
            <a:r>
              <a:rPr lang="en-US" sz="2000" b="0" i="0" dirty="0">
                <a:solidFill>
                  <a:srgbClr val="0D0D0D"/>
                </a:solidFill>
                <a:effectLst/>
                <a:latin typeface="Söhne"/>
              </a:rPr>
              <a:t>Scales well to high-dimensional data.</a:t>
            </a:r>
          </a:p>
          <a:p>
            <a:pPr algn="l">
              <a:buFont typeface="Arial" panose="020B0604020202020204" pitchFamily="34" charset="0"/>
              <a:buChar char="•"/>
            </a:pPr>
            <a:r>
              <a:rPr lang="en-US" sz="2000" b="1" i="0" dirty="0">
                <a:solidFill>
                  <a:srgbClr val="0D0D0D"/>
                </a:solidFill>
                <a:effectLst/>
                <a:latin typeface="Söhne"/>
              </a:rPr>
              <a:t>Limitations:</a:t>
            </a:r>
            <a:endParaRPr lang="en-US" sz="2000" b="0" i="0" dirty="0">
              <a:solidFill>
                <a:srgbClr val="0D0D0D"/>
              </a:solidFill>
              <a:effectLst/>
              <a:latin typeface="Söhne"/>
            </a:endParaRPr>
          </a:p>
          <a:p>
            <a:pPr marL="742950" lvl="1" indent="-285750" algn="l">
              <a:buFont typeface="Arial" panose="020B0604020202020204" pitchFamily="34" charset="0"/>
              <a:buChar char="•"/>
            </a:pPr>
            <a:r>
              <a:rPr lang="en-US" sz="2000" b="0" i="0" dirty="0">
                <a:solidFill>
                  <a:srgbClr val="0D0D0D"/>
                </a:solidFill>
                <a:effectLst/>
                <a:latin typeface="Söhne"/>
              </a:rPr>
              <a:t>Requires specifying the number of clusters (k) beforehand.</a:t>
            </a:r>
          </a:p>
          <a:p>
            <a:pPr marL="742950" lvl="1" indent="-285750" algn="l">
              <a:buFont typeface="Arial" panose="020B0604020202020204" pitchFamily="34" charset="0"/>
              <a:buChar char="•"/>
            </a:pPr>
            <a:r>
              <a:rPr lang="en-US" sz="2000" b="0" i="0" dirty="0">
                <a:solidFill>
                  <a:srgbClr val="0D0D0D"/>
                </a:solidFill>
                <a:effectLst/>
                <a:latin typeface="Söhne"/>
              </a:rPr>
              <a:t>Sensitive to the initial selection of centroids, which can lead to different solutions.</a:t>
            </a:r>
          </a:p>
          <a:p>
            <a:pPr marL="742950" lvl="1" indent="-285750" algn="l">
              <a:buFont typeface="Arial" panose="020B0604020202020204" pitchFamily="34" charset="0"/>
              <a:buChar char="•"/>
            </a:pPr>
            <a:r>
              <a:rPr lang="en-US" sz="2000" b="0" i="0" dirty="0">
                <a:solidFill>
                  <a:srgbClr val="0D0D0D"/>
                </a:solidFill>
                <a:effectLst/>
                <a:latin typeface="Söhne"/>
              </a:rPr>
              <a:t>May converge to local optima, especially in the presence of outliers</a:t>
            </a:r>
            <a:r>
              <a:rPr lang="en-US" sz="1800" b="0" i="0" dirty="0">
                <a:solidFill>
                  <a:srgbClr val="0D0D0D"/>
                </a:solidFill>
                <a:effectLst/>
                <a:latin typeface="Söhne"/>
              </a:rPr>
              <a:t>.</a:t>
            </a:r>
          </a:p>
          <a:p>
            <a:endParaRPr lang="en-IN" dirty="0"/>
          </a:p>
        </p:txBody>
      </p:sp>
    </p:spTree>
    <p:extLst>
      <p:ext uri="{BB962C8B-B14F-4D97-AF65-F5344CB8AC3E}">
        <p14:creationId xmlns:p14="http://schemas.microsoft.com/office/powerpoint/2010/main" val="1075020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8C56EF937BE844AA7F7FB9B6AB6AA12" ma:contentTypeVersion="12" ma:contentTypeDescription="Create a new document." ma:contentTypeScope="" ma:versionID="3fe5fb111aa6a024438b356d91cbdca4">
  <xsd:schema xmlns:xsd="http://www.w3.org/2001/XMLSchema" xmlns:xs="http://www.w3.org/2001/XMLSchema" xmlns:p="http://schemas.microsoft.com/office/2006/metadata/properties" xmlns:ns2="66a547bb-4980-445f-b96c-341fa94de16a" xmlns:ns3="a500db3d-386e-4906-a5df-aa824aae9b8f" targetNamespace="http://schemas.microsoft.com/office/2006/metadata/properties" ma:root="true" ma:fieldsID="e54e1cb879bdfbf44bd5b01a2bc089f6" ns2:_="" ns3:_="">
    <xsd:import namespace="66a547bb-4980-445f-b96c-341fa94de16a"/>
    <xsd:import namespace="a500db3d-386e-4906-a5df-aa824aae9b8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a547bb-4980-445f-b96c-341fa94de1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65c09e8c-4242-4efc-8aa0-958213fa9c5a"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500db3d-386e-4906-a5df-aa824aae9b8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dcbed782-7f4a-427f-8ebf-b01a32271a64}" ma:internalName="TaxCatchAll" ma:showField="CatchAllData" ma:web="a500db3d-386e-4906-a5df-aa824aae9b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6a547bb-4980-445f-b96c-341fa94de16a">
      <Terms xmlns="http://schemas.microsoft.com/office/infopath/2007/PartnerControls"/>
    </lcf76f155ced4ddcb4097134ff3c332f>
    <TaxCatchAll xmlns="a500db3d-386e-4906-a5df-aa824aae9b8f" xsi:nil="true"/>
  </documentManagement>
</p:properties>
</file>

<file path=customXml/itemProps1.xml><?xml version="1.0" encoding="utf-8"?>
<ds:datastoreItem xmlns:ds="http://schemas.openxmlformats.org/officeDocument/2006/customXml" ds:itemID="{52646F21-018E-4E49-A079-5085A5B0851E}">
  <ds:schemaRefs>
    <ds:schemaRef ds:uri="http://schemas.microsoft.com/sharepoint/v3/contenttype/forms"/>
  </ds:schemaRefs>
</ds:datastoreItem>
</file>

<file path=customXml/itemProps2.xml><?xml version="1.0" encoding="utf-8"?>
<ds:datastoreItem xmlns:ds="http://schemas.openxmlformats.org/officeDocument/2006/customXml" ds:itemID="{454A578B-71CE-4D59-A458-09DAD76F562E}"/>
</file>

<file path=customXml/itemProps3.xml><?xml version="1.0" encoding="utf-8"?>
<ds:datastoreItem xmlns:ds="http://schemas.openxmlformats.org/officeDocument/2006/customXml" ds:itemID="{B58EE18C-8220-4BDF-B78A-0C1DB5A201AB}">
  <ds:schemaRefs>
    <ds:schemaRef ds:uri="http://schemas.microsoft.com/office/2006/metadata/properties"/>
    <ds:schemaRef ds:uri="http://schemas.microsoft.com/office/infopath/2007/PartnerControls"/>
    <ds:schemaRef ds:uri="8fc1b2f8-f077-43fd-a19f-5db4bccc558d"/>
  </ds:schemaRefs>
</ds:datastoreItem>
</file>

<file path=docProps/app.xml><?xml version="1.0" encoding="utf-8"?>
<Properties xmlns="http://schemas.openxmlformats.org/officeDocument/2006/extended-properties" xmlns:vt="http://schemas.openxmlformats.org/officeDocument/2006/docPropsVTypes">
  <TotalTime>85</TotalTime>
  <Words>3396</Words>
  <Application>Microsoft Office PowerPoint</Application>
  <PresentationFormat>Widescreen</PresentationFormat>
  <Paragraphs>215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Module-2</vt:lpstr>
      <vt:lpstr>PowerPoint Presentation</vt:lpstr>
      <vt:lpstr>Clustering</vt:lpstr>
      <vt:lpstr>Feature Selection and Transformation method</vt:lpstr>
      <vt:lpstr>Cont..</vt:lpstr>
      <vt:lpstr>Cont..</vt:lpstr>
      <vt:lpstr>Distance-Based Clustering Algorithms</vt:lpstr>
      <vt:lpstr>K-Means Clustering:</vt:lpstr>
      <vt:lpstr>Cont..</vt:lpstr>
      <vt:lpstr>Hierarchical Clustering:</vt:lpstr>
      <vt:lpstr>Cont..</vt:lpstr>
      <vt:lpstr>Cont..</vt:lpstr>
      <vt:lpstr>DBSCAN (Density-Based Spatial Clustering of Applications with Noise)</vt:lpstr>
      <vt:lpstr>Cont..</vt:lpstr>
      <vt:lpstr>Word and phrase-based clustering techniques</vt:lpstr>
      <vt:lpstr>Cont..</vt:lpstr>
      <vt:lpstr>Cont..</vt:lpstr>
      <vt:lpstr>Text classification</vt:lpstr>
      <vt:lpstr>Text Classification: Feature selection </vt:lpstr>
      <vt:lpstr>Decision Tree Classifier</vt:lpstr>
      <vt:lpstr>Cont..</vt:lpstr>
      <vt:lpstr>Rule-based classifiers</vt:lpstr>
      <vt:lpstr>Cont..</vt:lpstr>
      <vt:lpstr>Cont..</vt:lpstr>
      <vt:lpstr>Probabilistic-based Classifiers</vt:lpstr>
      <vt:lpstr>PowerPoint Presentation</vt:lpstr>
      <vt:lpstr>PowerPoint Presentation</vt:lpstr>
      <vt:lpstr>Proximity-based Classifiers</vt:lpstr>
      <vt:lpstr>operation</vt:lpstr>
      <vt:lpstr>CONT..</vt:lpstr>
      <vt:lpstr>Sample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Goyal</dc:creator>
  <cp:lastModifiedBy>Nikita Goyal</cp:lastModifiedBy>
  <cp:revision>18</cp:revision>
  <dcterms:created xsi:type="dcterms:W3CDTF">2024-03-29T18:19:02Z</dcterms:created>
  <dcterms:modified xsi:type="dcterms:W3CDTF">2024-05-29T05:30:21Z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0x010100B8C56EF937BE844AA7F7FB9B6AB6AA12</vt:lpwstr>
  </property>
</Properties>
</file>