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sldIdLst>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5" r:id="rId21"/>
    <p:sldId id="273" r:id="rId22"/>
    <p:sldId id="274"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21" Type="http://schemas.openxmlformats.org/officeDocument/2006/relationships/slide" Target="slides/slide17.xml"/><Relationship Id="rId34" Type="http://schemas.openxmlformats.org/officeDocument/2006/relationships/slide" Target="slides/slide30.xml"/><Relationship Id="rId42" Type="http://schemas.microsoft.com/office/2016/11/relationships/changesInfo" Target="changesInfos/changesInfo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nasi  Dayete" userId="S::manasi.dayete@vit.edu.in::7043e5df-c33f-4a73-8bb5-e071136da462" providerId="AD" clId="Web-{213E5BFD-4315-4DD1-A378-74404BA5912C}"/>
    <pc:docChg chg="modSld">
      <pc:chgData name="Manasi  Dayete" userId="S::manasi.dayete@vit.edu.in::7043e5df-c33f-4a73-8bb5-e071136da462" providerId="AD" clId="Web-{213E5BFD-4315-4DD1-A378-74404BA5912C}" dt="2024-05-25T20:41:12.059" v="0" actId="1076"/>
      <pc:docMkLst>
        <pc:docMk/>
      </pc:docMkLst>
      <pc:sldChg chg="modSp">
        <pc:chgData name="Manasi  Dayete" userId="S::manasi.dayete@vit.edu.in::7043e5df-c33f-4a73-8bb5-e071136da462" providerId="AD" clId="Web-{213E5BFD-4315-4DD1-A378-74404BA5912C}" dt="2024-05-25T20:41:12.059" v="0" actId="1076"/>
        <pc:sldMkLst>
          <pc:docMk/>
          <pc:sldMk cId="3173658307" sldId="259"/>
        </pc:sldMkLst>
        <pc:picChg chg="mod">
          <ac:chgData name="Manasi  Dayete" userId="S::manasi.dayete@vit.edu.in::7043e5df-c33f-4a73-8bb5-e071136da462" providerId="AD" clId="Web-{213E5BFD-4315-4DD1-A378-74404BA5912C}" dt="2024-05-25T20:41:12.059" v="0" actId="1076"/>
          <ac:picMkLst>
            <pc:docMk/>
            <pc:sldMk cId="3173658307" sldId="259"/>
            <ac:picMk id="3074" creationId="{6DAAB4A0-FEF2-56D3-D437-29925DD1F920}"/>
          </ac:picMkLst>
        </pc:picChg>
      </pc:sldChg>
    </pc:docChg>
  </pc:docChgLst>
  <pc:docChgLst>
    <pc:chgData name="Kirti Mhatre" userId="S::kirti.mhatre@vit.edu.in::191e1921-7c80-433f-864f-fc0cec2e5110" providerId="AD" clId="Web-{01198BA0-2EE5-4D06-ABFE-A483BA1A8EE6}"/>
    <pc:docChg chg="delSld">
      <pc:chgData name="Kirti Mhatre" userId="S::kirti.mhatre@vit.edu.in::191e1921-7c80-433f-864f-fc0cec2e5110" providerId="AD" clId="Web-{01198BA0-2EE5-4D06-ABFE-A483BA1A8EE6}" dt="2024-03-31T02:41:06.255" v="0"/>
      <pc:docMkLst>
        <pc:docMk/>
      </pc:docMkLst>
      <pc:sldChg chg="del">
        <pc:chgData name="Kirti Mhatre" userId="S::kirti.mhatre@vit.edu.in::191e1921-7c80-433f-864f-fc0cec2e5110" providerId="AD" clId="Web-{01198BA0-2EE5-4D06-ABFE-A483BA1A8EE6}" dt="2024-03-31T02:41:06.255" v="0"/>
        <pc:sldMkLst>
          <pc:docMk/>
          <pc:sldMk cId="2779369391" sldId="256"/>
        </pc:sldMkLst>
      </pc:sldChg>
    </pc:docChg>
  </pc:docChgLst>
  <pc:docChgLst>
    <pc:chgData name="Soumya Ramkrishna" userId="S::soumya.ramkrishna@vit.edu.in::28469a5b-3b9e-4821-8073-c4d3ce9aa2a5" providerId="AD" clId="Web-{BF93164D-82CC-41E4-91A8-12690D7B1D4F}"/>
    <pc:docChg chg="addSld delSld">
      <pc:chgData name="Soumya Ramkrishna" userId="S::soumya.ramkrishna@vit.edu.in::28469a5b-3b9e-4821-8073-c4d3ce9aa2a5" providerId="AD" clId="Web-{BF93164D-82CC-41E4-91A8-12690D7B1D4F}" dt="2024-05-29T05:15:27.938" v="3"/>
      <pc:docMkLst>
        <pc:docMk/>
      </pc:docMkLst>
      <pc:sldChg chg="new del">
        <pc:chgData name="Soumya Ramkrishna" userId="S::soumya.ramkrishna@vit.edu.in::28469a5b-3b9e-4821-8073-c4d3ce9aa2a5" providerId="AD" clId="Web-{BF93164D-82CC-41E4-91A8-12690D7B1D4F}" dt="2024-05-29T05:15:27.938" v="3"/>
        <pc:sldMkLst>
          <pc:docMk/>
          <pc:sldMk cId="388731373" sldId="290"/>
        </pc:sldMkLst>
      </pc:sldChg>
      <pc:sldChg chg="new del">
        <pc:chgData name="Soumya Ramkrishna" userId="S::soumya.ramkrishna@vit.edu.in::28469a5b-3b9e-4821-8073-c4d3ce9aa2a5" providerId="AD" clId="Web-{BF93164D-82CC-41E4-91A8-12690D7B1D4F}" dt="2024-05-29T05:15:24.469" v="2"/>
        <pc:sldMkLst>
          <pc:docMk/>
          <pc:sldMk cId="2451308503" sldId="291"/>
        </pc:sldMkLst>
      </pc:sldChg>
    </pc:docChg>
  </pc:docChgLst>
  <pc:docChgLst>
    <pc:chgData name="Rutuja Shendage" userId="S::rutuja.shendage@vit.edu.in::c471dd0f-a607-40a3-9c02-56351cc5a098" providerId="AD" clId="Web-{D8E69A9A-06F0-42AE-A4F4-864C2BFBA377}"/>
    <pc:docChg chg="sldOrd">
      <pc:chgData name="Rutuja Shendage" userId="S::rutuja.shendage@vit.edu.in::c471dd0f-a607-40a3-9c02-56351cc5a098" providerId="AD" clId="Web-{D8E69A9A-06F0-42AE-A4F4-864C2BFBA377}" dt="2024-05-28T15:56:05.992" v="1"/>
      <pc:docMkLst>
        <pc:docMk/>
      </pc:docMkLst>
      <pc:sldChg chg="ord">
        <pc:chgData name="Rutuja Shendage" userId="S::rutuja.shendage@vit.edu.in::c471dd0f-a607-40a3-9c02-56351cc5a098" providerId="AD" clId="Web-{D8E69A9A-06F0-42AE-A4F4-864C2BFBA377}" dt="2024-05-28T15:56:00.038" v="0"/>
        <pc:sldMkLst>
          <pc:docMk/>
          <pc:sldMk cId="4055088955" sldId="273"/>
        </pc:sldMkLst>
      </pc:sldChg>
      <pc:sldChg chg="ord">
        <pc:chgData name="Rutuja Shendage" userId="S::rutuja.shendage@vit.edu.in::c471dd0f-a607-40a3-9c02-56351cc5a098" providerId="AD" clId="Web-{D8E69A9A-06F0-42AE-A4F4-864C2BFBA377}" dt="2024-05-28T15:56:05.992" v="1"/>
        <pc:sldMkLst>
          <pc:docMk/>
          <pc:sldMk cId="2510508076" sldId="274"/>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29649-C494-4796-A23B-D2E6056C9EC2}"/>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9AC71AD7-BD26-FED6-298C-82722A2E9E2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7115A0D0-AD76-C792-33B8-BFA1C887905A}"/>
              </a:ext>
            </a:extLst>
          </p:cNvPr>
          <p:cNvSpPr>
            <a:spLocks noGrp="1"/>
          </p:cNvSpPr>
          <p:nvPr>
            <p:ph type="dt" sz="half" idx="10"/>
          </p:nvPr>
        </p:nvSpPr>
        <p:spPr/>
        <p:txBody>
          <a:bodyPr/>
          <a:lstStyle/>
          <a:p>
            <a:fld id="{E026DC29-3914-C44A-A706-8C5645797B1B}" type="datetimeFigureOut">
              <a:rPr lang="en-US" smtClean="0"/>
              <a:t>2/26/2025</a:t>
            </a:fld>
            <a:endParaRPr lang="en-US"/>
          </a:p>
        </p:txBody>
      </p:sp>
      <p:sp>
        <p:nvSpPr>
          <p:cNvPr id="5" name="Footer Placeholder 4">
            <a:extLst>
              <a:ext uri="{FF2B5EF4-FFF2-40B4-BE49-F238E27FC236}">
                <a16:creationId xmlns:a16="http://schemas.microsoft.com/office/drawing/2014/main" id="{AB288205-55E3-C536-031A-78EA57DA90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F65B47-2F7E-859F-898C-377DB956822F}"/>
              </a:ext>
            </a:extLst>
          </p:cNvPr>
          <p:cNvSpPr>
            <a:spLocks noGrp="1"/>
          </p:cNvSpPr>
          <p:nvPr>
            <p:ph type="sldNum" sz="quarter" idx="12"/>
          </p:nvPr>
        </p:nvSpPr>
        <p:spPr/>
        <p:txBody>
          <a:bodyPr/>
          <a:lstStyle/>
          <a:p>
            <a:fld id="{F547FA46-EDE4-8142-90DE-6CB0A7B1097E}" type="slidenum">
              <a:rPr lang="en-US" smtClean="0"/>
              <a:t>‹#›</a:t>
            </a:fld>
            <a:endParaRPr lang="en-US"/>
          </a:p>
        </p:txBody>
      </p:sp>
    </p:spTree>
    <p:extLst>
      <p:ext uri="{BB962C8B-B14F-4D97-AF65-F5344CB8AC3E}">
        <p14:creationId xmlns:p14="http://schemas.microsoft.com/office/powerpoint/2010/main" val="1183239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395E7E-7EAF-2F08-EB3E-7966EF7C0CAB}"/>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F6394283-036E-82DD-3DED-51DF7A6612A4}"/>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CC3D01B8-B411-4EF6-8B6B-6E22F8A65231}"/>
              </a:ext>
            </a:extLst>
          </p:cNvPr>
          <p:cNvSpPr>
            <a:spLocks noGrp="1"/>
          </p:cNvSpPr>
          <p:nvPr>
            <p:ph type="dt" sz="half" idx="10"/>
          </p:nvPr>
        </p:nvSpPr>
        <p:spPr/>
        <p:txBody>
          <a:bodyPr/>
          <a:lstStyle/>
          <a:p>
            <a:fld id="{E026DC29-3914-C44A-A706-8C5645797B1B}" type="datetimeFigureOut">
              <a:rPr lang="en-US" smtClean="0"/>
              <a:t>2/26/2025</a:t>
            </a:fld>
            <a:endParaRPr lang="en-US"/>
          </a:p>
        </p:txBody>
      </p:sp>
      <p:sp>
        <p:nvSpPr>
          <p:cNvPr id="5" name="Footer Placeholder 4">
            <a:extLst>
              <a:ext uri="{FF2B5EF4-FFF2-40B4-BE49-F238E27FC236}">
                <a16:creationId xmlns:a16="http://schemas.microsoft.com/office/drawing/2014/main" id="{5B31FB11-67EB-68FB-2626-E4868BA98E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A0481B-5CFC-ADC0-2CA4-EE9B19525837}"/>
              </a:ext>
            </a:extLst>
          </p:cNvPr>
          <p:cNvSpPr>
            <a:spLocks noGrp="1"/>
          </p:cNvSpPr>
          <p:nvPr>
            <p:ph type="sldNum" sz="quarter" idx="12"/>
          </p:nvPr>
        </p:nvSpPr>
        <p:spPr/>
        <p:txBody>
          <a:bodyPr/>
          <a:lstStyle/>
          <a:p>
            <a:fld id="{F547FA46-EDE4-8142-90DE-6CB0A7B1097E}" type="slidenum">
              <a:rPr lang="en-US" smtClean="0"/>
              <a:t>‹#›</a:t>
            </a:fld>
            <a:endParaRPr lang="en-US"/>
          </a:p>
        </p:txBody>
      </p:sp>
    </p:spTree>
    <p:extLst>
      <p:ext uri="{BB962C8B-B14F-4D97-AF65-F5344CB8AC3E}">
        <p14:creationId xmlns:p14="http://schemas.microsoft.com/office/powerpoint/2010/main" val="2829313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E022253-F1B9-5AA2-0758-161F1270F090}"/>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ACD0A97A-5240-3E65-E770-2ED37DCD8323}"/>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B8C22EAB-9194-EC2F-1291-B9BB1511068B}"/>
              </a:ext>
            </a:extLst>
          </p:cNvPr>
          <p:cNvSpPr>
            <a:spLocks noGrp="1"/>
          </p:cNvSpPr>
          <p:nvPr>
            <p:ph type="dt" sz="half" idx="10"/>
          </p:nvPr>
        </p:nvSpPr>
        <p:spPr/>
        <p:txBody>
          <a:bodyPr/>
          <a:lstStyle/>
          <a:p>
            <a:fld id="{E026DC29-3914-C44A-A706-8C5645797B1B}" type="datetimeFigureOut">
              <a:rPr lang="en-US" smtClean="0"/>
              <a:t>2/26/2025</a:t>
            </a:fld>
            <a:endParaRPr lang="en-US"/>
          </a:p>
        </p:txBody>
      </p:sp>
      <p:sp>
        <p:nvSpPr>
          <p:cNvPr id="5" name="Footer Placeholder 4">
            <a:extLst>
              <a:ext uri="{FF2B5EF4-FFF2-40B4-BE49-F238E27FC236}">
                <a16:creationId xmlns:a16="http://schemas.microsoft.com/office/drawing/2014/main" id="{B8173A39-6EE5-1830-3E3F-62CE2AA740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DEEE38-F272-0978-90FC-D0D11501236A}"/>
              </a:ext>
            </a:extLst>
          </p:cNvPr>
          <p:cNvSpPr>
            <a:spLocks noGrp="1"/>
          </p:cNvSpPr>
          <p:nvPr>
            <p:ph type="sldNum" sz="quarter" idx="12"/>
          </p:nvPr>
        </p:nvSpPr>
        <p:spPr/>
        <p:txBody>
          <a:bodyPr/>
          <a:lstStyle/>
          <a:p>
            <a:fld id="{F547FA46-EDE4-8142-90DE-6CB0A7B1097E}" type="slidenum">
              <a:rPr lang="en-US" smtClean="0"/>
              <a:t>‹#›</a:t>
            </a:fld>
            <a:endParaRPr lang="en-US"/>
          </a:p>
        </p:txBody>
      </p:sp>
    </p:spTree>
    <p:extLst>
      <p:ext uri="{BB962C8B-B14F-4D97-AF65-F5344CB8AC3E}">
        <p14:creationId xmlns:p14="http://schemas.microsoft.com/office/powerpoint/2010/main" val="13502430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A37CBF-A695-CA6B-7EA1-DC577C791394}"/>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0E3BDB4E-26FA-39D8-13C1-F4471BAE6C91}"/>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C5479B55-308F-024F-FFB3-D6FD34635709}"/>
              </a:ext>
            </a:extLst>
          </p:cNvPr>
          <p:cNvSpPr>
            <a:spLocks noGrp="1"/>
          </p:cNvSpPr>
          <p:nvPr>
            <p:ph type="dt" sz="half" idx="10"/>
          </p:nvPr>
        </p:nvSpPr>
        <p:spPr/>
        <p:txBody>
          <a:bodyPr/>
          <a:lstStyle/>
          <a:p>
            <a:fld id="{E026DC29-3914-C44A-A706-8C5645797B1B}" type="datetimeFigureOut">
              <a:rPr lang="en-US" smtClean="0"/>
              <a:t>2/26/2025</a:t>
            </a:fld>
            <a:endParaRPr lang="en-US"/>
          </a:p>
        </p:txBody>
      </p:sp>
      <p:sp>
        <p:nvSpPr>
          <p:cNvPr id="5" name="Footer Placeholder 4">
            <a:extLst>
              <a:ext uri="{FF2B5EF4-FFF2-40B4-BE49-F238E27FC236}">
                <a16:creationId xmlns:a16="http://schemas.microsoft.com/office/drawing/2014/main" id="{653D4E7E-5435-7B69-7E89-98BF1D2369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179576-D0C8-6BB1-3769-77596A4E8F9A}"/>
              </a:ext>
            </a:extLst>
          </p:cNvPr>
          <p:cNvSpPr>
            <a:spLocks noGrp="1"/>
          </p:cNvSpPr>
          <p:nvPr>
            <p:ph type="sldNum" sz="quarter" idx="12"/>
          </p:nvPr>
        </p:nvSpPr>
        <p:spPr/>
        <p:txBody>
          <a:bodyPr/>
          <a:lstStyle/>
          <a:p>
            <a:fld id="{F547FA46-EDE4-8142-90DE-6CB0A7B1097E}" type="slidenum">
              <a:rPr lang="en-US" smtClean="0"/>
              <a:t>‹#›</a:t>
            </a:fld>
            <a:endParaRPr lang="en-US"/>
          </a:p>
        </p:txBody>
      </p:sp>
    </p:spTree>
    <p:extLst>
      <p:ext uri="{BB962C8B-B14F-4D97-AF65-F5344CB8AC3E}">
        <p14:creationId xmlns:p14="http://schemas.microsoft.com/office/powerpoint/2010/main" val="24881299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E017E8-C5E5-D482-2B01-9EB4214F9BD9}"/>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E8278794-A105-F466-51CA-D7363AD869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98B40ADA-7E68-B415-13CD-8113ECA01378}"/>
              </a:ext>
            </a:extLst>
          </p:cNvPr>
          <p:cNvSpPr>
            <a:spLocks noGrp="1"/>
          </p:cNvSpPr>
          <p:nvPr>
            <p:ph type="dt" sz="half" idx="10"/>
          </p:nvPr>
        </p:nvSpPr>
        <p:spPr/>
        <p:txBody>
          <a:bodyPr/>
          <a:lstStyle/>
          <a:p>
            <a:fld id="{E026DC29-3914-C44A-A706-8C5645797B1B}" type="datetimeFigureOut">
              <a:rPr lang="en-US" smtClean="0"/>
              <a:t>2/26/2025</a:t>
            </a:fld>
            <a:endParaRPr lang="en-US"/>
          </a:p>
        </p:txBody>
      </p:sp>
      <p:sp>
        <p:nvSpPr>
          <p:cNvPr id="5" name="Footer Placeholder 4">
            <a:extLst>
              <a:ext uri="{FF2B5EF4-FFF2-40B4-BE49-F238E27FC236}">
                <a16:creationId xmlns:a16="http://schemas.microsoft.com/office/drawing/2014/main" id="{E9FDEE72-B4BC-D644-A90A-A200FA105F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37A868-0636-07C1-173F-222C62850AA3}"/>
              </a:ext>
            </a:extLst>
          </p:cNvPr>
          <p:cNvSpPr>
            <a:spLocks noGrp="1"/>
          </p:cNvSpPr>
          <p:nvPr>
            <p:ph type="sldNum" sz="quarter" idx="12"/>
          </p:nvPr>
        </p:nvSpPr>
        <p:spPr/>
        <p:txBody>
          <a:bodyPr/>
          <a:lstStyle/>
          <a:p>
            <a:fld id="{F547FA46-EDE4-8142-90DE-6CB0A7B1097E}" type="slidenum">
              <a:rPr lang="en-US" smtClean="0"/>
              <a:t>‹#›</a:t>
            </a:fld>
            <a:endParaRPr lang="en-US"/>
          </a:p>
        </p:txBody>
      </p:sp>
    </p:spTree>
    <p:extLst>
      <p:ext uri="{BB962C8B-B14F-4D97-AF65-F5344CB8AC3E}">
        <p14:creationId xmlns:p14="http://schemas.microsoft.com/office/powerpoint/2010/main" val="20092417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EF5147-B2A0-2385-09F8-3CA23CCF1B5E}"/>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ABFF97F8-5617-F939-FCA3-13062D766F3A}"/>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02DDA616-9DDB-8256-462C-1AAC83FB3DB9}"/>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B0E69960-D5FC-8F4E-BF0E-AFFF34AADE7A}"/>
              </a:ext>
            </a:extLst>
          </p:cNvPr>
          <p:cNvSpPr>
            <a:spLocks noGrp="1"/>
          </p:cNvSpPr>
          <p:nvPr>
            <p:ph type="dt" sz="half" idx="10"/>
          </p:nvPr>
        </p:nvSpPr>
        <p:spPr/>
        <p:txBody>
          <a:bodyPr/>
          <a:lstStyle/>
          <a:p>
            <a:fld id="{E026DC29-3914-C44A-A706-8C5645797B1B}" type="datetimeFigureOut">
              <a:rPr lang="en-US" smtClean="0"/>
              <a:t>2/26/2025</a:t>
            </a:fld>
            <a:endParaRPr lang="en-US"/>
          </a:p>
        </p:txBody>
      </p:sp>
      <p:sp>
        <p:nvSpPr>
          <p:cNvPr id="6" name="Footer Placeholder 5">
            <a:extLst>
              <a:ext uri="{FF2B5EF4-FFF2-40B4-BE49-F238E27FC236}">
                <a16:creationId xmlns:a16="http://schemas.microsoft.com/office/drawing/2014/main" id="{50EB2EEE-8F24-F1F8-F10F-DE7730731B3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20DA27D-3D72-AE54-4F6E-E1602EDD99EC}"/>
              </a:ext>
            </a:extLst>
          </p:cNvPr>
          <p:cNvSpPr>
            <a:spLocks noGrp="1"/>
          </p:cNvSpPr>
          <p:nvPr>
            <p:ph type="sldNum" sz="quarter" idx="12"/>
          </p:nvPr>
        </p:nvSpPr>
        <p:spPr/>
        <p:txBody>
          <a:bodyPr/>
          <a:lstStyle/>
          <a:p>
            <a:fld id="{F547FA46-EDE4-8142-90DE-6CB0A7B1097E}" type="slidenum">
              <a:rPr lang="en-US" smtClean="0"/>
              <a:t>‹#›</a:t>
            </a:fld>
            <a:endParaRPr lang="en-US"/>
          </a:p>
        </p:txBody>
      </p:sp>
    </p:spTree>
    <p:extLst>
      <p:ext uri="{BB962C8B-B14F-4D97-AF65-F5344CB8AC3E}">
        <p14:creationId xmlns:p14="http://schemas.microsoft.com/office/powerpoint/2010/main" val="33107978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946392-2473-912E-902F-EEC15C460919}"/>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91689CA7-3B43-C8B2-38AA-106D1A83FEE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81B4AC77-0452-3501-E36D-AC14648EA27D}"/>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022BA86E-9790-0EE9-11D9-33A36FA4AFB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A5C22E4E-C589-64D3-C6EC-D23851D7F716}"/>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DF3399EF-B544-89F6-4F00-F0AE826D46B2}"/>
              </a:ext>
            </a:extLst>
          </p:cNvPr>
          <p:cNvSpPr>
            <a:spLocks noGrp="1"/>
          </p:cNvSpPr>
          <p:nvPr>
            <p:ph type="dt" sz="half" idx="10"/>
          </p:nvPr>
        </p:nvSpPr>
        <p:spPr/>
        <p:txBody>
          <a:bodyPr/>
          <a:lstStyle/>
          <a:p>
            <a:fld id="{E026DC29-3914-C44A-A706-8C5645797B1B}" type="datetimeFigureOut">
              <a:rPr lang="en-US" smtClean="0"/>
              <a:t>2/26/2025</a:t>
            </a:fld>
            <a:endParaRPr lang="en-US"/>
          </a:p>
        </p:txBody>
      </p:sp>
      <p:sp>
        <p:nvSpPr>
          <p:cNvPr id="8" name="Footer Placeholder 7">
            <a:extLst>
              <a:ext uri="{FF2B5EF4-FFF2-40B4-BE49-F238E27FC236}">
                <a16:creationId xmlns:a16="http://schemas.microsoft.com/office/drawing/2014/main" id="{B468663E-17D0-3913-9963-18BDF6ECD2A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99334AC-5D71-88FB-5062-0BE5C11AA26F}"/>
              </a:ext>
            </a:extLst>
          </p:cNvPr>
          <p:cNvSpPr>
            <a:spLocks noGrp="1"/>
          </p:cNvSpPr>
          <p:nvPr>
            <p:ph type="sldNum" sz="quarter" idx="12"/>
          </p:nvPr>
        </p:nvSpPr>
        <p:spPr/>
        <p:txBody>
          <a:bodyPr/>
          <a:lstStyle/>
          <a:p>
            <a:fld id="{F547FA46-EDE4-8142-90DE-6CB0A7B1097E}" type="slidenum">
              <a:rPr lang="en-US" smtClean="0"/>
              <a:t>‹#›</a:t>
            </a:fld>
            <a:endParaRPr lang="en-US"/>
          </a:p>
        </p:txBody>
      </p:sp>
    </p:spTree>
    <p:extLst>
      <p:ext uri="{BB962C8B-B14F-4D97-AF65-F5344CB8AC3E}">
        <p14:creationId xmlns:p14="http://schemas.microsoft.com/office/powerpoint/2010/main" val="816494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6266C3-8B87-0598-944E-CCA3E9FE3B1B}"/>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522EA000-1D1C-A391-ADE3-A5D40F7A466F}"/>
              </a:ext>
            </a:extLst>
          </p:cNvPr>
          <p:cNvSpPr>
            <a:spLocks noGrp="1"/>
          </p:cNvSpPr>
          <p:nvPr>
            <p:ph type="dt" sz="half" idx="10"/>
          </p:nvPr>
        </p:nvSpPr>
        <p:spPr/>
        <p:txBody>
          <a:bodyPr/>
          <a:lstStyle/>
          <a:p>
            <a:fld id="{E026DC29-3914-C44A-A706-8C5645797B1B}" type="datetimeFigureOut">
              <a:rPr lang="en-US" smtClean="0"/>
              <a:t>2/26/2025</a:t>
            </a:fld>
            <a:endParaRPr lang="en-US"/>
          </a:p>
        </p:txBody>
      </p:sp>
      <p:sp>
        <p:nvSpPr>
          <p:cNvPr id="4" name="Footer Placeholder 3">
            <a:extLst>
              <a:ext uri="{FF2B5EF4-FFF2-40B4-BE49-F238E27FC236}">
                <a16:creationId xmlns:a16="http://schemas.microsoft.com/office/drawing/2014/main" id="{C8E1916C-C0F5-8EAE-7747-57B96FAFAE0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E55638D-8E65-11C6-1DF5-A99029709301}"/>
              </a:ext>
            </a:extLst>
          </p:cNvPr>
          <p:cNvSpPr>
            <a:spLocks noGrp="1"/>
          </p:cNvSpPr>
          <p:nvPr>
            <p:ph type="sldNum" sz="quarter" idx="12"/>
          </p:nvPr>
        </p:nvSpPr>
        <p:spPr/>
        <p:txBody>
          <a:bodyPr/>
          <a:lstStyle/>
          <a:p>
            <a:fld id="{F547FA46-EDE4-8142-90DE-6CB0A7B1097E}" type="slidenum">
              <a:rPr lang="en-US" smtClean="0"/>
              <a:t>‹#›</a:t>
            </a:fld>
            <a:endParaRPr lang="en-US"/>
          </a:p>
        </p:txBody>
      </p:sp>
    </p:spTree>
    <p:extLst>
      <p:ext uri="{BB962C8B-B14F-4D97-AF65-F5344CB8AC3E}">
        <p14:creationId xmlns:p14="http://schemas.microsoft.com/office/powerpoint/2010/main" val="15240738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D02D127-4A58-DA2F-F30C-EF8DE9FB31A5}"/>
              </a:ext>
            </a:extLst>
          </p:cNvPr>
          <p:cNvSpPr>
            <a:spLocks noGrp="1"/>
          </p:cNvSpPr>
          <p:nvPr>
            <p:ph type="dt" sz="half" idx="10"/>
          </p:nvPr>
        </p:nvSpPr>
        <p:spPr/>
        <p:txBody>
          <a:bodyPr/>
          <a:lstStyle/>
          <a:p>
            <a:fld id="{E026DC29-3914-C44A-A706-8C5645797B1B}" type="datetimeFigureOut">
              <a:rPr lang="en-US" smtClean="0"/>
              <a:t>2/26/2025</a:t>
            </a:fld>
            <a:endParaRPr lang="en-US"/>
          </a:p>
        </p:txBody>
      </p:sp>
      <p:sp>
        <p:nvSpPr>
          <p:cNvPr id="3" name="Footer Placeholder 2">
            <a:extLst>
              <a:ext uri="{FF2B5EF4-FFF2-40B4-BE49-F238E27FC236}">
                <a16:creationId xmlns:a16="http://schemas.microsoft.com/office/drawing/2014/main" id="{B14C1E0F-9F2B-F9C0-8465-45548F04A2C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5BACBF4-4864-4A4B-DB57-DB1EFD05D991}"/>
              </a:ext>
            </a:extLst>
          </p:cNvPr>
          <p:cNvSpPr>
            <a:spLocks noGrp="1"/>
          </p:cNvSpPr>
          <p:nvPr>
            <p:ph type="sldNum" sz="quarter" idx="12"/>
          </p:nvPr>
        </p:nvSpPr>
        <p:spPr/>
        <p:txBody>
          <a:bodyPr/>
          <a:lstStyle/>
          <a:p>
            <a:fld id="{F547FA46-EDE4-8142-90DE-6CB0A7B1097E}" type="slidenum">
              <a:rPr lang="en-US" smtClean="0"/>
              <a:t>‹#›</a:t>
            </a:fld>
            <a:endParaRPr lang="en-US"/>
          </a:p>
        </p:txBody>
      </p:sp>
    </p:spTree>
    <p:extLst>
      <p:ext uri="{BB962C8B-B14F-4D97-AF65-F5344CB8AC3E}">
        <p14:creationId xmlns:p14="http://schemas.microsoft.com/office/powerpoint/2010/main" val="29533402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9EBC7-A120-12ED-B53A-BEDC49B2010B}"/>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E57AE887-9FAC-2CF1-2E05-83FD4647B0D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B06D6031-9C80-584F-205D-554E8A0397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6FB94373-F76C-5757-FA4B-475C83DD56B6}"/>
              </a:ext>
            </a:extLst>
          </p:cNvPr>
          <p:cNvSpPr>
            <a:spLocks noGrp="1"/>
          </p:cNvSpPr>
          <p:nvPr>
            <p:ph type="dt" sz="half" idx="10"/>
          </p:nvPr>
        </p:nvSpPr>
        <p:spPr/>
        <p:txBody>
          <a:bodyPr/>
          <a:lstStyle/>
          <a:p>
            <a:fld id="{E026DC29-3914-C44A-A706-8C5645797B1B}" type="datetimeFigureOut">
              <a:rPr lang="en-US" smtClean="0"/>
              <a:t>2/26/2025</a:t>
            </a:fld>
            <a:endParaRPr lang="en-US"/>
          </a:p>
        </p:txBody>
      </p:sp>
      <p:sp>
        <p:nvSpPr>
          <p:cNvPr id="6" name="Footer Placeholder 5">
            <a:extLst>
              <a:ext uri="{FF2B5EF4-FFF2-40B4-BE49-F238E27FC236}">
                <a16:creationId xmlns:a16="http://schemas.microsoft.com/office/drawing/2014/main" id="{AFA50FBD-0624-F88F-48BB-52627A9C42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63A3B56-252A-5C40-BD6A-6A0021E80B3C}"/>
              </a:ext>
            </a:extLst>
          </p:cNvPr>
          <p:cNvSpPr>
            <a:spLocks noGrp="1"/>
          </p:cNvSpPr>
          <p:nvPr>
            <p:ph type="sldNum" sz="quarter" idx="12"/>
          </p:nvPr>
        </p:nvSpPr>
        <p:spPr/>
        <p:txBody>
          <a:bodyPr/>
          <a:lstStyle/>
          <a:p>
            <a:fld id="{F547FA46-EDE4-8142-90DE-6CB0A7B1097E}" type="slidenum">
              <a:rPr lang="en-US" smtClean="0"/>
              <a:t>‹#›</a:t>
            </a:fld>
            <a:endParaRPr lang="en-US"/>
          </a:p>
        </p:txBody>
      </p:sp>
    </p:spTree>
    <p:extLst>
      <p:ext uri="{BB962C8B-B14F-4D97-AF65-F5344CB8AC3E}">
        <p14:creationId xmlns:p14="http://schemas.microsoft.com/office/powerpoint/2010/main" val="19272862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03DFCF-FD29-E3D9-27A4-CA04281227B3}"/>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D280EFC0-0040-256F-C13B-B1921863531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E4AA4F8-02B5-4109-8C01-4682C42A26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1832365C-8DAC-2DBB-C438-5E3F7BF8C730}"/>
              </a:ext>
            </a:extLst>
          </p:cNvPr>
          <p:cNvSpPr>
            <a:spLocks noGrp="1"/>
          </p:cNvSpPr>
          <p:nvPr>
            <p:ph type="dt" sz="half" idx="10"/>
          </p:nvPr>
        </p:nvSpPr>
        <p:spPr/>
        <p:txBody>
          <a:bodyPr/>
          <a:lstStyle/>
          <a:p>
            <a:fld id="{E026DC29-3914-C44A-A706-8C5645797B1B}" type="datetimeFigureOut">
              <a:rPr lang="en-US" smtClean="0"/>
              <a:t>2/26/2025</a:t>
            </a:fld>
            <a:endParaRPr lang="en-US"/>
          </a:p>
        </p:txBody>
      </p:sp>
      <p:sp>
        <p:nvSpPr>
          <p:cNvPr id="6" name="Footer Placeholder 5">
            <a:extLst>
              <a:ext uri="{FF2B5EF4-FFF2-40B4-BE49-F238E27FC236}">
                <a16:creationId xmlns:a16="http://schemas.microsoft.com/office/drawing/2014/main" id="{D8D2A524-57D2-597A-B16C-30BDBA9FAC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B9CCD18-38FD-243B-E3AA-51A6FF593B89}"/>
              </a:ext>
            </a:extLst>
          </p:cNvPr>
          <p:cNvSpPr>
            <a:spLocks noGrp="1"/>
          </p:cNvSpPr>
          <p:nvPr>
            <p:ph type="sldNum" sz="quarter" idx="12"/>
          </p:nvPr>
        </p:nvSpPr>
        <p:spPr/>
        <p:txBody>
          <a:bodyPr/>
          <a:lstStyle/>
          <a:p>
            <a:fld id="{F547FA46-EDE4-8142-90DE-6CB0A7B1097E}" type="slidenum">
              <a:rPr lang="en-US" smtClean="0"/>
              <a:t>‹#›</a:t>
            </a:fld>
            <a:endParaRPr lang="en-US"/>
          </a:p>
        </p:txBody>
      </p:sp>
    </p:spTree>
    <p:extLst>
      <p:ext uri="{BB962C8B-B14F-4D97-AF65-F5344CB8AC3E}">
        <p14:creationId xmlns:p14="http://schemas.microsoft.com/office/powerpoint/2010/main" val="252092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5ED0DFC-234C-344F-CEC8-6134B5C3808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4541735B-DF3C-A46A-49A7-DC540DA02ED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314E0CC5-C983-A354-9008-B23DFE58AEE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026DC29-3914-C44A-A706-8C5645797B1B}" type="datetimeFigureOut">
              <a:rPr lang="en-US" smtClean="0"/>
              <a:t>2/26/2025</a:t>
            </a:fld>
            <a:endParaRPr lang="en-US"/>
          </a:p>
        </p:txBody>
      </p:sp>
      <p:sp>
        <p:nvSpPr>
          <p:cNvPr id="5" name="Footer Placeholder 4">
            <a:extLst>
              <a:ext uri="{FF2B5EF4-FFF2-40B4-BE49-F238E27FC236}">
                <a16:creationId xmlns:a16="http://schemas.microsoft.com/office/drawing/2014/main" id="{8F46B0AE-88B5-5465-FA4A-DED270772AB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AD6445B-90BA-51DA-E1C0-9BE05CF512D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547FA46-EDE4-8142-90DE-6CB0A7B1097E}" type="slidenum">
              <a:rPr lang="en-US" smtClean="0"/>
              <a:t>‹#›</a:t>
            </a:fld>
            <a:endParaRPr lang="en-US"/>
          </a:p>
        </p:txBody>
      </p:sp>
    </p:spTree>
    <p:extLst>
      <p:ext uri="{BB962C8B-B14F-4D97-AF65-F5344CB8AC3E}">
        <p14:creationId xmlns:p14="http://schemas.microsoft.com/office/powerpoint/2010/main" val="27546125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6DAF965-7337-0D63-97A3-659D3AF59453}"/>
              </a:ext>
            </a:extLst>
          </p:cNvPr>
          <p:cNvSpPr>
            <a:spLocks noGrp="1"/>
          </p:cNvSpPr>
          <p:nvPr>
            <p:ph type="title"/>
          </p:nvPr>
        </p:nvSpPr>
        <p:spPr>
          <a:xfrm>
            <a:off x="1285240" y="1050595"/>
            <a:ext cx="8074815" cy="1618489"/>
          </a:xfrm>
        </p:spPr>
        <p:txBody>
          <a:bodyPr anchor="ctr">
            <a:normAutofit/>
          </a:bodyPr>
          <a:lstStyle/>
          <a:p>
            <a:r>
              <a:rPr lang="en-US" sz="7200"/>
              <a:t>Module-1</a:t>
            </a:r>
          </a:p>
        </p:txBody>
      </p:sp>
      <p:sp>
        <p:nvSpPr>
          <p:cNvPr id="3" name="Content Placeholder 2">
            <a:extLst>
              <a:ext uri="{FF2B5EF4-FFF2-40B4-BE49-F238E27FC236}">
                <a16:creationId xmlns:a16="http://schemas.microsoft.com/office/drawing/2014/main" id="{956EC0EE-7C45-FC6B-AE82-46CFAF3BFD4C}"/>
              </a:ext>
            </a:extLst>
          </p:cNvPr>
          <p:cNvSpPr>
            <a:spLocks noGrp="1"/>
          </p:cNvSpPr>
          <p:nvPr>
            <p:ph idx="1"/>
          </p:nvPr>
        </p:nvSpPr>
        <p:spPr>
          <a:xfrm>
            <a:off x="1285240" y="2969469"/>
            <a:ext cx="8074815" cy="2800395"/>
          </a:xfrm>
        </p:spPr>
        <p:txBody>
          <a:bodyPr anchor="t">
            <a:normAutofit/>
          </a:bodyPr>
          <a:lstStyle/>
          <a:p>
            <a:r>
              <a:rPr lang="en-IN" sz="1600" b="0" i="0">
                <a:solidFill>
                  <a:srgbClr val="0D0D0D"/>
                </a:solidFill>
                <a:effectLst/>
                <a:latin typeface="Söhne"/>
              </a:rPr>
              <a:t>Introduction to Text Mining: Introduction, Algorithms for Text Mining, Future Directions 1.2 Information Extraction from Text: Named Entity Recognition, Relation Extraction, Unsupervised Information Extraction 1.3 Text Representation: tokenization, stemming, stop words, NER, N-gram modelling.</a:t>
            </a:r>
            <a:endParaRPr lang="en-US" sz="2400"/>
          </a:p>
        </p:txBody>
      </p:sp>
    </p:spTree>
    <p:extLst>
      <p:ext uri="{BB962C8B-B14F-4D97-AF65-F5344CB8AC3E}">
        <p14:creationId xmlns:p14="http://schemas.microsoft.com/office/powerpoint/2010/main" val="25410187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223" name="Rectangle 9222">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C37749A-780C-4120-256E-55E6E75DB1BD}"/>
              </a:ext>
            </a:extLst>
          </p:cNvPr>
          <p:cNvSpPr>
            <a:spLocks noGrp="1"/>
          </p:cNvSpPr>
          <p:nvPr>
            <p:ph type="title"/>
          </p:nvPr>
        </p:nvSpPr>
        <p:spPr>
          <a:xfrm>
            <a:off x="630936" y="640080"/>
            <a:ext cx="4818888" cy="1481328"/>
          </a:xfrm>
        </p:spPr>
        <p:txBody>
          <a:bodyPr anchor="b">
            <a:normAutofit/>
          </a:bodyPr>
          <a:lstStyle/>
          <a:p>
            <a:r>
              <a:rPr lang="en-IN" sz="4200" b="0" i="0">
                <a:effectLst/>
                <a:latin typeface="Söhne"/>
              </a:rPr>
              <a:t>Information Retrieval Algorithms:</a:t>
            </a:r>
            <a:endParaRPr lang="en-US" sz="4200"/>
          </a:p>
        </p:txBody>
      </p:sp>
      <p:sp>
        <p:nvSpPr>
          <p:cNvPr id="9225" name="sketch line">
            <a:extLst>
              <a:ext uri="{FF2B5EF4-FFF2-40B4-BE49-F238E27FC236}">
                <a16:creationId xmlns:a16="http://schemas.microsoft.com/office/drawing/2014/main" id="{650D18FE-0824-4A46-B22C-A86B52E57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D8079F7-0E29-8038-76A6-45AEDF2DD7EF}"/>
              </a:ext>
            </a:extLst>
          </p:cNvPr>
          <p:cNvSpPr>
            <a:spLocks noGrp="1"/>
          </p:cNvSpPr>
          <p:nvPr>
            <p:ph idx="1"/>
          </p:nvPr>
        </p:nvSpPr>
        <p:spPr>
          <a:xfrm>
            <a:off x="630936" y="2660904"/>
            <a:ext cx="4818888" cy="3547872"/>
          </a:xfrm>
        </p:spPr>
        <p:txBody>
          <a:bodyPr anchor="t">
            <a:normAutofit/>
          </a:bodyPr>
          <a:lstStyle/>
          <a:p>
            <a:r>
              <a:rPr lang="en-IN" sz="2200" b="0" i="0">
                <a:effectLst/>
                <a:latin typeface="Söhne"/>
              </a:rPr>
              <a:t>Information retrieval algorithms are used to retrieve relevant information from large collections of text documents. Search engines and recommendation systems employ information retrieval techniques to retrieve documents that match user queries or preferences.</a:t>
            </a:r>
            <a:endParaRPr lang="en-US" sz="2200"/>
          </a:p>
        </p:txBody>
      </p:sp>
      <p:pic>
        <p:nvPicPr>
          <p:cNvPr id="9218" name="Picture 2" descr="Information Retrieval in NLP | Guide to Master NLP (Part 20)">
            <a:extLst>
              <a:ext uri="{FF2B5EF4-FFF2-40B4-BE49-F238E27FC236}">
                <a16:creationId xmlns:a16="http://schemas.microsoft.com/office/drawing/2014/main" id="{73B4FE41-0626-63F0-F878-A3051DE318DE}"/>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099048" y="1893665"/>
            <a:ext cx="5458968" cy="30706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89720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247" name="Rectangle 10246">
            <a:extLst>
              <a:ext uri="{FF2B5EF4-FFF2-40B4-BE49-F238E27FC236}">
                <a16:creationId xmlns:a16="http://schemas.microsoft.com/office/drawing/2014/main" id="{2D2B266D-3625-4584-A5C3-7D3F672CFF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49" name="Rectangle 10248">
            <a:extLst>
              <a:ext uri="{FF2B5EF4-FFF2-40B4-BE49-F238E27FC236}">
                <a16:creationId xmlns:a16="http://schemas.microsoft.com/office/drawing/2014/main" id="{C463B99A-73EE-4FBB-B7C4-F9F9BCC25C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51" name="Freeform: Shape 10250">
            <a:extLst>
              <a:ext uri="{FF2B5EF4-FFF2-40B4-BE49-F238E27FC236}">
                <a16:creationId xmlns:a16="http://schemas.microsoft.com/office/drawing/2014/main" id="{A5D2A5D1-BA0D-47D3-B051-DA7743C46E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219825"/>
          </a:xfrm>
          <a:custGeom>
            <a:avLst/>
            <a:gdLst>
              <a:gd name="connsiteX0" fmla="*/ 6789701 w 12192000"/>
              <a:gd name="connsiteY0" fmla="*/ 6151588 h 6219825"/>
              <a:gd name="connsiteX1" fmla="*/ 6788702 w 12192000"/>
              <a:gd name="connsiteY1" fmla="*/ 6151666 h 6219825"/>
              <a:gd name="connsiteX2" fmla="*/ 6788476 w 12192000"/>
              <a:gd name="connsiteY2" fmla="*/ 6152200 h 6219825"/>
              <a:gd name="connsiteX3" fmla="*/ 9834 w 12192000"/>
              <a:gd name="connsiteY3" fmla="*/ 0 h 6219825"/>
              <a:gd name="connsiteX4" fmla="*/ 12357 w 12192000"/>
              <a:gd name="connsiteY4" fmla="*/ 1 h 6219825"/>
              <a:gd name="connsiteX5" fmla="*/ 12192000 w 12192000"/>
              <a:gd name="connsiteY5" fmla="*/ 1 h 6219825"/>
              <a:gd name="connsiteX6" fmla="*/ 12192000 w 12192000"/>
              <a:gd name="connsiteY6" fmla="*/ 5105401 h 6219825"/>
              <a:gd name="connsiteX7" fmla="*/ 12191716 w 12192000"/>
              <a:gd name="connsiteY7" fmla="*/ 5105401 h 6219825"/>
              <a:gd name="connsiteX8" fmla="*/ 12192000 w 12192000"/>
              <a:gd name="connsiteY8" fmla="*/ 5256977 h 6219825"/>
              <a:gd name="connsiteX9" fmla="*/ 12061096 w 12192000"/>
              <a:gd name="connsiteY9" fmla="*/ 5296034 h 6219825"/>
              <a:gd name="connsiteX10" fmla="*/ 11676800 w 12192000"/>
              <a:gd name="connsiteY10" fmla="*/ 5399652 h 6219825"/>
              <a:gd name="connsiteX11" fmla="*/ 10425355 w 12192000"/>
              <a:gd name="connsiteY11" fmla="*/ 5683310 h 6219825"/>
              <a:gd name="connsiteX12" fmla="*/ 9424022 w 12192000"/>
              <a:gd name="connsiteY12" fmla="*/ 5858546 h 6219825"/>
              <a:gd name="connsiteX13" fmla="*/ 8458419 w 12192000"/>
              <a:gd name="connsiteY13" fmla="*/ 5992303 h 6219825"/>
              <a:gd name="connsiteX14" fmla="*/ 7715970 w 12192000"/>
              <a:gd name="connsiteY14" fmla="*/ 6072283 h 6219825"/>
              <a:gd name="connsiteX15" fmla="*/ 6951716 w 12192000"/>
              <a:gd name="connsiteY15" fmla="*/ 6138091 h 6219825"/>
              <a:gd name="connsiteX16" fmla="*/ 6936303 w 12192000"/>
              <a:gd name="connsiteY16" fmla="*/ 6140163 h 6219825"/>
              <a:gd name="connsiteX17" fmla="*/ 6790448 w 12192000"/>
              <a:gd name="connsiteY17" fmla="*/ 6151529 h 6219825"/>
              <a:gd name="connsiteX18" fmla="*/ 6799941 w 12192000"/>
              <a:gd name="connsiteY18" fmla="*/ 6153349 h 6219825"/>
              <a:gd name="connsiteX19" fmla="*/ 6835432 w 12192000"/>
              <a:gd name="connsiteY19" fmla="*/ 6151642 h 6219825"/>
              <a:gd name="connsiteX20" fmla="*/ 6884003 w 12192000"/>
              <a:gd name="connsiteY20" fmla="*/ 6148662 h 6219825"/>
              <a:gd name="connsiteX21" fmla="*/ 7578771 w 12192000"/>
              <a:gd name="connsiteY21" fmla="*/ 6116122 h 6219825"/>
              <a:gd name="connsiteX22" fmla="*/ 8623845 w 12192000"/>
              <a:gd name="connsiteY22" fmla="*/ 6029188 h 6219825"/>
              <a:gd name="connsiteX23" fmla="*/ 9479970 w 12192000"/>
              <a:gd name="connsiteY23" fmla="*/ 5925239 h 6219825"/>
              <a:gd name="connsiteX24" fmla="*/ 10629308 w 12192000"/>
              <a:gd name="connsiteY24" fmla="*/ 5731000 h 6219825"/>
              <a:gd name="connsiteX25" fmla="*/ 11998498 w 12192000"/>
              <a:gd name="connsiteY25" fmla="*/ 5404869 h 6219825"/>
              <a:gd name="connsiteX26" fmla="*/ 12192000 w 12192000"/>
              <a:gd name="connsiteY26" fmla="*/ 5347846 h 6219825"/>
              <a:gd name="connsiteX27" fmla="*/ 12192000 w 12192000"/>
              <a:gd name="connsiteY27" fmla="*/ 5402606 h 6219825"/>
              <a:gd name="connsiteX28" fmla="*/ 11829257 w 12192000"/>
              <a:gd name="connsiteY28" fmla="*/ 5507950 h 6219825"/>
              <a:gd name="connsiteX29" fmla="*/ 10939183 w 12192000"/>
              <a:gd name="connsiteY29" fmla="*/ 5722555 h 6219825"/>
              <a:gd name="connsiteX30" fmla="*/ 9985530 w 12192000"/>
              <a:gd name="connsiteY30" fmla="*/ 5902635 h 6219825"/>
              <a:gd name="connsiteX31" fmla="*/ 9186882 w 12192000"/>
              <a:gd name="connsiteY31" fmla="*/ 6018631 h 6219825"/>
              <a:gd name="connsiteX32" fmla="*/ 8578198 w 12192000"/>
              <a:gd name="connsiteY32" fmla="*/ 6088179 h 6219825"/>
              <a:gd name="connsiteX33" fmla="*/ 7864358 w 12192000"/>
              <a:gd name="connsiteY33" fmla="*/ 6149656 h 6219825"/>
              <a:gd name="connsiteX34" fmla="*/ 6935502 w 12192000"/>
              <a:gd name="connsiteY34" fmla="*/ 6201071 h 6219825"/>
              <a:gd name="connsiteX35" fmla="*/ 6477750 w 12192000"/>
              <a:gd name="connsiteY35" fmla="*/ 6214980 h 6219825"/>
              <a:gd name="connsiteX36" fmla="*/ 6362294 w 12192000"/>
              <a:gd name="connsiteY36" fmla="*/ 6219825 h 6219825"/>
              <a:gd name="connsiteX37" fmla="*/ 6057129 w 12192000"/>
              <a:gd name="connsiteY37" fmla="*/ 6219825 h 6219825"/>
              <a:gd name="connsiteX38" fmla="*/ 5977784 w 12192000"/>
              <a:gd name="connsiteY38" fmla="*/ 6215229 h 6219825"/>
              <a:gd name="connsiteX39" fmla="*/ 5265087 w 12192000"/>
              <a:gd name="connsiteY39" fmla="*/ 6178965 h 6219825"/>
              <a:gd name="connsiteX40" fmla="*/ 4346277 w 12192000"/>
              <a:gd name="connsiteY40" fmla="*/ 6116869 h 6219825"/>
              <a:gd name="connsiteX41" fmla="*/ 3373045 w 12192000"/>
              <a:gd name="connsiteY41" fmla="*/ 6018259 h 6219825"/>
              <a:gd name="connsiteX42" fmla="*/ 2362173 w 12192000"/>
              <a:gd name="connsiteY42" fmla="*/ 5899282 h 6219825"/>
              <a:gd name="connsiteX43" fmla="*/ 1233178 w 12192000"/>
              <a:gd name="connsiteY43" fmla="*/ 5726033 h 6219825"/>
              <a:gd name="connsiteX44" fmla="*/ 68500 w 12192000"/>
              <a:gd name="connsiteY44" fmla="*/ 5486226 h 6219825"/>
              <a:gd name="connsiteX45" fmla="*/ 0 w 12192000"/>
              <a:gd name="connsiteY45" fmla="*/ 5468863 h 6219825"/>
              <a:gd name="connsiteX46" fmla="*/ 0 w 12192000"/>
              <a:gd name="connsiteY46" fmla="*/ 5412351 h 6219825"/>
              <a:gd name="connsiteX47" fmla="*/ 72441 w 12192000"/>
              <a:gd name="connsiteY47" fmla="*/ 5431135 h 6219825"/>
              <a:gd name="connsiteX48" fmla="*/ 600716 w 12192000"/>
              <a:gd name="connsiteY48" fmla="*/ 5549555 h 6219825"/>
              <a:gd name="connsiteX49" fmla="*/ 1769512 w 12192000"/>
              <a:gd name="connsiteY49" fmla="*/ 5759811 h 6219825"/>
              <a:gd name="connsiteX50" fmla="*/ 2613554 w 12192000"/>
              <a:gd name="connsiteY50" fmla="*/ 5876802 h 6219825"/>
              <a:gd name="connsiteX51" fmla="*/ 2581134 w 12192000"/>
              <a:gd name="connsiteY51" fmla="*/ 5866867 h 6219825"/>
              <a:gd name="connsiteX52" fmla="*/ 1112635 w 12192000"/>
              <a:gd name="connsiteY52" fmla="*/ 5534031 h 6219825"/>
              <a:gd name="connsiteX53" fmla="*/ 420412 w 12192000"/>
              <a:gd name="connsiteY53" fmla="*/ 5334514 h 6219825"/>
              <a:gd name="connsiteX54" fmla="*/ 0 w 12192000"/>
              <a:gd name="connsiteY54" fmla="*/ 5195539 h 6219825"/>
              <a:gd name="connsiteX55" fmla="*/ 60 w 12192000"/>
              <a:gd name="connsiteY55" fmla="*/ 5105401 h 6219825"/>
              <a:gd name="connsiteX56" fmla="*/ 0 w 12192000"/>
              <a:gd name="connsiteY56" fmla="*/ 5105401 h 6219825"/>
              <a:gd name="connsiteX57" fmla="*/ 0 w 12192000"/>
              <a:gd name="connsiteY57" fmla="*/ 1 h 6219825"/>
              <a:gd name="connsiteX58" fmla="*/ 9834 w 12192000"/>
              <a:gd name="connsiteY58" fmla="*/ 1 h 6219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12192000" h="6219825">
                <a:moveTo>
                  <a:pt x="6789701" y="6151588"/>
                </a:moveTo>
                <a:lnTo>
                  <a:pt x="6788702" y="6151666"/>
                </a:lnTo>
                <a:cubicBezTo>
                  <a:pt x="6788627" y="6151844"/>
                  <a:pt x="6788551" y="6152022"/>
                  <a:pt x="6788476" y="6152200"/>
                </a:cubicBezTo>
                <a:close/>
                <a:moveTo>
                  <a:pt x="9834" y="0"/>
                </a:moveTo>
                <a:lnTo>
                  <a:pt x="12357" y="1"/>
                </a:lnTo>
                <a:lnTo>
                  <a:pt x="12192000" y="1"/>
                </a:lnTo>
                <a:lnTo>
                  <a:pt x="12192000" y="5105401"/>
                </a:lnTo>
                <a:lnTo>
                  <a:pt x="12191716" y="5105401"/>
                </a:lnTo>
                <a:lnTo>
                  <a:pt x="12192000" y="5256977"/>
                </a:lnTo>
                <a:lnTo>
                  <a:pt x="12061096" y="5296034"/>
                </a:lnTo>
                <a:cubicBezTo>
                  <a:pt x="11933500" y="5332263"/>
                  <a:pt x="11805390" y="5366806"/>
                  <a:pt x="11676800" y="5399652"/>
                </a:cubicBezTo>
                <a:cubicBezTo>
                  <a:pt x="11262789" y="5507204"/>
                  <a:pt x="10845343" y="5600846"/>
                  <a:pt x="10425355" y="5683310"/>
                </a:cubicBezTo>
                <a:cubicBezTo>
                  <a:pt x="10092810" y="5748549"/>
                  <a:pt x="9759033" y="5806970"/>
                  <a:pt x="9424022" y="5858546"/>
                </a:cubicBezTo>
                <a:cubicBezTo>
                  <a:pt x="9102997" y="5908224"/>
                  <a:pt x="8781133" y="5952809"/>
                  <a:pt x="8458419" y="5992303"/>
                </a:cubicBezTo>
                <a:cubicBezTo>
                  <a:pt x="8211360" y="6022481"/>
                  <a:pt x="7963792" y="6048065"/>
                  <a:pt x="7715970" y="6072283"/>
                </a:cubicBezTo>
                <a:lnTo>
                  <a:pt x="6951716" y="6138091"/>
                </a:lnTo>
                <a:lnTo>
                  <a:pt x="6936303" y="6140163"/>
                </a:lnTo>
                <a:lnTo>
                  <a:pt x="6790448" y="6151529"/>
                </a:lnTo>
                <a:lnTo>
                  <a:pt x="6799941" y="6153349"/>
                </a:lnTo>
                <a:cubicBezTo>
                  <a:pt x="6811623" y="6153816"/>
                  <a:pt x="6823734" y="6151642"/>
                  <a:pt x="6835432" y="6151642"/>
                </a:cubicBezTo>
                <a:cubicBezTo>
                  <a:pt x="6851580" y="6151642"/>
                  <a:pt x="6867729" y="6149034"/>
                  <a:pt x="6884003" y="6148662"/>
                </a:cubicBezTo>
                <a:cubicBezTo>
                  <a:pt x="7115805" y="6143198"/>
                  <a:pt x="7347351" y="6131026"/>
                  <a:pt x="7578771" y="6116122"/>
                </a:cubicBezTo>
                <a:cubicBezTo>
                  <a:pt x="7927552" y="6093644"/>
                  <a:pt x="8276080" y="6065453"/>
                  <a:pt x="8623845" y="6029188"/>
                </a:cubicBezTo>
                <a:cubicBezTo>
                  <a:pt x="8909939" y="5999878"/>
                  <a:pt x="9195310" y="5965228"/>
                  <a:pt x="9479970" y="5925239"/>
                </a:cubicBezTo>
                <a:cubicBezTo>
                  <a:pt x="9864901" y="5870842"/>
                  <a:pt x="10248014" y="5806101"/>
                  <a:pt x="10629308" y="5731000"/>
                </a:cubicBezTo>
                <a:cubicBezTo>
                  <a:pt x="11090114" y="5639842"/>
                  <a:pt x="11546975" y="5532291"/>
                  <a:pt x="11998498" y="5404869"/>
                </a:cubicBezTo>
                <a:lnTo>
                  <a:pt x="12192000" y="5347846"/>
                </a:lnTo>
                <a:lnTo>
                  <a:pt x="12192000" y="5402606"/>
                </a:lnTo>
                <a:lnTo>
                  <a:pt x="11829257" y="5507950"/>
                </a:lnTo>
                <a:cubicBezTo>
                  <a:pt x="11534769" y="5587680"/>
                  <a:pt x="11238120" y="5658596"/>
                  <a:pt x="10939183" y="5722555"/>
                </a:cubicBezTo>
                <a:cubicBezTo>
                  <a:pt x="10622824" y="5790365"/>
                  <a:pt x="10304941" y="5850387"/>
                  <a:pt x="9985530" y="5902635"/>
                </a:cubicBezTo>
                <a:cubicBezTo>
                  <a:pt x="9720036" y="5946102"/>
                  <a:pt x="9453814" y="5984764"/>
                  <a:pt x="9186882" y="6018631"/>
                </a:cubicBezTo>
                <a:cubicBezTo>
                  <a:pt x="8984197" y="6044216"/>
                  <a:pt x="8781514" y="6068309"/>
                  <a:pt x="8578198" y="6088179"/>
                </a:cubicBezTo>
                <a:lnTo>
                  <a:pt x="7864358" y="6149656"/>
                </a:lnTo>
                <a:cubicBezTo>
                  <a:pt x="7554994" y="6172009"/>
                  <a:pt x="7245502" y="6189895"/>
                  <a:pt x="6935502" y="6201071"/>
                </a:cubicBezTo>
                <a:lnTo>
                  <a:pt x="6477750" y="6214980"/>
                </a:lnTo>
                <a:cubicBezTo>
                  <a:pt x="6439195" y="6212895"/>
                  <a:pt x="6400529" y="6214521"/>
                  <a:pt x="6362294" y="6219825"/>
                </a:cubicBezTo>
                <a:lnTo>
                  <a:pt x="6057129" y="6219825"/>
                </a:lnTo>
                <a:lnTo>
                  <a:pt x="5977784" y="6215229"/>
                </a:lnTo>
                <a:lnTo>
                  <a:pt x="5265087" y="6178965"/>
                </a:lnTo>
                <a:cubicBezTo>
                  <a:pt x="4958267" y="6166544"/>
                  <a:pt x="4651826" y="6146055"/>
                  <a:pt x="4346277" y="6116869"/>
                </a:cubicBezTo>
                <a:lnTo>
                  <a:pt x="3373045" y="6018259"/>
                </a:lnTo>
                <a:cubicBezTo>
                  <a:pt x="3035412" y="5983982"/>
                  <a:pt x="2698456" y="5944327"/>
                  <a:pt x="2362173" y="5899282"/>
                </a:cubicBezTo>
                <a:cubicBezTo>
                  <a:pt x="1984692" y="5849108"/>
                  <a:pt x="1608364" y="5791358"/>
                  <a:pt x="1233178" y="5726033"/>
                </a:cubicBezTo>
                <a:cubicBezTo>
                  <a:pt x="842181" y="5657291"/>
                  <a:pt x="453758" y="5578770"/>
                  <a:pt x="68500" y="5486226"/>
                </a:cubicBezTo>
                <a:lnTo>
                  <a:pt x="0" y="5468863"/>
                </a:lnTo>
                <a:lnTo>
                  <a:pt x="0" y="5412351"/>
                </a:lnTo>
                <a:lnTo>
                  <a:pt x="72441" y="5431135"/>
                </a:lnTo>
                <a:cubicBezTo>
                  <a:pt x="247961" y="5473331"/>
                  <a:pt x="424164" y="5512608"/>
                  <a:pt x="600716" y="5549555"/>
                </a:cubicBezTo>
                <a:cubicBezTo>
                  <a:pt x="988279" y="5630403"/>
                  <a:pt x="1378133" y="5699330"/>
                  <a:pt x="1769512" y="5759811"/>
                </a:cubicBezTo>
                <a:cubicBezTo>
                  <a:pt x="2052426" y="5803406"/>
                  <a:pt x="2335725" y="5843519"/>
                  <a:pt x="2613554" y="5876802"/>
                </a:cubicBezTo>
                <a:cubicBezTo>
                  <a:pt x="2605544" y="5879410"/>
                  <a:pt x="2594611" y="5869350"/>
                  <a:pt x="2581134" y="5866867"/>
                </a:cubicBezTo>
                <a:cubicBezTo>
                  <a:pt x="2087178" y="5774877"/>
                  <a:pt x="1597684" y="5663937"/>
                  <a:pt x="1112635" y="5534031"/>
                </a:cubicBezTo>
                <a:cubicBezTo>
                  <a:pt x="880453" y="5471934"/>
                  <a:pt x="649713" y="5405428"/>
                  <a:pt x="420412" y="5334514"/>
                </a:cubicBezTo>
                <a:lnTo>
                  <a:pt x="0" y="5195539"/>
                </a:lnTo>
                <a:lnTo>
                  <a:pt x="60" y="5105401"/>
                </a:lnTo>
                <a:lnTo>
                  <a:pt x="0" y="5105401"/>
                </a:lnTo>
                <a:lnTo>
                  <a:pt x="0" y="1"/>
                </a:lnTo>
                <a:lnTo>
                  <a:pt x="9834" y="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0242" name="Picture 2" descr="Information Retrieval">
            <a:extLst>
              <a:ext uri="{FF2B5EF4-FFF2-40B4-BE49-F238E27FC236}">
                <a16:creationId xmlns:a16="http://schemas.microsoft.com/office/drawing/2014/main" id="{52869AFE-0793-E8C7-F9C0-1FB2541BBA2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64919" y="228600"/>
            <a:ext cx="11585961" cy="4953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16909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271" name="Rectangle 11270">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31DADF0-15FE-76E2-0A13-51AE5A92FF47}"/>
              </a:ext>
            </a:extLst>
          </p:cNvPr>
          <p:cNvSpPr>
            <a:spLocks noGrp="1"/>
          </p:cNvSpPr>
          <p:nvPr>
            <p:ph type="title"/>
          </p:nvPr>
        </p:nvSpPr>
        <p:spPr>
          <a:xfrm>
            <a:off x="630936" y="639520"/>
            <a:ext cx="3429000" cy="1719072"/>
          </a:xfrm>
        </p:spPr>
        <p:txBody>
          <a:bodyPr anchor="b">
            <a:normAutofit/>
          </a:bodyPr>
          <a:lstStyle/>
          <a:p>
            <a:r>
              <a:rPr lang="en-IN" sz="3800" b="1" i="0">
                <a:effectLst/>
                <a:latin typeface="Söhne"/>
              </a:rPr>
              <a:t>Future Directions-</a:t>
            </a:r>
            <a:br>
              <a:rPr lang="en-IN" sz="3800" b="1" i="0">
                <a:effectLst/>
                <a:latin typeface="Söhne"/>
              </a:rPr>
            </a:br>
            <a:r>
              <a:rPr lang="en-IN" sz="3800" b="0" i="0">
                <a:effectLst/>
                <a:latin typeface="Söhne"/>
              </a:rPr>
              <a:t>Deep Learning:</a:t>
            </a:r>
            <a:endParaRPr lang="en-US" sz="3800"/>
          </a:p>
        </p:txBody>
      </p:sp>
      <p:sp>
        <p:nvSpPr>
          <p:cNvPr id="11273"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E4001B8-2415-05D7-ED8B-B861C14429FD}"/>
              </a:ext>
            </a:extLst>
          </p:cNvPr>
          <p:cNvSpPr>
            <a:spLocks noGrp="1"/>
          </p:cNvSpPr>
          <p:nvPr>
            <p:ph idx="1"/>
          </p:nvPr>
        </p:nvSpPr>
        <p:spPr>
          <a:xfrm>
            <a:off x="630936" y="2807208"/>
            <a:ext cx="3833488" cy="3410712"/>
          </a:xfrm>
        </p:spPr>
        <p:txBody>
          <a:bodyPr anchor="t">
            <a:normAutofit/>
          </a:bodyPr>
          <a:lstStyle/>
          <a:p>
            <a:r>
              <a:rPr lang="en-IN" sz="1900" b="0" i="0">
                <a:effectLst/>
                <a:latin typeface="Söhne"/>
              </a:rPr>
              <a:t>Deep learning techniques, such as convolutional neural networks (CNNs) and recurrent neural networks (RNNs), are expected to play a significant role in text mining. These techniques enable more accurate and sophisticated analysis of text data by learning hierarchical representations and capturing long-term dependencies.</a:t>
            </a:r>
            <a:endParaRPr lang="en-US" sz="1900"/>
          </a:p>
        </p:txBody>
      </p:sp>
      <p:pic>
        <p:nvPicPr>
          <p:cNvPr id="11266" name="Picture 2" descr="What is deep learning? Everything you need to know | ZDNET">
            <a:extLst>
              <a:ext uri="{FF2B5EF4-FFF2-40B4-BE49-F238E27FC236}">
                <a16:creationId xmlns:a16="http://schemas.microsoft.com/office/drawing/2014/main" id="{94BA5C63-3140-20C1-9646-0D7C89635F6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4892"/>
          <a:stretch/>
        </p:blipFill>
        <p:spPr bwMode="auto">
          <a:xfrm>
            <a:off x="4654295" y="1487329"/>
            <a:ext cx="7340481" cy="38833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64791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310" name="Rectangle 12309">
            <a:extLst>
              <a:ext uri="{FF2B5EF4-FFF2-40B4-BE49-F238E27FC236}">
                <a16:creationId xmlns:a16="http://schemas.microsoft.com/office/drawing/2014/main" id="{A8908DB7-C3A6-4FCB-9820-CEE02B398C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640281D-7036-4C60-551B-79DD481F7739}"/>
              </a:ext>
            </a:extLst>
          </p:cNvPr>
          <p:cNvSpPr>
            <a:spLocks noGrp="1"/>
          </p:cNvSpPr>
          <p:nvPr>
            <p:ph type="title"/>
          </p:nvPr>
        </p:nvSpPr>
        <p:spPr>
          <a:xfrm>
            <a:off x="630936" y="640823"/>
            <a:ext cx="3419856" cy="5583148"/>
          </a:xfrm>
        </p:spPr>
        <p:txBody>
          <a:bodyPr anchor="ctr">
            <a:normAutofit/>
          </a:bodyPr>
          <a:lstStyle/>
          <a:p>
            <a:r>
              <a:rPr lang="en-IN" sz="5000" b="0" i="0">
                <a:effectLst/>
                <a:latin typeface="Söhne"/>
              </a:rPr>
              <a:t>Multimodal Text Analysis:</a:t>
            </a:r>
            <a:endParaRPr lang="en-US" sz="5000"/>
          </a:p>
        </p:txBody>
      </p:sp>
      <p:sp>
        <p:nvSpPr>
          <p:cNvPr id="12312" name="sketch line">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267200" y="630936"/>
            <a:ext cx="18288" cy="5590381"/>
          </a:xfrm>
          <a:custGeom>
            <a:avLst/>
            <a:gdLst>
              <a:gd name="connsiteX0" fmla="*/ 0 w 18288"/>
              <a:gd name="connsiteY0" fmla="*/ 0 h 5590381"/>
              <a:gd name="connsiteX1" fmla="*/ 18288 w 18288"/>
              <a:gd name="connsiteY1" fmla="*/ 0 h 5590381"/>
              <a:gd name="connsiteX2" fmla="*/ 18288 w 18288"/>
              <a:gd name="connsiteY2" fmla="*/ 754701 h 5590381"/>
              <a:gd name="connsiteX3" fmla="*/ 18288 w 18288"/>
              <a:gd name="connsiteY3" fmla="*/ 1565307 h 5590381"/>
              <a:gd name="connsiteX4" fmla="*/ 18288 w 18288"/>
              <a:gd name="connsiteY4" fmla="*/ 2152297 h 5590381"/>
              <a:gd name="connsiteX5" fmla="*/ 18288 w 18288"/>
              <a:gd name="connsiteY5" fmla="*/ 2906998 h 5590381"/>
              <a:gd name="connsiteX6" fmla="*/ 18288 w 18288"/>
              <a:gd name="connsiteY6" fmla="*/ 3549892 h 5590381"/>
              <a:gd name="connsiteX7" fmla="*/ 18288 w 18288"/>
              <a:gd name="connsiteY7" fmla="*/ 4080978 h 5590381"/>
              <a:gd name="connsiteX8" fmla="*/ 18288 w 18288"/>
              <a:gd name="connsiteY8" fmla="*/ 4835680 h 5590381"/>
              <a:gd name="connsiteX9" fmla="*/ 18288 w 18288"/>
              <a:gd name="connsiteY9" fmla="*/ 5590381 h 5590381"/>
              <a:gd name="connsiteX10" fmla="*/ 0 w 18288"/>
              <a:gd name="connsiteY10" fmla="*/ 5590381 h 5590381"/>
              <a:gd name="connsiteX11" fmla="*/ 0 w 18288"/>
              <a:gd name="connsiteY11" fmla="*/ 4835680 h 5590381"/>
              <a:gd name="connsiteX12" fmla="*/ 0 w 18288"/>
              <a:gd name="connsiteY12" fmla="*/ 4304593 h 5590381"/>
              <a:gd name="connsiteX13" fmla="*/ 0 w 18288"/>
              <a:gd name="connsiteY13" fmla="*/ 3773507 h 5590381"/>
              <a:gd name="connsiteX14" fmla="*/ 0 w 18288"/>
              <a:gd name="connsiteY14" fmla="*/ 3186517 h 5590381"/>
              <a:gd name="connsiteX15" fmla="*/ 0 w 18288"/>
              <a:gd name="connsiteY15" fmla="*/ 2487720 h 5590381"/>
              <a:gd name="connsiteX16" fmla="*/ 0 w 18288"/>
              <a:gd name="connsiteY16" fmla="*/ 1956633 h 5590381"/>
              <a:gd name="connsiteX17" fmla="*/ 0 w 18288"/>
              <a:gd name="connsiteY17" fmla="*/ 1425547 h 5590381"/>
              <a:gd name="connsiteX18" fmla="*/ 0 w 18288"/>
              <a:gd name="connsiteY18" fmla="*/ 614942 h 5590381"/>
              <a:gd name="connsiteX19" fmla="*/ 0 w 18288"/>
              <a:gd name="connsiteY19" fmla="*/ 0 h 5590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8288" h="5590381" fill="none" extrusionOk="0">
                <a:moveTo>
                  <a:pt x="0" y="0"/>
                </a:moveTo>
                <a:cubicBezTo>
                  <a:pt x="7726" y="-435"/>
                  <a:pt x="14198" y="437"/>
                  <a:pt x="18288" y="0"/>
                </a:cubicBezTo>
                <a:cubicBezTo>
                  <a:pt x="-5226" y="225076"/>
                  <a:pt x="46275" y="562283"/>
                  <a:pt x="18288" y="754701"/>
                </a:cubicBezTo>
                <a:cubicBezTo>
                  <a:pt x="-9699" y="947119"/>
                  <a:pt x="30081" y="1239251"/>
                  <a:pt x="18288" y="1565307"/>
                </a:cubicBezTo>
                <a:cubicBezTo>
                  <a:pt x="6495" y="1891363"/>
                  <a:pt x="7160" y="1999140"/>
                  <a:pt x="18288" y="2152297"/>
                </a:cubicBezTo>
                <a:cubicBezTo>
                  <a:pt x="29417" y="2305454"/>
                  <a:pt x="28705" y="2598333"/>
                  <a:pt x="18288" y="2906998"/>
                </a:cubicBezTo>
                <a:cubicBezTo>
                  <a:pt x="7871" y="3215663"/>
                  <a:pt x="35263" y="3327412"/>
                  <a:pt x="18288" y="3549892"/>
                </a:cubicBezTo>
                <a:cubicBezTo>
                  <a:pt x="1313" y="3772372"/>
                  <a:pt x="38561" y="3843836"/>
                  <a:pt x="18288" y="4080978"/>
                </a:cubicBezTo>
                <a:cubicBezTo>
                  <a:pt x="-1985" y="4318120"/>
                  <a:pt x="-3806" y="4511166"/>
                  <a:pt x="18288" y="4835680"/>
                </a:cubicBezTo>
                <a:cubicBezTo>
                  <a:pt x="40382" y="5160194"/>
                  <a:pt x="-13070" y="5401748"/>
                  <a:pt x="18288" y="5590381"/>
                </a:cubicBezTo>
                <a:cubicBezTo>
                  <a:pt x="12010" y="5589863"/>
                  <a:pt x="6799" y="5589982"/>
                  <a:pt x="0" y="5590381"/>
                </a:cubicBezTo>
                <a:cubicBezTo>
                  <a:pt x="-6480" y="5250523"/>
                  <a:pt x="-32148" y="5052531"/>
                  <a:pt x="0" y="4835680"/>
                </a:cubicBezTo>
                <a:cubicBezTo>
                  <a:pt x="32148" y="4618829"/>
                  <a:pt x="5352" y="4496374"/>
                  <a:pt x="0" y="4304593"/>
                </a:cubicBezTo>
                <a:cubicBezTo>
                  <a:pt x="-5352" y="4112812"/>
                  <a:pt x="9645" y="3919423"/>
                  <a:pt x="0" y="3773507"/>
                </a:cubicBezTo>
                <a:cubicBezTo>
                  <a:pt x="-9645" y="3627591"/>
                  <a:pt x="-10654" y="3330687"/>
                  <a:pt x="0" y="3186517"/>
                </a:cubicBezTo>
                <a:cubicBezTo>
                  <a:pt x="10654" y="3042347"/>
                  <a:pt x="18181" y="2635923"/>
                  <a:pt x="0" y="2487720"/>
                </a:cubicBezTo>
                <a:cubicBezTo>
                  <a:pt x="-18181" y="2339517"/>
                  <a:pt x="-7947" y="2113537"/>
                  <a:pt x="0" y="1956633"/>
                </a:cubicBezTo>
                <a:cubicBezTo>
                  <a:pt x="7947" y="1799729"/>
                  <a:pt x="-15145" y="1657735"/>
                  <a:pt x="0" y="1425547"/>
                </a:cubicBezTo>
                <a:cubicBezTo>
                  <a:pt x="15145" y="1193359"/>
                  <a:pt x="-23832" y="948054"/>
                  <a:pt x="0" y="614942"/>
                </a:cubicBezTo>
                <a:cubicBezTo>
                  <a:pt x="23832" y="281831"/>
                  <a:pt x="2816" y="129878"/>
                  <a:pt x="0" y="0"/>
                </a:cubicBezTo>
                <a:close/>
              </a:path>
              <a:path w="18288" h="5590381" stroke="0" extrusionOk="0">
                <a:moveTo>
                  <a:pt x="0" y="0"/>
                </a:moveTo>
                <a:cubicBezTo>
                  <a:pt x="5871" y="848"/>
                  <a:pt x="11713" y="-200"/>
                  <a:pt x="18288" y="0"/>
                </a:cubicBezTo>
                <a:cubicBezTo>
                  <a:pt x="41141" y="165299"/>
                  <a:pt x="3613" y="427555"/>
                  <a:pt x="18288" y="698798"/>
                </a:cubicBezTo>
                <a:cubicBezTo>
                  <a:pt x="32963" y="970041"/>
                  <a:pt x="19680" y="1226199"/>
                  <a:pt x="18288" y="1397595"/>
                </a:cubicBezTo>
                <a:cubicBezTo>
                  <a:pt x="16896" y="1568991"/>
                  <a:pt x="38798" y="1794517"/>
                  <a:pt x="18288" y="2152297"/>
                </a:cubicBezTo>
                <a:cubicBezTo>
                  <a:pt x="-2222" y="2510077"/>
                  <a:pt x="40846" y="2594424"/>
                  <a:pt x="18288" y="2739287"/>
                </a:cubicBezTo>
                <a:cubicBezTo>
                  <a:pt x="-4270" y="2884150"/>
                  <a:pt x="27117" y="3129706"/>
                  <a:pt x="18288" y="3493988"/>
                </a:cubicBezTo>
                <a:cubicBezTo>
                  <a:pt x="9459" y="3858270"/>
                  <a:pt x="54201" y="4041447"/>
                  <a:pt x="18288" y="4304593"/>
                </a:cubicBezTo>
                <a:cubicBezTo>
                  <a:pt x="-17625" y="4567740"/>
                  <a:pt x="49627" y="5149125"/>
                  <a:pt x="18288" y="5590381"/>
                </a:cubicBezTo>
                <a:cubicBezTo>
                  <a:pt x="10860" y="5590744"/>
                  <a:pt x="7568" y="5590157"/>
                  <a:pt x="0" y="5590381"/>
                </a:cubicBezTo>
                <a:cubicBezTo>
                  <a:pt x="36767" y="5266821"/>
                  <a:pt x="-16223" y="5116146"/>
                  <a:pt x="0" y="4835680"/>
                </a:cubicBezTo>
                <a:cubicBezTo>
                  <a:pt x="16223" y="4555214"/>
                  <a:pt x="-16316" y="4356490"/>
                  <a:pt x="0" y="4136882"/>
                </a:cubicBezTo>
                <a:cubicBezTo>
                  <a:pt x="16316" y="3917274"/>
                  <a:pt x="8005" y="3773465"/>
                  <a:pt x="0" y="3549892"/>
                </a:cubicBezTo>
                <a:cubicBezTo>
                  <a:pt x="-8005" y="3326319"/>
                  <a:pt x="27623" y="3052456"/>
                  <a:pt x="0" y="2851094"/>
                </a:cubicBezTo>
                <a:cubicBezTo>
                  <a:pt x="-27623" y="2649732"/>
                  <a:pt x="5614" y="2455815"/>
                  <a:pt x="0" y="2264104"/>
                </a:cubicBezTo>
                <a:cubicBezTo>
                  <a:pt x="-5614" y="2072393"/>
                  <a:pt x="22598" y="1990723"/>
                  <a:pt x="0" y="1733018"/>
                </a:cubicBezTo>
                <a:cubicBezTo>
                  <a:pt x="-22598" y="1475313"/>
                  <a:pt x="-6965" y="1369123"/>
                  <a:pt x="0" y="1090124"/>
                </a:cubicBezTo>
                <a:cubicBezTo>
                  <a:pt x="6965" y="811125"/>
                  <a:pt x="-19273" y="50704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3114097614">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290" name="Picture 2" descr="Multimodal Sentiment Analysis | Applied Data Science in Tourism">
            <a:extLst>
              <a:ext uri="{FF2B5EF4-FFF2-40B4-BE49-F238E27FC236}">
                <a16:creationId xmlns:a16="http://schemas.microsoft.com/office/drawing/2014/main" id="{5E1703A6-8FD8-7EA0-CCE4-AEF3A57BB06C}"/>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654296" y="1053351"/>
            <a:ext cx="6894576" cy="3068802"/>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63375434-6CD1-1AAD-9109-CDED6C5E7F43}"/>
              </a:ext>
            </a:extLst>
          </p:cNvPr>
          <p:cNvSpPr>
            <a:spLocks noGrp="1"/>
          </p:cNvSpPr>
          <p:nvPr>
            <p:ph idx="1"/>
          </p:nvPr>
        </p:nvSpPr>
        <p:spPr>
          <a:xfrm>
            <a:off x="4654296" y="4798577"/>
            <a:ext cx="6894576" cy="1428487"/>
          </a:xfrm>
        </p:spPr>
        <p:txBody>
          <a:bodyPr anchor="t">
            <a:normAutofit/>
          </a:bodyPr>
          <a:lstStyle/>
          <a:p>
            <a:r>
              <a:rPr lang="en-IN" sz="1900" b="0" i="0">
                <a:effectLst/>
                <a:latin typeface="Söhne"/>
              </a:rPr>
              <a:t>There is a growing interest in combining text mining with other modalities, such as images, audio, and video, to gain deeper insights and improve analysis results. Multimodal text analysis techniques leverage multiple modalities to enhance understanding and interpretation of textual data.</a:t>
            </a:r>
            <a:endParaRPr lang="en-US" sz="1900"/>
          </a:p>
        </p:txBody>
      </p:sp>
    </p:spTree>
    <p:extLst>
      <p:ext uri="{BB962C8B-B14F-4D97-AF65-F5344CB8AC3E}">
        <p14:creationId xmlns:p14="http://schemas.microsoft.com/office/powerpoint/2010/main" val="5130356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6177BC-1517-823B-570B-B5C637F55CD8}"/>
              </a:ext>
            </a:extLst>
          </p:cNvPr>
          <p:cNvSpPr>
            <a:spLocks noGrp="1"/>
          </p:cNvSpPr>
          <p:nvPr>
            <p:ph type="title"/>
          </p:nvPr>
        </p:nvSpPr>
        <p:spPr/>
        <p:txBody>
          <a:bodyPr/>
          <a:lstStyle/>
          <a:p>
            <a:r>
              <a:rPr lang="en-IN" b="0" i="0">
                <a:solidFill>
                  <a:srgbClr val="0D0D0D"/>
                </a:solidFill>
                <a:effectLst/>
                <a:latin typeface="Söhne"/>
              </a:rPr>
              <a:t>Ethical and Social Implications:</a:t>
            </a:r>
            <a:endParaRPr lang="en-US"/>
          </a:p>
        </p:txBody>
      </p:sp>
      <p:sp>
        <p:nvSpPr>
          <p:cNvPr id="3" name="Content Placeholder 2">
            <a:extLst>
              <a:ext uri="{FF2B5EF4-FFF2-40B4-BE49-F238E27FC236}">
                <a16:creationId xmlns:a16="http://schemas.microsoft.com/office/drawing/2014/main" id="{6A541E93-9911-8774-74FB-D83218C81CC8}"/>
              </a:ext>
            </a:extLst>
          </p:cNvPr>
          <p:cNvSpPr>
            <a:spLocks noGrp="1"/>
          </p:cNvSpPr>
          <p:nvPr>
            <p:ph idx="1"/>
          </p:nvPr>
        </p:nvSpPr>
        <p:spPr/>
        <p:txBody>
          <a:bodyPr/>
          <a:lstStyle/>
          <a:p>
            <a:r>
              <a:rPr lang="en-IN" b="0" i="0">
                <a:solidFill>
                  <a:srgbClr val="0D0D0D"/>
                </a:solidFill>
                <a:effectLst/>
                <a:latin typeface="Söhne"/>
              </a:rPr>
              <a:t>Ethical and Social Implications: As text mining technologies become more powerful and widespread, there is a growing need to address ethical and social implications. Privacy concerns, biases in data and algorithms, and the responsible use of text mining technologies are some of the key issues that need to be addressed.</a:t>
            </a:r>
            <a:endParaRPr lang="en-US"/>
          </a:p>
        </p:txBody>
      </p:sp>
    </p:spTree>
    <p:extLst>
      <p:ext uri="{BB962C8B-B14F-4D97-AF65-F5344CB8AC3E}">
        <p14:creationId xmlns:p14="http://schemas.microsoft.com/office/powerpoint/2010/main" val="14801458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8E8B5-279D-6E85-AF65-29F2189A4795}"/>
              </a:ext>
            </a:extLst>
          </p:cNvPr>
          <p:cNvSpPr>
            <a:spLocks noGrp="1"/>
          </p:cNvSpPr>
          <p:nvPr>
            <p:ph type="title"/>
          </p:nvPr>
        </p:nvSpPr>
        <p:spPr/>
        <p:txBody>
          <a:bodyPr/>
          <a:lstStyle/>
          <a:p>
            <a:r>
              <a:rPr lang="en-IN" b="1" i="0">
                <a:solidFill>
                  <a:srgbClr val="0D0D0D"/>
                </a:solidFill>
                <a:effectLst/>
                <a:latin typeface="Söhne"/>
              </a:rPr>
              <a:t>Information Extraction from Text:</a:t>
            </a:r>
            <a:endParaRPr lang="en-US"/>
          </a:p>
        </p:txBody>
      </p:sp>
      <p:sp>
        <p:nvSpPr>
          <p:cNvPr id="3" name="Content Placeholder 2">
            <a:extLst>
              <a:ext uri="{FF2B5EF4-FFF2-40B4-BE49-F238E27FC236}">
                <a16:creationId xmlns:a16="http://schemas.microsoft.com/office/drawing/2014/main" id="{BD0227BF-40EE-685E-C5EB-3A4AAAF6999B}"/>
              </a:ext>
            </a:extLst>
          </p:cNvPr>
          <p:cNvSpPr>
            <a:spLocks noGrp="1"/>
          </p:cNvSpPr>
          <p:nvPr>
            <p:ph idx="1"/>
          </p:nvPr>
        </p:nvSpPr>
        <p:spPr/>
        <p:txBody>
          <a:bodyPr/>
          <a:lstStyle/>
          <a:p>
            <a:r>
              <a:rPr lang="en-IN" b="0" i="0">
                <a:solidFill>
                  <a:srgbClr val="0D0D0D"/>
                </a:solidFill>
                <a:effectLst/>
                <a:latin typeface="Söhne"/>
              </a:rPr>
              <a:t>Information extraction is a crucial task in text mining, involving the identification and extraction of structured information from unstructured text data. This process enables organizations to uncover valuable insights and knowledge hidden within vast amounts of textual information. Here, we delve into three essential techniques of information extraction: Named Entity Recognition, Relation Extraction, and Unsupervised Information Extraction.</a:t>
            </a:r>
            <a:endParaRPr lang="en-US"/>
          </a:p>
        </p:txBody>
      </p:sp>
    </p:spTree>
    <p:extLst>
      <p:ext uri="{BB962C8B-B14F-4D97-AF65-F5344CB8AC3E}">
        <p14:creationId xmlns:p14="http://schemas.microsoft.com/office/powerpoint/2010/main" val="18038675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55513C-6001-3F34-8D68-771598BB1A0A}"/>
              </a:ext>
            </a:extLst>
          </p:cNvPr>
          <p:cNvSpPr>
            <a:spLocks noGrp="1"/>
          </p:cNvSpPr>
          <p:nvPr>
            <p:ph type="title"/>
          </p:nvPr>
        </p:nvSpPr>
        <p:spPr/>
        <p:txBody>
          <a:bodyPr/>
          <a:lstStyle/>
          <a:p>
            <a:r>
              <a:rPr lang="en-IN" b="0" i="0">
                <a:solidFill>
                  <a:srgbClr val="0D0D0D"/>
                </a:solidFill>
                <a:effectLst/>
                <a:latin typeface="Söhne"/>
              </a:rPr>
              <a:t>Named Entity Recognition</a:t>
            </a:r>
            <a:endParaRPr lang="en-US"/>
          </a:p>
        </p:txBody>
      </p:sp>
      <p:sp>
        <p:nvSpPr>
          <p:cNvPr id="3" name="Content Placeholder 2">
            <a:extLst>
              <a:ext uri="{FF2B5EF4-FFF2-40B4-BE49-F238E27FC236}">
                <a16:creationId xmlns:a16="http://schemas.microsoft.com/office/drawing/2014/main" id="{8DB9E298-FBAE-CF5B-DC10-AFC7D0EFCBBF}"/>
              </a:ext>
            </a:extLst>
          </p:cNvPr>
          <p:cNvSpPr>
            <a:spLocks noGrp="1"/>
          </p:cNvSpPr>
          <p:nvPr>
            <p:ph idx="1"/>
          </p:nvPr>
        </p:nvSpPr>
        <p:spPr/>
        <p:txBody>
          <a:bodyPr>
            <a:normAutofit fontScale="92500" lnSpcReduction="10000"/>
          </a:bodyPr>
          <a:lstStyle/>
          <a:p>
            <a:r>
              <a:rPr lang="en-IN" b="0" i="0">
                <a:solidFill>
                  <a:srgbClr val="0D0D0D"/>
                </a:solidFill>
                <a:effectLst/>
                <a:latin typeface="Söhne"/>
              </a:rPr>
              <a:t>Named Entity Recognition (NER) is the process of identifying and classifying named entities, such as persons, organizations, locations, dates, and numerical expressions, in text data. NER techniques are used to extract structured information from unstructured text documents.</a:t>
            </a:r>
          </a:p>
          <a:p>
            <a:r>
              <a:rPr lang="en-IN" b="0" i="0">
                <a:solidFill>
                  <a:srgbClr val="0D0D0D"/>
                </a:solidFill>
                <a:effectLst/>
                <a:latin typeface="Söhne"/>
              </a:rPr>
              <a:t>Named Entity Recognition (NER) is a subtask of information extraction focused on identifying and categorizing named entities within text data. Named entities refer to specific entities such as persons, organizations, locations, dates, numerical expressions, and more. NER systems </a:t>
            </a:r>
            <a:r>
              <a:rPr lang="en-IN" b="0" i="0" err="1">
                <a:solidFill>
                  <a:srgbClr val="0D0D0D"/>
                </a:solidFill>
                <a:effectLst/>
                <a:latin typeface="Söhne"/>
              </a:rPr>
              <a:t>analyze</a:t>
            </a:r>
            <a:r>
              <a:rPr lang="en-IN" b="0" i="0">
                <a:solidFill>
                  <a:srgbClr val="0D0D0D"/>
                </a:solidFill>
                <a:effectLst/>
                <a:latin typeface="Söhne"/>
              </a:rPr>
              <a:t> text documents to locate and classify these entities into predefined categories. For example, in the sentence "Apple is headquartered in Cupertino, California," NER would identify "Apple" as an organization and "Cupertino, California" as a location.</a:t>
            </a:r>
            <a:endParaRPr lang="en-US"/>
          </a:p>
        </p:txBody>
      </p:sp>
    </p:spTree>
    <p:extLst>
      <p:ext uri="{BB962C8B-B14F-4D97-AF65-F5344CB8AC3E}">
        <p14:creationId xmlns:p14="http://schemas.microsoft.com/office/powerpoint/2010/main" val="3696163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319" name="Rectangle 13318">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2992DB9-F73E-0FE1-7556-7C31523DFE60}"/>
              </a:ext>
            </a:extLst>
          </p:cNvPr>
          <p:cNvSpPr>
            <a:spLocks noGrp="1"/>
          </p:cNvSpPr>
          <p:nvPr>
            <p:ph type="title"/>
          </p:nvPr>
        </p:nvSpPr>
        <p:spPr>
          <a:xfrm>
            <a:off x="630936" y="640080"/>
            <a:ext cx="4818888" cy="1481328"/>
          </a:xfrm>
        </p:spPr>
        <p:txBody>
          <a:bodyPr anchor="b">
            <a:normAutofit/>
          </a:bodyPr>
          <a:lstStyle/>
          <a:p>
            <a:r>
              <a:rPr lang="en-US" sz="5400"/>
              <a:t>Cont..</a:t>
            </a:r>
          </a:p>
        </p:txBody>
      </p:sp>
      <p:sp>
        <p:nvSpPr>
          <p:cNvPr id="13321" name="sketch line">
            <a:extLst>
              <a:ext uri="{FF2B5EF4-FFF2-40B4-BE49-F238E27FC236}">
                <a16:creationId xmlns:a16="http://schemas.microsoft.com/office/drawing/2014/main" id="{650D18FE-0824-4A46-B22C-A86B52E57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D859AB7-2A33-0D92-1C92-6073D14E0F66}"/>
              </a:ext>
            </a:extLst>
          </p:cNvPr>
          <p:cNvSpPr>
            <a:spLocks noGrp="1"/>
          </p:cNvSpPr>
          <p:nvPr>
            <p:ph idx="1"/>
          </p:nvPr>
        </p:nvSpPr>
        <p:spPr>
          <a:xfrm>
            <a:off x="630936" y="2660904"/>
            <a:ext cx="4818888" cy="3547872"/>
          </a:xfrm>
        </p:spPr>
        <p:txBody>
          <a:bodyPr anchor="t">
            <a:normAutofit/>
          </a:bodyPr>
          <a:lstStyle/>
          <a:p>
            <a:pPr>
              <a:buFont typeface="Arial" panose="020B0604020202020204" pitchFamily="34" charset="0"/>
              <a:buChar char="•"/>
            </a:pPr>
            <a:r>
              <a:rPr lang="en-IN" sz="1900" b="0" i="0">
                <a:effectLst/>
                <a:latin typeface="Söhne"/>
              </a:rPr>
              <a:t>Identifies and categorizes named entities within text data.</a:t>
            </a:r>
          </a:p>
          <a:p>
            <a:pPr>
              <a:buFont typeface="Arial" panose="020B0604020202020204" pitchFamily="34" charset="0"/>
              <a:buChar char="•"/>
            </a:pPr>
            <a:r>
              <a:rPr lang="en-IN" sz="1900" b="0" i="0">
                <a:effectLst/>
                <a:latin typeface="Söhne"/>
              </a:rPr>
              <a:t>Entities include persons, organizations, locations, dates, numerical expressions, etc.</a:t>
            </a:r>
          </a:p>
          <a:p>
            <a:pPr>
              <a:buFont typeface="Arial" panose="020B0604020202020204" pitchFamily="34" charset="0"/>
              <a:buChar char="•"/>
            </a:pPr>
            <a:r>
              <a:rPr lang="en-IN" sz="1900" b="0" i="0">
                <a:effectLst/>
                <a:latin typeface="Söhne"/>
              </a:rPr>
              <a:t>Utilizes rule-based, machine learning, and deep learning techniques.</a:t>
            </a:r>
          </a:p>
          <a:p>
            <a:pPr>
              <a:buFont typeface="Arial" panose="020B0604020202020204" pitchFamily="34" charset="0"/>
              <a:buChar char="•"/>
            </a:pPr>
            <a:r>
              <a:rPr lang="en-IN" sz="1900" b="0" i="0">
                <a:effectLst/>
                <a:latin typeface="Söhne"/>
              </a:rPr>
              <a:t>Widely used in information retrieval, question answering systems, sentiment analysis, etc.</a:t>
            </a:r>
          </a:p>
          <a:p>
            <a:pPr marL="0" indent="0">
              <a:buNone/>
            </a:pPr>
            <a:br>
              <a:rPr lang="en-IN" sz="1900"/>
            </a:br>
            <a:endParaRPr lang="en-US" sz="1900"/>
          </a:p>
        </p:txBody>
      </p:sp>
      <p:pic>
        <p:nvPicPr>
          <p:cNvPr id="13314" name="Picture 2" descr="What is Named Entity Recognition (NER) : Definition, Examples, Types, and  Applications">
            <a:extLst>
              <a:ext uri="{FF2B5EF4-FFF2-40B4-BE49-F238E27FC236}">
                <a16:creationId xmlns:a16="http://schemas.microsoft.com/office/drawing/2014/main" id="{FA9E9D6A-CF4F-3B12-9F53-26E574210C5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099048" y="1791310"/>
            <a:ext cx="5458968" cy="32753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43227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343" name="Rectangle 14342">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D137886-F012-BC50-DB27-CE018D75285E}"/>
              </a:ext>
            </a:extLst>
          </p:cNvPr>
          <p:cNvSpPr>
            <a:spLocks noGrp="1"/>
          </p:cNvSpPr>
          <p:nvPr>
            <p:ph type="title"/>
          </p:nvPr>
        </p:nvSpPr>
        <p:spPr>
          <a:xfrm>
            <a:off x="630936" y="640080"/>
            <a:ext cx="4818888" cy="1481328"/>
          </a:xfrm>
        </p:spPr>
        <p:txBody>
          <a:bodyPr anchor="b">
            <a:normAutofit/>
          </a:bodyPr>
          <a:lstStyle/>
          <a:p>
            <a:r>
              <a:rPr lang="en-IN" sz="5000" b="0" i="0">
                <a:effectLst/>
                <a:latin typeface="Söhne"/>
              </a:rPr>
              <a:t>Relation extraction</a:t>
            </a:r>
            <a:endParaRPr lang="en-US" sz="5000"/>
          </a:p>
        </p:txBody>
      </p:sp>
      <p:sp>
        <p:nvSpPr>
          <p:cNvPr id="14345" name="sketch line">
            <a:extLst>
              <a:ext uri="{FF2B5EF4-FFF2-40B4-BE49-F238E27FC236}">
                <a16:creationId xmlns:a16="http://schemas.microsoft.com/office/drawing/2014/main" id="{650D18FE-0824-4A46-B22C-A86B52E57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76840C8-3A05-1345-1FF9-2084694A43A8}"/>
              </a:ext>
            </a:extLst>
          </p:cNvPr>
          <p:cNvSpPr>
            <a:spLocks noGrp="1"/>
          </p:cNvSpPr>
          <p:nvPr>
            <p:ph idx="1"/>
          </p:nvPr>
        </p:nvSpPr>
        <p:spPr>
          <a:xfrm>
            <a:off x="630936" y="2660903"/>
            <a:ext cx="5581178" cy="3768925"/>
          </a:xfrm>
        </p:spPr>
        <p:txBody>
          <a:bodyPr anchor="t">
            <a:normAutofit/>
          </a:bodyPr>
          <a:lstStyle/>
          <a:p>
            <a:pPr>
              <a:buFont typeface="Arial" panose="020B0604020202020204" pitchFamily="34" charset="0"/>
              <a:buChar char="•"/>
            </a:pPr>
            <a:r>
              <a:rPr lang="en-IN" sz="1600" b="0" i="0">
                <a:effectLst/>
                <a:latin typeface="Söhne"/>
              </a:rPr>
              <a:t>Determines semantic relationships between entities mentioned in text data.</a:t>
            </a:r>
          </a:p>
          <a:p>
            <a:pPr>
              <a:buFont typeface="Arial" panose="020B0604020202020204" pitchFamily="34" charset="0"/>
              <a:buChar char="•"/>
            </a:pPr>
            <a:r>
              <a:rPr lang="en-IN" sz="1600" b="0" i="0">
                <a:effectLst/>
                <a:latin typeface="Söhne"/>
              </a:rPr>
              <a:t>Focuses on identifying connections or associations between entities.</a:t>
            </a:r>
          </a:p>
          <a:p>
            <a:pPr>
              <a:buFont typeface="Arial" panose="020B0604020202020204" pitchFamily="34" charset="0"/>
              <a:buChar char="•"/>
            </a:pPr>
            <a:r>
              <a:rPr lang="en-IN" sz="1600" b="0" i="0">
                <a:effectLst/>
                <a:latin typeface="Söhne"/>
              </a:rPr>
              <a:t>Techniques include supervised learning, pattern-based approaches, and knowledge graphs.</a:t>
            </a:r>
          </a:p>
          <a:p>
            <a:pPr>
              <a:buFont typeface="Arial" panose="020B0604020202020204" pitchFamily="34" charset="0"/>
              <a:buChar char="•"/>
            </a:pPr>
            <a:r>
              <a:rPr lang="en-IN" sz="1600" b="0" i="0">
                <a:effectLst/>
                <a:latin typeface="Söhne"/>
              </a:rPr>
              <a:t>Applications in knowledge graph construction, information retrieval, question answering systems, etc.</a:t>
            </a:r>
          </a:p>
          <a:p>
            <a:pPr>
              <a:buFont typeface="Arial" panose="020B0604020202020204" pitchFamily="34" charset="0"/>
              <a:buChar char="•"/>
            </a:pPr>
            <a:r>
              <a:rPr lang="en-IN" sz="1600" b="0" i="0">
                <a:effectLst/>
                <a:latin typeface="Söhne"/>
              </a:rPr>
              <a:t>Example: In the sentence "Mark Zuckerberg is the CEO of Facebook," relation extraction would identify the relationship between "Mark Zuckerberg" and "Facebook" as "CEO."</a:t>
            </a:r>
          </a:p>
        </p:txBody>
      </p:sp>
      <p:pic>
        <p:nvPicPr>
          <p:cNvPr id="14338" name="Picture 2" descr="Electronics | Free Full-Text | Entity–Relation Extraction—A Novel and  Lightweight Method Based on a Gate Linear Mechanism">
            <a:extLst>
              <a:ext uri="{FF2B5EF4-FFF2-40B4-BE49-F238E27FC236}">
                <a16:creationId xmlns:a16="http://schemas.microsoft.com/office/drawing/2014/main" id="{B39F401E-99E3-7218-9A54-555409450CD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099048" y="2835337"/>
            <a:ext cx="5458968" cy="1187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50889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367" name="Rectangle 15366">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C64357B-DB32-CF9F-F0C8-A8DB8C4E7434}"/>
              </a:ext>
            </a:extLst>
          </p:cNvPr>
          <p:cNvSpPr>
            <a:spLocks noGrp="1"/>
          </p:cNvSpPr>
          <p:nvPr>
            <p:ph type="title"/>
          </p:nvPr>
        </p:nvSpPr>
        <p:spPr>
          <a:xfrm>
            <a:off x="630936" y="640080"/>
            <a:ext cx="4818888" cy="1481328"/>
          </a:xfrm>
        </p:spPr>
        <p:txBody>
          <a:bodyPr anchor="b">
            <a:normAutofit/>
          </a:bodyPr>
          <a:lstStyle/>
          <a:p>
            <a:r>
              <a:rPr lang="en-IN" sz="3800" b="0" i="0">
                <a:effectLst/>
                <a:latin typeface="Söhne"/>
              </a:rPr>
              <a:t>Unsupervised Information Extraction:</a:t>
            </a:r>
            <a:endParaRPr lang="en-US" sz="3800"/>
          </a:p>
        </p:txBody>
      </p:sp>
      <p:sp>
        <p:nvSpPr>
          <p:cNvPr id="15369"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A8A5CE9-330C-FED0-6223-10FDC5244F23}"/>
              </a:ext>
            </a:extLst>
          </p:cNvPr>
          <p:cNvSpPr>
            <a:spLocks noGrp="1"/>
          </p:cNvSpPr>
          <p:nvPr>
            <p:ph idx="1"/>
          </p:nvPr>
        </p:nvSpPr>
        <p:spPr>
          <a:xfrm>
            <a:off x="630936" y="2660904"/>
            <a:ext cx="4818888" cy="3547872"/>
          </a:xfrm>
        </p:spPr>
        <p:txBody>
          <a:bodyPr anchor="t">
            <a:normAutofit/>
          </a:bodyPr>
          <a:lstStyle/>
          <a:p>
            <a:pPr marL="914400" lvl="1" indent="-457200">
              <a:buAutoNum type="arabicPeriod"/>
            </a:pPr>
            <a:r>
              <a:rPr lang="en-IN" sz="1500" b="0" i="0">
                <a:effectLst/>
                <a:latin typeface="Söhne"/>
              </a:rPr>
              <a:t>Discovers structured information from text data without labeled training data.</a:t>
            </a:r>
          </a:p>
          <a:p>
            <a:pPr marL="914400" lvl="1" indent="-457200">
              <a:buAutoNum type="arabicPeriod"/>
            </a:pPr>
            <a:r>
              <a:rPr lang="en-IN" sz="1500" b="0" i="0">
                <a:effectLst/>
                <a:latin typeface="Söhne"/>
              </a:rPr>
              <a:t>Leverages statistical models, clustering algorithms, and pattern discovery methods.</a:t>
            </a:r>
          </a:p>
          <a:p>
            <a:pPr marL="914400" lvl="1" indent="-457200">
              <a:buAutoNum type="arabicPeriod"/>
            </a:pPr>
            <a:r>
              <a:rPr lang="en-IN" sz="1500" b="0" i="0">
                <a:effectLst/>
                <a:latin typeface="Söhne"/>
              </a:rPr>
              <a:t>Includes text clustering, topic modeling, and semantic analysis techniques.</a:t>
            </a:r>
          </a:p>
          <a:p>
            <a:pPr marL="914400" lvl="1" indent="-457200">
              <a:buAutoNum type="arabicPeriod"/>
            </a:pPr>
            <a:r>
              <a:rPr lang="en-IN" sz="1500" b="0" i="0">
                <a:effectLst/>
                <a:latin typeface="Söhne"/>
              </a:rPr>
              <a:t>Valuable for document organization, summarization, and content discovery tasks.</a:t>
            </a:r>
          </a:p>
          <a:p>
            <a:pPr marL="914400" lvl="1" indent="-457200">
              <a:buAutoNum type="arabicPeriod"/>
            </a:pPr>
            <a:r>
              <a:rPr lang="en-IN" sz="1500" b="0" i="0">
                <a:effectLst/>
                <a:latin typeface="Söhne"/>
              </a:rPr>
              <a:t>Example: Using topic modeling on a collection of news articles, unsupervised information extraction could reveal common themes such as politics, sports, and entertainment without prior annotations.</a:t>
            </a:r>
            <a:br>
              <a:rPr lang="en-IN" sz="1500" b="0" i="0">
                <a:effectLst/>
                <a:latin typeface="Söhne"/>
              </a:rPr>
            </a:br>
            <a:endParaRPr lang="en-IN" sz="1500" b="0" i="0">
              <a:effectLst/>
              <a:latin typeface="Söhne"/>
            </a:endParaRPr>
          </a:p>
        </p:txBody>
      </p:sp>
      <p:pic>
        <p:nvPicPr>
          <p:cNvPr id="15362" name="Picture 2" descr="Information Extraction with Natural Language Processing.">
            <a:extLst>
              <a:ext uri="{FF2B5EF4-FFF2-40B4-BE49-F238E27FC236}">
                <a16:creationId xmlns:a16="http://schemas.microsoft.com/office/drawing/2014/main" id="{8DD31613-5B4B-E726-B5F2-210CCCD51AC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099048" y="2139319"/>
            <a:ext cx="5458968" cy="25793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05080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5" name="Rectangle 2054">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8AF89A4-4B83-8577-A7D1-5C070A10CC25}"/>
              </a:ext>
            </a:extLst>
          </p:cNvPr>
          <p:cNvSpPr>
            <a:spLocks noGrp="1"/>
          </p:cNvSpPr>
          <p:nvPr>
            <p:ph type="title"/>
          </p:nvPr>
        </p:nvSpPr>
        <p:spPr>
          <a:xfrm>
            <a:off x="793662" y="386930"/>
            <a:ext cx="10066122" cy="1298448"/>
          </a:xfrm>
        </p:spPr>
        <p:txBody>
          <a:bodyPr anchor="b">
            <a:normAutofit/>
          </a:bodyPr>
          <a:lstStyle/>
          <a:p>
            <a:r>
              <a:rPr lang="en-IN" sz="4800" b="1" i="0">
                <a:effectLst/>
                <a:latin typeface="Söhne"/>
              </a:rPr>
              <a:t>Introduction to Text Mining:</a:t>
            </a:r>
            <a:endParaRPr lang="en-US" sz="4800"/>
          </a:p>
        </p:txBody>
      </p:sp>
      <p:sp>
        <p:nvSpPr>
          <p:cNvPr id="2057" name="Rectangle 2056">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9" name="Rectangle 2058">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C5DCA71-DBA4-3E36-9D62-7CBF5C8E84FC}"/>
              </a:ext>
            </a:extLst>
          </p:cNvPr>
          <p:cNvSpPr>
            <a:spLocks noGrp="1"/>
          </p:cNvSpPr>
          <p:nvPr>
            <p:ph idx="1"/>
          </p:nvPr>
        </p:nvSpPr>
        <p:spPr>
          <a:xfrm>
            <a:off x="793661" y="2599509"/>
            <a:ext cx="4530898" cy="3639450"/>
          </a:xfrm>
        </p:spPr>
        <p:txBody>
          <a:bodyPr anchor="ctr">
            <a:normAutofit/>
          </a:bodyPr>
          <a:lstStyle/>
          <a:p>
            <a:r>
              <a:rPr lang="en-IN" sz="2000" b="0" i="0">
                <a:effectLst/>
                <a:latin typeface="Söhne"/>
              </a:rPr>
              <a:t>Text mining, also known as text analytics, is the process of deriving useful information from unstructured text data. It involves techniques and algorithms to extract patterns, insights, and knowledge from textual documents, enabling organizations to make informed decisions and gain valuable insights from their data.</a:t>
            </a:r>
            <a:endParaRPr lang="en-US" sz="2000"/>
          </a:p>
        </p:txBody>
      </p:sp>
      <p:pic>
        <p:nvPicPr>
          <p:cNvPr id="2050" name="Picture 2" descr="10 text mining examples">
            <a:extLst>
              <a:ext uri="{FF2B5EF4-FFF2-40B4-BE49-F238E27FC236}">
                <a16:creationId xmlns:a16="http://schemas.microsoft.com/office/drawing/2014/main" id="{AC0F778F-64B6-BA93-C338-7DBCA71DBAF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911532" y="2822045"/>
            <a:ext cx="5150277" cy="3038663"/>
          </a:xfrm>
          <a:prstGeom prst="rect">
            <a:avLst/>
          </a:prstGeom>
          <a:noFill/>
          <a:extLst>
            <a:ext uri="{909E8E84-426E-40DD-AFC4-6F175D3DCCD1}">
              <a14:hiddenFill xmlns:a14="http://schemas.microsoft.com/office/drawing/2010/main">
                <a:solidFill>
                  <a:srgbClr val="FFFFFF"/>
                </a:solidFill>
              </a14:hiddenFill>
            </a:ext>
          </a:extLst>
        </p:spPr>
      </p:pic>
      <p:sp>
        <p:nvSpPr>
          <p:cNvPr id="2061" name="Rectangle 2060">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423372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808C4-B74A-34C9-41D1-DF57BC6ABBA8}"/>
              </a:ext>
            </a:extLst>
          </p:cNvPr>
          <p:cNvSpPr>
            <a:spLocks noGrp="1"/>
          </p:cNvSpPr>
          <p:nvPr>
            <p:ph type="title"/>
          </p:nvPr>
        </p:nvSpPr>
        <p:spPr/>
        <p:txBody>
          <a:bodyPr/>
          <a:lstStyle/>
          <a:p>
            <a:r>
              <a:rPr lang="en-US"/>
              <a:t>Cont..</a:t>
            </a:r>
          </a:p>
        </p:txBody>
      </p:sp>
      <p:sp>
        <p:nvSpPr>
          <p:cNvPr id="3" name="Content Placeholder 2">
            <a:extLst>
              <a:ext uri="{FF2B5EF4-FFF2-40B4-BE49-F238E27FC236}">
                <a16:creationId xmlns:a16="http://schemas.microsoft.com/office/drawing/2014/main" id="{2805788C-83E4-59D1-4A6E-40F47CC6A4F2}"/>
              </a:ext>
            </a:extLst>
          </p:cNvPr>
          <p:cNvSpPr>
            <a:spLocks noGrp="1"/>
          </p:cNvSpPr>
          <p:nvPr>
            <p:ph idx="1"/>
          </p:nvPr>
        </p:nvSpPr>
        <p:spPr/>
        <p:txBody>
          <a:bodyPr/>
          <a:lstStyle/>
          <a:p>
            <a:r>
              <a:rPr lang="en-IN" b="0" i="0">
                <a:solidFill>
                  <a:srgbClr val="0D0D0D"/>
                </a:solidFill>
                <a:effectLst/>
                <a:latin typeface="Söhne"/>
              </a:rPr>
              <a:t>Text Representation: tokenization, stemming, stop words, NER, N-gram modelling</a:t>
            </a:r>
            <a:endParaRPr lang="en-US"/>
          </a:p>
        </p:txBody>
      </p:sp>
    </p:spTree>
    <p:extLst>
      <p:ext uri="{BB962C8B-B14F-4D97-AF65-F5344CB8AC3E}">
        <p14:creationId xmlns:p14="http://schemas.microsoft.com/office/powerpoint/2010/main" val="8313470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95150B-D33E-0F5C-5FEA-A9447FC4B944}"/>
              </a:ext>
            </a:extLst>
          </p:cNvPr>
          <p:cNvSpPr>
            <a:spLocks noGrp="1"/>
          </p:cNvSpPr>
          <p:nvPr>
            <p:ph type="title"/>
          </p:nvPr>
        </p:nvSpPr>
        <p:spPr/>
        <p:txBody>
          <a:bodyPr/>
          <a:lstStyle/>
          <a:p>
            <a:r>
              <a:rPr lang="en-IN" b="1" i="0">
                <a:solidFill>
                  <a:srgbClr val="0D0D0D"/>
                </a:solidFill>
                <a:effectLst/>
                <a:latin typeface="Söhne"/>
              </a:rPr>
              <a:t>Tokenization</a:t>
            </a:r>
            <a:endParaRPr lang="en-US"/>
          </a:p>
        </p:txBody>
      </p:sp>
      <p:sp>
        <p:nvSpPr>
          <p:cNvPr id="3" name="Content Placeholder 2">
            <a:extLst>
              <a:ext uri="{FF2B5EF4-FFF2-40B4-BE49-F238E27FC236}">
                <a16:creationId xmlns:a16="http://schemas.microsoft.com/office/drawing/2014/main" id="{8463A9D0-F01F-99BA-B845-727B0AE82266}"/>
              </a:ext>
            </a:extLst>
          </p:cNvPr>
          <p:cNvSpPr>
            <a:spLocks noGrp="1"/>
          </p:cNvSpPr>
          <p:nvPr>
            <p:ph idx="1"/>
          </p:nvPr>
        </p:nvSpPr>
        <p:spPr/>
        <p:txBody>
          <a:bodyPr/>
          <a:lstStyle/>
          <a:p>
            <a:r>
              <a:rPr lang="en-IN" b="0" i="0">
                <a:solidFill>
                  <a:srgbClr val="0D0D0D"/>
                </a:solidFill>
                <a:effectLst/>
                <a:latin typeface="Söhne"/>
              </a:rPr>
              <a:t>Tokenization is a fundamental text </a:t>
            </a:r>
            <a:r>
              <a:rPr lang="en-IN" b="0" i="0" err="1">
                <a:solidFill>
                  <a:srgbClr val="0D0D0D"/>
                </a:solidFill>
                <a:effectLst/>
                <a:latin typeface="Söhne"/>
              </a:rPr>
              <a:t>preprocessing</a:t>
            </a:r>
            <a:r>
              <a:rPr lang="en-IN" b="0" i="0">
                <a:solidFill>
                  <a:srgbClr val="0D0D0D"/>
                </a:solidFill>
                <a:effectLst/>
                <a:latin typeface="Söhne"/>
              </a:rPr>
              <a:t> technique used in Natural Language Processing (NLP) tasks. It involves breaking down a piece of text, such as a sentence or a document, into smaller units called tokens. These tokens typically represent individual words or phrases, making it easier for computers to process and </a:t>
            </a:r>
            <a:r>
              <a:rPr lang="en-IN" b="0" i="0" err="1">
                <a:solidFill>
                  <a:srgbClr val="0D0D0D"/>
                </a:solidFill>
                <a:effectLst/>
                <a:latin typeface="Söhne"/>
              </a:rPr>
              <a:t>analyze</a:t>
            </a:r>
            <a:r>
              <a:rPr lang="en-IN" b="0" i="0">
                <a:solidFill>
                  <a:srgbClr val="0D0D0D"/>
                </a:solidFill>
                <a:effectLst/>
                <a:latin typeface="Söhne"/>
              </a:rPr>
              <a:t> textual data.</a:t>
            </a:r>
            <a:endParaRPr lang="en-US"/>
          </a:p>
        </p:txBody>
      </p:sp>
    </p:spTree>
    <p:extLst>
      <p:ext uri="{BB962C8B-B14F-4D97-AF65-F5344CB8AC3E}">
        <p14:creationId xmlns:p14="http://schemas.microsoft.com/office/powerpoint/2010/main" val="6234227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C79BBF-46C0-97FD-3B52-638F3C12A98F}"/>
              </a:ext>
            </a:extLst>
          </p:cNvPr>
          <p:cNvSpPr>
            <a:spLocks noGrp="1"/>
          </p:cNvSpPr>
          <p:nvPr>
            <p:ph type="title"/>
          </p:nvPr>
        </p:nvSpPr>
        <p:spPr/>
        <p:txBody>
          <a:bodyPr/>
          <a:lstStyle/>
          <a:p>
            <a:r>
              <a:rPr lang="en-IN" b="1" i="0">
                <a:solidFill>
                  <a:srgbClr val="0D0D0D"/>
                </a:solidFill>
                <a:effectLst/>
                <a:latin typeface="Söhne"/>
              </a:rPr>
              <a:t>Importance of Tokenization:</a:t>
            </a:r>
            <a:endParaRPr lang="en-US"/>
          </a:p>
        </p:txBody>
      </p:sp>
      <p:sp>
        <p:nvSpPr>
          <p:cNvPr id="3" name="Content Placeholder 2">
            <a:extLst>
              <a:ext uri="{FF2B5EF4-FFF2-40B4-BE49-F238E27FC236}">
                <a16:creationId xmlns:a16="http://schemas.microsoft.com/office/drawing/2014/main" id="{623E3035-50EC-A23D-1CCB-98545CCC4360}"/>
              </a:ext>
            </a:extLst>
          </p:cNvPr>
          <p:cNvSpPr>
            <a:spLocks noGrp="1"/>
          </p:cNvSpPr>
          <p:nvPr>
            <p:ph idx="1"/>
          </p:nvPr>
        </p:nvSpPr>
        <p:spPr/>
        <p:txBody>
          <a:bodyPr>
            <a:normAutofit lnSpcReduction="10000"/>
          </a:bodyPr>
          <a:lstStyle/>
          <a:p>
            <a:pPr algn="l">
              <a:buFont typeface="Arial" panose="020B0604020202020204" pitchFamily="34" charset="0"/>
              <a:buChar char="•"/>
            </a:pPr>
            <a:r>
              <a:rPr lang="en-IN" b="1" i="0">
                <a:solidFill>
                  <a:srgbClr val="0D0D0D"/>
                </a:solidFill>
                <a:effectLst/>
                <a:latin typeface="Söhne"/>
              </a:rPr>
              <a:t>Text Processing:</a:t>
            </a:r>
            <a:r>
              <a:rPr lang="en-IN" b="0" i="0">
                <a:solidFill>
                  <a:srgbClr val="0D0D0D"/>
                </a:solidFill>
                <a:effectLst/>
                <a:latin typeface="Söhne"/>
              </a:rPr>
              <a:t> Tokenization is a crucial step in text processing pipelines as it enables computers to understand and manipulate textual data more effectively.</a:t>
            </a:r>
          </a:p>
          <a:p>
            <a:pPr algn="l">
              <a:buFont typeface="Arial" panose="020B0604020202020204" pitchFamily="34" charset="0"/>
              <a:buChar char="•"/>
            </a:pPr>
            <a:r>
              <a:rPr lang="en-IN" b="1" i="0">
                <a:solidFill>
                  <a:srgbClr val="0D0D0D"/>
                </a:solidFill>
                <a:effectLst/>
                <a:latin typeface="Söhne"/>
              </a:rPr>
              <a:t>Feature Extraction:</a:t>
            </a:r>
            <a:r>
              <a:rPr lang="en-IN" b="0" i="0">
                <a:solidFill>
                  <a:srgbClr val="0D0D0D"/>
                </a:solidFill>
                <a:effectLst/>
                <a:latin typeface="Söhne"/>
              </a:rPr>
              <a:t> By breaking text into tokens, it becomes possible to extract meaningful features from the data, which can then be used in various NLP tasks such as sentiment analysis, document classification, and information retrieval.</a:t>
            </a:r>
          </a:p>
          <a:p>
            <a:pPr algn="l">
              <a:buFont typeface="Arial" panose="020B0604020202020204" pitchFamily="34" charset="0"/>
              <a:buChar char="•"/>
            </a:pPr>
            <a:r>
              <a:rPr lang="en-IN" b="1" i="0">
                <a:solidFill>
                  <a:srgbClr val="0D0D0D"/>
                </a:solidFill>
                <a:effectLst/>
                <a:latin typeface="Söhne"/>
              </a:rPr>
              <a:t>Statistical Analysis:</a:t>
            </a:r>
            <a:r>
              <a:rPr lang="en-IN" b="0" i="0">
                <a:solidFill>
                  <a:srgbClr val="0D0D0D"/>
                </a:solidFill>
                <a:effectLst/>
                <a:latin typeface="Söhne"/>
              </a:rPr>
              <a:t> Tokenization facilitates statistical analysis of text data by providing a structured representation of the text, allowing for the computation of various metrics such as word frequencies and document similarities.</a:t>
            </a:r>
          </a:p>
          <a:p>
            <a:endParaRPr lang="en-US"/>
          </a:p>
        </p:txBody>
      </p:sp>
    </p:spTree>
    <p:extLst>
      <p:ext uri="{BB962C8B-B14F-4D97-AF65-F5344CB8AC3E}">
        <p14:creationId xmlns:p14="http://schemas.microsoft.com/office/powerpoint/2010/main" val="4011138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7D2E1-66CE-87FD-78F6-3FD909B8B742}"/>
              </a:ext>
            </a:extLst>
          </p:cNvPr>
          <p:cNvSpPr>
            <a:spLocks noGrp="1"/>
          </p:cNvSpPr>
          <p:nvPr>
            <p:ph type="title"/>
          </p:nvPr>
        </p:nvSpPr>
        <p:spPr/>
        <p:txBody>
          <a:bodyPr/>
          <a:lstStyle/>
          <a:p>
            <a:r>
              <a:rPr lang="en-IN" b="1" i="0">
                <a:solidFill>
                  <a:srgbClr val="0D0D0D"/>
                </a:solidFill>
                <a:effectLst/>
                <a:latin typeface="Söhne"/>
              </a:rPr>
              <a:t>Techniques of Tokenization:</a:t>
            </a:r>
            <a:endParaRPr lang="en-US"/>
          </a:p>
        </p:txBody>
      </p:sp>
      <p:sp>
        <p:nvSpPr>
          <p:cNvPr id="3" name="Content Placeholder 2">
            <a:extLst>
              <a:ext uri="{FF2B5EF4-FFF2-40B4-BE49-F238E27FC236}">
                <a16:creationId xmlns:a16="http://schemas.microsoft.com/office/drawing/2014/main" id="{E2DF6B48-72A5-9151-6818-3EE4B0C6E4F3}"/>
              </a:ext>
            </a:extLst>
          </p:cNvPr>
          <p:cNvSpPr>
            <a:spLocks noGrp="1"/>
          </p:cNvSpPr>
          <p:nvPr>
            <p:ph idx="1"/>
          </p:nvPr>
        </p:nvSpPr>
        <p:spPr/>
        <p:txBody>
          <a:bodyPr>
            <a:normAutofit fontScale="92500" lnSpcReduction="20000"/>
          </a:bodyPr>
          <a:lstStyle/>
          <a:p>
            <a:pPr algn="l">
              <a:buFont typeface="+mj-lt"/>
              <a:buAutoNum type="arabicPeriod"/>
            </a:pPr>
            <a:r>
              <a:rPr lang="en-IN" b="1" i="0">
                <a:solidFill>
                  <a:srgbClr val="0D0D0D"/>
                </a:solidFill>
                <a:effectLst/>
                <a:latin typeface="Söhne"/>
              </a:rPr>
              <a:t>Word Tokenization:</a:t>
            </a:r>
            <a:r>
              <a:rPr lang="en-IN" b="0" i="0">
                <a:solidFill>
                  <a:srgbClr val="0D0D0D"/>
                </a:solidFill>
                <a:effectLst/>
                <a:latin typeface="Söhne"/>
              </a:rPr>
              <a:t> This technique involves splitting text into individual words based on whitespace or punctuation marks. For example, the sentence "Tokenization is important for NLP." would be tokenized into ["Tokenization", "is", "important", "for", "NLP."].</a:t>
            </a:r>
          </a:p>
          <a:p>
            <a:pPr algn="l">
              <a:buFont typeface="+mj-lt"/>
              <a:buAutoNum type="arabicPeriod"/>
            </a:pPr>
            <a:r>
              <a:rPr lang="en-IN" b="1" i="0">
                <a:solidFill>
                  <a:srgbClr val="0D0D0D"/>
                </a:solidFill>
                <a:effectLst/>
                <a:latin typeface="Söhne"/>
              </a:rPr>
              <a:t>Sentence Tokenization:</a:t>
            </a:r>
            <a:r>
              <a:rPr lang="en-IN" b="0" i="0">
                <a:solidFill>
                  <a:srgbClr val="0D0D0D"/>
                </a:solidFill>
                <a:effectLst/>
                <a:latin typeface="Söhne"/>
              </a:rPr>
              <a:t> Sentence tokenization involves splitting text into individual sentences. This is particularly useful for tasks that require </a:t>
            </a:r>
            <a:r>
              <a:rPr lang="en-IN" b="0" i="0" err="1">
                <a:solidFill>
                  <a:srgbClr val="0D0D0D"/>
                </a:solidFill>
                <a:effectLst/>
                <a:latin typeface="Söhne"/>
              </a:rPr>
              <a:t>analyzing</a:t>
            </a:r>
            <a:r>
              <a:rPr lang="en-IN" b="0" i="0">
                <a:solidFill>
                  <a:srgbClr val="0D0D0D"/>
                </a:solidFill>
                <a:effectLst/>
                <a:latin typeface="Söhne"/>
              </a:rPr>
              <a:t> text at the sentence level, such as machine translation and text summarization.</a:t>
            </a:r>
          </a:p>
          <a:p>
            <a:pPr algn="l">
              <a:buFont typeface="+mj-lt"/>
              <a:buAutoNum type="arabicPeriod"/>
            </a:pPr>
            <a:r>
              <a:rPr lang="en-IN" b="1" i="0">
                <a:solidFill>
                  <a:srgbClr val="0D0D0D"/>
                </a:solidFill>
                <a:effectLst/>
                <a:latin typeface="Söhne"/>
              </a:rPr>
              <a:t>Sub-word Tokenization:</a:t>
            </a:r>
            <a:r>
              <a:rPr lang="en-IN" b="0" i="0">
                <a:solidFill>
                  <a:srgbClr val="0D0D0D"/>
                </a:solidFill>
                <a:effectLst/>
                <a:latin typeface="Söhne"/>
              </a:rPr>
              <a:t> Sub-word tokenization breaks text into smaller units, such as morphemes or character n-grams, instead of complete words. This technique is commonly used for languages with complex morphology or in scenarios where the vocabulary size needs to be reduced.</a:t>
            </a:r>
          </a:p>
          <a:p>
            <a:endParaRPr lang="en-US"/>
          </a:p>
        </p:txBody>
      </p:sp>
    </p:spTree>
    <p:extLst>
      <p:ext uri="{BB962C8B-B14F-4D97-AF65-F5344CB8AC3E}">
        <p14:creationId xmlns:p14="http://schemas.microsoft.com/office/powerpoint/2010/main" val="12608682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C8F34-9F73-055B-954B-34A44C43E0DD}"/>
              </a:ext>
            </a:extLst>
          </p:cNvPr>
          <p:cNvSpPr>
            <a:spLocks noGrp="1"/>
          </p:cNvSpPr>
          <p:nvPr>
            <p:ph type="title"/>
          </p:nvPr>
        </p:nvSpPr>
        <p:spPr/>
        <p:txBody>
          <a:bodyPr/>
          <a:lstStyle/>
          <a:p>
            <a:r>
              <a:rPr lang="en-IN" b="1" i="0">
                <a:solidFill>
                  <a:srgbClr val="0D0D0D"/>
                </a:solidFill>
                <a:effectLst/>
                <a:latin typeface="Söhne"/>
              </a:rPr>
              <a:t>Challenges in Tokenization:</a:t>
            </a:r>
            <a:endParaRPr lang="en-US"/>
          </a:p>
        </p:txBody>
      </p:sp>
      <p:sp>
        <p:nvSpPr>
          <p:cNvPr id="3" name="Content Placeholder 2">
            <a:extLst>
              <a:ext uri="{FF2B5EF4-FFF2-40B4-BE49-F238E27FC236}">
                <a16:creationId xmlns:a16="http://schemas.microsoft.com/office/drawing/2014/main" id="{75A249F2-1CE3-0248-4B6E-21A85FB43769}"/>
              </a:ext>
            </a:extLst>
          </p:cNvPr>
          <p:cNvSpPr>
            <a:spLocks noGrp="1"/>
          </p:cNvSpPr>
          <p:nvPr>
            <p:ph idx="1"/>
          </p:nvPr>
        </p:nvSpPr>
        <p:spPr/>
        <p:txBody>
          <a:bodyPr/>
          <a:lstStyle/>
          <a:p>
            <a:pPr algn="l">
              <a:buFont typeface="Arial" panose="020B0604020202020204" pitchFamily="34" charset="0"/>
              <a:buChar char="•"/>
            </a:pPr>
            <a:r>
              <a:rPr lang="en-IN" b="1" i="0">
                <a:solidFill>
                  <a:srgbClr val="0D0D0D"/>
                </a:solidFill>
                <a:effectLst/>
                <a:latin typeface="Söhne"/>
              </a:rPr>
              <a:t>Ambiguity:</a:t>
            </a:r>
            <a:r>
              <a:rPr lang="en-IN" b="0" i="0">
                <a:solidFill>
                  <a:srgbClr val="0D0D0D"/>
                </a:solidFill>
                <a:effectLst/>
                <a:latin typeface="Söhne"/>
              </a:rPr>
              <a:t> Some words or phrases may have multiple interpretations, making it challenging to determine the appropriate tokenization.</a:t>
            </a:r>
          </a:p>
          <a:p>
            <a:pPr algn="l">
              <a:buFont typeface="Arial" panose="020B0604020202020204" pitchFamily="34" charset="0"/>
              <a:buChar char="•"/>
            </a:pPr>
            <a:r>
              <a:rPr lang="en-IN" b="1" i="0">
                <a:solidFill>
                  <a:srgbClr val="0D0D0D"/>
                </a:solidFill>
                <a:effectLst/>
                <a:latin typeface="Söhne"/>
              </a:rPr>
              <a:t>Special Cases:</a:t>
            </a:r>
            <a:r>
              <a:rPr lang="en-IN" b="0" i="0">
                <a:solidFill>
                  <a:srgbClr val="0D0D0D"/>
                </a:solidFill>
                <a:effectLst/>
                <a:latin typeface="Söhne"/>
              </a:rPr>
              <a:t> Certain cases, such as abbreviations, contractions, and hyphenated words, require special handling during tokenization to ensure accurate representation.</a:t>
            </a:r>
          </a:p>
        </p:txBody>
      </p:sp>
    </p:spTree>
    <p:extLst>
      <p:ext uri="{BB962C8B-B14F-4D97-AF65-F5344CB8AC3E}">
        <p14:creationId xmlns:p14="http://schemas.microsoft.com/office/powerpoint/2010/main" val="8460283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D81EF-4D9B-2499-E771-9EC7540C2E08}"/>
              </a:ext>
            </a:extLst>
          </p:cNvPr>
          <p:cNvSpPr>
            <a:spLocks noGrp="1"/>
          </p:cNvSpPr>
          <p:nvPr>
            <p:ph type="title"/>
          </p:nvPr>
        </p:nvSpPr>
        <p:spPr/>
        <p:txBody>
          <a:bodyPr/>
          <a:lstStyle/>
          <a:p>
            <a:r>
              <a:rPr lang="en-IN" b="0" i="0">
                <a:solidFill>
                  <a:srgbClr val="0D0D0D"/>
                </a:solidFill>
                <a:effectLst/>
                <a:latin typeface="Söhne"/>
              </a:rPr>
              <a:t>Stemming</a:t>
            </a:r>
            <a:endParaRPr lang="en-US"/>
          </a:p>
        </p:txBody>
      </p:sp>
      <p:sp>
        <p:nvSpPr>
          <p:cNvPr id="3" name="Content Placeholder 2">
            <a:extLst>
              <a:ext uri="{FF2B5EF4-FFF2-40B4-BE49-F238E27FC236}">
                <a16:creationId xmlns:a16="http://schemas.microsoft.com/office/drawing/2014/main" id="{9339C112-1364-645B-DFC3-3CF547827CE9}"/>
              </a:ext>
            </a:extLst>
          </p:cNvPr>
          <p:cNvSpPr>
            <a:spLocks noGrp="1"/>
          </p:cNvSpPr>
          <p:nvPr>
            <p:ph idx="1"/>
          </p:nvPr>
        </p:nvSpPr>
        <p:spPr/>
        <p:txBody>
          <a:bodyPr/>
          <a:lstStyle/>
          <a:p>
            <a:r>
              <a:rPr lang="en-IN" b="0" i="0">
                <a:solidFill>
                  <a:srgbClr val="0D0D0D"/>
                </a:solidFill>
                <a:effectLst/>
                <a:latin typeface="Söhne"/>
              </a:rPr>
              <a:t>Stemming is a text </a:t>
            </a:r>
            <a:r>
              <a:rPr lang="en-IN" b="0" i="0" err="1">
                <a:solidFill>
                  <a:srgbClr val="0D0D0D"/>
                </a:solidFill>
                <a:effectLst/>
                <a:latin typeface="Söhne"/>
              </a:rPr>
              <a:t>preprocessing</a:t>
            </a:r>
            <a:r>
              <a:rPr lang="en-IN" b="0" i="0">
                <a:solidFill>
                  <a:srgbClr val="0D0D0D"/>
                </a:solidFill>
                <a:effectLst/>
                <a:latin typeface="Söhne"/>
              </a:rPr>
              <a:t> technique used in Natural Language Processing (NLP) to reduce words to their base or root form, known as the stem. The goal of stemming is to normalize words with similar meanings so that variations of the same word are treated as identical during text analysis</a:t>
            </a:r>
            <a:endParaRPr lang="en-US"/>
          </a:p>
        </p:txBody>
      </p:sp>
    </p:spTree>
    <p:extLst>
      <p:ext uri="{BB962C8B-B14F-4D97-AF65-F5344CB8AC3E}">
        <p14:creationId xmlns:p14="http://schemas.microsoft.com/office/powerpoint/2010/main" val="4077888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0C71C-226E-8746-83B2-34A064D8BDA2}"/>
              </a:ext>
            </a:extLst>
          </p:cNvPr>
          <p:cNvSpPr>
            <a:spLocks noGrp="1"/>
          </p:cNvSpPr>
          <p:nvPr>
            <p:ph type="title"/>
          </p:nvPr>
        </p:nvSpPr>
        <p:spPr/>
        <p:txBody>
          <a:bodyPr/>
          <a:lstStyle/>
          <a:p>
            <a:r>
              <a:rPr lang="en-IN" b="1" i="0">
                <a:solidFill>
                  <a:srgbClr val="0D0D0D"/>
                </a:solidFill>
                <a:effectLst/>
                <a:latin typeface="Söhne"/>
              </a:rPr>
              <a:t>Importance of Stemming:</a:t>
            </a:r>
            <a:endParaRPr lang="en-US"/>
          </a:p>
        </p:txBody>
      </p:sp>
      <p:sp>
        <p:nvSpPr>
          <p:cNvPr id="3" name="Content Placeholder 2">
            <a:extLst>
              <a:ext uri="{FF2B5EF4-FFF2-40B4-BE49-F238E27FC236}">
                <a16:creationId xmlns:a16="http://schemas.microsoft.com/office/drawing/2014/main" id="{8C4C3BD7-4CB1-D6AB-C020-F46582BE3C70}"/>
              </a:ext>
            </a:extLst>
          </p:cNvPr>
          <p:cNvSpPr>
            <a:spLocks noGrp="1"/>
          </p:cNvSpPr>
          <p:nvPr>
            <p:ph idx="1"/>
          </p:nvPr>
        </p:nvSpPr>
        <p:spPr/>
        <p:txBody>
          <a:bodyPr>
            <a:normAutofit fontScale="92500" lnSpcReduction="10000"/>
          </a:bodyPr>
          <a:lstStyle/>
          <a:p>
            <a:pPr algn="l">
              <a:buFont typeface="Arial" panose="020B0604020202020204" pitchFamily="34" charset="0"/>
              <a:buChar char="•"/>
            </a:pPr>
            <a:r>
              <a:rPr lang="en-IN" b="1" i="0">
                <a:solidFill>
                  <a:srgbClr val="0D0D0D"/>
                </a:solidFill>
                <a:effectLst/>
                <a:latin typeface="Söhne"/>
              </a:rPr>
              <a:t>Normalization:</a:t>
            </a:r>
            <a:r>
              <a:rPr lang="en-IN" b="0" i="0">
                <a:solidFill>
                  <a:srgbClr val="0D0D0D"/>
                </a:solidFill>
                <a:effectLst/>
                <a:latin typeface="Söhne"/>
              </a:rPr>
              <a:t> Stemming helps in reducing the dimensionality of the text data by converting different forms of a word into a common base form. This simplifies text analysis and improves the accuracy of downstream NLP tasks.</a:t>
            </a:r>
          </a:p>
          <a:p>
            <a:pPr algn="l">
              <a:buFont typeface="Arial" panose="020B0604020202020204" pitchFamily="34" charset="0"/>
              <a:buChar char="•"/>
            </a:pPr>
            <a:r>
              <a:rPr lang="en-IN" b="1" i="0">
                <a:solidFill>
                  <a:srgbClr val="0D0D0D"/>
                </a:solidFill>
                <a:effectLst/>
                <a:latin typeface="Söhne"/>
              </a:rPr>
              <a:t>Information Retrieval:</a:t>
            </a:r>
            <a:r>
              <a:rPr lang="en-IN" b="0" i="0">
                <a:solidFill>
                  <a:srgbClr val="0D0D0D"/>
                </a:solidFill>
                <a:effectLst/>
                <a:latin typeface="Söhne"/>
              </a:rPr>
              <a:t> Stemming enhances information retrieval systems by ensuring that documents containing different forms of the same word are retrieved together. This improves search relevance and user experience.</a:t>
            </a:r>
          </a:p>
          <a:p>
            <a:pPr algn="l">
              <a:buFont typeface="Arial" panose="020B0604020202020204" pitchFamily="34" charset="0"/>
              <a:buChar char="•"/>
            </a:pPr>
            <a:r>
              <a:rPr lang="en-IN" b="1" i="0">
                <a:solidFill>
                  <a:srgbClr val="0D0D0D"/>
                </a:solidFill>
                <a:effectLst/>
                <a:latin typeface="Söhne"/>
              </a:rPr>
              <a:t>Text Classification:</a:t>
            </a:r>
            <a:r>
              <a:rPr lang="en-IN" b="0" i="0">
                <a:solidFill>
                  <a:srgbClr val="0D0D0D"/>
                </a:solidFill>
                <a:effectLst/>
                <a:latin typeface="Söhne"/>
              </a:rPr>
              <a:t> Stemming aids in text classification tasks by treating variations of the same word (e.g., "run," "running," "ran") as instances of the same feature. This leads to more effective feature representation and better classification performance.</a:t>
            </a:r>
          </a:p>
          <a:p>
            <a:endParaRPr lang="en-US"/>
          </a:p>
        </p:txBody>
      </p:sp>
    </p:spTree>
    <p:extLst>
      <p:ext uri="{BB962C8B-B14F-4D97-AF65-F5344CB8AC3E}">
        <p14:creationId xmlns:p14="http://schemas.microsoft.com/office/powerpoint/2010/main" val="11692748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BC89E-39AA-0A9B-EB9A-4AD5F381D2F2}"/>
              </a:ext>
            </a:extLst>
          </p:cNvPr>
          <p:cNvSpPr>
            <a:spLocks noGrp="1"/>
          </p:cNvSpPr>
          <p:nvPr>
            <p:ph type="title"/>
          </p:nvPr>
        </p:nvSpPr>
        <p:spPr/>
        <p:txBody>
          <a:bodyPr/>
          <a:lstStyle/>
          <a:p>
            <a:r>
              <a:rPr lang="en-IN" b="1" i="0">
                <a:solidFill>
                  <a:srgbClr val="0D0D0D"/>
                </a:solidFill>
                <a:effectLst/>
                <a:latin typeface="Söhne"/>
              </a:rPr>
              <a:t>Stemming Algorithms</a:t>
            </a:r>
            <a:endParaRPr lang="en-US"/>
          </a:p>
        </p:txBody>
      </p:sp>
      <p:sp>
        <p:nvSpPr>
          <p:cNvPr id="3" name="Content Placeholder 2">
            <a:extLst>
              <a:ext uri="{FF2B5EF4-FFF2-40B4-BE49-F238E27FC236}">
                <a16:creationId xmlns:a16="http://schemas.microsoft.com/office/drawing/2014/main" id="{B49A1C76-5E97-3138-B59C-1FD4E96E7549}"/>
              </a:ext>
            </a:extLst>
          </p:cNvPr>
          <p:cNvSpPr>
            <a:spLocks noGrp="1"/>
          </p:cNvSpPr>
          <p:nvPr>
            <p:ph idx="1"/>
          </p:nvPr>
        </p:nvSpPr>
        <p:spPr/>
        <p:txBody>
          <a:bodyPr/>
          <a:lstStyle/>
          <a:p>
            <a:pPr algn="l">
              <a:buFont typeface="Arial" panose="020B0604020202020204" pitchFamily="34" charset="0"/>
              <a:buChar char="•"/>
            </a:pPr>
            <a:r>
              <a:rPr lang="en-IN" b="1" i="0">
                <a:solidFill>
                  <a:srgbClr val="0D0D0D"/>
                </a:solidFill>
                <a:effectLst/>
                <a:latin typeface="Söhne"/>
              </a:rPr>
              <a:t>Porter Stemmer:</a:t>
            </a:r>
            <a:r>
              <a:rPr lang="en-IN" b="0" i="0">
                <a:solidFill>
                  <a:srgbClr val="0D0D0D"/>
                </a:solidFill>
                <a:effectLst/>
                <a:latin typeface="Söhne"/>
              </a:rPr>
              <a:t> Developed by Martin Porter in 1980, the Porter Stemmer is one of the most widely used stemming algorithms. It applies a series of heuristic rules to strip affixes from words and obtain their stems. While it may not always produce dictionary words, it is efficient and effective for many applications.</a:t>
            </a:r>
          </a:p>
          <a:p>
            <a:pPr algn="l">
              <a:buFont typeface="Arial" panose="020B0604020202020204" pitchFamily="34" charset="0"/>
              <a:buChar char="•"/>
            </a:pPr>
            <a:r>
              <a:rPr lang="en-IN" b="1" i="0">
                <a:solidFill>
                  <a:srgbClr val="0D0D0D"/>
                </a:solidFill>
                <a:effectLst/>
                <a:latin typeface="Söhne"/>
              </a:rPr>
              <a:t>Snowball Stemmer (also known as the Porter2 Stemmer):</a:t>
            </a:r>
            <a:r>
              <a:rPr lang="en-IN" b="0" i="0">
                <a:solidFill>
                  <a:srgbClr val="0D0D0D"/>
                </a:solidFill>
                <a:effectLst/>
                <a:latin typeface="Söhne"/>
              </a:rPr>
              <a:t> An improvement over the Porter Stemmer, the Snowball Stemmer is more accurate and supports stemming for multiple languages. It provides better handling of irregular cases and is widely used in modern NLP applications.</a:t>
            </a:r>
          </a:p>
          <a:p>
            <a:endParaRPr lang="en-US"/>
          </a:p>
        </p:txBody>
      </p:sp>
    </p:spTree>
    <p:extLst>
      <p:ext uri="{BB962C8B-B14F-4D97-AF65-F5344CB8AC3E}">
        <p14:creationId xmlns:p14="http://schemas.microsoft.com/office/powerpoint/2010/main" val="9105519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28D7C-F2CF-3CF0-F6E8-E2A8A7F507A0}"/>
              </a:ext>
            </a:extLst>
          </p:cNvPr>
          <p:cNvSpPr>
            <a:spLocks noGrp="1"/>
          </p:cNvSpPr>
          <p:nvPr>
            <p:ph type="title"/>
          </p:nvPr>
        </p:nvSpPr>
        <p:spPr/>
        <p:txBody>
          <a:bodyPr/>
          <a:lstStyle/>
          <a:p>
            <a:r>
              <a:rPr lang="en-IN" b="1" i="0">
                <a:solidFill>
                  <a:srgbClr val="0D0D0D"/>
                </a:solidFill>
                <a:effectLst/>
                <a:latin typeface="Söhne"/>
              </a:rPr>
              <a:t>Stop Words:</a:t>
            </a:r>
            <a:endParaRPr lang="en-US"/>
          </a:p>
        </p:txBody>
      </p:sp>
      <p:sp>
        <p:nvSpPr>
          <p:cNvPr id="3" name="Content Placeholder 2">
            <a:extLst>
              <a:ext uri="{FF2B5EF4-FFF2-40B4-BE49-F238E27FC236}">
                <a16:creationId xmlns:a16="http://schemas.microsoft.com/office/drawing/2014/main" id="{C9CF284F-2314-A227-2DA2-8BA40CA5A652}"/>
              </a:ext>
            </a:extLst>
          </p:cNvPr>
          <p:cNvSpPr>
            <a:spLocks noGrp="1"/>
          </p:cNvSpPr>
          <p:nvPr>
            <p:ph idx="1"/>
          </p:nvPr>
        </p:nvSpPr>
        <p:spPr/>
        <p:txBody>
          <a:bodyPr/>
          <a:lstStyle/>
          <a:p>
            <a:pPr algn="l"/>
            <a:r>
              <a:rPr lang="en-IN" b="0" i="0">
                <a:solidFill>
                  <a:srgbClr val="0D0D0D"/>
                </a:solidFill>
                <a:effectLst/>
                <a:latin typeface="Söhne"/>
              </a:rPr>
              <a:t>Stop words are common words that are frequently used in a language but often carry little semantic meaning. Examples of stop words include articles (e.g., "the," "a," "an"), prepositions (e.g., "in," "on," "at"), conjunctions (e.g., "and," "but," "or"), and other frequently occurring words (e.g., "is," "are," "have").</a:t>
            </a:r>
          </a:p>
        </p:txBody>
      </p:sp>
    </p:spTree>
    <p:extLst>
      <p:ext uri="{BB962C8B-B14F-4D97-AF65-F5344CB8AC3E}">
        <p14:creationId xmlns:p14="http://schemas.microsoft.com/office/powerpoint/2010/main" val="39958037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CDCBE3-57B1-CE58-4F9B-62B841B6515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EB20CF0-000E-0D63-7196-4F7A6E065AFF}"/>
              </a:ext>
            </a:extLst>
          </p:cNvPr>
          <p:cNvSpPr>
            <a:spLocks noGrp="1"/>
          </p:cNvSpPr>
          <p:nvPr>
            <p:ph idx="1"/>
          </p:nvPr>
        </p:nvSpPr>
        <p:spPr/>
        <p:txBody>
          <a:bodyPr>
            <a:normAutofit fontScale="92500" lnSpcReduction="20000"/>
          </a:bodyPr>
          <a:lstStyle/>
          <a:p>
            <a:pPr algn="l">
              <a:buFont typeface="Arial" panose="020B0604020202020204" pitchFamily="34" charset="0"/>
              <a:buChar char="•"/>
            </a:pPr>
            <a:r>
              <a:rPr lang="en-IN" b="1" i="0">
                <a:solidFill>
                  <a:srgbClr val="0D0D0D"/>
                </a:solidFill>
                <a:effectLst/>
                <a:latin typeface="Söhne"/>
              </a:rPr>
              <a:t>Noise Reduction:</a:t>
            </a:r>
            <a:r>
              <a:rPr lang="en-IN" b="0" i="0">
                <a:solidFill>
                  <a:srgbClr val="0D0D0D"/>
                </a:solidFill>
                <a:effectLst/>
                <a:latin typeface="Söhne"/>
              </a:rPr>
              <a:t> Stop words occur frequently in text but often do not contribute much to the overall meaning of the content. By removing stop words during text </a:t>
            </a:r>
            <a:r>
              <a:rPr lang="en-IN" b="0" i="0" err="1">
                <a:solidFill>
                  <a:srgbClr val="0D0D0D"/>
                </a:solidFill>
                <a:effectLst/>
                <a:latin typeface="Söhne"/>
              </a:rPr>
              <a:t>preprocessing</a:t>
            </a:r>
            <a:r>
              <a:rPr lang="en-IN" b="0" i="0">
                <a:solidFill>
                  <a:srgbClr val="0D0D0D"/>
                </a:solidFill>
                <a:effectLst/>
                <a:latin typeface="Söhne"/>
              </a:rPr>
              <a:t>, we can reduce the noise in the data and focus on the more meaningful words.</a:t>
            </a:r>
          </a:p>
          <a:p>
            <a:pPr algn="l">
              <a:buFont typeface="Arial" panose="020B0604020202020204" pitchFamily="34" charset="0"/>
              <a:buChar char="•"/>
            </a:pPr>
            <a:r>
              <a:rPr lang="en-IN" b="1" i="0">
                <a:solidFill>
                  <a:srgbClr val="0D0D0D"/>
                </a:solidFill>
                <a:effectLst/>
                <a:latin typeface="Söhne"/>
              </a:rPr>
              <a:t>Memory Efficiency:</a:t>
            </a:r>
            <a:r>
              <a:rPr lang="en-IN" b="0" i="0">
                <a:solidFill>
                  <a:srgbClr val="0D0D0D"/>
                </a:solidFill>
                <a:effectLst/>
                <a:latin typeface="Söhne"/>
              </a:rPr>
              <a:t> Stop words tend to occur frequently in text data, and including them in text analysis tasks can significantly increase the size of the dataset. By removing stop words, we can reduce the memory footprint of the data and improve the efficiency of text processing algorithms.</a:t>
            </a:r>
          </a:p>
          <a:p>
            <a:pPr algn="l">
              <a:buFont typeface="Arial" panose="020B0604020202020204" pitchFamily="34" charset="0"/>
              <a:buChar char="•"/>
            </a:pPr>
            <a:r>
              <a:rPr lang="en-IN" b="1" i="0">
                <a:solidFill>
                  <a:srgbClr val="0D0D0D"/>
                </a:solidFill>
                <a:effectLst/>
                <a:latin typeface="Söhne"/>
              </a:rPr>
              <a:t>Improved Performance:</a:t>
            </a:r>
            <a:r>
              <a:rPr lang="en-IN" b="0" i="0">
                <a:solidFill>
                  <a:srgbClr val="0D0D0D"/>
                </a:solidFill>
                <a:effectLst/>
                <a:latin typeface="Söhne"/>
              </a:rPr>
              <a:t> Removing stop words can lead to improved performance in text analysis tasks such as document classification, information retrieval, and sentiment analysis. By focusing on content-bearing words, we can extract more relevant features from the text and improve the accuracy of our models.</a:t>
            </a:r>
          </a:p>
          <a:p>
            <a:endParaRPr lang="en-US"/>
          </a:p>
        </p:txBody>
      </p:sp>
    </p:spTree>
    <p:extLst>
      <p:ext uri="{BB962C8B-B14F-4D97-AF65-F5344CB8AC3E}">
        <p14:creationId xmlns:p14="http://schemas.microsoft.com/office/powerpoint/2010/main" val="764630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62902-3EDD-16DB-B945-32D4CDE36355}"/>
              </a:ext>
            </a:extLst>
          </p:cNvPr>
          <p:cNvSpPr>
            <a:spLocks noGrp="1"/>
          </p:cNvSpPr>
          <p:nvPr>
            <p:ph type="title"/>
          </p:nvPr>
        </p:nvSpPr>
        <p:spPr/>
        <p:txBody>
          <a:bodyPr/>
          <a:lstStyle/>
          <a:p>
            <a:r>
              <a:rPr lang="en-IN" b="1" i="0">
                <a:solidFill>
                  <a:srgbClr val="0D0D0D"/>
                </a:solidFill>
                <a:effectLst/>
                <a:latin typeface="Söhne"/>
              </a:rPr>
              <a:t>Algorithms for Text Mining:</a:t>
            </a:r>
            <a:endParaRPr lang="en-US"/>
          </a:p>
        </p:txBody>
      </p:sp>
      <p:pic>
        <p:nvPicPr>
          <p:cNvPr id="3074" name="Picture 2" descr="What is Text Mining? Definition, Examples &amp; Use Cases">
            <a:extLst>
              <a:ext uri="{FF2B5EF4-FFF2-40B4-BE49-F238E27FC236}">
                <a16:creationId xmlns:a16="http://schemas.microsoft.com/office/drawing/2014/main" id="{6DAAB4A0-FEF2-56D3-D437-29925DD1F92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832496" y="1868555"/>
            <a:ext cx="6527007"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365830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8C227-3813-A0E8-1CAF-2A0EC6231945}"/>
              </a:ext>
            </a:extLst>
          </p:cNvPr>
          <p:cNvSpPr>
            <a:spLocks noGrp="1"/>
          </p:cNvSpPr>
          <p:nvPr>
            <p:ph type="title"/>
          </p:nvPr>
        </p:nvSpPr>
        <p:spPr/>
        <p:txBody>
          <a:bodyPr/>
          <a:lstStyle/>
          <a:p>
            <a:r>
              <a:rPr lang="en-IN" b="1" i="0">
                <a:solidFill>
                  <a:srgbClr val="0D0D0D"/>
                </a:solidFill>
                <a:effectLst/>
                <a:latin typeface="Söhne"/>
              </a:rPr>
              <a:t>Approaches to Stop Word Removal:</a:t>
            </a:r>
            <a:endParaRPr lang="en-US"/>
          </a:p>
        </p:txBody>
      </p:sp>
      <p:sp>
        <p:nvSpPr>
          <p:cNvPr id="3" name="Content Placeholder 2">
            <a:extLst>
              <a:ext uri="{FF2B5EF4-FFF2-40B4-BE49-F238E27FC236}">
                <a16:creationId xmlns:a16="http://schemas.microsoft.com/office/drawing/2014/main" id="{805FD8A8-AC45-8795-CC2D-3CC1B073C089}"/>
              </a:ext>
            </a:extLst>
          </p:cNvPr>
          <p:cNvSpPr>
            <a:spLocks noGrp="1"/>
          </p:cNvSpPr>
          <p:nvPr>
            <p:ph idx="1"/>
          </p:nvPr>
        </p:nvSpPr>
        <p:spPr/>
        <p:txBody>
          <a:bodyPr>
            <a:normAutofit fontScale="92500" lnSpcReduction="20000"/>
          </a:bodyPr>
          <a:lstStyle/>
          <a:p>
            <a:pPr algn="l">
              <a:buFont typeface="Arial" panose="020B0604020202020204" pitchFamily="34" charset="0"/>
              <a:buChar char="•"/>
            </a:pPr>
            <a:r>
              <a:rPr lang="en-IN" b="1" i="0">
                <a:solidFill>
                  <a:srgbClr val="0D0D0D"/>
                </a:solidFill>
                <a:effectLst/>
                <a:latin typeface="Söhne"/>
              </a:rPr>
              <a:t>Predefined Lists:</a:t>
            </a:r>
            <a:r>
              <a:rPr lang="en-IN" b="0" i="0">
                <a:solidFill>
                  <a:srgbClr val="0D0D0D"/>
                </a:solidFill>
                <a:effectLst/>
                <a:latin typeface="Söhne"/>
              </a:rPr>
              <a:t> Stop words are often removed using predefined lists that contain common stop words for a given language. These lists can be obtained from libraries or packages specific to the programming language or NLP toolkit being used.</a:t>
            </a:r>
          </a:p>
          <a:p>
            <a:pPr algn="l">
              <a:buFont typeface="Arial" panose="020B0604020202020204" pitchFamily="34" charset="0"/>
              <a:buChar char="•"/>
            </a:pPr>
            <a:r>
              <a:rPr lang="en-IN" b="1" i="0">
                <a:solidFill>
                  <a:srgbClr val="0D0D0D"/>
                </a:solidFill>
                <a:effectLst/>
                <a:latin typeface="Söhne"/>
              </a:rPr>
              <a:t>Frequency-Based Removal:</a:t>
            </a:r>
            <a:r>
              <a:rPr lang="en-IN" b="0" i="0">
                <a:solidFill>
                  <a:srgbClr val="0D0D0D"/>
                </a:solidFill>
                <a:effectLst/>
                <a:latin typeface="Söhne"/>
              </a:rPr>
              <a:t> Another approach is to remove words based on their frequency of occurrence in the text. Words that occur above a certain threshold frequency are considered stop words and are removed from the text.</a:t>
            </a:r>
          </a:p>
          <a:p>
            <a:pPr algn="l">
              <a:buFont typeface="Arial" panose="020B0604020202020204" pitchFamily="34" charset="0"/>
              <a:buChar char="•"/>
            </a:pPr>
            <a:r>
              <a:rPr lang="en-IN" b="1" i="0">
                <a:solidFill>
                  <a:srgbClr val="0D0D0D"/>
                </a:solidFill>
                <a:effectLst/>
                <a:latin typeface="Söhne"/>
              </a:rPr>
              <a:t>Contextual Stop Word Removal:</a:t>
            </a:r>
            <a:r>
              <a:rPr lang="en-IN" b="0" i="0">
                <a:solidFill>
                  <a:srgbClr val="0D0D0D"/>
                </a:solidFill>
                <a:effectLst/>
                <a:latin typeface="Söhne"/>
              </a:rPr>
              <a:t> In some cases, stop words may carry important contextual meaning and should not be removed. Contextual stop word removal techniques consider the context in which the words appear and make decisions about whether to remove them based on their semantic relevance.</a:t>
            </a:r>
          </a:p>
        </p:txBody>
      </p:sp>
    </p:spTree>
    <p:extLst>
      <p:ext uri="{BB962C8B-B14F-4D97-AF65-F5344CB8AC3E}">
        <p14:creationId xmlns:p14="http://schemas.microsoft.com/office/powerpoint/2010/main" val="51670964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085495-8C97-1BB3-C913-049253208CB3}"/>
              </a:ext>
            </a:extLst>
          </p:cNvPr>
          <p:cNvSpPr>
            <a:spLocks noGrp="1"/>
          </p:cNvSpPr>
          <p:nvPr>
            <p:ph type="title"/>
          </p:nvPr>
        </p:nvSpPr>
        <p:spPr/>
        <p:txBody>
          <a:bodyPr/>
          <a:lstStyle/>
          <a:p>
            <a:r>
              <a:rPr lang="en-IN" b="0" i="0">
                <a:solidFill>
                  <a:srgbClr val="0D0D0D"/>
                </a:solidFill>
                <a:effectLst/>
                <a:latin typeface="Söhne"/>
              </a:rPr>
              <a:t>N-gram </a:t>
            </a:r>
            <a:r>
              <a:rPr lang="en-IN" b="0" i="0" err="1">
                <a:solidFill>
                  <a:srgbClr val="0D0D0D"/>
                </a:solidFill>
                <a:effectLst/>
                <a:latin typeface="Söhne"/>
              </a:rPr>
              <a:t>modeling</a:t>
            </a:r>
            <a:endParaRPr lang="en-US"/>
          </a:p>
        </p:txBody>
      </p:sp>
      <p:sp>
        <p:nvSpPr>
          <p:cNvPr id="3" name="Content Placeholder 2">
            <a:extLst>
              <a:ext uri="{FF2B5EF4-FFF2-40B4-BE49-F238E27FC236}">
                <a16:creationId xmlns:a16="http://schemas.microsoft.com/office/drawing/2014/main" id="{5B09879D-01A2-3943-87C5-82C53200DB80}"/>
              </a:ext>
            </a:extLst>
          </p:cNvPr>
          <p:cNvSpPr>
            <a:spLocks noGrp="1"/>
          </p:cNvSpPr>
          <p:nvPr>
            <p:ph idx="1"/>
          </p:nvPr>
        </p:nvSpPr>
        <p:spPr/>
        <p:txBody>
          <a:bodyPr/>
          <a:lstStyle/>
          <a:p>
            <a:r>
              <a:rPr lang="en-IN" b="0" i="0">
                <a:solidFill>
                  <a:srgbClr val="0D0D0D"/>
                </a:solidFill>
                <a:effectLst/>
                <a:latin typeface="Söhne"/>
              </a:rPr>
              <a:t>N-gram </a:t>
            </a:r>
            <a:r>
              <a:rPr lang="en-IN" b="0" i="0" err="1">
                <a:solidFill>
                  <a:srgbClr val="0D0D0D"/>
                </a:solidFill>
                <a:effectLst/>
                <a:latin typeface="Söhne"/>
              </a:rPr>
              <a:t>modeling</a:t>
            </a:r>
            <a:r>
              <a:rPr lang="en-IN" b="0" i="0">
                <a:solidFill>
                  <a:srgbClr val="0D0D0D"/>
                </a:solidFill>
                <a:effectLst/>
                <a:latin typeface="Söhne"/>
              </a:rPr>
              <a:t> is a statistical language </a:t>
            </a:r>
            <a:r>
              <a:rPr lang="en-IN" b="0" i="0" err="1">
                <a:solidFill>
                  <a:srgbClr val="0D0D0D"/>
                </a:solidFill>
                <a:effectLst/>
                <a:latin typeface="Söhne"/>
              </a:rPr>
              <a:t>modeling</a:t>
            </a:r>
            <a:r>
              <a:rPr lang="en-IN" b="0" i="0">
                <a:solidFill>
                  <a:srgbClr val="0D0D0D"/>
                </a:solidFill>
                <a:effectLst/>
                <a:latin typeface="Söhne"/>
              </a:rPr>
              <a:t> technique used in Natural Language Processing (NLP) to predict the likelihood of a word given the previous N-1 words in a sequence. N-grams are sequences of contiguous items, typically words, characters, or </a:t>
            </a:r>
            <a:r>
              <a:rPr lang="en-IN" b="0" i="0" err="1">
                <a:solidFill>
                  <a:srgbClr val="0D0D0D"/>
                </a:solidFill>
                <a:effectLst/>
                <a:latin typeface="Söhne"/>
              </a:rPr>
              <a:t>subwords</a:t>
            </a:r>
            <a:r>
              <a:rPr lang="en-IN" b="0" i="0">
                <a:solidFill>
                  <a:srgbClr val="0D0D0D"/>
                </a:solidFill>
                <a:effectLst/>
                <a:latin typeface="Söhne"/>
              </a:rPr>
              <a:t>, extracted from a corpus of text.</a:t>
            </a:r>
            <a:endParaRPr lang="en-US"/>
          </a:p>
        </p:txBody>
      </p:sp>
    </p:spTree>
    <p:extLst>
      <p:ext uri="{BB962C8B-B14F-4D97-AF65-F5344CB8AC3E}">
        <p14:creationId xmlns:p14="http://schemas.microsoft.com/office/powerpoint/2010/main" val="24499457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2DA5B-09D0-31B5-85B9-6C7D4C0D98C5}"/>
              </a:ext>
            </a:extLst>
          </p:cNvPr>
          <p:cNvSpPr>
            <a:spLocks noGrp="1"/>
          </p:cNvSpPr>
          <p:nvPr>
            <p:ph type="title"/>
          </p:nvPr>
        </p:nvSpPr>
        <p:spPr/>
        <p:txBody>
          <a:bodyPr/>
          <a:lstStyle/>
          <a:p>
            <a:r>
              <a:rPr lang="en-IN" b="1" i="0">
                <a:solidFill>
                  <a:srgbClr val="0D0D0D"/>
                </a:solidFill>
                <a:effectLst/>
                <a:latin typeface="Söhne"/>
              </a:rPr>
              <a:t>Importance of N-gram </a:t>
            </a:r>
            <a:r>
              <a:rPr lang="en-IN" b="1" i="0" err="1">
                <a:solidFill>
                  <a:srgbClr val="0D0D0D"/>
                </a:solidFill>
                <a:effectLst/>
                <a:latin typeface="Söhne"/>
              </a:rPr>
              <a:t>Modeling</a:t>
            </a:r>
            <a:r>
              <a:rPr lang="en-IN" b="1" i="0">
                <a:solidFill>
                  <a:srgbClr val="0D0D0D"/>
                </a:solidFill>
                <a:effectLst/>
                <a:latin typeface="Söhne"/>
              </a:rPr>
              <a:t>:</a:t>
            </a:r>
            <a:endParaRPr lang="en-US"/>
          </a:p>
        </p:txBody>
      </p:sp>
      <p:sp>
        <p:nvSpPr>
          <p:cNvPr id="3" name="Content Placeholder 2">
            <a:extLst>
              <a:ext uri="{FF2B5EF4-FFF2-40B4-BE49-F238E27FC236}">
                <a16:creationId xmlns:a16="http://schemas.microsoft.com/office/drawing/2014/main" id="{8C9A2B04-5E0D-3FC6-D0E5-10A399A879DD}"/>
              </a:ext>
            </a:extLst>
          </p:cNvPr>
          <p:cNvSpPr>
            <a:spLocks noGrp="1"/>
          </p:cNvSpPr>
          <p:nvPr>
            <p:ph idx="1"/>
          </p:nvPr>
        </p:nvSpPr>
        <p:spPr/>
        <p:txBody>
          <a:bodyPr>
            <a:normAutofit fontScale="70000" lnSpcReduction="20000"/>
          </a:bodyPr>
          <a:lstStyle/>
          <a:p>
            <a:pPr algn="l">
              <a:buFont typeface="Arial" panose="020B0604020202020204" pitchFamily="34" charset="0"/>
              <a:buChar char="•"/>
            </a:pPr>
            <a:r>
              <a:rPr lang="en-IN" b="1" i="0">
                <a:solidFill>
                  <a:srgbClr val="0D0D0D"/>
                </a:solidFill>
                <a:effectLst/>
                <a:latin typeface="Söhne"/>
              </a:rPr>
              <a:t>Contextual Understanding:</a:t>
            </a:r>
            <a:r>
              <a:rPr lang="en-IN" b="0" i="0">
                <a:solidFill>
                  <a:srgbClr val="0D0D0D"/>
                </a:solidFill>
                <a:effectLst/>
                <a:latin typeface="Söhne"/>
              </a:rPr>
              <a:t> N-gram models capture the contextual relationships between words in a sequence, allowing for a deeper understanding of the text's structure and meaning.</a:t>
            </a:r>
          </a:p>
          <a:p>
            <a:pPr algn="l">
              <a:buFont typeface="Arial" panose="020B0604020202020204" pitchFamily="34" charset="0"/>
              <a:buChar char="•"/>
            </a:pPr>
            <a:r>
              <a:rPr lang="en-IN" b="1" i="0">
                <a:solidFill>
                  <a:srgbClr val="0D0D0D"/>
                </a:solidFill>
                <a:effectLst/>
                <a:latin typeface="Söhne"/>
              </a:rPr>
              <a:t>Language </a:t>
            </a:r>
            <a:r>
              <a:rPr lang="en-IN" b="1" i="0" err="1">
                <a:solidFill>
                  <a:srgbClr val="0D0D0D"/>
                </a:solidFill>
                <a:effectLst/>
                <a:latin typeface="Söhne"/>
              </a:rPr>
              <a:t>Modeling</a:t>
            </a:r>
            <a:r>
              <a:rPr lang="en-IN" b="1" i="0">
                <a:solidFill>
                  <a:srgbClr val="0D0D0D"/>
                </a:solidFill>
                <a:effectLst/>
                <a:latin typeface="Söhne"/>
              </a:rPr>
              <a:t>:</a:t>
            </a:r>
            <a:r>
              <a:rPr lang="en-IN" b="0" i="0">
                <a:solidFill>
                  <a:srgbClr val="0D0D0D"/>
                </a:solidFill>
                <a:effectLst/>
                <a:latin typeface="Söhne"/>
              </a:rPr>
              <a:t> N-gram models are used to estimate the probability of word sequences occurring in a given language. This is essential for tasks such as speech recognition, machine translation, and text generation.</a:t>
            </a:r>
          </a:p>
          <a:p>
            <a:pPr algn="l">
              <a:buFont typeface="Arial" panose="020B0604020202020204" pitchFamily="34" charset="0"/>
              <a:buChar char="•"/>
            </a:pPr>
            <a:r>
              <a:rPr lang="en-IN" b="1" i="0">
                <a:solidFill>
                  <a:srgbClr val="0D0D0D"/>
                </a:solidFill>
                <a:effectLst/>
                <a:latin typeface="Söhne"/>
              </a:rPr>
              <a:t>Feature Extraction:</a:t>
            </a:r>
            <a:r>
              <a:rPr lang="en-IN" b="0" i="0">
                <a:solidFill>
                  <a:srgbClr val="0D0D0D"/>
                </a:solidFill>
                <a:effectLst/>
                <a:latin typeface="Söhne"/>
              </a:rPr>
              <a:t> N-grams serve as features in various NLP tasks, such as sentiment analysis, named entity recognition, and text classification. They provide valuable information about the co-occurrence patterns of words in text data.</a:t>
            </a:r>
          </a:p>
          <a:p>
            <a:pPr marL="0" indent="0" algn="l">
              <a:buNone/>
            </a:pPr>
            <a:r>
              <a:rPr lang="en-IN" b="1" i="0">
                <a:solidFill>
                  <a:srgbClr val="0D0D0D"/>
                </a:solidFill>
                <a:effectLst/>
                <a:latin typeface="Söhne"/>
              </a:rPr>
              <a:t>Applications of N-gram </a:t>
            </a:r>
            <a:r>
              <a:rPr lang="en-IN" b="1" i="0" err="1">
                <a:solidFill>
                  <a:srgbClr val="0D0D0D"/>
                </a:solidFill>
                <a:effectLst/>
                <a:latin typeface="Söhne"/>
              </a:rPr>
              <a:t>Modeling</a:t>
            </a:r>
            <a:r>
              <a:rPr lang="en-IN" b="1" i="0">
                <a:solidFill>
                  <a:srgbClr val="0D0D0D"/>
                </a:solidFill>
                <a:effectLst/>
                <a:latin typeface="Söhne"/>
              </a:rPr>
              <a:t>:</a:t>
            </a:r>
            <a:endParaRPr lang="en-IN" b="0" i="0">
              <a:solidFill>
                <a:srgbClr val="0D0D0D"/>
              </a:solidFill>
              <a:effectLst/>
              <a:latin typeface="Söhne"/>
            </a:endParaRPr>
          </a:p>
          <a:p>
            <a:pPr algn="l">
              <a:buFont typeface="Arial" panose="020B0604020202020204" pitchFamily="34" charset="0"/>
              <a:buChar char="•"/>
            </a:pPr>
            <a:r>
              <a:rPr lang="en-IN" b="1" i="0">
                <a:solidFill>
                  <a:srgbClr val="0D0D0D"/>
                </a:solidFill>
                <a:effectLst/>
                <a:latin typeface="Söhne"/>
              </a:rPr>
              <a:t>Text Generation:</a:t>
            </a:r>
            <a:r>
              <a:rPr lang="en-IN" b="0" i="0">
                <a:solidFill>
                  <a:srgbClr val="0D0D0D"/>
                </a:solidFill>
                <a:effectLst/>
                <a:latin typeface="Söhne"/>
              </a:rPr>
              <a:t> N-gram models are used to generate coherent and contextually relevant text by predicting the next word in a sequence based on the preceding words.</a:t>
            </a:r>
          </a:p>
          <a:p>
            <a:pPr algn="l">
              <a:buFont typeface="Arial" panose="020B0604020202020204" pitchFamily="34" charset="0"/>
              <a:buChar char="•"/>
            </a:pPr>
            <a:r>
              <a:rPr lang="en-IN" b="1" i="0">
                <a:solidFill>
                  <a:srgbClr val="0D0D0D"/>
                </a:solidFill>
                <a:effectLst/>
                <a:latin typeface="Söhne"/>
              </a:rPr>
              <a:t>Spell Checking:</a:t>
            </a:r>
            <a:r>
              <a:rPr lang="en-IN" b="0" i="0">
                <a:solidFill>
                  <a:srgbClr val="0D0D0D"/>
                </a:solidFill>
                <a:effectLst/>
                <a:latin typeface="Söhne"/>
              </a:rPr>
              <a:t> N-gram models are used in spell-checking algorithms to identify and correct misspelled words based on their context within a sentence.</a:t>
            </a:r>
          </a:p>
          <a:p>
            <a:pPr algn="l">
              <a:buFont typeface="Arial" panose="020B0604020202020204" pitchFamily="34" charset="0"/>
              <a:buChar char="•"/>
            </a:pPr>
            <a:r>
              <a:rPr lang="en-IN" b="1" i="0">
                <a:solidFill>
                  <a:srgbClr val="0D0D0D"/>
                </a:solidFill>
                <a:effectLst/>
                <a:latin typeface="Söhne"/>
              </a:rPr>
              <a:t>Machine Translation:</a:t>
            </a:r>
            <a:r>
              <a:rPr lang="en-IN" b="0" i="0">
                <a:solidFill>
                  <a:srgbClr val="0D0D0D"/>
                </a:solidFill>
                <a:effectLst/>
                <a:latin typeface="Söhne"/>
              </a:rPr>
              <a:t> N-gram models are used in machine translation systems to generate translations of text from one language to another based on the probability of word sequences occurring in each language.</a:t>
            </a:r>
          </a:p>
          <a:p>
            <a:endParaRPr lang="en-US"/>
          </a:p>
        </p:txBody>
      </p:sp>
    </p:spTree>
    <p:extLst>
      <p:ext uri="{BB962C8B-B14F-4D97-AF65-F5344CB8AC3E}">
        <p14:creationId xmlns:p14="http://schemas.microsoft.com/office/powerpoint/2010/main" val="21229117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D47C5-31AE-0F20-BEBB-029F900B053B}"/>
              </a:ext>
            </a:extLst>
          </p:cNvPr>
          <p:cNvSpPr>
            <a:spLocks noGrp="1"/>
          </p:cNvSpPr>
          <p:nvPr>
            <p:ph type="title"/>
          </p:nvPr>
        </p:nvSpPr>
        <p:spPr/>
        <p:txBody>
          <a:bodyPr/>
          <a:lstStyle/>
          <a:p>
            <a:r>
              <a:rPr lang="en-IN" b="1" i="0">
                <a:solidFill>
                  <a:srgbClr val="0D0D0D"/>
                </a:solidFill>
                <a:effectLst/>
                <a:latin typeface="Söhne"/>
              </a:rPr>
              <a:t>Types of N-grams:</a:t>
            </a:r>
            <a:endParaRPr lang="en-US"/>
          </a:p>
        </p:txBody>
      </p:sp>
      <p:sp>
        <p:nvSpPr>
          <p:cNvPr id="3" name="Content Placeholder 2">
            <a:extLst>
              <a:ext uri="{FF2B5EF4-FFF2-40B4-BE49-F238E27FC236}">
                <a16:creationId xmlns:a16="http://schemas.microsoft.com/office/drawing/2014/main" id="{A9BBE1E6-890B-1052-22A3-C990F6DC9475}"/>
              </a:ext>
            </a:extLst>
          </p:cNvPr>
          <p:cNvSpPr>
            <a:spLocks noGrp="1"/>
          </p:cNvSpPr>
          <p:nvPr>
            <p:ph idx="1"/>
          </p:nvPr>
        </p:nvSpPr>
        <p:spPr/>
        <p:txBody>
          <a:bodyPr>
            <a:normAutofit/>
          </a:bodyPr>
          <a:lstStyle/>
          <a:p>
            <a:pPr algn="l">
              <a:buFont typeface="Arial" panose="020B0604020202020204" pitchFamily="34" charset="0"/>
              <a:buChar char="•"/>
            </a:pPr>
            <a:r>
              <a:rPr lang="en-IN" b="1" i="0">
                <a:solidFill>
                  <a:srgbClr val="0D0D0D"/>
                </a:solidFill>
                <a:effectLst/>
                <a:latin typeface="Söhne"/>
              </a:rPr>
              <a:t>Unigram (1-gram):</a:t>
            </a:r>
            <a:r>
              <a:rPr lang="en-IN" b="0" i="0">
                <a:solidFill>
                  <a:srgbClr val="0D0D0D"/>
                </a:solidFill>
                <a:effectLst/>
                <a:latin typeface="Söhne"/>
              </a:rPr>
              <a:t> An individual word in a sequence without considering any context. For example, in the sentence "The cat sat on the mat," the unigrams would be ["The," "cat," "sat," "on," "the," "mat"].</a:t>
            </a:r>
          </a:p>
          <a:p>
            <a:pPr algn="l">
              <a:buFont typeface="Arial" panose="020B0604020202020204" pitchFamily="34" charset="0"/>
              <a:buChar char="•"/>
            </a:pPr>
            <a:r>
              <a:rPr lang="en-IN" b="1" i="0">
                <a:solidFill>
                  <a:srgbClr val="0D0D0D"/>
                </a:solidFill>
                <a:effectLst/>
                <a:latin typeface="Söhne"/>
              </a:rPr>
              <a:t>Bigram (2-gram):</a:t>
            </a:r>
            <a:r>
              <a:rPr lang="en-IN" b="0" i="0">
                <a:solidFill>
                  <a:srgbClr val="0D0D0D"/>
                </a:solidFill>
                <a:effectLst/>
                <a:latin typeface="Söhne"/>
              </a:rPr>
              <a:t> A sequence of two consecutive words in a sequence. For example, in the same sentence, the bigrams would be ["The cat," "cat sat," "sat on," "on the," "the mat"].</a:t>
            </a:r>
          </a:p>
          <a:p>
            <a:pPr algn="l">
              <a:buFont typeface="Arial" panose="020B0604020202020204" pitchFamily="34" charset="0"/>
              <a:buChar char="•"/>
            </a:pPr>
            <a:r>
              <a:rPr lang="en-IN" b="1" i="0">
                <a:solidFill>
                  <a:srgbClr val="0D0D0D"/>
                </a:solidFill>
                <a:effectLst/>
                <a:latin typeface="Söhne"/>
              </a:rPr>
              <a:t>Trigram (3-gram):</a:t>
            </a:r>
            <a:r>
              <a:rPr lang="en-IN" b="0" i="0">
                <a:solidFill>
                  <a:srgbClr val="0D0D0D"/>
                </a:solidFill>
                <a:effectLst/>
                <a:latin typeface="Söhne"/>
              </a:rPr>
              <a:t> A sequence of three consecutive words in a sequence. For example, in the same sentence, the trigrams would be ["The cat sat," "cat sat on," "sat on the," "on the mat"].</a:t>
            </a:r>
          </a:p>
          <a:p>
            <a:endParaRPr lang="en-US"/>
          </a:p>
        </p:txBody>
      </p:sp>
    </p:spTree>
    <p:extLst>
      <p:ext uri="{BB962C8B-B14F-4D97-AF65-F5344CB8AC3E}">
        <p14:creationId xmlns:p14="http://schemas.microsoft.com/office/powerpoint/2010/main" val="31385564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03" name="Rectangle 4102">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05" name="Freeform: Shape 4104">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07" name="Rectangle 4106">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09" name="Rectangle 4108">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11" name="Freeform: Shape 4110">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113" name="Isosceles Triangle 4112">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descr="Text Data Mining - Javatpoint">
            <a:extLst>
              <a:ext uri="{FF2B5EF4-FFF2-40B4-BE49-F238E27FC236}">
                <a16:creationId xmlns:a16="http://schemas.microsoft.com/office/drawing/2014/main" id="{5EF5F5A7-9EAE-FC97-5CDA-72E3800C258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643467" y="666383"/>
            <a:ext cx="10905066" cy="5525232"/>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4115" name="Isosceles Triangle 4114">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916021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5687AA-49F3-E862-C638-7C72A58D8A64}"/>
              </a:ext>
            </a:extLst>
          </p:cNvPr>
          <p:cNvSpPr>
            <a:spLocks noGrp="1"/>
          </p:cNvSpPr>
          <p:nvPr>
            <p:ph type="title"/>
          </p:nvPr>
        </p:nvSpPr>
        <p:spPr/>
        <p:txBody>
          <a:bodyPr/>
          <a:lstStyle/>
          <a:p>
            <a:r>
              <a:rPr lang="en-IN" b="0" i="0">
                <a:solidFill>
                  <a:srgbClr val="0D0D0D"/>
                </a:solidFill>
                <a:effectLst/>
                <a:latin typeface="Söhne"/>
              </a:rPr>
              <a:t>Natural Language Processing (NLP):</a:t>
            </a:r>
            <a:endParaRPr lang="en-US"/>
          </a:p>
        </p:txBody>
      </p:sp>
      <p:sp>
        <p:nvSpPr>
          <p:cNvPr id="3" name="Content Placeholder 2">
            <a:extLst>
              <a:ext uri="{FF2B5EF4-FFF2-40B4-BE49-F238E27FC236}">
                <a16:creationId xmlns:a16="http://schemas.microsoft.com/office/drawing/2014/main" id="{06B5FB69-F990-F655-12B8-30DB0F482540}"/>
              </a:ext>
            </a:extLst>
          </p:cNvPr>
          <p:cNvSpPr>
            <a:spLocks noGrp="1"/>
          </p:cNvSpPr>
          <p:nvPr>
            <p:ph idx="1"/>
          </p:nvPr>
        </p:nvSpPr>
        <p:spPr/>
        <p:txBody>
          <a:bodyPr/>
          <a:lstStyle/>
          <a:p>
            <a:r>
              <a:rPr lang="en-IN" b="0" i="0">
                <a:solidFill>
                  <a:srgbClr val="0D0D0D"/>
                </a:solidFill>
                <a:effectLst/>
                <a:latin typeface="Söhne"/>
              </a:rPr>
              <a:t>Natural Language Processing (NLP) algorithms are used to understand and interpret human language. Tasks such as sentiment analysis, text classification, and named entity recognition are performed using NLP techniques.</a:t>
            </a:r>
            <a:endParaRPr lang="en-US"/>
          </a:p>
        </p:txBody>
      </p:sp>
    </p:spTree>
    <p:extLst>
      <p:ext uri="{BB962C8B-B14F-4D97-AF65-F5344CB8AC3E}">
        <p14:creationId xmlns:p14="http://schemas.microsoft.com/office/powerpoint/2010/main" val="11883685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7" name="Rectangle 5126">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29" name="Freeform: Shape 5128">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31" name="Rectangle 5130">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33" name="Rectangle 5132">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35" name="Freeform: Shape 5134">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137" name="Isosceles Triangle 5136">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22" name="Picture 2" descr="Natural Language Processing | Next Disruptive Technology Under AI - 1 |  Xoriant">
            <a:extLst>
              <a:ext uri="{FF2B5EF4-FFF2-40B4-BE49-F238E27FC236}">
                <a16:creationId xmlns:a16="http://schemas.microsoft.com/office/drawing/2014/main" id="{95636300-EE57-1722-4646-E3354D56187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524804" y="643467"/>
            <a:ext cx="7142392" cy="557106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5139" name="Isosceles Triangle 5138">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31650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51" name="Rectangle 6150">
            <a:extLst>
              <a:ext uri="{FF2B5EF4-FFF2-40B4-BE49-F238E27FC236}">
                <a16:creationId xmlns:a16="http://schemas.microsoft.com/office/drawing/2014/main" id="{86FF76B9-219D-4469-AF87-0236D2903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153" name="Group 6152">
            <a:extLst>
              <a:ext uri="{FF2B5EF4-FFF2-40B4-BE49-F238E27FC236}">
                <a16:creationId xmlns:a16="http://schemas.microsoft.com/office/drawing/2014/main" id="{DB88BD78-87E1-424D-B479-C37D8E41B1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0964637" y="2358"/>
            <a:ext cx="1876653" cy="1766008"/>
            <a:chOff x="-648769" y="2358"/>
            <a:chExt cx="1876653" cy="1766008"/>
          </a:xfrm>
        </p:grpSpPr>
        <p:sp>
          <p:nvSpPr>
            <p:cNvPr id="6154" name="Freeform: Shape 6153">
              <a:extLst>
                <a:ext uri="{FF2B5EF4-FFF2-40B4-BE49-F238E27FC236}">
                  <a16:creationId xmlns:a16="http://schemas.microsoft.com/office/drawing/2014/main" id="{C05EB894-9410-4B20-95E4-7A25101AB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55" name="Rectangle 6154">
              <a:extLst>
                <a:ext uri="{FF2B5EF4-FFF2-40B4-BE49-F238E27FC236}">
                  <a16:creationId xmlns:a16="http://schemas.microsoft.com/office/drawing/2014/main" id="{166E38B6-B050-4340-8E8F-3A971DADC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157" name="Rectangle 6156">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3719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59" name="Isosceles Triangle 6158">
            <a:extLst>
              <a:ext uri="{FF2B5EF4-FFF2-40B4-BE49-F238E27FC236}">
                <a16:creationId xmlns:a16="http://schemas.microsoft.com/office/drawing/2014/main" id="{633C5E46-DAC5-4661-9C87-22B08E2A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43436"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46" name="Picture 2" descr="Natural Language Processing | NLP in Python | NLP Libraries">
            <a:extLst>
              <a:ext uri="{FF2B5EF4-FFF2-40B4-BE49-F238E27FC236}">
                <a16:creationId xmlns:a16="http://schemas.microsoft.com/office/drawing/2014/main" id="{0897477B-AAB7-6A22-AD64-F7583FA5F4C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643467" y="825415"/>
            <a:ext cx="10905066" cy="5207169"/>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54433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199" name="Rectangle 8198">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75BDD15-3BD3-C771-3F18-B23042BF5DB6}"/>
              </a:ext>
            </a:extLst>
          </p:cNvPr>
          <p:cNvSpPr>
            <a:spLocks noGrp="1"/>
          </p:cNvSpPr>
          <p:nvPr>
            <p:ph type="title"/>
          </p:nvPr>
        </p:nvSpPr>
        <p:spPr>
          <a:xfrm>
            <a:off x="630936" y="640080"/>
            <a:ext cx="4818888" cy="1481328"/>
          </a:xfrm>
        </p:spPr>
        <p:txBody>
          <a:bodyPr anchor="b">
            <a:normAutofit/>
          </a:bodyPr>
          <a:lstStyle/>
          <a:p>
            <a:r>
              <a:rPr lang="en-IN" sz="5000" b="0" i="0">
                <a:effectLst/>
                <a:latin typeface="Söhne"/>
              </a:rPr>
              <a:t>Machine Learning Algorithms:</a:t>
            </a:r>
            <a:endParaRPr lang="en-US" sz="5000"/>
          </a:p>
        </p:txBody>
      </p:sp>
      <p:sp>
        <p:nvSpPr>
          <p:cNvPr id="8201"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E1CEDF9-39B7-162A-C860-FA3B7D54E953}"/>
              </a:ext>
            </a:extLst>
          </p:cNvPr>
          <p:cNvSpPr>
            <a:spLocks noGrp="1"/>
          </p:cNvSpPr>
          <p:nvPr>
            <p:ph idx="1"/>
          </p:nvPr>
        </p:nvSpPr>
        <p:spPr>
          <a:xfrm>
            <a:off x="630936" y="2660904"/>
            <a:ext cx="4818888" cy="3547872"/>
          </a:xfrm>
        </p:spPr>
        <p:txBody>
          <a:bodyPr anchor="t">
            <a:normAutofit/>
          </a:bodyPr>
          <a:lstStyle/>
          <a:p>
            <a:r>
              <a:rPr lang="en-IN" sz="2200" b="0" i="0">
                <a:effectLst/>
                <a:latin typeface="Söhne"/>
              </a:rPr>
              <a:t>Machine learning algorithms, including decision trees, support vector machines, and neural networks, are applied to text data for tasks such as text classification, clustering, and topic modeling. These algorithms learn patterns and relationships from labeled data to make predictions or categorize text documents.</a:t>
            </a:r>
            <a:endParaRPr lang="en-US" sz="2200"/>
          </a:p>
        </p:txBody>
      </p:sp>
      <p:pic>
        <p:nvPicPr>
          <p:cNvPr id="8194" name="Picture 2" descr="Different types of Machine learning and their types. | by Madhu Sanjeevi (  Mady ) | Deep Math Machine learning.ai | Medium">
            <a:extLst>
              <a:ext uri="{FF2B5EF4-FFF2-40B4-BE49-F238E27FC236}">
                <a16:creationId xmlns:a16="http://schemas.microsoft.com/office/drawing/2014/main" id="{D77C0DF8-8E77-307D-C30A-D3FA613328F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099048" y="1804957"/>
            <a:ext cx="5458968" cy="32480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55653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5" name="Rectangle 7174">
            <a:extLst>
              <a:ext uri="{FF2B5EF4-FFF2-40B4-BE49-F238E27FC236}">
                <a16:creationId xmlns:a16="http://schemas.microsoft.com/office/drawing/2014/main" id="{86FF76B9-219D-4469-AF87-0236D2903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177" name="Group 7176">
            <a:extLst>
              <a:ext uri="{FF2B5EF4-FFF2-40B4-BE49-F238E27FC236}">
                <a16:creationId xmlns:a16="http://schemas.microsoft.com/office/drawing/2014/main" id="{DB88BD78-87E1-424D-B479-C37D8E41B1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0964637" y="2358"/>
            <a:ext cx="1876653" cy="1766008"/>
            <a:chOff x="-648769" y="2358"/>
            <a:chExt cx="1876653" cy="1766008"/>
          </a:xfrm>
        </p:grpSpPr>
        <p:sp>
          <p:nvSpPr>
            <p:cNvPr id="7178" name="Freeform: Shape 7177">
              <a:extLst>
                <a:ext uri="{FF2B5EF4-FFF2-40B4-BE49-F238E27FC236}">
                  <a16:creationId xmlns:a16="http://schemas.microsoft.com/office/drawing/2014/main" id="{C05EB894-9410-4B20-95E4-7A25101AB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79" name="Rectangle 7178">
              <a:extLst>
                <a:ext uri="{FF2B5EF4-FFF2-40B4-BE49-F238E27FC236}">
                  <a16:creationId xmlns:a16="http://schemas.microsoft.com/office/drawing/2014/main" id="{166E38B6-B050-4340-8E8F-3A971DADC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181" name="Rectangle 7180">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3719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83" name="Isosceles Triangle 7182">
            <a:extLst>
              <a:ext uri="{FF2B5EF4-FFF2-40B4-BE49-F238E27FC236}">
                <a16:creationId xmlns:a16="http://schemas.microsoft.com/office/drawing/2014/main" id="{633C5E46-DAC5-4661-9C87-22B08E2A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43436"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170" name="Picture 2" descr="Popular Machine Learning Algorithms | by joydeep bhattacharjee | Technology  at Nineleaps | Medium">
            <a:extLst>
              <a:ext uri="{FF2B5EF4-FFF2-40B4-BE49-F238E27FC236}">
                <a16:creationId xmlns:a16="http://schemas.microsoft.com/office/drawing/2014/main" id="{0F2A15AF-6C82-7E7B-AA17-FB368E31E82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3059880" y="328092"/>
            <a:ext cx="5284950" cy="6484603"/>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21990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B8C56EF937BE844AA7F7FB9B6AB6AA12" ma:contentTypeVersion="8" ma:contentTypeDescription="Create a new document." ma:contentTypeScope="" ma:versionID="8920179a18378d863d33db310a8ed264">
  <xsd:schema xmlns:xsd="http://www.w3.org/2001/XMLSchema" xmlns:xs="http://www.w3.org/2001/XMLSchema" xmlns:p="http://schemas.microsoft.com/office/2006/metadata/properties" xmlns:ns2="66a547bb-4980-445f-b96c-341fa94de16a" targetNamespace="http://schemas.microsoft.com/office/2006/metadata/properties" ma:root="true" ma:fieldsID="9001e071a3bb9f210da80f83f36a5afc" ns2:_="">
    <xsd:import namespace="66a547bb-4980-445f-b96c-341fa94de16a"/>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DateTaken" minOccurs="0"/>
                <xsd:element ref="ns2:MediaServiceObjectDetectorVersions" minOccurs="0"/>
                <xsd:element ref="ns2:MediaServiceGenerationTime" minOccurs="0"/>
                <xsd:element ref="ns2:MediaServiceEventHashCode"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6a547bb-4980-445f-b96c-341fa94de16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DateTaken" ma:index="11" nillable="true" ma:displayName="MediaServiceDateTaken" ma:hidden="true" ma:indexed="true" ma:internalName="MediaServiceDateTaken" ma:readOnly="true">
      <xsd:simpleType>
        <xsd:restriction base="dms:Text"/>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5D9EFE9-362B-44A8-BEF9-4F430481DC25}">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97B78F4A-7782-4C94-8E50-47FAD5BA3AA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6a547bb-4980-445f-b96c-341fa94de16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A7A8440-BBB1-45F5-AD93-E90E20B1C72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33</Slides>
  <Notes>0</Notes>
  <HiddenSlides>0</HiddenSlide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Office Theme</vt:lpstr>
      <vt:lpstr>Module-1</vt:lpstr>
      <vt:lpstr>Introduction to Text Mining:</vt:lpstr>
      <vt:lpstr>Algorithms for Text Mining:</vt:lpstr>
      <vt:lpstr>PowerPoint Presentation</vt:lpstr>
      <vt:lpstr>Natural Language Processing (NLP):</vt:lpstr>
      <vt:lpstr>PowerPoint Presentation</vt:lpstr>
      <vt:lpstr>PowerPoint Presentation</vt:lpstr>
      <vt:lpstr>Machine Learning Algorithms:</vt:lpstr>
      <vt:lpstr>PowerPoint Presentation</vt:lpstr>
      <vt:lpstr>Information Retrieval Algorithms:</vt:lpstr>
      <vt:lpstr>PowerPoint Presentation</vt:lpstr>
      <vt:lpstr>Future Directions- Deep Learning:</vt:lpstr>
      <vt:lpstr>Multimodal Text Analysis:</vt:lpstr>
      <vt:lpstr>Ethical and Social Implications:</vt:lpstr>
      <vt:lpstr>Information Extraction from Text:</vt:lpstr>
      <vt:lpstr>Named Entity Recognition</vt:lpstr>
      <vt:lpstr>Cont..</vt:lpstr>
      <vt:lpstr>Relation extraction</vt:lpstr>
      <vt:lpstr>Unsupervised Information Extraction:</vt:lpstr>
      <vt:lpstr>Cont..</vt:lpstr>
      <vt:lpstr>Tokenization</vt:lpstr>
      <vt:lpstr>Importance of Tokenization:</vt:lpstr>
      <vt:lpstr>Techniques of Tokenization:</vt:lpstr>
      <vt:lpstr>Challenges in Tokenization:</vt:lpstr>
      <vt:lpstr>Stemming</vt:lpstr>
      <vt:lpstr>Importance of Stemming:</vt:lpstr>
      <vt:lpstr>Stemming Algorithms</vt:lpstr>
      <vt:lpstr>Stop Words:</vt:lpstr>
      <vt:lpstr>PowerPoint Presentation</vt:lpstr>
      <vt:lpstr>Approaches to Stop Word Removal:</vt:lpstr>
      <vt:lpstr>N-gram modeling</vt:lpstr>
      <vt:lpstr>Importance of N-gram Modeling:</vt:lpstr>
      <vt:lpstr>Types of N-grams: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Amit Aylani</dc:creator>
  <cp:revision>4</cp:revision>
  <dcterms:created xsi:type="dcterms:W3CDTF">2024-03-02T04:50:05Z</dcterms:created>
  <dcterms:modified xsi:type="dcterms:W3CDTF">2025-02-26T10:16:50Z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0x010100B8C56EF937BE844AA7F7FB9B6AB6AA12</vt:lpwstr>
  </property>
</Properties>
</file>