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2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9144000" cy="5143500" type="screen16x9"/>
  <p:notesSz cx="6858000" cy="9144000"/>
  <p:embeddedFontLst>
    <p:embeddedFont>
      <p:font typeface="Open Sans" panose="020B0604020202020204" charset="0"/>
      <p:regular r:id="rId25"/>
      <p:bold r:id="rId26"/>
      <p:italic r:id="rId27"/>
      <p:boldItalic r:id="rId28"/>
    </p:embeddedFont>
    <p:embeddedFont>
      <p:font typeface="Roboto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562017-976A-F5C8-673B-1502E31BC522}" v="1" dt="2025-04-06T09:50:14.1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2.fntdata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dar Walavalkar" userId="S::kedar.walavalkar@vit.edu.in::087b1686-115c-4b7d-9fb5-56ab3f734601" providerId="AD" clId="Web-{86D8E623-0F57-47AC-8D7C-56DA14641C84}"/>
    <pc:docChg chg="addSld delSld">
      <pc:chgData name="Kedar Walavalkar" userId="S::kedar.walavalkar@vit.edu.in::087b1686-115c-4b7d-9fb5-56ab3f734601" providerId="AD" clId="Web-{86D8E623-0F57-47AC-8D7C-56DA14641C84}" dt="2024-03-25T13:53:55.255" v="1"/>
      <pc:docMkLst>
        <pc:docMk/>
      </pc:docMkLst>
      <pc:sldChg chg="new del">
        <pc:chgData name="Kedar Walavalkar" userId="S::kedar.walavalkar@vit.edu.in::087b1686-115c-4b7d-9fb5-56ab3f734601" providerId="AD" clId="Web-{86D8E623-0F57-47AC-8D7C-56DA14641C84}" dt="2024-03-25T13:53:55.255" v="1"/>
        <pc:sldMkLst>
          <pc:docMk/>
          <pc:sldMk cId="619179601" sldId="275"/>
        </pc:sldMkLst>
      </pc:sldChg>
    </pc:docChg>
  </pc:docChgLst>
  <pc:docChgLst>
    <pc:chgData name="Mandar Thakur" userId="S::mandar.thakur@vit.edu.in::b06254ab-eb13-4887-b260-c364389362ed" providerId="AD" clId="Web-{5C66F221-306E-4333-9CFE-E936BF45640C}"/>
    <pc:docChg chg="modSld">
      <pc:chgData name="Mandar Thakur" userId="S::mandar.thakur@vit.edu.in::b06254ab-eb13-4887-b260-c364389362ed" providerId="AD" clId="Web-{5C66F221-306E-4333-9CFE-E936BF45640C}" dt="2024-05-21T18:33:13.459" v="26" actId="20577"/>
      <pc:docMkLst>
        <pc:docMk/>
      </pc:docMkLst>
      <pc:sldChg chg="modSp">
        <pc:chgData name="Mandar Thakur" userId="S::mandar.thakur@vit.edu.in::b06254ab-eb13-4887-b260-c364389362ed" providerId="AD" clId="Web-{5C66F221-306E-4333-9CFE-E936BF45640C}" dt="2024-05-21T18:32:37.349" v="17" actId="20577"/>
        <pc:sldMkLst>
          <pc:docMk/>
          <pc:sldMk cId="0" sldId="258"/>
        </pc:sldMkLst>
        <pc:spChg chg="mod">
          <ac:chgData name="Mandar Thakur" userId="S::mandar.thakur@vit.edu.in::b06254ab-eb13-4887-b260-c364389362ed" providerId="AD" clId="Web-{5C66F221-306E-4333-9CFE-E936BF45640C}" dt="2024-05-21T18:32:37.349" v="17" actId="20577"/>
          <ac:spMkLst>
            <pc:docMk/>
            <pc:sldMk cId="0" sldId="258"/>
            <ac:spMk id="78" creationId="{00000000-0000-0000-0000-000000000000}"/>
          </ac:spMkLst>
        </pc:spChg>
      </pc:sldChg>
      <pc:sldChg chg="modSp">
        <pc:chgData name="Mandar Thakur" userId="S::mandar.thakur@vit.edu.in::b06254ab-eb13-4887-b260-c364389362ed" providerId="AD" clId="Web-{5C66F221-306E-4333-9CFE-E936BF45640C}" dt="2024-05-21T18:33:13.459" v="26" actId="20577"/>
        <pc:sldMkLst>
          <pc:docMk/>
          <pc:sldMk cId="0" sldId="260"/>
        </pc:sldMkLst>
        <pc:spChg chg="mod">
          <ac:chgData name="Mandar Thakur" userId="S::mandar.thakur@vit.edu.in::b06254ab-eb13-4887-b260-c364389362ed" providerId="AD" clId="Web-{5C66F221-306E-4333-9CFE-E936BF45640C}" dt="2024-05-21T18:33:13.459" v="26" actId="20577"/>
          <ac:spMkLst>
            <pc:docMk/>
            <pc:sldMk cId="0" sldId="260"/>
            <ac:spMk id="90" creationId="{00000000-0000-0000-0000-000000000000}"/>
          </ac:spMkLst>
        </pc:spChg>
      </pc:sldChg>
    </pc:docChg>
  </pc:docChgLst>
  <pc:docChgLst>
    <pc:chgData name="Sanika Dara" userId="S::sanika.dara@vit.edu.in::631ed0e2-7a72-43f5-bdbc-279374b4f091" providerId="AD" clId="Web-{629C7BA1-0809-4FE1-06CF-496EC7B35BA7}"/>
    <pc:docChg chg="modSld sldOrd">
      <pc:chgData name="Sanika Dara" userId="S::sanika.dara@vit.edu.in::631ed0e2-7a72-43f5-bdbc-279374b4f091" providerId="AD" clId="Web-{629C7BA1-0809-4FE1-06CF-496EC7B35BA7}" dt="2024-05-21T15:34:25.850" v="12" actId="14100"/>
      <pc:docMkLst>
        <pc:docMk/>
      </pc:docMkLst>
      <pc:sldChg chg="modSp ord">
        <pc:chgData name="Sanika Dara" userId="S::sanika.dara@vit.edu.in::631ed0e2-7a72-43f5-bdbc-279374b4f091" providerId="AD" clId="Web-{629C7BA1-0809-4FE1-06CF-496EC7B35BA7}" dt="2024-05-21T15:34:25.850" v="12" actId="14100"/>
        <pc:sldMkLst>
          <pc:docMk/>
          <pc:sldMk cId="0" sldId="260"/>
        </pc:sldMkLst>
        <pc:spChg chg="mod">
          <ac:chgData name="Sanika Dara" userId="S::sanika.dara@vit.edu.in::631ed0e2-7a72-43f5-bdbc-279374b4f091" providerId="AD" clId="Web-{629C7BA1-0809-4FE1-06CF-496EC7B35BA7}" dt="2024-05-21T15:34:25.850" v="12" actId="14100"/>
          <ac:spMkLst>
            <pc:docMk/>
            <pc:sldMk cId="0" sldId="260"/>
            <ac:spMk id="89" creationId="{00000000-0000-0000-0000-000000000000}"/>
          </ac:spMkLst>
        </pc:spChg>
        <pc:spChg chg="mod">
          <ac:chgData name="Sanika Dara" userId="S::sanika.dara@vit.edu.in::631ed0e2-7a72-43f5-bdbc-279374b4f091" providerId="AD" clId="Web-{629C7BA1-0809-4FE1-06CF-496EC7B35BA7}" dt="2024-05-21T15:30:16.968" v="8" actId="1076"/>
          <ac:spMkLst>
            <pc:docMk/>
            <pc:sldMk cId="0" sldId="260"/>
            <ac:spMk id="90" creationId="{00000000-0000-0000-0000-000000000000}"/>
          </ac:spMkLst>
        </pc:spChg>
      </pc:sldChg>
      <pc:sldChg chg="ord">
        <pc:chgData name="Sanika Dara" userId="S::sanika.dara@vit.edu.in::631ed0e2-7a72-43f5-bdbc-279374b4f091" providerId="AD" clId="Web-{629C7BA1-0809-4FE1-06CF-496EC7B35BA7}" dt="2024-05-21T15:15:34.866" v="1"/>
        <pc:sldMkLst>
          <pc:docMk/>
          <pc:sldMk cId="0" sldId="261"/>
        </pc:sldMkLst>
      </pc:sldChg>
    </pc:docChg>
  </pc:docChgLst>
  <pc:docChgLst>
    <pc:chgData name="Priyal Dupare" userId="S::priyal.dupare@vit.edu.in::c5dc8ed7-a8e8-4819-a159-f50f79ed0df7" providerId="AD" clId="Web-{69DC0ED5-729A-4923-974B-1175C27E6115}"/>
    <pc:docChg chg="modSld">
      <pc:chgData name="Priyal Dupare" userId="S::priyal.dupare@vit.edu.in::c5dc8ed7-a8e8-4819-a159-f50f79ed0df7" providerId="AD" clId="Web-{69DC0ED5-729A-4923-974B-1175C27E6115}" dt="2024-05-21T17:15:38.945" v="10" actId="14100"/>
      <pc:docMkLst>
        <pc:docMk/>
      </pc:docMkLst>
      <pc:sldChg chg="modSp">
        <pc:chgData name="Priyal Dupare" userId="S::priyal.dupare@vit.edu.in::c5dc8ed7-a8e8-4819-a159-f50f79ed0df7" providerId="AD" clId="Web-{69DC0ED5-729A-4923-974B-1175C27E6115}" dt="2024-05-21T17:15:38.945" v="10" actId="14100"/>
        <pc:sldMkLst>
          <pc:docMk/>
          <pc:sldMk cId="0" sldId="266"/>
        </pc:sldMkLst>
        <pc:spChg chg="mod">
          <ac:chgData name="Priyal Dupare" userId="S::priyal.dupare@vit.edu.in::c5dc8ed7-a8e8-4819-a159-f50f79ed0df7" providerId="AD" clId="Web-{69DC0ED5-729A-4923-974B-1175C27E6115}" dt="2024-05-21T17:15:29.757" v="8" actId="1076"/>
          <ac:spMkLst>
            <pc:docMk/>
            <pc:sldMk cId="0" sldId="266"/>
            <ac:spMk id="130" creationId="{00000000-0000-0000-0000-000000000000}"/>
          </ac:spMkLst>
        </pc:spChg>
        <pc:picChg chg="mod">
          <ac:chgData name="Priyal Dupare" userId="S::priyal.dupare@vit.edu.in::c5dc8ed7-a8e8-4819-a159-f50f79ed0df7" providerId="AD" clId="Web-{69DC0ED5-729A-4923-974B-1175C27E6115}" dt="2024-05-21T17:15:38.945" v="10" actId="14100"/>
          <ac:picMkLst>
            <pc:docMk/>
            <pc:sldMk cId="0" sldId="266"/>
            <ac:picMk id="131" creationId="{00000000-0000-0000-0000-000000000000}"/>
          </ac:picMkLst>
        </pc:picChg>
      </pc:sldChg>
      <pc:sldChg chg="modSp">
        <pc:chgData name="Priyal Dupare" userId="S::priyal.dupare@vit.edu.in::c5dc8ed7-a8e8-4819-a159-f50f79ed0df7" providerId="AD" clId="Web-{69DC0ED5-729A-4923-974B-1175C27E6115}" dt="2024-05-21T16:02:27.570" v="1" actId="20577"/>
        <pc:sldMkLst>
          <pc:docMk/>
          <pc:sldMk cId="0" sldId="270"/>
        </pc:sldMkLst>
        <pc:spChg chg="mod">
          <ac:chgData name="Priyal Dupare" userId="S::priyal.dupare@vit.edu.in::c5dc8ed7-a8e8-4819-a159-f50f79ed0df7" providerId="AD" clId="Web-{69DC0ED5-729A-4923-974B-1175C27E6115}" dt="2024-05-21T16:02:27.570" v="1" actId="20577"/>
          <ac:spMkLst>
            <pc:docMk/>
            <pc:sldMk cId="0" sldId="270"/>
            <ac:spMk id="158" creationId="{00000000-0000-0000-0000-000000000000}"/>
          </ac:spMkLst>
        </pc:spChg>
      </pc:sldChg>
    </pc:docChg>
  </pc:docChgLst>
  <pc:docChgLst>
    <pc:chgData name="Anuja Sawant" userId="S::anuja.sawant@vit.edu.in::abf138e2-4ef8-4cfa-9c4f-6bb01a3d9eec" providerId="AD" clId="Web-{15562017-976A-F5C8-673B-1502E31BC522}"/>
    <pc:docChg chg="modSld">
      <pc:chgData name="Anuja Sawant" userId="S::anuja.sawant@vit.edu.in::abf138e2-4ef8-4cfa-9c4f-6bb01a3d9eec" providerId="AD" clId="Web-{15562017-976A-F5C8-673B-1502E31BC522}" dt="2025-04-06T09:50:14.138" v="0" actId="1076"/>
      <pc:docMkLst>
        <pc:docMk/>
      </pc:docMkLst>
      <pc:sldChg chg="modSp">
        <pc:chgData name="Anuja Sawant" userId="S::anuja.sawant@vit.edu.in::abf138e2-4ef8-4cfa-9c4f-6bb01a3d9eec" providerId="AD" clId="Web-{15562017-976A-F5C8-673B-1502E31BC522}" dt="2025-04-06T09:50:14.138" v="0" actId="1076"/>
        <pc:sldMkLst>
          <pc:docMk/>
          <pc:sldMk cId="0" sldId="269"/>
        </pc:sldMkLst>
        <pc:picChg chg="mod">
          <ac:chgData name="Anuja Sawant" userId="S::anuja.sawant@vit.edu.in::abf138e2-4ef8-4cfa-9c4f-6bb01a3d9eec" providerId="AD" clId="Web-{15562017-976A-F5C8-673B-1502E31BC522}" dt="2025-04-06T09:50:14.138" v="0" actId="1076"/>
          <ac:picMkLst>
            <pc:docMk/>
            <pc:sldMk cId="0" sldId="269"/>
            <ac:picMk id="152" creationId="{00000000-0000-0000-0000-000000000000}"/>
          </ac:picMkLst>
        </pc:picChg>
      </pc:sldChg>
    </pc:docChg>
  </pc:docChgLst>
  <pc:docChgLst>
    <pc:chgData name="Siddhesh Varpe" userId="S::siddhesh.varpe@vit.edu.in::a9c9be3e-77da-453d-8ed1-29847ead2237" providerId="AD" clId="Web-{71AA5DAA-3514-4A08-B639-2A32543FC915}"/>
    <pc:docChg chg="modSld">
      <pc:chgData name="Siddhesh Varpe" userId="S::siddhesh.varpe@vit.edu.in::a9c9be3e-77da-453d-8ed1-29847ead2237" providerId="AD" clId="Web-{71AA5DAA-3514-4A08-B639-2A32543FC915}" dt="2024-05-20T13:32:11.803" v="1" actId="14100"/>
      <pc:docMkLst>
        <pc:docMk/>
      </pc:docMkLst>
      <pc:sldChg chg="modSp">
        <pc:chgData name="Siddhesh Varpe" userId="S::siddhesh.varpe@vit.edu.in::a9c9be3e-77da-453d-8ed1-29847ead2237" providerId="AD" clId="Web-{71AA5DAA-3514-4A08-B639-2A32543FC915}" dt="2024-05-20T13:32:11.803" v="1" actId="14100"/>
        <pc:sldMkLst>
          <pc:docMk/>
          <pc:sldMk cId="0" sldId="268"/>
        </pc:sldMkLst>
        <pc:picChg chg="mod">
          <ac:chgData name="Siddhesh Varpe" userId="S::siddhesh.varpe@vit.edu.in::a9c9be3e-77da-453d-8ed1-29847ead2237" providerId="AD" clId="Web-{71AA5DAA-3514-4A08-B639-2A32543FC915}" dt="2024-05-20T13:32:11.803" v="1" actId="14100"/>
          <ac:picMkLst>
            <pc:docMk/>
            <pc:sldMk cId="0" sldId="268"/>
            <ac:picMk id="145" creationId="{00000000-0000-0000-0000-000000000000}"/>
          </ac:picMkLst>
        </pc:picChg>
      </pc:sldChg>
    </pc:docChg>
  </pc:docChgLst>
  <pc:docChgLst>
    <pc:chgData name="Ved Dahale" userId="S::ved.dahale@vit.edu.in::85b60864-38f2-487c-a094-acc3039aca07" providerId="AD" clId="Web-{A483953F-58D5-5970-F317-4A06B1CC66E3}"/>
    <pc:docChg chg="modSld">
      <pc:chgData name="Ved Dahale" userId="S::ved.dahale@vit.edu.in::85b60864-38f2-487c-a094-acc3039aca07" providerId="AD" clId="Web-{A483953F-58D5-5970-F317-4A06B1CC66E3}" dt="2024-05-22T01:30:15.945" v="0" actId="1076"/>
      <pc:docMkLst>
        <pc:docMk/>
      </pc:docMkLst>
      <pc:sldChg chg="modSp">
        <pc:chgData name="Ved Dahale" userId="S::ved.dahale@vit.edu.in::85b60864-38f2-487c-a094-acc3039aca07" providerId="AD" clId="Web-{A483953F-58D5-5970-F317-4A06B1CC66E3}" dt="2024-05-22T01:30:15.945" v="0" actId="1076"/>
        <pc:sldMkLst>
          <pc:docMk/>
          <pc:sldMk cId="0" sldId="258"/>
        </pc:sldMkLst>
        <pc:spChg chg="mod">
          <ac:chgData name="Ved Dahale" userId="S::ved.dahale@vit.edu.in::85b60864-38f2-487c-a094-acc3039aca07" providerId="AD" clId="Web-{A483953F-58D5-5970-F317-4A06B1CC66E3}" dt="2024-05-22T01:30:15.945" v="0" actId="1076"/>
          <ac:spMkLst>
            <pc:docMk/>
            <pc:sldMk cId="0" sldId="258"/>
            <ac:spMk id="78" creationId="{00000000-0000-0000-0000-000000000000}"/>
          </ac:spMkLst>
        </pc:spChg>
      </pc:sldChg>
    </pc:docChg>
  </pc:docChgLst>
  <pc:docChgLst>
    <pc:chgData name="Shrishti Dogra" userId="S::shrishti.dogra@vit.edu.in::d86d5ba2-ecdc-46f7-8b5d-2159689f4468" providerId="AD" clId="Web-{869DB78F-41D5-ACC8-5C4D-795961D08E25}"/>
    <pc:docChg chg="modSld">
      <pc:chgData name="Shrishti Dogra" userId="S::shrishti.dogra@vit.edu.in::d86d5ba2-ecdc-46f7-8b5d-2159689f4468" providerId="AD" clId="Web-{869DB78F-41D5-ACC8-5C4D-795961D08E25}" dt="2024-05-21T19:54:12.311" v="4" actId="1076"/>
      <pc:docMkLst>
        <pc:docMk/>
      </pc:docMkLst>
      <pc:sldChg chg="modSp">
        <pc:chgData name="Shrishti Dogra" userId="S::shrishti.dogra@vit.edu.in::d86d5ba2-ecdc-46f7-8b5d-2159689f4468" providerId="AD" clId="Web-{869DB78F-41D5-ACC8-5C4D-795961D08E25}" dt="2024-05-21T19:12:01.807" v="0" actId="1076"/>
        <pc:sldMkLst>
          <pc:docMk/>
          <pc:sldMk cId="0" sldId="263"/>
        </pc:sldMkLst>
        <pc:picChg chg="mod">
          <ac:chgData name="Shrishti Dogra" userId="S::shrishti.dogra@vit.edu.in::d86d5ba2-ecdc-46f7-8b5d-2159689f4468" providerId="AD" clId="Web-{869DB78F-41D5-ACC8-5C4D-795961D08E25}" dt="2024-05-21T19:12:01.807" v="0" actId="1076"/>
          <ac:picMkLst>
            <pc:docMk/>
            <pc:sldMk cId="0" sldId="263"/>
            <ac:picMk id="112" creationId="{00000000-0000-0000-0000-000000000000}"/>
          </ac:picMkLst>
        </pc:picChg>
      </pc:sldChg>
      <pc:sldChg chg="modSp">
        <pc:chgData name="Shrishti Dogra" userId="S::shrishti.dogra@vit.edu.in::d86d5ba2-ecdc-46f7-8b5d-2159689f4468" providerId="AD" clId="Web-{869DB78F-41D5-ACC8-5C4D-795961D08E25}" dt="2024-05-21T19:14:32.874" v="3" actId="1076"/>
        <pc:sldMkLst>
          <pc:docMk/>
          <pc:sldMk cId="0" sldId="268"/>
        </pc:sldMkLst>
        <pc:picChg chg="mod">
          <ac:chgData name="Shrishti Dogra" userId="S::shrishti.dogra@vit.edu.in::d86d5ba2-ecdc-46f7-8b5d-2159689f4468" providerId="AD" clId="Web-{869DB78F-41D5-ACC8-5C4D-795961D08E25}" dt="2024-05-21T19:14:32.874" v="3" actId="1076"/>
          <ac:picMkLst>
            <pc:docMk/>
            <pc:sldMk cId="0" sldId="268"/>
            <ac:picMk id="145" creationId="{00000000-0000-0000-0000-000000000000}"/>
          </ac:picMkLst>
        </pc:picChg>
      </pc:sldChg>
      <pc:sldChg chg="modSp">
        <pc:chgData name="Shrishti Dogra" userId="S::shrishti.dogra@vit.edu.in::d86d5ba2-ecdc-46f7-8b5d-2159689f4468" providerId="AD" clId="Web-{869DB78F-41D5-ACC8-5C4D-795961D08E25}" dt="2024-05-21T19:54:12.311" v="4" actId="1076"/>
        <pc:sldMkLst>
          <pc:docMk/>
          <pc:sldMk cId="0" sldId="269"/>
        </pc:sldMkLst>
        <pc:picChg chg="mod">
          <ac:chgData name="Shrishti Dogra" userId="S::shrishti.dogra@vit.edu.in::d86d5ba2-ecdc-46f7-8b5d-2159689f4468" providerId="AD" clId="Web-{869DB78F-41D5-ACC8-5C4D-795961D08E25}" dt="2024-05-21T19:54:12.311" v="4" actId="1076"/>
          <ac:picMkLst>
            <pc:docMk/>
            <pc:sldMk cId="0" sldId="269"/>
            <ac:picMk id="152" creationId="{00000000-0000-0000-0000-000000000000}"/>
          </ac:picMkLst>
        </pc:picChg>
      </pc:sldChg>
    </pc:docChg>
  </pc:docChgLst>
  <pc:docChgLst>
    <pc:chgData name="Ved Dahale" userId="S::ved.dahale@vit.edu.in::85b60864-38f2-487c-a094-acc3039aca07" providerId="AD" clId="Web-{B69CECAE-EC1E-07EB-87C4-6666D75567CB}"/>
    <pc:docChg chg="modSld">
      <pc:chgData name="Ved Dahale" userId="S::ved.dahale@vit.edu.in::85b60864-38f2-487c-a094-acc3039aca07" providerId="AD" clId="Web-{B69CECAE-EC1E-07EB-87C4-6666D75567CB}" dt="2024-03-24T15:09:27.932" v="0" actId="1076"/>
      <pc:docMkLst>
        <pc:docMk/>
      </pc:docMkLst>
      <pc:sldChg chg="modSp">
        <pc:chgData name="Ved Dahale" userId="S::ved.dahale@vit.edu.in::85b60864-38f2-487c-a094-acc3039aca07" providerId="AD" clId="Web-{B69CECAE-EC1E-07EB-87C4-6666D75567CB}" dt="2024-03-24T15:09:27.932" v="0" actId="1076"/>
        <pc:sldMkLst>
          <pc:docMk/>
          <pc:sldMk cId="0" sldId="258"/>
        </pc:sldMkLst>
        <pc:spChg chg="mod">
          <ac:chgData name="Ved Dahale" userId="S::ved.dahale@vit.edu.in::85b60864-38f2-487c-a094-acc3039aca07" providerId="AD" clId="Web-{B69CECAE-EC1E-07EB-87C4-6666D75567CB}" dt="2024-03-24T15:09:27.932" v="0" actId="1076"/>
          <ac:spMkLst>
            <pc:docMk/>
            <pc:sldMk cId="0" sldId="258"/>
            <ac:spMk id="78" creationId="{00000000-0000-0000-0000-000000000000}"/>
          </ac:spMkLst>
        </pc:spChg>
      </pc:sldChg>
    </pc:docChg>
  </pc:docChgLst>
  <pc:docChgLst>
    <pc:chgData name="Vaishnavi  Patil" userId="S::vaishnavi.patil21@vit.edu.in::f99d3bf3-c59b-4c57-8889-fdcae18bef97" providerId="AD" clId="Web-{65C3D646-EF2C-B036-9731-123ED4478143}"/>
    <pc:docChg chg="sldOrd">
      <pc:chgData name="Vaishnavi  Patil" userId="S::vaishnavi.patil21@vit.edu.in::f99d3bf3-c59b-4c57-8889-fdcae18bef97" providerId="AD" clId="Web-{65C3D646-EF2C-B036-9731-123ED4478143}" dt="2024-03-24T07:41:36.084" v="1"/>
      <pc:docMkLst>
        <pc:docMk/>
      </pc:docMkLst>
      <pc:sldChg chg="ord">
        <pc:chgData name="Vaishnavi  Patil" userId="S::vaishnavi.patil21@vit.edu.in::f99d3bf3-c59b-4c57-8889-fdcae18bef97" providerId="AD" clId="Web-{65C3D646-EF2C-B036-9731-123ED4478143}" dt="2024-03-24T07:41:36.084" v="1"/>
        <pc:sldMkLst>
          <pc:docMk/>
          <pc:sldMk cId="0" sldId="271"/>
        </pc:sldMkLst>
      </pc:sldChg>
    </pc:docChg>
  </pc:docChgLst>
  <pc:docChgLst>
    <pc:chgData name="Siddhesh Varpe" userId="S::siddhesh.varpe@vit.edu.in::a9c9be3e-77da-453d-8ed1-29847ead2237" providerId="AD" clId="Web-{B4C9BB64-1C08-4D9B-9FCB-AD5C6809FEEF}"/>
    <pc:docChg chg="modSld">
      <pc:chgData name="Siddhesh Varpe" userId="S::siddhesh.varpe@vit.edu.in::a9c9be3e-77da-453d-8ed1-29847ead2237" providerId="AD" clId="Web-{B4C9BB64-1C08-4D9B-9FCB-AD5C6809FEEF}" dt="2024-03-24T05:21:44.538" v="1" actId="1076"/>
      <pc:docMkLst>
        <pc:docMk/>
      </pc:docMkLst>
      <pc:sldChg chg="modSp">
        <pc:chgData name="Siddhesh Varpe" userId="S::siddhesh.varpe@vit.edu.in::a9c9be3e-77da-453d-8ed1-29847ead2237" providerId="AD" clId="Web-{B4C9BB64-1C08-4D9B-9FCB-AD5C6809FEEF}" dt="2024-03-24T05:21:44.538" v="1" actId="1076"/>
        <pc:sldMkLst>
          <pc:docMk/>
          <pc:sldMk cId="0" sldId="269"/>
        </pc:sldMkLst>
        <pc:picChg chg="mod">
          <ac:chgData name="Siddhesh Varpe" userId="S::siddhesh.varpe@vit.edu.in::a9c9be3e-77da-453d-8ed1-29847ead2237" providerId="AD" clId="Web-{B4C9BB64-1C08-4D9B-9FCB-AD5C6809FEEF}" dt="2024-03-24T05:21:44.538" v="1" actId="1076"/>
          <ac:picMkLst>
            <pc:docMk/>
            <pc:sldMk cId="0" sldId="269"/>
            <ac:picMk id="152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c63271dada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c63271dada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c63271dada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c63271dada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c63271dada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c63271dada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c63271dada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c63271dada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c63271dada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c63271dada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c63271dada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c63271dada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c63271dada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c63271dada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c63271dada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c63271dada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c63271dada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c63271dada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c79a6d2a8b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c79a6d2a8b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c63271dad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c63271dad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c63271dad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c63271dad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c63271dad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c63271dad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c63271dada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c63271dada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c63271dada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c63271dada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c63271dada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c63271dada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c63271dada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c63271dada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c63271dada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c63271dada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liwc.net/" TargetMode="External"/><Relationship Id="rId3" Type="http://schemas.openxmlformats.org/officeDocument/2006/relationships/hyperlink" Target="http://discovertext.com/" TargetMode="External"/><Relationship Id="rId7" Type="http://schemas.openxmlformats.org/officeDocument/2006/relationships/hyperlink" Target="https://netlytic.or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twitonomy.com/" TargetMode="External"/><Relationship Id="rId5" Type="http://schemas.openxmlformats.org/officeDocument/2006/relationships/hyperlink" Target="https://www.tweetarchivist.com/" TargetMode="External"/><Relationship Id="rId4" Type="http://schemas.openxmlformats.org/officeDocument/2006/relationships/hyperlink" Target="http://www.lexalytics.com/" TargetMode="External"/><Relationship Id="rId9" Type="http://schemas.openxmlformats.org/officeDocument/2006/relationships/hyperlink" Target="http://voyant-tools.org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flyertalk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bg2">
                    <a:lumMod val="50000"/>
                  </a:schemeClr>
                </a:solidFill>
              </a:rPr>
              <a:t>3. Social Media Text Analytics</a:t>
            </a:r>
            <a:endParaRPr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A4B0F7-70DD-58C7-C145-FD46733E1E33}"/>
              </a:ext>
            </a:extLst>
          </p:cNvPr>
          <p:cNvSpPr txBox="1"/>
          <p:nvPr/>
        </p:nvSpPr>
        <p:spPr>
          <a:xfrm>
            <a:off x="4170556" y="332306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Amit Aylani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</a:t>
            </a:r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100965" lvl="0" indent="-342900" algn="just" rtl="0">
              <a:lnSpc>
                <a:spcPct val="102916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 b="1">
                <a:latin typeface="Roboto"/>
                <a:ea typeface="Roboto"/>
                <a:cs typeface="Roboto"/>
                <a:sym typeface="Roboto"/>
              </a:rPr>
              <a:t>Step 1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: It breaks the document into its basic parts of speech, called POS tags, which identify the structural elements of a sentence (e.g. nouns, </a:t>
            </a:r>
            <a:r>
              <a:rPr lang="en" sz="1400" err="1">
                <a:latin typeface="Roboto"/>
                <a:ea typeface="Roboto"/>
                <a:cs typeface="Roboto"/>
                <a:sym typeface="Roboto"/>
              </a:rPr>
              <a:t>adjectives,verbs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, and adverbs).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marL="457200" marR="99695" lvl="0" indent="-342900" algn="just" rtl="0">
              <a:lnSpc>
                <a:spcPct val="102916"/>
              </a:lnSpc>
              <a:spcBef>
                <a:spcPts val="50"/>
              </a:spcBef>
              <a:spcAft>
                <a:spcPts val="0"/>
              </a:spcAft>
              <a:buSzPts val="1800"/>
              <a:buChar char="●"/>
            </a:pPr>
            <a:r>
              <a:rPr lang="en" sz="1400" b="1">
                <a:latin typeface="Roboto"/>
                <a:ea typeface="Roboto"/>
                <a:cs typeface="Roboto"/>
                <a:sym typeface="Roboto"/>
              </a:rPr>
              <a:t>Step 2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: Algorithms identify sentiment-bearing phrases like “terrible service” or “cool atmosphere.”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marL="457200" marR="99695" lvl="0" indent="-342900" algn="just" rtl="0">
              <a:lnSpc>
                <a:spcPct val="102916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 b="1">
                <a:latin typeface="Roboto"/>
                <a:ea typeface="Roboto"/>
                <a:cs typeface="Roboto"/>
                <a:sym typeface="Roboto"/>
              </a:rPr>
              <a:t>Step 3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: Each sentiment-bearing phrase earns a score based on a logarithmic scale ranging from negative ten to positive ten.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marL="457200" marR="99695" lvl="0" indent="-342900" algn="just" rtl="0">
              <a:lnSpc>
                <a:spcPct val="102916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400" b="1">
                <a:latin typeface="Roboto"/>
                <a:ea typeface="Roboto"/>
                <a:cs typeface="Roboto"/>
                <a:sym typeface="Roboto"/>
              </a:rPr>
              <a:t>Step 4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: Next, the scores are combined to determine the overall sentiment of the document or sentence. Document scores range between negative two and positive two. For example, to calculate the sentiment of a phrase such as “terrible service,” </a:t>
            </a:r>
            <a:r>
              <a:rPr lang="en" sz="1400" err="1">
                <a:latin typeface="Roboto"/>
                <a:ea typeface="Roboto"/>
                <a:cs typeface="Roboto"/>
                <a:sym typeface="Roboto"/>
              </a:rPr>
              <a:t>Semantria</a:t>
            </a:r>
            <a:r>
              <a:rPr lang="en" sz="1400">
                <a:latin typeface="Roboto"/>
                <a:ea typeface="Roboto"/>
                <a:cs typeface="Roboto"/>
                <a:sym typeface="Roboto"/>
              </a:rPr>
              <a:t> uses search engine queries similar to the following: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marL="457200" marR="2200910" lvl="0" indent="-342900" algn="l" rtl="0">
              <a:lnSpc>
                <a:spcPct val="106666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050">
                <a:latin typeface="Roboto"/>
                <a:ea typeface="Roboto"/>
                <a:cs typeface="Roboto"/>
                <a:sym typeface="Roboto"/>
              </a:rPr>
              <a:t>“(Terrible service) near (good, wonderful, spectacular)” “(Terrible service) near (bad, horrible, awful)”</a:t>
            </a:r>
            <a:endParaRPr sz="1050">
              <a:latin typeface="Roboto"/>
              <a:ea typeface="Roboto"/>
              <a:cs typeface="Roboto"/>
              <a:sym typeface="Roboto"/>
            </a:endParaRPr>
          </a:p>
          <a:p>
            <a:pPr marL="457200" marR="99695" lvl="0" indent="-342900" algn="just" rtl="0">
              <a:lnSpc>
                <a:spcPct val="102916"/>
              </a:lnSpc>
              <a:spcBef>
                <a:spcPts val="89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400">
                <a:latin typeface="Roboto"/>
                <a:ea typeface="Roboto"/>
                <a:cs typeface="Roboto"/>
                <a:sym typeface="Roboto"/>
              </a:rPr>
              <a:t>Each result is added to a hit count; these are then combined using a mathematical operation called “log odds ratio” to determine the final score of a given phrase.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Intention Mining</a:t>
            </a:r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body" idx="1"/>
          </p:nvPr>
        </p:nvSpPr>
        <p:spPr>
          <a:xfrm>
            <a:off x="311700" y="1387769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29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Intention mining involves </a:t>
            </a:r>
            <a:r>
              <a:rPr lang="en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discovering users' intentions (such as desire, wish, or intention to buy) </a:t>
            </a: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from natural language social media text.</a:t>
            </a:r>
            <a:endParaRPr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Companies can use intention mining </a:t>
            </a:r>
            <a:r>
              <a:rPr lang="en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to identify potential customers </a:t>
            </a: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and </a:t>
            </a:r>
            <a:r>
              <a:rPr lang="en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service existing customers </a:t>
            </a: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who have issues with a product.</a:t>
            </a:r>
            <a:endParaRPr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Examples of intention-bearing phrases include </a:t>
            </a:r>
            <a:r>
              <a:rPr lang="en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"buy," "purchase,"</a:t>
            </a: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and</a:t>
            </a:r>
            <a:r>
              <a:rPr lang="en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"quit."</a:t>
            </a:r>
            <a:endParaRPr b="1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Tools like </a:t>
            </a:r>
            <a:r>
              <a:rPr lang="en" b="1" err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Semantria</a:t>
            </a:r>
            <a:r>
              <a:rPr lang="en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can be used to mine intentions from social media text.</a:t>
            </a:r>
            <a:endParaRPr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Intention mining</a:t>
            </a: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can provide valuable insights into the </a:t>
            </a:r>
            <a:r>
              <a:rPr lang="en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needs and desires of social media users.</a:t>
            </a:r>
            <a:endParaRPr b="1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9494" y="280194"/>
            <a:ext cx="1540882" cy="1000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Trends Mining</a:t>
            </a:r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290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Trends mining, also known as predictive analytics, uses large amounts of historical and real-time social media data to predict future events.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It involves </a:t>
            </a:r>
            <a:r>
              <a:rPr lang="en" b="1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identifying patterns and trends</a:t>
            </a: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in social media data to </a:t>
            </a:r>
            <a:r>
              <a:rPr lang="en" b="1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improve products, services, or customer satisfaction.</a:t>
            </a:r>
            <a:endParaRPr b="1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Techniques used in trends mining include </a:t>
            </a:r>
            <a:r>
              <a:rPr lang="en" b="1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machine learning, data mining, and social network analysis.</a:t>
            </a:r>
            <a:endParaRPr b="1"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Predictive analytics using business data has been used in various industries, but social media predictive analytics is still an emerging practice.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Trends mining can provide </a:t>
            </a:r>
            <a:r>
              <a:rPr lang="en" b="1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valuable insights</a:t>
            </a: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for businesses and organizations looking to anticipate the needs and desires of their customers.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3549" y="113900"/>
            <a:ext cx="1538534" cy="11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 Mining</a:t>
            </a:r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Concept mining is a method for </a:t>
            </a:r>
            <a:r>
              <a:rPr lang="en" b="1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extracting ideas</a:t>
            </a: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" b="1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concepts</a:t>
            </a: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from documents.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It is used to </a:t>
            </a:r>
            <a:r>
              <a:rPr lang="en" b="1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classify, cluster,</a:t>
            </a: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" b="1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rank </a:t>
            </a: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these ideas.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Concept mining is different from text mining, which focuses on extracting specific information rather than broader ideas and concepts.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Examples of documents that can be analyzed using concept mining include social media text, web pages, and news transcripts.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2230" y="126236"/>
            <a:ext cx="1850070" cy="11557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in Text Analytics</a:t>
            </a:r>
            <a:endParaRPr/>
          </a:p>
        </p:txBody>
      </p:sp>
      <p:sp>
        <p:nvSpPr>
          <p:cNvPr id="151" name="Google Shape;151;p2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3583" y="1144808"/>
            <a:ext cx="4785775" cy="3706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Analytics Tools</a:t>
            </a:r>
            <a:endParaRPr/>
          </a:p>
        </p:txBody>
      </p:sp>
      <p:sp>
        <p:nvSpPr>
          <p:cNvPr id="158" name="Google Shape;158;p27"/>
          <p:cNvSpPr txBox="1">
            <a:spLocks noGrp="1"/>
          </p:cNvSpPr>
          <p:nvPr>
            <p:ph type="body" idx="1"/>
          </p:nvPr>
        </p:nvSpPr>
        <p:spPr>
          <a:xfrm>
            <a:off x="258600" y="11524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99695" lvl="0" indent="-298450" algn="just" rtl="0">
              <a:lnSpc>
                <a:spcPct val="102916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b="1" err="1">
                <a:latin typeface="Roboto"/>
                <a:ea typeface="Roboto"/>
                <a:cs typeface="Roboto"/>
                <a:sym typeface="Roboto"/>
              </a:rPr>
              <a:t>Discovertext</a:t>
            </a:r>
            <a:r>
              <a:rPr lang="en" sz="1100" b="1"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" sz="1100" err="1">
                <a:latin typeface="Roboto"/>
                <a:ea typeface="Roboto"/>
                <a:cs typeface="Roboto"/>
                <a:sym typeface="Roboto"/>
              </a:rPr>
              <a:t>Discovertext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" sz="1100"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/>
              </a:rPr>
              <a:t>http://discovertext.com/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) is a powerful platform for collecting, cleaning, and analyzing text and social media data streams.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marL="457200" marR="100330" lvl="0" indent="-298450" algn="just" rtl="0">
              <a:lnSpc>
                <a:spcPct val="102916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b="1" err="1">
                <a:latin typeface="Roboto"/>
                <a:ea typeface="Roboto"/>
                <a:cs typeface="Roboto"/>
                <a:sym typeface="Roboto"/>
              </a:rPr>
              <a:t>Lexalytics</a:t>
            </a:r>
            <a:r>
              <a:rPr lang="en" sz="1100" b="1"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" sz="1100" err="1">
                <a:latin typeface="Roboto"/>
                <a:ea typeface="Roboto"/>
                <a:cs typeface="Roboto"/>
                <a:sym typeface="Roboto"/>
              </a:rPr>
              <a:t>Lexalytics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" sz="1100"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/>
              </a:rPr>
              <a:t>http://www.lexalytics.com/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) is a social media text and semantic analysis tool for social media platforms, including Twitter, Facebook, blogs, </a:t>
            </a:r>
            <a:r>
              <a:rPr lang="en" sz="1100" i="1">
                <a:latin typeface="Roboto"/>
                <a:ea typeface="Roboto"/>
                <a:cs typeface="Roboto"/>
                <a:sym typeface="Roboto"/>
              </a:rPr>
              <a:t>etc.</a:t>
            </a:r>
            <a:endParaRPr sz="1100" i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endParaRPr sz="1100" i="1">
              <a:latin typeface="Roboto"/>
              <a:ea typeface="Roboto"/>
              <a:cs typeface="Roboto"/>
              <a:sym typeface="Roboto"/>
            </a:endParaRPr>
          </a:p>
          <a:p>
            <a:pPr marL="457200" marR="100330" lvl="0" indent="-298450" algn="just" rtl="0">
              <a:lnSpc>
                <a:spcPct val="102916"/>
              </a:lnSpc>
              <a:spcBef>
                <a:spcPts val="5"/>
              </a:spcBef>
              <a:spcAft>
                <a:spcPts val="0"/>
              </a:spcAft>
              <a:buSzPts val="1100"/>
              <a:buChar char="●"/>
            </a:pPr>
            <a:r>
              <a:rPr lang="en" sz="1100" b="1">
                <a:latin typeface="Roboto"/>
                <a:ea typeface="Roboto"/>
                <a:cs typeface="Roboto"/>
                <a:sym typeface="Roboto"/>
              </a:rPr>
              <a:t>Tweet Archivist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: Tweet Archivist (</a:t>
            </a:r>
            <a:r>
              <a:rPr lang="en" sz="1100"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/>
              </a:rPr>
              <a:t>https://www.tweetarchivist.com/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) is focused on searching, archiving, analyzing, and visualizing tweets based on a search term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just" rtl="0">
              <a:lnSpc>
                <a:spcPct val="100000"/>
              </a:lnSpc>
              <a:spcBef>
                <a:spcPts val="385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 sz="1100">
                <a:latin typeface="Roboto"/>
                <a:ea typeface="Roboto"/>
                <a:cs typeface="Roboto"/>
                <a:sym typeface="Roboto"/>
              </a:rPr>
              <a:t>or hashtag (#).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marL="457200" marR="99695" lvl="0" indent="-298450" algn="just" rtl="0">
              <a:lnSpc>
                <a:spcPct val="102916"/>
              </a:lnSpc>
              <a:spcBef>
                <a:spcPts val="5"/>
              </a:spcBef>
              <a:spcAft>
                <a:spcPts val="0"/>
              </a:spcAft>
              <a:buSzPts val="1100"/>
              <a:buChar char="●"/>
            </a:pPr>
            <a:r>
              <a:rPr lang="en" sz="1100" b="1" err="1">
                <a:latin typeface="Roboto"/>
                <a:ea typeface="Roboto"/>
                <a:cs typeface="Roboto"/>
                <a:sym typeface="Roboto"/>
              </a:rPr>
              <a:t>Twitonomy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" sz="1100" err="1">
                <a:latin typeface="Roboto"/>
                <a:ea typeface="Roboto"/>
                <a:cs typeface="Roboto"/>
                <a:sym typeface="Roboto"/>
              </a:rPr>
              <a:t>Twitonomy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" sz="1100"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6"/>
              </a:rPr>
              <a:t>https://www.twitonomy.com/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) is a Twitter analytics tool for getting detailed and visual analytics on tweets, retweets, replies, mentions, hashtags, followers, </a:t>
            </a:r>
            <a:r>
              <a:rPr lang="en" sz="1100" i="1">
                <a:latin typeface="Roboto"/>
                <a:ea typeface="Roboto"/>
                <a:cs typeface="Roboto"/>
                <a:sym typeface="Roboto"/>
              </a:rPr>
              <a:t>etc.</a:t>
            </a:r>
            <a:endParaRPr sz="1100" i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endParaRPr sz="1100" i="1">
              <a:latin typeface="Roboto"/>
              <a:ea typeface="Roboto"/>
              <a:cs typeface="Roboto"/>
              <a:sym typeface="Roboto"/>
            </a:endParaRPr>
          </a:p>
          <a:p>
            <a:pPr marL="457200" marR="99695" lvl="0" indent="-298450" algn="just" rtl="0">
              <a:lnSpc>
                <a:spcPct val="102916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b="1" err="1">
                <a:latin typeface="Roboto"/>
                <a:ea typeface="Roboto"/>
                <a:cs typeface="Roboto"/>
                <a:sym typeface="Roboto"/>
              </a:rPr>
              <a:t>Netlytic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" sz="1100" err="1">
                <a:latin typeface="Roboto"/>
                <a:ea typeface="Roboto"/>
                <a:cs typeface="Roboto"/>
                <a:sym typeface="Roboto"/>
              </a:rPr>
              <a:t>Netlytic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" sz="1100"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7"/>
              </a:rPr>
              <a:t>https://netlytic.org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) is a cloud-based text and social network analytics platform for social media text that discovers social networks from online conversations on social media sites.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marL="457200" marR="99695" lvl="0" indent="-298450" algn="just" rtl="0">
              <a:lnSpc>
                <a:spcPct val="102916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b="1">
                <a:latin typeface="Roboto"/>
                <a:ea typeface="Roboto"/>
                <a:cs typeface="Roboto"/>
                <a:sym typeface="Roboto"/>
              </a:rPr>
              <a:t>LIWC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: Linguistic Inquiry and Word Count (LIWC) is a text analysis tool for analyzing emotional, cognitive, structural, and process components present in individuals’ verbal and written speech samples: </a:t>
            </a:r>
            <a:r>
              <a:rPr lang="en" sz="1100"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8"/>
              </a:rPr>
              <a:t>http://www.liwc.net/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marL="457200" marR="100330" lvl="0" indent="-298450" algn="just" rtl="0">
              <a:lnSpc>
                <a:spcPct val="102916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b="1">
                <a:latin typeface="Roboto"/>
                <a:ea typeface="Roboto"/>
                <a:cs typeface="Roboto"/>
                <a:sym typeface="Roboto"/>
              </a:rPr>
              <a:t>Voyant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: Voyant (</a:t>
            </a:r>
            <a:r>
              <a:rPr lang="en" sz="1100"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9"/>
              </a:rPr>
              <a:t>http://voyant-tools.org/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) is a web-based text reading and analysis. With Voyant, a body of text can be read from a file or directly exported from a website.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>
            <a:spLocks noGrp="1"/>
          </p:cNvSpPr>
          <p:nvPr>
            <p:ph type="title"/>
          </p:nvPr>
        </p:nvSpPr>
        <p:spPr>
          <a:xfrm>
            <a:off x="251000" y="10365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</a:t>
            </a:r>
            <a:endParaRPr/>
          </a:p>
        </p:txBody>
      </p:sp>
      <p:sp>
        <p:nvSpPr>
          <p:cNvPr id="164" name="Google Shape;164;p28"/>
          <p:cNvSpPr txBox="1">
            <a:spLocks noGrp="1"/>
          </p:cNvSpPr>
          <p:nvPr>
            <p:ph type="body" idx="1"/>
          </p:nvPr>
        </p:nvSpPr>
        <p:spPr>
          <a:xfrm>
            <a:off x="251000" y="811050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FlyerTalk.com, is a company that specializes in products and services for frequent travelers. The website features chat boards and discussions about the latest travel information and loyalty programs for airlines and hotels. 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FlyerTalk.com wanted to analyze the large amount of customer feedback and opinions expressed on their website.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Roboto"/>
              <a:buChar char="●"/>
            </a:pP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They used the SPSS software for analysis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Data collection</a:t>
            </a: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involved using web scraping techniques to crawl and scrape the website for specific information, and store and screen scrape the data into a structured format. 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Text coding and categorization</a:t>
            </a: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involved assigning codes and categories to the data to make it easier to analyze. 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Finally, </a:t>
            </a:r>
            <a:r>
              <a:rPr lang="en" b="1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text mining and visualization</a:t>
            </a:r>
            <a:r>
              <a:rPr lang="en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involved using statistical analysis and visual representation of the data to draw insights and conclusions.F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>
            <a:spLocks noGrp="1"/>
          </p:cNvSpPr>
          <p:nvPr>
            <p:ph type="title"/>
          </p:nvPr>
        </p:nvSpPr>
        <p:spPr>
          <a:xfrm>
            <a:off x="7325" y="14917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173990" marR="210820" lvl="0" indent="0" algn="ctr" rtl="0">
              <a:spcBef>
                <a:spcPts val="485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33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Semantria detailed analysis report</a:t>
            </a:r>
            <a:endParaRPr sz="3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/>
          </a:p>
        </p:txBody>
      </p:sp>
      <p:sp>
        <p:nvSpPr>
          <p:cNvPr id="170" name="Google Shape;170;p29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1" name="Google Shape;1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100" y="716300"/>
            <a:ext cx="8094825" cy="432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177" name="Google Shape;177;p3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What is text analytics, and why it is useful?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Differentiate between static and dynamic social media text.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Discuss different social media texts.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Explain the four main purposes of social media text analytics.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Explain the typical social media text analysis steps.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Tool - SPSS-https://www.ibm.com/account/reg/in-en/signup?formid=urx-19774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>
            <a:spLocks noGrp="1"/>
          </p:cNvSpPr>
          <p:nvPr>
            <p:ph type="title"/>
          </p:nvPr>
        </p:nvSpPr>
        <p:spPr>
          <a:xfrm>
            <a:off x="418375" y="221805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!!</a:t>
            </a:r>
            <a:endParaRPr/>
          </a:p>
        </p:txBody>
      </p:sp>
      <p:sp>
        <p:nvSpPr>
          <p:cNvPr id="183" name="Google Shape;183;p3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114300" lvl="0" indent="-381000" algn="l" rtl="0">
              <a:lnSpc>
                <a:spcPct val="115000"/>
              </a:lnSpc>
              <a:spcBef>
                <a:spcPts val="10"/>
              </a:spcBef>
              <a:spcAft>
                <a:spcPts val="0"/>
              </a:spcAft>
              <a:buSzPts val="2400"/>
              <a:buFont typeface="Roboto"/>
              <a:buChar char="●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Social Media Text Analytics -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914400" marR="114300" lvl="1" indent="-381000" algn="l" rtl="0">
              <a:lnSpc>
                <a:spcPct val="115000"/>
              </a:lnSpc>
              <a:spcBef>
                <a:spcPts val="10"/>
              </a:spcBef>
              <a:spcAft>
                <a:spcPts val="0"/>
              </a:spcAft>
              <a:buSzPts val="24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Types of Social Media Text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914400" marR="114300" lvl="1" indent="-381000" algn="l" rtl="0">
              <a:lnSpc>
                <a:spcPct val="115000"/>
              </a:lnSpc>
              <a:spcBef>
                <a:spcPts val="10"/>
              </a:spcBef>
              <a:spcAft>
                <a:spcPts val="0"/>
              </a:spcAft>
              <a:buSzPts val="24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Purpose of Text Analytics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914400" marR="114300" lvl="1" indent="-381000" algn="l" rtl="0">
              <a:lnSpc>
                <a:spcPct val="115000"/>
              </a:lnSpc>
              <a:spcBef>
                <a:spcPts val="10"/>
              </a:spcBef>
              <a:spcAft>
                <a:spcPts val="0"/>
              </a:spcAft>
              <a:buSzPts val="24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Steps in Text Analytics 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914400" marR="114300" lvl="1" indent="-381000" algn="l" rtl="0">
              <a:lnSpc>
                <a:spcPct val="115000"/>
              </a:lnSpc>
              <a:spcBef>
                <a:spcPts val="10"/>
              </a:spcBef>
              <a:spcAft>
                <a:spcPts val="0"/>
              </a:spcAft>
              <a:buSzPts val="2400"/>
              <a:buFont typeface="Roboto"/>
              <a:buChar char="○"/>
            </a:pPr>
            <a:r>
              <a:rPr lang="en" sz="2400">
                <a:latin typeface="Roboto"/>
                <a:ea typeface="Roboto"/>
                <a:cs typeface="Roboto"/>
                <a:sym typeface="Roboto"/>
              </a:rPr>
              <a:t>Social Media Text Analysis Tools</a:t>
            </a:r>
            <a:endParaRPr sz="240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2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Media Text Analytics</a:t>
            </a:r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303536" y="686661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29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Social media text analytics is a technique for </a:t>
            </a:r>
            <a:r>
              <a:rPr lang="en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extracting and analyzing business insights </a:t>
            </a: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from the textual content of social media platforms.</a:t>
            </a:r>
            <a:endParaRPr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It can be used to </a:t>
            </a:r>
            <a:r>
              <a:rPr lang="en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understand emotions and sentiments expressed</a:t>
            </a: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in user-generated content related to a brand or product.</a:t>
            </a:r>
            <a:endParaRPr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Text analytics has roots in various fields such as </a:t>
            </a:r>
            <a:r>
              <a:rPr lang="en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data mining</a:t>
            </a: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natural language processing.</a:t>
            </a:r>
            <a:endParaRPr b="1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It is useful for quickly and accurately understanding the vast volume of social media content generated by users.</a:t>
            </a:r>
            <a:endParaRPr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Approximately </a:t>
            </a:r>
            <a:r>
              <a:rPr lang="en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80% of data in organizations is textual,</a:t>
            </a: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making text analytics an important tool for business intelligence.</a:t>
            </a:r>
            <a:endParaRPr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r>
              <a:rPr lang="en"/>
              <a:t>e.g.</a:t>
            </a: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>
                <a:solidFill>
                  <a:srgbClr val="0000ED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Flyertalk.com</a:t>
            </a:r>
            <a:r>
              <a:rPr lang="en" sz="1400">
                <a:solidFill>
                  <a:srgbClr val="0000ED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en" sz="1400" err="1">
                <a:solidFill>
                  <a:srgbClr val="0000ED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yo</a:t>
            </a:r>
            <a:r>
              <a:rPr lang="en" sz="1400">
                <a:solidFill>
                  <a:srgbClr val="0000ED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 err="1">
                <a:solidFill>
                  <a:srgbClr val="0000ED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kedar</a:t>
            </a:r>
            <a:r>
              <a:rPr lang="en" sz="1400">
                <a:solidFill>
                  <a:srgbClr val="0000ED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400" err="1">
                <a:solidFill>
                  <a:srgbClr val="0000ED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wassup</a:t>
            </a:r>
            <a:r>
              <a:rPr lang="en" sz="1400">
                <a:solidFill>
                  <a:srgbClr val="0000ED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Social Media Text</a:t>
            </a: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Depending on nature of social media text , it can be classified as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b="1"/>
              <a:t>Static Text</a:t>
            </a:r>
            <a:endParaRPr sz="1800" b="1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b="1"/>
              <a:t>Dynamic Text</a:t>
            </a:r>
            <a:endParaRPr sz="18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>
            <a:off x="362727" y="669543"/>
            <a:ext cx="4040449" cy="6767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Text</a:t>
            </a:r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362727" y="1490843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29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Static social media text</a:t>
            </a: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is typically </a:t>
            </a:r>
            <a:r>
              <a:rPr lang="en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longer in length and updated or deleted less frequently.</a:t>
            </a:r>
            <a:endParaRPr b="1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Examples</a:t>
            </a: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of static text include </a:t>
            </a:r>
            <a:r>
              <a:rPr lang="en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wiki content, blog pages, Word documents, corporate reports, emails, and news transcripts.</a:t>
            </a:r>
            <a:endParaRPr b="1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The purpose of static text is often to </a:t>
            </a:r>
            <a:r>
              <a:rPr lang="en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inform</a:t>
            </a: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, educate, and elaborate on a topic.</a:t>
            </a:r>
            <a:endParaRPr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Static text can provide </a:t>
            </a:r>
            <a:r>
              <a:rPr lang="en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valuable insights</a:t>
            </a: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and information for businesses and organizations.</a:t>
            </a:r>
            <a:endParaRPr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>
              <a:spcAft>
                <a:spcPts val="1200"/>
              </a:spcAft>
              <a:buNone/>
            </a:pPr>
            <a:r>
              <a:rPr lang="en-US" err="1"/>
              <a:t>Yo</a:t>
            </a:r>
            <a:r>
              <a:rPr lang="en-US"/>
              <a:t> </a:t>
            </a:r>
            <a:r>
              <a:rPr lang="en-US" err="1"/>
              <a:t>wassup</a:t>
            </a:r>
            <a:r>
              <a:rPr lang="en-US"/>
              <a:t>?</a:t>
            </a:r>
            <a:endParaRPr/>
          </a:p>
        </p:txBody>
      </p:sp>
      <p:pic>
        <p:nvPicPr>
          <p:cNvPr id="91" name="Google Shape;9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3121" y="60196"/>
            <a:ext cx="1917825" cy="122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9000" y="0"/>
            <a:ext cx="1744025" cy="134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Text</a:t>
            </a:r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29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Dynamic text</a:t>
            </a: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is </a:t>
            </a:r>
            <a:r>
              <a:rPr lang="en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real-time, user-generated text</a:t>
            </a: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that expresses an opinion about content or information on social media.</a:t>
            </a:r>
            <a:endParaRPr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It is typically </a:t>
            </a:r>
            <a:r>
              <a:rPr lang="en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shorter in length</a:t>
            </a: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diverse in nature</a:t>
            </a: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, and is often </a:t>
            </a:r>
            <a:r>
              <a:rPr lang="en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updated or deleted frequently.</a:t>
            </a:r>
            <a:endParaRPr b="1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Examples of dynamic text include </a:t>
            </a:r>
            <a:r>
              <a:rPr lang="en" b="1" u="sng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tweets, Facebook comments, and product reviews.</a:t>
            </a:r>
            <a:endParaRPr b="1" u="sng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Dynamic text is often related to </a:t>
            </a:r>
            <a:r>
              <a:rPr lang="en" u="sng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social, political, economic, personal, cultural, or business issues </a:t>
            </a: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and expresses the views and feelings of the user.</a:t>
            </a:r>
            <a:endParaRPr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Understanding dynamic text</a:t>
            </a: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can provide </a:t>
            </a:r>
            <a:r>
              <a:rPr lang="en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valuable insights</a:t>
            </a: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into the thoughts and opinions of social media users.</a:t>
            </a:r>
            <a:endParaRPr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6150" y="128950"/>
            <a:ext cx="1439650" cy="107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213075" y="12640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Social Media Dynamic Text Examples:</a:t>
            </a:r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1"/>
          </p:nvPr>
        </p:nvSpPr>
        <p:spPr>
          <a:xfrm>
            <a:off x="68950" y="7048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2900"/>
              </a:spcBef>
              <a:spcAft>
                <a:spcPts val="0"/>
              </a:spcAft>
              <a:buClr>
                <a:srgbClr val="374151"/>
              </a:buClr>
              <a:buSzPts val="1700"/>
              <a:buFont typeface="Roboto"/>
              <a:buChar char="●"/>
            </a:pPr>
            <a:r>
              <a:rPr lang="en" sz="1700">
                <a:solidFill>
                  <a:srgbClr val="374151"/>
                </a:solidFill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en" sz="17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ocial media text includes </a:t>
            </a:r>
            <a:r>
              <a:rPr lang="en" sz="1700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tweets, comments, discussions, conversations, and reviews.</a:t>
            </a:r>
            <a:endParaRPr sz="1700" b="1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Tweets</a:t>
            </a:r>
            <a:r>
              <a:rPr lang="en" sz="17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are short messages (up to 140 characters) posted on Twitter, which may include text, images, video, or links.</a:t>
            </a:r>
            <a:endParaRPr sz="1700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Comments</a:t>
            </a:r>
            <a:r>
              <a:rPr lang="en" sz="17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are written statements expressing opinions about content on social media.</a:t>
            </a:r>
            <a:endParaRPr sz="1700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Discussions</a:t>
            </a:r>
            <a:r>
              <a:rPr lang="en" sz="17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take place through internet forums, which are organized by topic or thread and allow users to post questions and replies.</a:t>
            </a:r>
            <a:endParaRPr sz="1700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Conversations (or chatting) </a:t>
            </a:r>
            <a:r>
              <a:rPr lang="en" sz="17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are instant exchanges of written messages between two or more people, often through dedicated messaging tools. Most conversations are private in nature.</a:t>
            </a:r>
            <a:endParaRPr sz="1700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Roboto"/>
              <a:buChar char="●"/>
            </a:pPr>
            <a:r>
              <a:rPr lang="en" sz="1700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Reviews</a:t>
            </a:r>
            <a:r>
              <a:rPr lang="en" sz="1700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are evaluations of products or services by customers or experts, which may include ratings and text. Product reviews can provide valuable insights into customer opinions and feelings.</a:t>
            </a:r>
            <a:endParaRPr sz="1700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of Text Analytics</a:t>
            </a:r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6114" y="1266323"/>
            <a:ext cx="4343400" cy="340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Sentiment Analysis</a:t>
            </a:r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29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Sentiment analysis involves </a:t>
            </a:r>
            <a:r>
              <a:rPr lang="en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categorizing social media text</a:t>
            </a: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as </a:t>
            </a:r>
            <a:r>
              <a:rPr lang="en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positive, negative, or neutral.</a:t>
            </a: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It is often used to understand how customers feel about a product, service, or issue.</a:t>
            </a:r>
            <a:endParaRPr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Tools like </a:t>
            </a:r>
            <a:r>
              <a:rPr lang="en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Semantria</a:t>
            </a: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 use algorithms to identify sentiment-bearing phrases in text and assign them a score based on a logarithmic scale.</a:t>
            </a:r>
            <a:endParaRPr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Scores are then combined to determine the overall sentiment of a document or sentence.</a:t>
            </a:r>
            <a:endParaRPr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Sentiment analysis can </a:t>
            </a:r>
            <a:r>
              <a:rPr lang="en" b="1">
                <a:highlight>
                  <a:srgbClr val="F7F7F8"/>
                </a:highlight>
                <a:latin typeface="Roboto"/>
                <a:ea typeface="Roboto"/>
                <a:cs typeface="Roboto"/>
                <a:sym typeface="Roboto"/>
              </a:rPr>
              <a:t>provide valuable insights into the emotions and opinions of social media users.</a:t>
            </a:r>
            <a:endParaRPr b="1"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56EF937BE844AA7F7FB9B6AB6AA12" ma:contentTypeVersion="4" ma:contentTypeDescription="Create a new document." ma:contentTypeScope="" ma:versionID="e730ec8e73666baccea656dca6dc177e">
  <xsd:schema xmlns:xsd="http://www.w3.org/2001/XMLSchema" xmlns:xs="http://www.w3.org/2001/XMLSchema" xmlns:p="http://schemas.microsoft.com/office/2006/metadata/properties" xmlns:ns2="66a547bb-4980-445f-b96c-341fa94de16a" targetNamespace="http://schemas.microsoft.com/office/2006/metadata/properties" ma:root="true" ma:fieldsID="018d67b327728a76a3e498dcd641f2b1" ns2:_="">
    <xsd:import namespace="66a547bb-4980-445f-b96c-341fa94de1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a547bb-4980-445f-b96c-341fa94de1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DD9CB2F-87CB-4802-9606-C98FD371CE19}">
  <ds:schemaRefs>
    <ds:schemaRef ds:uri="8fc1b2f8-f077-43fd-a19f-5db4bccc558d"/>
    <ds:schemaRef ds:uri="dfd4f541-50ab-4cd2-9519-63361a2e7175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11A9333-1A1B-4D80-9C87-9AEA745917B5}">
  <ds:schemaRefs>
    <ds:schemaRef ds:uri="66a547bb-4980-445f-b96c-341fa94de16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63AC609-A219-4A5C-953C-B9394D65378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19</Slides>
  <Notes>19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Tropic</vt:lpstr>
      <vt:lpstr>3. Social Media Text Analytics</vt:lpstr>
      <vt:lpstr>Contents</vt:lpstr>
      <vt:lpstr>Social Media Text Analytics</vt:lpstr>
      <vt:lpstr>Types of Social Media Text</vt:lpstr>
      <vt:lpstr>Static Text</vt:lpstr>
      <vt:lpstr>Dynamic Text</vt:lpstr>
      <vt:lpstr>Social Media Dynamic Text Examples:</vt:lpstr>
      <vt:lpstr>Purpose of Text Analytics</vt:lpstr>
      <vt:lpstr>Sentiment Analysis</vt:lpstr>
      <vt:lpstr>Sentiment Analysis</vt:lpstr>
      <vt:lpstr>Intention Mining</vt:lpstr>
      <vt:lpstr>Trends Mining</vt:lpstr>
      <vt:lpstr>Concept Mining</vt:lpstr>
      <vt:lpstr>Steps in Text Analytics</vt:lpstr>
      <vt:lpstr>Text Analytics Tools</vt:lpstr>
      <vt:lpstr>Case Study</vt:lpstr>
      <vt:lpstr> Semantria detailed analysis report  </vt:lpstr>
      <vt:lpstr>Questions</vt:lpstr>
      <vt:lpstr>Thank You 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 Social Media Text Analytics</dc:title>
  <cp:revision>1</cp:revision>
  <dcterms:modified xsi:type="dcterms:W3CDTF">2025-04-06T09:50:14Z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0x010100B8C56EF937BE844AA7F7FB9B6AB6AA12</vt:lpwstr>
  </property>
  <property fmtid="{D5CDD505-2E9C-101B-9397-08002B2CF9AE}" pid="3" name="MediaServiceImageTags">
    <vt:lpwstr/>
  </property>
</Properties>
</file>