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0"/>
  </p:notesMasterIdLst>
  <p:sldIdLst>
    <p:sldId id="256" r:id="rId5"/>
    <p:sldId id="257" r:id="rId6"/>
    <p:sldId id="258" r:id="rId7"/>
    <p:sldId id="259" r:id="rId8"/>
    <p:sldId id="261" r:id="rId9"/>
    <p:sldId id="260"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5143500" type="screen16x9"/>
  <p:notesSz cx="6858000" cy="9144000"/>
  <p:embeddedFontLst>
    <p:embeddedFont>
      <p:font typeface="Open Sans" panose="020B0606030504020204" pitchFamily="34" charset="0"/>
      <p:regular r:id="rId31"/>
      <p:bold r:id="rId32"/>
      <p:italic r:id="rId33"/>
      <p:boldItalic r:id="rId34"/>
    </p:embeddedFont>
    <p:embeddedFont>
      <p:font typeface="Roboto" panose="020000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2BF40F-014D-6DB1-E35C-B91CE84D4DEB}" name="Ritik Zambre" initials="RZ" userId="S::ritik.zambre@vit.edu.in::7fa0116b-96b0-4b21-9b95-8d5fe2f125e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4"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unal Badgujar" userId="S::krunal.badgujar@vit.edu.in::ce98f3cd-2f27-42ba-9d15-84d7950d2d59" providerId="AD" clId="Web-{EE40C39C-F729-481E-83C5-A75AAC1FD862}"/>
    <pc:docChg chg="modSld">
      <pc:chgData name="Krunal Badgujar" userId="S::krunal.badgujar@vit.edu.in::ce98f3cd-2f27-42ba-9d15-84d7950d2d59" providerId="AD" clId="Web-{EE40C39C-F729-481E-83C5-A75AAC1FD862}" dt="2024-05-21T08:27:38.753" v="14" actId="20577"/>
      <pc:docMkLst>
        <pc:docMk/>
      </pc:docMkLst>
      <pc:sldChg chg="modSp">
        <pc:chgData name="Krunal Badgujar" userId="S::krunal.badgujar@vit.edu.in::ce98f3cd-2f27-42ba-9d15-84d7950d2d59" providerId="AD" clId="Web-{EE40C39C-F729-481E-83C5-A75AAC1FD862}" dt="2024-05-21T08:27:38.753" v="14" actId="20577"/>
        <pc:sldMkLst>
          <pc:docMk/>
          <pc:sldMk cId="0" sldId="266"/>
        </pc:sldMkLst>
        <pc:spChg chg="mod">
          <ac:chgData name="Krunal Badgujar" userId="S::krunal.badgujar@vit.edu.in::ce98f3cd-2f27-42ba-9d15-84d7950d2d59" providerId="AD" clId="Web-{EE40C39C-F729-481E-83C5-A75AAC1FD862}" dt="2024-05-21T08:27:38.753" v="14" actId="20577"/>
          <ac:spMkLst>
            <pc:docMk/>
            <pc:sldMk cId="0" sldId="266"/>
            <ac:spMk id="126" creationId="{00000000-0000-0000-0000-000000000000}"/>
          </ac:spMkLst>
        </pc:spChg>
      </pc:sldChg>
    </pc:docChg>
  </pc:docChgLst>
  <pc:docChgLst>
    <pc:chgData name="Sahil Sawant" userId="S::sahil.sawant20@vit.edu.in::36e7cc31-141b-4af1-ae7e-5f5fdb035381" providerId="AD" clId="Web-{5C58359A-46BD-4313-BE5E-B5DCF0905499}"/>
    <pc:docChg chg="modSld">
      <pc:chgData name="Sahil Sawant" userId="S::sahil.sawant20@vit.edu.in::36e7cc31-141b-4af1-ae7e-5f5fdb035381" providerId="AD" clId="Web-{5C58359A-46BD-4313-BE5E-B5DCF0905499}" dt="2024-05-19T05:24:56.756" v="3" actId="20577"/>
      <pc:docMkLst>
        <pc:docMk/>
      </pc:docMkLst>
      <pc:sldChg chg="modSp">
        <pc:chgData name="Sahil Sawant" userId="S::sahil.sawant20@vit.edu.in::36e7cc31-141b-4af1-ae7e-5f5fdb035381" providerId="AD" clId="Web-{5C58359A-46BD-4313-BE5E-B5DCF0905499}" dt="2024-05-19T05:24:50.663" v="2" actId="20577"/>
        <pc:sldMkLst>
          <pc:docMk/>
          <pc:sldMk cId="0" sldId="259"/>
        </pc:sldMkLst>
        <pc:spChg chg="mod">
          <ac:chgData name="Sahil Sawant" userId="S::sahil.sawant20@vit.edu.in::36e7cc31-141b-4af1-ae7e-5f5fdb035381" providerId="AD" clId="Web-{5C58359A-46BD-4313-BE5E-B5DCF0905499}" dt="2024-05-19T05:24:50.663" v="2" actId="20577"/>
          <ac:spMkLst>
            <pc:docMk/>
            <pc:sldMk cId="0" sldId="259"/>
            <ac:spMk id="84" creationId="{00000000-0000-0000-0000-000000000000}"/>
          </ac:spMkLst>
        </pc:spChg>
      </pc:sldChg>
      <pc:sldChg chg="modSp">
        <pc:chgData name="Sahil Sawant" userId="S::sahil.sawant20@vit.edu.in::36e7cc31-141b-4af1-ae7e-5f5fdb035381" providerId="AD" clId="Web-{5C58359A-46BD-4313-BE5E-B5DCF0905499}" dt="2024-05-19T05:24:56.756" v="3" actId="20577"/>
        <pc:sldMkLst>
          <pc:docMk/>
          <pc:sldMk cId="0" sldId="262"/>
        </pc:sldMkLst>
        <pc:spChg chg="mod">
          <ac:chgData name="Sahil Sawant" userId="S::sahil.sawant20@vit.edu.in::36e7cc31-141b-4af1-ae7e-5f5fdb035381" providerId="AD" clId="Web-{5C58359A-46BD-4313-BE5E-B5DCF0905499}" dt="2024-05-19T05:24:56.756" v="3" actId="20577"/>
          <ac:spMkLst>
            <pc:docMk/>
            <pc:sldMk cId="0" sldId="262"/>
            <ac:spMk id="102" creationId="{00000000-0000-0000-0000-000000000000}"/>
          </ac:spMkLst>
        </pc:spChg>
      </pc:sldChg>
    </pc:docChg>
  </pc:docChgLst>
  <pc:docChgLst>
    <pc:chgData name="Aditi Dhakal" userId="S::aditi.dhakal@vit.edu.in::abf2ca4b-0309-41ef-8a5c-8dd087666177" providerId="AD" clId="Web-{A42A88A1-6158-48E2-9F62-9380B271ACD3}"/>
    <pc:docChg chg="modSld">
      <pc:chgData name="Aditi Dhakal" userId="S::aditi.dhakal@vit.edu.in::abf2ca4b-0309-41ef-8a5c-8dd087666177" providerId="AD" clId="Web-{A42A88A1-6158-48E2-9F62-9380B271ACD3}" dt="2024-05-21T16:06:47.316" v="0" actId="20577"/>
      <pc:docMkLst>
        <pc:docMk/>
      </pc:docMkLst>
      <pc:sldChg chg="modSp">
        <pc:chgData name="Aditi Dhakal" userId="S::aditi.dhakal@vit.edu.in::abf2ca4b-0309-41ef-8a5c-8dd087666177" providerId="AD" clId="Web-{A42A88A1-6158-48E2-9F62-9380B271ACD3}" dt="2024-05-21T16:06:47.316" v="0" actId="20577"/>
        <pc:sldMkLst>
          <pc:docMk/>
          <pc:sldMk cId="0" sldId="259"/>
        </pc:sldMkLst>
        <pc:spChg chg="mod">
          <ac:chgData name="Aditi Dhakal" userId="S::aditi.dhakal@vit.edu.in::abf2ca4b-0309-41ef-8a5c-8dd087666177" providerId="AD" clId="Web-{A42A88A1-6158-48E2-9F62-9380B271ACD3}" dt="2024-05-21T16:06:47.316" v="0" actId="20577"/>
          <ac:spMkLst>
            <pc:docMk/>
            <pc:sldMk cId="0" sldId="259"/>
            <ac:spMk id="84" creationId="{00000000-0000-0000-0000-000000000000}"/>
          </ac:spMkLst>
        </pc:spChg>
      </pc:sldChg>
    </pc:docChg>
  </pc:docChgLst>
  <pc:docChgLst>
    <pc:chgData name="Sanika Dara" userId="S::sanika.dara@vit.edu.in::631ed0e2-7a72-43f5-bdbc-279374b4f091" providerId="AD" clId="Web-{FBA3CFC2-E081-5724-2703-B196E359AD04}"/>
    <pc:docChg chg="sldOrd">
      <pc:chgData name="Sanika Dara" userId="S::sanika.dara@vit.edu.in::631ed0e2-7a72-43f5-bdbc-279374b4f091" providerId="AD" clId="Web-{FBA3CFC2-E081-5724-2703-B196E359AD04}" dt="2024-05-21T17:05:43.045" v="0"/>
      <pc:docMkLst>
        <pc:docMk/>
      </pc:docMkLst>
      <pc:sldChg chg="ord">
        <pc:chgData name="Sanika Dara" userId="S::sanika.dara@vit.edu.in::631ed0e2-7a72-43f5-bdbc-279374b4f091" providerId="AD" clId="Web-{FBA3CFC2-E081-5724-2703-B196E359AD04}" dt="2024-05-21T17:05:43.045" v="0"/>
        <pc:sldMkLst>
          <pc:docMk/>
          <pc:sldMk cId="0" sldId="260"/>
        </pc:sldMkLst>
      </pc:sldChg>
    </pc:docChg>
  </pc:docChgLst>
  <pc:docChgLst>
    <pc:chgData name="Krunal Badgujar" userId="S::krunal.badgujar@vit.edu.in::ce98f3cd-2f27-42ba-9d15-84d7950d2d59" providerId="AD" clId="Web-{D4649516-4BB5-4FF8-B767-9E04C6D23AD9}"/>
    <pc:docChg chg="modSld">
      <pc:chgData name="Krunal Badgujar" userId="S::krunal.badgujar@vit.edu.in::ce98f3cd-2f27-42ba-9d15-84d7950d2d59" providerId="AD" clId="Web-{D4649516-4BB5-4FF8-B767-9E04C6D23AD9}" dt="2024-05-21T08:39:55.274" v="50" actId="20577"/>
      <pc:docMkLst>
        <pc:docMk/>
      </pc:docMkLst>
      <pc:sldChg chg="modSp">
        <pc:chgData name="Krunal Badgujar" userId="S::krunal.badgujar@vit.edu.in::ce98f3cd-2f27-42ba-9d15-84d7950d2d59" providerId="AD" clId="Web-{D4649516-4BB5-4FF8-B767-9E04C6D23AD9}" dt="2024-05-21T08:35:04" v="30" actId="20577"/>
        <pc:sldMkLst>
          <pc:docMk/>
          <pc:sldMk cId="0" sldId="266"/>
        </pc:sldMkLst>
        <pc:spChg chg="mod">
          <ac:chgData name="Krunal Badgujar" userId="S::krunal.badgujar@vit.edu.in::ce98f3cd-2f27-42ba-9d15-84d7950d2d59" providerId="AD" clId="Web-{D4649516-4BB5-4FF8-B767-9E04C6D23AD9}" dt="2024-05-21T08:35:04" v="30" actId="20577"/>
          <ac:spMkLst>
            <pc:docMk/>
            <pc:sldMk cId="0" sldId="266"/>
            <ac:spMk id="126" creationId="{00000000-0000-0000-0000-000000000000}"/>
          </ac:spMkLst>
        </pc:spChg>
      </pc:sldChg>
      <pc:sldChg chg="modSp">
        <pc:chgData name="Krunal Badgujar" userId="S::krunal.badgujar@vit.edu.in::ce98f3cd-2f27-42ba-9d15-84d7950d2d59" providerId="AD" clId="Web-{D4649516-4BB5-4FF8-B767-9E04C6D23AD9}" dt="2024-05-21T08:39:55.274" v="50" actId="20577"/>
        <pc:sldMkLst>
          <pc:docMk/>
          <pc:sldMk cId="0" sldId="267"/>
        </pc:sldMkLst>
        <pc:spChg chg="mod">
          <ac:chgData name="Krunal Badgujar" userId="S::krunal.badgujar@vit.edu.in::ce98f3cd-2f27-42ba-9d15-84d7950d2d59" providerId="AD" clId="Web-{D4649516-4BB5-4FF8-B767-9E04C6D23AD9}" dt="2024-05-21T08:39:55.274" v="50" actId="20577"/>
          <ac:spMkLst>
            <pc:docMk/>
            <pc:sldMk cId="0" sldId="267"/>
            <ac:spMk id="132" creationId="{00000000-0000-0000-0000-000000000000}"/>
          </ac:spMkLst>
        </pc:spChg>
      </pc:sldChg>
    </pc:docChg>
  </pc:docChgLst>
  <pc:docChgLst>
    <pc:chgData name="Amruta Gulekar" userId="S::amruta.gulekar@vit.edu.in::c10baae6-5d66-4b52-908b-efbda52e0003" providerId="AD" clId="Web-{62C82A74-D24C-3EC6-5B77-996B0966DFD6}"/>
    <pc:docChg chg="modSld">
      <pc:chgData name="Amruta Gulekar" userId="S::amruta.gulekar@vit.edu.in::c10baae6-5d66-4b52-908b-efbda52e0003" providerId="AD" clId="Web-{62C82A74-D24C-3EC6-5B77-996B0966DFD6}" dt="2024-05-21T08:27:53.008" v="24" actId="20577"/>
      <pc:docMkLst>
        <pc:docMk/>
      </pc:docMkLst>
      <pc:sldChg chg="modSp">
        <pc:chgData name="Amruta Gulekar" userId="S::amruta.gulekar@vit.edu.in::c10baae6-5d66-4b52-908b-efbda52e0003" providerId="AD" clId="Web-{62C82A74-D24C-3EC6-5B77-996B0966DFD6}" dt="2024-05-21T08:27:53.008" v="24" actId="20577"/>
        <pc:sldMkLst>
          <pc:docMk/>
          <pc:sldMk cId="0" sldId="266"/>
        </pc:sldMkLst>
        <pc:spChg chg="mod">
          <ac:chgData name="Amruta Gulekar" userId="S::amruta.gulekar@vit.edu.in::c10baae6-5d66-4b52-908b-efbda52e0003" providerId="AD" clId="Web-{62C82A74-D24C-3EC6-5B77-996B0966DFD6}" dt="2024-05-21T08:27:53.008" v="24" actId="20577"/>
          <ac:spMkLst>
            <pc:docMk/>
            <pc:sldMk cId="0" sldId="266"/>
            <ac:spMk id="126" creationId="{00000000-0000-0000-0000-000000000000}"/>
          </ac:spMkLst>
        </pc:spChg>
      </pc:sldChg>
    </pc:docChg>
  </pc:docChgLst>
  <pc:docChgLst>
    <pc:chgData name="Sanika Dara" userId="S::sanika.dara@vit.edu.in::631ed0e2-7a72-43f5-bdbc-279374b4f091" providerId="AD" clId="Web-{2DCFFEB7-49E9-226F-D486-ED6B5262F4CF}"/>
    <pc:docChg chg="addSld delSld">
      <pc:chgData name="Sanika Dara" userId="S::sanika.dara@vit.edu.in::631ed0e2-7a72-43f5-bdbc-279374b4f091" providerId="AD" clId="Web-{2DCFFEB7-49E9-226F-D486-ED6B5262F4CF}" dt="2024-04-22T21:17:47.647" v="3"/>
      <pc:docMkLst>
        <pc:docMk/>
      </pc:docMkLst>
      <pc:sldChg chg="new del">
        <pc:chgData name="Sanika Dara" userId="S::sanika.dara@vit.edu.in::631ed0e2-7a72-43f5-bdbc-279374b4f091" providerId="AD" clId="Web-{2DCFFEB7-49E9-226F-D486-ED6B5262F4CF}" dt="2024-04-22T20:23:39.791" v="1"/>
        <pc:sldMkLst>
          <pc:docMk/>
          <pc:sldMk cId="2229020101" sldId="281"/>
        </pc:sldMkLst>
      </pc:sldChg>
      <pc:sldChg chg="new del">
        <pc:chgData name="Sanika Dara" userId="S::sanika.dara@vit.edu.in::631ed0e2-7a72-43f5-bdbc-279374b4f091" providerId="AD" clId="Web-{2DCFFEB7-49E9-226F-D486-ED6B5262F4CF}" dt="2024-04-22T21:17:47.647" v="3"/>
        <pc:sldMkLst>
          <pc:docMk/>
          <pc:sldMk cId="2649055282" sldId="281"/>
        </pc:sldMkLst>
      </pc:sldChg>
    </pc:docChg>
  </pc:docChgLst>
  <pc:docChgLst>
    <pc:chgData name="Ritik Zambre" userId="S::ritik.zambre@vit.edu.in::7fa0116b-96b0-4b21-9b95-8d5fe2f125e7" providerId="AD" clId="Web-{E907101A-A021-9C41-A0D4-66DE70629C01}"/>
    <pc:docChg chg="mod">
      <pc:chgData name="Ritik Zambre" userId="S::ritik.zambre@vit.edu.in::7fa0116b-96b0-4b21-9b95-8d5fe2f125e7" providerId="AD" clId="Web-{E907101A-A021-9C41-A0D4-66DE70629C01}" dt="2024-05-22T03:48:59.906" v="2"/>
      <pc:docMkLst>
        <pc:docMk/>
      </pc:docMkLst>
      <pc:sldChg chg="addCm delCm">
        <pc:chgData name="Ritik Zambre" userId="S::ritik.zambre@vit.edu.in::7fa0116b-96b0-4b21-9b95-8d5fe2f125e7" providerId="AD" clId="Web-{E907101A-A021-9C41-A0D4-66DE70629C01}" dt="2024-05-22T03:48:59.906" v="2"/>
        <pc:sldMkLst>
          <pc:docMk/>
          <pc:sldMk cId="0" sldId="277"/>
        </pc:sldMkLst>
        <pc:extLst>
          <p:ext xmlns:p="http://schemas.openxmlformats.org/presentationml/2006/main" uri="{D6D511B9-2390-475A-947B-AFAB55BFBCF1}">
            <pc226:cmChg xmlns:pc226="http://schemas.microsoft.com/office/powerpoint/2022/06/main/command" chg="add del">
              <pc226:chgData name="Ritik Zambre" userId="S::ritik.zambre@vit.edu.in::7fa0116b-96b0-4b21-9b95-8d5fe2f125e7" providerId="AD" clId="Web-{E907101A-A021-9C41-A0D4-66DE70629C01}" dt="2024-05-22T03:48:59.906" v="2"/>
              <pc2:cmMkLst xmlns:pc2="http://schemas.microsoft.com/office/powerpoint/2019/9/main/command">
                <pc:docMk/>
                <pc:sldMk cId="0" sldId="277"/>
                <pc2:cmMk id="{4F87BA33-7B50-4068-9C03-00BF58F2BFCA}"/>
              </pc2:cmMkLst>
            </pc226:cmChg>
          </p:ext>
        </pc:ext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c699143ee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c699143ee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ce4543f6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ce4543f6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ce4543f61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ce4543f61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ce4543f61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ce4543f61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ce4543f61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ce4543f61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ce4543f61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ce4543f61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ce4543f61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ce4543f61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ce4543f61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ce4543f61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ce4543f61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ce4543f61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ce4543f61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ce4543f61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63271da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63271da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ce4543f61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ce4543f61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ce4543f61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ce4543f61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ce4543f61b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ce4543f61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ce4543f61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ce4543f61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ce4543f61b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ce4543f61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ce4543f61b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ce4543f61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c699143ee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c699143ee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c699143ee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c699143ee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c699143ee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c699143ee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c699143ee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c699143ee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c699143ee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c699143ee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c699143ee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c699143ee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699143ee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c699143ee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d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747000" y="1759750"/>
            <a:ext cx="7650000" cy="1022400"/>
          </a:xfrm>
          <a:prstGeom prst="rect">
            <a:avLst/>
          </a:prstGeom>
        </p:spPr>
        <p:txBody>
          <a:bodyPr spcFirstLastPara="1" wrap="square" lIns="91425" tIns="91425" rIns="91425" bIns="91425" anchor="b" anchorCtr="0">
            <a:normAutofit fontScale="90000"/>
          </a:bodyPr>
          <a:lstStyle/>
          <a:p>
            <a:pPr marL="457200" lvl="0" indent="0" algn="ctr" rtl="0">
              <a:spcBef>
                <a:spcPts val="0"/>
              </a:spcBef>
              <a:spcAft>
                <a:spcPts val="0"/>
              </a:spcAft>
              <a:buNone/>
            </a:pPr>
            <a:r>
              <a:rPr lang="da">
                <a:solidFill>
                  <a:schemeClr val="bg2">
                    <a:lumMod val="50000"/>
                  </a:schemeClr>
                </a:solidFill>
              </a:rPr>
              <a:t>5. Social Information Filtering</a:t>
            </a:r>
            <a:endParaRPr>
              <a:solidFill>
                <a:schemeClr val="bg2">
                  <a:lumMod val="50000"/>
                </a:schemeClr>
              </a:solidFill>
            </a:endParaRPr>
          </a:p>
        </p:txBody>
      </p:sp>
      <p:sp>
        <p:nvSpPr>
          <p:cNvPr id="2" name="TextBox 1">
            <a:extLst>
              <a:ext uri="{FF2B5EF4-FFF2-40B4-BE49-F238E27FC236}">
                <a16:creationId xmlns:a16="http://schemas.microsoft.com/office/drawing/2014/main" id="{0A063286-C73A-F3C9-E01B-C0FA8BF62926}"/>
              </a:ext>
            </a:extLst>
          </p:cNvPr>
          <p:cNvSpPr txBox="1"/>
          <p:nvPr/>
        </p:nvSpPr>
        <p:spPr>
          <a:xfrm>
            <a:off x="3501483" y="3456878"/>
            <a:ext cx="1082348" cy="307777"/>
          </a:xfrm>
          <a:prstGeom prst="rect">
            <a:avLst/>
          </a:prstGeom>
          <a:noFill/>
        </p:spPr>
        <p:txBody>
          <a:bodyPr wrap="none" rtlCol="0">
            <a:spAutoFit/>
          </a:bodyPr>
          <a:lstStyle/>
          <a:p>
            <a:r>
              <a:rPr lang="en-US"/>
              <a:t>Amit </a:t>
            </a:r>
            <a:r>
              <a:rPr lang="en-US" err="1"/>
              <a:t>Aylani</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Case Study 2</a:t>
            </a:r>
            <a:endParaRPr/>
          </a:p>
        </p:txBody>
      </p:sp>
      <p:sp>
        <p:nvSpPr>
          <p:cNvPr id="120" name="Google Shape;120;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da">
                <a:latin typeface="Roboto"/>
                <a:ea typeface="Roboto"/>
                <a:cs typeface="Roboto"/>
                <a:sym typeface="Roboto"/>
              </a:rPr>
              <a:t>How social media can be used in crises.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da">
                <a:latin typeface="Roboto"/>
                <a:ea typeface="Roboto"/>
                <a:cs typeface="Roboto"/>
                <a:sym typeface="Roboto"/>
              </a:rPr>
              <a:t>Create a recommendation for a public agency (at any level,federal, state, or local) about how they could leverage social media in crisis situations.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da">
                <a:latin typeface="Roboto"/>
                <a:ea typeface="Roboto"/>
                <a:cs typeface="Roboto"/>
                <a:sym typeface="Roboto"/>
              </a:rPr>
              <a:t>Describe your recommendation, why you think it would work, and how the agency should go about implementing it.</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Understanding Social Media and Business Alignment</a:t>
            </a:r>
            <a:endParaRPr/>
          </a:p>
        </p:txBody>
      </p:sp>
      <p:sp>
        <p:nvSpPr>
          <p:cNvPr id="126" name="Google Shape;126;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17500" algn="l" rtl="0">
              <a:spcBef>
                <a:spcPts val="2900"/>
              </a:spcBef>
              <a:spcAft>
                <a:spcPts val="0"/>
              </a:spcAft>
              <a:buSzPts val="1400"/>
              <a:buFont typeface="Roboto"/>
              <a:buChar char="●"/>
            </a:pPr>
            <a:r>
              <a:rPr lang="da" sz="1400" b="1">
                <a:highlight>
                  <a:srgbClr val="F7F7F8"/>
                </a:highlight>
                <a:latin typeface="Roboto"/>
                <a:ea typeface="Roboto"/>
                <a:cs typeface="Roboto"/>
                <a:sym typeface="Roboto"/>
              </a:rPr>
              <a:t>Marketing and </a:t>
            </a:r>
            <a:r>
              <a:rPr lang="da" sz="1400" b="1" err="1">
                <a:highlight>
                  <a:srgbClr val="F7F7F8"/>
                </a:highlight>
                <a:latin typeface="Roboto"/>
                <a:ea typeface="Roboto"/>
                <a:cs typeface="Roboto"/>
                <a:sym typeface="Roboto"/>
              </a:rPr>
              <a:t>advertising</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Businesses</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can</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use</a:t>
            </a:r>
            <a:r>
              <a:rPr lang="da" sz="1400">
                <a:highlight>
                  <a:srgbClr val="F7F7F8"/>
                </a:highlight>
                <a:latin typeface="Roboto"/>
                <a:ea typeface="Roboto"/>
                <a:cs typeface="Roboto"/>
                <a:sym typeface="Roboto"/>
              </a:rPr>
              <a:t> social media to </a:t>
            </a:r>
            <a:r>
              <a:rPr lang="da" sz="1400" err="1">
                <a:highlight>
                  <a:srgbClr val="F7F7F8"/>
                </a:highlight>
                <a:latin typeface="Roboto"/>
                <a:ea typeface="Roboto"/>
                <a:cs typeface="Roboto"/>
                <a:sym typeface="Roboto"/>
              </a:rPr>
              <a:t>reach</a:t>
            </a:r>
            <a:r>
              <a:rPr lang="da" sz="1400">
                <a:highlight>
                  <a:srgbClr val="F7F7F8"/>
                </a:highlight>
                <a:latin typeface="Roboto"/>
                <a:ea typeface="Roboto"/>
                <a:cs typeface="Roboto"/>
                <a:sym typeface="Roboto"/>
              </a:rPr>
              <a:t> potential </a:t>
            </a:r>
            <a:r>
              <a:rPr lang="da" sz="1400" err="1">
                <a:highlight>
                  <a:srgbClr val="F7F7F8"/>
                </a:highlight>
                <a:latin typeface="Roboto"/>
                <a:ea typeface="Roboto"/>
                <a:cs typeface="Roboto"/>
                <a:sym typeface="Roboto"/>
              </a:rPr>
              <a:t>customers</a:t>
            </a:r>
            <a:r>
              <a:rPr lang="da" sz="1400">
                <a:highlight>
                  <a:srgbClr val="F7F7F8"/>
                </a:highlight>
                <a:latin typeface="Roboto"/>
                <a:ea typeface="Roboto"/>
                <a:cs typeface="Roboto"/>
                <a:sym typeface="Roboto"/>
              </a:rPr>
              <a:t> and promote </a:t>
            </a:r>
            <a:r>
              <a:rPr lang="da" sz="1400" err="1">
                <a:highlight>
                  <a:srgbClr val="F7F7F8"/>
                </a:highlight>
                <a:latin typeface="Roboto"/>
                <a:ea typeface="Roboto"/>
                <a:cs typeface="Roboto"/>
                <a:sym typeface="Roboto"/>
              </a:rPr>
              <a:t>their</a:t>
            </a:r>
            <a:r>
              <a:rPr lang="da" sz="1400">
                <a:highlight>
                  <a:srgbClr val="F7F7F8"/>
                </a:highlight>
                <a:latin typeface="Roboto"/>
                <a:ea typeface="Roboto"/>
                <a:cs typeface="Roboto"/>
                <a:sym typeface="Roboto"/>
              </a:rPr>
              <a:t> products or services. This </a:t>
            </a:r>
            <a:r>
              <a:rPr lang="da" sz="1400" err="1">
                <a:highlight>
                  <a:srgbClr val="F7F7F8"/>
                </a:highlight>
                <a:latin typeface="Roboto"/>
                <a:ea typeface="Roboto"/>
                <a:cs typeface="Roboto"/>
                <a:sym typeface="Roboto"/>
              </a:rPr>
              <a:t>can</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include</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creating</a:t>
            </a:r>
            <a:r>
              <a:rPr lang="da" sz="1400">
                <a:highlight>
                  <a:srgbClr val="F7F7F8"/>
                </a:highlight>
                <a:latin typeface="Roboto"/>
                <a:ea typeface="Roboto"/>
                <a:cs typeface="Roboto"/>
                <a:sym typeface="Roboto"/>
              </a:rPr>
              <a:t> a social media </a:t>
            </a:r>
            <a:r>
              <a:rPr lang="da" sz="1400" err="1">
                <a:highlight>
                  <a:srgbClr val="F7F7F8"/>
                </a:highlight>
                <a:latin typeface="Roboto"/>
                <a:ea typeface="Roboto"/>
                <a:cs typeface="Roboto"/>
                <a:sym typeface="Roboto"/>
              </a:rPr>
              <a:t>presence</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posting</a:t>
            </a:r>
            <a:r>
              <a:rPr lang="da" sz="1400">
                <a:highlight>
                  <a:srgbClr val="F7F7F8"/>
                </a:highlight>
                <a:latin typeface="Roboto"/>
                <a:ea typeface="Roboto"/>
                <a:cs typeface="Roboto"/>
                <a:sym typeface="Roboto"/>
              </a:rPr>
              <a:t> content, and running </a:t>
            </a:r>
            <a:r>
              <a:rPr lang="da" sz="1400" err="1">
                <a:highlight>
                  <a:srgbClr val="F7F7F8"/>
                </a:highlight>
                <a:latin typeface="Roboto"/>
                <a:ea typeface="Roboto"/>
                <a:cs typeface="Roboto"/>
                <a:sym typeface="Roboto"/>
              </a:rPr>
              <a:t>ads</a:t>
            </a:r>
            <a:r>
              <a:rPr lang="da" sz="1400">
                <a:highlight>
                  <a:srgbClr val="F7F7F8"/>
                </a:highlight>
                <a:latin typeface="Roboto"/>
                <a:ea typeface="Roboto"/>
                <a:cs typeface="Roboto"/>
                <a:sym typeface="Roboto"/>
              </a:rPr>
              <a:t> on social media platforms.</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da" sz="1400" b="1">
                <a:highlight>
                  <a:srgbClr val="F7F7F8"/>
                </a:highlight>
                <a:latin typeface="Roboto"/>
                <a:ea typeface="Roboto"/>
                <a:cs typeface="Roboto"/>
                <a:sym typeface="Roboto"/>
              </a:rPr>
              <a:t>Customer service:</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Businesses</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can</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use</a:t>
            </a:r>
            <a:r>
              <a:rPr lang="da" sz="1400">
                <a:highlight>
                  <a:srgbClr val="F7F7F8"/>
                </a:highlight>
                <a:latin typeface="Roboto"/>
                <a:ea typeface="Roboto"/>
                <a:cs typeface="Roboto"/>
                <a:sym typeface="Roboto"/>
              </a:rPr>
              <a:t> social media to provide </a:t>
            </a:r>
            <a:r>
              <a:rPr lang="da" sz="1400" err="1">
                <a:highlight>
                  <a:srgbClr val="F7F7F8"/>
                </a:highlight>
                <a:latin typeface="Roboto"/>
                <a:ea typeface="Roboto"/>
                <a:cs typeface="Roboto"/>
                <a:sym typeface="Roboto"/>
              </a:rPr>
              <a:t>customer</a:t>
            </a:r>
            <a:r>
              <a:rPr lang="da" sz="1400">
                <a:highlight>
                  <a:srgbClr val="F7F7F8"/>
                </a:highlight>
                <a:latin typeface="Roboto"/>
                <a:ea typeface="Roboto"/>
                <a:cs typeface="Roboto"/>
                <a:sym typeface="Roboto"/>
              </a:rPr>
              <a:t> support and </a:t>
            </a:r>
            <a:r>
              <a:rPr lang="da" sz="1400" err="1">
                <a:highlight>
                  <a:srgbClr val="F7F7F8"/>
                </a:highlight>
                <a:latin typeface="Roboto"/>
                <a:ea typeface="Roboto"/>
                <a:cs typeface="Roboto"/>
                <a:sym typeface="Roboto"/>
              </a:rPr>
              <a:t>answer</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questions</a:t>
            </a:r>
            <a:r>
              <a:rPr lang="da" sz="1400">
                <a:highlight>
                  <a:srgbClr val="F7F7F8"/>
                </a:highlight>
                <a:latin typeface="Roboto"/>
                <a:ea typeface="Roboto"/>
                <a:cs typeface="Roboto"/>
                <a:sym typeface="Roboto"/>
              </a:rPr>
              <a:t> or </a:t>
            </a:r>
            <a:r>
              <a:rPr lang="da" sz="1400" err="1">
                <a:highlight>
                  <a:srgbClr val="F7F7F8"/>
                </a:highlight>
                <a:latin typeface="Roboto"/>
                <a:ea typeface="Roboto"/>
                <a:cs typeface="Roboto"/>
                <a:sym typeface="Roboto"/>
              </a:rPr>
              <a:t>resolve</a:t>
            </a:r>
            <a:r>
              <a:rPr lang="da" sz="1400">
                <a:highlight>
                  <a:srgbClr val="F7F7F8"/>
                </a:highlight>
                <a:latin typeface="Roboto"/>
                <a:ea typeface="Roboto"/>
                <a:cs typeface="Roboto"/>
                <a:sym typeface="Roboto"/>
              </a:rPr>
              <a:t> issues. This </a:t>
            </a:r>
            <a:r>
              <a:rPr lang="da" sz="1400" err="1">
                <a:highlight>
                  <a:srgbClr val="F7F7F8"/>
                </a:highlight>
                <a:latin typeface="Roboto"/>
                <a:ea typeface="Roboto"/>
                <a:cs typeface="Roboto"/>
                <a:sym typeface="Roboto"/>
              </a:rPr>
              <a:t>can</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include</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monitoring</a:t>
            </a:r>
            <a:r>
              <a:rPr lang="da" sz="1400">
                <a:highlight>
                  <a:srgbClr val="F7F7F8"/>
                </a:highlight>
                <a:latin typeface="Roboto"/>
                <a:ea typeface="Roboto"/>
                <a:cs typeface="Roboto"/>
                <a:sym typeface="Roboto"/>
              </a:rPr>
              <a:t> social media for </a:t>
            </a:r>
            <a:r>
              <a:rPr lang="da" sz="1400" err="1">
                <a:highlight>
                  <a:srgbClr val="F7F7F8"/>
                </a:highlight>
                <a:latin typeface="Roboto"/>
                <a:ea typeface="Roboto"/>
                <a:cs typeface="Roboto"/>
                <a:sym typeface="Roboto"/>
              </a:rPr>
              <a:t>mentions</a:t>
            </a:r>
            <a:r>
              <a:rPr lang="da" sz="1400">
                <a:highlight>
                  <a:srgbClr val="F7F7F8"/>
                </a:highlight>
                <a:latin typeface="Roboto"/>
                <a:ea typeface="Roboto"/>
                <a:cs typeface="Roboto"/>
                <a:sym typeface="Roboto"/>
              </a:rPr>
              <a:t> of the business and </a:t>
            </a:r>
            <a:r>
              <a:rPr lang="da" sz="1400" err="1">
                <a:highlight>
                  <a:srgbClr val="F7F7F8"/>
                </a:highlight>
                <a:latin typeface="Roboto"/>
                <a:ea typeface="Roboto"/>
                <a:cs typeface="Roboto"/>
                <a:sym typeface="Roboto"/>
              </a:rPr>
              <a:t>responding</a:t>
            </a:r>
            <a:r>
              <a:rPr lang="da" sz="1400">
                <a:highlight>
                  <a:srgbClr val="F7F7F8"/>
                </a:highlight>
                <a:latin typeface="Roboto"/>
                <a:ea typeface="Roboto"/>
                <a:cs typeface="Roboto"/>
                <a:sym typeface="Roboto"/>
              </a:rPr>
              <a:t> to </a:t>
            </a:r>
            <a:r>
              <a:rPr lang="da" sz="1400" err="1">
                <a:highlight>
                  <a:srgbClr val="F7F7F8"/>
                </a:highlight>
                <a:latin typeface="Roboto"/>
                <a:ea typeface="Roboto"/>
                <a:cs typeface="Roboto"/>
                <a:sym typeface="Roboto"/>
              </a:rPr>
              <a:t>customer</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inquiries</a:t>
            </a:r>
            <a:r>
              <a:rPr lang="da" sz="1400">
                <a:highlight>
                  <a:srgbClr val="F7F7F8"/>
                </a:highlight>
                <a:latin typeface="Roboto"/>
                <a:ea typeface="Roboto"/>
                <a:cs typeface="Roboto"/>
                <a:sym typeface="Roboto"/>
              </a:rPr>
              <a:t> or </a:t>
            </a:r>
            <a:r>
              <a:rPr lang="da" sz="1400" err="1">
                <a:highlight>
                  <a:srgbClr val="F7F7F8"/>
                </a:highlight>
                <a:latin typeface="Roboto"/>
                <a:ea typeface="Roboto"/>
                <a:cs typeface="Roboto"/>
                <a:sym typeface="Roboto"/>
              </a:rPr>
              <a:t>complaints</a:t>
            </a:r>
            <a:r>
              <a:rPr lang="da" sz="1400">
                <a:highlight>
                  <a:srgbClr val="F7F7F8"/>
                </a:highlight>
                <a:latin typeface="Roboto"/>
                <a:ea typeface="Roboto"/>
                <a:cs typeface="Roboto"/>
                <a:sym typeface="Roboto"/>
              </a:rPr>
              <a:t>.</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da" sz="1400" b="1">
                <a:highlight>
                  <a:srgbClr val="F7F7F8"/>
                </a:highlight>
                <a:latin typeface="Roboto"/>
                <a:ea typeface="Roboto"/>
                <a:cs typeface="Roboto"/>
                <a:sym typeface="Roboto"/>
              </a:rPr>
              <a:t>Public relations:</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Businesses</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can</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use</a:t>
            </a:r>
            <a:r>
              <a:rPr lang="da" sz="1400">
                <a:highlight>
                  <a:srgbClr val="F7F7F8"/>
                </a:highlight>
                <a:latin typeface="Roboto"/>
                <a:ea typeface="Roboto"/>
                <a:cs typeface="Roboto"/>
                <a:sym typeface="Roboto"/>
              </a:rPr>
              <a:t> social media to </a:t>
            </a:r>
            <a:r>
              <a:rPr lang="da" sz="1400" err="1">
                <a:highlight>
                  <a:srgbClr val="F7F7F8"/>
                </a:highlight>
                <a:latin typeface="Roboto"/>
                <a:ea typeface="Roboto"/>
                <a:cs typeface="Roboto"/>
                <a:sym typeface="Roboto"/>
              </a:rPr>
              <a:t>manage</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their</a:t>
            </a:r>
            <a:r>
              <a:rPr lang="da" sz="1400">
                <a:highlight>
                  <a:srgbClr val="F7F7F8"/>
                </a:highlight>
                <a:latin typeface="Roboto"/>
                <a:ea typeface="Roboto"/>
                <a:cs typeface="Roboto"/>
                <a:sym typeface="Roboto"/>
              </a:rPr>
              <a:t> reputation and </a:t>
            </a:r>
            <a:r>
              <a:rPr lang="da" sz="1400" err="1">
                <a:highlight>
                  <a:srgbClr val="F7F7F8"/>
                </a:highlight>
                <a:latin typeface="Roboto"/>
                <a:ea typeface="Roboto"/>
                <a:cs typeface="Roboto"/>
                <a:sym typeface="Roboto"/>
              </a:rPr>
              <a:t>communicate</a:t>
            </a:r>
            <a:r>
              <a:rPr lang="da" sz="1400">
                <a:highlight>
                  <a:srgbClr val="F7F7F8"/>
                </a:highlight>
                <a:latin typeface="Roboto"/>
                <a:ea typeface="Roboto"/>
                <a:cs typeface="Roboto"/>
                <a:sym typeface="Roboto"/>
              </a:rPr>
              <a:t> with the public. This </a:t>
            </a:r>
            <a:r>
              <a:rPr lang="da" sz="1400" err="1">
                <a:highlight>
                  <a:srgbClr val="F7F7F8"/>
                </a:highlight>
                <a:latin typeface="Roboto"/>
                <a:ea typeface="Roboto"/>
                <a:cs typeface="Roboto"/>
                <a:sym typeface="Roboto"/>
              </a:rPr>
              <a:t>can</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include</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responding</a:t>
            </a:r>
            <a:r>
              <a:rPr lang="da" sz="1400">
                <a:highlight>
                  <a:srgbClr val="F7F7F8"/>
                </a:highlight>
                <a:latin typeface="Roboto"/>
                <a:ea typeface="Roboto"/>
                <a:cs typeface="Roboto"/>
                <a:sym typeface="Roboto"/>
              </a:rPr>
              <a:t> to negative </a:t>
            </a:r>
            <a:r>
              <a:rPr lang="da" sz="1400" err="1">
                <a:highlight>
                  <a:srgbClr val="F7F7F8"/>
                </a:highlight>
                <a:latin typeface="Roboto"/>
                <a:ea typeface="Roboto"/>
                <a:cs typeface="Roboto"/>
                <a:sym typeface="Roboto"/>
              </a:rPr>
              <a:t>reviews</a:t>
            </a:r>
            <a:r>
              <a:rPr lang="da" sz="1400">
                <a:highlight>
                  <a:srgbClr val="F7F7F8"/>
                </a:highlight>
                <a:latin typeface="Roboto"/>
                <a:ea typeface="Roboto"/>
                <a:cs typeface="Roboto"/>
                <a:sym typeface="Roboto"/>
              </a:rPr>
              <a:t> or feedback, as </a:t>
            </a:r>
            <a:r>
              <a:rPr lang="da" sz="1400" err="1">
                <a:highlight>
                  <a:srgbClr val="F7F7F8"/>
                </a:highlight>
                <a:latin typeface="Roboto"/>
                <a:ea typeface="Roboto"/>
                <a:cs typeface="Roboto"/>
                <a:sym typeface="Roboto"/>
              </a:rPr>
              <a:t>well</a:t>
            </a:r>
            <a:r>
              <a:rPr lang="da" sz="1400">
                <a:highlight>
                  <a:srgbClr val="F7F7F8"/>
                </a:highlight>
                <a:latin typeface="Roboto"/>
                <a:ea typeface="Roboto"/>
                <a:cs typeface="Roboto"/>
                <a:sym typeface="Roboto"/>
              </a:rPr>
              <a:t> as </a:t>
            </a:r>
            <a:r>
              <a:rPr lang="da" sz="1400" err="1">
                <a:highlight>
                  <a:srgbClr val="F7F7F8"/>
                </a:highlight>
                <a:latin typeface="Roboto"/>
                <a:ea typeface="Roboto"/>
                <a:cs typeface="Roboto"/>
                <a:sym typeface="Roboto"/>
              </a:rPr>
              <a:t>sharing</a:t>
            </a:r>
            <a:r>
              <a:rPr lang="da" sz="1400">
                <a:highlight>
                  <a:srgbClr val="F7F7F8"/>
                </a:highlight>
                <a:latin typeface="Roboto"/>
                <a:ea typeface="Roboto"/>
                <a:cs typeface="Roboto"/>
                <a:sym typeface="Roboto"/>
              </a:rPr>
              <a:t> news and </a:t>
            </a:r>
            <a:r>
              <a:rPr lang="da" sz="1400" err="1">
                <a:highlight>
                  <a:srgbClr val="F7F7F8"/>
                </a:highlight>
                <a:latin typeface="Roboto"/>
                <a:ea typeface="Roboto"/>
                <a:cs typeface="Roboto"/>
                <a:sym typeface="Roboto"/>
              </a:rPr>
              <a:t>updates</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about</a:t>
            </a:r>
            <a:r>
              <a:rPr lang="da" sz="1400">
                <a:highlight>
                  <a:srgbClr val="F7F7F8"/>
                </a:highlight>
                <a:latin typeface="Roboto"/>
                <a:ea typeface="Roboto"/>
                <a:cs typeface="Roboto"/>
                <a:sym typeface="Roboto"/>
              </a:rPr>
              <a:t> the business</a:t>
            </a:r>
            <a:endParaRPr lang="en-US" sz="1400">
              <a:highlight>
                <a:srgbClr val="F7F7F8"/>
              </a:highlight>
              <a:latin typeface="Roboto"/>
              <a:ea typeface="Roboto"/>
              <a:cs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Understanding Social Media and Business Alignment</a:t>
            </a:r>
            <a:endParaRPr/>
          </a:p>
        </p:txBody>
      </p:sp>
      <p:sp>
        <p:nvSpPr>
          <p:cNvPr id="132" name="Google Shape;132;p24"/>
          <p:cNvSpPr txBox="1">
            <a:spLocks noGrp="1"/>
          </p:cNvSpPr>
          <p:nvPr>
            <p:ph type="body" idx="1"/>
          </p:nvPr>
        </p:nvSpPr>
        <p:spPr>
          <a:xfrm>
            <a:off x="219125" y="1091450"/>
            <a:ext cx="8520600" cy="3302700"/>
          </a:xfrm>
          <a:prstGeom prst="rect">
            <a:avLst/>
          </a:prstGeom>
        </p:spPr>
        <p:txBody>
          <a:bodyPr spcFirstLastPara="1" wrap="square" lIns="91425" tIns="91425" rIns="91425" bIns="91425" anchor="t" anchorCtr="0">
            <a:noAutofit/>
          </a:bodyPr>
          <a:lstStyle/>
          <a:p>
            <a:pPr marL="457200" lvl="0" indent="-336550" algn="l" rtl="0">
              <a:spcBef>
                <a:spcPts val="2900"/>
              </a:spcBef>
              <a:spcAft>
                <a:spcPts val="0"/>
              </a:spcAft>
              <a:buClr>
                <a:schemeClr val="dk2"/>
              </a:buClr>
              <a:buSzPts val="1700"/>
              <a:buFont typeface="Arial"/>
              <a:buChar char="●"/>
            </a:pPr>
            <a:r>
              <a:rPr lang="da" sz="1700" b="1">
                <a:latin typeface="Roboto"/>
                <a:ea typeface="Roboto"/>
                <a:cs typeface="Roboto"/>
                <a:sym typeface="Roboto"/>
              </a:rPr>
              <a:t>Talent </a:t>
            </a:r>
            <a:r>
              <a:rPr lang="da" sz="1700" b="1" err="1">
                <a:latin typeface="Roboto"/>
                <a:ea typeface="Roboto"/>
                <a:cs typeface="Roboto"/>
                <a:sym typeface="Roboto"/>
              </a:rPr>
              <a:t>recruitment</a:t>
            </a:r>
            <a:r>
              <a:rPr lang="da" sz="1700">
                <a:latin typeface="Roboto"/>
                <a:ea typeface="Roboto"/>
                <a:cs typeface="Roboto"/>
                <a:sym typeface="Roboto"/>
              </a:rPr>
              <a:t>: </a:t>
            </a:r>
            <a:r>
              <a:rPr lang="da" sz="1700" err="1">
                <a:latin typeface="Roboto"/>
                <a:ea typeface="Roboto"/>
                <a:cs typeface="Roboto"/>
                <a:sym typeface="Roboto"/>
              </a:rPr>
              <a:t>Businesses</a:t>
            </a:r>
            <a:r>
              <a:rPr lang="da" sz="1700">
                <a:latin typeface="Roboto"/>
                <a:ea typeface="Roboto"/>
                <a:cs typeface="Roboto"/>
                <a:sym typeface="Roboto"/>
              </a:rPr>
              <a:t> </a:t>
            </a:r>
            <a:r>
              <a:rPr lang="da" sz="1700" err="1">
                <a:latin typeface="Roboto"/>
                <a:ea typeface="Roboto"/>
                <a:cs typeface="Roboto"/>
                <a:sym typeface="Roboto"/>
              </a:rPr>
              <a:t>can</a:t>
            </a:r>
            <a:r>
              <a:rPr lang="da" sz="1700">
                <a:latin typeface="Roboto"/>
                <a:ea typeface="Roboto"/>
                <a:cs typeface="Roboto"/>
                <a:sym typeface="Roboto"/>
              </a:rPr>
              <a:t> </a:t>
            </a:r>
            <a:r>
              <a:rPr lang="da" sz="1700" err="1">
                <a:latin typeface="Roboto"/>
                <a:ea typeface="Roboto"/>
                <a:cs typeface="Roboto"/>
                <a:sym typeface="Roboto"/>
              </a:rPr>
              <a:t>use</a:t>
            </a:r>
            <a:r>
              <a:rPr lang="da" sz="1700">
                <a:latin typeface="Roboto"/>
                <a:ea typeface="Roboto"/>
                <a:cs typeface="Roboto"/>
                <a:sym typeface="Roboto"/>
              </a:rPr>
              <a:t> social media to find and </a:t>
            </a:r>
            <a:r>
              <a:rPr lang="da" sz="1700" err="1">
                <a:latin typeface="Roboto"/>
                <a:ea typeface="Roboto"/>
                <a:cs typeface="Roboto"/>
                <a:sym typeface="Roboto"/>
              </a:rPr>
              <a:t>attract</a:t>
            </a:r>
            <a:r>
              <a:rPr lang="da" sz="1700">
                <a:latin typeface="Roboto"/>
                <a:ea typeface="Roboto"/>
                <a:cs typeface="Roboto"/>
                <a:sym typeface="Roboto"/>
              </a:rPr>
              <a:t> potential </a:t>
            </a:r>
            <a:r>
              <a:rPr lang="da" sz="1700" err="1">
                <a:latin typeface="Roboto"/>
                <a:ea typeface="Roboto"/>
                <a:cs typeface="Roboto"/>
                <a:sym typeface="Roboto"/>
              </a:rPr>
              <a:t>employees</a:t>
            </a:r>
            <a:r>
              <a:rPr lang="da" sz="1700">
                <a:latin typeface="Roboto"/>
                <a:ea typeface="Roboto"/>
                <a:cs typeface="Roboto"/>
                <a:sym typeface="Roboto"/>
              </a:rPr>
              <a:t> by </a:t>
            </a:r>
            <a:r>
              <a:rPr lang="da" sz="1700" err="1">
                <a:latin typeface="Roboto"/>
                <a:ea typeface="Roboto"/>
                <a:cs typeface="Roboto"/>
                <a:sym typeface="Roboto"/>
              </a:rPr>
              <a:t>posting</a:t>
            </a:r>
            <a:r>
              <a:rPr lang="da" sz="1700">
                <a:latin typeface="Roboto"/>
                <a:ea typeface="Roboto"/>
                <a:cs typeface="Roboto"/>
                <a:sym typeface="Roboto"/>
              </a:rPr>
              <a:t> job </a:t>
            </a:r>
            <a:r>
              <a:rPr lang="da" sz="1700" err="1">
                <a:latin typeface="Roboto"/>
                <a:ea typeface="Roboto"/>
                <a:cs typeface="Roboto"/>
                <a:sym typeface="Roboto"/>
              </a:rPr>
              <a:t>openings</a:t>
            </a:r>
            <a:r>
              <a:rPr lang="da" sz="1700">
                <a:latin typeface="Roboto"/>
                <a:ea typeface="Roboto"/>
                <a:cs typeface="Roboto"/>
                <a:sym typeface="Roboto"/>
              </a:rPr>
              <a:t> and </a:t>
            </a:r>
            <a:r>
              <a:rPr lang="da" sz="1700" err="1">
                <a:latin typeface="Roboto"/>
                <a:ea typeface="Roboto"/>
                <a:cs typeface="Roboto"/>
                <a:sym typeface="Roboto"/>
              </a:rPr>
              <a:t>engaging</a:t>
            </a:r>
            <a:r>
              <a:rPr lang="da" sz="1700">
                <a:latin typeface="Roboto"/>
                <a:ea typeface="Roboto"/>
                <a:cs typeface="Roboto"/>
                <a:sym typeface="Roboto"/>
              </a:rPr>
              <a:t> with potential </a:t>
            </a:r>
            <a:r>
              <a:rPr lang="da" sz="1700" err="1">
                <a:latin typeface="Roboto"/>
                <a:ea typeface="Roboto"/>
                <a:cs typeface="Roboto"/>
                <a:sym typeface="Roboto"/>
              </a:rPr>
              <a:t>candidates</a:t>
            </a:r>
            <a:r>
              <a:rPr lang="da" sz="1700">
                <a:latin typeface="Roboto"/>
                <a:ea typeface="Roboto"/>
                <a:cs typeface="Roboto"/>
                <a:sym typeface="Roboto"/>
              </a:rPr>
              <a:t>.</a:t>
            </a:r>
            <a:endParaRPr sz="1700">
              <a:latin typeface="Roboto"/>
              <a:ea typeface="Roboto"/>
              <a:cs typeface="Roboto"/>
              <a:sym typeface="Roboto"/>
            </a:endParaRPr>
          </a:p>
          <a:p>
            <a:pPr marL="457200" lvl="0" indent="-336550" algn="l" rtl="0">
              <a:spcBef>
                <a:spcPts val="0"/>
              </a:spcBef>
              <a:spcAft>
                <a:spcPts val="0"/>
              </a:spcAft>
              <a:buClr>
                <a:schemeClr val="dk2"/>
              </a:buClr>
              <a:buSzPts val="1700"/>
              <a:buFont typeface="Arial"/>
              <a:buChar char="●"/>
            </a:pPr>
            <a:r>
              <a:rPr lang="da" sz="1700" b="1" err="1">
                <a:latin typeface="Roboto"/>
                <a:ea typeface="Roboto"/>
                <a:cs typeface="Roboto"/>
                <a:sym typeface="Roboto"/>
              </a:rPr>
              <a:t>Lead</a:t>
            </a:r>
            <a:r>
              <a:rPr lang="da" sz="1700" b="1">
                <a:latin typeface="Roboto"/>
                <a:ea typeface="Roboto"/>
                <a:cs typeface="Roboto"/>
                <a:sym typeface="Roboto"/>
              </a:rPr>
              <a:t> generation</a:t>
            </a:r>
            <a:r>
              <a:rPr lang="da" sz="1700">
                <a:latin typeface="Roboto"/>
                <a:ea typeface="Roboto"/>
                <a:cs typeface="Roboto"/>
                <a:sym typeface="Roboto"/>
              </a:rPr>
              <a:t>: </a:t>
            </a:r>
            <a:r>
              <a:rPr lang="da" sz="1700" err="1">
                <a:latin typeface="Roboto"/>
                <a:ea typeface="Roboto"/>
                <a:cs typeface="Roboto"/>
                <a:sym typeface="Roboto"/>
              </a:rPr>
              <a:t>Businesses</a:t>
            </a:r>
            <a:r>
              <a:rPr lang="da" sz="1700">
                <a:latin typeface="Roboto"/>
                <a:ea typeface="Roboto"/>
                <a:cs typeface="Roboto"/>
                <a:sym typeface="Roboto"/>
              </a:rPr>
              <a:t> </a:t>
            </a:r>
            <a:r>
              <a:rPr lang="da" sz="1700" err="1">
                <a:latin typeface="Roboto"/>
                <a:ea typeface="Roboto"/>
                <a:cs typeface="Roboto"/>
                <a:sym typeface="Roboto"/>
              </a:rPr>
              <a:t>can</a:t>
            </a:r>
            <a:r>
              <a:rPr lang="da" sz="1700">
                <a:latin typeface="Roboto"/>
                <a:ea typeface="Roboto"/>
                <a:cs typeface="Roboto"/>
                <a:sym typeface="Roboto"/>
              </a:rPr>
              <a:t> </a:t>
            </a:r>
            <a:r>
              <a:rPr lang="da" sz="1700" err="1">
                <a:latin typeface="Roboto"/>
                <a:ea typeface="Roboto"/>
                <a:cs typeface="Roboto"/>
                <a:sym typeface="Roboto"/>
              </a:rPr>
              <a:t>use</a:t>
            </a:r>
            <a:r>
              <a:rPr lang="da" sz="1700">
                <a:latin typeface="Roboto"/>
                <a:ea typeface="Roboto"/>
                <a:cs typeface="Roboto"/>
                <a:sym typeface="Roboto"/>
              </a:rPr>
              <a:t> social media to </a:t>
            </a:r>
            <a:r>
              <a:rPr lang="da" sz="1700" err="1">
                <a:latin typeface="Roboto"/>
                <a:ea typeface="Roboto"/>
                <a:cs typeface="Roboto"/>
                <a:sym typeface="Roboto"/>
              </a:rPr>
              <a:t>generate</a:t>
            </a:r>
            <a:r>
              <a:rPr lang="da" sz="1700">
                <a:latin typeface="Roboto"/>
                <a:ea typeface="Roboto"/>
                <a:cs typeface="Roboto"/>
                <a:sym typeface="Roboto"/>
              </a:rPr>
              <a:t> </a:t>
            </a:r>
            <a:r>
              <a:rPr lang="da" sz="1700" err="1">
                <a:latin typeface="Roboto"/>
                <a:ea typeface="Roboto"/>
                <a:cs typeface="Roboto"/>
                <a:sym typeface="Roboto"/>
              </a:rPr>
              <a:t>leads</a:t>
            </a:r>
            <a:r>
              <a:rPr lang="da" sz="1700">
                <a:latin typeface="Roboto"/>
                <a:ea typeface="Roboto"/>
                <a:cs typeface="Roboto"/>
                <a:sym typeface="Roboto"/>
              </a:rPr>
              <a:t> and </a:t>
            </a:r>
            <a:r>
              <a:rPr lang="da" sz="1700" err="1">
                <a:latin typeface="Roboto"/>
                <a:ea typeface="Roboto"/>
                <a:cs typeface="Roboto"/>
                <a:sym typeface="Roboto"/>
              </a:rPr>
              <a:t>connect</a:t>
            </a:r>
            <a:r>
              <a:rPr lang="da" sz="1700">
                <a:latin typeface="Roboto"/>
                <a:ea typeface="Roboto"/>
                <a:cs typeface="Roboto"/>
                <a:sym typeface="Roboto"/>
              </a:rPr>
              <a:t> with potential </a:t>
            </a:r>
            <a:r>
              <a:rPr lang="da" sz="1700" err="1">
                <a:latin typeface="Roboto"/>
                <a:ea typeface="Roboto"/>
                <a:cs typeface="Roboto"/>
                <a:sym typeface="Roboto"/>
              </a:rPr>
              <a:t>customers</a:t>
            </a:r>
            <a:r>
              <a:rPr lang="da" sz="1700">
                <a:latin typeface="Roboto"/>
                <a:ea typeface="Roboto"/>
                <a:cs typeface="Roboto"/>
                <a:sym typeface="Roboto"/>
              </a:rPr>
              <a:t> by </a:t>
            </a:r>
            <a:r>
              <a:rPr lang="da" sz="1700" err="1">
                <a:latin typeface="Roboto"/>
                <a:ea typeface="Roboto"/>
                <a:cs typeface="Roboto"/>
                <a:sym typeface="Roboto"/>
              </a:rPr>
              <a:t>sharing</a:t>
            </a:r>
            <a:r>
              <a:rPr lang="da" sz="1700">
                <a:latin typeface="Roboto"/>
                <a:ea typeface="Roboto"/>
                <a:cs typeface="Roboto"/>
                <a:sym typeface="Roboto"/>
              </a:rPr>
              <a:t> </a:t>
            </a:r>
            <a:r>
              <a:rPr lang="da" sz="1700" err="1">
                <a:latin typeface="Roboto"/>
                <a:ea typeface="Roboto"/>
                <a:cs typeface="Roboto"/>
                <a:sym typeface="Roboto"/>
              </a:rPr>
              <a:t>valuable</a:t>
            </a:r>
            <a:r>
              <a:rPr lang="da" sz="1700">
                <a:latin typeface="Roboto"/>
                <a:ea typeface="Roboto"/>
                <a:cs typeface="Roboto"/>
                <a:sym typeface="Roboto"/>
              </a:rPr>
              <a:t> content and </a:t>
            </a:r>
            <a:r>
              <a:rPr lang="da" sz="1700" err="1">
                <a:latin typeface="Roboto"/>
                <a:ea typeface="Roboto"/>
                <a:cs typeface="Roboto"/>
                <a:sym typeface="Roboto"/>
              </a:rPr>
              <a:t>offering</a:t>
            </a:r>
            <a:r>
              <a:rPr lang="da" sz="1700">
                <a:latin typeface="Roboto"/>
                <a:ea typeface="Roboto"/>
                <a:cs typeface="Roboto"/>
                <a:sym typeface="Roboto"/>
              </a:rPr>
              <a:t> </a:t>
            </a:r>
            <a:r>
              <a:rPr lang="da" sz="1700" err="1">
                <a:latin typeface="Roboto"/>
                <a:ea typeface="Roboto"/>
                <a:cs typeface="Roboto"/>
                <a:sym typeface="Roboto"/>
              </a:rPr>
              <a:t>incentives</a:t>
            </a:r>
            <a:r>
              <a:rPr lang="da" sz="1700">
                <a:latin typeface="Roboto"/>
                <a:ea typeface="Roboto"/>
                <a:cs typeface="Roboto"/>
                <a:sym typeface="Roboto"/>
              </a:rPr>
              <a:t> for users to provide </a:t>
            </a:r>
            <a:r>
              <a:rPr lang="da" sz="1700" err="1">
                <a:latin typeface="Roboto"/>
                <a:ea typeface="Roboto"/>
                <a:cs typeface="Roboto"/>
                <a:sym typeface="Roboto"/>
              </a:rPr>
              <a:t>their</a:t>
            </a:r>
            <a:r>
              <a:rPr lang="da" sz="1700">
                <a:latin typeface="Roboto"/>
                <a:ea typeface="Roboto"/>
                <a:cs typeface="Roboto"/>
                <a:sym typeface="Roboto"/>
              </a:rPr>
              <a:t> </a:t>
            </a:r>
            <a:r>
              <a:rPr lang="da" sz="1700" err="1">
                <a:latin typeface="Roboto"/>
                <a:ea typeface="Roboto"/>
                <a:cs typeface="Roboto"/>
                <a:sym typeface="Roboto"/>
              </a:rPr>
              <a:t>contact</a:t>
            </a:r>
            <a:r>
              <a:rPr lang="da" sz="1700">
                <a:latin typeface="Roboto"/>
                <a:ea typeface="Roboto"/>
                <a:cs typeface="Roboto"/>
                <a:sym typeface="Roboto"/>
              </a:rPr>
              <a:t> information.</a:t>
            </a:r>
            <a:endParaRPr sz="1700">
              <a:latin typeface="Roboto"/>
              <a:ea typeface="Roboto"/>
              <a:cs typeface="Roboto"/>
              <a:sym typeface="Roboto"/>
            </a:endParaRPr>
          </a:p>
          <a:p>
            <a:pPr marL="457200" lvl="0" indent="-336550" algn="l" rtl="0">
              <a:spcBef>
                <a:spcPts val="0"/>
              </a:spcBef>
              <a:spcAft>
                <a:spcPts val="0"/>
              </a:spcAft>
              <a:buClr>
                <a:schemeClr val="dk2"/>
              </a:buClr>
              <a:buSzPts val="1700"/>
              <a:buFont typeface="Arial"/>
              <a:buChar char="●"/>
            </a:pPr>
            <a:r>
              <a:rPr lang="da" sz="1700" b="1">
                <a:latin typeface="Roboto"/>
                <a:ea typeface="Roboto"/>
                <a:cs typeface="Roboto"/>
                <a:sym typeface="Roboto"/>
              </a:rPr>
              <a:t>Market research: </a:t>
            </a:r>
            <a:r>
              <a:rPr lang="da" sz="1700" err="1">
                <a:latin typeface="Roboto"/>
                <a:ea typeface="Roboto"/>
                <a:cs typeface="Roboto"/>
                <a:sym typeface="Roboto"/>
              </a:rPr>
              <a:t>Businesses</a:t>
            </a:r>
            <a:r>
              <a:rPr lang="da" sz="1700">
                <a:latin typeface="Roboto"/>
                <a:ea typeface="Roboto"/>
                <a:cs typeface="Roboto"/>
                <a:sym typeface="Roboto"/>
              </a:rPr>
              <a:t> </a:t>
            </a:r>
            <a:r>
              <a:rPr lang="da" sz="1700" err="1">
                <a:latin typeface="Roboto"/>
                <a:ea typeface="Roboto"/>
                <a:cs typeface="Roboto"/>
                <a:sym typeface="Roboto"/>
              </a:rPr>
              <a:t>can</a:t>
            </a:r>
            <a:r>
              <a:rPr lang="da" sz="1700">
                <a:latin typeface="Roboto"/>
                <a:ea typeface="Roboto"/>
                <a:cs typeface="Roboto"/>
                <a:sym typeface="Roboto"/>
              </a:rPr>
              <a:t> </a:t>
            </a:r>
            <a:r>
              <a:rPr lang="da" sz="1700" err="1">
                <a:latin typeface="Roboto"/>
                <a:ea typeface="Roboto"/>
                <a:cs typeface="Roboto"/>
                <a:sym typeface="Roboto"/>
              </a:rPr>
              <a:t>use</a:t>
            </a:r>
            <a:r>
              <a:rPr lang="da" sz="1700">
                <a:latin typeface="Roboto"/>
                <a:ea typeface="Roboto"/>
                <a:cs typeface="Roboto"/>
                <a:sym typeface="Roboto"/>
              </a:rPr>
              <a:t> social media to </a:t>
            </a:r>
            <a:r>
              <a:rPr lang="da" sz="1700" err="1">
                <a:latin typeface="Roboto"/>
                <a:ea typeface="Roboto"/>
                <a:cs typeface="Roboto"/>
                <a:sym typeface="Roboto"/>
              </a:rPr>
              <a:t>gather</a:t>
            </a:r>
            <a:r>
              <a:rPr lang="da" sz="1700">
                <a:latin typeface="Roboto"/>
                <a:ea typeface="Roboto"/>
                <a:cs typeface="Roboto"/>
                <a:sym typeface="Roboto"/>
              </a:rPr>
              <a:t> </a:t>
            </a:r>
            <a:r>
              <a:rPr lang="da" sz="1700" err="1">
                <a:latin typeface="Roboto"/>
                <a:ea typeface="Roboto"/>
                <a:cs typeface="Roboto"/>
                <a:sym typeface="Roboto"/>
              </a:rPr>
              <a:t>insights</a:t>
            </a:r>
            <a:r>
              <a:rPr lang="da" sz="1700">
                <a:latin typeface="Roboto"/>
                <a:ea typeface="Roboto"/>
                <a:cs typeface="Roboto"/>
                <a:sym typeface="Roboto"/>
              </a:rPr>
              <a:t> </a:t>
            </a:r>
            <a:r>
              <a:rPr lang="da" sz="1700" err="1">
                <a:latin typeface="Roboto"/>
                <a:ea typeface="Roboto"/>
                <a:cs typeface="Roboto"/>
                <a:sym typeface="Roboto"/>
              </a:rPr>
              <a:t>about</a:t>
            </a:r>
            <a:r>
              <a:rPr lang="da" sz="1700">
                <a:latin typeface="Roboto"/>
                <a:ea typeface="Roboto"/>
                <a:cs typeface="Roboto"/>
                <a:sym typeface="Roboto"/>
              </a:rPr>
              <a:t> </a:t>
            </a:r>
            <a:r>
              <a:rPr lang="da" sz="1700" err="1">
                <a:latin typeface="Roboto"/>
                <a:ea typeface="Roboto"/>
                <a:cs typeface="Roboto"/>
                <a:sym typeface="Roboto"/>
              </a:rPr>
              <a:t>their</a:t>
            </a:r>
            <a:r>
              <a:rPr lang="da" sz="1700">
                <a:latin typeface="Roboto"/>
                <a:ea typeface="Roboto"/>
                <a:cs typeface="Roboto"/>
                <a:sym typeface="Roboto"/>
              </a:rPr>
              <a:t> </a:t>
            </a:r>
            <a:r>
              <a:rPr lang="da" sz="1700" err="1">
                <a:latin typeface="Roboto"/>
                <a:ea typeface="Roboto"/>
                <a:cs typeface="Roboto"/>
                <a:sym typeface="Roboto"/>
              </a:rPr>
              <a:t>customers</a:t>
            </a:r>
            <a:r>
              <a:rPr lang="da" sz="1700">
                <a:latin typeface="Roboto"/>
                <a:ea typeface="Roboto"/>
                <a:cs typeface="Roboto"/>
                <a:sym typeface="Roboto"/>
              </a:rPr>
              <a:t>, </a:t>
            </a:r>
            <a:r>
              <a:rPr lang="da" sz="1700" err="1">
                <a:latin typeface="Roboto"/>
                <a:ea typeface="Roboto"/>
                <a:cs typeface="Roboto"/>
                <a:sym typeface="Roboto"/>
              </a:rPr>
              <a:t>competitors</a:t>
            </a:r>
            <a:r>
              <a:rPr lang="da" sz="1700">
                <a:latin typeface="Roboto"/>
                <a:ea typeface="Roboto"/>
                <a:cs typeface="Roboto"/>
                <a:sym typeface="Roboto"/>
              </a:rPr>
              <a:t>, and </a:t>
            </a:r>
            <a:r>
              <a:rPr lang="da" sz="1700" err="1">
                <a:latin typeface="Roboto"/>
                <a:ea typeface="Roboto"/>
                <a:cs typeface="Roboto"/>
                <a:sym typeface="Roboto"/>
              </a:rPr>
              <a:t>industry</a:t>
            </a:r>
            <a:r>
              <a:rPr lang="da" sz="1700">
                <a:latin typeface="Roboto"/>
                <a:ea typeface="Roboto"/>
                <a:cs typeface="Roboto"/>
                <a:sym typeface="Roboto"/>
              </a:rPr>
              <a:t> trends by </a:t>
            </a:r>
            <a:r>
              <a:rPr lang="da" sz="1700" err="1">
                <a:latin typeface="Roboto"/>
                <a:ea typeface="Roboto"/>
                <a:cs typeface="Roboto"/>
                <a:sym typeface="Roboto"/>
              </a:rPr>
              <a:t>monitoring</a:t>
            </a:r>
            <a:r>
              <a:rPr lang="da" sz="1700">
                <a:latin typeface="Roboto"/>
                <a:ea typeface="Roboto"/>
                <a:cs typeface="Roboto"/>
                <a:sym typeface="Roboto"/>
              </a:rPr>
              <a:t> social media </a:t>
            </a:r>
            <a:r>
              <a:rPr lang="da" sz="1700" err="1">
                <a:latin typeface="Roboto"/>
                <a:ea typeface="Roboto"/>
                <a:cs typeface="Roboto"/>
                <a:sym typeface="Roboto"/>
              </a:rPr>
              <a:t>conversations</a:t>
            </a:r>
            <a:r>
              <a:rPr lang="da" sz="1700">
                <a:latin typeface="Roboto"/>
                <a:ea typeface="Roboto"/>
                <a:cs typeface="Roboto"/>
                <a:sym typeface="Roboto"/>
              </a:rPr>
              <a:t> and </a:t>
            </a:r>
            <a:r>
              <a:rPr lang="da" sz="1700" err="1">
                <a:latin typeface="Roboto"/>
                <a:ea typeface="Roboto"/>
                <a:cs typeface="Roboto"/>
                <a:sym typeface="Roboto"/>
              </a:rPr>
              <a:t>conducting</a:t>
            </a:r>
            <a:r>
              <a:rPr lang="da" sz="1700">
                <a:latin typeface="Roboto"/>
                <a:ea typeface="Roboto"/>
                <a:cs typeface="Roboto"/>
                <a:sym typeface="Roboto"/>
              </a:rPr>
              <a:t> </a:t>
            </a:r>
            <a:r>
              <a:rPr lang="da" sz="1700" err="1">
                <a:latin typeface="Roboto"/>
                <a:ea typeface="Roboto"/>
                <a:cs typeface="Roboto"/>
                <a:sym typeface="Roboto"/>
              </a:rPr>
              <a:t>surveys</a:t>
            </a:r>
            <a:r>
              <a:rPr lang="da" sz="1700">
                <a:latin typeface="Roboto"/>
                <a:ea typeface="Roboto"/>
                <a:cs typeface="Roboto"/>
                <a:sym typeface="Roboto"/>
              </a:rPr>
              <a:t>.</a:t>
            </a:r>
            <a:endParaRPr sz="1700">
              <a:latin typeface="Roboto"/>
              <a:ea typeface="Roboto"/>
              <a:cs typeface="Roboto"/>
              <a:sym typeface="Roboto"/>
            </a:endParaRPr>
          </a:p>
          <a:p>
            <a:pPr indent="-336550">
              <a:buSzPts val="1700"/>
              <a:buFont typeface="Arial"/>
              <a:buChar char="●"/>
            </a:pPr>
            <a:r>
              <a:rPr lang="da" sz="1700" b="1">
                <a:latin typeface="Roboto"/>
                <a:ea typeface="Roboto"/>
                <a:cs typeface="Roboto"/>
                <a:sym typeface="Roboto"/>
              </a:rPr>
              <a:t>Product </a:t>
            </a:r>
            <a:r>
              <a:rPr lang="da" sz="1700" b="1" err="1">
                <a:latin typeface="Roboto"/>
                <a:ea typeface="Roboto"/>
                <a:cs typeface="Roboto"/>
                <a:sym typeface="Roboto"/>
              </a:rPr>
              <a:t>development</a:t>
            </a:r>
            <a:r>
              <a:rPr lang="da" sz="1700" b="1">
                <a:latin typeface="Roboto"/>
                <a:ea typeface="Roboto"/>
                <a:cs typeface="Roboto"/>
                <a:sym typeface="Roboto"/>
              </a:rPr>
              <a:t>:</a:t>
            </a:r>
            <a:r>
              <a:rPr lang="da" sz="1700">
                <a:latin typeface="Roboto"/>
                <a:ea typeface="Roboto"/>
                <a:cs typeface="Roboto"/>
                <a:sym typeface="Roboto"/>
              </a:rPr>
              <a:t> </a:t>
            </a:r>
            <a:r>
              <a:rPr lang="da" sz="1700" err="1">
                <a:latin typeface="Roboto"/>
                <a:ea typeface="Roboto"/>
                <a:cs typeface="Roboto"/>
                <a:sym typeface="Roboto"/>
              </a:rPr>
              <a:t>Businesses</a:t>
            </a:r>
            <a:r>
              <a:rPr lang="da" sz="1700">
                <a:latin typeface="Roboto"/>
                <a:ea typeface="Roboto"/>
                <a:cs typeface="Roboto"/>
                <a:sym typeface="Roboto"/>
              </a:rPr>
              <a:t> </a:t>
            </a:r>
            <a:r>
              <a:rPr lang="da" sz="1700" err="1">
                <a:latin typeface="Roboto"/>
                <a:ea typeface="Roboto"/>
                <a:cs typeface="Roboto"/>
                <a:sym typeface="Roboto"/>
              </a:rPr>
              <a:t>can</a:t>
            </a:r>
            <a:r>
              <a:rPr lang="da" sz="1700">
                <a:latin typeface="Roboto"/>
                <a:ea typeface="Roboto"/>
                <a:cs typeface="Roboto"/>
                <a:sym typeface="Roboto"/>
              </a:rPr>
              <a:t> </a:t>
            </a:r>
            <a:r>
              <a:rPr lang="da" sz="1700" err="1">
                <a:latin typeface="Roboto"/>
                <a:ea typeface="Roboto"/>
                <a:cs typeface="Roboto"/>
                <a:sym typeface="Roboto"/>
              </a:rPr>
              <a:t>use</a:t>
            </a:r>
            <a:r>
              <a:rPr lang="da" sz="1700">
                <a:latin typeface="Roboto"/>
                <a:ea typeface="Roboto"/>
                <a:cs typeface="Roboto"/>
                <a:sym typeface="Roboto"/>
              </a:rPr>
              <a:t> social media to </a:t>
            </a:r>
            <a:r>
              <a:rPr lang="da" sz="1700" err="1">
                <a:latin typeface="Roboto"/>
                <a:ea typeface="Roboto"/>
                <a:cs typeface="Roboto"/>
                <a:sym typeface="Roboto"/>
              </a:rPr>
              <a:t>gather</a:t>
            </a:r>
            <a:r>
              <a:rPr lang="da" sz="1700">
                <a:latin typeface="Roboto"/>
                <a:ea typeface="Roboto"/>
                <a:cs typeface="Roboto"/>
                <a:sym typeface="Roboto"/>
              </a:rPr>
              <a:t> feedback and </a:t>
            </a:r>
            <a:r>
              <a:rPr lang="da" sz="1700" err="1">
                <a:latin typeface="Roboto"/>
                <a:ea typeface="Roboto"/>
                <a:cs typeface="Roboto"/>
                <a:sym typeface="Roboto"/>
              </a:rPr>
              <a:t>ideas</a:t>
            </a:r>
            <a:r>
              <a:rPr lang="da" sz="1700">
                <a:latin typeface="Roboto"/>
                <a:ea typeface="Roboto"/>
                <a:cs typeface="Roboto"/>
                <a:sym typeface="Roboto"/>
              </a:rPr>
              <a:t> for new products or features by </a:t>
            </a:r>
            <a:r>
              <a:rPr lang="da" sz="1700" err="1">
                <a:latin typeface="Roboto"/>
                <a:ea typeface="Roboto"/>
                <a:cs typeface="Roboto"/>
                <a:sym typeface="Roboto"/>
              </a:rPr>
              <a:t>engaging</a:t>
            </a:r>
            <a:r>
              <a:rPr lang="da" sz="1700">
                <a:latin typeface="Roboto"/>
                <a:ea typeface="Roboto"/>
                <a:cs typeface="Roboto"/>
                <a:sym typeface="Roboto"/>
              </a:rPr>
              <a:t> with </a:t>
            </a:r>
            <a:r>
              <a:rPr lang="da" sz="1700" err="1">
                <a:latin typeface="Roboto"/>
                <a:ea typeface="Roboto"/>
                <a:cs typeface="Roboto"/>
                <a:sym typeface="Roboto"/>
              </a:rPr>
              <a:t>customers</a:t>
            </a:r>
            <a:r>
              <a:rPr lang="da" sz="1700">
                <a:latin typeface="Roboto"/>
                <a:ea typeface="Roboto"/>
                <a:cs typeface="Roboto"/>
                <a:sym typeface="Roboto"/>
              </a:rPr>
              <a:t> and </a:t>
            </a:r>
            <a:r>
              <a:rPr lang="da" sz="1700" err="1">
                <a:latin typeface="Roboto"/>
                <a:ea typeface="Roboto"/>
                <a:cs typeface="Roboto"/>
                <a:sym typeface="Roboto"/>
              </a:rPr>
              <a:t>asking</a:t>
            </a:r>
            <a:r>
              <a:rPr lang="da" sz="1700">
                <a:latin typeface="Roboto"/>
                <a:ea typeface="Roboto"/>
                <a:cs typeface="Roboto"/>
                <a:sym typeface="Roboto"/>
              </a:rPr>
              <a:t> for </a:t>
            </a:r>
            <a:r>
              <a:rPr lang="da" sz="1700" err="1">
                <a:latin typeface="Roboto"/>
                <a:ea typeface="Roboto"/>
                <a:cs typeface="Roboto"/>
                <a:sym typeface="Roboto"/>
              </a:rPr>
              <a:t>their</a:t>
            </a:r>
            <a:r>
              <a:rPr lang="da" sz="1700">
                <a:latin typeface="Roboto"/>
                <a:ea typeface="Roboto"/>
                <a:cs typeface="Roboto"/>
                <a:sym typeface="Roboto"/>
              </a:rPr>
              <a:t> input. </a:t>
            </a:r>
          </a:p>
          <a:p>
            <a:pPr marL="120650" indent="0">
              <a:lnSpc>
                <a:spcPct val="114999"/>
              </a:lnSpc>
              <a:buSzPts val="1700"/>
              <a:buNone/>
            </a:pPr>
            <a:endParaRPr lang="da" sz="1700">
              <a:latin typeface="Roboto"/>
              <a:ea typeface="Roboto"/>
              <a:cs typeface="Roboto"/>
            </a:endParaRPr>
          </a:p>
          <a:p>
            <a:pPr marL="45720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914400" lvl="1" indent="-342900" algn="l" rtl="0">
              <a:spcBef>
                <a:spcPts val="0"/>
              </a:spcBef>
              <a:spcAft>
                <a:spcPts val="0"/>
              </a:spcAft>
              <a:buClr>
                <a:srgbClr val="000000"/>
              </a:buClr>
              <a:buSzPts val="1800"/>
              <a:buFont typeface="Roboto"/>
              <a:buChar char="○"/>
            </a:pPr>
            <a:endParaRPr sz="1800" b="1">
              <a:highlight>
                <a:srgbClr val="F7F7F8"/>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270550" y="2187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Measure  of Success for a Company’s Social Media Campaign:</a:t>
            </a:r>
            <a:endParaRPr/>
          </a:p>
        </p:txBody>
      </p:sp>
      <p:sp>
        <p:nvSpPr>
          <p:cNvPr id="138" name="Google Shape;138;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2900"/>
              </a:spcBef>
              <a:spcAft>
                <a:spcPts val="0"/>
              </a:spcAft>
              <a:buSzPts val="1800"/>
              <a:buFont typeface="Arial"/>
              <a:buChar char="●"/>
            </a:pPr>
            <a:r>
              <a:rPr lang="da" b="1">
                <a:latin typeface="Arial"/>
                <a:ea typeface="Arial"/>
                <a:cs typeface="Arial"/>
                <a:sym typeface="Arial"/>
              </a:rPr>
              <a:t>Counts</a:t>
            </a:r>
            <a:r>
              <a:rPr lang="da">
                <a:latin typeface="Arial"/>
                <a:ea typeface="Arial"/>
                <a:cs typeface="Arial"/>
                <a:sym typeface="Arial"/>
              </a:rPr>
              <a:t>: This includes the number of fans, followers, or friends, as well as the number of views, likes, or similar indications of favorable opinions on the company's social media content.</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da" b="1">
                <a:latin typeface="Arial"/>
                <a:ea typeface="Arial"/>
                <a:cs typeface="Arial"/>
                <a:sym typeface="Arial"/>
              </a:rPr>
              <a:t>Social sharing</a:t>
            </a:r>
            <a:r>
              <a:rPr lang="da">
                <a:latin typeface="Arial"/>
                <a:ea typeface="Arial"/>
                <a:cs typeface="Arial"/>
                <a:sym typeface="Arial"/>
              </a:rPr>
              <a:t>: This includes the number of times the company's content is shared, mentioned, or retweeted on social media platforms.</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da" b="1">
                <a:latin typeface="Arial"/>
                <a:ea typeface="Arial"/>
                <a:cs typeface="Arial"/>
                <a:sym typeface="Arial"/>
              </a:rPr>
              <a:t>Engagement rate</a:t>
            </a:r>
            <a:r>
              <a:rPr lang="da">
                <a:latin typeface="Arial"/>
                <a:ea typeface="Arial"/>
                <a:cs typeface="Arial"/>
                <a:sym typeface="Arial"/>
              </a:rPr>
              <a:t>: This is the number of engagement activities (likes, shares, etc.) divided by the number of friends, followers, or fans, and indicates the level of engagement of the company's social media audience.</a:t>
            </a:r>
            <a:endParaRPr>
              <a:latin typeface="Arial"/>
              <a:ea typeface="Arial"/>
              <a:cs typeface="Arial"/>
              <a:sym typeface="Arial"/>
            </a:endParaRPr>
          </a:p>
          <a:p>
            <a:pPr marL="45720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270550" y="2187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Measure  of Success for a Company’s Social Media Campaign:</a:t>
            </a:r>
            <a:endParaRPr/>
          </a:p>
        </p:txBody>
      </p:sp>
      <p:sp>
        <p:nvSpPr>
          <p:cNvPr id="144" name="Google Shape;144;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2900"/>
              </a:spcBef>
              <a:spcAft>
                <a:spcPts val="0"/>
              </a:spcAft>
              <a:buSzPts val="1800"/>
              <a:buFont typeface="Arial"/>
              <a:buChar char="●"/>
            </a:pPr>
            <a:r>
              <a:rPr lang="da" b="1">
                <a:latin typeface="Arial"/>
                <a:ea typeface="Arial"/>
                <a:cs typeface="Arial"/>
                <a:sym typeface="Arial"/>
              </a:rPr>
              <a:t>Interaction:</a:t>
            </a:r>
            <a:r>
              <a:rPr lang="da">
                <a:latin typeface="Arial"/>
                <a:ea typeface="Arial"/>
                <a:cs typeface="Arial"/>
                <a:sym typeface="Arial"/>
              </a:rPr>
              <a:t> This includes the number of customers with whom the company has engaged, the number of conversations, and the length and resolution of those conversations.</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da" b="1">
                <a:latin typeface="Arial"/>
                <a:ea typeface="Arial"/>
                <a:cs typeface="Arial"/>
                <a:sym typeface="Arial"/>
              </a:rPr>
              <a:t>Referral rates:</a:t>
            </a:r>
            <a:r>
              <a:rPr lang="da">
                <a:latin typeface="Arial"/>
                <a:ea typeface="Arial"/>
                <a:cs typeface="Arial"/>
                <a:sym typeface="Arial"/>
              </a:rPr>
              <a:t> This is the amount of traffic driven to the company's website from its social media presence, as measured through click-throughs or website analytics.</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da" b="1">
                <a:latin typeface="Arial"/>
                <a:ea typeface="Arial"/>
                <a:cs typeface="Arial"/>
                <a:sym typeface="Arial"/>
              </a:rPr>
              <a:t>Importance and influence of users:</a:t>
            </a:r>
            <a:r>
              <a:rPr lang="da">
                <a:latin typeface="Arial"/>
                <a:ea typeface="Arial"/>
                <a:cs typeface="Arial"/>
                <a:sym typeface="Arial"/>
              </a:rPr>
              <a:t> This includes metrics such as centrality or the number of friends, which indicate the influence and importance of users in the company's social media network.</a:t>
            </a:r>
            <a:endParaRPr>
              <a:latin typeface="Arial"/>
              <a:ea typeface="Arial"/>
              <a:cs typeface="Arial"/>
              <a:sym typeface="Arial"/>
            </a:endParaRPr>
          </a:p>
          <a:p>
            <a:pPr marL="457200" lvl="0" indent="0" algn="l" rtl="0">
              <a:spcBef>
                <a:spcPts val="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Social Media KPI</a:t>
            </a:r>
            <a:endParaRPr/>
          </a:p>
        </p:txBody>
      </p:sp>
      <p:sp>
        <p:nvSpPr>
          <p:cNvPr id="150" name="Google Shape;150;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2900"/>
              </a:spcBef>
              <a:spcAft>
                <a:spcPts val="0"/>
              </a:spcAft>
              <a:buSzPts val="1800"/>
              <a:buFont typeface="Roboto"/>
              <a:buChar char="●"/>
            </a:pPr>
            <a:r>
              <a:rPr lang="da" b="1">
                <a:highlight>
                  <a:srgbClr val="F7F7F8"/>
                </a:highlight>
                <a:latin typeface="Roboto"/>
                <a:ea typeface="Roboto"/>
                <a:cs typeface="Roboto"/>
                <a:sym typeface="Roboto"/>
              </a:rPr>
              <a:t>Reach: </a:t>
            </a:r>
            <a:r>
              <a:rPr lang="da">
                <a:highlight>
                  <a:srgbClr val="F7F7F8"/>
                </a:highlight>
                <a:latin typeface="Roboto"/>
                <a:ea typeface="Roboto"/>
                <a:cs typeface="Roboto"/>
                <a:sym typeface="Roboto"/>
              </a:rPr>
              <a:t>The number of people who see a business's social media content, including followers, friends, and other users who come across the content.</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Engagement:</a:t>
            </a:r>
            <a:r>
              <a:rPr lang="da">
                <a:highlight>
                  <a:srgbClr val="F7F7F8"/>
                </a:highlight>
                <a:latin typeface="Roboto"/>
                <a:ea typeface="Roboto"/>
                <a:cs typeface="Roboto"/>
                <a:sym typeface="Roboto"/>
              </a:rPr>
              <a:t> The level of interaction with a business's social media content, including likes, comments, shares, and other actions taken by users.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Traffic: </a:t>
            </a:r>
            <a:r>
              <a:rPr lang="da">
                <a:highlight>
                  <a:srgbClr val="F7F7F8"/>
                </a:highlight>
                <a:latin typeface="Roboto"/>
                <a:ea typeface="Roboto"/>
                <a:cs typeface="Roboto"/>
                <a:sym typeface="Roboto"/>
              </a:rPr>
              <a:t>The number of users who click on links from a business's social media content and visit its website.</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Conversion rate:</a:t>
            </a:r>
            <a:r>
              <a:rPr lang="da">
                <a:highlight>
                  <a:srgbClr val="F7F7F8"/>
                </a:highlight>
                <a:latin typeface="Roboto"/>
                <a:ea typeface="Roboto"/>
                <a:cs typeface="Roboto"/>
                <a:sym typeface="Roboto"/>
              </a:rPr>
              <a:t> The percentage of users who take a desired action after visiting a business's website from its social media content, such as making a purchase or signing up for a newsletter.</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Social Media KPI</a:t>
            </a:r>
            <a:endParaRPr/>
          </a:p>
        </p:txBody>
      </p:sp>
      <p:sp>
        <p:nvSpPr>
          <p:cNvPr id="156" name="Google Shape;156;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2900"/>
              </a:spcBef>
              <a:spcAft>
                <a:spcPts val="0"/>
              </a:spcAft>
              <a:buSzPts val="1800"/>
              <a:buFont typeface="Roboto"/>
              <a:buChar char="●"/>
            </a:pPr>
            <a:r>
              <a:rPr lang="da" b="1">
                <a:highlight>
                  <a:srgbClr val="F7F7F8"/>
                </a:highlight>
                <a:latin typeface="Roboto"/>
                <a:ea typeface="Roboto"/>
                <a:cs typeface="Roboto"/>
                <a:sym typeface="Roboto"/>
              </a:rPr>
              <a:t>Customer satisfaction</a:t>
            </a:r>
            <a:r>
              <a:rPr lang="da">
                <a:highlight>
                  <a:srgbClr val="F7F7F8"/>
                </a:highlight>
                <a:latin typeface="Roboto"/>
                <a:ea typeface="Roboto"/>
                <a:cs typeface="Roboto"/>
                <a:sym typeface="Roboto"/>
              </a:rPr>
              <a:t>: The level of satisfaction of a business's customers, as measured through social media interactions or surveys.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Lead generation</a:t>
            </a:r>
            <a:r>
              <a:rPr lang="da">
                <a:highlight>
                  <a:srgbClr val="F7F7F8"/>
                </a:highlight>
                <a:latin typeface="Roboto"/>
                <a:ea typeface="Roboto"/>
                <a:cs typeface="Roboto"/>
                <a:sym typeface="Roboto"/>
              </a:rPr>
              <a:t>: The number of leads generated through social media, such as users who provide their contact information in exchange for an offer or resource.</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Return on investment (ROI)</a:t>
            </a:r>
            <a:r>
              <a:rPr lang="da">
                <a:highlight>
                  <a:srgbClr val="F7F7F8"/>
                </a:highlight>
                <a:latin typeface="Roboto"/>
                <a:ea typeface="Roboto"/>
                <a:cs typeface="Roboto"/>
                <a:sym typeface="Roboto"/>
              </a:rPr>
              <a:t>: The financial return on a business's social media efforts, calculated as the profit gained divided by the cost of the social media campaign.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Cost per acquisition (CPA):</a:t>
            </a:r>
            <a:r>
              <a:rPr lang="da">
                <a:highlight>
                  <a:srgbClr val="F7F7F8"/>
                </a:highlight>
                <a:latin typeface="Roboto"/>
                <a:ea typeface="Roboto"/>
                <a:cs typeface="Roboto"/>
                <a:sym typeface="Roboto"/>
              </a:rPr>
              <a:t> The cost of acquiring a new customer through social media, calculated as the cost of the social media campaign divided by the number of new customers acquired.</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Exercise</a:t>
            </a:r>
            <a:endParaRPr/>
          </a:p>
        </p:txBody>
      </p:sp>
      <p:sp>
        <p:nvSpPr>
          <p:cNvPr id="162" name="Google Shape;162;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1689735" lvl="0" indent="-342900" algn="just" rtl="0">
              <a:lnSpc>
                <a:spcPct val="103750"/>
              </a:lnSpc>
              <a:spcBef>
                <a:spcPts val="0"/>
              </a:spcBef>
              <a:spcAft>
                <a:spcPts val="0"/>
              </a:spcAft>
              <a:buSzPts val="1800"/>
              <a:buFont typeface="Roboto"/>
              <a:buChar char="●"/>
            </a:pPr>
            <a:r>
              <a:rPr lang="da">
                <a:latin typeface="Roboto"/>
                <a:ea typeface="Roboto"/>
                <a:cs typeface="Roboto"/>
                <a:sym typeface="Roboto"/>
              </a:rPr>
              <a:t>Find a company that has undertaken a viral marketing campaign over social media.</a:t>
            </a:r>
            <a:endParaRPr>
              <a:latin typeface="Roboto"/>
              <a:ea typeface="Roboto"/>
              <a:cs typeface="Roboto"/>
              <a:sym typeface="Roboto"/>
            </a:endParaRPr>
          </a:p>
          <a:p>
            <a:pPr marL="914400" lvl="1" indent="-342900" algn="l" rtl="0">
              <a:lnSpc>
                <a:spcPct val="95833"/>
              </a:lnSpc>
              <a:spcBef>
                <a:spcPts val="0"/>
              </a:spcBef>
              <a:spcAft>
                <a:spcPts val="0"/>
              </a:spcAft>
              <a:buSzPts val="1800"/>
              <a:buFont typeface="Roboto"/>
              <a:buChar char="○"/>
            </a:pPr>
            <a:r>
              <a:rPr lang="da" sz="1800">
                <a:latin typeface="Roboto"/>
                <a:ea typeface="Roboto"/>
                <a:cs typeface="Roboto"/>
                <a:sym typeface="Roboto"/>
              </a:rPr>
              <a:t>What is the essence of the campaign?</a:t>
            </a:r>
            <a:endParaRPr sz="1800">
              <a:latin typeface="Roboto"/>
              <a:ea typeface="Roboto"/>
              <a:cs typeface="Roboto"/>
              <a:sym typeface="Roboto"/>
            </a:endParaRPr>
          </a:p>
          <a:p>
            <a:pPr marL="914400" marR="1822450" lvl="1" indent="-342900" algn="l" rtl="0">
              <a:lnSpc>
                <a:spcPct val="103750"/>
              </a:lnSpc>
              <a:spcBef>
                <a:spcPts val="15"/>
              </a:spcBef>
              <a:spcAft>
                <a:spcPts val="0"/>
              </a:spcAft>
              <a:buSzPts val="1800"/>
              <a:buFont typeface="Roboto"/>
              <a:buChar char="○"/>
            </a:pPr>
            <a:r>
              <a:rPr lang="da" sz="1800">
                <a:latin typeface="Roboto"/>
                <a:ea typeface="Roboto"/>
                <a:cs typeface="Roboto"/>
                <a:sym typeface="Roboto"/>
              </a:rPr>
              <a:t>What metrics can you use to measure it (number of views, fans, likes, etc.)?</a:t>
            </a:r>
            <a:endParaRPr sz="1800">
              <a:latin typeface="Roboto"/>
              <a:ea typeface="Roboto"/>
              <a:cs typeface="Roboto"/>
              <a:sym typeface="Roboto"/>
            </a:endParaRPr>
          </a:p>
          <a:p>
            <a:pPr marL="914400" lvl="1" indent="-342900" algn="l" rtl="0">
              <a:lnSpc>
                <a:spcPct val="95833"/>
              </a:lnSpc>
              <a:spcBef>
                <a:spcPts val="0"/>
              </a:spcBef>
              <a:spcAft>
                <a:spcPts val="0"/>
              </a:spcAft>
              <a:buSzPts val="1800"/>
              <a:buFont typeface="Roboto"/>
              <a:buChar char="○"/>
            </a:pPr>
            <a:r>
              <a:rPr lang="da" sz="1800">
                <a:latin typeface="Roboto"/>
                <a:ea typeface="Roboto"/>
                <a:cs typeface="Roboto"/>
                <a:sym typeface="Roboto"/>
              </a:rPr>
              <a:t>Is the campaign ongoing, or did it run for a fixed amount of time?</a:t>
            </a:r>
            <a:endParaRPr sz="1800">
              <a:latin typeface="Roboto"/>
              <a:ea typeface="Roboto"/>
              <a:cs typeface="Roboto"/>
              <a:sym typeface="Roboto"/>
            </a:endParaRPr>
          </a:p>
          <a:p>
            <a:pPr marL="914400" marR="1627504" lvl="1" indent="-342900" algn="l" rtl="0">
              <a:lnSpc>
                <a:spcPct val="103750"/>
              </a:lnSpc>
              <a:spcBef>
                <a:spcPts val="40"/>
              </a:spcBef>
              <a:spcAft>
                <a:spcPts val="0"/>
              </a:spcAft>
              <a:buSzPts val="1800"/>
              <a:buFont typeface="Roboto"/>
              <a:buChar char="○"/>
            </a:pPr>
            <a:r>
              <a:rPr lang="da" sz="1800">
                <a:latin typeface="Roboto"/>
                <a:ea typeface="Roboto"/>
                <a:cs typeface="Roboto"/>
                <a:sym typeface="Roboto"/>
              </a:rPr>
              <a:t>Are any statistics available to indicate the success of the campaign? If so, what are they?</a:t>
            </a:r>
            <a:endParaRPr sz="1800">
              <a:latin typeface="Roboto"/>
              <a:ea typeface="Roboto"/>
              <a:cs typeface="Roboto"/>
              <a:sym typeface="Roboto"/>
            </a:endParaRPr>
          </a:p>
          <a:p>
            <a:pPr marL="457200" lvl="0" indent="0" algn="l" rtl="0">
              <a:spcBef>
                <a:spcPts val="0"/>
              </a:spcBef>
              <a:spcAft>
                <a:spcPts val="1200"/>
              </a:spcAft>
              <a:buNone/>
            </a:pP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Formulating Social Media Strategy</a:t>
            </a:r>
            <a:endParaRPr/>
          </a:p>
        </p:txBody>
      </p:sp>
      <p:sp>
        <p:nvSpPr>
          <p:cNvPr id="168" name="Google Shape;168;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2900"/>
              </a:spcBef>
              <a:spcAft>
                <a:spcPts val="0"/>
              </a:spcAft>
              <a:buSzPts val="1800"/>
              <a:buFont typeface="Roboto"/>
              <a:buAutoNum type="arabicPeriod"/>
            </a:pPr>
            <a:r>
              <a:rPr lang="da" b="1">
                <a:latin typeface="Roboto"/>
                <a:ea typeface="Roboto"/>
                <a:cs typeface="Roboto"/>
                <a:sym typeface="Roboto"/>
              </a:rPr>
              <a:t>Define objectives:</a:t>
            </a:r>
            <a:r>
              <a:rPr lang="da">
                <a:latin typeface="Roboto"/>
                <a:ea typeface="Roboto"/>
                <a:cs typeface="Roboto"/>
                <a:sym typeface="Roboto"/>
              </a:rPr>
              <a:t> Identify the specific goals that the business wants to achieve through social media, such as increasing brand awareness, generating leads, or improving customer satisfaction.</a:t>
            </a:r>
            <a:endParaRPr>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da" b="1">
                <a:latin typeface="Roboto"/>
                <a:ea typeface="Roboto"/>
                <a:cs typeface="Roboto"/>
                <a:sym typeface="Roboto"/>
              </a:rPr>
              <a:t>Identify target audience:</a:t>
            </a:r>
            <a:r>
              <a:rPr lang="da">
                <a:latin typeface="Roboto"/>
                <a:ea typeface="Roboto"/>
                <a:cs typeface="Roboto"/>
                <a:sym typeface="Roboto"/>
              </a:rPr>
              <a:t> Determine the demographics and interests of the business's target audience, including age, gender, location, and social media habits.</a:t>
            </a:r>
            <a:endParaRPr>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da" b="1">
                <a:latin typeface="Roboto"/>
                <a:ea typeface="Roboto"/>
                <a:cs typeface="Roboto"/>
                <a:sym typeface="Roboto"/>
              </a:rPr>
              <a:t>Research competition:</a:t>
            </a:r>
            <a:r>
              <a:rPr lang="da">
                <a:latin typeface="Roboto"/>
                <a:ea typeface="Roboto"/>
                <a:cs typeface="Roboto"/>
                <a:sym typeface="Roboto"/>
              </a:rPr>
              <a:t> Analyze the social media presence and strategies of the business's competitors to understand what is and is not working in the industry.</a:t>
            </a:r>
            <a:endParaRPr>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da" b="1">
                <a:latin typeface="Roboto"/>
                <a:ea typeface="Roboto"/>
                <a:cs typeface="Roboto"/>
                <a:sym typeface="Roboto"/>
              </a:rPr>
              <a:t>Choose social media platforms:</a:t>
            </a:r>
            <a:r>
              <a:rPr lang="da">
                <a:latin typeface="Roboto"/>
                <a:ea typeface="Roboto"/>
                <a:cs typeface="Roboto"/>
                <a:sym typeface="Roboto"/>
              </a:rPr>
              <a:t> Select the social media platforms that are most relevant to the business's target audience and objectives.</a:t>
            </a:r>
            <a:endParaRPr>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Formulating Social Media Strategy</a:t>
            </a:r>
            <a:endParaRPr/>
          </a:p>
        </p:txBody>
      </p:sp>
      <p:sp>
        <p:nvSpPr>
          <p:cNvPr id="174" name="Google Shape;174;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0" algn="l" rtl="0">
              <a:spcBef>
                <a:spcPts val="2900"/>
              </a:spcBef>
              <a:spcAft>
                <a:spcPts val="0"/>
              </a:spcAft>
              <a:buNone/>
            </a:pPr>
            <a:r>
              <a:rPr lang="da" b="1">
                <a:latin typeface="Roboto"/>
                <a:ea typeface="Roboto"/>
                <a:cs typeface="Roboto"/>
                <a:sym typeface="Roboto"/>
              </a:rPr>
              <a:t>5. Create a content calendar</a:t>
            </a:r>
            <a:r>
              <a:rPr lang="da">
                <a:latin typeface="Roboto"/>
                <a:ea typeface="Roboto"/>
                <a:cs typeface="Roboto"/>
                <a:sym typeface="Roboto"/>
              </a:rPr>
              <a:t>: Plan and schedule the types of content that the business will post on social media, including text, images, videos, and links.</a:t>
            </a:r>
            <a:endParaRPr>
              <a:latin typeface="Roboto"/>
              <a:ea typeface="Roboto"/>
              <a:cs typeface="Roboto"/>
              <a:sym typeface="Roboto"/>
            </a:endParaRPr>
          </a:p>
          <a:p>
            <a:pPr marL="457200" lvl="0" indent="0" algn="l" rtl="0">
              <a:spcBef>
                <a:spcPts val="2900"/>
              </a:spcBef>
              <a:spcAft>
                <a:spcPts val="0"/>
              </a:spcAft>
              <a:buNone/>
            </a:pPr>
            <a:r>
              <a:rPr lang="da" b="1">
                <a:latin typeface="Roboto"/>
                <a:ea typeface="Roboto"/>
                <a:cs typeface="Roboto"/>
                <a:sym typeface="Roboto"/>
              </a:rPr>
              <a:t>6. Engage with followers</a:t>
            </a:r>
            <a:r>
              <a:rPr lang="da">
                <a:latin typeface="Roboto"/>
                <a:ea typeface="Roboto"/>
                <a:cs typeface="Roboto"/>
                <a:sym typeface="Roboto"/>
              </a:rPr>
              <a:t>: Monitor and respond to comments and inquiries from followers, and encourage user-generated content and interactions.</a:t>
            </a:r>
            <a:endParaRPr>
              <a:latin typeface="Roboto"/>
              <a:ea typeface="Roboto"/>
              <a:cs typeface="Roboto"/>
              <a:sym typeface="Roboto"/>
            </a:endParaRPr>
          </a:p>
          <a:p>
            <a:pPr marL="457200" lvl="0" indent="0" algn="l" rtl="0">
              <a:spcBef>
                <a:spcPts val="2900"/>
              </a:spcBef>
              <a:spcAft>
                <a:spcPts val="0"/>
              </a:spcAft>
              <a:buNone/>
            </a:pPr>
            <a:r>
              <a:rPr lang="da" b="1">
                <a:latin typeface="Roboto"/>
                <a:ea typeface="Roboto"/>
                <a:cs typeface="Roboto"/>
                <a:sym typeface="Roboto"/>
              </a:rPr>
              <a:t>7. Analyze and adjust</a:t>
            </a:r>
            <a:r>
              <a:rPr lang="da">
                <a:latin typeface="Roboto"/>
                <a:ea typeface="Roboto"/>
                <a:cs typeface="Roboto"/>
                <a:sym typeface="Roboto"/>
              </a:rPr>
              <a:t>: Use social media analytics tools to track the performance of the business's social media efforts and make adjustments as needed to improve results.</a:t>
            </a:r>
            <a:endParaRPr>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Contents</a:t>
            </a:r>
            <a:endParaRPr/>
          </a:p>
        </p:txBody>
      </p:sp>
      <p:sp>
        <p:nvSpPr>
          <p:cNvPr id="72" name="Google Shape;72;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marR="114300" lvl="0" indent="-393700" algn="l" rtl="0">
              <a:lnSpc>
                <a:spcPct val="100000"/>
              </a:lnSpc>
              <a:spcBef>
                <a:spcPts val="5"/>
              </a:spcBef>
              <a:spcAft>
                <a:spcPts val="0"/>
              </a:spcAft>
              <a:buSzPts val="2600"/>
              <a:buFont typeface="Roboto"/>
              <a:buChar char="●"/>
            </a:pPr>
            <a:r>
              <a:rPr lang="da" sz="2600">
                <a:latin typeface="Roboto"/>
                <a:ea typeface="Roboto"/>
                <a:cs typeface="Roboto"/>
                <a:sym typeface="Roboto"/>
              </a:rPr>
              <a:t>Social Information Filtering - Social Sharing and filtering </a:t>
            </a:r>
            <a:endParaRPr sz="2600">
              <a:latin typeface="Roboto"/>
              <a:ea typeface="Roboto"/>
              <a:cs typeface="Roboto"/>
              <a:sym typeface="Roboto"/>
            </a:endParaRPr>
          </a:p>
          <a:p>
            <a:pPr marL="457200" marR="114300" lvl="0" indent="-393700" algn="l" rtl="0">
              <a:lnSpc>
                <a:spcPct val="100000"/>
              </a:lnSpc>
              <a:spcBef>
                <a:spcPts val="0"/>
              </a:spcBef>
              <a:spcAft>
                <a:spcPts val="0"/>
              </a:spcAft>
              <a:buSzPts val="2600"/>
              <a:buFont typeface="Roboto"/>
              <a:buChar char="●"/>
            </a:pPr>
            <a:r>
              <a:rPr lang="da" sz="2600">
                <a:latin typeface="Roboto"/>
                <a:ea typeface="Roboto"/>
                <a:cs typeface="Roboto"/>
                <a:sym typeface="Roboto"/>
              </a:rPr>
              <a:t>Automated Recommendation systems</a:t>
            </a:r>
            <a:endParaRPr sz="2600">
              <a:latin typeface="Roboto"/>
              <a:ea typeface="Roboto"/>
              <a:cs typeface="Roboto"/>
              <a:sym typeface="Roboto"/>
            </a:endParaRPr>
          </a:p>
          <a:p>
            <a:pPr marL="457200" marR="114300" lvl="0" indent="-393700" algn="l" rtl="0">
              <a:lnSpc>
                <a:spcPct val="100000"/>
              </a:lnSpc>
              <a:spcBef>
                <a:spcPts val="0"/>
              </a:spcBef>
              <a:spcAft>
                <a:spcPts val="0"/>
              </a:spcAft>
              <a:buSzPts val="2600"/>
              <a:buFont typeface="Roboto"/>
              <a:buChar char="●"/>
            </a:pPr>
            <a:r>
              <a:rPr lang="da" sz="2600">
                <a:latin typeface="Roboto"/>
                <a:ea typeface="Roboto"/>
                <a:cs typeface="Roboto"/>
                <a:sym typeface="Roboto"/>
              </a:rPr>
              <a:t>Traditional Vs Social Recommendation Systems</a:t>
            </a:r>
            <a:endParaRPr sz="2600">
              <a:latin typeface="Roboto"/>
              <a:ea typeface="Roboto"/>
              <a:cs typeface="Roboto"/>
              <a:sym typeface="Roboto"/>
            </a:endParaRPr>
          </a:p>
          <a:p>
            <a:pPr marL="457200" marR="114300" lvl="0" indent="-393700" algn="l" rtl="0">
              <a:lnSpc>
                <a:spcPct val="100000"/>
              </a:lnSpc>
              <a:spcBef>
                <a:spcPts val="0"/>
              </a:spcBef>
              <a:spcAft>
                <a:spcPts val="0"/>
              </a:spcAft>
              <a:buSzPts val="2600"/>
              <a:buFont typeface="Roboto"/>
              <a:buChar char="●"/>
            </a:pPr>
            <a:r>
              <a:rPr lang="da" sz="2600">
                <a:latin typeface="Roboto"/>
                <a:ea typeface="Roboto"/>
                <a:cs typeface="Roboto"/>
                <a:sym typeface="Roboto"/>
              </a:rPr>
              <a:t>Understanding Social Media and Business Alignment</a:t>
            </a:r>
            <a:endParaRPr sz="2600">
              <a:latin typeface="Roboto"/>
              <a:ea typeface="Roboto"/>
              <a:cs typeface="Roboto"/>
              <a:sym typeface="Roboto"/>
            </a:endParaRPr>
          </a:p>
          <a:p>
            <a:pPr marL="457200" marR="114300" lvl="0" indent="-393700" algn="l" rtl="0">
              <a:lnSpc>
                <a:spcPct val="100000"/>
              </a:lnSpc>
              <a:spcBef>
                <a:spcPts val="0"/>
              </a:spcBef>
              <a:spcAft>
                <a:spcPts val="0"/>
              </a:spcAft>
              <a:buSzPts val="2600"/>
              <a:buFont typeface="Roboto"/>
              <a:buChar char="●"/>
            </a:pPr>
            <a:r>
              <a:rPr lang="da" sz="2600">
                <a:latin typeface="Roboto"/>
                <a:ea typeface="Roboto"/>
                <a:cs typeface="Roboto"/>
                <a:sym typeface="Roboto"/>
              </a:rPr>
              <a:t>Social Media KPI</a:t>
            </a:r>
            <a:endParaRPr sz="2600">
              <a:latin typeface="Roboto"/>
              <a:ea typeface="Roboto"/>
              <a:cs typeface="Roboto"/>
              <a:sym typeface="Roboto"/>
            </a:endParaRPr>
          </a:p>
          <a:p>
            <a:pPr marL="457200" marR="114300" lvl="0" indent="-393700" algn="l" rtl="0">
              <a:lnSpc>
                <a:spcPct val="100000"/>
              </a:lnSpc>
              <a:spcBef>
                <a:spcPts val="0"/>
              </a:spcBef>
              <a:spcAft>
                <a:spcPts val="0"/>
              </a:spcAft>
              <a:buSzPts val="2600"/>
              <a:buFont typeface="Roboto"/>
              <a:buChar char="●"/>
            </a:pPr>
            <a:r>
              <a:rPr lang="da" sz="2600">
                <a:latin typeface="Roboto"/>
                <a:ea typeface="Roboto"/>
                <a:cs typeface="Roboto"/>
                <a:sym typeface="Roboto"/>
              </a:rPr>
              <a:t>Formulating a Social Media Strategy, Managing Social Media Risks</a:t>
            </a:r>
            <a:endParaRPr sz="2600">
              <a:latin typeface="Roboto"/>
              <a:ea typeface="Roboto"/>
              <a:cs typeface="Roboto"/>
              <a:sym typeface="Roboto"/>
            </a:endParaRPr>
          </a:p>
          <a:p>
            <a:pPr marL="914400" lvl="0" indent="0" algn="l" rtl="0">
              <a:spcBef>
                <a:spcPts val="0"/>
              </a:spcBef>
              <a:spcAft>
                <a:spcPts val="0"/>
              </a:spcAft>
              <a:buNone/>
            </a:pPr>
            <a:endParaRPr sz="2600">
              <a:latin typeface="Times New Roman"/>
              <a:ea typeface="Times New Roman"/>
              <a:cs typeface="Times New Roman"/>
              <a:sym typeface="Times New Roman"/>
            </a:endParaRPr>
          </a:p>
          <a:p>
            <a:pPr marL="457200" lvl="0" indent="0" algn="l" rtl="0">
              <a:spcBef>
                <a:spcPts val="1200"/>
              </a:spcBef>
              <a:spcAft>
                <a:spcPts val="1200"/>
              </a:spcAft>
              <a:buNone/>
            </a:pP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Managing Social Media Risks</a:t>
            </a:r>
            <a:endParaRPr/>
          </a:p>
        </p:txBody>
      </p:sp>
      <p:sp>
        <p:nvSpPr>
          <p:cNvPr id="180" name="Google Shape;180;p32"/>
          <p:cNvSpPr txBox="1">
            <a:spLocks noGrp="1"/>
          </p:cNvSpPr>
          <p:nvPr>
            <p:ph type="body" idx="1"/>
          </p:nvPr>
        </p:nvSpPr>
        <p:spPr>
          <a:xfrm>
            <a:off x="239675" y="1152425"/>
            <a:ext cx="8520600" cy="3302700"/>
          </a:xfrm>
          <a:prstGeom prst="rect">
            <a:avLst/>
          </a:prstGeom>
        </p:spPr>
        <p:txBody>
          <a:bodyPr spcFirstLastPara="1" wrap="square" lIns="91425" tIns="91425" rIns="91425" bIns="91425" anchor="t" anchorCtr="0">
            <a:noAutofit/>
          </a:bodyPr>
          <a:lstStyle/>
          <a:p>
            <a:pPr marL="457200" lvl="0" indent="-342900" algn="l" rtl="0">
              <a:spcBef>
                <a:spcPts val="2900"/>
              </a:spcBef>
              <a:spcAft>
                <a:spcPts val="0"/>
              </a:spcAft>
              <a:buSzPts val="1800"/>
              <a:buFont typeface="Roboto"/>
              <a:buChar char="●"/>
            </a:pPr>
            <a:r>
              <a:rPr lang="da" b="1">
                <a:highlight>
                  <a:srgbClr val="F7F7F8"/>
                </a:highlight>
                <a:latin typeface="Roboto"/>
                <a:ea typeface="Roboto"/>
                <a:cs typeface="Roboto"/>
                <a:sym typeface="Roboto"/>
              </a:rPr>
              <a:t>Develop a social media policy</a:t>
            </a:r>
            <a:r>
              <a:rPr lang="da">
                <a:highlight>
                  <a:srgbClr val="F7F7F8"/>
                </a:highlight>
                <a:latin typeface="Roboto"/>
                <a:ea typeface="Roboto"/>
                <a:cs typeface="Roboto"/>
                <a:sym typeface="Roboto"/>
              </a:rPr>
              <a:t>: Create guidelines for employees on how to use social media in a professional manner and how to handle sensitive or confidential information.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Monitor social media activity</a:t>
            </a:r>
            <a:r>
              <a:rPr lang="da">
                <a:highlight>
                  <a:srgbClr val="F7F7F8"/>
                </a:highlight>
                <a:latin typeface="Roboto"/>
                <a:ea typeface="Roboto"/>
                <a:cs typeface="Roboto"/>
                <a:sym typeface="Roboto"/>
              </a:rPr>
              <a:t>: Regularly review the business's social media presence and activity to identify any potential risks or issues.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Respond to negative feedback: </a:t>
            </a:r>
            <a:r>
              <a:rPr lang="da">
                <a:highlight>
                  <a:srgbClr val="F7F7F8"/>
                </a:highlight>
                <a:latin typeface="Roboto"/>
                <a:ea typeface="Roboto"/>
                <a:cs typeface="Roboto"/>
                <a:sym typeface="Roboto"/>
              </a:rPr>
              <a:t>Address any negative comments or reviews in a professional and timely manner, and work to resolve any issues that may arise.</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Protect personal information</a:t>
            </a:r>
            <a:r>
              <a:rPr lang="da">
                <a:highlight>
                  <a:srgbClr val="F7F7F8"/>
                </a:highlight>
                <a:latin typeface="Roboto"/>
                <a:ea typeface="Roboto"/>
                <a:cs typeface="Roboto"/>
                <a:sym typeface="Roboto"/>
              </a:rPr>
              <a:t>: Ensure that personal information, such as customer data, is kept secure and not shared on social media without proper consent.</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Managing Social Media Risks</a:t>
            </a:r>
            <a:endParaRPr/>
          </a:p>
        </p:txBody>
      </p:sp>
      <p:sp>
        <p:nvSpPr>
          <p:cNvPr id="186" name="Google Shape;186;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2900"/>
              </a:spcBef>
              <a:spcAft>
                <a:spcPts val="0"/>
              </a:spcAft>
              <a:buSzPts val="1800"/>
              <a:buFont typeface="Roboto"/>
              <a:buChar char="●"/>
            </a:pPr>
            <a:r>
              <a:rPr lang="da" b="1">
                <a:highlight>
                  <a:srgbClr val="F7F7F8"/>
                </a:highlight>
                <a:latin typeface="Roboto"/>
                <a:ea typeface="Roboto"/>
                <a:cs typeface="Roboto"/>
                <a:sym typeface="Roboto"/>
              </a:rPr>
              <a:t>Stay up to date with legal requirements</a:t>
            </a:r>
            <a:r>
              <a:rPr lang="da">
                <a:highlight>
                  <a:srgbClr val="F7F7F8"/>
                </a:highlight>
                <a:latin typeface="Roboto"/>
                <a:ea typeface="Roboto"/>
                <a:cs typeface="Roboto"/>
                <a:sym typeface="Roboto"/>
              </a:rPr>
              <a:t>: Understand and comply with relevant laws and regulations, such as those related to privacy, advertising, and consumer protection.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Train employees</a:t>
            </a:r>
            <a:r>
              <a:rPr lang="da">
                <a:highlight>
                  <a:srgbClr val="F7F7F8"/>
                </a:highlight>
                <a:latin typeface="Roboto"/>
                <a:ea typeface="Roboto"/>
                <a:cs typeface="Roboto"/>
                <a:sym typeface="Roboto"/>
              </a:rPr>
              <a:t>: Educate employees on how to handle social media risks and best practices for using social media in a professional manner.</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Have a plan in place:</a:t>
            </a:r>
            <a:r>
              <a:rPr lang="da">
                <a:highlight>
                  <a:srgbClr val="F7F7F8"/>
                </a:highlight>
                <a:latin typeface="Roboto"/>
                <a:ea typeface="Roboto"/>
                <a:cs typeface="Roboto"/>
                <a:sym typeface="Roboto"/>
              </a:rPr>
              <a:t> Have a plan in place for handling social media crises, including identifying a team to manage the situation and establishing protocols for communication.</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229400" y="849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Social Media Risk Management Framework</a:t>
            </a:r>
            <a:endParaRPr/>
          </a:p>
        </p:txBody>
      </p:sp>
      <p:sp>
        <p:nvSpPr>
          <p:cNvPr id="192" name="Google Shape;192;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3" name="Google Shape;193;p34"/>
          <p:cNvPicPr preferRelativeResize="0"/>
          <p:nvPr/>
        </p:nvPicPr>
        <p:blipFill>
          <a:blip r:embed="rId3">
            <a:alphaModFix/>
          </a:blip>
          <a:stretch>
            <a:fillRect/>
          </a:stretch>
        </p:blipFill>
        <p:spPr>
          <a:xfrm>
            <a:off x="1614500" y="688825"/>
            <a:ext cx="5678975" cy="4279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229400" y="849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Social Media Risk Management Framework</a:t>
            </a:r>
            <a:endParaRPr/>
          </a:p>
        </p:txBody>
      </p:sp>
      <p:sp>
        <p:nvSpPr>
          <p:cNvPr id="199" name="Google Shape;199;p35"/>
          <p:cNvSpPr txBox="1">
            <a:spLocks noGrp="1"/>
          </p:cNvSpPr>
          <p:nvPr>
            <p:ph type="body" idx="1"/>
          </p:nvPr>
        </p:nvSpPr>
        <p:spPr>
          <a:xfrm>
            <a:off x="311700" y="8651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da" b="1">
                <a:highlight>
                  <a:srgbClr val="F7F7F8"/>
                </a:highlight>
                <a:latin typeface="Roboto"/>
                <a:ea typeface="Roboto"/>
                <a:cs typeface="Roboto"/>
                <a:sym typeface="Roboto"/>
              </a:rPr>
              <a:t>Risk identification</a:t>
            </a:r>
            <a:r>
              <a:rPr lang="da">
                <a:highlight>
                  <a:srgbClr val="F7F7F8"/>
                </a:highlight>
                <a:latin typeface="Roboto"/>
                <a:ea typeface="Roboto"/>
                <a:cs typeface="Roboto"/>
                <a:sym typeface="Roboto"/>
              </a:rPr>
              <a:t>: Identify potential social media risks such as hacking, information leaks, phishing, and impersonation.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AutoNum type="arabicPeriod"/>
            </a:pPr>
            <a:r>
              <a:rPr lang="da" b="1">
                <a:highlight>
                  <a:srgbClr val="F7F7F8"/>
                </a:highlight>
                <a:latin typeface="Roboto"/>
                <a:ea typeface="Roboto"/>
                <a:cs typeface="Roboto"/>
                <a:sym typeface="Roboto"/>
              </a:rPr>
              <a:t>Risk assessment</a:t>
            </a:r>
            <a:r>
              <a:rPr lang="da">
                <a:highlight>
                  <a:srgbClr val="F7F7F8"/>
                </a:highlight>
                <a:latin typeface="Roboto"/>
                <a:ea typeface="Roboto"/>
                <a:cs typeface="Roboto"/>
                <a:sym typeface="Roboto"/>
              </a:rPr>
              <a:t>: Determine the likelihood and impact of identified risks. Prioritize and rank risks based on probability and impact.</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AutoNum type="arabicPeriod"/>
            </a:pPr>
            <a:r>
              <a:rPr lang="da" b="1">
                <a:highlight>
                  <a:srgbClr val="F7F7F8"/>
                </a:highlight>
                <a:latin typeface="Roboto"/>
                <a:ea typeface="Roboto"/>
                <a:cs typeface="Roboto"/>
                <a:sym typeface="Roboto"/>
              </a:rPr>
              <a:t>Risk mitigation</a:t>
            </a:r>
            <a:r>
              <a:rPr lang="da">
                <a:highlight>
                  <a:srgbClr val="F7F7F8"/>
                </a:highlight>
                <a:latin typeface="Roboto"/>
                <a:ea typeface="Roboto"/>
                <a:cs typeface="Roboto"/>
                <a:sym typeface="Roboto"/>
              </a:rPr>
              <a:t>: Implement strategies to manage, eliminate, or reduce identified risks. This may include physical, technical, and procedural measures.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AutoNum type="arabicPeriod"/>
            </a:pPr>
            <a:r>
              <a:rPr lang="da" b="1">
                <a:highlight>
                  <a:srgbClr val="F7F7F8"/>
                </a:highlight>
                <a:latin typeface="Roboto"/>
                <a:ea typeface="Roboto"/>
                <a:cs typeface="Roboto"/>
                <a:sym typeface="Roboto"/>
              </a:rPr>
              <a:t>Risk monitoring</a:t>
            </a:r>
            <a:r>
              <a:rPr lang="da">
                <a:highlight>
                  <a:srgbClr val="F7F7F8"/>
                </a:highlight>
                <a:latin typeface="Roboto"/>
                <a:ea typeface="Roboto"/>
                <a:cs typeface="Roboto"/>
                <a:sym typeface="Roboto"/>
              </a:rPr>
              <a:t>: Continuously monitor and assess risks to ensure that risk mitigation measures are effective and updated as needed.</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AutoNum type="arabicPeriod"/>
            </a:pPr>
            <a:r>
              <a:rPr lang="da" b="1">
                <a:highlight>
                  <a:srgbClr val="F7F7F8"/>
                </a:highlight>
                <a:latin typeface="Roboto"/>
                <a:ea typeface="Roboto"/>
                <a:cs typeface="Roboto"/>
                <a:sym typeface="Roboto"/>
              </a:rPr>
              <a:t>Risk review:</a:t>
            </a:r>
            <a:r>
              <a:rPr lang="da">
                <a:highlight>
                  <a:srgbClr val="F7F7F8"/>
                </a:highlight>
                <a:latin typeface="Roboto"/>
                <a:ea typeface="Roboto"/>
                <a:cs typeface="Roboto"/>
                <a:sym typeface="Roboto"/>
              </a:rPr>
              <a:t> Regularly review and assess overall risk management strategy to ensure it is effective and up-to-date.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157375" y="744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Aligning Analytics with Business Objectives</a:t>
            </a:r>
            <a:endParaRPr/>
          </a:p>
        </p:txBody>
      </p:sp>
      <p:sp>
        <p:nvSpPr>
          <p:cNvPr id="205" name="Google Shape;205;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6" name="Google Shape;206;p36"/>
          <p:cNvPicPr preferRelativeResize="0"/>
          <p:nvPr/>
        </p:nvPicPr>
        <p:blipFill>
          <a:blip r:embed="rId3">
            <a:alphaModFix/>
          </a:blip>
          <a:stretch>
            <a:fillRect/>
          </a:stretch>
        </p:blipFill>
        <p:spPr>
          <a:xfrm>
            <a:off x="257175" y="678950"/>
            <a:ext cx="7643249" cy="4382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Questions</a:t>
            </a:r>
            <a:endParaRPr/>
          </a:p>
        </p:txBody>
      </p:sp>
      <p:sp>
        <p:nvSpPr>
          <p:cNvPr id="212" name="Google Shape;212;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SzPts val="1800"/>
              <a:buFont typeface="Roboto"/>
              <a:buChar char="●"/>
            </a:pPr>
            <a:r>
              <a:rPr lang="da">
                <a:latin typeface="Roboto"/>
                <a:ea typeface="Roboto"/>
                <a:cs typeface="Roboto"/>
                <a:sym typeface="Roboto"/>
              </a:rPr>
              <a:t>What is the goal of aligning social media analytics with business goals?</a:t>
            </a:r>
            <a:endParaRPr>
              <a:latin typeface="Roboto"/>
              <a:ea typeface="Roboto"/>
              <a:cs typeface="Roboto"/>
              <a:sym typeface="Roboto"/>
            </a:endParaRPr>
          </a:p>
          <a:p>
            <a:pPr marL="457200" lvl="0" indent="-342900" algn="l" rtl="0">
              <a:lnSpc>
                <a:spcPct val="133750"/>
              </a:lnSpc>
              <a:spcBef>
                <a:spcPts val="0"/>
              </a:spcBef>
              <a:spcAft>
                <a:spcPts val="0"/>
              </a:spcAft>
              <a:buSzPts val="1800"/>
              <a:buFont typeface="Roboto"/>
              <a:buChar char="●"/>
            </a:pPr>
            <a:r>
              <a:rPr lang="da">
                <a:latin typeface="Roboto"/>
                <a:ea typeface="Roboto"/>
                <a:cs typeface="Roboto"/>
                <a:sym typeface="Roboto"/>
              </a:rPr>
              <a:t>What is the purpose of social media strategy?</a:t>
            </a:r>
            <a:endParaRPr>
              <a:latin typeface="Roboto"/>
              <a:ea typeface="Roboto"/>
              <a:cs typeface="Roboto"/>
              <a:sym typeface="Roboto"/>
            </a:endParaRPr>
          </a:p>
          <a:p>
            <a:pPr marL="457200" lvl="0" indent="-342900" algn="l" rtl="0">
              <a:lnSpc>
                <a:spcPct val="100000"/>
              </a:lnSpc>
              <a:spcBef>
                <a:spcPts val="45"/>
              </a:spcBef>
              <a:spcAft>
                <a:spcPts val="0"/>
              </a:spcAft>
              <a:buSzPts val="1800"/>
              <a:buFont typeface="Roboto"/>
              <a:buChar char="●"/>
            </a:pPr>
            <a:r>
              <a:rPr lang="da">
                <a:latin typeface="Roboto"/>
                <a:ea typeface="Roboto"/>
                <a:cs typeface="Roboto"/>
                <a:sym typeface="Roboto"/>
              </a:rPr>
              <a:t>Explain the steps needed to formulate a social media strategy.</a:t>
            </a:r>
            <a:endParaRPr>
              <a:latin typeface="Roboto"/>
              <a:ea typeface="Roboto"/>
              <a:cs typeface="Roboto"/>
              <a:sym typeface="Roboto"/>
            </a:endParaRPr>
          </a:p>
          <a:p>
            <a:pPr marL="457200" lvl="0" indent="-342900" algn="l" rtl="0">
              <a:lnSpc>
                <a:spcPct val="100000"/>
              </a:lnSpc>
              <a:spcBef>
                <a:spcPts val="45"/>
              </a:spcBef>
              <a:spcAft>
                <a:spcPts val="0"/>
              </a:spcAft>
              <a:buSzPts val="1800"/>
              <a:buFont typeface="Roboto"/>
              <a:buChar char="●"/>
            </a:pPr>
            <a:r>
              <a:rPr lang="da">
                <a:latin typeface="Roboto"/>
                <a:ea typeface="Roboto"/>
                <a:cs typeface="Roboto"/>
                <a:sym typeface="Roboto"/>
              </a:rPr>
              <a:t>What are Social Media KPI?</a:t>
            </a:r>
            <a:endParaRPr>
              <a:latin typeface="Roboto"/>
              <a:ea typeface="Roboto"/>
              <a:cs typeface="Roboto"/>
              <a:sym typeface="Roboto"/>
            </a:endParaRPr>
          </a:p>
          <a:p>
            <a:pPr marL="457200" lvl="0" indent="-342900" algn="l" rtl="0">
              <a:lnSpc>
                <a:spcPct val="100000"/>
              </a:lnSpc>
              <a:spcBef>
                <a:spcPts val="45"/>
              </a:spcBef>
              <a:spcAft>
                <a:spcPts val="0"/>
              </a:spcAft>
              <a:buSzPts val="1800"/>
              <a:buFont typeface="Roboto"/>
              <a:buChar char="●"/>
            </a:pPr>
            <a:r>
              <a:rPr lang="da">
                <a:latin typeface="Roboto"/>
                <a:ea typeface="Roboto"/>
                <a:cs typeface="Roboto"/>
                <a:sym typeface="Roboto"/>
              </a:rPr>
              <a:t>What are some common social media risks?</a:t>
            </a:r>
            <a:endParaRPr>
              <a:latin typeface="Roboto"/>
              <a:ea typeface="Roboto"/>
              <a:cs typeface="Roboto"/>
              <a:sym typeface="Roboto"/>
            </a:endParaRPr>
          </a:p>
          <a:p>
            <a:pPr marL="457200" lvl="0" indent="-342900" algn="l" rtl="0">
              <a:lnSpc>
                <a:spcPct val="100000"/>
              </a:lnSpc>
              <a:spcBef>
                <a:spcPts val="50"/>
              </a:spcBef>
              <a:spcAft>
                <a:spcPts val="0"/>
              </a:spcAft>
              <a:buSzPts val="1800"/>
              <a:buFont typeface="Roboto"/>
              <a:buChar char="●"/>
            </a:pPr>
            <a:r>
              <a:rPr lang="da">
                <a:latin typeface="Roboto"/>
                <a:ea typeface="Roboto"/>
                <a:cs typeface="Roboto"/>
                <a:sym typeface="Roboto"/>
              </a:rPr>
              <a:t>Explain the four steps in social media risk management.</a:t>
            </a:r>
            <a:endParaRPr>
              <a:latin typeface="Roboto"/>
              <a:ea typeface="Roboto"/>
              <a:cs typeface="Roboto"/>
              <a:sym typeface="Roboto"/>
            </a:endParaRPr>
          </a:p>
          <a:p>
            <a:pPr marL="457200" lvl="0" indent="0" algn="l" rtl="0">
              <a:spcBef>
                <a:spcPts val="0"/>
              </a:spcBef>
              <a:spcAft>
                <a:spcPts val="1200"/>
              </a:spcAft>
              <a:buNone/>
            </a:pP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Social Information Filtering</a:t>
            </a:r>
            <a:endParaRPr/>
          </a:p>
        </p:txBody>
      </p:sp>
      <p:sp>
        <p:nvSpPr>
          <p:cNvPr id="78" name="Google Shape;78;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2900"/>
              </a:spcBef>
              <a:spcAft>
                <a:spcPts val="0"/>
              </a:spcAft>
              <a:buSzPts val="1800"/>
              <a:buFont typeface="Roboto"/>
              <a:buChar char="●"/>
            </a:pPr>
            <a:r>
              <a:rPr lang="da">
                <a:highlight>
                  <a:srgbClr val="F7F7F8"/>
                </a:highlight>
                <a:latin typeface="Roboto"/>
                <a:ea typeface="Roboto"/>
                <a:cs typeface="Roboto"/>
                <a:sym typeface="Roboto"/>
              </a:rPr>
              <a:t>Social information filtering is a process for organizing and filtering information based on social connections and relationships.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It can involve the use of algorithms and/or human judgment to identify relevant information.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It is used in a variety of contexts, including online social networks, news aggregators, and recommendation systems.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It can be used to surface relevant content to users based on their social connections and interests.</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Social Information Sharing</a:t>
            </a:r>
            <a:endParaRPr/>
          </a:p>
        </p:txBody>
      </p:sp>
      <p:sp>
        <p:nvSpPr>
          <p:cNvPr id="84" name="Google Shape;84;p16"/>
          <p:cNvSpPr txBox="1">
            <a:spLocks noGrp="1"/>
          </p:cNvSpPr>
          <p:nvPr>
            <p:ph type="body" idx="1"/>
          </p:nvPr>
        </p:nvSpPr>
        <p:spPr>
          <a:xfrm>
            <a:off x="311700" y="1152425"/>
            <a:ext cx="8520600" cy="3302700"/>
          </a:xfrm>
          <a:prstGeom prst="rect">
            <a:avLst/>
          </a:prstGeom>
        </p:spPr>
        <p:txBody>
          <a:bodyPr spcFirstLastPara="1" wrap="square" lIns="91425" tIns="91425" rIns="91425" bIns="91425" anchor="t" anchorCtr="0">
            <a:noAutofit/>
          </a:bodyPr>
          <a:lstStyle/>
          <a:p>
            <a:pPr marL="457200" lvl="0" indent="-342900" algn="l" rtl="0">
              <a:spcBef>
                <a:spcPts val="2900"/>
              </a:spcBef>
              <a:spcAft>
                <a:spcPts val="0"/>
              </a:spcAft>
              <a:buSzPts val="1800"/>
              <a:buFont typeface="Roboto"/>
              <a:buChar char="●"/>
            </a:pPr>
            <a:r>
              <a:rPr lang="da" err="1">
                <a:highlight>
                  <a:srgbClr val="F7F7F8"/>
                </a:highlight>
                <a:latin typeface="Roboto"/>
                <a:ea typeface="Roboto"/>
                <a:cs typeface="Roboto"/>
                <a:sym typeface="Roboto"/>
              </a:rPr>
              <a:t>their</a:t>
            </a:r>
            <a:r>
              <a:rPr lang="da">
                <a:highlight>
                  <a:srgbClr val="F7F7F8"/>
                </a:highlight>
                <a:latin typeface="Roboto"/>
                <a:ea typeface="Roboto"/>
                <a:cs typeface="Roboto"/>
                <a:sym typeface="Roboto"/>
              </a:rPr>
              <a:t> </a:t>
            </a:r>
            <a:r>
              <a:rPr lang="da" err="1">
                <a:highlight>
                  <a:srgbClr val="F7F7F8"/>
                </a:highlight>
                <a:latin typeface="Roboto"/>
                <a:ea typeface="Roboto"/>
                <a:cs typeface="Roboto"/>
                <a:sym typeface="Roboto"/>
              </a:rPr>
              <a:t>technologies</a:t>
            </a:r>
            <a:r>
              <a:rPr lang="da">
                <a:highlight>
                  <a:srgbClr val="F7F7F8"/>
                </a:highlight>
                <a:latin typeface="Roboto"/>
                <a:ea typeface="Roboto"/>
                <a:cs typeface="Roboto"/>
                <a:sym typeface="Roboto"/>
              </a:rPr>
              <a:t> </a:t>
            </a:r>
            <a:r>
              <a:rPr lang="da" err="1">
                <a:highlight>
                  <a:srgbClr val="F7F7F8"/>
                </a:highlight>
                <a:latin typeface="Roboto"/>
                <a:ea typeface="Roboto"/>
                <a:cs typeface="Roboto"/>
                <a:sym typeface="Roboto"/>
              </a:rPr>
              <a:t>can</a:t>
            </a:r>
            <a:r>
              <a:rPr lang="da">
                <a:highlight>
                  <a:srgbClr val="F7F7F8"/>
                </a:highlight>
                <a:latin typeface="Roboto"/>
                <a:ea typeface="Roboto"/>
                <a:cs typeface="Roboto"/>
                <a:sym typeface="Roboto"/>
              </a:rPr>
              <a:t> </a:t>
            </a:r>
            <a:r>
              <a:rPr lang="da" err="1">
                <a:highlight>
                  <a:srgbClr val="F7F7F8"/>
                </a:highlight>
                <a:latin typeface="Roboto"/>
                <a:ea typeface="Roboto"/>
                <a:cs typeface="Roboto"/>
                <a:sym typeface="Roboto"/>
              </a:rPr>
              <a:t>facilitate</a:t>
            </a:r>
            <a:r>
              <a:rPr lang="da">
                <a:highlight>
                  <a:srgbClr val="F7F7F8"/>
                </a:highlight>
                <a:latin typeface="Roboto"/>
                <a:ea typeface="Roboto"/>
                <a:cs typeface="Roboto"/>
                <a:sym typeface="Roboto"/>
              </a:rPr>
              <a:t> social information </a:t>
            </a:r>
            <a:r>
              <a:rPr lang="da" err="1">
                <a:highlight>
                  <a:srgbClr val="F7F7F8"/>
                </a:highlight>
                <a:latin typeface="Roboto"/>
                <a:ea typeface="Roboto"/>
                <a:cs typeface="Roboto"/>
                <a:sym typeface="Roboto"/>
              </a:rPr>
              <a:t>sharing</a:t>
            </a:r>
            <a:r>
              <a:rPr lang="da">
                <a:highlight>
                  <a:srgbClr val="F7F7F8"/>
                </a:highlight>
                <a:latin typeface="Roboto"/>
                <a:ea typeface="Roboto"/>
                <a:cs typeface="Roboto"/>
                <a:sym typeface="Roboto"/>
              </a:rPr>
              <a:t> by </a:t>
            </a:r>
            <a:r>
              <a:rPr lang="da" err="1">
                <a:highlight>
                  <a:srgbClr val="F7F7F8"/>
                </a:highlight>
                <a:latin typeface="Roboto"/>
                <a:ea typeface="Roboto"/>
                <a:cs typeface="Roboto"/>
                <a:sym typeface="Roboto"/>
              </a:rPr>
              <a:t>suggesting</a:t>
            </a:r>
            <a:r>
              <a:rPr lang="da">
                <a:highlight>
                  <a:srgbClr val="F7F7F8"/>
                </a:highlight>
                <a:latin typeface="Roboto"/>
                <a:ea typeface="Roboto"/>
                <a:cs typeface="Roboto"/>
                <a:sym typeface="Roboto"/>
              </a:rPr>
              <a:t> content to users or by </a:t>
            </a:r>
            <a:r>
              <a:rPr lang="da" err="1">
                <a:highlight>
                  <a:srgbClr val="F7F7F8"/>
                </a:highlight>
                <a:latin typeface="Roboto"/>
                <a:ea typeface="Roboto"/>
                <a:cs typeface="Roboto"/>
                <a:sym typeface="Roboto"/>
              </a:rPr>
              <a:t>helping</a:t>
            </a:r>
            <a:r>
              <a:rPr lang="da">
                <a:highlight>
                  <a:srgbClr val="F7F7F8"/>
                </a:highlight>
                <a:latin typeface="Roboto"/>
                <a:ea typeface="Roboto"/>
                <a:cs typeface="Roboto"/>
                <a:sym typeface="Roboto"/>
              </a:rPr>
              <a:t> to </a:t>
            </a:r>
            <a:r>
              <a:rPr lang="da" err="1">
                <a:highlight>
                  <a:srgbClr val="F7F7F8"/>
                </a:highlight>
                <a:latin typeface="Roboto"/>
                <a:ea typeface="Roboto"/>
                <a:cs typeface="Roboto"/>
                <a:sym typeface="Roboto"/>
              </a:rPr>
              <a:t>connect</a:t>
            </a:r>
            <a:r>
              <a:rPr lang="da">
                <a:highlight>
                  <a:srgbClr val="F7F7F8"/>
                </a:highlight>
                <a:latin typeface="Roboto"/>
                <a:ea typeface="Roboto"/>
                <a:cs typeface="Roboto"/>
                <a:sym typeface="Roboto"/>
              </a:rPr>
              <a:t> </a:t>
            </a:r>
            <a:r>
              <a:rPr lang="da" err="1">
                <a:highlight>
                  <a:srgbClr val="F7F7F8"/>
                </a:highlight>
                <a:latin typeface="Roboto"/>
                <a:ea typeface="Roboto"/>
                <a:cs typeface="Roboto"/>
                <a:sym typeface="Roboto"/>
              </a:rPr>
              <a:t>individuals</a:t>
            </a:r>
            <a:r>
              <a:rPr lang="da">
                <a:highlight>
                  <a:srgbClr val="F7F7F8"/>
                </a:highlight>
                <a:latin typeface="Roboto"/>
                <a:ea typeface="Roboto"/>
                <a:cs typeface="Roboto"/>
                <a:sym typeface="Roboto"/>
              </a:rPr>
              <a:t> with </a:t>
            </a:r>
            <a:r>
              <a:rPr lang="da" err="1">
                <a:highlight>
                  <a:srgbClr val="F7F7F8"/>
                </a:highlight>
                <a:latin typeface="Roboto"/>
                <a:ea typeface="Roboto"/>
                <a:cs typeface="Roboto"/>
                <a:sym typeface="Roboto"/>
              </a:rPr>
              <a:t>similar</a:t>
            </a:r>
            <a:r>
              <a:rPr lang="da">
                <a:highlight>
                  <a:srgbClr val="F7F7F8"/>
                </a:highlight>
                <a:latin typeface="Roboto"/>
                <a:ea typeface="Roboto"/>
                <a:cs typeface="Roboto"/>
                <a:sym typeface="Roboto"/>
              </a:rPr>
              <a:t> </a:t>
            </a:r>
            <a:r>
              <a:rPr lang="da" err="1">
                <a:highlight>
                  <a:srgbClr val="F7F7F8"/>
                </a:highlight>
                <a:latin typeface="Roboto"/>
                <a:ea typeface="Roboto"/>
                <a:cs typeface="Roboto"/>
                <a:sym typeface="Roboto"/>
              </a:rPr>
              <a:t>interests</a:t>
            </a:r>
            <a:r>
              <a:rPr lang="da">
                <a:highlight>
                  <a:srgbClr val="F7F7F8"/>
                </a:highlight>
                <a:latin typeface="Roboto"/>
                <a:ea typeface="Roboto"/>
                <a:cs typeface="Roboto"/>
                <a:sym typeface="Roboto"/>
              </a:rPr>
              <a:t>.</a:t>
            </a:r>
            <a:endParaRPr lang="en-US">
              <a:highlight>
                <a:srgbClr val="F7F7F8"/>
              </a:highlight>
              <a:latin typeface="Roboto"/>
              <a:ea typeface="Roboto"/>
              <a:cs typeface="Roboto"/>
            </a:endParaRPr>
          </a:p>
          <a:p>
            <a:pPr marL="457200" lvl="0" indent="-342900" algn="l" rtl="0">
              <a:spcBef>
                <a:spcPts val="0"/>
              </a:spcBef>
              <a:spcAft>
                <a:spcPts val="0"/>
              </a:spcAft>
              <a:buSzPts val="1800"/>
              <a:buChar char="●"/>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Traditional Recommendation Systems</a:t>
            </a:r>
            <a:endParaRPr/>
          </a:p>
        </p:txBody>
      </p:sp>
      <p:sp>
        <p:nvSpPr>
          <p:cNvPr id="96" name="Google Shape;96;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2900"/>
              </a:spcBef>
              <a:spcAft>
                <a:spcPts val="0"/>
              </a:spcAft>
              <a:buClr>
                <a:schemeClr val="dk2"/>
              </a:buClr>
              <a:buSzPts val="1800"/>
              <a:buFont typeface="Roboto"/>
              <a:buAutoNum type="arabicPeriod"/>
            </a:pPr>
            <a:r>
              <a:rPr lang="da">
                <a:highlight>
                  <a:srgbClr val="F7F7F8"/>
                </a:highlight>
                <a:latin typeface="Roboto"/>
                <a:ea typeface="Roboto"/>
                <a:cs typeface="Roboto"/>
                <a:sym typeface="Roboto"/>
              </a:rPr>
              <a:t>Traditional recommendation systems</a:t>
            </a:r>
            <a:r>
              <a:rPr lang="da" b="1">
                <a:highlight>
                  <a:srgbClr val="F7F7F8"/>
                </a:highlight>
                <a:latin typeface="Roboto"/>
                <a:ea typeface="Roboto"/>
                <a:cs typeface="Roboto"/>
                <a:sym typeface="Roboto"/>
              </a:rPr>
              <a:t> rely on human judgment and expertise </a:t>
            </a:r>
            <a:r>
              <a:rPr lang="da">
                <a:highlight>
                  <a:srgbClr val="F7F7F8"/>
                </a:highlight>
                <a:latin typeface="Roboto"/>
                <a:ea typeface="Roboto"/>
                <a:cs typeface="Roboto"/>
                <a:sym typeface="Roboto"/>
              </a:rPr>
              <a:t>to recommend items to users.</a:t>
            </a:r>
            <a:endParaRPr>
              <a:highlight>
                <a:srgbClr val="F7F7F8"/>
              </a:highlight>
              <a:latin typeface="Roboto"/>
              <a:ea typeface="Roboto"/>
              <a:cs typeface="Roboto"/>
              <a:sym typeface="Roboto"/>
            </a:endParaRPr>
          </a:p>
          <a:p>
            <a:pPr marL="457200" lvl="0" indent="-342900" algn="l" rtl="0">
              <a:spcBef>
                <a:spcPts val="0"/>
              </a:spcBef>
              <a:spcAft>
                <a:spcPts val="0"/>
              </a:spcAft>
              <a:buClr>
                <a:schemeClr val="dk2"/>
              </a:buClr>
              <a:buSzPts val="1800"/>
              <a:buFont typeface="Roboto"/>
              <a:buAutoNum type="arabicPeriod"/>
            </a:pPr>
            <a:r>
              <a:rPr lang="da">
                <a:highlight>
                  <a:srgbClr val="F7F7F8"/>
                </a:highlight>
                <a:latin typeface="Roboto"/>
                <a:ea typeface="Roboto"/>
                <a:cs typeface="Roboto"/>
                <a:sym typeface="Roboto"/>
              </a:rPr>
              <a:t>These systems can be used in a </a:t>
            </a:r>
            <a:r>
              <a:rPr lang="da" b="1">
                <a:highlight>
                  <a:srgbClr val="F7F7F8"/>
                </a:highlight>
                <a:latin typeface="Roboto"/>
                <a:ea typeface="Roboto"/>
                <a:cs typeface="Roboto"/>
                <a:sym typeface="Roboto"/>
              </a:rPr>
              <a:t>variety of contexts, such as bookstores, libraries, and music stores.</a:t>
            </a:r>
            <a:endParaRPr b="1">
              <a:highlight>
                <a:srgbClr val="F7F7F8"/>
              </a:highlight>
              <a:latin typeface="Roboto"/>
              <a:ea typeface="Roboto"/>
              <a:cs typeface="Roboto"/>
              <a:sym typeface="Roboto"/>
            </a:endParaRPr>
          </a:p>
          <a:p>
            <a:pPr marL="457200" lvl="0" indent="-342900" algn="l" rtl="0">
              <a:spcBef>
                <a:spcPts val="0"/>
              </a:spcBef>
              <a:spcAft>
                <a:spcPts val="0"/>
              </a:spcAft>
              <a:buClr>
                <a:schemeClr val="dk2"/>
              </a:buClr>
              <a:buSzPts val="1800"/>
              <a:buFont typeface="Roboto"/>
              <a:buAutoNum type="arabicPeriod"/>
            </a:pPr>
            <a:r>
              <a:rPr lang="da">
                <a:highlight>
                  <a:srgbClr val="F7F7F8"/>
                </a:highlight>
                <a:latin typeface="Roboto"/>
                <a:ea typeface="Roboto"/>
                <a:cs typeface="Roboto"/>
                <a:sym typeface="Roboto"/>
              </a:rPr>
              <a:t>They may </a:t>
            </a:r>
            <a:r>
              <a:rPr lang="da" b="1">
                <a:highlight>
                  <a:srgbClr val="F7F7F8"/>
                </a:highlight>
                <a:latin typeface="Roboto"/>
                <a:ea typeface="Roboto"/>
                <a:cs typeface="Roboto"/>
                <a:sym typeface="Roboto"/>
              </a:rPr>
              <a:t>rely on personal recommendations</a:t>
            </a:r>
            <a:r>
              <a:rPr lang="da">
                <a:highlight>
                  <a:srgbClr val="F7F7F8"/>
                </a:highlight>
                <a:latin typeface="Roboto"/>
                <a:ea typeface="Roboto"/>
                <a:cs typeface="Roboto"/>
                <a:sym typeface="Roboto"/>
              </a:rPr>
              <a:t> from friends or trusted sources, or on reviews and ratings provided by other users.</a:t>
            </a:r>
            <a:endParaRPr>
              <a:highlight>
                <a:srgbClr val="F7F7F8"/>
              </a:highlight>
              <a:latin typeface="Roboto"/>
              <a:ea typeface="Roboto"/>
              <a:cs typeface="Roboto"/>
              <a:sym typeface="Roboto"/>
            </a:endParaRPr>
          </a:p>
          <a:p>
            <a:pPr marL="457200" lvl="0" indent="-342900" algn="l" rtl="0">
              <a:spcBef>
                <a:spcPts val="0"/>
              </a:spcBef>
              <a:spcAft>
                <a:spcPts val="0"/>
              </a:spcAft>
              <a:buClr>
                <a:schemeClr val="dk2"/>
              </a:buClr>
              <a:buSzPts val="1800"/>
              <a:buFont typeface="Roboto"/>
              <a:buAutoNum type="arabicPeriod"/>
            </a:pPr>
            <a:r>
              <a:rPr lang="da">
                <a:highlight>
                  <a:srgbClr val="F7F7F8"/>
                </a:highlight>
                <a:latin typeface="Roboto"/>
                <a:ea typeface="Roboto"/>
                <a:cs typeface="Roboto"/>
                <a:sym typeface="Roboto"/>
              </a:rPr>
              <a:t>Traditional recommendation systems may be </a:t>
            </a:r>
            <a:r>
              <a:rPr lang="da" b="1">
                <a:highlight>
                  <a:srgbClr val="F7F7F8"/>
                </a:highlight>
                <a:latin typeface="Roboto"/>
                <a:ea typeface="Roboto"/>
                <a:cs typeface="Roboto"/>
                <a:sym typeface="Roboto"/>
              </a:rPr>
              <a:t>less personalized </a:t>
            </a:r>
            <a:r>
              <a:rPr lang="da">
                <a:highlight>
                  <a:srgbClr val="F7F7F8"/>
                </a:highlight>
                <a:latin typeface="Roboto"/>
                <a:ea typeface="Roboto"/>
                <a:cs typeface="Roboto"/>
                <a:sym typeface="Roboto"/>
              </a:rPr>
              <a:t>than automated systems, but they can also be seen as more trustworthy and reliable.</a:t>
            </a:r>
            <a:endParaRPr>
              <a:highlight>
                <a:srgbClr val="F7F7F8"/>
              </a:highlight>
              <a:latin typeface="Roboto"/>
              <a:ea typeface="Roboto"/>
              <a:cs typeface="Roboto"/>
              <a:sym typeface="Roboto"/>
            </a:endParaRPr>
          </a:p>
          <a:p>
            <a:pPr marL="457200" lvl="0" indent="-342900" algn="l" rtl="0">
              <a:spcBef>
                <a:spcPts val="0"/>
              </a:spcBef>
              <a:spcAft>
                <a:spcPts val="0"/>
              </a:spcAft>
              <a:buClr>
                <a:schemeClr val="dk2"/>
              </a:buClr>
              <a:buSzPts val="1800"/>
              <a:buFont typeface="Roboto"/>
              <a:buAutoNum type="arabicPeriod"/>
            </a:pPr>
            <a:r>
              <a:rPr lang="da">
                <a:highlight>
                  <a:srgbClr val="F7F7F8"/>
                </a:highlight>
                <a:latin typeface="Roboto"/>
                <a:ea typeface="Roboto"/>
                <a:cs typeface="Roboto"/>
                <a:sym typeface="Roboto"/>
              </a:rPr>
              <a:t>They may be less efficient than automated systems, but they can also be more flexible and adaptable to the needs and preferences of individual users.</a:t>
            </a:r>
            <a:endParaRPr>
              <a:highlight>
                <a:srgbClr val="F7F7F8"/>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Automated Recommendation System</a:t>
            </a:r>
            <a:endParaRPr/>
          </a:p>
        </p:txBody>
      </p:sp>
      <p:sp>
        <p:nvSpPr>
          <p:cNvPr id="90" name="Google Shape;90;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2900"/>
              </a:spcBef>
              <a:spcAft>
                <a:spcPts val="0"/>
              </a:spcAft>
              <a:buSzPts val="1800"/>
              <a:buFont typeface="Roboto"/>
              <a:buChar char="●"/>
            </a:pPr>
            <a:r>
              <a:rPr lang="da">
                <a:highlight>
                  <a:srgbClr val="F7F7F8"/>
                </a:highlight>
                <a:latin typeface="Roboto"/>
                <a:ea typeface="Roboto"/>
                <a:cs typeface="Roboto"/>
                <a:sym typeface="Roboto"/>
              </a:rPr>
              <a:t>An automated recommendation system is a technology that </a:t>
            </a:r>
            <a:r>
              <a:rPr lang="da" b="1">
                <a:highlight>
                  <a:srgbClr val="F7F7F8"/>
                </a:highlight>
                <a:latin typeface="Roboto"/>
                <a:ea typeface="Roboto"/>
                <a:cs typeface="Roboto"/>
                <a:sym typeface="Roboto"/>
              </a:rPr>
              <a:t>uses algorithms to suggest content, products, or other items</a:t>
            </a:r>
            <a:r>
              <a:rPr lang="da">
                <a:highlight>
                  <a:srgbClr val="F7F7F8"/>
                </a:highlight>
                <a:latin typeface="Roboto"/>
                <a:ea typeface="Roboto"/>
                <a:cs typeface="Roboto"/>
                <a:sym typeface="Roboto"/>
              </a:rPr>
              <a:t> to</a:t>
            </a:r>
            <a:r>
              <a:rPr lang="da" b="1">
                <a:highlight>
                  <a:srgbClr val="F7F7F8"/>
                </a:highlight>
                <a:latin typeface="Roboto"/>
                <a:ea typeface="Roboto"/>
                <a:cs typeface="Roboto"/>
                <a:sym typeface="Roboto"/>
              </a:rPr>
              <a:t> users</a:t>
            </a:r>
            <a:r>
              <a:rPr lang="da">
                <a:highlight>
                  <a:srgbClr val="F7F7F8"/>
                </a:highlight>
                <a:latin typeface="Roboto"/>
                <a:ea typeface="Roboto"/>
                <a:cs typeface="Roboto"/>
                <a:sym typeface="Roboto"/>
              </a:rPr>
              <a:t> based on their interests and past behaviors.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Recommendation systems can be used in a variety of contexts, such as </a:t>
            </a:r>
            <a:r>
              <a:rPr lang="da" b="1">
                <a:highlight>
                  <a:srgbClr val="F7F7F8"/>
                </a:highlight>
                <a:latin typeface="Roboto"/>
                <a:ea typeface="Roboto"/>
                <a:cs typeface="Roboto"/>
                <a:sym typeface="Roboto"/>
              </a:rPr>
              <a:t>online retail, streaming services, and social media.</a:t>
            </a:r>
            <a:endParaRPr b="1">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They rely on data about the user, such as their </a:t>
            </a:r>
            <a:r>
              <a:rPr lang="da" b="1">
                <a:highlight>
                  <a:srgbClr val="F7F7F8"/>
                </a:highlight>
                <a:latin typeface="Roboto"/>
                <a:ea typeface="Roboto"/>
                <a:cs typeface="Roboto"/>
                <a:sym typeface="Roboto"/>
              </a:rPr>
              <a:t>past actions, preferences, and demographic information,</a:t>
            </a:r>
            <a:r>
              <a:rPr lang="da">
                <a:highlight>
                  <a:srgbClr val="F7F7F8"/>
                </a:highlight>
                <a:latin typeface="Roboto"/>
                <a:ea typeface="Roboto"/>
                <a:cs typeface="Roboto"/>
                <a:sym typeface="Roboto"/>
              </a:rPr>
              <a:t> to make personalized recommendations.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Recommendation systems can improve the user experience by </a:t>
            </a:r>
            <a:r>
              <a:rPr lang="da" b="1">
                <a:highlight>
                  <a:srgbClr val="F7F7F8"/>
                </a:highlight>
                <a:latin typeface="Roboto"/>
                <a:ea typeface="Roboto"/>
                <a:cs typeface="Roboto"/>
                <a:sym typeface="Roboto"/>
              </a:rPr>
              <a:t>providing relevant and personalized recommendations.</a:t>
            </a:r>
            <a:endParaRPr b="1">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However, they can also raise </a:t>
            </a:r>
            <a:r>
              <a:rPr lang="da" b="1">
                <a:highlight>
                  <a:srgbClr val="F7F7F8"/>
                </a:highlight>
                <a:latin typeface="Roboto"/>
                <a:ea typeface="Roboto"/>
                <a:cs typeface="Roboto"/>
                <a:sym typeface="Roboto"/>
              </a:rPr>
              <a:t>concerns about privacy </a:t>
            </a:r>
            <a:r>
              <a:rPr lang="da">
                <a:highlight>
                  <a:srgbClr val="F7F7F8"/>
                </a:highlight>
                <a:latin typeface="Roboto"/>
                <a:ea typeface="Roboto"/>
                <a:cs typeface="Roboto"/>
                <a:sym typeface="Roboto"/>
              </a:rPr>
              <a:t>and the potential for manipulation or bias in the recommendations.</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52425" y="196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Case Study : Reddit Voting System</a:t>
            </a:r>
            <a:endParaRPr/>
          </a:p>
        </p:txBody>
      </p:sp>
      <p:sp>
        <p:nvSpPr>
          <p:cNvPr id="102" name="Google Shape;102;p19"/>
          <p:cNvSpPr txBox="1">
            <a:spLocks noGrp="1"/>
          </p:cNvSpPr>
          <p:nvPr>
            <p:ph type="body" idx="1"/>
          </p:nvPr>
        </p:nvSpPr>
        <p:spPr>
          <a:xfrm>
            <a:off x="122075" y="920400"/>
            <a:ext cx="8520600" cy="3302700"/>
          </a:xfrm>
          <a:prstGeom prst="rect">
            <a:avLst/>
          </a:prstGeom>
        </p:spPr>
        <p:txBody>
          <a:bodyPr spcFirstLastPara="1" wrap="square" lIns="91425" tIns="91425" rIns="91425" bIns="91425" anchor="t" anchorCtr="0">
            <a:noAutofit/>
          </a:bodyPr>
          <a:lstStyle/>
          <a:p>
            <a:pPr marL="457200" lvl="0" indent="-336550" algn="l" rtl="0">
              <a:spcBef>
                <a:spcPts val="2900"/>
              </a:spcBef>
              <a:spcAft>
                <a:spcPts val="0"/>
              </a:spcAft>
              <a:buSzPts val="1700"/>
              <a:buFont typeface="Roboto"/>
              <a:buChar char="●"/>
            </a:pPr>
            <a:endParaRPr lang="da" sz="1700">
              <a:latin typeface="Roboto"/>
              <a:ea typeface="Roboto"/>
              <a:cs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228750" y="1369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Case Study : Trust Based Movie Recommendation</a:t>
            </a:r>
            <a:endParaRPr/>
          </a:p>
        </p:txBody>
      </p:sp>
      <p:sp>
        <p:nvSpPr>
          <p:cNvPr id="108" name="Google Shape;108;p20"/>
          <p:cNvSpPr txBox="1">
            <a:spLocks noGrp="1"/>
          </p:cNvSpPr>
          <p:nvPr>
            <p:ph type="body" idx="1"/>
          </p:nvPr>
        </p:nvSpPr>
        <p:spPr>
          <a:xfrm>
            <a:off x="228750" y="844300"/>
            <a:ext cx="8520600" cy="3302700"/>
          </a:xfrm>
          <a:prstGeom prst="rect">
            <a:avLst/>
          </a:prstGeom>
        </p:spPr>
        <p:txBody>
          <a:bodyPr spcFirstLastPara="1" wrap="square" lIns="91425" tIns="91425" rIns="91425" bIns="91425" anchor="t" anchorCtr="0">
            <a:noAutofit/>
          </a:bodyPr>
          <a:lstStyle/>
          <a:p>
            <a:pPr marL="457200" lvl="0" indent="-342900" algn="l" rtl="0">
              <a:spcBef>
                <a:spcPts val="2900"/>
              </a:spcBef>
              <a:spcAft>
                <a:spcPts val="0"/>
              </a:spcAft>
              <a:buSzPts val="1800"/>
              <a:buFont typeface="Roboto"/>
              <a:buChar char="●"/>
            </a:pPr>
            <a:r>
              <a:rPr lang="da" b="1">
                <a:highlight>
                  <a:srgbClr val="F7F7F8"/>
                </a:highlight>
                <a:latin typeface="Roboto"/>
                <a:ea typeface="Roboto"/>
                <a:cs typeface="Roboto"/>
                <a:sym typeface="Roboto"/>
              </a:rPr>
              <a:t>FilmTrust</a:t>
            </a:r>
            <a:r>
              <a:rPr lang="da">
                <a:highlight>
                  <a:srgbClr val="F7F7F8"/>
                </a:highlight>
                <a:latin typeface="Roboto"/>
                <a:ea typeface="Roboto"/>
                <a:cs typeface="Roboto"/>
                <a:sym typeface="Roboto"/>
              </a:rPr>
              <a:t> is a movie recommendation system that uses social networks and trust to make recommendations.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Users can rate and review movies, view others' ratings and reviews, and make social connections with other users on the system.</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When creating a social connection, </a:t>
            </a:r>
            <a:r>
              <a:rPr lang="da" b="1">
                <a:highlight>
                  <a:srgbClr val="F7F7F8"/>
                </a:highlight>
                <a:latin typeface="Roboto"/>
                <a:ea typeface="Roboto"/>
                <a:cs typeface="Roboto"/>
                <a:sym typeface="Roboto"/>
              </a:rPr>
              <a:t>users are asked to rate how much they trust the other person's opinion</a:t>
            </a:r>
            <a:r>
              <a:rPr lang="da">
                <a:highlight>
                  <a:srgbClr val="F7F7F8"/>
                </a:highlight>
                <a:latin typeface="Roboto"/>
                <a:ea typeface="Roboto"/>
                <a:cs typeface="Roboto"/>
                <a:sym typeface="Roboto"/>
              </a:rPr>
              <a:t> about movies on a </a:t>
            </a:r>
            <a:r>
              <a:rPr lang="da" b="1">
                <a:highlight>
                  <a:srgbClr val="F7F7F8"/>
                </a:highlight>
                <a:latin typeface="Roboto"/>
                <a:ea typeface="Roboto"/>
                <a:cs typeface="Roboto"/>
                <a:sym typeface="Roboto"/>
              </a:rPr>
              <a:t>scale from 1 to 10.</a:t>
            </a:r>
            <a:endParaRPr b="1">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The </a:t>
            </a:r>
            <a:r>
              <a:rPr lang="da" b="1">
                <a:highlight>
                  <a:srgbClr val="F7F7F8"/>
                </a:highlight>
                <a:latin typeface="Roboto"/>
                <a:ea typeface="Roboto"/>
                <a:cs typeface="Roboto"/>
                <a:sym typeface="Roboto"/>
              </a:rPr>
              <a:t>system estimates trust in other people's opinions</a:t>
            </a:r>
            <a:r>
              <a:rPr lang="da">
                <a:highlight>
                  <a:srgbClr val="F7F7F8"/>
                </a:highlight>
                <a:latin typeface="Roboto"/>
                <a:ea typeface="Roboto"/>
                <a:cs typeface="Roboto"/>
                <a:sym typeface="Roboto"/>
              </a:rPr>
              <a:t> using a weighted average based on the trust ratings given by the user and their friends.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Trust values are used to adjust the average rating </a:t>
            </a:r>
            <a:r>
              <a:rPr lang="da">
                <a:highlight>
                  <a:srgbClr val="F7F7F8"/>
                </a:highlight>
                <a:latin typeface="Roboto"/>
                <a:ea typeface="Roboto"/>
                <a:cs typeface="Roboto"/>
                <a:sym typeface="Roboto"/>
              </a:rPr>
              <a:t>of a movie and give more weight to ratings from users who are trusted more by the user receiving the recommendation.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The system also takes the user's own ratings into account when making recommendations.</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Exercise - Case Study</a:t>
            </a:r>
            <a:endParaRPr/>
          </a:p>
        </p:txBody>
      </p:sp>
      <p:sp>
        <p:nvSpPr>
          <p:cNvPr id="114" name="Google Shape;114;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1565275" lvl="0" indent="-342900" algn="l" rtl="0">
              <a:lnSpc>
                <a:spcPct val="103750"/>
              </a:lnSpc>
              <a:spcBef>
                <a:spcPts val="0"/>
              </a:spcBef>
              <a:spcAft>
                <a:spcPts val="0"/>
              </a:spcAft>
              <a:buSzPts val="1800"/>
              <a:buFont typeface="Times New Roman"/>
              <a:buChar char="●"/>
            </a:pPr>
            <a:r>
              <a:rPr lang="da">
                <a:latin typeface="Times New Roman"/>
                <a:ea typeface="Times New Roman"/>
                <a:cs typeface="Times New Roman"/>
                <a:sym typeface="Times New Roman"/>
              </a:rPr>
              <a:t>Choose a popular current issue of public debate (a bill under consideration, an election, or a political issue). Search Twitter for posts about that issue.</a:t>
            </a:r>
            <a:endParaRPr>
              <a:latin typeface="Times New Roman"/>
              <a:ea typeface="Times New Roman"/>
              <a:cs typeface="Times New Roman"/>
              <a:sym typeface="Times New Roman"/>
            </a:endParaRPr>
          </a:p>
          <a:p>
            <a:pPr marL="914400" lvl="1" indent="-342900" algn="l" rtl="0">
              <a:lnSpc>
                <a:spcPct val="95833"/>
              </a:lnSpc>
              <a:spcBef>
                <a:spcPts val="0"/>
              </a:spcBef>
              <a:spcAft>
                <a:spcPts val="0"/>
              </a:spcAft>
              <a:buSzPts val="1800"/>
              <a:buFont typeface="Times New Roman"/>
              <a:buChar char="○"/>
            </a:pPr>
            <a:r>
              <a:rPr lang="da" sz="1800">
                <a:latin typeface="Times New Roman"/>
                <a:ea typeface="Times New Roman"/>
                <a:cs typeface="Times New Roman"/>
                <a:sym typeface="Times New Roman"/>
              </a:rPr>
              <a:t>What opinions are you able to find? Summarize them.</a:t>
            </a:r>
            <a:endParaRPr sz="1800">
              <a:latin typeface="Times New Roman"/>
              <a:ea typeface="Times New Roman"/>
              <a:cs typeface="Times New Roman"/>
              <a:sym typeface="Times New Roman"/>
            </a:endParaRPr>
          </a:p>
          <a:p>
            <a:pPr marL="914400" lvl="1" indent="-342900" algn="l" rtl="0">
              <a:lnSpc>
                <a:spcPct val="100000"/>
              </a:lnSpc>
              <a:spcBef>
                <a:spcPts val="40"/>
              </a:spcBef>
              <a:spcAft>
                <a:spcPts val="0"/>
              </a:spcAft>
              <a:buSzPts val="1800"/>
              <a:buFont typeface="Times New Roman"/>
              <a:buChar char="○"/>
            </a:pPr>
            <a:r>
              <a:rPr lang="da" sz="1800">
                <a:latin typeface="Times New Roman"/>
                <a:ea typeface="Times New Roman"/>
                <a:cs typeface="Times New Roman"/>
                <a:sym typeface="Times New Roman"/>
              </a:rPr>
              <a:t>Is one opinion dominating the others?</a:t>
            </a:r>
            <a:endParaRPr sz="1800">
              <a:latin typeface="Times New Roman"/>
              <a:ea typeface="Times New Roman"/>
              <a:cs typeface="Times New Roman"/>
              <a:sym typeface="Times New Roman"/>
            </a:endParaRPr>
          </a:p>
          <a:p>
            <a:pPr marL="914400" marR="1642745" lvl="1" indent="-342900" algn="l" rtl="0">
              <a:lnSpc>
                <a:spcPct val="103750"/>
              </a:lnSpc>
              <a:spcBef>
                <a:spcPts val="45"/>
              </a:spcBef>
              <a:spcAft>
                <a:spcPts val="0"/>
              </a:spcAft>
              <a:buSzPts val="1800"/>
              <a:buFont typeface="Times New Roman"/>
              <a:buChar char="○"/>
            </a:pPr>
            <a:r>
              <a:rPr lang="da" sz="1800">
                <a:latin typeface="Times New Roman"/>
                <a:ea typeface="Times New Roman"/>
                <a:cs typeface="Times New Roman"/>
                <a:sym typeface="Times New Roman"/>
              </a:rPr>
              <a:t>Do you find a lot of content repeated? Perhaps one or two tweets that are repeated by many accounts? Does this appear suspicious, or is there a reason for it?</a:t>
            </a:r>
            <a:endParaRPr sz="1800">
              <a:latin typeface="Times New Roman"/>
              <a:ea typeface="Times New Roman"/>
              <a:cs typeface="Times New Roman"/>
              <a:sym typeface="Times New Roman"/>
            </a:endParaRPr>
          </a:p>
          <a:p>
            <a:pPr marL="45720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C56EF937BE844AA7F7FB9B6AB6AA12" ma:contentTypeVersion="4" ma:contentTypeDescription="Create a new document." ma:contentTypeScope="" ma:versionID="e730ec8e73666baccea656dca6dc177e">
  <xsd:schema xmlns:xsd="http://www.w3.org/2001/XMLSchema" xmlns:xs="http://www.w3.org/2001/XMLSchema" xmlns:p="http://schemas.microsoft.com/office/2006/metadata/properties" xmlns:ns2="66a547bb-4980-445f-b96c-341fa94de16a" targetNamespace="http://schemas.microsoft.com/office/2006/metadata/properties" ma:root="true" ma:fieldsID="018d67b327728a76a3e498dcd641f2b1" ns2:_="">
    <xsd:import namespace="66a547bb-4980-445f-b96c-341fa94de1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a547bb-4980-445f-b96c-341fa94de1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AAD4DF-4B20-4EA9-81CA-A4072D1C32F4}">
  <ds:schemaRefs>
    <ds:schemaRef ds:uri="8fc1b2f8-f077-43fd-a19f-5db4bccc558d"/>
    <ds:schemaRef ds:uri="dfd4f541-50ab-4cd2-9519-63361a2e7175"/>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3F39A07-4993-4F56-91B4-C5BDEE41028B}">
  <ds:schemaRefs>
    <ds:schemaRef ds:uri="http://schemas.microsoft.com/sharepoint/v3/contenttype/forms"/>
  </ds:schemaRefs>
</ds:datastoreItem>
</file>

<file path=customXml/itemProps3.xml><?xml version="1.0" encoding="utf-8"?>
<ds:datastoreItem xmlns:ds="http://schemas.openxmlformats.org/officeDocument/2006/customXml" ds:itemID="{FCE636AA-D8B8-42B0-9D39-91D87DB791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a547bb-4980-445f-b96c-341fa94de1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25</Slides>
  <Notes>25</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Tropic</vt:lpstr>
      <vt:lpstr>5. Social Information Filtering</vt:lpstr>
      <vt:lpstr>Contents</vt:lpstr>
      <vt:lpstr>Social Information Filtering</vt:lpstr>
      <vt:lpstr>Social Information Sharing</vt:lpstr>
      <vt:lpstr>Traditional Recommendation Systems</vt:lpstr>
      <vt:lpstr>Automated Recommendation System</vt:lpstr>
      <vt:lpstr>Case Study : Reddit Voting System</vt:lpstr>
      <vt:lpstr>Case Study : Trust Based Movie Recommendation</vt:lpstr>
      <vt:lpstr>Exercise - Case Study</vt:lpstr>
      <vt:lpstr>Case Study 2</vt:lpstr>
      <vt:lpstr>Understanding Social Media and Business Alignment</vt:lpstr>
      <vt:lpstr>Understanding Social Media and Business Alignment</vt:lpstr>
      <vt:lpstr>Measure  of Success for a Company’s Social Media Campaign:</vt:lpstr>
      <vt:lpstr>Measure  of Success for a Company’s Social Media Campaign:</vt:lpstr>
      <vt:lpstr>Social Media KPI</vt:lpstr>
      <vt:lpstr>Social Media KPI</vt:lpstr>
      <vt:lpstr>Exercise</vt:lpstr>
      <vt:lpstr>Formulating Social Media Strategy</vt:lpstr>
      <vt:lpstr>Formulating Social Media Strategy</vt:lpstr>
      <vt:lpstr>Managing Social Media Risks</vt:lpstr>
      <vt:lpstr>Managing Social Media Risks</vt:lpstr>
      <vt:lpstr>Social Media Risk Management Framework</vt:lpstr>
      <vt:lpstr>Social Media Risk Management Framework</vt:lpstr>
      <vt:lpstr>Aligning Analytics with Business Objectives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Social Information Filtering</dc:title>
  <cp:revision>2</cp:revision>
  <dcterms:modified xsi:type="dcterms:W3CDTF">2025-04-06T19:28:29Z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0x010100B8C56EF937BE844AA7F7FB9B6AB6AA12</vt:lpwstr>
  </property>
  <property fmtid="{D5CDD505-2E9C-101B-9397-08002B2CF9AE}" pid="3" name="MediaServiceImageTags">
    <vt:lpwstr/>
  </property>
</Properties>
</file>