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T Sans Narrow" panose="020B0604020202020204" charset="0"/>
      <p:regular r:id="rId26"/>
      <p:bold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2E358-C04E-23EB-0E67-B5EEA558C000}" v="1" dt="2024-05-21T05:38:44.962"/>
    <p1510:client id="{3966F7A4-FFF1-40FA-A0D1-E110F5F6791A}" v="1" dt="2024-05-22T00:14:38.520"/>
    <p1510:client id="{6F29C346-BF52-4F26-B615-A15138A40276}" v="1" dt="2024-05-22T04:23:06.196"/>
    <p1510:client id="{CA8A2CF9-C9E1-3B32-B88A-E12AF08175FA}" v="7" dt="2024-05-21T20:16:5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Walavalkar" userId="S::kedar.walavalkar@vit.edu.in::087b1686-115c-4b7d-9fb5-56ab3f734601" providerId="AD" clId="Web-{3966F7A4-FFF1-40FA-A0D1-E110F5F6791A}"/>
    <pc:docChg chg="modSld">
      <pc:chgData name="Kedar Walavalkar" userId="S::kedar.walavalkar@vit.edu.in::087b1686-115c-4b7d-9fb5-56ab3f734601" providerId="AD" clId="Web-{3966F7A4-FFF1-40FA-A0D1-E110F5F6791A}" dt="2024-05-22T00:14:38.520" v="0" actId="1076"/>
      <pc:docMkLst>
        <pc:docMk/>
      </pc:docMkLst>
      <pc:sldChg chg="modSp">
        <pc:chgData name="Kedar Walavalkar" userId="S::kedar.walavalkar@vit.edu.in::087b1686-115c-4b7d-9fb5-56ab3f734601" providerId="AD" clId="Web-{3966F7A4-FFF1-40FA-A0D1-E110F5F6791A}" dt="2024-05-22T00:14:38.520" v="0" actId="1076"/>
        <pc:sldMkLst>
          <pc:docMk/>
          <pc:sldMk cId="0" sldId="261"/>
        </pc:sldMkLst>
        <pc:spChg chg="mod">
          <ac:chgData name="Kedar Walavalkar" userId="S::kedar.walavalkar@vit.edu.in::087b1686-115c-4b7d-9fb5-56ab3f734601" providerId="AD" clId="Web-{3966F7A4-FFF1-40FA-A0D1-E110F5F6791A}" dt="2024-05-22T00:14:38.520" v="0" actId="1076"/>
          <ac:spMkLst>
            <pc:docMk/>
            <pc:sldMk cId="0" sldId="261"/>
            <ac:spMk id="97" creationId="{00000000-0000-0000-0000-000000000000}"/>
          </ac:spMkLst>
        </pc:spChg>
      </pc:sldChg>
    </pc:docChg>
  </pc:docChgLst>
  <pc:docChgLst>
    <pc:chgData name="Krunal Badgujar" userId="S::krunal.badgujar@vit.edu.in::ce98f3cd-2f27-42ba-9d15-84d7950d2d59" providerId="AD" clId="Web-{4FEC311F-5E7B-4782-A078-CEB57AA3FBC6}"/>
    <pc:docChg chg="modSld">
      <pc:chgData name="Krunal Badgujar" userId="S::krunal.badgujar@vit.edu.in::ce98f3cd-2f27-42ba-9d15-84d7950d2d59" providerId="AD" clId="Web-{4FEC311F-5E7B-4782-A078-CEB57AA3FBC6}" dt="2024-03-25T14:12:55.394" v="3" actId="14100"/>
      <pc:docMkLst>
        <pc:docMk/>
      </pc:docMkLst>
      <pc:sldChg chg="modSp">
        <pc:chgData name="Krunal Badgujar" userId="S::krunal.badgujar@vit.edu.in::ce98f3cd-2f27-42ba-9d15-84d7950d2d59" providerId="AD" clId="Web-{4FEC311F-5E7B-4782-A078-CEB57AA3FBC6}" dt="2024-03-25T14:08:37.502" v="1" actId="1076"/>
        <pc:sldMkLst>
          <pc:docMk/>
          <pc:sldMk cId="0" sldId="267"/>
        </pc:sldMkLst>
        <pc:picChg chg="mod">
          <ac:chgData name="Krunal Badgujar" userId="S::krunal.badgujar@vit.edu.in::ce98f3cd-2f27-42ba-9d15-84d7950d2d59" providerId="AD" clId="Web-{4FEC311F-5E7B-4782-A078-CEB57AA3FBC6}" dt="2024-03-25T14:08:37.502" v="1" actId="1076"/>
          <ac:picMkLst>
            <pc:docMk/>
            <pc:sldMk cId="0" sldId="267"/>
            <ac:picMk id="134" creationId="{00000000-0000-0000-0000-000000000000}"/>
          </ac:picMkLst>
        </pc:picChg>
      </pc:sldChg>
      <pc:sldChg chg="modSp">
        <pc:chgData name="Krunal Badgujar" userId="S::krunal.badgujar@vit.edu.in::ce98f3cd-2f27-42ba-9d15-84d7950d2d59" providerId="AD" clId="Web-{4FEC311F-5E7B-4782-A078-CEB57AA3FBC6}" dt="2024-03-25T14:12:55.394" v="3" actId="14100"/>
        <pc:sldMkLst>
          <pc:docMk/>
          <pc:sldMk cId="0" sldId="269"/>
        </pc:sldMkLst>
        <pc:picChg chg="mod">
          <ac:chgData name="Krunal Badgujar" userId="S::krunal.badgujar@vit.edu.in::ce98f3cd-2f27-42ba-9d15-84d7950d2d59" providerId="AD" clId="Web-{4FEC311F-5E7B-4782-A078-CEB57AA3FBC6}" dt="2024-03-25T14:12:55.394" v="3" actId="14100"/>
          <ac:picMkLst>
            <pc:docMk/>
            <pc:sldMk cId="0" sldId="269"/>
            <ac:picMk id="147" creationId="{00000000-0000-0000-0000-000000000000}"/>
          </ac:picMkLst>
        </pc:picChg>
      </pc:sldChg>
    </pc:docChg>
  </pc:docChgLst>
  <pc:docChgLst>
    <pc:chgData name="Sanika Dara" userId="S::sanika.dara@vit.edu.in::631ed0e2-7a72-43f5-bdbc-279374b4f091" providerId="AD" clId="Web-{CA8A2CF9-C9E1-3B32-B88A-E12AF08175FA}"/>
    <pc:docChg chg="modSld sldOrd">
      <pc:chgData name="Sanika Dara" userId="S::sanika.dara@vit.edu.in::631ed0e2-7a72-43f5-bdbc-279374b4f091" providerId="AD" clId="Web-{CA8A2CF9-C9E1-3B32-B88A-E12AF08175FA}" dt="2024-05-21T20:16:53.340" v="6" actId="1076"/>
      <pc:docMkLst>
        <pc:docMk/>
      </pc:docMkLst>
      <pc:sldChg chg="modSp">
        <pc:chgData name="Sanika Dara" userId="S::sanika.dara@vit.edu.in::631ed0e2-7a72-43f5-bdbc-279374b4f091" providerId="AD" clId="Web-{CA8A2CF9-C9E1-3B32-B88A-E12AF08175FA}" dt="2024-05-21T20:16:53.340" v="6" actId="1076"/>
        <pc:sldMkLst>
          <pc:docMk/>
          <pc:sldMk cId="0" sldId="265"/>
        </pc:sldMkLst>
        <pc:spChg chg="mod">
          <ac:chgData name="Sanika Dara" userId="S::sanika.dara@vit.edu.in::631ed0e2-7a72-43f5-bdbc-279374b4f091" providerId="AD" clId="Web-{CA8A2CF9-C9E1-3B32-B88A-E12AF08175FA}" dt="2024-05-21T20:16:51.715" v="5" actId="1076"/>
          <ac:spMkLst>
            <pc:docMk/>
            <pc:sldMk cId="0" sldId="265"/>
            <ac:spMk id="120" creationId="{00000000-0000-0000-0000-000000000000}"/>
          </ac:spMkLst>
        </pc:spChg>
        <pc:spChg chg="mod">
          <ac:chgData name="Sanika Dara" userId="S::sanika.dara@vit.edu.in::631ed0e2-7a72-43f5-bdbc-279374b4f091" providerId="AD" clId="Web-{CA8A2CF9-C9E1-3B32-B88A-E12AF08175FA}" dt="2024-05-21T20:16:53.340" v="6" actId="1076"/>
          <ac:spMkLst>
            <pc:docMk/>
            <pc:sldMk cId="0" sldId="265"/>
            <ac:spMk id="121" creationId="{00000000-0000-0000-0000-000000000000}"/>
          </ac:spMkLst>
        </pc:spChg>
      </pc:sldChg>
      <pc:sldChg chg="ord">
        <pc:chgData name="Sanika Dara" userId="S::sanika.dara@vit.edu.in::631ed0e2-7a72-43f5-bdbc-279374b4f091" providerId="AD" clId="Web-{CA8A2CF9-C9E1-3B32-B88A-E12AF08175FA}" dt="2024-05-21T19:48:08.591" v="1"/>
        <pc:sldMkLst>
          <pc:docMk/>
          <pc:sldMk cId="0" sldId="266"/>
        </pc:sldMkLst>
      </pc:sldChg>
    </pc:docChg>
  </pc:docChgLst>
  <pc:docChgLst>
    <pc:chgData name="Amruta Gulekar" userId="S::amruta.gulekar@vit.edu.in::c10baae6-5d66-4b52-908b-efbda52e0003" providerId="AD" clId="Web-{0C32E358-C04E-23EB-0E67-B5EEA558C000}"/>
    <pc:docChg chg="modSld">
      <pc:chgData name="Amruta Gulekar" userId="S::amruta.gulekar@vit.edu.in::c10baae6-5d66-4b52-908b-efbda52e0003" providerId="AD" clId="Web-{0C32E358-C04E-23EB-0E67-B5EEA558C000}" dt="2024-05-21T05:38:44.962" v="0" actId="1076"/>
      <pc:docMkLst>
        <pc:docMk/>
      </pc:docMkLst>
      <pc:sldChg chg="modSp">
        <pc:chgData name="Amruta Gulekar" userId="S::amruta.gulekar@vit.edu.in::c10baae6-5d66-4b52-908b-efbda52e0003" providerId="AD" clId="Web-{0C32E358-C04E-23EB-0E67-B5EEA558C000}" dt="2024-05-21T05:38:44.962" v="0" actId="1076"/>
        <pc:sldMkLst>
          <pc:docMk/>
          <pc:sldMk cId="0" sldId="269"/>
        </pc:sldMkLst>
        <pc:spChg chg="mod">
          <ac:chgData name="Amruta Gulekar" userId="S::amruta.gulekar@vit.edu.in::c10baae6-5d66-4b52-908b-efbda52e0003" providerId="AD" clId="Web-{0C32E358-C04E-23EB-0E67-B5EEA558C000}" dt="2024-05-21T05:38:44.962" v="0" actId="1076"/>
          <ac:spMkLst>
            <pc:docMk/>
            <pc:sldMk cId="0" sldId="269"/>
            <ac:spMk id="146" creationId="{00000000-0000-0000-0000-000000000000}"/>
          </ac:spMkLst>
        </pc:spChg>
      </pc:sldChg>
    </pc:docChg>
  </pc:docChgLst>
  <pc:docChgLst>
    <pc:chgData name="Siddhesh Varpe" userId="S::siddhesh.varpe@vit.edu.in::a9c9be3e-77da-453d-8ed1-29847ead2237" providerId="AD" clId="Web-{6F29C346-BF52-4F26-B615-A15138A40276}"/>
    <pc:docChg chg="modSld">
      <pc:chgData name="Siddhesh Varpe" userId="S::siddhesh.varpe@vit.edu.in::a9c9be3e-77da-453d-8ed1-29847ead2237" providerId="AD" clId="Web-{6F29C346-BF52-4F26-B615-A15138A40276}" dt="2024-05-22T04:23:06.196" v="0" actId="1076"/>
      <pc:docMkLst>
        <pc:docMk/>
      </pc:docMkLst>
      <pc:sldChg chg="modSp">
        <pc:chgData name="Siddhesh Varpe" userId="S::siddhesh.varpe@vit.edu.in::a9c9be3e-77da-453d-8ed1-29847ead2237" providerId="AD" clId="Web-{6F29C346-BF52-4F26-B615-A15138A40276}" dt="2024-05-22T04:23:06.196" v="0" actId="1076"/>
        <pc:sldMkLst>
          <pc:docMk/>
          <pc:sldMk cId="0" sldId="267"/>
        </pc:sldMkLst>
        <pc:picChg chg="mod">
          <ac:chgData name="Siddhesh Varpe" userId="S::siddhesh.varpe@vit.edu.in::a9c9be3e-77da-453d-8ed1-29847ead2237" providerId="AD" clId="Web-{6F29C346-BF52-4F26-B615-A15138A40276}" dt="2024-05-22T04:23:06.196" v="0" actId="1076"/>
          <ac:picMkLst>
            <pc:docMk/>
            <pc:sldMk cId="0" sldId="267"/>
            <ac:picMk id="13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67a40390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c67a40390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67a40390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67a40390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67a40390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67a40390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67a40390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67a40390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c67a40390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c67a40390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67a40390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67a40390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67a4039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67a4039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7a4039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7a4039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7a4039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7a4039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7a40390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7a40390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7a4039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7a4039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67a40390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67a40390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67a4039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67a4039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67a40390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67a40390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WQmBvdsZHGDj3R7UYkVrux0RHeCnhmr/view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3. Social Media Hyperlink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28791-39F1-1E97-5EB3-42E00DFDD6C7}"/>
              </a:ext>
            </a:extLst>
          </p:cNvPr>
          <p:cNvSpPr txBox="1"/>
          <p:nvPr/>
        </p:nvSpPr>
        <p:spPr>
          <a:xfrm>
            <a:off x="4348976" y="34122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1267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In-Links and Out-Links Networks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406504"/>
            <a:ext cx="8520600" cy="3291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38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In-links and out-links hyperlink environment networks are constructed based on in-links and out-links from a website or set of websites.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38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Nodes will be websites and links will present in-links and out-links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HyperLink Analytics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987" y="1151575"/>
            <a:ext cx="7613901" cy="3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Hyperlink Analytics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hyperlink analysis involves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and analyzing hyperlinks embedded in social media texts.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hyperlinks can be used to identify the sources and destinations of social media traffic.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study by Khan et al. found that the Korean government tended to cite domestic sources and self-cited more, while the US government had a more diverse pattern of out-link destinations.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findings suggest that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out-links can carry valuable information and help explain real-world phenomena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differences in social media use among different cultures.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Impact Analysis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Link impact analysis investigates the impact of a website's URL in terms of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citations or mentions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receives on the web.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Statistics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about web pages that mention the URL of a given website are collected and analyzed.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assumed that a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frequently cited URL is more important,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 measuring the web impact of URLs can provide an idea about the importance of a website.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 Tool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471708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https://majestic.com/reports/site-explorer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750" y="1558025"/>
            <a:ext cx="3742525" cy="3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 Tool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https://vosonlab.github.io/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hyperlinks, and why they are important?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Briefly discuss in-links, out-links, and co-links.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hyperlink analytics and its underlying assumptions?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hyperlink environment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link impact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social media hyperlink analysis?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spcBef>
                <a:spcPts val="1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HyperLink Analytics - </a:t>
            </a:r>
            <a:endParaRPr/>
          </a:p>
          <a:p>
            <a:pPr marL="914400" marR="114300" lvl="1" indent="-342900" algn="l" rtl="0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Types of Hyperlinks, </a:t>
            </a:r>
            <a:endParaRPr sz="1800"/>
          </a:p>
          <a:p>
            <a:pPr marL="914400" marR="114300" lvl="1" indent="-342900" algn="l" rtl="0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Types of Hyperlink Analytics, </a:t>
            </a:r>
            <a:endParaRPr sz="1800"/>
          </a:p>
          <a:p>
            <a:pPr marL="914400" marR="114300" lvl="1" indent="-342900" algn="l" rtl="0">
              <a:spcBef>
                <a:spcPts val="1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Hyperlink Analytics Tools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are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references to web resources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users can access by clicking on them.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can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link resources within a document (interlinking) or among documents (intralinking).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represent relationships such as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trust, bonding, and authority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between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can also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indicate content similarity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between websites.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serve as a symbolic means of communication and validation between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48875" y="2595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IN-LINKS</a:t>
            </a:r>
            <a:endParaRPr sz="1400" b="1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OUT-LINKS</a:t>
            </a:r>
            <a:endParaRPr sz="1400" b="1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CO-LINKS</a:t>
            </a:r>
            <a:endParaRPr sz="1400" b="1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450" y="384675"/>
            <a:ext cx="4705175" cy="4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In-links are the incoming hyperlinks or links directed toward a website or originated in other websites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OUT-LINKS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Out-links are hyperlinks generated out of a website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CO-LINKS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Co-links have two dimensions. First, if two websites receive a link from a third website, they are considered to be connected indirectly. For example, page A links to both pages B and C, therefore B and C are considered to be co-linking, or connected indirectly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Analytics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08347" y="1144702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analytics involves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extracting, analyzing, and interpreting hyperlinks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number and quality of hyperlinks to a website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are believed to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reflect its importance or value.</a:t>
            </a:r>
            <a:endParaRPr sz="1400"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analytics can reveal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Internet traffic patterns and sources of incoming or outgoing traffic to and from a website.</a:t>
            </a:r>
            <a:endParaRPr sz="1400"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analysis has been used to study a variety of topics, including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ranking universities, understanding the blogosphere, and measuring business competitiveness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 analysis has some limitations, including that it does not provide insight into the type or amount of traffic flowing among websites.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Hyperlinks within a website between pages are mostly for navigational purposes and are given low importance by search engine ranking algorithms.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Hyperlink Analytics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0755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1) Hyperlink environment analysis,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2) Link impact analysis, and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 sz="2400">
                <a:latin typeface="PT Sans Narrow"/>
                <a:ea typeface="PT Sans Narrow"/>
                <a:cs typeface="PT Sans Narrow"/>
                <a:sym typeface="PT Sans Narrow"/>
              </a:rPr>
              <a:t>3) Social media hyperlink analysis.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highlight>
                <a:srgbClr val="F7F7F8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99695" lvl="0" indent="-4191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3000"/>
              <a:buAutoNum type="arabicParenR"/>
            </a:pPr>
            <a:r>
              <a:rPr lang="en" sz="3000"/>
              <a:t>Hyperlink environment analysis</a:t>
            </a:r>
            <a:endParaRPr sz="300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 environment analyses deal with a particular website or set of websites.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Hyperlinks (i.e., out-links, in-links, and co-links) of a website are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extracted and analyzed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to identify the sources of Internet traffic.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Hyperlinks environment networks can take two forms: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1) co-links networks or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2) in-links and out-links networks.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Co-Link Networks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 i="1">
                <a:latin typeface="Roboto"/>
                <a:ea typeface="Roboto"/>
                <a:cs typeface="Roboto"/>
                <a:sym typeface="Roboto"/>
              </a:rPr>
              <a:t>Co-Link Networks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co-links environment networks, nodes are websites and links that represent similarity between websites, as measured by co-link counts.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With the Webometric Analyst tool, one can construct a co-link network diagram among a set of websites 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42FB6-F6EF-41FE-B304-DC5B962A885F}"/>
</file>

<file path=customXml/itemProps2.xml><?xml version="1.0" encoding="utf-8"?>
<ds:datastoreItem xmlns:ds="http://schemas.openxmlformats.org/officeDocument/2006/customXml" ds:itemID="{2C003F3C-613B-4A8C-A1F2-01AA22AA3650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0B974D-32E3-47B5-889A-70C21F29BF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Tropic</vt:lpstr>
      <vt:lpstr>3. Social Media Hyperlink Analytics</vt:lpstr>
      <vt:lpstr>Contents</vt:lpstr>
      <vt:lpstr>Hyperlinks</vt:lpstr>
      <vt:lpstr>Types of Hyperlinks</vt:lpstr>
      <vt:lpstr>Types of Hyperlinks</vt:lpstr>
      <vt:lpstr>Hyperlink Analytics</vt:lpstr>
      <vt:lpstr>Types of Hyperlink Analytics</vt:lpstr>
      <vt:lpstr>Hyperlink environment analysis</vt:lpstr>
      <vt:lpstr>2) Co-Link Networks</vt:lpstr>
      <vt:lpstr>3) In-Links and Out-Links Networks</vt:lpstr>
      <vt:lpstr>Social Media HyperLink Analytics</vt:lpstr>
      <vt:lpstr>Social Media Hyperlink Analytics</vt:lpstr>
      <vt:lpstr>HyperLink Impact Analysis</vt:lpstr>
      <vt:lpstr>Hyperlink Analytics Tool</vt:lpstr>
      <vt:lpstr>Hyperlink Analytics Tool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Social Media Hyperlink Analytics</dc:title>
  <cp:revision>1</cp:revision>
  <dcterms:modified xsi:type="dcterms:W3CDTF">2024-05-22T04:23:44Z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