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5143500" type="screen16x9"/>
  <p:notesSz cx="6858000" cy="9144000"/>
  <p:embeddedFontLst>
    <p:embeddedFont>
      <p:font typeface="Open Sans" panose="020B0604020202020204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1DC282-D189-446E-BB90-38D18B65B9D7}">
  <a:tblStyle styleId="{CF1DC282-D189-446E-BB90-38D18B65B9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697463a3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697463a3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697463a3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c697463a3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697463a3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c697463a3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697463a3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697463a3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697463a3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697463a3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697463a3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697463a3d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697463a3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c697463a3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c697463a3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c697463a3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697463a3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697463a3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697463a3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697463a3d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63271da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63271da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c697463a3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c697463a3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697463a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697463a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697463a3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697463a3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697463a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697463a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697463a3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697463a3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697463a3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697463a3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697463a3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697463a3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697463a3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697463a3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trend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747000" y="1759750"/>
            <a:ext cx="76500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>
                    <a:lumMod val="50000"/>
                  </a:schemeClr>
                </a:solidFill>
              </a:rPr>
              <a:t>4. Search Engine Analytics</a:t>
            </a:r>
            <a:endParaRPr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75B0B-1BFF-9630-6BCD-BC92A6D668CD}"/>
              </a:ext>
            </a:extLst>
          </p:cNvPr>
          <p:cNvSpPr txBox="1"/>
          <p:nvPr/>
        </p:nvSpPr>
        <p:spPr>
          <a:xfrm>
            <a:off x="3442447" y="320577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Amit Aylani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Trends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159" y="4807050"/>
            <a:ext cx="11671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667" y="4807050"/>
            <a:ext cx="11671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75" y="4807050"/>
            <a:ext cx="11671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684" y="4807050"/>
            <a:ext cx="11671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192" y="4807050"/>
            <a:ext cx="11671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807050"/>
            <a:ext cx="116715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256720" y="995375"/>
            <a:ext cx="7548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119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 people search for your brand?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1557020" lvl="0" indent="-317500" algn="l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When does interest spike in your products or services?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1557020" lvl="0" indent="-317500" algn="l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Which keywords drive more traffic?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2463800" lvl="0" indent="-317500" algn="l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Which regions are interested in your brand?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2463800" lvl="0" indent="-317500" algn="l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are trending topics over the Internet?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2463800" lvl="0" indent="-317500" algn="l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How are your competitors performing?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Trends Analysis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Search engine trend analytics involves </a:t>
            </a: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analyzing and understanding the keywords 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used in search engines.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Trends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comprehensive tool for analyzing search engine trends and predicting future trends.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can be used to understand </a:t>
            </a: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how people search for a particular brand,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when interest in products or services spikes, which keywords drive the most traffic, and</a:t>
            </a: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how a brand's competitors are performing.</a:t>
            </a:r>
            <a:endParaRPr sz="1400"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Trends data has also been used in various industries to </a:t>
            </a: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detect early warning signs and track flu epidemics.</a:t>
            </a:r>
            <a:endParaRPr sz="1400"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From a business perspective, Google Trends can help</a:t>
            </a: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answer questions about search trends and patterns related to a brand.</a:t>
            </a:r>
            <a:endParaRPr sz="1400"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99695" lvl="0" indent="-317500" algn="just" rtl="0">
              <a:lnSpc>
                <a:spcPct val="102916"/>
              </a:lnSpc>
              <a:spcBef>
                <a:spcPts val="5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ED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http://www.google.com/trends/</a:t>
            </a:r>
            <a:endParaRPr sz="1400"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 Analytics Tools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Trends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search engine analytics tool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Canopy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multimedia analytics tool for deep investigation of large multimedia collections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Alerts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content detection and notification service that alerts users when new content matching their search terms is found on the internet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Icerocket 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is a tool that specializes in blog searches and also captures activity on social media platforms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Social Mention 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is a tool similar to Google Alerts but focused on social media sites and allows users to focus on particular areas such as blogs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TweetBeep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tool that allows users to receive daily search results via email for specific keywords on Twitter.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3687"/>
            <a:ext cx="9143999" cy="45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Trends</a:t>
            </a: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050" y="1369550"/>
            <a:ext cx="589597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Analytics Provided by Google Trends</a:t>
            </a:r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Year in Search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Trending Searches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Trending on YouTube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Top Charts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Explore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Subscription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 Interest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75" y="1152413"/>
            <a:ext cx="7629574" cy="37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Research Function</a:t>
            </a:r>
            <a:endParaRPr/>
          </a:p>
        </p:txBody>
      </p:sp>
      <p:graphicFrame>
        <p:nvGraphicFramePr>
          <p:cNvPr id="171" name="Google Shape;171;p29"/>
          <p:cNvGraphicFramePr/>
          <p:nvPr/>
        </p:nvGraphicFramePr>
        <p:xfrm>
          <a:off x="1024050" y="1542325"/>
          <a:ext cx="5934700" cy="2821925"/>
        </p:xfrm>
        <a:graphic>
          <a:graphicData uri="http://schemas.openxmlformats.org/drawingml/2006/table">
            <a:tbl>
              <a:tblPr bandRow="1" bandCol="1">
                <a:noFill/>
                <a:tableStyleId>{CF1DC282-D189-446E-BB90-38D18B65B9D7}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75">
                <a:tc>
                  <a:txBody>
                    <a:bodyPr/>
                    <a:lstStyle/>
                    <a:p>
                      <a:pPr marL="13334" lvl="0" indent="0" algn="l" rtl="0"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Search Terms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" lvl="0" indent="0" algn="l" rtl="0"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Results Displayed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325">
                <a:tc>
                  <a:txBody>
                    <a:bodyPr/>
                    <a:lstStyle/>
                    <a:p>
                      <a:pPr marL="13334" lvl="0" indent="0" algn="l" rtl="0"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Social media analytics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" lvl="0" indent="0" algn="l" rtl="0"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 can include searches containing the terms “social,” “media,” and “analytics” in any order.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325">
                <a:tc>
                  <a:txBody>
                    <a:bodyPr/>
                    <a:lstStyle/>
                    <a:p>
                      <a:pPr marL="13334" lvl="0" indent="0" algn="l" rtl="0"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“Social media analytics”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" marR="399415" lvl="0" indent="0" algn="just" rtl="0"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 will only include the exact search terms included inside of the quotation marks.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13334" lvl="0" indent="0" algn="l" rtl="0"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social + analytics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" lvl="0" indent="0" algn="l" rtl="0"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 can include searches containing the words “social” OR “analytics.”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9150">
                <a:tc>
                  <a:txBody>
                    <a:bodyPr/>
                    <a:lstStyle/>
                    <a:p>
                      <a:pPr marL="13334" lvl="0" indent="0" algn="l" rtl="0"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social – analytics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8890" lvl="0" indent="0" algn="l" rtl="0"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 will include searches containing the word “social,” but will exclude searches containing the word “analytics.”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Search Term</a:t>
            </a:r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3500" lvl="0" indent="0" algn="just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65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Grouping Search Terms</a:t>
            </a:r>
            <a:endParaRPr sz="1650" b="1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99695" lvl="0" indent="0" algn="just" rtl="0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you can search up to five groupings at one time, with up to twenty-five search terms in each grouping. Consider the following example.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7545" lvl="0" indent="-287654" algn="l" rtl="0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✓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iPhone 2 + Galaxy S2 + LG G (Grouping 1)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7545" lvl="0" indent="-287654" algn="l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✓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iPhone 3 + Galaxy S3 + LG Optimus F3 (Grouping 2)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7545" lvl="0" indent="-287654" algn="l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✓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iPhone 4 + Galaxy S4 (Grouping 3)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7545" lvl="0" indent="-287654" algn="l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✓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iPhone 5 + Galaxy S5 + LG Optimus F6 (Grouping 4)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7545" lvl="0" indent="-287654" algn="l" rtl="0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✓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iPhone 6+ Galaxy S6 (Grouping 5)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Customizing the Search</a:t>
            </a:r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Trends allows users to customize search results by country, year, category, and type of web resource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Users can also select custom data ranges from the date dropdown menu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Trend data is only available from 2004 onwards.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14300" lvl="0" indent="-342900" algn="l" rtl="0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Types of Search Engines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-342900" algn="l" rtl="0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Search Engine Analytics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-342900" algn="l" rtl="0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Search Engine Analytics Tools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0" algn="l" rtl="0">
              <a:spcBef>
                <a:spcPts val="1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function of a search engine?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different types of search engines.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Differentiate between local and global search engines.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search engine analytics?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the two main categories of search engine analytics.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purpose of search engine optimization?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purpose of search engine trend analysis?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Engines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Search engines are tools that help users find information on the internet. They do this by searching for information that corresponds to a user's request (e.g., keywords).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There are billions of websites on the internet, so search engines are crucial for helping users find the right information quickly.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There are different types of search engines.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Search Engine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99695" lvl="0" indent="-342900" algn="just" rtl="0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Crawler-based,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99695" lvl="0" indent="-342900" algn="just" rtl="0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Directories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99695" lvl="0" indent="-342900" algn="just" rtl="0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3) Metasearch engines.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Crawler based Search Engine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99695" lvl="0" indent="-34290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Crawler-based search engines create their databases or lists automatically, without any human intervention.</a:t>
            </a:r>
            <a:endParaRPr>
              <a:solidFill>
                <a:srgbClr val="000000"/>
              </a:solidFill>
            </a:endParaRPr>
          </a:p>
          <a:p>
            <a:pPr marL="457200" marR="99695" lvl="0" indent="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E.g. google, bing</a:t>
            </a:r>
            <a:endParaRPr>
              <a:solidFill>
                <a:srgbClr val="000000"/>
              </a:solidFill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</a:rPr>
              <a:t>Web crawling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</a:rPr>
              <a:t> involves collecting and storing information about web pages</a:t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</a:rPr>
              <a:t>Indexing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</a:rPr>
              <a:t> involves categorizing and storing this data in a database for quick access</a:t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</a:rPr>
              <a:t>Searching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</a:rPr>
              <a:t> involves using keywords to query the index and provide a list of relevant web pages ranked according to various factors</a:t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1371600" marR="99695" lvl="0" indent="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marR="99695" lvl="0" indent="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Directories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Directory listings are compiled and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created by human editors</a:t>
            </a:r>
            <a:endParaRPr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Website owners can submit their website for inclusion in the directory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submission is reviewed by the editor before being added to the directory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Some examples of human-created directories include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Yahoo Directory, Open Directory, and LookSmart.</a:t>
            </a:r>
            <a:endParaRPr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Search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Metasearch engines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compile and display results from multiple individual search engines . e.g. Metacrawler,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Mamma, and Dogpile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Local search engines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are embedded within a specific website and only search the content of that website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Global search engines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search the entire web and can be localized to specific websites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Examples of global search engines include Google and Bing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 Analytics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Search engine analytics involves analyzing and interpreting data from search engines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helps website owners understand and improve their website's performance in search results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can involve analyzing various data points such as the number of visitors, keywords used, pages visited, and website position in search results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Search engine analytics can be used to track the effectiveness of SEO efforts and guide future SEO strategies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There are two types of Search Engine Analytics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99695" lvl="0" indent="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99695" lvl="1" indent="-31750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1) Search engine optimization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marR="99695" lvl="1" indent="-31750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2) Search engine trend analysis.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 Optimization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Search engine optimization (SEO)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the process of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improving a website's ranking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on a search engine results page (SERP)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SERPs have both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organic and nonorganic results,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with organic results being based on relevance to the user's query and nonorganic results being paid advertisements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is important for websites, especially commercial ones, to have a high ranking on SERPs because it can lead to more traffic and potential customers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main factor that determines a website's ranking on a SERP is its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PageRank,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which is determined by the quality and number of incoming links to the website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Tools like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Open SEO Stats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can be used to check a website's PageRank and other relevant information such as traffic, hyperlink status, and page speed.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56EF937BE844AA7F7FB9B6AB6AA12" ma:contentTypeVersion="4" ma:contentTypeDescription="Create a new document." ma:contentTypeScope="" ma:versionID="e730ec8e73666baccea656dca6dc177e">
  <xsd:schema xmlns:xsd="http://www.w3.org/2001/XMLSchema" xmlns:xs="http://www.w3.org/2001/XMLSchema" xmlns:p="http://schemas.microsoft.com/office/2006/metadata/properties" xmlns:ns2="66a547bb-4980-445f-b96c-341fa94de16a" targetNamespace="http://schemas.microsoft.com/office/2006/metadata/properties" ma:root="true" ma:fieldsID="018d67b327728a76a3e498dcd641f2b1" ns2:_="">
    <xsd:import namespace="66a547bb-4980-445f-b96c-341fa94de1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547bb-4980-445f-b96c-341fa94de1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EF5478-6A53-46BA-9CA3-A5442B94E833}">
  <ds:schemaRefs>
    <ds:schemaRef ds:uri="8fc1b2f8-f077-43fd-a19f-5db4bccc558d"/>
    <ds:schemaRef ds:uri="dfd4f541-50ab-4cd2-9519-63361a2e717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E7CB58-9601-4495-8601-7DEA3447F1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FE976E-8B7E-481E-ABAD-F9690794E7DE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Tropic</vt:lpstr>
      <vt:lpstr>4. Search Engine Analytics</vt:lpstr>
      <vt:lpstr>Contents</vt:lpstr>
      <vt:lpstr>Search Engines</vt:lpstr>
      <vt:lpstr>Types of Search Engine</vt:lpstr>
      <vt:lpstr>Crawler based Search Engine</vt:lpstr>
      <vt:lpstr>Directories</vt:lpstr>
      <vt:lpstr>Meta Search</vt:lpstr>
      <vt:lpstr>Search Engine Analytics</vt:lpstr>
      <vt:lpstr>Search Engine Optimization</vt:lpstr>
      <vt:lpstr>Search Trends Analysis </vt:lpstr>
      <vt:lpstr>Search Trends Analysis</vt:lpstr>
      <vt:lpstr>Search Engine Analytics Tools</vt:lpstr>
      <vt:lpstr>PowerPoint Presentation</vt:lpstr>
      <vt:lpstr>Google Trends</vt:lpstr>
      <vt:lpstr>Type of Analytics Provided by Google Trends</vt:lpstr>
      <vt:lpstr>Regional Interest</vt:lpstr>
      <vt:lpstr>Understanding the Research Function</vt:lpstr>
      <vt:lpstr>Grouping Search Term</vt:lpstr>
      <vt:lpstr>Customizing the Search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Search Engine Analytics</dc:title>
  <cp:revision>1</cp:revision>
  <dcterms:modified xsi:type="dcterms:W3CDTF">2024-05-22T05:20:08Z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0x010100B8C56EF937BE844AA7F7FB9B6AB6AA12</vt:lpwstr>
  </property>
  <property fmtid="{D5CDD505-2E9C-101B-9397-08002B2CF9AE}" pid="3" name="MediaServiceImageTags">
    <vt:lpwstr/>
  </property>
</Properties>
</file>