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77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4648"/>
  </p:normalViewPr>
  <p:slideViewPr>
    <p:cSldViewPr snapToGrid="0">
      <p:cViewPr varScale="1">
        <p:scale>
          <a:sx n="150" d="100"/>
          <a:sy n="150" d="100"/>
        </p:scale>
        <p:origin x="42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b02ea8fd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b02ea8fd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b02ea8fdd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b02ea8fdd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b02ea8fd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b02ea8fd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482c3b0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482c3b0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482c3b0f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482c3b0f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482c3b0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482c3b0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482c3b0f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482c3b0f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482c3b0f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482c3b0f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2. Social Network Structure, Measures &amp; Visualization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Amit </a:t>
            </a:r>
            <a:r>
              <a:rPr lang="en-US" dirty="0" err="1"/>
              <a:t>Aylani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Basics of Social Network Structure - Nodes, Edges &amp; Tie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Describing the Networks Measures - Degree Distribution, Density,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Connectivity, Centralization, Tie Strength &amp; Trust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Network Visualization - Graph Layout, Visualizing Network features,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Scale Issues.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Social Media Network Analytics - Common Network Terms, Common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Social Media Network Types, Types of Networks, Common Network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Terminologies, Network Analytics Tools.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social network  structure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3375" algn="l" rtl="0">
              <a:spcBef>
                <a:spcPts val="2800"/>
              </a:spcBef>
              <a:spcAft>
                <a:spcPts val="0"/>
              </a:spcAft>
              <a:buSzPts val="1650"/>
              <a:buFont typeface="Roboto"/>
              <a:buChar char="●"/>
            </a:pPr>
            <a:r>
              <a:rPr lang="en" sz="1650">
                <a:latin typeface="Roboto"/>
                <a:ea typeface="Roboto"/>
                <a:cs typeface="Roboto"/>
                <a:sym typeface="Roboto"/>
              </a:rPr>
              <a:t>Social network structure refers to the </a:t>
            </a:r>
            <a:r>
              <a:rPr lang="en" sz="1650" b="1">
                <a:latin typeface="Roboto"/>
                <a:ea typeface="Roboto"/>
                <a:cs typeface="Roboto"/>
                <a:sym typeface="Roboto"/>
              </a:rPr>
              <a:t>patterns of relationships</a:t>
            </a:r>
            <a:r>
              <a:rPr lang="en" sz="165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650" b="1">
                <a:latin typeface="Roboto"/>
                <a:ea typeface="Roboto"/>
                <a:cs typeface="Roboto"/>
                <a:sym typeface="Roboto"/>
              </a:rPr>
              <a:t>connections among a group of people or organizations.</a:t>
            </a:r>
            <a:endParaRPr sz="165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●"/>
            </a:pPr>
            <a:r>
              <a:rPr lang="en" sz="1650">
                <a:latin typeface="Roboto"/>
                <a:ea typeface="Roboto"/>
                <a:cs typeface="Roboto"/>
                <a:sym typeface="Roboto"/>
              </a:rPr>
              <a:t>Studying social network structure helps us understand how information, resources, and support flow within a group, and how this flow impacts the behavior and outcomes of individuals and organizations.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●"/>
            </a:pPr>
            <a:r>
              <a:rPr lang="en" sz="1650">
                <a:latin typeface="Roboto"/>
                <a:ea typeface="Roboto"/>
                <a:cs typeface="Roboto"/>
                <a:sym typeface="Roboto"/>
              </a:rPr>
              <a:t>Social network analysis is a research methodology that uses </a:t>
            </a:r>
            <a:r>
              <a:rPr lang="en" sz="1650" b="1">
                <a:latin typeface="Roboto"/>
                <a:ea typeface="Roboto"/>
                <a:cs typeface="Roboto"/>
                <a:sym typeface="Roboto"/>
              </a:rPr>
              <a:t>mathematical and statistical techniques to analyze and visualize social network data.</a:t>
            </a:r>
            <a:endParaRPr sz="165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●"/>
            </a:pPr>
            <a:r>
              <a:rPr lang="en" sz="1650">
                <a:latin typeface="Roboto"/>
                <a:ea typeface="Roboto"/>
                <a:cs typeface="Roboto"/>
                <a:sym typeface="Roboto"/>
              </a:rPr>
              <a:t>By studying social network structure, we can </a:t>
            </a:r>
            <a:r>
              <a:rPr lang="en" sz="1650" b="1">
                <a:latin typeface="Roboto"/>
                <a:ea typeface="Roboto"/>
                <a:cs typeface="Roboto"/>
                <a:sym typeface="Roboto"/>
              </a:rPr>
              <a:t>gain insights into the structure and dynamics of social systems, </a:t>
            </a:r>
            <a:r>
              <a:rPr lang="en" sz="1650">
                <a:latin typeface="Roboto"/>
                <a:ea typeface="Roboto"/>
                <a:cs typeface="Roboto"/>
                <a:sym typeface="Roboto"/>
              </a:rPr>
              <a:t>and how these systems influence the behavior and outcomes of individuals and organizations within them.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in Social  Media Network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769025" y="1342200"/>
            <a:ext cx="75006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 node refers to an </a:t>
            </a:r>
            <a:r>
              <a:rPr lang="en" sz="1700">
                <a:solidFill>
                  <a:srgbClr val="98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individual, organization, or group</a:t>
            </a: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that is represented by a point in the network. 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 node is connected to other nodes by </a:t>
            </a:r>
            <a:r>
              <a:rPr lang="en" sz="1700">
                <a:solidFill>
                  <a:srgbClr val="98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lines or edges,</a:t>
            </a: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which represent relationships or connections between the nodes. 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8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These connections</a:t>
            </a: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be based on various factors, such as </a:t>
            </a:r>
            <a:r>
              <a:rPr lang="en" sz="1700">
                <a:solidFill>
                  <a:srgbClr val="98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friendships, familial relationships, shared interests, or professional connections.</a:t>
            </a:r>
            <a:endParaRPr sz="19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in Social Media Network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7" descr="Image of Figure 2.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50" y="2330950"/>
            <a:ext cx="276225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 descr="Image of Figure 2.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925" y="2330950"/>
            <a:ext cx="27527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-439100" y="4502650"/>
            <a:ext cx="3871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62355" lvl="0" indent="0" algn="l" rtl="0">
              <a:spcBef>
                <a:spcPts val="65"/>
              </a:spcBef>
              <a:spcAft>
                <a:spcPts val="0"/>
              </a:spcAft>
              <a:buNone/>
            </a:pPr>
            <a:r>
              <a:rPr lang="en" sz="850">
                <a:latin typeface="Arial MT"/>
                <a:ea typeface="Arial MT"/>
                <a:cs typeface="Arial MT"/>
                <a:sym typeface="Arial MT"/>
              </a:rPr>
              <a:t>The five co-stars of </a:t>
            </a:r>
            <a:r>
              <a:rPr lang="en" sz="850" i="1"/>
              <a:t>Apollo 13</a:t>
            </a:r>
            <a:r>
              <a:rPr lang="en" sz="850">
                <a:latin typeface="Arial MT"/>
                <a:ea typeface="Arial MT"/>
                <a:cs typeface="Arial MT"/>
                <a:sym typeface="Arial MT"/>
              </a:rPr>
              <a:t>. Each is represented as a node in the network.</a:t>
            </a:r>
            <a:endParaRPr sz="850">
              <a:latin typeface="Arial MT"/>
              <a:ea typeface="Arial MT"/>
              <a:cs typeface="Arial MT"/>
              <a:sym typeface="Aria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 MT"/>
              <a:ea typeface="Arial MT"/>
              <a:cs typeface="Arial MT"/>
              <a:sym typeface="Arial MT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286600" y="4645000"/>
            <a:ext cx="45588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62355" lvl="0" indent="0" algn="l" rtl="0">
              <a:spcBef>
                <a:spcPts val="145"/>
              </a:spcBef>
              <a:spcAft>
                <a:spcPts val="0"/>
              </a:spcAft>
              <a:buNone/>
            </a:pPr>
            <a:r>
              <a:rPr lang="en" sz="850">
                <a:latin typeface="Arial MT"/>
                <a:ea typeface="Arial MT"/>
                <a:cs typeface="Arial MT"/>
                <a:sym typeface="Arial MT"/>
              </a:rPr>
              <a:t>The edges connect actors who were in movies together.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Undirected Graph 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18" descr="Image of Figure 2.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1825"/>
            <a:ext cx="27527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-1211500" y="4327825"/>
            <a:ext cx="47502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43050" marR="1125220" lvl="0" indent="0" algn="l" rtl="0">
              <a:lnSpc>
                <a:spcPct val="116666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2"/>
                </a:solidFill>
                <a:latin typeface="Arial MT"/>
                <a:ea typeface="Arial MT"/>
                <a:cs typeface="Arial MT"/>
                <a:sym typeface="Arial MT"/>
              </a:rPr>
              <a:t>Edges indicate at least one movie that the actors have been in together, not including </a:t>
            </a:r>
            <a:r>
              <a:rPr lang="en" sz="850" b="1" i="1">
                <a:solidFill>
                  <a:schemeClr val="dk2"/>
                </a:solidFill>
              </a:rPr>
              <a:t>Apollo 13</a:t>
            </a:r>
            <a:r>
              <a:rPr lang="en" sz="850" b="1">
                <a:solidFill>
                  <a:schemeClr val="dk2"/>
                </a:solidFill>
                <a:latin typeface="Arial MT"/>
                <a:ea typeface="Arial MT"/>
                <a:cs typeface="Arial MT"/>
                <a:sym typeface="Arial MT"/>
              </a:rPr>
              <a:t>.</a:t>
            </a:r>
            <a:endParaRPr sz="850" b="1">
              <a:solidFill>
                <a:schemeClr val="dk2"/>
              </a:solidFill>
              <a:latin typeface="Arial MT"/>
              <a:ea typeface="Arial MT"/>
              <a:cs typeface="Arial MT"/>
              <a:sym typeface="Arial MT"/>
            </a:endParaRPr>
          </a:p>
        </p:txBody>
      </p:sp>
      <p:pic>
        <p:nvPicPr>
          <p:cNvPr id="105" name="Google Shape;105;p18" descr="Image of Figure 2.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350" y="1831825"/>
            <a:ext cx="27527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3221400" y="4175125"/>
            <a:ext cx="56109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43050" marR="1181735" lvl="0" indent="0" algn="l" rtl="0">
              <a:lnSpc>
                <a:spcPct val="116666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2"/>
                </a:solidFill>
                <a:latin typeface="Arial MT"/>
                <a:ea typeface="Arial MT"/>
                <a:cs typeface="Arial MT"/>
                <a:sym typeface="Arial MT"/>
              </a:rPr>
              <a:t>A weighted graph where weights are indicated both as numbers and by the thickness of the edge. In this graph, weight indicates how many movies the actors have been in together.</a:t>
            </a:r>
            <a:endParaRPr sz="850" b="1">
              <a:solidFill>
                <a:schemeClr val="dk2"/>
              </a:solidFill>
              <a:latin typeface="Arial MT"/>
              <a:ea typeface="Arial MT"/>
              <a:cs typeface="Arial MT"/>
              <a:sym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Graphs</a:t>
            </a:r>
            <a:endParaRPr/>
          </a:p>
        </p:txBody>
      </p:sp>
      <p:pic>
        <p:nvPicPr>
          <p:cNvPr id="113" name="Google Shape;113;p19" descr="Image of Figure 2.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0" y="1638300"/>
            <a:ext cx="5194075" cy="19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Networks : Text Based Visualizations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Adjacency Lists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marR="1542415" lvl="0" indent="0" algn="just" rtl="0">
              <a:lnSpc>
                <a:spcPct val="10375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25"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lang="en" sz="1425" i="1">
                <a:latin typeface="Roboto"/>
                <a:ea typeface="Roboto"/>
                <a:cs typeface="Roboto"/>
                <a:sym typeface="Roboto"/>
              </a:rPr>
              <a:t>adjacency list</a:t>
            </a:r>
            <a:r>
              <a:rPr lang="en" sz="1425">
                <a:latin typeface="Roboto"/>
                <a:ea typeface="Roboto"/>
                <a:cs typeface="Roboto"/>
                <a:sym typeface="Roboto"/>
              </a:rPr>
              <a:t>, also called an </a:t>
            </a:r>
            <a:r>
              <a:rPr lang="en" sz="1425" i="1">
                <a:latin typeface="Roboto"/>
                <a:ea typeface="Roboto"/>
                <a:cs typeface="Roboto"/>
                <a:sym typeface="Roboto"/>
              </a:rPr>
              <a:t>edge list</a:t>
            </a:r>
            <a:r>
              <a:rPr lang="en" sz="1425">
                <a:latin typeface="Roboto"/>
                <a:ea typeface="Roboto"/>
                <a:cs typeface="Roboto"/>
                <a:sym typeface="Roboto"/>
              </a:rPr>
              <a:t>. Each edge in the network is indicated by list- ing the pair of nodes that are connected. For example, the adjacency list for the </a:t>
            </a:r>
            <a:r>
              <a:rPr lang="en" sz="1425" i="1">
                <a:latin typeface="Roboto"/>
                <a:ea typeface="Roboto"/>
                <a:cs typeface="Roboto"/>
                <a:sym typeface="Roboto"/>
              </a:rPr>
              <a:t>Apollo 13 </a:t>
            </a:r>
            <a:r>
              <a:rPr lang="en" sz="1425">
                <a:latin typeface="Roboto"/>
                <a:ea typeface="Roboto"/>
                <a:cs typeface="Roboto"/>
                <a:sym typeface="Roboto"/>
              </a:rPr>
              <a:t>network is as follows:</a:t>
            </a:r>
            <a:endParaRPr sz="1425">
              <a:latin typeface="Roboto"/>
              <a:ea typeface="Roboto"/>
              <a:cs typeface="Roboto"/>
              <a:sym typeface="Roboto"/>
            </a:endParaRPr>
          </a:p>
          <a:p>
            <a:pPr marL="914400" marR="4271010" lvl="1" indent="-344535" algn="l" rtl="0">
              <a:lnSpc>
                <a:spcPct val="103750"/>
              </a:lnSpc>
              <a:spcBef>
                <a:spcPts val="595"/>
              </a:spcBef>
              <a:spcAft>
                <a:spcPts val="0"/>
              </a:spcAft>
              <a:buSzPts val="1826"/>
              <a:buFont typeface="Roboto"/>
              <a:buChar char="○"/>
            </a:pPr>
            <a:r>
              <a:rPr lang="en" sz="1425">
                <a:latin typeface="Roboto"/>
                <a:ea typeface="Roboto"/>
                <a:cs typeface="Roboto"/>
                <a:sym typeface="Roboto"/>
              </a:rPr>
              <a:t>Tom Hanks, Bill Paxton </a:t>
            </a:r>
            <a:endParaRPr sz="1425">
              <a:latin typeface="Roboto"/>
              <a:ea typeface="Roboto"/>
              <a:cs typeface="Roboto"/>
              <a:sym typeface="Roboto"/>
            </a:endParaRPr>
          </a:p>
          <a:p>
            <a:pPr marL="914400" marR="4271010" lvl="1" indent="-344535" algn="l" rtl="0">
              <a:lnSpc>
                <a:spcPct val="103750"/>
              </a:lnSpc>
              <a:spcBef>
                <a:spcPts val="595"/>
              </a:spcBef>
              <a:spcAft>
                <a:spcPts val="0"/>
              </a:spcAft>
              <a:buSzPts val="1826"/>
              <a:buFont typeface="Roboto"/>
              <a:buChar char="○"/>
            </a:pPr>
            <a:r>
              <a:rPr lang="en" sz="1425">
                <a:latin typeface="Roboto"/>
                <a:ea typeface="Roboto"/>
                <a:cs typeface="Roboto"/>
                <a:sym typeface="Roboto"/>
              </a:rPr>
              <a:t>Tom Hanks, Gary Sinise </a:t>
            </a:r>
            <a:endParaRPr sz="1425">
              <a:latin typeface="Roboto"/>
              <a:ea typeface="Roboto"/>
              <a:cs typeface="Roboto"/>
              <a:sym typeface="Roboto"/>
            </a:endParaRPr>
          </a:p>
          <a:p>
            <a:pPr marL="914400" marR="4271010" lvl="1" indent="-344535" algn="l" rtl="0">
              <a:lnSpc>
                <a:spcPct val="103750"/>
              </a:lnSpc>
              <a:spcBef>
                <a:spcPts val="595"/>
              </a:spcBef>
              <a:spcAft>
                <a:spcPts val="0"/>
              </a:spcAft>
              <a:buSzPts val="1826"/>
              <a:buFont typeface="Roboto"/>
              <a:buChar char="○"/>
            </a:pPr>
            <a:r>
              <a:rPr lang="en" sz="1425">
                <a:latin typeface="Roboto"/>
                <a:ea typeface="Roboto"/>
                <a:cs typeface="Roboto"/>
                <a:sym typeface="Roboto"/>
              </a:rPr>
              <a:t>Tom Hanks, Kevin Bacon </a:t>
            </a:r>
            <a:endParaRPr sz="1425">
              <a:latin typeface="Roboto"/>
              <a:ea typeface="Roboto"/>
              <a:cs typeface="Roboto"/>
              <a:sym typeface="Roboto"/>
            </a:endParaRPr>
          </a:p>
          <a:p>
            <a:pPr marL="914400" marR="4271010" lvl="1" indent="-344535" algn="l" rtl="0">
              <a:lnSpc>
                <a:spcPct val="103750"/>
              </a:lnSpc>
              <a:spcBef>
                <a:spcPts val="595"/>
              </a:spcBef>
              <a:spcAft>
                <a:spcPts val="0"/>
              </a:spcAft>
              <a:buSzPts val="1826"/>
              <a:buFont typeface="Roboto"/>
              <a:buChar char="○"/>
            </a:pPr>
            <a:r>
              <a:rPr lang="en" sz="1425">
                <a:latin typeface="Roboto"/>
                <a:ea typeface="Roboto"/>
                <a:cs typeface="Roboto"/>
                <a:sym typeface="Roboto"/>
              </a:rPr>
              <a:t>Bill Paxton, Gary Sinise</a:t>
            </a:r>
            <a:endParaRPr sz="1425">
              <a:latin typeface="Roboto"/>
              <a:ea typeface="Roboto"/>
              <a:cs typeface="Roboto"/>
              <a:sym typeface="Roboto"/>
            </a:endParaRPr>
          </a:p>
          <a:p>
            <a:pPr marL="914400" marR="4271010" lvl="1" indent="-344535" algn="l" rtl="0">
              <a:lnSpc>
                <a:spcPct val="103750"/>
              </a:lnSpc>
              <a:spcBef>
                <a:spcPts val="595"/>
              </a:spcBef>
              <a:spcAft>
                <a:spcPts val="0"/>
              </a:spcAft>
              <a:buSzPts val="1826"/>
              <a:buFont typeface="Roboto"/>
              <a:buChar char="○"/>
            </a:pPr>
            <a:r>
              <a:rPr lang="en" sz="1425">
                <a:latin typeface="Roboto"/>
                <a:ea typeface="Roboto"/>
                <a:cs typeface="Roboto"/>
                <a:sym typeface="Roboto"/>
              </a:rPr>
              <a:t> Gary Sinise, Kevin Bacon</a:t>
            </a:r>
            <a:endParaRPr sz="1425">
              <a:latin typeface="Roboto"/>
              <a:ea typeface="Roboto"/>
              <a:cs typeface="Roboto"/>
              <a:sym typeface="Roboto"/>
            </a:endParaRPr>
          </a:p>
          <a:p>
            <a:pPr marL="914400" marR="4271010" lvl="1" indent="-344535" algn="l" rtl="0">
              <a:lnSpc>
                <a:spcPct val="103750"/>
              </a:lnSpc>
              <a:spcBef>
                <a:spcPts val="595"/>
              </a:spcBef>
              <a:spcAft>
                <a:spcPts val="0"/>
              </a:spcAft>
              <a:buSzPts val="1826"/>
              <a:buFont typeface="Roboto"/>
              <a:buChar char="○"/>
            </a:pPr>
            <a:r>
              <a:rPr lang="en" sz="1425">
                <a:latin typeface="Roboto"/>
                <a:ea typeface="Roboto"/>
                <a:cs typeface="Roboto"/>
                <a:sym typeface="Roboto"/>
              </a:rPr>
              <a:t> Gary Sinise, Ed Harris</a:t>
            </a:r>
            <a:endParaRPr sz="182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0" descr="Image of Figure 2.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975" y="2500975"/>
            <a:ext cx="27527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Networks : Text Based Visualizations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Adjacency Lists</a:t>
            </a:r>
            <a:endParaRPr b="1"/>
          </a:p>
          <a:p>
            <a:pPr marL="457200" marR="1061720" lvl="0" indent="0" algn="just" rtl="0">
              <a:lnSpc>
                <a:spcPct val="10375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Adjacency lists can also include additional information about the edges</a:t>
            </a:r>
            <a:endParaRPr sz="20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3656330" lvl="1" indent="-369935" algn="l" rtl="0">
              <a:lnSpc>
                <a:spcPct val="103750"/>
              </a:lnSpc>
              <a:spcBef>
                <a:spcPts val="590"/>
              </a:spcBef>
              <a:spcAft>
                <a:spcPts val="0"/>
              </a:spcAft>
              <a:buSzPts val="2226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Tom Hanks, Bill Paxton, 1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3656330" lvl="1" indent="-369935" algn="l" rtl="0">
              <a:lnSpc>
                <a:spcPct val="103750"/>
              </a:lnSpc>
              <a:spcBef>
                <a:spcPts val="590"/>
              </a:spcBef>
              <a:spcAft>
                <a:spcPts val="0"/>
              </a:spcAft>
              <a:buSzPts val="2226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Tom Hanks, Gary Sinise, 4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3656330" lvl="1" indent="-369935" algn="l" rtl="0">
              <a:lnSpc>
                <a:spcPct val="103750"/>
              </a:lnSpc>
              <a:spcBef>
                <a:spcPts val="590"/>
              </a:spcBef>
              <a:spcAft>
                <a:spcPts val="0"/>
              </a:spcAft>
              <a:buSzPts val="2226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Tom Hanks, Kevin Bacon, 1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3656330" lvl="1" indent="-369935" algn="l" rtl="0">
              <a:lnSpc>
                <a:spcPct val="103750"/>
              </a:lnSpc>
              <a:spcBef>
                <a:spcPts val="590"/>
              </a:spcBef>
              <a:spcAft>
                <a:spcPts val="0"/>
              </a:spcAft>
              <a:buSzPts val="2226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Bill Paxton, Gary Sinise, 1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3656330" lvl="1" indent="-369935" algn="l" rtl="0">
              <a:lnSpc>
                <a:spcPct val="103750"/>
              </a:lnSpc>
              <a:spcBef>
                <a:spcPts val="590"/>
              </a:spcBef>
              <a:spcAft>
                <a:spcPts val="0"/>
              </a:spcAft>
              <a:buSzPts val="2226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Gary Sinise, Kevin Bacon,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3656330" lvl="1" indent="-369935" algn="l" rtl="0">
              <a:lnSpc>
                <a:spcPct val="103750"/>
              </a:lnSpc>
              <a:spcBef>
                <a:spcPts val="590"/>
              </a:spcBef>
              <a:spcAft>
                <a:spcPts val="0"/>
              </a:spcAft>
              <a:buSzPts val="2226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Gary Sinise, Ed Harris,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4271010" lvl="0" indent="0" algn="l" rtl="0">
              <a:lnSpc>
                <a:spcPct val="103750"/>
              </a:lnSpc>
              <a:spcBef>
                <a:spcPts val="595"/>
              </a:spcBef>
              <a:spcAft>
                <a:spcPts val="0"/>
              </a:spcAft>
              <a:buNone/>
            </a:pPr>
            <a:endParaRPr sz="142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1" descr="Image of Figure 2.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725" y="2320675"/>
            <a:ext cx="27527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Macintosh PowerPoint</Application>
  <PresentationFormat>On-screen Show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PT Sans Narrow</vt:lpstr>
      <vt:lpstr>Arial MT</vt:lpstr>
      <vt:lpstr>Roboto</vt:lpstr>
      <vt:lpstr>Arial</vt:lpstr>
      <vt:lpstr>Times New Roman</vt:lpstr>
      <vt:lpstr>Open Sans</vt:lpstr>
      <vt:lpstr>Tropic</vt:lpstr>
      <vt:lpstr>2. Social Network Structure, Measures &amp; Visualization</vt:lpstr>
      <vt:lpstr>Contents </vt:lpstr>
      <vt:lpstr>Basics of social network  structure</vt:lpstr>
      <vt:lpstr>Node in Social  Media Network</vt:lpstr>
      <vt:lpstr>Node in Social Media Network</vt:lpstr>
      <vt:lpstr>Undirected Graph </vt:lpstr>
      <vt:lpstr>Directed Graphs</vt:lpstr>
      <vt:lpstr>Representing Networks : Text Based Visualizations</vt:lpstr>
      <vt:lpstr>Representing Networks : Text Based 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Social Network Structure, Measures &amp; Visualization</dc:title>
  <cp:lastModifiedBy>Amit Aylani</cp:lastModifiedBy>
  <cp:revision>2</cp:revision>
  <dcterms:modified xsi:type="dcterms:W3CDTF">2025-01-23T14:17:48Z</dcterms:modified>
</cp:coreProperties>
</file>